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sldIdLst>
    <p:sldId id="256" r:id="rId2"/>
    <p:sldId id="410" r:id="rId3"/>
    <p:sldId id="341" r:id="rId4"/>
    <p:sldId id="342" r:id="rId5"/>
    <p:sldId id="374" r:id="rId6"/>
    <p:sldId id="392" r:id="rId7"/>
    <p:sldId id="394" r:id="rId8"/>
    <p:sldId id="396" r:id="rId9"/>
    <p:sldId id="333" r:id="rId10"/>
    <p:sldId id="276" r:id="rId11"/>
    <p:sldId id="401" r:id="rId12"/>
    <p:sldId id="403" r:id="rId13"/>
    <p:sldId id="404" r:id="rId14"/>
    <p:sldId id="400" r:id="rId15"/>
    <p:sldId id="405" r:id="rId16"/>
    <p:sldId id="406" r:id="rId17"/>
    <p:sldId id="258" r:id="rId18"/>
    <p:sldId id="407" r:id="rId19"/>
    <p:sldId id="259" r:id="rId20"/>
    <p:sldId id="418" r:id="rId21"/>
    <p:sldId id="260" r:id="rId22"/>
    <p:sldId id="281" r:id="rId23"/>
    <p:sldId id="408" r:id="rId24"/>
    <p:sldId id="262" r:id="rId25"/>
    <p:sldId id="282" r:id="rId26"/>
    <p:sldId id="263" r:id="rId27"/>
    <p:sldId id="265" r:id="rId28"/>
    <p:sldId id="409" r:id="rId29"/>
    <p:sldId id="266" r:id="rId30"/>
    <p:sldId id="267" r:id="rId31"/>
    <p:sldId id="269" r:id="rId32"/>
    <p:sldId id="268" r:id="rId33"/>
    <p:sldId id="419" r:id="rId34"/>
    <p:sldId id="420" r:id="rId35"/>
    <p:sldId id="332" r:id="rId36"/>
    <p:sldId id="421" r:id="rId37"/>
    <p:sldId id="422" r:id="rId38"/>
    <p:sldId id="423" r:id="rId39"/>
    <p:sldId id="412" r:id="rId40"/>
    <p:sldId id="424" r:id="rId41"/>
    <p:sldId id="425" r:id="rId42"/>
    <p:sldId id="426" r:id="rId43"/>
    <p:sldId id="411" r:id="rId44"/>
    <p:sldId id="271" r:id="rId45"/>
    <p:sldId id="272" r:id="rId46"/>
    <p:sldId id="273" r:id="rId47"/>
    <p:sldId id="2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9"/>
    <a:srgbClr val="F1F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00" autoAdjust="0"/>
  </p:normalViewPr>
  <p:slideViewPr>
    <p:cSldViewPr snapToGrid="0">
      <p:cViewPr varScale="1">
        <p:scale>
          <a:sx n="96" d="100"/>
          <a:sy n="96"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460DE-C9E2-4CA0-B7FE-EA792FC438AA}" type="datetimeFigureOut">
              <a:rPr lang="en-US" smtClean="0"/>
              <a:t>7/24/2026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636D5-D7AE-46C6-99BC-4B53C4214B5B}" type="slidenum">
              <a:rPr lang="en-US" smtClean="0"/>
              <a:t>‹#›</a:t>
            </a:fld>
            <a:endParaRPr lang="en-US"/>
          </a:p>
        </p:txBody>
      </p:sp>
    </p:spTree>
    <p:extLst>
      <p:ext uri="{BB962C8B-B14F-4D97-AF65-F5344CB8AC3E}">
        <p14:creationId xmlns:p14="http://schemas.microsoft.com/office/powerpoint/2010/main" val="337462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DA25-FFCA-F78E-F528-B68175D56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5AE7-ED32-0E57-8DD3-715003B85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CFCFE-3ECD-BD68-ABE5-01619D3014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4B17F-1329-BE5C-5801-587D176E7413}"/>
              </a:ext>
            </a:extLst>
          </p:cNvPr>
          <p:cNvSpPr>
            <a:spLocks noGrp="1"/>
          </p:cNvSpPr>
          <p:nvPr>
            <p:ph type="sldNum" sz="quarter" idx="5"/>
          </p:nvPr>
        </p:nvSpPr>
        <p:spPr/>
        <p:txBody>
          <a:bodyPr/>
          <a:lstStyle/>
          <a:p>
            <a:fld id="{C61EA092-5A1C-405F-8CCA-198B608C04C8}" type="slidenum">
              <a:rPr lang="en-US" smtClean="0"/>
              <a:t>5</a:t>
            </a:fld>
            <a:endParaRPr lang="en-US"/>
          </a:p>
        </p:txBody>
      </p:sp>
    </p:spTree>
    <p:extLst>
      <p:ext uri="{BB962C8B-B14F-4D97-AF65-F5344CB8AC3E}">
        <p14:creationId xmlns:p14="http://schemas.microsoft.com/office/powerpoint/2010/main" val="246968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14</a:t>
            </a:fld>
            <a:endParaRPr lang="en-US"/>
          </a:p>
        </p:txBody>
      </p:sp>
    </p:spTree>
    <p:extLst>
      <p:ext uri="{BB962C8B-B14F-4D97-AF65-F5344CB8AC3E}">
        <p14:creationId xmlns:p14="http://schemas.microsoft.com/office/powerpoint/2010/main" val="48860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15</a:t>
            </a:fld>
            <a:endParaRPr lang="en-US"/>
          </a:p>
        </p:txBody>
      </p:sp>
    </p:spTree>
    <p:extLst>
      <p:ext uri="{BB962C8B-B14F-4D97-AF65-F5344CB8AC3E}">
        <p14:creationId xmlns:p14="http://schemas.microsoft.com/office/powerpoint/2010/main" val="111466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16</a:t>
            </a:fld>
            <a:endParaRPr lang="en-US"/>
          </a:p>
        </p:txBody>
      </p:sp>
    </p:spTree>
    <p:extLst>
      <p:ext uri="{BB962C8B-B14F-4D97-AF65-F5344CB8AC3E}">
        <p14:creationId xmlns:p14="http://schemas.microsoft.com/office/powerpoint/2010/main" val="159650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17</a:t>
            </a:fld>
            <a:endParaRPr lang="en-US"/>
          </a:p>
        </p:txBody>
      </p:sp>
    </p:spTree>
    <p:extLst>
      <p:ext uri="{BB962C8B-B14F-4D97-AF65-F5344CB8AC3E}">
        <p14:creationId xmlns:p14="http://schemas.microsoft.com/office/powerpoint/2010/main" val="204598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18</a:t>
            </a:fld>
            <a:endParaRPr lang="en-US"/>
          </a:p>
        </p:txBody>
      </p:sp>
    </p:spTree>
    <p:extLst>
      <p:ext uri="{BB962C8B-B14F-4D97-AF65-F5344CB8AC3E}">
        <p14:creationId xmlns:p14="http://schemas.microsoft.com/office/powerpoint/2010/main" val="376461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19</a:t>
            </a:fld>
            <a:endParaRPr lang="en-US"/>
          </a:p>
        </p:txBody>
      </p:sp>
    </p:spTree>
    <p:extLst>
      <p:ext uri="{BB962C8B-B14F-4D97-AF65-F5344CB8AC3E}">
        <p14:creationId xmlns:p14="http://schemas.microsoft.com/office/powerpoint/2010/main" val="68122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4301-D78B-1543-A326-E7322F852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128AC-25AE-7E24-F5FD-D3065B0F5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924EE-0A7C-C576-0921-1F126BBD0B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FD605E-17D2-673F-5CE5-CB2F28F84067}"/>
              </a:ext>
            </a:extLst>
          </p:cNvPr>
          <p:cNvSpPr>
            <a:spLocks noGrp="1"/>
          </p:cNvSpPr>
          <p:nvPr>
            <p:ph type="sldNum" sz="quarter" idx="5"/>
          </p:nvPr>
        </p:nvSpPr>
        <p:spPr/>
        <p:txBody>
          <a:bodyPr/>
          <a:lstStyle/>
          <a:p>
            <a:fld id="{518636D5-D7AE-46C6-99BC-4B53C4214B5B}" type="slidenum">
              <a:rPr lang="en-US" smtClean="0"/>
              <a:t>20</a:t>
            </a:fld>
            <a:endParaRPr lang="en-US"/>
          </a:p>
        </p:txBody>
      </p:sp>
    </p:spTree>
    <p:extLst>
      <p:ext uri="{BB962C8B-B14F-4D97-AF65-F5344CB8AC3E}">
        <p14:creationId xmlns:p14="http://schemas.microsoft.com/office/powerpoint/2010/main" val="55940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21</a:t>
            </a:fld>
            <a:endParaRPr lang="en-US"/>
          </a:p>
        </p:txBody>
      </p:sp>
    </p:spTree>
    <p:extLst>
      <p:ext uri="{BB962C8B-B14F-4D97-AF65-F5344CB8AC3E}">
        <p14:creationId xmlns:p14="http://schemas.microsoft.com/office/powerpoint/2010/main" val="1561829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22</a:t>
            </a:fld>
            <a:endParaRPr lang="en-US"/>
          </a:p>
        </p:txBody>
      </p:sp>
    </p:spTree>
    <p:extLst>
      <p:ext uri="{BB962C8B-B14F-4D97-AF65-F5344CB8AC3E}">
        <p14:creationId xmlns:p14="http://schemas.microsoft.com/office/powerpoint/2010/main" val="2054408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23</a:t>
            </a:fld>
            <a:endParaRPr lang="en-US"/>
          </a:p>
        </p:txBody>
      </p:sp>
    </p:spTree>
    <p:extLst>
      <p:ext uri="{BB962C8B-B14F-4D97-AF65-F5344CB8AC3E}">
        <p14:creationId xmlns:p14="http://schemas.microsoft.com/office/powerpoint/2010/main" val="11940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6</a:t>
            </a:fld>
            <a:endParaRPr lang="en-US"/>
          </a:p>
        </p:txBody>
      </p:sp>
    </p:spTree>
    <p:extLst>
      <p:ext uri="{BB962C8B-B14F-4D97-AF65-F5344CB8AC3E}">
        <p14:creationId xmlns:p14="http://schemas.microsoft.com/office/powerpoint/2010/main" val="351552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25</a:t>
            </a:fld>
            <a:endParaRPr lang="en-US"/>
          </a:p>
        </p:txBody>
      </p:sp>
    </p:spTree>
    <p:extLst>
      <p:ext uri="{BB962C8B-B14F-4D97-AF65-F5344CB8AC3E}">
        <p14:creationId xmlns:p14="http://schemas.microsoft.com/office/powerpoint/2010/main" val="19091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26</a:t>
            </a:fld>
            <a:endParaRPr lang="en-US"/>
          </a:p>
        </p:txBody>
      </p:sp>
    </p:spTree>
    <p:extLst>
      <p:ext uri="{BB962C8B-B14F-4D97-AF65-F5344CB8AC3E}">
        <p14:creationId xmlns:p14="http://schemas.microsoft.com/office/powerpoint/2010/main" val="236646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27</a:t>
            </a:fld>
            <a:endParaRPr lang="en-US"/>
          </a:p>
        </p:txBody>
      </p:sp>
    </p:spTree>
    <p:extLst>
      <p:ext uri="{BB962C8B-B14F-4D97-AF65-F5344CB8AC3E}">
        <p14:creationId xmlns:p14="http://schemas.microsoft.com/office/powerpoint/2010/main" val="10849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32</a:t>
            </a:fld>
            <a:endParaRPr lang="en-US"/>
          </a:p>
        </p:txBody>
      </p:sp>
    </p:spTree>
    <p:extLst>
      <p:ext uri="{BB962C8B-B14F-4D97-AF65-F5344CB8AC3E}">
        <p14:creationId xmlns:p14="http://schemas.microsoft.com/office/powerpoint/2010/main" val="3957634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0AF6B-D71E-8E57-9968-5D536CE57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5A7D3-DD0C-4805-BEE3-4B1464D1F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3EB26-5C48-7808-250F-0EBF911142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5CACD2-F114-2D39-458A-341BE196AEBF}"/>
              </a:ext>
            </a:extLst>
          </p:cNvPr>
          <p:cNvSpPr>
            <a:spLocks noGrp="1"/>
          </p:cNvSpPr>
          <p:nvPr>
            <p:ph type="sldNum" sz="quarter" idx="5"/>
          </p:nvPr>
        </p:nvSpPr>
        <p:spPr/>
        <p:txBody>
          <a:bodyPr/>
          <a:lstStyle/>
          <a:p>
            <a:fld id="{518636D5-D7AE-46C6-99BC-4B53C4214B5B}" type="slidenum">
              <a:rPr lang="en-US" smtClean="0"/>
              <a:t>33</a:t>
            </a:fld>
            <a:endParaRPr lang="en-US"/>
          </a:p>
        </p:txBody>
      </p:sp>
    </p:spTree>
    <p:extLst>
      <p:ext uri="{BB962C8B-B14F-4D97-AF65-F5344CB8AC3E}">
        <p14:creationId xmlns:p14="http://schemas.microsoft.com/office/powerpoint/2010/main" val="2675647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continuous random variables, we’re going to try to do things as similarly to the discrete random variables. The first thing we’re going to talk about is probability density function. Abbreviated as the pdf.. We’re going to s</a:t>
            </a:r>
          </a:p>
        </p:txBody>
      </p:sp>
      <p:sp>
        <p:nvSpPr>
          <p:cNvPr id="4" name="Slide Number Placeholder 3"/>
          <p:cNvSpPr>
            <a:spLocks noGrp="1"/>
          </p:cNvSpPr>
          <p:nvPr>
            <p:ph type="sldNum" sz="quarter" idx="5"/>
          </p:nvPr>
        </p:nvSpPr>
        <p:spPr/>
        <p:txBody>
          <a:bodyPr/>
          <a:lstStyle/>
          <a:p>
            <a:fld id="{518636D5-D7AE-46C6-99BC-4B53C4214B5B}" type="slidenum">
              <a:rPr lang="en-US" smtClean="0"/>
              <a:t>34</a:t>
            </a:fld>
            <a:endParaRPr lang="en-US"/>
          </a:p>
        </p:txBody>
      </p:sp>
    </p:spTree>
    <p:extLst>
      <p:ext uri="{BB962C8B-B14F-4D97-AF65-F5344CB8AC3E}">
        <p14:creationId xmlns:p14="http://schemas.microsoft.com/office/powerpoint/2010/main" val="395773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7</a:t>
            </a:fld>
            <a:endParaRPr lang="en-US"/>
          </a:p>
        </p:txBody>
      </p:sp>
    </p:spTree>
    <p:extLst>
      <p:ext uri="{BB962C8B-B14F-4D97-AF65-F5344CB8AC3E}">
        <p14:creationId xmlns:p14="http://schemas.microsoft.com/office/powerpoint/2010/main" val="249562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8</a:t>
            </a:fld>
            <a:endParaRPr lang="en-US"/>
          </a:p>
        </p:txBody>
      </p:sp>
    </p:spTree>
    <p:extLst>
      <p:ext uri="{BB962C8B-B14F-4D97-AF65-F5344CB8AC3E}">
        <p14:creationId xmlns:p14="http://schemas.microsoft.com/office/powerpoint/2010/main" val="19668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9</a:t>
            </a:fld>
            <a:endParaRPr lang="en-US"/>
          </a:p>
        </p:txBody>
      </p:sp>
    </p:spTree>
    <p:extLst>
      <p:ext uri="{BB962C8B-B14F-4D97-AF65-F5344CB8AC3E}">
        <p14:creationId xmlns:p14="http://schemas.microsoft.com/office/powerpoint/2010/main" val="395773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10</a:t>
            </a:fld>
            <a:endParaRPr lang="en-US"/>
          </a:p>
        </p:txBody>
      </p:sp>
    </p:spTree>
    <p:extLst>
      <p:ext uri="{BB962C8B-B14F-4D97-AF65-F5344CB8AC3E}">
        <p14:creationId xmlns:p14="http://schemas.microsoft.com/office/powerpoint/2010/main" val="420428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11</a:t>
            </a:fld>
            <a:endParaRPr lang="en-US"/>
          </a:p>
        </p:txBody>
      </p:sp>
    </p:spTree>
    <p:extLst>
      <p:ext uri="{BB962C8B-B14F-4D97-AF65-F5344CB8AC3E}">
        <p14:creationId xmlns:p14="http://schemas.microsoft.com/office/powerpoint/2010/main" val="301423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12</a:t>
            </a:fld>
            <a:endParaRPr lang="en-US"/>
          </a:p>
        </p:txBody>
      </p:sp>
    </p:spTree>
    <p:extLst>
      <p:ext uri="{BB962C8B-B14F-4D97-AF65-F5344CB8AC3E}">
        <p14:creationId xmlns:p14="http://schemas.microsoft.com/office/powerpoint/2010/main" val="352575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636D5-D7AE-46C6-99BC-4B53C4214B5B}" type="slidenum">
              <a:rPr lang="en-US" smtClean="0"/>
              <a:t>13</a:t>
            </a:fld>
            <a:endParaRPr lang="en-US"/>
          </a:p>
        </p:txBody>
      </p:sp>
    </p:spTree>
    <p:extLst>
      <p:ext uri="{BB962C8B-B14F-4D97-AF65-F5344CB8AC3E}">
        <p14:creationId xmlns:p14="http://schemas.microsoft.com/office/powerpoint/2010/main" val="159839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3F5163-3850-436A-BCE0-06200C4419B0}" type="datetimeFigureOut">
              <a:rPr lang="en-US" smtClean="0"/>
              <a:t>7/24/2026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A3F47-9F86-4B77-9DA6-763493A657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06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A3F5163-3850-436A-BCE0-06200C4419B0}" type="datetimeFigureOut">
              <a:rPr lang="en-US" smtClean="0"/>
              <a:t>7/24/2026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94A3F47-9F86-4B77-9DA6-763493A6573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66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A3F5163-3850-436A-BCE0-06200C4419B0}" type="datetimeFigureOut">
              <a:rPr lang="en-US" smtClean="0"/>
              <a:t>7/24/2026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94A3F47-9F86-4B77-9DA6-763493A6573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723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5178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3F5163-3850-436A-BCE0-06200C4419B0}" type="datetimeFigureOut">
              <a:rPr lang="en-US" smtClean="0"/>
              <a:t>7/24/2026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A3F47-9F86-4B77-9DA6-763493A65734}" type="slidenum">
              <a:rPr lang="en-US" smtClean="0"/>
              <a:t>‹#›</a:t>
            </a:fld>
            <a:endParaRPr lang="en-US"/>
          </a:p>
        </p:txBody>
      </p:sp>
    </p:spTree>
    <p:extLst>
      <p:ext uri="{BB962C8B-B14F-4D97-AF65-F5344CB8AC3E}">
        <p14:creationId xmlns:p14="http://schemas.microsoft.com/office/powerpoint/2010/main" val="20790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3F5163-3850-436A-BCE0-06200C4419B0}" type="datetimeFigureOut">
              <a:rPr lang="en-US" smtClean="0"/>
              <a:t>7/24/2026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94A3F47-9F86-4B77-9DA6-763493A6573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1527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A3F5163-3850-436A-BCE0-06200C4419B0}" type="datetimeFigureOut">
              <a:rPr lang="en-US" smtClean="0"/>
              <a:t>7/24/2026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A3F47-9F86-4B77-9DA6-763493A6573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52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F5163-3850-436A-BCE0-06200C4419B0}" type="datetimeFigureOut">
              <a:rPr lang="en-US" smtClean="0"/>
              <a:t>7/24/2026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A3F47-9F86-4B77-9DA6-763493A65734}" type="slidenum">
              <a:rPr lang="en-US" smtClean="0"/>
              <a:t>‹#›</a:t>
            </a:fld>
            <a:endParaRPr lang="en-US"/>
          </a:p>
        </p:txBody>
      </p:sp>
    </p:spTree>
    <p:extLst>
      <p:ext uri="{BB962C8B-B14F-4D97-AF65-F5344CB8AC3E}">
        <p14:creationId xmlns:p14="http://schemas.microsoft.com/office/powerpoint/2010/main" val="341414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A3F5163-3850-436A-BCE0-06200C4419B0}" type="datetimeFigureOut">
              <a:rPr lang="en-US" smtClean="0"/>
              <a:t>7/24/2026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A3F47-9F86-4B77-9DA6-763493A6573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024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F5163-3850-436A-BCE0-06200C4419B0}" type="datetimeFigureOut">
              <a:rPr lang="en-US" smtClean="0"/>
              <a:t>7/24/2026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A3F47-9F86-4B77-9DA6-763493A657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6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F5163-3850-436A-BCE0-06200C4419B0}" type="datetimeFigureOut">
              <a:rPr lang="en-US" smtClean="0"/>
              <a:t>7/24/2026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A3F47-9F86-4B77-9DA6-763493A65734}" type="slidenum">
              <a:rPr lang="en-US" smtClean="0"/>
              <a:t>‹#›</a:t>
            </a:fld>
            <a:endParaRPr lang="en-US"/>
          </a:p>
        </p:txBody>
      </p:sp>
    </p:spTree>
    <p:extLst>
      <p:ext uri="{BB962C8B-B14F-4D97-AF65-F5344CB8AC3E}">
        <p14:creationId xmlns:p14="http://schemas.microsoft.com/office/powerpoint/2010/main" val="206782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F5163-3850-436A-BCE0-06200C4419B0}" type="datetimeFigureOut">
              <a:rPr lang="en-US" smtClean="0"/>
              <a:t>7/24/2026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A3F47-9F86-4B77-9DA6-763493A657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6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A3F5163-3850-436A-BCE0-06200C4419B0}" type="datetimeFigureOut">
              <a:rPr lang="en-US" smtClean="0"/>
              <a:t>7/24/2026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94A3F47-9F86-4B77-9DA6-763493A6573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660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6" Type="http://schemas.openxmlformats.org/officeDocument/2006/relationships/image" Target="../media/image17.png"/><Relationship Id="rId25"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 Id="rId24" Type="http://schemas.openxmlformats.org/officeDocument/2006/relationships/image" Target="../media/image16.png"/><Relationship Id="rId23" Type="http://schemas.openxmlformats.org/officeDocument/2006/relationships/image" Target="NULL"/><Relationship Id="rId27"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0.png"/><Relationship Id="rId9" Type="http://schemas.openxmlformats.org/officeDocument/2006/relationships/image" Target="../media/image28.pn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420.png"/><Relationship Id="rId4" Type="http://schemas.openxmlformats.org/officeDocument/2006/relationships/image" Target="../media/image33.png"/><Relationship Id="rId9"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40.png"/><Relationship Id="rId5" Type="http://schemas.openxmlformats.org/officeDocument/2006/relationships/image" Target="../media/image340.png"/><Relationship Id="rId10" Type="http://schemas.openxmlformats.org/officeDocument/2006/relationships/image" Target="../media/image43.png"/><Relationship Id="rId4" Type="http://schemas.openxmlformats.org/officeDocument/2006/relationships/image" Target="../media/image33.png"/><Relationship Id="rId9"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60.png"/><Relationship Id="rId5" Type="http://schemas.openxmlformats.org/officeDocument/2006/relationships/image" Target="../media/image340.png"/><Relationship Id="rId10" Type="http://schemas.openxmlformats.org/officeDocument/2006/relationships/image" Target="../media/image440.png"/><Relationship Id="rId4" Type="http://schemas.openxmlformats.org/officeDocument/2006/relationships/image" Target="../media/image33.png"/><Relationship Id="rId9"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C39BDD-7644-CACC-EA68-475F1DEA5623}"/>
              </a:ext>
            </a:extLst>
          </p:cNvPr>
          <p:cNvSpPr>
            <a:spLocks noGrp="1"/>
          </p:cNvSpPr>
          <p:nvPr>
            <p:ph type="ctrTitle"/>
          </p:nvPr>
        </p:nvSpPr>
        <p:spPr>
          <a:xfrm>
            <a:off x="714094" y="2227436"/>
            <a:ext cx="10763812" cy="1463040"/>
          </a:xfrm>
        </p:spPr>
        <p:txBody>
          <a:bodyPr/>
          <a:lstStyle/>
          <a:p>
            <a:pPr algn="ctr"/>
            <a:r>
              <a:rPr lang="en-US" b="1" dirty="0"/>
              <a:t>Continuous Random Variables</a:t>
            </a:r>
          </a:p>
        </p:txBody>
      </p:sp>
      <p:sp>
        <p:nvSpPr>
          <p:cNvPr id="9" name="Subtitle 2">
            <a:extLst>
              <a:ext uri="{FF2B5EF4-FFF2-40B4-BE49-F238E27FC236}">
                <a16:creationId xmlns:a16="http://schemas.microsoft.com/office/drawing/2014/main" id="{E4330119-4FA8-A3FE-B0DD-02BE7D2A9CF5}"/>
              </a:ext>
            </a:extLst>
          </p:cNvPr>
          <p:cNvSpPr>
            <a:spLocks noGrp="1"/>
          </p:cNvSpPr>
          <p:nvPr>
            <p:ph type="subTitle" idx="1"/>
          </p:nvPr>
        </p:nvSpPr>
        <p:spPr>
          <a:xfrm>
            <a:off x="2273508" y="3174170"/>
            <a:ext cx="7615003" cy="1463040"/>
          </a:xfrm>
        </p:spPr>
        <p:txBody>
          <a:bodyPr>
            <a:normAutofit/>
          </a:bodyPr>
          <a:lstStyle/>
          <a:p>
            <a:pPr algn="ctr"/>
            <a:r>
              <a:rPr lang="en-US" sz="4000" dirty="0"/>
              <a:t>CSE 312 26Su</a:t>
            </a:r>
          </a:p>
          <a:p>
            <a:pPr algn="ctr"/>
            <a:r>
              <a:rPr lang="en-US" sz="3500" dirty="0"/>
              <a:t>Lecture 13</a:t>
            </a:r>
          </a:p>
        </p:txBody>
      </p:sp>
      <p:sp>
        <p:nvSpPr>
          <p:cNvPr id="10" name="Rectangle 9">
            <a:extLst>
              <a:ext uri="{FF2B5EF4-FFF2-40B4-BE49-F238E27FC236}">
                <a16:creationId xmlns:a16="http://schemas.microsoft.com/office/drawing/2014/main" id="{CCB0729C-15E0-D863-7FA2-D9AB14C21084}"/>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BC4E85B-E066-47C3-CDA2-F458EA8534F2}"/>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511588-4BB9-978B-4F9C-595F1349E96A}"/>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DD3838F-4E6D-2DBE-F582-F4B164BE454B}"/>
                  </a:ext>
                </a:extLst>
              </p:cNvPr>
              <p:cNvSpPr/>
              <p:nvPr/>
            </p:nvSpPr>
            <p:spPr>
              <a:xfrm>
                <a:off x="-1" y="5222384"/>
                <a:ext cx="12192001" cy="1647793"/>
              </a:xfrm>
              <a:prstGeom prst="rect">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Semilight" panose="020B0402040204020203" pitchFamily="34" charset="0"/>
                    <a:cs typeface="Segoe UI Semilight" panose="020B0402040204020203" pitchFamily="34" charset="0"/>
                  </a:rPr>
                  <a:t>You play a game where a fair coin is tossed until it comes up heads. The payoff is </a:t>
                </a:r>
                <a14:m>
                  <m:oMath xmlns:m="http://schemas.openxmlformats.org/officeDocument/2006/math">
                    <m:sSup>
                      <m:sSupPr>
                        <m:ctrlPr>
                          <a:rPr lang="en-US" sz="2200" i="1" dirty="0" smtClean="0">
                            <a:solidFill>
                              <a:schemeClr val="tx1"/>
                            </a:solidFill>
                            <a:latin typeface="Cambria Math" panose="02040503050406030204" pitchFamily="18" charset="0"/>
                          </a:rPr>
                        </m:ctrlPr>
                      </m:sSupPr>
                      <m:e>
                        <m:r>
                          <a:rPr lang="en-US" sz="2200" i="1" dirty="0" smtClean="0">
                            <a:solidFill>
                              <a:schemeClr val="tx1"/>
                            </a:solidFill>
                            <a:latin typeface="Cambria Math" panose="02040503050406030204" pitchFamily="18" charset="0"/>
                          </a:rPr>
                          <m:t>2</m:t>
                        </m:r>
                      </m:e>
                      <m:sup>
                        <m:r>
                          <a:rPr lang="en-US" sz="2200" i="1" dirty="0" smtClean="0">
                            <a:solidFill>
                              <a:schemeClr val="tx1"/>
                            </a:solidFill>
                            <a:latin typeface="Cambria Math" panose="02040503050406030204" pitchFamily="18" charset="0"/>
                          </a:rPr>
                          <m:t>𝑛</m:t>
                        </m:r>
                      </m:sup>
                    </m:sSup>
                  </m:oMath>
                </a14:m>
                <a:r>
                  <a:rPr lang="en-US" sz="2200" dirty="0">
                    <a:solidFill>
                      <a:schemeClr val="tx1"/>
                    </a:solidFill>
                    <a:latin typeface="Segoe UI Semilight" panose="020B0402040204020203" pitchFamily="34" charset="0"/>
                    <a:cs typeface="Segoe UI Semilight" panose="020B0402040204020203" pitchFamily="34" charset="0"/>
                  </a:rPr>
                  <a:t> dollars, where </a:t>
                </a:r>
                <a14:m>
                  <m:oMath xmlns:m="http://schemas.openxmlformats.org/officeDocument/2006/math">
                    <m:r>
                      <a:rPr lang="en-US" sz="2200" b="0" i="1" smtClean="0">
                        <a:solidFill>
                          <a:schemeClr val="tx1"/>
                        </a:solidFill>
                        <a:latin typeface="Cambria Math" panose="02040503050406030204" pitchFamily="18" charset="0"/>
                      </a:rPr>
                      <m:t>𝑛</m:t>
                    </m:r>
                  </m:oMath>
                </a14:m>
                <a:r>
                  <a:rPr lang="en-US" sz="2200" dirty="0">
                    <a:solidFill>
                      <a:schemeClr val="tx1"/>
                    </a:solidFill>
                    <a:latin typeface="Segoe UI Semilight" panose="020B0402040204020203" pitchFamily="34" charset="0"/>
                    <a:cs typeface="Segoe UI Semilight" panose="020B0402040204020203" pitchFamily="34" charset="0"/>
                  </a:rPr>
                  <a:t> is the number of tosses. The expected value of this game is infinite, which is surprising because no one would realistically pay an extremely high entry fee to play. (convince yourself of this using the geometric distribution PMF and LOTUS!)</a:t>
                </a:r>
              </a:p>
            </p:txBody>
          </p:sp>
        </mc:Choice>
        <mc:Fallback xmlns="">
          <p:sp>
            <p:nvSpPr>
              <p:cNvPr id="5" name="Rectangle 4">
                <a:extLst>
                  <a:ext uri="{FF2B5EF4-FFF2-40B4-BE49-F238E27FC236}">
                    <a16:creationId xmlns:a16="http://schemas.microsoft.com/office/drawing/2014/main" id="{DDD3838F-4E6D-2DBE-F582-F4B164BE454B}"/>
                  </a:ext>
                </a:extLst>
              </p:cNvPr>
              <p:cNvSpPr>
                <a:spLocks noRot="1" noChangeAspect="1" noMove="1" noResize="1" noEditPoints="1" noAdjustHandles="1" noChangeArrowheads="1" noChangeShapeType="1" noTextEdit="1"/>
              </p:cNvSpPr>
              <p:nvPr/>
            </p:nvSpPr>
            <p:spPr>
              <a:xfrm>
                <a:off x="-1" y="5222384"/>
                <a:ext cx="12192001" cy="1647793"/>
              </a:xfrm>
              <a:prstGeom prst="rect">
                <a:avLst/>
              </a:prstGeom>
              <a:blipFill>
                <a:blip r:embed="rId2"/>
                <a:stretch>
                  <a:fillRect l="-650" b="-1481"/>
                </a:stretch>
              </a:blipFill>
              <a:ln>
                <a:noFill/>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6FC4BA94-D251-A53D-314D-A2DC1CB93FFD}"/>
              </a:ext>
            </a:extLst>
          </p:cNvPr>
          <p:cNvSpPr/>
          <p:nvPr/>
        </p:nvSpPr>
        <p:spPr>
          <a:xfrm>
            <a:off x="-196224" y="4704631"/>
            <a:ext cx="12554465" cy="56588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Segoe UI" panose="020B0502040204020203" pitchFamily="34" charset="0"/>
                <a:cs typeface="Segoe UI" panose="020B0502040204020203" pitchFamily="34" charset="0"/>
              </a:rPr>
              <a:t>Fun fact!</a:t>
            </a:r>
          </a:p>
        </p:txBody>
      </p:sp>
    </p:spTree>
    <p:extLst>
      <p:ext uri="{BB962C8B-B14F-4D97-AF65-F5344CB8AC3E}">
        <p14:creationId xmlns:p14="http://schemas.microsoft.com/office/powerpoint/2010/main" val="323216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p:txBody>
              <a:bodyPr>
                <a:normAutofit/>
              </a:bodyPr>
              <a:lstStyle/>
              <a:p>
                <a:r>
                  <a:rPr lang="en-US" dirty="0"/>
                  <a:t>For </a:t>
                </a:r>
                <a:r>
                  <a:rPr lang="en-US" b="1" dirty="0"/>
                  <a:t>discrete random variables</a:t>
                </a:r>
                <a:r>
                  <a:rPr lang="en-US" dirty="0"/>
                  <a:t>, we defined the 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43730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p:txBody>
              <a:bodyPr>
                <a:normAutofit/>
              </a:bodyPr>
              <a:lstStyle/>
              <a:p>
                <a:r>
                  <a:rPr lang="en-US" dirty="0">
                    <a:solidFill>
                      <a:schemeClr val="tx1">
                        <a:lumMod val="50000"/>
                        <a:lumOff val="50000"/>
                      </a:schemeClr>
                    </a:solidFill>
                  </a:rPr>
                  <a:t>For </a:t>
                </a:r>
                <a:r>
                  <a:rPr lang="en-US" b="1" dirty="0">
                    <a:solidFill>
                      <a:schemeClr val="tx1">
                        <a:lumMod val="50000"/>
                        <a:lumOff val="50000"/>
                      </a:schemeClr>
                    </a:solidFill>
                  </a:rPr>
                  <a:t>discrete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endParaRPr lang="en-US" dirty="0"/>
              </a:p>
              <a:p>
                <a:r>
                  <a:rPr lang="en-US" b="1" dirty="0">
                    <a:solidFill>
                      <a:schemeClr val="accent2">
                        <a:lumMod val="75000"/>
                      </a:schemeClr>
                    </a:solidFill>
                  </a:rPr>
                  <a:t>Can we use the same for continuous random variables?</a:t>
                </a:r>
              </a:p>
              <a:p>
                <a:pPr lvl="1"/>
                <a:r>
                  <a:rPr lang="en-US" dirty="0"/>
                  <a:t>	What is the probability that a person’s height is </a:t>
                </a:r>
                <a:r>
                  <a:rPr lang="en-US" u="sng" dirty="0"/>
                  <a:t>exactly</a:t>
                </a:r>
                <a:r>
                  <a:rPr lang="en-US" dirty="0"/>
                  <a:t> 5.678123589 feet</a:t>
                </a:r>
              </a:p>
              <a:p>
                <a:pPr lvl="1"/>
                <a:r>
                  <a:rPr lang="en-US" dirty="0"/>
                  <a:t>	What is the probability that a bus arrives </a:t>
                </a:r>
                <a:r>
                  <a:rPr lang="en-US" u="sng" dirty="0"/>
                  <a:t>exactly</a:t>
                </a:r>
                <a:r>
                  <a:rPr lang="en-US" dirty="0"/>
                  <a:t> 6 hours, 23 minutes and </a:t>
                </a:r>
                <a:br>
                  <a:rPr lang="en-US" dirty="0"/>
                </a:br>
                <a:r>
                  <a:rPr lang="en-US" dirty="0"/>
                  <a:t>	2976427909 seconds from now?</a:t>
                </a:r>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0.135</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=0.135</m:t>
                        </m:r>
                      </m:e>
                    </m:d>
                    <m:r>
                      <a:rPr lang="en-US" i="1">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25902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p:txBody>
              <a:bodyPr>
                <a:normAutofit/>
              </a:bodyPr>
              <a:lstStyle/>
              <a:p>
                <a:r>
                  <a:rPr lang="en-US" dirty="0">
                    <a:solidFill>
                      <a:schemeClr val="tx1">
                        <a:lumMod val="50000"/>
                        <a:lumOff val="50000"/>
                      </a:schemeClr>
                    </a:solidFill>
                  </a:rPr>
                  <a:t>For </a:t>
                </a:r>
                <a:r>
                  <a:rPr lang="en-US" b="1" dirty="0">
                    <a:solidFill>
                      <a:schemeClr val="tx1">
                        <a:lumMod val="50000"/>
                        <a:lumOff val="50000"/>
                      </a:schemeClr>
                    </a:solidFill>
                  </a:rPr>
                  <a:t>discrete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endParaRPr lang="en-US" dirty="0"/>
              </a:p>
              <a:p>
                <a:r>
                  <a:rPr lang="en-US" b="1" dirty="0">
                    <a:solidFill>
                      <a:schemeClr val="accent2">
                        <a:lumMod val="75000"/>
                      </a:schemeClr>
                    </a:solidFill>
                  </a:rPr>
                  <a:t>Can we use the same for continuous random variables?</a:t>
                </a:r>
              </a:p>
              <a:p>
                <a:pPr lvl="1"/>
                <a:r>
                  <a:rPr lang="en-US" dirty="0"/>
                  <a:t>	What is the probability that a person’s height is </a:t>
                </a:r>
                <a:r>
                  <a:rPr lang="en-US" u="sng" dirty="0"/>
                  <a:t>exactly</a:t>
                </a:r>
                <a:r>
                  <a:rPr lang="en-US" dirty="0"/>
                  <a:t> 5.678123589 feet</a:t>
                </a:r>
              </a:p>
              <a:p>
                <a:pPr lvl="1"/>
                <a:r>
                  <a:rPr lang="en-US" dirty="0"/>
                  <a:t>	What is the probability that a bus arrives </a:t>
                </a:r>
                <a:r>
                  <a:rPr lang="en-US" u="sng" dirty="0"/>
                  <a:t>exactly</a:t>
                </a:r>
                <a:r>
                  <a:rPr lang="en-US" dirty="0"/>
                  <a:t> 6 hours, 23 minutes and </a:t>
                </a:r>
                <a:br>
                  <a:rPr lang="en-US" dirty="0"/>
                </a:br>
                <a:r>
                  <a:rPr lang="en-US" dirty="0"/>
                  <a:t>	2976427909 seconds from now?</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0.135</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=0.135</m:t>
                        </m:r>
                      </m:e>
                    </m:d>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m:t>
                        </m:r>
                      </m:den>
                    </m:f>
                  </m:oMath>
                </a14:m>
                <a:r>
                  <a:rPr lang="en-US" dirty="0"/>
                  <a:t> = 0 </a:t>
                </a:r>
                <a:r>
                  <a:rPr lang="en-US" b="1" i="1" dirty="0"/>
                  <a:t>No!</a:t>
                </a:r>
                <a:endParaRPr lang="en-US" dirty="0"/>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7125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fontScale="90000"/>
          </a:bodyPr>
          <a:lstStyle/>
          <a:p>
            <a:r>
              <a:rPr lang="en-US" dirty="0"/>
              <a:t>How to describe probability of a </a:t>
            </a:r>
            <a:r>
              <a:rPr lang="en-US" i="1" dirty="0"/>
              <a:t>single</a:t>
            </a:r>
            <a:r>
              <a:rPr lang="en-US" dirty="0"/>
              <a: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6"/>
                <a:ext cx="11187258" cy="5735230"/>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endParaRPr lang="en-US" dirty="0"/>
              </a:p>
              <a:p>
                <a:r>
                  <a:rPr lang="en-US" b="1" dirty="0">
                    <a:solidFill>
                      <a:schemeClr val="accent2">
                        <a:lumMod val="75000"/>
                      </a:schemeClr>
                    </a:solidFill>
                  </a:rPr>
                  <a:t>Can we use the same for continuous random variables?</a:t>
                </a:r>
              </a:p>
              <a:p>
                <a:pPr lvl="1"/>
                <a:r>
                  <a:rPr lang="en-US" dirty="0"/>
                  <a:t>	What is the probability that a person’s height is </a:t>
                </a:r>
                <a:r>
                  <a:rPr lang="en-US" u="sng" dirty="0"/>
                  <a:t>exactly</a:t>
                </a:r>
                <a:r>
                  <a:rPr lang="en-US" dirty="0"/>
                  <a:t> 5.678123589 feet</a:t>
                </a:r>
              </a:p>
              <a:p>
                <a:pPr lvl="1"/>
                <a:r>
                  <a:rPr lang="en-US" dirty="0"/>
                  <a:t>	What is the probability that a bus arrives </a:t>
                </a:r>
                <a:r>
                  <a:rPr lang="en-US" u="sng" dirty="0"/>
                  <a:t>exactly</a:t>
                </a:r>
                <a:r>
                  <a:rPr lang="en-US" dirty="0"/>
                  <a:t> 6 hours, 23 minutes and </a:t>
                </a:r>
                <a:br>
                  <a:rPr lang="en-US" dirty="0"/>
                </a:br>
                <a:r>
                  <a:rPr lang="en-US" dirty="0"/>
                  <a:t>	2976427909 seconds from now?</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0.135</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=0.135</m:t>
                        </m:r>
                      </m:e>
                    </m:d>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m:t>
                        </m:r>
                      </m:den>
                    </m:f>
                  </m:oMath>
                </a14:m>
                <a:r>
                  <a:rPr lang="en-US" dirty="0"/>
                  <a:t> = 0 </a:t>
                </a:r>
                <a:r>
                  <a:rPr lang="en-US" b="1" i="1" dirty="0"/>
                  <a:t>No!</a:t>
                </a:r>
                <a:endParaRPr lang="en-US" dirty="0"/>
              </a:p>
              <a:p>
                <a:endParaRPr lang="en-US" sz="500" dirty="0"/>
              </a:p>
              <a:p>
                <a:r>
                  <a:rPr lang="en-US" b="1" dirty="0"/>
                  <a:t>Instead,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(PDF)</a:t>
                </a: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(not probability!)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6"/>
                <a:ext cx="11187258" cy="5735230"/>
              </a:xfrm>
              <a:blipFill>
                <a:blip r:embed="rId3"/>
                <a:stretch>
                  <a:fillRect l="-654" t="-1807" r="-2124"/>
                </a:stretch>
              </a:blipFill>
            </p:spPr>
            <p:txBody>
              <a:bodyPr/>
              <a:lstStyle/>
              <a:p>
                <a:r>
                  <a:rPr lang="en-US">
                    <a:noFill/>
                  </a:rPr>
                  <a:t> </a:t>
                </a:r>
              </a:p>
            </p:txBody>
          </p:sp>
        </mc:Fallback>
      </mc:AlternateContent>
    </p:spTree>
    <p:extLst>
      <p:ext uri="{BB962C8B-B14F-4D97-AF65-F5344CB8AC3E}">
        <p14:creationId xmlns:p14="http://schemas.microsoft.com/office/powerpoint/2010/main" val="315255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a:bodyPr>
          <a:lstStyle/>
          <a:p>
            <a:r>
              <a:rPr lang="en-US" dirty="0"/>
              <a:t>Probability </a:t>
            </a:r>
            <a:r>
              <a:rPr lang="en-US" i="1" u="sng" dirty="0"/>
              <a:t>Density</a:t>
            </a:r>
            <a:r>
              <a:rPr lang="en-US" dirty="0"/>
              <a:t>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7"/>
                <a:ext cx="11428074" cy="4845504"/>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pPr marL="0" indent="0">
                  <a:buNone/>
                </a:pPr>
                <a:endParaRPr lang="en-US" sz="1000" b="1" i="1" dirty="0"/>
              </a:p>
              <a:p>
                <a:r>
                  <a:rPr lang="en-US" b="1" dirty="0"/>
                  <a:t>For </a:t>
                </a:r>
                <a:r>
                  <a:rPr lang="en-US" b="1" i="1" dirty="0"/>
                  <a:t>continuous</a:t>
                </a:r>
                <a:r>
                  <a:rPr lang="en-US" b="1" dirty="0"/>
                  <a:t> random variables,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a:t>
                </a:r>
                <a:endParaRPr lang="en-US" b="1" i="1" dirty="0">
                  <a:solidFill>
                    <a:schemeClr val="tx1"/>
                  </a:solidFill>
                  <a:latin typeface="Cambria Math" panose="02040503050406030204" pitchFamily="18" charset="0"/>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(not probability!)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7"/>
                <a:ext cx="11428074" cy="4845504"/>
              </a:xfrm>
              <a:blipFill>
                <a:blip r:embed="rId3"/>
                <a:stretch>
                  <a:fillRect l="-640" t="-2138" r="-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06728F-8D2A-4CD5-B1C8-8D77FA12ECD0}"/>
                  </a:ext>
                </a:extLst>
              </p:cNvPr>
              <p:cNvGraphicFramePr>
                <a:graphicFrameLocks noGrp="1"/>
              </p:cNvGraphicFramePr>
              <p:nvPr>
                <p:extLst>
                  <p:ext uri="{D42A27DB-BD31-4B8C-83A1-F6EECF244321}">
                    <p14:modId xmlns:p14="http://schemas.microsoft.com/office/powerpoint/2010/main" val="471474405"/>
                  </p:ext>
                </p:extLst>
              </p:nvPr>
            </p:nvGraphicFramePr>
            <p:xfrm>
              <a:off x="575239" y="4221915"/>
              <a:ext cx="8128000" cy="22138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12467567"/>
                        </a:ext>
                      </a:extLst>
                    </a:gridCol>
                    <a:gridCol w="4064000">
                      <a:extLst>
                        <a:ext uri="{9D8B030D-6E8A-4147-A177-3AD203B41FA5}">
                          <a16:colId xmlns:a16="http://schemas.microsoft.com/office/drawing/2014/main" val="4206586424"/>
                        </a:ext>
                      </a:extLst>
                    </a:gridCol>
                  </a:tblGrid>
                  <a:tr h="370840">
                    <a:tc>
                      <a:txBody>
                        <a:bodyPr/>
                        <a:lstStyle/>
                        <a:p>
                          <a:pPr algn="ctr"/>
                          <a:r>
                            <a:rPr lang="en-US" sz="2800" dirty="0"/>
                            <a:t>Discrete (PMF)</a:t>
                          </a:r>
                        </a:p>
                      </a:txBody>
                      <a:tcPr/>
                    </a:tc>
                    <a:tc>
                      <a:txBody>
                        <a:bodyPr/>
                        <a:lstStyle/>
                        <a:p>
                          <a:pPr algn="ctr"/>
                          <a:r>
                            <a:rPr lang="en-US" sz="2800" dirty="0"/>
                            <a:t>Continuous (PDF)</a:t>
                          </a:r>
                        </a:p>
                      </a:txBody>
                      <a:tcPr/>
                    </a:tc>
                    <a:extLst>
                      <a:ext uri="{0D108BD9-81ED-4DB2-BD59-A6C34878D82A}">
                        <a16:rowId xmlns:a16="http://schemas.microsoft.com/office/drawing/2014/main" val="72857687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𝑌</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≥0</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𝑋</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≥0</m:t>
                                </m:r>
                              </m:oMath>
                            </m:oMathPara>
                          </a14:m>
                          <a:endParaRPr lang="en-US" sz="2800" dirty="0"/>
                        </a:p>
                      </a:txBody>
                      <a:tcPr/>
                    </a:tc>
                    <a:extLst>
                      <a:ext uri="{0D108BD9-81ED-4DB2-BD59-A6C34878D82A}">
                        <a16:rowId xmlns:a16="http://schemas.microsoft.com/office/drawing/2014/main" val="1365683611"/>
                      </a:ext>
                    </a:extLst>
                  </a:tr>
                  <a:tr h="370840">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Ω</m:t>
                                        </m:r>
                                      </m:e>
                                      <m:sub>
                                        <m:r>
                                          <a:rPr lang="en-US" sz="2800" b="0" i="1" smtClean="0">
                                            <a:latin typeface="Cambria Math" panose="02040503050406030204" pitchFamily="18" charset="0"/>
                                          </a:rPr>
                                          <m:t>𝑌</m:t>
                                        </m:r>
                                      </m:sub>
                                    </m:sSub>
                                  </m:sub>
                                  <m:sup/>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𝑌</m:t>
                                        </m:r>
                                      </m:sub>
                                    </m:sSub>
                                    <m:r>
                                      <a:rPr lang="en-US" sz="2800" i="1">
                                        <a:latin typeface="Cambria Math" panose="02040503050406030204" pitchFamily="18" charset="0"/>
                                      </a:rPr>
                                      <m:t>(</m:t>
                                    </m:r>
                                    <m:r>
                                      <a:rPr lang="en-US" sz="2800" b="0" i="1" smtClean="0">
                                        <a:latin typeface="Cambria Math" panose="02040503050406030204" pitchFamily="18" charset="0"/>
                                      </a:rPr>
                                      <m:t>𝑘</m:t>
                                    </m:r>
                                    <m:r>
                                      <a:rPr lang="en-US" sz="2800" i="1">
                                        <a:latin typeface="Cambria Math" panose="02040503050406030204" pitchFamily="18" charset="0"/>
                                      </a:rPr>
                                      <m:t>)</m:t>
                                    </m:r>
                                  </m:e>
                                </m:nary>
                                <m:r>
                                  <a:rPr lang="en-US" sz="2800" b="0" i="1" smtClean="0">
                                    <a:latin typeface="Cambria Math" panose="02040503050406030204" pitchFamily="18" charset="0"/>
                                  </a:rPr>
                                  <m:t>=1</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rPr>
                                      <m:t>∞</m:t>
                                    </m:r>
                                  </m:sub>
                                  <m:sup>
                                    <m:r>
                                      <a:rPr lang="en-US" sz="2800" b="0" i="1" smtClean="0">
                                        <a:latin typeface="Cambria Math" panose="02040503050406030204" pitchFamily="18" charset="0"/>
                                      </a:rPr>
                                      <m:t>∞</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𝑋</m:t>
                                        </m:r>
                                      </m:sub>
                                    </m:sSub>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e>
                                </m:nary>
                                <m:r>
                                  <a:rPr lang="en-US" sz="2800" b="0" i="1" smtClean="0">
                                    <a:latin typeface="Cambria Math" panose="02040503050406030204" pitchFamily="18" charset="0"/>
                                  </a:rPr>
                                  <m:t> </m:t>
                                </m:r>
                                <m:r>
                                  <m:rPr>
                                    <m:sty m:val="p"/>
                                  </m:rPr>
                                  <a:rPr lang="en-US" sz="2800" b="0" i="0" smtClean="0">
                                    <a:latin typeface="Cambria Math" panose="02040503050406030204" pitchFamily="18" charset="0"/>
                                  </a:rPr>
                                  <m:t>d</m:t>
                                </m:r>
                                <m:r>
                                  <a:rPr lang="en-US" sz="2800" b="0" i="1" smtClean="0">
                                    <a:latin typeface="Cambria Math" panose="02040503050406030204" pitchFamily="18" charset="0"/>
                                  </a:rPr>
                                  <m:t>𝑘</m:t>
                                </m:r>
                                <m:r>
                                  <a:rPr lang="en-US" sz="2800" b="0" i="1" smtClean="0">
                                    <a:latin typeface="Cambria Math" panose="02040503050406030204" pitchFamily="18" charset="0"/>
                                  </a:rPr>
                                  <m:t>=1</m:t>
                                </m:r>
                              </m:oMath>
                            </m:oMathPara>
                          </a14:m>
                          <a:endParaRPr lang="en-US" sz="2800" dirty="0"/>
                        </a:p>
                      </a:txBody>
                      <a:tcPr/>
                    </a:tc>
                    <a:extLst>
                      <a:ext uri="{0D108BD9-81ED-4DB2-BD59-A6C34878D82A}">
                        <a16:rowId xmlns:a16="http://schemas.microsoft.com/office/drawing/2014/main" val="4250427708"/>
                      </a:ext>
                    </a:extLst>
                  </a:tr>
                </a:tbl>
              </a:graphicData>
            </a:graphic>
          </p:graphicFrame>
        </mc:Choice>
        <mc:Fallback xmlns="">
          <p:graphicFrame>
            <p:nvGraphicFramePr>
              <p:cNvPr id="4" name="Table 3">
                <a:extLst>
                  <a:ext uri="{FF2B5EF4-FFF2-40B4-BE49-F238E27FC236}">
                    <a16:creationId xmlns:a16="http://schemas.microsoft.com/office/drawing/2014/main" id="{2806728F-8D2A-4CD5-B1C8-8D77FA12ECD0}"/>
                  </a:ext>
                </a:extLst>
              </p:cNvPr>
              <p:cNvGraphicFramePr>
                <a:graphicFrameLocks noGrp="1"/>
              </p:cNvGraphicFramePr>
              <p:nvPr>
                <p:extLst>
                  <p:ext uri="{D42A27DB-BD31-4B8C-83A1-F6EECF244321}">
                    <p14:modId xmlns:p14="http://schemas.microsoft.com/office/powerpoint/2010/main" val="471474405"/>
                  </p:ext>
                </p:extLst>
              </p:nvPr>
            </p:nvGraphicFramePr>
            <p:xfrm>
              <a:off x="575239" y="4221915"/>
              <a:ext cx="8128000" cy="22138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12467567"/>
                        </a:ext>
                      </a:extLst>
                    </a:gridCol>
                    <a:gridCol w="4064000">
                      <a:extLst>
                        <a:ext uri="{9D8B030D-6E8A-4147-A177-3AD203B41FA5}">
                          <a16:colId xmlns:a16="http://schemas.microsoft.com/office/drawing/2014/main" val="4206586424"/>
                        </a:ext>
                      </a:extLst>
                    </a:gridCol>
                  </a:tblGrid>
                  <a:tr h="518160">
                    <a:tc>
                      <a:txBody>
                        <a:bodyPr/>
                        <a:lstStyle/>
                        <a:p>
                          <a:pPr algn="ctr"/>
                          <a:r>
                            <a:rPr lang="en-US" sz="2800" dirty="0"/>
                            <a:t>Discrete (PMF)</a:t>
                          </a:r>
                        </a:p>
                      </a:txBody>
                      <a:tcPr/>
                    </a:tc>
                    <a:tc>
                      <a:txBody>
                        <a:bodyPr/>
                        <a:lstStyle/>
                        <a:p>
                          <a:pPr algn="ctr"/>
                          <a:r>
                            <a:rPr lang="en-US" sz="2800" dirty="0"/>
                            <a:t>Continuous (PDF)</a:t>
                          </a:r>
                        </a:p>
                      </a:txBody>
                      <a:tcPr/>
                    </a:tc>
                    <a:extLst>
                      <a:ext uri="{0D108BD9-81ED-4DB2-BD59-A6C34878D82A}">
                        <a16:rowId xmlns:a16="http://schemas.microsoft.com/office/drawing/2014/main" val="728576875"/>
                      </a:ext>
                    </a:extLst>
                  </a:tr>
                  <a:tr h="518160">
                    <a:tc>
                      <a:txBody>
                        <a:bodyPr/>
                        <a:lstStyle/>
                        <a:p>
                          <a:endParaRPr lang="en-US"/>
                        </a:p>
                      </a:txBody>
                      <a:tcPr>
                        <a:blipFill>
                          <a:blip r:embed="rId4"/>
                          <a:stretch>
                            <a:fillRect l="-150" t="-111765" r="-100600" b="-230588"/>
                          </a:stretch>
                        </a:blipFill>
                      </a:tcPr>
                    </a:tc>
                    <a:tc>
                      <a:txBody>
                        <a:bodyPr/>
                        <a:lstStyle/>
                        <a:p>
                          <a:endParaRPr lang="en-US"/>
                        </a:p>
                      </a:txBody>
                      <a:tcPr>
                        <a:blipFill>
                          <a:blip r:embed="rId4"/>
                          <a:stretch>
                            <a:fillRect l="-100150" t="-111765" r="-600" b="-230588"/>
                          </a:stretch>
                        </a:blipFill>
                      </a:tcPr>
                    </a:tc>
                    <a:extLst>
                      <a:ext uri="{0D108BD9-81ED-4DB2-BD59-A6C34878D82A}">
                        <a16:rowId xmlns:a16="http://schemas.microsoft.com/office/drawing/2014/main" val="1365683611"/>
                      </a:ext>
                    </a:extLst>
                  </a:tr>
                  <a:tr h="1177481">
                    <a:tc>
                      <a:txBody>
                        <a:bodyPr/>
                        <a:lstStyle/>
                        <a:p>
                          <a:endParaRPr lang="en-US"/>
                        </a:p>
                      </a:txBody>
                      <a:tcPr>
                        <a:blipFill>
                          <a:blip r:embed="rId4"/>
                          <a:stretch>
                            <a:fillRect l="-150" t="-92784" r="-100600" b="-1031"/>
                          </a:stretch>
                        </a:blipFill>
                      </a:tcPr>
                    </a:tc>
                    <a:tc>
                      <a:txBody>
                        <a:bodyPr/>
                        <a:lstStyle/>
                        <a:p>
                          <a:endParaRPr lang="en-US"/>
                        </a:p>
                      </a:txBody>
                      <a:tcPr>
                        <a:blipFill>
                          <a:blip r:embed="rId4"/>
                          <a:stretch>
                            <a:fillRect l="-100150" t="-92784" r="-600" b="-1031"/>
                          </a:stretch>
                        </a:blipFill>
                      </a:tcPr>
                    </a:tc>
                    <a:extLst>
                      <a:ext uri="{0D108BD9-81ED-4DB2-BD59-A6C34878D82A}">
                        <a16:rowId xmlns:a16="http://schemas.microsoft.com/office/drawing/2014/main" val="4250427708"/>
                      </a:ext>
                    </a:extLst>
                  </a:tr>
                </a:tbl>
              </a:graphicData>
            </a:graphic>
          </p:graphicFrame>
        </mc:Fallback>
      </mc:AlternateContent>
    </p:spTree>
    <p:extLst>
      <p:ext uri="{BB962C8B-B14F-4D97-AF65-F5344CB8AC3E}">
        <p14:creationId xmlns:p14="http://schemas.microsoft.com/office/powerpoint/2010/main" val="11752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a:bodyPr>
          <a:lstStyle/>
          <a:p>
            <a:r>
              <a:rPr lang="en-US" dirty="0"/>
              <a:t>Probability </a:t>
            </a:r>
            <a:r>
              <a:rPr lang="en-US" i="1" u="sng" dirty="0"/>
              <a:t>Density</a:t>
            </a:r>
            <a:r>
              <a:rPr lang="en-US" dirty="0"/>
              <a:t>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7"/>
                <a:ext cx="11428074" cy="4845504"/>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p>
              <a:p>
                <a:pPr marL="0" indent="0">
                  <a:buNone/>
                </a:pPr>
                <a:endParaRPr lang="en-US" sz="1000" b="1" i="1" dirty="0"/>
              </a:p>
              <a:p>
                <a:r>
                  <a:rPr lang="en-US" b="1" dirty="0"/>
                  <a:t>For </a:t>
                </a:r>
                <a:r>
                  <a:rPr lang="en-US" b="1" i="1" dirty="0"/>
                  <a:t>continuous</a:t>
                </a:r>
                <a:r>
                  <a:rPr lang="en-US" b="1" dirty="0"/>
                  <a:t> random variables,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a:t>
                </a:r>
                <a:endParaRPr lang="en-US" b="1" i="1" dirty="0">
                  <a:solidFill>
                    <a:schemeClr val="tx1"/>
                  </a:solidFill>
                  <a:latin typeface="Cambria Math" panose="02040503050406030204" pitchFamily="18" charset="0"/>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(not probability!)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a:p>
                <a:endParaRPr lang="en-US" dirty="0"/>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7"/>
                <a:ext cx="11428074" cy="4845504"/>
              </a:xfrm>
              <a:blipFill>
                <a:blip r:embed="rId3"/>
                <a:stretch>
                  <a:fillRect l="-640" t="-2138" r="-373"/>
                </a:stretch>
              </a:blipFill>
            </p:spPr>
            <p:txBody>
              <a:bodyPr/>
              <a:lstStyle/>
              <a:p>
                <a:r>
                  <a:rPr lang="en-US">
                    <a:noFill/>
                  </a:rPr>
                  <a:t> </a:t>
                </a:r>
              </a:p>
            </p:txBody>
          </p:sp>
        </mc:Fallback>
      </mc:AlternateContent>
      <p:pic>
        <p:nvPicPr>
          <p:cNvPr id="7" name="Picture 6" descr="A graph and diagram of a graph&#10;&#10;Description automatically generated">
            <a:extLst>
              <a:ext uri="{FF2B5EF4-FFF2-40B4-BE49-F238E27FC236}">
                <a16:creationId xmlns:a16="http://schemas.microsoft.com/office/drawing/2014/main" id="{95C1A1AC-A6F0-E7ED-C3B2-0807D6F8DB8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8686" y="4609727"/>
            <a:ext cx="4785267" cy="2248273"/>
          </a:xfrm>
          <a:prstGeom prst="rect">
            <a:avLst/>
          </a:prstGeom>
        </p:spPr>
      </p:pic>
      <p:pic>
        <p:nvPicPr>
          <p:cNvPr id="8" name="Picture 7" descr="A graph and diagram of a graph&#10;&#10;Description automatically generated">
            <a:extLst>
              <a:ext uri="{FF2B5EF4-FFF2-40B4-BE49-F238E27FC236}">
                <a16:creationId xmlns:a16="http://schemas.microsoft.com/office/drawing/2014/main" id="{6E2EBD47-76D8-BD13-2338-3E4C534B85A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408687" y="4440431"/>
            <a:ext cx="5208073" cy="262801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89C2E6-4AB5-279C-005B-373056046F4D}"/>
                  </a:ext>
                </a:extLst>
              </p:cNvPr>
              <p:cNvSpPr txBox="1"/>
              <p:nvPr/>
            </p:nvSpPr>
            <p:spPr>
              <a:xfrm>
                <a:off x="631208" y="3893397"/>
                <a:ext cx="5042921" cy="492443"/>
              </a:xfrm>
              <a:prstGeom prst="rect">
                <a:avLst/>
              </a:prstGeom>
              <a:noFill/>
            </p:spPr>
            <p:txBody>
              <a:bodyPr wrap="square">
                <a:spAutoFit/>
              </a:bodyPr>
              <a:lstStyle/>
              <a:p>
                <a:r>
                  <a:rPr kumimoji="0" lang="en-US" sz="2600" b="1" i="1" u="none" strike="noStrike" kern="1200" cap="none" spc="0" normalizeH="0" baseline="0" noProof="0" dirty="0">
                    <a:ln>
                      <a:noFill/>
                    </a:ln>
                    <a:solidFill>
                      <a:schemeClr val="accent3">
                        <a:lumMod val="75000"/>
                      </a:schemeClr>
                    </a:solidFill>
                    <a:effectLst/>
                    <a:uLnTx/>
                    <a:uFillTx/>
                    <a:latin typeface="Segoe UI Semilight" panose="020B0402040204020203" pitchFamily="34" charset="0"/>
                    <a:cs typeface="Segoe UI Semilight" panose="020B0402040204020203" pitchFamily="34" charset="0"/>
                  </a:rPr>
                  <a:t>e.g., PMF for a discrete RV, </a:t>
                </a:r>
                <a14:m>
                  <m:oMath xmlns:m="http://schemas.openxmlformats.org/officeDocument/2006/math">
                    <m:r>
                      <a:rPr kumimoji="0" lang="en-US" sz="2600" b="1"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Segoe UI Semilight" panose="020B0402040204020203" pitchFamily="34" charset="0"/>
                      </a:rPr>
                      <m:t>𝑿</m:t>
                    </m:r>
                  </m:oMath>
                </a14:m>
                <a:endParaRPr lang="en-US" sz="2600" dirty="0">
                  <a:solidFill>
                    <a:schemeClr val="accent3">
                      <a:lumMod val="75000"/>
                    </a:schemeClr>
                  </a:solidFill>
                </a:endParaRPr>
              </a:p>
            </p:txBody>
          </p:sp>
        </mc:Choice>
        <mc:Fallback xmlns="">
          <p:sp>
            <p:nvSpPr>
              <p:cNvPr id="12" name="TextBox 11">
                <a:extLst>
                  <a:ext uri="{FF2B5EF4-FFF2-40B4-BE49-F238E27FC236}">
                    <a16:creationId xmlns:a16="http://schemas.microsoft.com/office/drawing/2014/main" id="{7089C2E6-4AB5-279C-005B-373056046F4D}"/>
                  </a:ext>
                </a:extLst>
              </p:cNvPr>
              <p:cNvSpPr txBox="1">
                <a:spLocks noRot="1" noChangeAspect="1" noMove="1" noResize="1" noEditPoints="1" noAdjustHandles="1" noChangeArrowheads="1" noChangeShapeType="1" noTextEdit="1"/>
              </p:cNvSpPr>
              <p:nvPr/>
            </p:nvSpPr>
            <p:spPr>
              <a:xfrm>
                <a:off x="631208" y="3893397"/>
                <a:ext cx="5042921" cy="492443"/>
              </a:xfrm>
              <a:prstGeom prst="rect">
                <a:avLst/>
              </a:prstGeom>
              <a:blipFill>
                <a:blip r:embed="rId6"/>
                <a:stretch>
                  <a:fillRect l="-2177" t="-1375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30ADCA-432B-79A3-837E-F85865DF15B2}"/>
                  </a:ext>
                </a:extLst>
              </p:cNvPr>
              <p:cNvSpPr txBox="1"/>
              <p:nvPr/>
            </p:nvSpPr>
            <p:spPr>
              <a:xfrm>
                <a:off x="6408687" y="3851726"/>
                <a:ext cx="5042921" cy="492443"/>
              </a:xfrm>
              <a:prstGeom prst="rect">
                <a:avLst/>
              </a:prstGeom>
              <a:noFill/>
            </p:spPr>
            <p:txBody>
              <a:bodyPr wrap="square">
                <a:spAutoFit/>
              </a:bodyPr>
              <a:lstStyle/>
              <a:p>
                <a:r>
                  <a:rPr kumimoji="0" lang="en-US" sz="2600" b="1" i="1" u="none" strike="noStrike" kern="1200" cap="none" spc="0" normalizeH="0" baseline="0" noProof="0" dirty="0">
                    <a:ln>
                      <a:noFill/>
                    </a:ln>
                    <a:solidFill>
                      <a:schemeClr val="accent3">
                        <a:lumMod val="75000"/>
                      </a:schemeClr>
                    </a:solidFill>
                    <a:effectLst/>
                    <a:uLnTx/>
                    <a:uFillTx/>
                    <a:latin typeface="Segoe UI Semilight" panose="020B0402040204020203" pitchFamily="34" charset="0"/>
                    <a:cs typeface="Segoe UI Semilight" panose="020B0402040204020203" pitchFamily="34" charset="0"/>
                  </a:rPr>
                  <a:t>e.g., PDF for a continuous RV, </a:t>
                </a:r>
                <a14:m>
                  <m:oMath xmlns:m="http://schemas.openxmlformats.org/officeDocument/2006/math">
                    <m:r>
                      <a:rPr kumimoji="0" lang="en-US" sz="2600" b="1"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Segoe UI Semilight" panose="020B0402040204020203" pitchFamily="34" charset="0"/>
                      </a:rPr>
                      <m:t>𝑿</m:t>
                    </m:r>
                  </m:oMath>
                </a14:m>
                <a:endParaRPr lang="en-US" sz="2600" dirty="0">
                  <a:solidFill>
                    <a:schemeClr val="accent3">
                      <a:lumMod val="75000"/>
                    </a:schemeClr>
                  </a:solidFill>
                </a:endParaRPr>
              </a:p>
            </p:txBody>
          </p:sp>
        </mc:Choice>
        <mc:Fallback xmlns="">
          <p:sp>
            <p:nvSpPr>
              <p:cNvPr id="13" name="TextBox 12">
                <a:extLst>
                  <a:ext uri="{FF2B5EF4-FFF2-40B4-BE49-F238E27FC236}">
                    <a16:creationId xmlns:a16="http://schemas.microsoft.com/office/drawing/2014/main" id="{1030ADCA-432B-79A3-837E-F85865DF15B2}"/>
                  </a:ext>
                </a:extLst>
              </p:cNvPr>
              <p:cNvSpPr txBox="1">
                <a:spLocks noRot="1" noChangeAspect="1" noMove="1" noResize="1" noEditPoints="1" noAdjustHandles="1" noChangeArrowheads="1" noChangeShapeType="1" noTextEdit="1"/>
              </p:cNvSpPr>
              <p:nvPr/>
            </p:nvSpPr>
            <p:spPr>
              <a:xfrm>
                <a:off x="6408687" y="3851726"/>
                <a:ext cx="5042921" cy="492443"/>
              </a:xfrm>
              <a:prstGeom prst="rect">
                <a:avLst/>
              </a:prstGeom>
              <a:blipFill>
                <a:blip r:embed="rId7"/>
                <a:stretch>
                  <a:fillRect l="-2174" t="-12346" b="-28395"/>
                </a:stretch>
              </a:blipFill>
            </p:spPr>
            <p:txBody>
              <a:bodyPr/>
              <a:lstStyle/>
              <a:p>
                <a:r>
                  <a:rPr lang="en-US">
                    <a:noFill/>
                  </a:rPr>
                  <a:t> </a:t>
                </a:r>
              </a:p>
            </p:txBody>
          </p:sp>
        </mc:Fallback>
      </mc:AlternateContent>
    </p:spTree>
    <p:extLst>
      <p:ext uri="{BB962C8B-B14F-4D97-AF65-F5344CB8AC3E}">
        <p14:creationId xmlns:p14="http://schemas.microsoft.com/office/powerpoint/2010/main" val="1267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A7DD-93A6-4E5E-A795-38F505B42BBF}"/>
              </a:ext>
            </a:extLst>
          </p:cNvPr>
          <p:cNvSpPr>
            <a:spLocks noGrp="1"/>
          </p:cNvSpPr>
          <p:nvPr>
            <p:ph type="title"/>
          </p:nvPr>
        </p:nvSpPr>
        <p:spPr/>
        <p:txBody>
          <a:bodyPr>
            <a:normAutofit/>
          </a:bodyPr>
          <a:lstStyle/>
          <a:p>
            <a:r>
              <a:rPr lang="en-US" dirty="0"/>
              <a:t>Probability </a:t>
            </a:r>
            <a:r>
              <a:rPr lang="en-US" i="1" u="sng" dirty="0"/>
              <a:t>Density</a:t>
            </a:r>
            <a:r>
              <a:rPr lang="en-US" dirty="0"/>
              <a:t>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9C5C6E-F751-440F-BFB6-C05AA4AFCFC6}"/>
                  </a:ext>
                </a:extLst>
              </p:cNvPr>
              <p:cNvSpPr>
                <a:spLocks noGrp="1"/>
              </p:cNvSpPr>
              <p:nvPr>
                <p:ph idx="1"/>
              </p:nvPr>
            </p:nvSpPr>
            <p:spPr>
              <a:xfrm>
                <a:off x="575240" y="1463857"/>
                <a:ext cx="11428074" cy="4845504"/>
              </a:xfrm>
            </p:spPr>
            <p:txBody>
              <a:bodyPr>
                <a:normAutofit/>
              </a:bodyPr>
              <a:lstStyle/>
              <a:p>
                <a:r>
                  <a:rPr lang="en-US" dirty="0">
                    <a:solidFill>
                      <a:schemeClr val="tx1">
                        <a:lumMod val="50000"/>
                        <a:lumOff val="50000"/>
                      </a:schemeClr>
                    </a:solidFill>
                  </a:rPr>
                  <a:t>For </a:t>
                </a:r>
                <a:r>
                  <a:rPr lang="en-US" b="1" i="1" dirty="0">
                    <a:solidFill>
                      <a:schemeClr val="tx1">
                        <a:lumMod val="50000"/>
                        <a:lumOff val="50000"/>
                      </a:schemeClr>
                    </a:solidFill>
                  </a:rPr>
                  <a:t>discrete</a:t>
                </a:r>
                <a:r>
                  <a:rPr lang="en-US" b="1" dirty="0">
                    <a:solidFill>
                      <a:schemeClr val="tx1">
                        <a:lumMod val="50000"/>
                        <a:lumOff val="50000"/>
                      </a:schemeClr>
                    </a:solidFill>
                  </a:rPr>
                  <a:t> random variables</a:t>
                </a:r>
                <a:r>
                  <a:rPr lang="en-US" dirty="0">
                    <a:solidFill>
                      <a:schemeClr val="tx1">
                        <a:lumMod val="50000"/>
                        <a:lumOff val="50000"/>
                      </a:schemeClr>
                    </a:solidFill>
                  </a:rPr>
                  <a:t>, we defined the PMF: </a:t>
                </a:r>
                <a14:m>
                  <m:oMath xmlns:m="http://schemas.openxmlformats.org/officeDocument/2006/math">
                    <m:sSub>
                      <m:sSubPr>
                        <m:ctrlPr>
                          <a:rPr lang="en-US" b="0" i="1" smtClean="0">
                            <a:solidFill>
                              <a:schemeClr val="tx1">
                                <a:lumMod val="50000"/>
                                <a:lumOff val="50000"/>
                              </a:schemeClr>
                            </a:solidFill>
                            <a:latin typeface="Cambria Math" panose="02040503050406030204" pitchFamily="18" charset="0"/>
                          </a:rPr>
                        </m:ctrlPr>
                      </m:sSubPr>
                      <m:e>
                        <m:r>
                          <a:rPr lang="en-US" b="0" i="1" smtClean="0">
                            <a:solidFill>
                              <a:schemeClr val="tx1">
                                <a:lumMod val="50000"/>
                                <a:lumOff val="50000"/>
                              </a:schemeClr>
                            </a:solidFill>
                            <a:latin typeface="Cambria Math" panose="02040503050406030204" pitchFamily="18" charset="0"/>
                          </a:rPr>
                          <m:t>𝑝</m:t>
                        </m:r>
                      </m:e>
                      <m:sub>
                        <m:r>
                          <a:rPr lang="en-US" b="0" i="1" smtClean="0">
                            <a:solidFill>
                              <a:schemeClr val="tx1">
                                <a:lumMod val="50000"/>
                                <a:lumOff val="50000"/>
                              </a:schemeClr>
                            </a:solidFill>
                            <a:latin typeface="Cambria Math" panose="02040503050406030204" pitchFamily="18" charset="0"/>
                          </a:rPr>
                          <m:t>𝑌</m:t>
                        </m:r>
                      </m:sub>
                    </m:sSub>
                    <m:d>
                      <m:dPr>
                        <m:ctrlPr>
                          <a:rPr lang="en-US" b="0" i="1" smtClean="0">
                            <a:solidFill>
                              <a:schemeClr val="tx1">
                                <a:lumMod val="50000"/>
                                <a:lumOff val="50000"/>
                              </a:schemeClr>
                            </a:solidFill>
                            <a:latin typeface="Cambria Math" panose="02040503050406030204" pitchFamily="18" charset="0"/>
                          </a:rPr>
                        </m:ctrlPr>
                      </m:dPr>
                      <m:e>
                        <m:r>
                          <a:rPr lang="en-US" b="0" i="1" smtClean="0">
                            <a:solidFill>
                              <a:schemeClr val="tx1">
                                <a:lumMod val="50000"/>
                                <a:lumOff val="50000"/>
                              </a:schemeClr>
                            </a:solidFill>
                            <a:latin typeface="Cambria Math" panose="02040503050406030204" pitchFamily="18" charset="0"/>
                          </a:rPr>
                          <m:t>𝑘</m:t>
                        </m:r>
                      </m:e>
                    </m:d>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ℙ</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𝑌</m:t>
                    </m:r>
                    <m:r>
                      <a:rPr lang="en-US" b="0" i="1" smtClean="0">
                        <a:solidFill>
                          <a:schemeClr val="tx1">
                            <a:lumMod val="50000"/>
                            <a:lumOff val="50000"/>
                          </a:schemeClr>
                        </a:solidFill>
                        <a:latin typeface="Cambria Math" panose="02040503050406030204" pitchFamily="18" charset="0"/>
                      </a:rPr>
                      <m:t>=</m:t>
                    </m:r>
                    <m:r>
                      <a:rPr lang="en-US" b="0" i="1" smtClean="0">
                        <a:solidFill>
                          <a:schemeClr val="tx1">
                            <a:lumMod val="50000"/>
                            <a:lumOff val="50000"/>
                          </a:schemeClr>
                        </a:solidFill>
                        <a:latin typeface="Cambria Math" panose="02040503050406030204" pitchFamily="18" charset="0"/>
                      </a:rPr>
                      <m:t>𝑘</m:t>
                    </m:r>
                    <m:r>
                      <a:rPr lang="en-US"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a:t>
                </a:r>
                <a:endParaRPr lang="en-US" b="1" dirty="0"/>
              </a:p>
              <a:p>
                <a:endParaRPr lang="en-US" sz="1000" b="1" dirty="0"/>
              </a:p>
              <a:p>
                <a:r>
                  <a:rPr lang="en-US" b="1" dirty="0"/>
                  <a:t>For </a:t>
                </a:r>
                <a:r>
                  <a:rPr lang="en-US" b="1" i="1" dirty="0"/>
                  <a:t>continuous</a:t>
                </a:r>
                <a:r>
                  <a:rPr lang="en-US" b="1" dirty="0"/>
                  <a:t> random variables, we use the </a:t>
                </a:r>
                <a:r>
                  <a:rPr lang="en-US" b="1" dirty="0">
                    <a:solidFill>
                      <a:schemeClr val="accent5">
                        <a:lumMod val="75000"/>
                      </a:schemeClr>
                    </a:solidFill>
                  </a:rPr>
                  <a:t>probability </a:t>
                </a:r>
                <a:r>
                  <a:rPr lang="en-US" b="1" u="sng" dirty="0">
                    <a:solidFill>
                      <a:schemeClr val="accent5">
                        <a:lumMod val="75000"/>
                      </a:schemeClr>
                    </a:solidFill>
                  </a:rPr>
                  <a:t>density</a:t>
                </a:r>
                <a:r>
                  <a:rPr lang="en-US" b="1" dirty="0">
                    <a:solidFill>
                      <a:schemeClr val="accent5">
                        <a:lumMod val="75000"/>
                      </a:schemeClr>
                    </a:solidFill>
                  </a:rPr>
                  <a:t> function </a:t>
                </a:r>
                <a:endParaRPr lang="en-US" b="1" i="1" dirty="0">
                  <a:solidFill>
                    <a:schemeClr val="tx1"/>
                  </a:solidFill>
                  <a:latin typeface="Cambria Math" panose="02040503050406030204" pitchFamily="18" charset="0"/>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𝒇</m:t>
                        </m:r>
                      </m:e>
                      <m:sub>
                        <m:r>
                          <a:rPr lang="en-US" b="1" i="1" smtClean="0">
                            <a:solidFill>
                              <a:schemeClr val="tx1"/>
                            </a:solidFill>
                            <a:latin typeface="Cambria Math" panose="02040503050406030204" pitchFamily="18" charset="0"/>
                          </a:rPr>
                          <m:t>𝑿</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𝒌</m:t>
                    </m:r>
                    <m:r>
                      <a:rPr lang="en-US" b="1" i="1" smtClean="0">
                        <a:solidFill>
                          <a:schemeClr val="tx1"/>
                        </a:solidFill>
                        <a:latin typeface="Cambria Math" panose="02040503050406030204" pitchFamily="18" charset="0"/>
                      </a:rPr>
                      <m:t>)</m:t>
                    </m:r>
                  </m:oMath>
                </a14:m>
                <a:r>
                  <a:rPr lang="en-US" b="1" dirty="0">
                    <a:solidFill>
                      <a:schemeClr val="tx1"/>
                    </a:solidFill>
                  </a:rPr>
                  <a:t> </a:t>
                </a:r>
                <a:r>
                  <a:rPr lang="en-US" dirty="0">
                    <a:solidFill>
                      <a:schemeClr val="tx1"/>
                    </a:solidFill>
                  </a:rPr>
                  <a:t>is the </a:t>
                </a:r>
                <a:r>
                  <a:rPr lang="en-US" u="sng" dirty="0">
                    <a:solidFill>
                      <a:schemeClr val="tx1"/>
                    </a:solidFill>
                  </a:rPr>
                  <a:t>density</a:t>
                </a:r>
                <a:r>
                  <a:rPr lang="en-US" dirty="0">
                    <a:solidFill>
                      <a:schemeClr val="tx1"/>
                    </a:solidFill>
                  </a:rPr>
                  <a:t> of the continuous random variable </a:t>
                </a:r>
                <a14:m>
                  <m:oMath xmlns:m="http://schemas.openxmlformats.org/officeDocument/2006/math">
                    <m:r>
                      <a:rPr lang="en-US" b="0" i="1" smtClean="0">
                        <a:solidFill>
                          <a:schemeClr val="tx1"/>
                        </a:solidFill>
                        <a:latin typeface="Cambria Math" panose="02040503050406030204" pitchFamily="18" charset="0"/>
                      </a:rPr>
                      <m:t>𝑋</m:t>
                    </m:r>
                  </m:oMath>
                </a14:m>
                <a:r>
                  <a:rPr lang="en-US" dirty="0">
                    <a:solidFill>
                      <a:schemeClr val="tx1"/>
                    </a:solidFill>
                  </a:rPr>
                  <a:t> at the value </a:t>
                </a:r>
                <a14:m>
                  <m:oMath xmlns:m="http://schemas.openxmlformats.org/officeDocument/2006/math">
                    <m:r>
                      <a:rPr lang="en-US" b="0" i="1" smtClean="0">
                        <a:solidFill>
                          <a:schemeClr val="tx1"/>
                        </a:solidFill>
                        <a:latin typeface="Cambria Math" panose="02040503050406030204" pitchFamily="18" charset="0"/>
                      </a:rPr>
                      <m:t>𝑘</m:t>
                    </m:r>
                  </m:oMath>
                </a14:m>
                <a:endParaRPr lang="en-US" dirty="0">
                  <a:solidFill>
                    <a:schemeClr val="tx1"/>
                  </a:solidFill>
                </a:endParaRPr>
              </a:p>
              <a:p>
                <a:endParaRPr lang="en-US" dirty="0"/>
              </a:p>
              <a:p>
                <a:r>
                  <a:rPr lang="en-US" b="1" dirty="0">
                    <a:solidFill>
                      <a:schemeClr val="accent4">
                        <a:lumMod val="75000"/>
                      </a:schemeClr>
                    </a:solidFill>
                  </a:rPr>
                  <a:t>How do we use the PDF?</a:t>
                </a:r>
              </a:p>
              <a:p>
                <a:r>
                  <a:rPr lang="en-US" dirty="0"/>
                  <a:t>To compute probabilities of events!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oMath>
                </a14:m>
                <a:r>
                  <a:rPr lang="en-US" dirty="0"/>
                  <a:t> </a:t>
                </a:r>
                <a14:m>
                  <m:oMath xmlns:m="http://schemas.openxmlformats.org/officeDocument/2006/math">
                    <m:nary>
                      <m:naryP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𝑧</m:t>
                            </m:r>
                          </m:e>
                        </m:d>
                        <m:r>
                          <a:rPr lang="en-US">
                            <a:latin typeface="Cambria Math" panose="02040503050406030204" pitchFamily="18" charset="0"/>
                          </a:rPr>
                          <m:t> </m:t>
                        </m:r>
                        <m:r>
                          <m:rPr>
                            <m:sty m:val="p"/>
                          </m:rPr>
                          <a:rPr lang="en-US">
                            <a:latin typeface="Cambria Math" panose="02040503050406030204" pitchFamily="18" charset="0"/>
                          </a:rPr>
                          <m:t>d</m:t>
                        </m:r>
                        <m:r>
                          <a:rPr lang="en-US" i="1">
                            <a:latin typeface="Cambria Math" panose="02040503050406030204" pitchFamily="18" charset="0"/>
                          </a:rPr>
                          <m:t>𝑧</m:t>
                        </m:r>
                      </m:e>
                    </m:nary>
                  </m:oMath>
                </a14:m>
                <a:br>
                  <a:rPr lang="en-US" sz="2400" i="1" dirty="0"/>
                </a:br>
                <a:r>
                  <a:rPr lang="en-US" sz="2400" i="1" dirty="0"/>
                  <a:t>integrating is analogous to summing</a:t>
                </a:r>
              </a:p>
            </p:txBody>
          </p:sp>
        </mc:Choice>
        <mc:Fallback xmlns="">
          <p:sp>
            <p:nvSpPr>
              <p:cNvPr id="3" name="Content Placeholder 2">
                <a:extLst>
                  <a:ext uri="{FF2B5EF4-FFF2-40B4-BE49-F238E27FC236}">
                    <a16:creationId xmlns:a16="http://schemas.microsoft.com/office/drawing/2014/main" id="{609C5C6E-F751-440F-BFB6-C05AA4AFCFC6}"/>
                  </a:ext>
                </a:extLst>
              </p:cNvPr>
              <p:cNvSpPr>
                <a:spLocks noGrp="1" noRot="1" noChangeAspect="1" noMove="1" noResize="1" noEditPoints="1" noAdjustHandles="1" noChangeArrowheads="1" noChangeShapeType="1" noTextEdit="1"/>
              </p:cNvSpPr>
              <p:nvPr>
                <p:ph idx="1"/>
              </p:nvPr>
            </p:nvSpPr>
            <p:spPr>
              <a:xfrm>
                <a:off x="575240" y="1463857"/>
                <a:ext cx="11428074" cy="4845504"/>
              </a:xfrm>
              <a:blipFill>
                <a:blip r:embed="rId3"/>
                <a:stretch>
                  <a:fillRect l="-640" t="-2138" r="-373"/>
                </a:stretch>
              </a:blipFill>
            </p:spPr>
            <p:txBody>
              <a:bodyPr/>
              <a:lstStyle/>
              <a:p>
                <a:r>
                  <a:rPr lang="en-US">
                    <a:noFill/>
                  </a:rPr>
                  <a:t> </a:t>
                </a:r>
              </a:p>
            </p:txBody>
          </p:sp>
        </mc:Fallback>
      </mc:AlternateContent>
      <p:pic>
        <p:nvPicPr>
          <p:cNvPr id="8" name="Picture 7" descr="A graph and diagram of a graph&#10;&#10;Description automatically generated">
            <a:extLst>
              <a:ext uri="{FF2B5EF4-FFF2-40B4-BE49-F238E27FC236}">
                <a16:creationId xmlns:a16="http://schemas.microsoft.com/office/drawing/2014/main" id="{6E2EBD47-76D8-BD13-2338-3E4C534B85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08687" y="4440431"/>
            <a:ext cx="5208073" cy="2628012"/>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30ADCA-432B-79A3-837E-F85865DF15B2}"/>
                  </a:ext>
                </a:extLst>
              </p:cNvPr>
              <p:cNvSpPr txBox="1"/>
              <p:nvPr/>
            </p:nvSpPr>
            <p:spPr>
              <a:xfrm>
                <a:off x="6408687" y="3851726"/>
                <a:ext cx="5042921" cy="492443"/>
              </a:xfrm>
              <a:prstGeom prst="rect">
                <a:avLst/>
              </a:prstGeom>
              <a:noFill/>
            </p:spPr>
            <p:txBody>
              <a:bodyPr wrap="square">
                <a:spAutoFit/>
              </a:bodyPr>
              <a:lstStyle/>
              <a:p>
                <a:r>
                  <a:rPr kumimoji="0" lang="en-US" sz="2600" b="1" i="1" u="none" strike="noStrike" kern="1200" cap="none" spc="0" normalizeH="0" baseline="0" noProof="0" dirty="0">
                    <a:ln>
                      <a:noFill/>
                    </a:ln>
                    <a:solidFill>
                      <a:schemeClr val="accent3">
                        <a:lumMod val="75000"/>
                      </a:schemeClr>
                    </a:solidFill>
                    <a:effectLst/>
                    <a:uLnTx/>
                    <a:uFillTx/>
                    <a:latin typeface="Segoe UI Semilight" panose="020B0402040204020203" pitchFamily="34" charset="0"/>
                    <a:cs typeface="Segoe UI Semilight" panose="020B0402040204020203" pitchFamily="34" charset="0"/>
                  </a:rPr>
                  <a:t>e.g., PDF for a continuous RV, </a:t>
                </a:r>
                <a14:m>
                  <m:oMath xmlns:m="http://schemas.openxmlformats.org/officeDocument/2006/math">
                    <m:r>
                      <a:rPr kumimoji="0" lang="en-US" sz="2600" b="1"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Segoe UI Semilight" panose="020B0402040204020203" pitchFamily="34" charset="0"/>
                      </a:rPr>
                      <m:t>𝑿</m:t>
                    </m:r>
                  </m:oMath>
                </a14:m>
                <a:endParaRPr lang="en-US" sz="2600" dirty="0">
                  <a:solidFill>
                    <a:schemeClr val="accent3">
                      <a:lumMod val="75000"/>
                    </a:schemeClr>
                  </a:solidFill>
                </a:endParaRPr>
              </a:p>
            </p:txBody>
          </p:sp>
        </mc:Choice>
        <mc:Fallback xmlns="">
          <p:sp>
            <p:nvSpPr>
              <p:cNvPr id="13" name="TextBox 12">
                <a:extLst>
                  <a:ext uri="{FF2B5EF4-FFF2-40B4-BE49-F238E27FC236}">
                    <a16:creationId xmlns:a16="http://schemas.microsoft.com/office/drawing/2014/main" id="{1030ADCA-432B-79A3-837E-F85865DF15B2}"/>
                  </a:ext>
                </a:extLst>
              </p:cNvPr>
              <p:cNvSpPr txBox="1">
                <a:spLocks noRot="1" noChangeAspect="1" noMove="1" noResize="1" noEditPoints="1" noAdjustHandles="1" noChangeArrowheads="1" noChangeShapeType="1" noTextEdit="1"/>
              </p:cNvSpPr>
              <p:nvPr/>
            </p:nvSpPr>
            <p:spPr>
              <a:xfrm>
                <a:off x="6408687" y="3851726"/>
                <a:ext cx="5042921" cy="492443"/>
              </a:xfrm>
              <a:prstGeom prst="rect">
                <a:avLst/>
              </a:prstGeom>
              <a:blipFill>
                <a:blip r:embed="rId5"/>
                <a:stretch>
                  <a:fillRect l="-2174" t="-12346" b="-28395"/>
                </a:stretch>
              </a:blipFill>
            </p:spPr>
            <p:txBody>
              <a:bodyPr/>
              <a:lstStyle/>
              <a:p>
                <a:r>
                  <a:rPr lang="en-US">
                    <a:noFill/>
                  </a:rPr>
                  <a:t> </a:t>
                </a:r>
              </a:p>
            </p:txBody>
          </p:sp>
        </mc:Fallback>
      </mc:AlternateContent>
    </p:spTree>
    <p:extLst>
      <p:ext uri="{BB962C8B-B14F-4D97-AF65-F5344CB8AC3E}">
        <p14:creationId xmlns:p14="http://schemas.microsoft.com/office/powerpoint/2010/main" val="32711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DA49-CDCE-4508-8318-5D1DF00E652A}"/>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30DC7D-9929-43B8-8B95-42434CE865FC}"/>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b="0" i="1" smtClean="0">
                        <a:latin typeface="Cambria Math" panose="02040503050406030204" pitchFamily="18" charset="0"/>
                      </a:rPr>
                      <m:t>[0,1]</m:t>
                    </m:r>
                  </m:oMath>
                </a14:m>
                <a:r>
                  <a:rPr lang="en-US" dirty="0"/>
                  <a:t>. Let’s derive the PDF for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Idea: Make it “work right” for </a:t>
                </a:r>
                <a:r>
                  <a:rPr lang="en-US" b="1" dirty="0"/>
                  <a:t>events </a:t>
                </a:r>
                <a:r>
                  <a:rPr lang="en-US" dirty="0"/>
                  <a:t>since single outcomes don’t make sense.</a:t>
                </a:r>
                <a:endParaRPr lang="en-US" b="1" dirty="0"/>
              </a:p>
              <a:p>
                <a:endParaRPr lang="en-US" b="0"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rPr>
                      <m:t>=</m:t>
                    </m:r>
                    <m:r>
                      <a:rPr lang="en-US" b="0" i="1" smtClean="0">
                        <a:latin typeface="Cambria Math" panose="02040503050406030204" pitchFamily="18" charset="0"/>
                      </a:rPr>
                      <m:t>             =∫</m:t>
                    </m:r>
                  </m:oMath>
                </a14:m>
                <a:r>
                  <a:rPr lang="en-US" dirty="0"/>
                  <a:t>     </a:t>
                </a:r>
                <a:br>
                  <a:rPr lang="en-US" dirty="0"/>
                </a:br>
                <a:endParaRPr lang="en-US" dirty="0"/>
              </a:p>
              <a:p>
                <a14:m>
                  <m:oMath xmlns:m="http://schemas.openxmlformats.org/officeDocument/2006/math">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oMath>
                </a14:m>
                <a:r>
                  <a:rPr lang="en-US" dirty="0"/>
                  <a:t> is negative</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    </m:t>
                    </m:r>
                  </m:oMath>
                </a14:m>
                <a:br>
                  <a:rPr lang="en-US" dirty="0"/>
                </a:br>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.4≤</m:t>
                        </m:r>
                        <m:r>
                          <a:rPr lang="en-US" i="1">
                            <a:latin typeface="Cambria Math" panose="02040503050406030204" pitchFamily="18" charset="0"/>
                          </a:rPr>
                          <m:t>𝑋</m:t>
                        </m:r>
                        <m:r>
                          <a:rPr lang="en-US" i="1">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            =∫</m:t>
                    </m:r>
                  </m:oMath>
                </a14:m>
                <a:endParaRPr lang="en-US" dirty="0"/>
              </a:p>
              <a:p>
                <a:endParaRPr lang="en-US" b="0"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D630DC7D-9929-43B8-8B95-42434CE865FC}"/>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37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DA49-CDCE-4508-8318-5D1DF00E652A}"/>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30DC7D-9929-43B8-8B95-42434CE865FC}"/>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b="0" i="1" smtClean="0">
                        <a:latin typeface="Cambria Math" panose="02040503050406030204" pitchFamily="18" charset="0"/>
                      </a:rPr>
                      <m:t>[0,1]</m:t>
                    </m:r>
                  </m:oMath>
                </a14:m>
                <a:r>
                  <a:rPr lang="en-US" dirty="0"/>
                  <a:t>. Let’s derive the PDF for </a:t>
                </a:r>
                <a14:m>
                  <m:oMath xmlns:m="http://schemas.openxmlformats.org/officeDocument/2006/math">
                    <m:r>
                      <a:rPr lang="en-US" b="0" i="1" smtClean="0">
                        <a:latin typeface="Cambria Math" panose="02040503050406030204" pitchFamily="18" charset="0"/>
                      </a:rPr>
                      <m:t>𝑋</m:t>
                    </m:r>
                  </m:oMath>
                </a14:m>
                <a:r>
                  <a:rPr lang="en-US" dirty="0"/>
                  <a:t>!</a:t>
                </a:r>
              </a:p>
              <a:p>
                <a:r>
                  <a:rPr lang="en-US" dirty="0"/>
                  <a:t>Idea: Make it “work right” for </a:t>
                </a:r>
                <a:r>
                  <a:rPr lang="en-US" b="1" dirty="0"/>
                  <a:t>events </a:t>
                </a:r>
                <a:r>
                  <a:rPr lang="en-US" dirty="0"/>
                  <a:t>since single outcomes don’t make sense.</a:t>
                </a:r>
                <a:endParaRPr lang="en-US" b="1" dirty="0"/>
              </a:p>
              <a:p>
                <a:endParaRPr lang="en-US" b="0"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rPr>
                      <m:t>=</m:t>
                    </m:r>
                    <m:r>
                      <a:rPr lang="en-US" b="0" i="1" smtClean="0">
                        <a:latin typeface="Cambria Math" panose="02040503050406030204" pitchFamily="18" charset="0"/>
                      </a:rPr>
                      <m:t>  1   =</m:t>
                    </m:r>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𝑧</m:t>
                            </m:r>
                          </m:e>
                        </m:d>
                        <m:r>
                          <a:rPr lang="en-US">
                            <a:latin typeface="Cambria Math" panose="02040503050406030204" pitchFamily="18" charset="0"/>
                          </a:rPr>
                          <m:t> </m:t>
                        </m:r>
                        <m:r>
                          <m:rPr>
                            <m:sty m:val="p"/>
                          </m:rPr>
                          <a:rPr lang="en-US">
                            <a:latin typeface="Cambria Math" panose="02040503050406030204" pitchFamily="18" charset="0"/>
                          </a:rPr>
                          <m:t>d</m:t>
                        </m:r>
                        <m:r>
                          <a:rPr lang="en-US" i="1">
                            <a:latin typeface="Cambria Math" panose="02040503050406030204" pitchFamily="18" charset="0"/>
                          </a:rPr>
                          <m:t>𝑧</m:t>
                        </m:r>
                      </m:e>
                    </m:nary>
                  </m:oMath>
                </a14:m>
                <a:br>
                  <a:rPr lang="en-US" dirty="0"/>
                </a:br>
                <a:endParaRPr lang="en-US" dirty="0"/>
              </a:p>
              <a:p>
                <a14:m>
                  <m:oMath xmlns:m="http://schemas.openxmlformats.org/officeDocument/2006/math">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oMath>
                </a14:m>
                <a:r>
                  <a:rPr lang="en-US" dirty="0"/>
                  <a:t> is negative</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0=</m:t>
                    </m:r>
                    <m:nary>
                      <m:naryPr>
                        <m:ctrlPr>
                          <a:rPr lang="en-US" i="1" dirty="0" smtClean="0">
                            <a:latin typeface="Cambria Math" panose="02040503050406030204" pitchFamily="18" charset="0"/>
                          </a:rPr>
                        </m:ctrlPr>
                      </m:naryPr>
                      <m:sub>
                        <m:r>
                          <m:rPr>
                            <m:brk m:alnAt="23"/>
                          </m:rPr>
                          <a:rPr lang="en-US" i="1" dirty="0">
                            <a:latin typeface="Cambria Math" panose="02040503050406030204" pitchFamily="18" charset="0"/>
                          </a:rPr>
                          <m:t>−</m:t>
                        </m:r>
                        <m:r>
                          <a:rPr lang="en-US" i="1" dirty="0">
                            <a:latin typeface="Cambria Math" panose="02040503050406030204" pitchFamily="18" charset="0"/>
                          </a:rPr>
                          <m:t>∞</m:t>
                        </m:r>
                      </m:sub>
                      <m:sup>
                        <m:r>
                          <a:rPr lang="en-US" i="1" dirty="0">
                            <a:latin typeface="Cambria Math" panose="02040503050406030204" pitchFamily="18" charset="0"/>
                          </a:rPr>
                          <m:t>0</m:t>
                        </m:r>
                      </m:sup>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𝑋</m:t>
                            </m:r>
                          </m:sub>
                        </m:sSub>
                        <m:d>
                          <m:dPr>
                            <m:ctrlPr>
                              <a:rPr lang="en-US" i="1" dirty="0">
                                <a:latin typeface="Cambria Math" panose="02040503050406030204" pitchFamily="18" charset="0"/>
                              </a:rPr>
                            </m:ctrlPr>
                          </m:dPr>
                          <m:e>
                            <m:r>
                              <a:rPr lang="en-US" i="1" dirty="0">
                                <a:latin typeface="Cambria Math" panose="02040503050406030204" pitchFamily="18" charset="0"/>
                              </a:rPr>
                              <m:t>𝑧</m:t>
                            </m:r>
                          </m:e>
                        </m:d>
                        <m:r>
                          <a:rPr lang="en-US" dirty="0">
                            <a:latin typeface="Cambria Math" panose="02040503050406030204" pitchFamily="18" charset="0"/>
                          </a:rPr>
                          <m:t> </m:t>
                        </m:r>
                        <m:r>
                          <m:rPr>
                            <m:sty m:val="p"/>
                          </m:rPr>
                          <a:rPr lang="en-US" dirty="0">
                            <a:latin typeface="Cambria Math" panose="02040503050406030204" pitchFamily="18" charset="0"/>
                          </a:rPr>
                          <m:t>d</m:t>
                        </m:r>
                        <m:r>
                          <a:rPr lang="en-US" b="0" i="1" dirty="0" smtClean="0">
                            <a:latin typeface="Cambria Math" panose="02040503050406030204" pitchFamily="18" charset="0"/>
                          </a:rPr>
                          <m:t>𝑧</m:t>
                        </m:r>
                      </m:e>
                    </m:nary>
                  </m:oMath>
                </a14:m>
                <a:br>
                  <a:rPr lang="en-US" dirty="0"/>
                </a:br>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.4≤</m:t>
                        </m:r>
                        <m:r>
                          <a:rPr lang="en-US" i="1">
                            <a:latin typeface="Cambria Math" panose="02040503050406030204" pitchFamily="18" charset="0"/>
                          </a:rPr>
                          <m:t>𝑋</m:t>
                        </m:r>
                        <m:r>
                          <a:rPr lang="en-US" i="1">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0.1</m:t>
                    </m:r>
                    <m:r>
                      <a:rPr lang="en-US" b="0" i="0" smtClean="0">
                        <a:latin typeface="Cambria Math" panose="02040503050406030204" pitchFamily="18" charset="0"/>
                      </a:rPr>
                      <m:t>=</m:t>
                    </m:r>
                    <m:nary>
                      <m:naryPr>
                        <m:ctrlPr>
                          <a:rPr lang="en-US" i="1" dirty="0">
                            <a:latin typeface="Cambria Math" panose="02040503050406030204" pitchFamily="18" charset="0"/>
                          </a:rPr>
                        </m:ctrlPr>
                      </m:naryPr>
                      <m:sub>
                        <m:r>
                          <m:rPr>
                            <m:brk m:alnAt="23"/>
                          </m:rPr>
                          <a:rPr lang="en-US" i="1" dirty="0">
                            <a:latin typeface="Cambria Math" panose="02040503050406030204" pitchFamily="18" charset="0"/>
                          </a:rPr>
                          <m:t>.</m:t>
                        </m:r>
                        <m:r>
                          <a:rPr lang="en-US" i="1" dirty="0">
                            <a:latin typeface="Cambria Math" panose="02040503050406030204" pitchFamily="18" charset="0"/>
                          </a:rPr>
                          <m:t>4</m:t>
                        </m:r>
                      </m:sub>
                      <m:sup>
                        <m:r>
                          <a:rPr lang="en-US" i="1" dirty="0">
                            <a:latin typeface="Cambria Math" panose="02040503050406030204" pitchFamily="18" charset="0"/>
                          </a:rPr>
                          <m:t>.5</m:t>
                        </m:r>
                      </m:sup>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𝑋</m:t>
                            </m:r>
                          </m:sub>
                        </m:sSub>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e>
                    </m:nary>
                    <m:r>
                      <a:rPr lang="en-US" i="1" dirty="0">
                        <a:latin typeface="Cambria Math" panose="02040503050406030204" pitchFamily="18" charset="0"/>
                      </a:rPr>
                      <m:t> </m:t>
                    </m:r>
                    <m:r>
                      <m:rPr>
                        <m:sty m:val="p"/>
                      </m:rPr>
                      <a:rPr lang="en-US" dirty="0">
                        <a:latin typeface="Cambria Math" panose="02040503050406030204" pitchFamily="18" charset="0"/>
                      </a:rPr>
                      <m:t>d</m:t>
                    </m:r>
                    <m:r>
                      <a:rPr lang="en-US" i="1" dirty="0">
                        <a:latin typeface="Cambria Math" panose="02040503050406030204" pitchFamily="18" charset="0"/>
                      </a:rPr>
                      <m:t>𝑧</m:t>
                    </m:r>
                  </m:oMath>
                </a14:m>
                <a:endParaRPr lang="en-US" dirty="0"/>
              </a:p>
              <a:p>
                <a:endParaRPr lang="en-US" dirty="0"/>
              </a:p>
              <a:p>
                <a:endParaRPr lang="en-US" b="0"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D630DC7D-9929-43B8-8B95-42434CE865FC}"/>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1130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2687-55FA-43F9-A5A7-C00BA9DC3B91}"/>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E1400-93DF-456E-90F6-2E1A7C5EFEE7}"/>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i="1">
                        <a:latin typeface="Cambria Math" panose="02040503050406030204" pitchFamily="18" charset="0"/>
                      </a:rPr>
                      <m:t>[0,1]</m:t>
                    </m:r>
                  </m:oMath>
                </a14:m>
                <a:r>
                  <a:rPr lang="en-US" dirty="0"/>
                  <a:t>. Let’s derive the PDF for </a:t>
                </a:r>
                <a14:m>
                  <m:oMath xmlns:m="http://schemas.openxmlformats.org/officeDocument/2006/math">
                    <m:r>
                      <a:rPr lang="en-US" i="1">
                        <a:latin typeface="Cambria Math" panose="02040503050406030204" pitchFamily="18" charset="0"/>
                      </a:rPr>
                      <m:t>𝑋</m:t>
                    </m:r>
                  </m:oMath>
                </a14:m>
                <a:r>
                  <a:rPr lang="en-US" dirty="0"/>
                  <a:t>!</a:t>
                </a:r>
              </a:p>
              <a:p>
                <a:r>
                  <a:rPr lang="en-US" dirty="0"/>
                  <a:t>What should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be to make all those events integrate to the right values?</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0 </m:t>
                            </m:r>
                            <m:r>
                              <a:rPr lang="en-US" b="0" i="1" smtClean="0">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&lt;0 </m:t>
                            </m:r>
                            <m:r>
                              <m:rPr>
                                <m:sty m:val="p"/>
                              </m:rPr>
                              <a:rPr lang="en-US">
                                <a:latin typeface="Cambria Math" panose="02040503050406030204" pitchFamily="18" charset="0"/>
                              </a:rPr>
                              <m:t>or</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&gt;1</m:t>
                            </m:r>
                          </m:e>
                          <m:e>
                            <m:r>
                              <a:rPr lang="en-US" i="1">
                                <a:latin typeface="Cambria Math" panose="02040503050406030204" pitchFamily="18" charset="0"/>
                              </a:rPr>
                              <m:t>1 </m:t>
                            </m:r>
                            <m:r>
                              <a:rPr lang="en-US" b="0" i="1" smtClean="0">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0≤</m:t>
                            </m:r>
                            <m:r>
                              <a:rPr lang="en-US" i="1">
                                <a:latin typeface="Cambria Math" panose="02040503050406030204" pitchFamily="18" charset="0"/>
                              </a:rPr>
                              <m:t>𝑘</m:t>
                            </m:r>
                            <m:r>
                              <a:rPr lang="en-US" i="1">
                                <a:latin typeface="Cambria Math" panose="02040503050406030204" pitchFamily="18" charset="0"/>
                              </a:rPr>
                              <m:t>≤1</m:t>
                            </m:r>
                          </m:e>
                        </m:eqArr>
                      </m:e>
                    </m:d>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D5E1400-93DF-456E-90F6-2E1A7C5EFEE7}"/>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F3117DAC-0E74-5CCB-FF47-8330CE294C37}"/>
              </a:ext>
            </a:extLst>
          </p:cNvPr>
          <p:cNvCxnSpPr/>
          <p:nvPr/>
        </p:nvCxnSpPr>
        <p:spPr>
          <a:xfrm>
            <a:off x="6299004" y="5783175"/>
            <a:ext cx="46915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1A1369-4E5B-66E7-F3B1-3856D1439F7E}"/>
              </a:ext>
            </a:extLst>
          </p:cNvPr>
          <p:cNvCxnSpPr>
            <a:cxnSpLocks/>
          </p:cNvCxnSpPr>
          <p:nvPr/>
        </p:nvCxnSpPr>
        <p:spPr>
          <a:xfrm flipV="1">
            <a:off x="7478992" y="3543266"/>
            <a:ext cx="0" cy="24566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D5F0076-54C6-3D27-61F2-F71D62D3AF34}"/>
              </a:ext>
            </a:extLst>
          </p:cNvPr>
          <p:cNvCxnSpPr>
            <a:cxnSpLocks/>
          </p:cNvCxnSpPr>
          <p:nvPr/>
        </p:nvCxnSpPr>
        <p:spPr>
          <a:xfrm flipV="1">
            <a:off x="9705984" y="565017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7C929C-33CF-849D-D865-145ECAE88417}"/>
              </a:ext>
            </a:extLst>
          </p:cNvPr>
          <p:cNvCxnSpPr>
            <a:cxnSpLocks/>
          </p:cNvCxnSpPr>
          <p:nvPr/>
        </p:nvCxnSpPr>
        <p:spPr>
          <a:xfrm flipV="1">
            <a:off x="7481398" y="565017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95316D-499F-2E7D-20E0-B261B8E2F8DD}"/>
              </a:ext>
            </a:extLst>
          </p:cNvPr>
          <p:cNvSpPr txBox="1"/>
          <p:nvPr/>
        </p:nvSpPr>
        <p:spPr>
          <a:xfrm>
            <a:off x="9490775" y="5945349"/>
            <a:ext cx="46504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1</a:t>
            </a:r>
          </a:p>
        </p:txBody>
      </p:sp>
      <p:sp>
        <p:nvSpPr>
          <p:cNvPr id="15" name="TextBox 14">
            <a:extLst>
              <a:ext uri="{FF2B5EF4-FFF2-40B4-BE49-F238E27FC236}">
                <a16:creationId xmlns:a16="http://schemas.microsoft.com/office/drawing/2014/main" id="{4A2F5FAB-F2D6-B7B5-4C3E-B4EA30F1AC46}"/>
              </a:ext>
            </a:extLst>
          </p:cNvPr>
          <p:cNvSpPr txBox="1"/>
          <p:nvPr/>
        </p:nvSpPr>
        <p:spPr>
          <a:xfrm>
            <a:off x="7300940" y="5933921"/>
            <a:ext cx="46504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0</a:t>
            </a:r>
          </a:p>
        </p:txBody>
      </p:sp>
    </p:spTree>
    <p:extLst>
      <p:ext uri="{BB962C8B-B14F-4D97-AF65-F5344CB8AC3E}">
        <p14:creationId xmlns:p14="http://schemas.microsoft.com/office/powerpoint/2010/main" val="235225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6F5D-7DAB-28EA-6A36-9A4D075C242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F4AD4BF6-4DD9-A233-D82D-9529F88A894D}"/>
              </a:ext>
            </a:extLst>
          </p:cNvPr>
          <p:cNvSpPr>
            <a:spLocks noGrp="1"/>
          </p:cNvSpPr>
          <p:nvPr>
            <p:ph idx="1"/>
          </p:nvPr>
        </p:nvSpPr>
        <p:spPr/>
        <p:txBody>
          <a:bodyPr/>
          <a:lstStyle/>
          <a:p>
            <a:pPr>
              <a:buFont typeface="Arial" panose="020B0604020202020204" pitchFamily="34" charset="0"/>
              <a:buChar char="•"/>
            </a:pPr>
            <a:r>
              <a:rPr lang="en-US" dirty="0"/>
              <a:t> </a:t>
            </a:r>
            <a:r>
              <a:rPr lang="en-US" b="1" dirty="0"/>
              <a:t>HW4 released</a:t>
            </a:r>
            <a:r>
              <a:rPr lang="en-US" dirty="0"/>
              <a:t> and due next Wednesday</a:t>
            </a:r>
          </a:p>
        </p:txBody>
      </p:sp>
    </p:spTree>
    <p:extLst>
      <p:ext uri="{BB962C8B-B14F-4D97-AF65-F5344CB8AC3E}">
        <p14:creationId xmlns:p14="http://schemas.microsoft.com/office/powerpoint/2010/main" val="242225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5A64E-EACF-ABCE-1AF4-4D45CC4A8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265FE-C10F-80D9-F956-5B07A68C91C4}"/>
              </a:ext>
            </a:extLst>
          </p:cNvPr>
          <p:cNvSpPr>
            <a:spLocks noGrp="1"/>
          </p:cNvSpPr>
          <p:nvPr>
            <p:ph type="title"/>
          </p:nvPr>
        </p:nvSpPr>
        <p:spPr/>
        <p:txBody>
          <a:bodyPr/>
          <a:lstStyle/>
          <a:p>
            <a:r>
              <a:rPr lang="en-US" dirty="0"/>
              <a:t>Probability </a:t>
            </a:r>
            <a:r>
              <a:rPr lang="en-US" i="1" u="sng" dirty="0"/>
              <a:t>Density</a:t>
            </a:r>
            <a:r>
              <a:rPr lang="en-US" dirty="0"/>
              <a:t> Function (</a:t>
            </a:r>
            <a:r>
              <a:rPr lang="en-US" i="1" dirty="0"/>
              <a:t>example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EFB065-ED39-6B9A-5EA1-4112B6DE6E0D}"/>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𝑋</m:t>
                    </m:r>
                  </m:oMath>
                </a14:m>
                <a:r>
                  <a:rPr lang="en-US" dirty="0"/>
                  <a:t> is a </a:t>
                </a:r>
                <a:r>
                  <a:rPr lang="en-US" b="1" dirty="0"/>
                  <a:t>uniform real number </a:t>
                </a:r>
                <a:r>
                  <a:rPr lang="en-US" dirty="0"/>
                  <a:t>in </a:t>
                </a:r>
                <a14:m>
                  <m:oMath xmlns:m="http://schemas.openxmlformats.org/officeDocument/2006/math">
                    <m:r>
                      <a:rPr lang="en-US" i="1">
                        <a:latin typeface="Cambria Math" panose="02040503050406030204" pitchFamily="18" charset="0"/>
                      </a:rPr>
                      <m:t>[0,1]</m:t>
                    </m:r>
                  </m:oMath>
                </a14:m>
                <a:r>
                  <a:rPr lang="en-US" dirty="0"/>
                  <a:t>. Let’s derive the PDF for </a:t>
                </a:r>
                <a14:m>
                  <m:oMath xmlns:m="http://schemas.openxmlformats.org/officeDocument/2006/math">
                    <m:r>
                      <a:rPr lang="en-US" i="1">
                        <a:latin typeface="Cambria Math" panose="02040503050406030204" pitchFamily="18" charset="0"/>
                      </a:rPr>
                      <m:t>𝑋</m:t>
                    </m:r>
                  </m:oMath>
                </a14:m>
                <a:r>
                  <a:rPr lang="en-US" dirty="0"/>
                  <a:t>!</a:t>
                </a:r>
              </a:p>
              <a:p>
                <a:r>
                  <a:rPr lang="en-US" dirty="0"/>
                  <a:t>What should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be to make all those events integrate to the right values?</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0 </m:t>
                            </m:r>
                            <m:r>
                              <a:rPr lang="en-US" b="0" i="1" smtClean="0">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&lt;0 </m:t>
                            </m:r>
                            <m:r>
                              <m:rPr>
                                <m:sty m:val="p"/>
                              </m:rPr>
                              <a:rPr lang="en-US">
                                <a:latin typeface="Cambria Math" panose="02040503050406030204" pitchFamily="18" charset="0"/>
                              </a:rPr>
                              <m:t>or</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&gt;0.5</m:t>
                            </m:r>
                          </m:e>
                          <m:e>
                            <m:r>
                              <a:rPr lang="en-US" b="0" i="1" smtClean="0">
                                <a:latin typeface="Cambria Math" panose="02040503050406030204" pitchFamily="18" charset="0"/>
                              </a:rPr>
                              <m:t>2</m:t>
                            </m:r>
                            <m:r>
                              <a:rPr lang="en-US" i="1">
                                <a:latin typeface="Cambria Math" panose="02040503050406030204" pitchFamily="18" charset="0"/>
                              </a:rPr>
                              <m:t> </m:t>
                            </m:r>
                            <m:r>
                              <a:rPr lang="en-US" b="0" i="1" smtClean="0">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0≤</m:t>
                            </m:r>
                            <m:r>
                              <a:rPr lang="en-US" i="1">
                                <a:latin typeface="Cambria Math" panose="02040503050406030204" pitchFamily="18" charset="0"/>
                              </a:rPr>
                              <m:t>𝑘</m:t>
                            </m:r>
                            <m:r>
                              <a:rPr lang="en-US" i="1">
                                <a:latin typeface="Cambria Math" panose="02040503050406030204" pitchFamily="18" charset="0"/>
                              </a:rPr>
                              <m:t>≤0.5</m:t>
                            </m:r>
                          </m:e>
                        </m:eqArr>
                      </m:e>
                    </m:d>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7EFB065-ED39-6B9A-5EA1-4112B6DE6E0D}"/>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E4891C8C-E747-51BB-4E72-741EBD497179}"/>
              </a:ext>
            </a:extLst>
          </p:cNvPr>
          <p:cNvCxnSpPr/>
          <p:nvPr/>
        </p:nvCxnSpPr>
        <p:spPr>
          <a:xfrm>
            <a:off x="6299004" y="5783175"/>
            <a:ext cx="46915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89E58-B9F9-013B-543A-F5E8E39AD1C5}"/>
              </a:ext>
            </a:extLst>
          </p:cNvPr>
          <p:cNvCxnSpPr>
            <a:cxnSpLocks/>
          </p:cNvCxnSpPr>
          <p:nvPr/>
        </p:nvCxnSpPr>
        <p:spPr>
          <a:xfrm flipV="1">
            <a:off x="7478992" y="3543266"/>
            <a:ext cx="0" cy="24566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1480D4-6BA4-08EC-56D8-31E7E5A9904F}"/>
              </a:ext>
            </a:extLst>
          </p:cNvPr>
          <p:cNvCxnSpPr>
            <a:cxnSpLocks/>
          </p:cNvCxnSpPr>
          <p:nvPr/>
        </p:nvCxnSpPr>
        <p:spPr>
          <a:xfrm flipV="1">
            <a:off x="9705984" y="565017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F4CD7A-BC3E-13F4-CFAC-85F6A78207A5}"/>
              </a:ext>
            </a:extLst>
          </p:cNvPr>
          <p:cNvCxnSpPr>
            <a:cxnSpLocks/>
          </p:cNvCxnSpPr>
          <p:nvPr/>
        </p:nvCxnSpPr>
        <p:spPr>
          <a:xfrm flipV="1">
            <a:off x="7481398" y="565017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A67B78-BB88-867D-88FC-47DD600A26F1}"/>
              </a:ext>
            </a:extLst>
          </p:cNvPr>
          <p:cNvSpPr txBox="1"/>
          <p:nvPr/>
        </p:nvSpPr>
        <p:spPr>
          <a:xfrm>
            <a:off x="9490775" y="5945349"/>
            <a:ext cx="46504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1</a:t>
            </a:r>
          </a:p>
        </p:txBody>
      </p:sp>
      <p:sp>
        <p:nvSpPr>
          <p:cNvPr id="15" name="TextBox 14">
            <a:extLst>
              <a:ext uri="{FF2B5EF4-FFF2-40B4-BE49-F238E27FC236}">
                <a16:creationId xmlns:a16="http://schemas.microsoft.com/office/drawing/2014/main" id="{9A5E5871-2F3F-3E81-0953-C83078C517A2}"/>
              </a:ext>
            </a:extLst>
          </p:cNvPr>
          <p:cNvSpPr txBox="1"/>
          <p:nvPr/>
        </p:nvSpPr>
        <p:spPr>
          <a:xfrm>
            <a:off x="7300940" y="5933921"/>
            <a:ext cx="46504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0</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E611345E-5061-4679-6253-9BD66A973C5C}"/>
                  </a:ext>
                </a:extLst>
              </p:cNvPr>
              <p:cNvSpPr/>
              <p:nvPr/>
            </p:nvSpPr>
            <p:spPr>
              <a:xfrm>
                <a:off x="283574" y="5186148"/>
                <a:ext cx="4284915" cy="1408576"/>
              </a:xfrm>
              <a:prstGeom prst="roundRect">
                <a:avLst/>
              </a:prstGeom>
              <a:solidFill>
                <a:srgbClr val="F1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Segoe UI Semilight" panose="020B0402040204020203" pitchFamily="34" charset="0"/>
                    <a:cs typeface="Segoe UI Semilight" panose="020B0402040204020203" pitchFamily="34" charset="0"/>
                  </a:rPr>
                  <a:t>⚠️ Density ≠ Probability</a:t>
                </a:r>
              </a:p>
              <a:p>
                <a14:m>
                  <m:oMath xmlns:m="http://schemas.openxmlformats.org/officeDocument/2006/math">
                    <m:sSub>
                      <m:sSubPr>
                        <m:ctrlPr>
                          <a:rPr lang="en-US" sz="280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𝑓</m:t>
                        </m:r>
                      </m:e>
                      <m:sub>
                        <m:r>
                          <a:rPr lang="en-US" sz="2800" b="0" i="1" smtClean="0">
                            <a:solidFill>
                              <a:schemeClr val="tx1"/>
                            </a:solidFill>
                            <a:latin typeface="Cambria Math" panose="02040503050406030204" pitchFamily="18" charset="0"/>
                            <a:cs typeface="Segoe UI Semibold" panose="020B0702040204020203" pitchFamily="34" charset="0"/>
                          </a:rPr>
                          <m:t>𝑋</m:t>
                        </m:r>
                      </m:sub>
                    </m:sSub>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𝑘</m:t>
                        </m:r>
                      </m:e>
                    </m:d>
                    <m:r>
                      <a:rPr lang="en-US" sz="2800" b="0" i="1" smtClean="0">
                        <a:solidFill>
                          <a:schemeClr val="tx1"/>
                        </a:solidFill>
                        <a:latin typeface="Cambria Math" panose="02040503050406030204" pitchFamily="18" charset="0"/>
                        <a:cs typeface="Segoe UI Semibold" panose="020B0702040204020203" pitchFamily="34" charset="0"/>
                      </a:rPr>
                      <m:t>≫1</m:t>
                    </m:r>
                  </m:oMath>
                </a14:m>
                <a:r>
                  <a:rPr lang="en-US" sz="2800" dirty="0">
                    <a:solidFill>
                      <a:schemeClr val="tx1"/>
                    </a:solidFill>
                    <a:latin typeface="Segoe UI Semilight" panose="020B0402040204020203" pitchFamily="34" charset="0"/>
                    <a:cs typeface="Segoe UI Semilight" panose="020B0402040204020203" pitchFamily="34" charset="0"/>
                  </a:rPr>
                  <a:t> is possible! </a:t>
                </a:r>
                <a:endParaRPr lang="en-US" sz="2800" i="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9" name="Rectangle: Rounded Corners 8">
                <a:extLst>
                  <a:ext uri="{FF2B5EF4-FFF2-40B4-BE49-F238E27FC236}">
                    <a16:creationId xmlns:a16="http://schemas.microsoft.com/office/drawing/2014/main" id="{E611345E-5061-4679-6253-9BD66A973C5C}"/>
                  </a:ext>
                </a:extLst>
              </p:cNvPr>
              <p:cNvSpPr>
                <a:spLocks noRot="1" noChangeAspect="1" noMove="1" noResize="1" noEditPoints="1" noAdjustHandles="1" noChangeArrowheads="1" noChangeShapeType="1" noTextEdit="1"/>
              </p:cNvSpPr>
              <p:nvPr/>
            </p:nvSpPr>
            <p:spPr>
              <a:xfrm>
                <a:off x="283574" y="5186148"/>
                <a:ext cx="4284915" cy="1408576"/>
              </a:xfrm>
              <a:prstGeom prst="roundRect">
                <a:avLst/>
              </a:prstGeom>
              <a:blipFill>
                <a:blip r:embed="rId4"/>
                <a:stretch>
                  <a:fillRect l="-1425"/>
                </a:stretch>
              </a:blipFill>
              <a:ln>
                <a:no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9B3C9D3-BF98-C8F0-F928-225B785E9B20}"/>
              </a:ext>
            </a:extLst>
          </p:cNvPr>
          <p:cNvCxnSpPr>
            <a:cxnSpLocks/>
          </p:cNvCxnSpPr>
          <p:nvPr/>
        </p:nvCxnSpPr>
        <p:spPr>
          <a:xfrm flipV="1">
            <a:off x="8598662" y="5644503"/>
            <a:ext cx="0" cy="34976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E4DDA1C-47F3-F5E3-882A-55C56A6E882D}"/>
              </a:ext>
            </a:extLst>
          </p:cNvPr>
          <p:cNvSpPr txBox="1"/>
          <p:nvPr/>
        </p:nvSpPr>
        <p:spPr>
          <a:xfrm>
            <a:off x="8273595" y="5934633"/>
            <a:ext cx="849657"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0.5</a:t>
            </a:r>
          </a:p>
        </p:txBody>
      </p:sp>
    </p:spTree>
    <p:extLst>
      <p:ext uri="{BB962C8B-B14F-4D97-AF65-F5344CB8AC3E}">
        <p14:creationId xmlns:p14="http://schemas.microsoft.com/office/powerpoint/2010/main" val="362397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CCDB-06D4-462E-85C6-4150F90AE8E6}"/>
              </a:ext>
            </a:extLst>
          </p:cNvPr>
          <p:cNvSpPr>
            <a:spLocks noGrp="1"/>
          </p:cNvSpPr>
          <p:nvPr>
            <p:ph type="title"/>
          </p:nvPr>
        </p:nvSpPr>
        <p:spPr/>
        <p:txBody>
          <a:bodyPr/>
          <a:lstStyle/>
          <a:p>
            <a:r>
              <a:rPr lang="en-US" dirty="0"/>
              <a:t>Probability vs. Density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F742B0-50F8-47F0-ACBE-59F1E3EAF02E}"/>
                  </a:ext>
                </a:extLst>
              </p:cNvPr>
              <p:cNvSpPr>
                <a:spLocks noGrp="1"/>
              </p:cNvSpPr>
              <p:nvPr>
                <p:ph idx="1"/>
              </p:nvPr>
            </p:nvSpPr>
            <p:spPr/>
            <p:txBody>
              <a:bodyPr>
                <a:normAutofit/>
              </a:bodyPr>
              <a:lstStyle/>
              <a:p>
                <a:r>
                  <a:rPr lang="en-US" b="1" dirty="0"/>
                  <a:t>Key idea</a:t>
                </a:r>
                <a:r>
                  <a:rPr lang="en-US" dirty="0"/>
                  <a:t>: integrating the PDF gives us probabilities</a:t>
                </a:r>
              </a:p>
              <a:p>
                <a:r>
                  <a:rPr lang="en-US" i="1" dirty="0"/>
                  <a:t>But</a:t>
                </a:r>
                <a:r>
                  <a:rPr lang="en-US" dirty="0"/>
                  <a:t> the PDF itself does not give us probabilities</a:t>
                </a:r>
              </a:p>
              <a:p>
                <a:endParaRPr lang="en-US" dirty="0"/>
              </a:p>
              <a:p>
                <a:r>
                  <a:rPr lang="en-US" dirty="0"/>
                  <a:t>The number that best represents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oMath>
                </a14:m>
                <a:r>
                  <a:rPr lang="en-US" b="0" dirty="0"/>
                  <a:t> is </a:t>
                </a:r>
                <a14:m>
                  <m:oMath xmlns:m="http://schemas.openxmlformats.org/officeDocument/2006/math">
                    <m:r>
                      <a:rPr lang="en-US" b="0" i="1" smtClean="0">
                        <a:latin typeface="Cambria Math" panose="02040503050406030204" pitchFamily="18" charset="0"/>
                      </a:rPr>
                      <m:t>0</m:t>
                    </m:r>
                  </m:oMath>
                </a14:m>
                <a:endParaRPr lang="en-US" b="0" dirty="0"/>
              </a:p>
              <a:p>
                <a:r>
                  <a:rPr lang="en-US" b="0" dirty="0"/>
                  <a:t>But, this is different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AAF742B0-50F8-47F0-ACBE-59F1E3EAF02E}"/>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E5652E09-1A22-42D3-9DBA-FC2B1E850534}"/>
                  </a:ext>
                </a:extLst>
              </p:cNvPr>
              <p:cNvSpPr/>
              <p:nvPr/>
            </p:nvSpPr>
            <p:spPr>
              <a:xfrm>
                <a:off x="729540" y="5186148"/>
                <a:ext cx="10887220" cy="1408576"/>
              </a:xfrm>
              <a:prstGeom prst="roundRect">
                <a:avLst/>
              </a:prstGeom>
              <a:solidFill>
                <a:srgbClr val="F1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Segoe UI Semibold" panose="020B0702040204020203" pitchFamily="34" charset="0"/>
                    <a:cs typeface="Segoe UI Semibold" panose="020B0702040204020203" pitchFamily="34" charset="0"/>
                  </a:rPr>
                  <a:t>For continuous probability spaces:</a:t>
                </a:r>
              </a:p>
              <a:p>
                <a:r>
                  <a:rPr lang="en-US" sz="2800" i="1" dirty="0">
                    <a:solidFill>
                      <a:schemeClr val="tx1"/>
                    </a:solidFill>
                    <a:latin typeface="Segoe UI Semilight" panose="020B0402040204020203" pitchFamily="34" charset="0"/>
                    <a:cs typeface="Segoe UI Semilight" panose="020B0402040204020203" pitchFamily="34" charset="0"/>
                  </a:rPr>
                  <a:t>&gt; Impossible events have probability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oMath>
                </a14:m>
                <a:br>
                  <a:rPr lang="en-US" sz="2800" i="1" dirty="0">
                    <a:solidFill>
                      <a:schemeClr val="tx1"/>
                    </a:solidFill>
                    <a:latin typeface="Segoe UI Semilight" panose="020B0402040204020203" pitchFamily="34" charset="0"/>
                    <a:cs typeface="Segoe UI Semilight" panose="020B0402040204020203" pitchFamily="34" charset="0"/>
                  </a:rPr>
                </a:br>
                <a:r>
                  <a:rPr lang="en-US" sz="2800" i="1" dirty="0">
                    <a:solidFill>
                      <a:schemeClr val="tx1"/>
                    </a:solidFill>
                    <a:latin typeface="Segoe UI Semilight" panose="020B0402040204020203" pitchFamily="34" charset="0"/>
                    <a:cs typeface="Segoe UI Semilight" panose="020B0402040204020203" pitchFamily="34" charset="0"/>
                  </a:rPr>
                  <a:t>&gt; But even though probability of a specific value is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oMath>
                </a14:m>
                <a:r>
                  <a:rPr lang="en-US" sz="2800" i="1" dirty="0">
                    <a:solidFill>
                      <a:schemeClr val="tx1"/>
                    </a:solidFill>
                    <a:latin typeface="Segoe UI Semilight" panose="020B0402040204020203" pitchFamily="34" charset="0"/>
                    <a:cs typeface="Segoe UI Semilight" panose="020B0402040204020203" pitchFamily="34" charset="0"/>
                  </a:rPr>
                  <a:t>, it’s still possible</a:t>
                </a:r>
              </a:p>
            </p:txBody>
          </p:sp>
        </mc:Choice>
        <mc:Fallback xmlns="">
          <p:sp>
            <p:nvSpPr>
              <p:cNvPr id="4" name="Rectangle: Rounded Corners 3">
                <a:extLst>
                  <a:ext uri="{FF2B5EF4-FFF2-40B4-BE49-F238E27FC236}">
                    <a16:creationId xmlns:a16="http://schemas.microsoft.com/office/drawing/2014/main" id="{E5652E09-1A22-42D3-9DBA-FC2B1E850534}"/>
                  </a:ext>
                </a:extLst>
              </p:cNvPr>
              <p:cNvSpPr>
                <a:spLocks noRot="1" noChangeAspect="1" noMove="1" noResize="1" noEditPoints="1" noAdjustHandles="1" noChangeArrowheads="1" noChangeShapeType="1" noTextEdit="1"/>
              </p:cNvSpPr>
              <p:nvPr/>
            </p:nvSpPr>
            <p:spPr>
              <a:xfrm>
                <a:off x="729540" y="5186148"/>
                <a:ext cx="10887220" cy="1408576"/>
              </a:xfrm>
              <a:prstGeom prst="roundRect">
                <a:avLst/>
              </a:prstGeom>
              <a:blipFill>
                <a:blip r:embed="rId4"/>
                <a:stretch>
                  <a:fillRect l="-560" t="-3463" b="-108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0410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DD46-97BB-4696-AE7A-58D2AD4EA18A}"/>
              </a:ext>
            </a:extLst>
          </p:cNvPr>
          <p:cNvSpPr>
            <a:spLocks noGrp="1"/>
          </p:cNvSpPr>
          <p:nvPr>
            <p:ph type="title"/>
          </p:nvPr>
        </p:nvSpPr>
        <p:spPr/>
        <p:txBody>
          <a:bodyPr>
            <a:normAutofit fontScale="90000"/>
          </a:bodyPr>
          <a:lstStyle/>
          <a:p>
            <a:r>
              <a:rPr lang="en-US" dirty="0"/>
              <a:t>What exactly do the values in the PDF mean?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0522B5-E450-454A-A853-5B6FDD6A6E79}"/>
                  </a:ext>
                </a:extLst>
              </p:cNvPr>
              <p:cNvSpPr>
                <a:spLocks noGrp="1"/>
              </p:cNvSpPr>
              <p:nvPr>
                <p:ph idx="1"/>
              </p:nvPr>
            </p:nvSpPr>
            <p:spPr/>
            <p:txBody>
              <a:bodyPr>
                <a:normAutofit/>
              </a:bodyPr>
              <a:lstStyle/>
              <a:p>
                <a:r>
                  <a:rPr lang="en-US" dirty="0"/>
                  <a:t>Let’s look at the event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oMath>
                </a14:m>
                <a:r>
                  <a:rPr lang="en-US" dirty="0"/>
                  <a:t> </a:t>
                </a:r>
              </a:p>
              <a:p>
                <a:r>
                  <a:rPr lang="en-US" sz="2200" dirty="0"/>
                  <a:t>For a </a:t>
                </a:r>
                <a:r>
                  <a:rPr lang="en-US" sz="2200" i="1" dirty="0"/>
                  <a:t>very </a:t>
                </a:r>
                <a:r>
                  <a:rPr lang="en-US" sz="2200" dirty="0"/>
                  <a:t>small value of </a:t>
                </a:r>
                <a14:m>
                  <m:oMath xmlns:m="http://schemas.openxmlformats.org/officeDocument/2006/math">
                    <m:r>
                      <a:rPr lang="en-US" sz="2200" b="0" i="1" smtClean="0">
                        <a:latin typeface="Cambria Math" panose="02040503050406030204" pitchFamily="18" charset="0"/>
                      </a:rPr>
                      <m:t>𝜖</m:t>
                    </m:r>
                  </m:oMath>
                </a14:m>
                <a:r>
                  <a:rPr lang="en-US" sz="2200" dirty="0"/>
                  <a:t>,</a:t>
                </a:r>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ℙ</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oMath>
                </a14:m>
                <a:endParaRPr lang="en-US" dirty="0"/>
              </a:p>
              <a:p>
                <a14:m>
                  <m:oMath xmlns:m="http://schemas.openxmlformats.org/officeDocument/2006/math">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b>
                      <m:sup>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r>
                      <m:rPr>
                        <m:sty m:val="p"/>
                      </m:rPr>
                      <a:rPr lang="en-US" b="0" i="0" smtClean="0">
                        <a:latin typeface="Cambria Math" panose="02040503050406030204" pitchFamily="18" charset="0"/>
                      </a:rPr>
                      <m:t>height</m:t>
                    </m:r>
                    <m:r>
                      <a:rPr lang="en-US" b="0" i="0" smtClean="0">
                        <a:latin typeface="Cambria Math" panose="02040503050406030204" pitchFamily="18" charset="0"/>
                      </a:rPr>
                      <m:t>⋅</m:t>
                    </m:r>
                    <m:r>
                      <m:rPr>
                        <m:sty m:val="p"/>
                      </m:rPr>
                      <a:rPr lang="en-US" b="0" i="0" smtClean="0">
                        <a:latin typeface="Cambria Math" panose="02040503050406030204" pitchFamily="18" charset="0"/>
                      </a:rPr>
                      <m:t>width</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𝜖</m:t>
                    </m:r>
                  </m:oMath>
                </a14:m>
                <a:endParaRPr lang="en-US" dirty="0"/>
              </a:p>
              <a:p>
                <a:endParaRPr lang="en-US" dirty="0"/>
              </a:p>
              <a:p>
                <a:r>
                  <a:rPr lang="en-US" dirty="0"/>
                  <a:t>What happens if we look at the ratio </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≈.2)</m:t>
                        </m:r>
                      </m:num>
                      <m:den>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≈.5)</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F0522B5-E450-454A-A853-5B6FDD6A6E79}"/>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CF39065-A0B2-4397-B816-636A0788E139}"/>
              </a:ext>
            </a:extLst>
          </p:cNvPr>
          <p:cNvGrpSpPr/>
          <p:nvPr/>
        </p:nvGrpSpPr>
        <p:grpSpPr>
          <a:xfrm>
            <a:off x="7227051" y="1564341"/>
            <a:ext cx="4755841" cy="3379799"/>
            <a:chOff x="575239" y="3532095"/>
            <a:chExt cx="5556620" cy="2895600"/>
          </a:xfrm>
        </p:grpSpPr>
        <p:cxnSp>
          <p:nvCxnSpPr>
            <p:cNvPr id="5" name="Straight Connector 4">
              <a:extLst>
                <a:ext uri="{FF2B5EF4-FFF2-40B4-BE49-F238E27FC236}">
                  <a16:creationId xmlns:a16="http://schemas.microsoft.com/office/drawing/2014/main" id="{9E650F23-EBC2-4E2A-9616-E8D16F0E774B}"/>
                </a:ext>
              </a:extLst>
            </p:cNvPr>
            <p:cNvCxnSpPr/>
            <p:nvPr/>
          </p:nvCxnSpPr>
          <p:spPr>
            <a:xfrm>
              <a:off x="575239" y="6172200"/>
              <a:ext cx="5556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669891-7824-4D21-9C8B-EE6822C07797}"/>
                </a:ext>
              </a:extLst>
            </p:cNvPr>
            <p:cNvCxnSpPr>
              <a:cxnSpLocks/>
            </p:cNvCxnSpPr>
            <p:nvPr/>
          </p:nvCxnSpPr>
          <p:spPr>
            <a:xfrm flipV="1">
              <a:off x="857627" y="3532095"/>
              <a:ext cx="0" cy="2895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449B17B-0552-44C4-BC3F-26269330A6D4}"/>
                </a:ext>
              </a:extLst>
            </p:cNvPr>
            <p:cNvSpPr/>
            <p:nvPr/>
          </p:nvSpPr>
          <p:spPr>
            <a:xfrm>
              <a:off x="857627" y="3964290"/>
              <a:ext cx="4034667" cy="2207910"/>
            </a:xfrm>
            <a:custGeom>
              <a:avLst/>
              <a:gdLst>
                <a:gd name="connsiteX0" fmla="*/ 0 w 3873696"/>
                <a:gd name="connsiteY0" fmla="*/ 2012621 h 2120946"/>
                <a:gd name="connsiteX1" fmla="*/ 389965 w 3873696"/>
                <a:gd name="connsiteY1" fmla="*/ 1936421 h 2120946"/>
                <a:gd name="connsiteX2" fmla="*/ 389965 w 3873696"/>
                <a:gd name="connsiteY2" fmla="*/ 1936421 h 2120946"/>
                <a:gd name="connsiteX3" fmla="*/ 2070847 w 3873696"/>
                <a:gd name="connsiteY3" fmla="*/ 45 h 2120946"/>
                <a:gd name="connsiteX4" fmla="*/ 3666565 w 3873696"/>
                <a:gd name="connsiteY4" fmla="*/ 1878151 h 2120946"/>
                <a:gd name="connsiteX5" fmla="*/ 3805518 w 3873696"/>
                <a:gd name="connsiteY5" fmla="*/ 2039515 h 21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696" h="2120946">
                  <a:moveTo>
                    <a:pt x="0" y="2012621"/>
                  </a:moveTo>
                  <a:lnTo>
                    <a:pt x="389965" y="1936421"/>
                  </a:lnTo>
                  <a:lnTo>
                    <a:pt x="389965" y="1936421"/>
                  </a:lnTo>
                  <a:cubicBezTo>
                    <a:pt x="670112" y="1613692"/>
                    <a:pt x="1524747" y="9757"/>
                    <a:pt x="2070847" y="45"/>
                  </a:cubicBezTo>
                  <a:cubicBezTo>
                    <a:pt x="2616947" y="-9667"/>
                    <a:pt x="3377453" y="1538239"/>
                    <a:pt x="3666565" y="1878151"/>
                  </a:cubicBezTo>
                  <a:cubicBezTo>
                    <a:pt x="3955677" y="2218063"/>
                    <a:pt x="3880597" y="2128789"/>
                    <a:pt x="3805518" y="203951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A82C5445-D65D-44DE-AB61-0F0C865433D5}"/>
              </a:ext>
            </a:extLst>
          </p:cNvPr>
          <p:cNvSpPr/>
          <p:nvPr/>
        </p:nvSpPr>
        <p:spPr>
          <a:xfrm>
            <a:off x="8381535" y="2982482"/>
            <a:ext cx="343177" cy="1663438"/>
          </a:xfrm>
          <a:prstGeom prst="rect">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D7D43D-EAD1-45FC-B284-05F6B50E983B}"/>
              </a:ext>
            </a:extLst>
          </p:cNvPr>
          <p:cNvSpPr txBox="1"/>
          <p:nvPr/>
        </p:nvSpPr>
        <p:spPr>
          <a:xfrm>
            <a:off x="8298450" y="4601001"/>
            <a:ext cx="47141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.2</a:t>
            </a:r>
          </a:p>
        </p:txBody>
      </p:sp>
      <p:cxnSp>
        <p:nvCxnSpPr>
          <p:cNvPr id="13" name="Straight Connector 12">
            <a:extLst>
              <a:ext uri="{FF2B5EF4-FFF2-40B4-BE49-F238E27FC236}">
                <a16:creationId xmlns:a16="http://schemas.microsoft.com/office/drawing/2014/main" id="{41831C99-C902-21F6-09D5-0B1A61F88A3F}"/>
              </a:ext>
            </a:extLst>
          </p:cNvPr>
          <p:cNvCxnSpPr>
            <a:cxnSpLocks/>
          </p:cNvCxnSpPr>
          <p:nvPr/>
        </p:nvCxnSpPr>
        <p:spPr>
          <a:xfrm flipH="1">
            <a:off x="8534159" y="2969166"/>
            <a:ext cx="18964" cy="169006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25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DD46-97BB-4696-AE7A-58D2AD4EA18A}"/>
              </a:ext>
            </a:extLst>
          </p:cNvPr>
          <p:cNvSpPr>
            <a:spLocks noGrp="1"/>
          </p:cNvSpPr>
          <p:nvPr>
            <p:ph type="title"/>
          </p:nvPr>
        </p:nvSpPr>
        <p:spPr/>
        <p:txBody>
          <a:bodyPr>
            <a:normAutofit fontScale="90000"/>
          </a:bodyPr>
          <a:lstStyle/>
          <a:p>
            <a:r>
              <a:rPr lang="en-US" dirty="0"/>
              <a:t>What exactly do the values in the PDF mean?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0522B5-E450-454A-A853-5B6FDD6A6E79}"/>
                  </a:ext>
                </a:extLst>
              </p:cNvPr>
              <p:cNvSpPr>
                <a:spLocks noGrp="1"/>
              </p:cNvSpPr>
              <p:nvPr>
                <p:ph idx="1"/>
              </p:nvPr>
            </p:nvSpPr>
            <p:spPr>
              <a:xfrm>
                <a:off x="575240" y="1463856"/>
                <a:ext cx="11187258" cy="5130867"/>
              </a:xfrm>
            </p:spPr>
            <p:txBody>
              <a:bodyPr>
                <a:normAutofit/>
              </a:bodyPr>
              <a:lstStyle/>
              <a:p>
                <a:r>
                  <a:rPr lang="en-US" dirty="0"/>
                  <a:t>Let’s look at the event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oMath>
                </a14:m>
                <a:r>
                  <a:rPr lang="en-US" dirty="0"/>
                  <a:t> </a:t>
                </a:r>
              </a:p>
              <a:p>
                <a:r>
                  <a:rPr lang="en-US" sz="2200" dirty="0"/>
                  <a:t>For a </a:t>
                </a:r>
                <a:r>
                  <a:rPr lang="en-US" sz="2200" i="1" dirty="0"/>
                  <a:t>very </a:t>
                </a:r>
                <a:r>
                  <a:rPr lang="en-US" sz="2200" dirty="0"/>
                  <a:t>small value of </a:t>
                </a:r>
                <a14:m>
                  <m:oMath xmlns:m="http://schemas.openxmlformats.org/officeDocument/2006/math">
                    <m:r>
                      <a:rPr lang="en-US" sz="2200" b="0" i="1" smtClean="0">
                        <a:latin typeface="Cambria Math" panose="02040503050406030204" pitchFamily="18" charset="0"/>
                      </a:rPr>
                      <m:t>𝜖</m:t>
                    </m:r>
                  </m:oMath>
                </a14:m>
                <a:r>
                  <a:rPr lang="en-US" sz="2200" dirty="0"/>
                  <a:t>,</a:t>
                </a:r>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ℙ</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oMath>
                </a14:m>
                <a:endParaRPr lang="en-US" dirty="0"/>
              </a:p>
              <a:p>
                <a14:m>
                  <m:oMath xmlns:m="http://schemas.openxmlformats.org/officeDocument/2006/math">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b>
                      <m:sup>
                        <m:r>
                          <a:rPr lang="en-US" b="0" i="1" smtClean="0">
                            <a:latin typeface="Cambria Math" panose="02040503050406030204" pitchFamily="18" charset="0"/>
                          </a:rPr>
                          <m:t>−2+</m:t>
                        </m:r>
                        <m:r>
                          <a:rPr lang="en-US" b="0" i="1" smtClean="0">
                            <a:latin typeface="Cambria Math" panose="02040503050406030204" pitchFamily="18" charset="0"/>
                          </a:rPr>
                          <m:t>𝜖</m:t>
                        </m:r>
                        <m:r>
                          <a:rPr lang="en-US" b="0" i="1" smtClean="0">
                            <a:latin typeface="Cambria Math" panose="02040503050406030204" pitchFamily="18" charset="0"/>
                          </a:rPr>
                          <m:t>/2</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r>
                      <m:rPr>
                        <m:sty m:val="p"/>
                      </m:rPr>
                      <a:rPr lang="en-US" b="0" i="0" smtClean="0">
                        <a:latin typeface="Cambria Math" panose="02040503050406030204" pitchFamily="18" charset="0"/>
                      </a:rPr>
                      <m:t>height</m:t>
                    </m:r>
                    <m:r>
                      <a:rPr lang="en-US" b="0" i="0" smtClean="0">
                        <a:latin typeface="Cambria Math" panose="02040503050406030204" pitchFamily="18" charset="0"/>
                      </a:rPr>
                      <m:t>⋅</m:t>
                    </m:r>
                    <m:r>
                      <m:rPr>
                        <m:sty m:val="p"/>
                      </m:rPr>
                      <a:rPr lang="en-US" b="0" i="0" smtClean="0">
                        <a:latin typeface="Cambria Math" panose="02040503050406030204" pitchFamily="18" charset="0"/>
                      </a:rPr>
                      <m:t>width</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𝜖</m:t>
                    </m:r>
                  </m:oMath>
                </a14:m>
                <a:endParaRPr lang="en-US" dirty="0"/>
              </a:p>
              <a:p>
                <a:endParaRPr lang="en-US" dirty="0"/>
              </a:p>
              <a:p>
                <a:r>
                  <a:rPr lang="en-US" dirty="0"/>
                  <a:t>What happens if we look at the ratio </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≈.2)</m:t>
                        </m:r>
                      </m:num>
                      <m:den>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e>
                        </m:d>
                      </m:num>
                      <m:den>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.5−</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≤.5+</m:t>
                            </m:r>
                            <m:f>
                              <m:fPr>
                                <m:ctrlPr>
                                  <a:rPr lang="en-US" i="1">
                                    <a:latin typeface="Cambria Math" panose="02040503050406030204" pitchFamily="18" charset="0"/>
                                  </a:rPr>
                                </m:ctrlPr>
                              </m:fPr>
                              <m:num>
                                <m:r>
                                  <a:rPr lang="en-US" i="1">
                                    <a:latin typeface="Cambria Math" panose="02040503050406030204" pitchFamily="18" charset="0"/>
                                  </a:rPr>
                                  <m:t>𝜖</m:t>
                                </m:r>
                              </m:num>
                              <m:den>
                                <m:r>
                                  <a:rPr lang="en-US" i="1">
                                    <a:latin typeface="Cambria Math" panose="02040503050406030204" pitchFamily="18" charset="0"/>
                                  </a:rPr>
                                  <m:t>2</m:t>
                                </m:r>
                              </m:den>
                            </m:f>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r>
                          <a:rPr lang="en-US" i="1">
                            <a:latin typeface="Cambria Math" panose="02040503050406030204" pitchFamily="18" charset="0"/>
                          </a:rPr>
                          <m:t>(.2)</m:t>
                        </m:r>
                      </m:num>
                      <m:den>
                        <m:r>
                          <a:rPr lang="en-US" i="1">
                            <a:latin typeface="Cambria Math" panose="02040503050406030204" pitchFamily="18" charset="0"/>
                          </a:rPr>
                          <m:t>𝜖</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r>
                          <a:rPr lang="en-US" i="1">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.2</m:t>
                            </m:r>
                          </m:e>
                        </m:d>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r>
                          <a:rPr lang="en-US" i="1">
                            <a:latin typeface="Cambria Math" panose="02040503050406030204" pitchFamily="18" charset="0"/>
                          </a:rPr>
                          <m:t>(.5)</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F0522B5-E450-454A-A853-5B6FDD6A6E79}"/>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54" t="-201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CF39065-A0B2-4397-B816-636A0788E139}"/>
              </a:ext>
            </a:extLst>
          </p:cNvPr>
          <p:cNvGrpSpPr/>
          <p:nvPr/>
        </p:nvGrpSpPr>
        <p:grpSpPr>
          <a:xfrm>
            <a:off x="7227051" y="1564341"/>
            <a:ext cx="4755841" cy="3379799"/>
            <a:chOff x="575239" y="3532095"/>
            <a:chExt cx="5556620" cy="2895600"/>
          </a:xfrm>
        </p:grpSpPr>
        <p:cxnSp>
          <p:nvCxnSpPr>
            <p:cNvPr id="5" name="Straight Connector 4">
              <a:extLst>
                <a:ext uri="{FF2B5EF4-FFF2-40B4-BE49-F238E27FC236}">
                  <a16:creationId xmlns:a16="http://schemas.microsoft.com/office/drawing/2014/main" id="{9E650F23-EBC2-4E2A-9616-E8D16F0E774B}"/>
                </a:ext>
              </a:extLst>
            </p:cNvPr>
            <p:cNvCxnSpPr/>
            <p:nvPr/>
          </p:nvCxnSpPr>
          <p:spPr>
            <a:xfrm>
              <a:off x="575239" y="6172200"/>
              <a:ext cx="5556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669891-7824-4D21-9C8B-EE6822C07797}"/>
                </a:ext>
              </a:extLst>
            </p:cNvPr>
            <p:cNvCxnSpPr>
              <a:cxnSpLocks/>
            </p:cNvCxnSpPr>
            <p:nvPr/>
          </p:nvCxnSpPr>
          <p:spPr>
            <a:xfrm flipV="1">
              <a:off x="857627" y="3532095"/>
              <a:ext cx="0" cy="2895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449B17B-0552-44C4-BC3F-26269330A6D4}"/>
                </a:ext>
              </a:extLst>
            </p:cNvPr>
            <p:cNvSpPr/>
            <p:nvPr/>
          </p:nvSpPr>
          <p:spPr>
            <a:xfrm>
              <a:off x="857627" y="3964290"/>
              <a:ext cx="4034667" cy="2207910"/>
            </a:xfrm>
            <a:custGeom>
              <a:avLst/>
              <a:gdLst>
                <a:gd name="connsiteX0" fmla="*/ 0 w 3873696"/>
                <a:gd name="connsiteY0" fmla="*/ 2012621 h 2120946"/>
                <a:gd name="connsiteX1" fmla="*/ 389965 w 3873696"/>
                <a:gd name="connsiteY1" fmla="*/ 1936421 h 2120946"/>
                <a:gd name="connsiteX2" fmla="*/ 389965 w 3873696"/>
                <a:gd name="connsiteY2" fmla="*/ 1936421 h 2120946"/>
                <a:gd name="connsiteX3" fmla="*/ 2070847 w 3873696"/>
                <a:gd name="connsiteY3" fmla="*/ 45 h 2120946"/>
                <a:gd name="connsiteX4" fmla="*/ 3666565 w 3873696"/>
                <a:gd name="connsiteY4" fmla="*/ 1878151 h 2120946"/>
                <a:gd name="connsiteX5" fmla="*/ 3805518 w 3873696"/>
                <a:gd name="connsiteY5" fmla="*/ 2039515 h 21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696" h="2120946">
                  <a:moveTo>
                    <a:pt x="0" y="2012621"/>
                  </a:moveTo>
                  <a:lnTo>
                    <a:pt x="389965" y="1936421"/>
                  </a:lnTo>
                  <a:lnTo>
                    <a:pt x="389965" y="1936421"/>
                  </a:lnTo>
                  <a:cubicBezTo>
                    <a:pt x="670112" y="1613692"/>
                    <a:pt x="1524747" y="9757"/>
                    <a:pt x="2070847" y="45"/>
                  </a:cubicBezTo>
                  <a:cubicBezTo>
                    <a:pt x="2616947" y="-9667"/>
                    <a:pt x="3377453" y="1538239"/>
                    <a:pt x="3666565" y="1878151"/>
                  </a:cubicBezTo>
                  <a:cubicBezTo>
                    <a:pt x="3955677" y="2218063"/>
                    <a:pt x="3880597" y="2128789"/>
                    <a:pt x="3805518" y="203951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A82C5445-D65D-44DE-AB61-0F0C865433D5}"/>
              </a:ext>
            </a:extLst>
          </p:cNvPr>
          <p:cNvSpPr/>
          <p:nvPr/>
        </p:nvSpPr>
        <p:spPr>
          <a:xfrm>
            <a:off x="8381535" y="2982482"/>
            <a:ext cx="343177" cy="1663438"/>
          </a:xfrm>
          <a:prstGeom prst="rect">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D7D43D-EAD1-45FC-B284-05F6B50E983B}"/>
              </a:ext>
            </a:extLst>
          </p:cNvPr>
          <p:cNvSpPr txBox="1"/>
          <p:nvPr/>
        </p:nvSpPr>
        <p:spPr>
          <a:xfrm>
            <a:off x="8298450" y="4601001"/>
            <a:ext cx="47141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.2</a:t>
            </a:r>
          </a:p>
        </p:txBody>
      </p:sp>
      <p:cxnSp>
        <p:nvCxnSpPr>
          <p:cNvPr id="13" name="Straight Connector 12">
            <a:extLst>
              <a:ext uri="{FF2B5EF4-FFF2-40B4-BE49-F238E27FC236}">
                <a16:creationId xmlns:a16="http://schemas.microsoft.com/office/drawing/2014/main" id="{41831C99-C902-21F6-09D5-0B1A61F88A3F}"/>
              </a:ext>
            </a:extLst>
          </p:cNvPr>
          <p:cNvCxnSpPr>
            <a:cxnSpLocks/>
          </p:cNvCxnSpPr>
          <p:nvPr/>
        </p:nvCxnSpPr>
        <p:spPr>
          <a:xfrm flipH="1">
            <a:off x="8534159" y="2969166"/>
            <a:ext cx="18964" cy="169006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6A254FB-F110-7F8E-6A57-0B7E3188A3A6}"/>
              </a:ext>
            </a:extLst>
          </p:cNvPr>
          <p:cNvSpPr/>
          <p:nvPr/>
        </p:nvSpPr>
        <p:spPr>
          <a:xfrm>
            <a:off x="9208323" y="2144402"/>
            <a:ext cx="429173" cy="2514833"/>
          </a:xfrm>
          <a:prstGeom prst="rect">
            <a:avLst/>
          </a:prstGeom>
          <a:solidFill>
            <a:schemeClr val="accent2">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A89067A-5825-1E3E-F45A-0EB6B3C121C3}"/>
              </a:ext>
            </a:extLst>
          </p:cNvPr>
          <p:cNvSpPr txBox="1"/>
          <p:nvPr/>
        </p:nvSpPr>
        <p:spPr>
          <a:xfrm>
            <a:off x="9125238" y="4614316"/>
            <a:ext cx="47141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.5</a:t>
            </a:r>
          </a:p>
        </p:txBody>
      </p:sp>
      <p:cxnSp>
        <p:nvCxnSpPr>
          <p:cNvPr id="19" name="Straight Connector 18">
            <a:extLst>
              <a:ext uri="{FF2B5EF4-FFF2-40B4-BE49-F238E27FC236}">
                <a16:creationId xmlns:a16="http://schemas.microsoft.com/office/drawing/2014/main" id="{1ACBA554-81D3-57F3-426C-B6077B2D2D59}"/>
              </a:ext>
            </a:extLst>
          </p:cNvPr>
          <p:cNvCxnSpPr>
            <a:cxnSpLocks/>
          </p:cNvCxnSpPr>
          <p:nvPr/>
        </p:nvCxnSpPr>
        <p:spPr>
          <a:xfrm flipH="1">
            <a:off x="9368402" y="2153653"/>
            <a:ext cx="54638" cy="251483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1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F58A-3CCE-486D-BD56-EDC0D13729A1}"/>
              </a:ext>
            </a:extLst>
          </p:cNvPr>
          <p:cNvSpPr>
            <a:spLocks noGrp="1"/>
          </p:cNvSpPr>
          <p:nvPr>
            <p:ph type="title"/>
          </p:nvPr>
        </p:nvSpPr>
        <p:spPr/>
        <p:txBody>
          <a:bodyPr>
            <a:normAutofit fontScale="90000"/>
          </a:bodyPr>
          <a:lstStyle/>
          <a:p>
            <a:r>
              <a:rPr lang="en-US" dirty="0"/>
              <a:t>What exactly do the values in the PDF mean?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A095FC-F84E-4F9E-B13C-2AD4EC9CD0E4}"/>
                  </a:ext>
                </a:extLst>
              </p:cNvPr>
              <p:cNvSpPr>
                <a:spLocks noGrp="1"/>
              </p:cNvSpPr>
              <p:nvPr>
                <p:ph idx="1"/>
              </p:nvPr>
            </p:nvSpPr>
            <p:spPr>
              <a:xfrm>
                <a:off x="575240" y="1463857"/>
                <a:ext cx="11323992" cy="4845504"/>
              </a:xfrm>
            </p:spPr>
            <p:txBody>
              <a:bodyPr/>
              <a:lstStyle/>
              <a:p>
                <a:r>
                  <a:rPr lang="en-US" dirty="0"/>
                  <a:t>The number that when integrated over gives the probability of an event. </a:t>
                </a:r>
              </a:p>
              <a:p>
                <a:r>
                  <a:rPr lang="en-US" dirty="0"/>
                  <a:t>Equivalently, it’s number such that:</a:t>
                </a:r>
              </a:p>
              <a:p>
                <a:r>
                  <a:rPr lang="en-US" dirty="0"/>
                  <a:t>-it is always non-negative</a:t>
                </a:r>
              </a:p>
              <a:p>
                <a:r>
                  <a:rPr lang="en-US" dirty="0"/>
                  <a:t>-integrating over all real numbers gives 1.</a:t>
                </a:r>
              </a:p>
              <a:p>
                <a:r>
                  <a:rPr lang="en-US" dirty="0"/>
                  <a:t>-comparing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(ℓ)</m:t>
                    </m:r>
                  </m:oMath>
                </a14:m>
                <a:r>
                  <a:rPr lang="en-US" dirty="0"/>
                  <a:t> gives the </a:t>
                </a:r>
                <a:r>
                  <a:rPr lang="en-US" b="1" dirty="0">
                    <a:solidFill>
                      <a:schemeClr val="accent5">
                        <a:lumMod val="75000"/>
                      </a:schemeClr>
                    </a:solidFill>
                  </a:rPr>
                  <a:t>relative chances of </a:t>
                </a:r>
                <a14:m>
                  <m:oMath xmlns:m="http://schemas.openxmlformats.org/officeDocument/2006/math">
                    <m:r>
                      <a:rPr lang="en-US" b="1" i="1" smtClean="0">
                        <a:solidFill>
                          <a:schemeClr val="accent5">
                            <a:lumMod val="75000"/>
                          </a:schemeClr>
                        </a:solidFill>
                        <a:latin typeface="Cambria Math" panose="02040503050406030204" pitchFamily="18" charset="0"/>
                      </a:rPr>
                      <m:t>𝑿</m:t>
                    </m:r>
                  </m:oMath>
                </a14:m>
                <a:r>
                  <a:rPr lang="en-US" b="1" dirty="0">
                    <a:solidFill>
                      <a:schemeClr val="accent5">
                        <a:lumMod val="75000"/>
                      </a:schemeClr>
                    </a:solidFill>
                  </a:rPr>
                  <a:t> being near </a:t>
                </a:r>
                <a14:m>
                  <m:oMath xmlns:m="http://schemas.openxmlformats.org/officeDocument/2006/math">
                    <m:r>
                      <a:rPr lang="en-US" b="1" i="1" smtClean="0">
                        <a:solidFill>
                          <a:schemeClr val="accent5">
                            <a:lumMod val="75000"/>
                          </a:schemeClr>
                        </a:solidFill>
                        <a:latin typeface="Cambria Math" panose="02040503050406030204" pitchFamily="18" charset="0"/>
                      </a:rPr>
                      <m:t>𝒌</m:t>
                    </m:r>
                  </m:oMath>
                </a14:m>
                <a:r>
                  <a:rPr lang="en-US" b="1" dirty="0">
                    <a:solidFill>
                      <a:schemeClr val="accent5">
                        <a:lumMod val="75000"/>
                      </a:schemeClr>
                    </a:solidFill>
                  </a:rPr>
                  <a:t> or </a:t>
                </a:r>
                <a14:m>
                  <m:oMath xmlns:m="http://schemas.openxmlformats.org/officeDocument/2006/math">
                    <m:r>
                      <a:rPr lang="en-US" b="1" i="1" smtClean="0">
                        <a:solidFill>
                          <a:schemeClr val="accent5">
                            <a:lumMod val="75000"/>
                          </a:schemeClr>
                        </a:solidFill>
                        <a:latin typeface="Cambria Math" panose="02040503050406030204" pitchFamily="18" charset="0"/>
                      </a:rPr>
                      <m:t>ℓ</m:t>
                    </m:r>
                  </m:oMath>
                </a14:m>
                <a:r>
                  <a:rPr lang="en-US" dirty="0"/>
                  <a:t>. </a:t>
                </a:r>
              </a:p>
            </p:txBody>
          </p:sp>
        </mc:Choice>
        <mc:Fallback xmlns="">
          <p:sp>
            <p:nvSpPr>
              <p:cNvPr id="3" name="Content Placeholder 2">
                <a:extLst>
                  <a:ext uri="{FF2B5EF4-FFF2-40B4-BE49-F238E27FC236}">
                    <a16:creationId xmlns:a16="http://schemas.microsoft.com/office/drawing/2014/main" id="{11A095FC-F84E-4F9E-B13C-2AD4EC9CD0E4}"/>
                  </a:ext>
                </a:extLst>
              </p:cNvPr>
              <p:cNvSpPr>
                <a:spLocks noGrp="1" noRot="1" noChangeAspect="1" noMove="1" noResize="1" noEditPoints="1" noAdjustHandles="1" noChangeArrowheads="1" noChangeShapeType="1" noTextEdit="1"/>
              </p:cNvSpPr>
              <p:nvPr>
                <p:ph idx="1"/>
              </p:nvPr>
            </p:nvSpPr>
            <p:spPr>
              <a:xfrm>
                <a:off x="575240" y="1463857"/>
                <a:ext cx="11323992" cy="4845504"/>
              </a:xfrm>
              <a:blipFill>
                <a:blip r:embed="rId2"/>
                <a:stretch>
                  <a:fillRect l="-700" t="-2138" r="-807"/>
                </a:stretch>
              </a:blipFill>
            </p:spPr>
            <p:txBody>
              <a:bodyPr/>
              <a:lstStyle/>
              <a:p>
                <a:r>
                  <a:rPr lang="en-US">
                    <a:noFill/>
                  </a:rPr>
                  <a:t> </a:t>
                </a:r>
              </a:p>
            </p:txBody>
          </p:sp>
        </mc:Fallback>
      </mc:AlternateContent>
    </p:spTree>
    <p:extLst>
      <p:ext uri="{BB962C8B-B14F-4D97-AF65-F5344CB8AC3E}">
        <p14:creationId xmlns:p14="http://schemas.microsoft.com/office/powerpoint/2010/main" val="3009821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A26CB-34B9-4DD5-A7FC-60D4AF507D69}"/>
              </a:ext>
            </a:extLst>
          </p:cNvPr>
          <p:cNvSpPr>
            <a:spLocks noGrp="1"/>
          </p:cNvSpPr>
          <p:nvPr>
            <p:ph type="title"/>
          </p:nvPr>
        </p:nvSpPr>
        <p:spPr>
          <a:xfrm>
            <a:off x="1902775" y="3328368"/>
            <a:ext cx="7923613" cy="590415"/>
          </a:xfrm>
        </p:spPr>
        <p:txBody>
          <a:bodyPr/>
          <a:lstStyle/>
          <a:p>
            <a:r>
              <a:rPr lang="en-US" dirty="0"/>
              <a:t>Cumulative Distribution Function (CDF)</a:t>
            </a:r>
          </a:p>
        </p:txBody>
      </p:sp>
      <p:sp>
        <p:nvSpPr>
          <p:cNvPr id="5" name="Text Placeholder 4">
            <a:extLst>
              <a:ext uri="{FF2B5EF4-FFF2-40B4-BE49-F238E27FC236}">
                <a16:creationId xmlns:a16="http://schemas.microsoft.com/office/drawing/2014/main" id="{3163DFDE-35E6-4E1F-9D26-BE2F08DF9D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421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1F60-9F33-485B-96D2-BF1EFD9854A2}"/>
              </a:ext>
            </a:extLst>
          </p:cNvPr>
          <p:cNvSpPr>
            <a:spLocks noGrp="1"/>
          </p:cNvSpPr>
          <p:nvPr>
            <p:ph type="title"/>
          </p:nvPr>
        </p:nvSpPr>
        <p:spPr/>
        <p:txBody>
          <a:bodyPr/>
          <a:lstStyle/>
          <a:p>
            <a:r>
              <a:rPr lang="en-US" dirty="0"/>
              <a:t>What’s a CDF?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6E55FE-6AB6-4088-ACE5-5E98370C56EA}"/>
                  </a:ext>
                </a:extLst>
              </p:cNvPr>
              <p:cNvSpPr>
                <a:spLocks noGrp="1"/>
              </p:cNvSpPr>
              <p:nvPr>
                <p:ph idx="1"/>
              </p:nvPr>
            </p:nvSpPr>
            <p:spPr>
              <a:xfrm>
                <a:off x="575240" y="2978149"/>
                <a:ext cx="11187258" cy="2766061"/>
              </a:xfrm>
            </p:spPr>
            <p:txBody>
              <a:bodyPr/>
              <a:lstStyle/>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r>
                  <a:rPr lang="en-US" dirty="0"/>
                  <a:t> </a:t>
                </a:r>
              </a:p>
              <a:p>
                <a:endParaRPr lang="en-US" dirty="0"/>
              </a:p>
              <a:p>
                <a:r>
                  <a:rPr lang="en-US" dirty="0"/>
                  <a:t>So how do I get from CDF to PDF? Taking the derivative!</a:t>
                </a:r>
              </a:p>
              <a:p>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m:t>
                        </m:r>
                      </m:num>
                      <m:den>
                        <m:r>
                          <m:rPr>
                            <m:sty m:val="p"/>
                          </m:rPr>
                          <a:rPr lang="en-US" b="0" i="0" smtClean="0">
                            <a:latin typeface="Cambria Math" panose="02040503050406030204" pitchFamily="18" charset="0"/>
                          </a:rPr>
                          <m:t>d</m:t>
                        </m:r>
                        <m:r>
                          <a:rPr lang="en-US" b="0" i="1" smtClean="0">
                            <a:latin typeface="Cambria Math" panose="02040503050406030204" pitchFamily="18" charset="0"/>
                          </a:rPr>
                          <m:t>𝑘</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m:t>
                        </m:r>
                      </m:num>
                      <m:den>
                        <m:r>
                          <a:rPr lang="en-US" b="0" i="1" smtClean="0">
                            <a:latin typeface="Cambria Math" panose="02040503050406030204" pitchFamily="18" charset="0"/>
                          </a:rPr>
                          <m:t>𝑑𝑘</m:t>
                        </m:r>
                      </m:den>
                    </m:f>
                    <m:d>
                      <m:dPr>
                        <m:ctrlPr>
                          <a:rPr lang="en-US" b="0" i="1" smtClean="0">
                            <a:latin typeface="Cambria Math" panose="02040503050406030204" pitchFamily="18" charset="0"/>
                          </a:rPr>
                        </m:ctrlPr>
                      </m:dPr>
                      <m:e>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D6E55FE-6AB6-4088-ACE5-5E98370C56EA}"/>
                  </a:ext>
                </a:extLst>
              </p:cNvPr>
              <p:cNvSpPr>
                <a:spLocks noGrp="1" noRot="1" noChangeAspect="1" noMove="1" noResize="1" noEditPoints="1" noAdjustHandles="1" noChangeArrowheads="1" noChangeShapeType="1" noTextEdit="1"/>
              </p:cNvSpPr>
              <p:nvPr>
                <p:ph idx="1"/>
              </p:nvPr>
            </p:nvSpPr>
            <p:spPr>
              <a:xfrm>
                <a:off x="575240" y="2978149"/>
                <a:ext cx="11187258" cy="2766061"/>
              </a:xfrm>
              <a:blipFill>
                <a:blip r:embed="rId3"/>
                <a:stretch>
                  <a:fillRect l="-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F1184AF-06B6-4865-8928-C689FCD43ABA}"/>
                  </a:ext>
                </a:extLst>
              </p:cNvPr>
              <p:cNvSpPr/>
              <p:nvPr/>
            </p:nvSpPr>
            <p:spPr>
              <a:xfrm>
                <a:off x="575238" y="1521489"/>
                <a:ext cx="9864161"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The Cumulative Distribution Function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𝐹</m:t>
                        </m:r>
                      </m:e>
                      <m:sub>
                        <m:r>
                          <a:rPr lang="en-US" sz="2800" b="0" i="1" smtClean="0">
                            <a:latin typeface="Cambria Math" panose="02040503050406030204" pitchFamily="18" charset="0"/>
                            <a:cs typeface="Segoe UI Semibold" panose="020B0702040204020203" pitchFamily="34" charset="0"/>
                          </a:rPr>
                          <m:t>𝑋</m:t>
                        </m:r>
                      </m:sub>
                    </m:sSub>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𝑘</m:t>
                        </m:r>
                      </m:e>
                    </m:d>
                    <m:r>
                      <a:rPr lang="en-US" sz="2800" b="1" i="0"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analogous to the CDF for discrete variables.</a:t>
                </a:r>
              </a:p>
            </p:txBody>
          </p:sp>
        </mc:Choice>
        <mc:Fallback xmlns="">
          <p:sp>
            <p:nvSpPr>
              <p:cNvPr id="4" name="Rectangle 3">
                <a:extLst>
                  <a:ext uri="{FF2B5EF4-FFF2-40B4-BE49-F238E27FC236}">
                    <a16:creationId xmlns:a16="http://schemas.microsoft.com/office/drawing/2014/main" id="{7F1184AF-06B6-4865-8928-C689FCD43ABA}"/>
                  </a:ext>
                </a:extLst>
              </p:cNvPr>
              <p:cNvSpPr>
                <a:spLocks noRot="1" noChangeAspect="1" noMove="1" noResize="1" noEditPoints="1" noAdjustHandles="1" noChangeArrowheads="1" noChangeShapeType="1" noTextEdit="1"/>
              </p:cNvSpPr>
              <p:nvPr/>
            </p:nvSpPr>
            <p:spPr>
              <a:xfrm>
                <a:off x="575238" y="1521489"/>
                <a:ext cx="9864161" cy="1145999"/>
              </a:xfrm>
              <a:prstGeom prst="rect">
                <a:avLst/>
              </a:prstGeom>
              <a:blipFill>
                <a:blip r:embed="rId4"/>
                <a:stretch>
                  <a:fillRect b="-585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9085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253C-7D63-4415-A831-D007AC0FE1A4}"/>
              </a:ext>
            </a:extLst>
          </p:cNvPr>
          <p:cNvSpPr>
            <a:spLocks noGrp="1"/>
          </p:cNvSpPr>
          <p:nvPr>
            <p:ph type="title"/>
          </p:nvPr>
        </p:nvSpPr>
        <p:spPr/>
        <p:txBody>
          <a:bodyPr/>
          <a:lstStyle/>
          <a:p>
            <a:r>
              <a:rPr lang="en-US" dirty="0"/>
              <a:t>Comparing Discrete and Continuous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2571123354"/>
                  </p:ext>
                </p:extLst>
              </p:nvPr>
            </p:nvGraphicFramePr>
            <p:xfrm>
              <a:off x="574675" y="1463675"/>
              <a:ext cx="11187114" cy="454698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p>
                      </a:txBody>
                      <a:tcPr/>
                    </a:tc>
                    <a:tc>
                      <a:txBody>
                        <a:bodyPr/>
                        <a:lstStyle/>
                        <a:p>
                          <a:r>
                            <a:rPr lang="en-US" dirty="0"/>
                            <a:t>Discrete Random Variables</a:t>
                          </a:r>
                        </a:p>
                      </a:txBody>
                      <a:tcPr/>
                    </a:tc>
                    <a:tc>
                      <a:txBody>
                        <a:bodyPr/>
                        <a:lstStyle/>
                        <a:p>
                          <a:r>
                            <a:rPr lang="en-US" dirty="0"/>
                            <a:t>Continuous Random Variables</a:t>
                          </a:r>
                        </a:p>
                      </a:txBody>
                      <a:tcPr/>
                    </a:tc>
                    <a:extLst>
                      <a:ext uri="{0D108BD9-81ED-4DB2-BD59-A6C34878D82A}">
                        <a16:rowId xmlns:a16="http://schemas.microsoft.com/office/drawing/2014/main" val="2646723447"/>
                      </a:ext>
                    </a:extLst>
                  </a:tr>
                  <a:tr h="370840">
                    <a:tc>
                      <a:txBody>
                        <a:bodyPr/>
                        <a:lstStyle/>
                        <a:p>
                          <a:r>
                            <a:rPr lang="en-US" dirty="0"/>
                            <a:t>Probability </a:t>
                          </a:r>
                          <a14:m>
                            <m:oMath xmlns:m="http://schemas.openxmlformats.org/officeDocument/2006/math">
                              <m:r>
                                <a:rPr lang="en-US" b="1" smtClean="0">
                                  <a:latin typeface="Cambria Math" panose="02040503050406030204" pitchFamily="18" charset="0"/>
                                </a:rPr>
                                <m:t>𝟎</m:t>
                              </m:r>
                            </m:oMath>
                          </a14:m>
                          <a:endParaRPr lang="en-US" dirty="0"/>
                        </a:p>
                      </a:txBody>
                      <a:tcPr/>
                    </a:tc>
                    <a:tc>
                      <a:txBody>
                        <a:bodyPr/>
                        <a:lstStyle/>
                        <a:p>
                          <a:r>
                            <a:rPr lang="en-US" dirty="0"/>
                            <a:t>Equivalent to impossible</a:t>
                          </a:r>
                        </a:p>
                      </a:txBody>
                      <a:tcPr/>
                    </a:tc>
                    <a:tc>
                      <a:txBody>
                        <a:bodyPr/>
                        <a:lstStyle/>
                        <a:p>
                          <a:r>
                            <a:rPr lang="en-US" dirty="0"/>
                            <a:t>All impossible events have probability </a:t>
                          </a:r>
                          <a14:m>
                            <m:oMath xmlns:m="http://schemas.openxmlformats.org/officeDocument/2006/math">
                              <m:r>
                                <a:rPr lang="en-US" b="0" smtClean="0">
                                  <a:latin typeface="Cambria Math" panose="02040503050406030204" pitchFamily="18" charset="0"/>
                                </a:rPr>
                                <m:t>0,</m:t>
                              </m:r>
                            </m:oMath>
                          </a14:m>
                          <a:r>
                            <a:rPr lang="en-US" dirty="0"/>
                            <a:t> but not conversely</a:t>
                          </a:r>
                          <a:r>
                            <a:rPr lang="en-US" baseline="0" dirty="0"/>
                            <a:t>.</a:t>
                          </a:r>
                          <a:endParaRPr lang="en-US" dirty="0"/>
                        </a:p>
                      </a:txBody>
                      <a:tcPr/>
                    </a:tc>
                    <a:extLst>
                      <a:ext uri="{0D108BD9-81ED-4DB2-BD59-A6C34878D82A}">
                        <a16:rowId xmlns:a16="http://schemas.microsoft.com/office/drawing/2014/main" val="980795604"/>
                      </a:ext>
                    </a:extLst>
                  </a:tr>
                  <a:tr h="370840">
                    <a:tc>
                      <a:txBody>
                        <a:bodyPr/>
                        <a:lstStyle/>
                        <a:p>
                          <a:r>
                            <a:rPr lang="en-US" dirty="0"/>
                            <a:t>Relative Chances</a:t>
                          </a:r>
                        </a:p>
                      </a:txBody>
                      <a:tcPr/>
                    </a:tc>
                    <a:tc>
                      <a:txBody>
                        <a:bodyPr/>
                        <a:lstStyle/>
                        <a:p>
                          <a:r>
                            <a:rPr lang="en-US" dirty="0"/>
                            <a:t>PMF: </a:t>
                          </a:r>
                          <a14:m>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𝑝</m:t>
                                  </m:r>
                                </m:e>
                                <m:sub>
                                  <m:r>
                                    <a:rPr lang="en-US" b="0"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smtClean="0">
                                      <a:latin typeface="Cambria Math" panose="02040503050406030204" pitchFamily="18" charset="0"/>
                                    </a:rPr>
                                    <m:t>𝑘</m:t>
                                  </m:r>
                                </m:e>
                              </m:d>
                              <m:r>
                                <a:rPr lang="en-US" b="0" smtClean="0">
                                  <a:latin typeface="Cambria Math" panose="02040503050406030204" pitchFamily="18" charset="0"/>
                                </a:rPr>
                                <m:t>=</m:t>
                              </m:r>
                              <m:r>
                                <a:rPr lang="en-US" b="0" smtClean="0">
                                  <a:latin typeface="Cambria Math" panose="02040503050406030204" pitchFamily="18" charset="0"/>
                                </a:rPr>
                                <m:t>ℙ</m:t>
                              </m:r>
                              <m:r>
                                <a:rPr lang="en-US" b="0" smtClean="0">
                                  <a:latin typeface="Cambria Math" panose="02040503050406030204" pitchFamily="18" charset="0"/>
                                </a:rPr>
                                <m:t>(</m:t>
                              </m:r>
                              <m:r>
                                <a:rPr lang="en-US" b="0" smtClean="0">
                                  <a:latin typeface="Cambria Math" panose="02040503050406030204" pitchFamily="18" charset="0"/>
                                </a:rPr>
                                <m:t>𝑋</m:t>
                              </m:r>
                              <m:r>
                                <a:rPr lang="en-US" b="0" smtClean="0">
                                  <a:latin typeface="Cambria Math" panose="02040503050406030204" pitchFamily="18" charset="0"/>
                                </a:rPr>
                                <m:t>=</m:t>
                              </m:r>
                              <m:r>
                                <a:rPr lang="en-US" b="0" smtClean="0">
                                  <a:latin typeface="Cambria Math" panose="02040503050406030204" pitchFamily="18" charset="0"/>
                                </a:rPr>
                                <m:t>𝑘</m:t>
                              </m:r>
                              <m:r>
                                <a:rPr lang="en-US" b="0" smtClean="0">
                                  <a:latin typeface="Cambria Math" panose="02040503050406030204" pitchFamily="18" charset="0"/>
                                </a:rPr>
                                <m:t>)</m:t>
                              </m:r>
                            </m:oMath>
                          </a14:m>
                          <a:endParaRPr lang="en-US" dirty="0"/>
                        </a:p>
                      </a:txBody>
                      <a:tcPr/>
                    </a:tc>
                    <a:tc>
                      <a:txBody>
                        <a:bodyPr/>
                        <a:lstStyle/>
                        <a:p>
                          <a:r>
                            <a:rPr lang="en-US" dirty="0"/>
                            <a:t>PDF </a:t>
                          </a:r>
                          <a14:m>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𝑓</m:t>
                                  </m:r>
                                </m:e>
                                <m:sub>
                                  <m:r>
                                    <a:rPr lang="en-US" b="0" smtClean="0">
                                      <a:latin typeface="Cambria Math" panose="02040503050406030204" pitchFamily="18" charset="0"/>
                                    </a:rPr>
                                    <m:t>𝑋</m:t>
                                  </m:r>
                                </m:sub>
                              </m:sSub>
                              <m:r>
                                <a:rPr lang="en-US" b="0" smtClean="0">
                                  <a:latin typeface="Cambria Math" panose="02040503050406030204" pitchFamily="18" charset="0"/>
                                </a:rPr>
                                <m:t>(</m:t>
                              </m:r>
                              <m:r>
                                <a:rPr lang="en-US" b="0" smtClean="0">
                                  <a:latin typeface="Cambria Math" panose="02040503050406030204" pitchFamily="18" charset="0"/>
                                </a:rPr>
                                <m:t>𝑘</m:t>
                              </m:r>
                              <m:r>
                                <a:rPr lang="en-US" b="0" smtClean="0">
                                  <a:latin typeface="Cambria Math" panose="02040503050406030204" pitchFamily="18" charset="0"/>
                                </a:rPr>
                                <m:t>)</m:t>
                              </m:r>
                            </m:oMath>
                          </a14:m>
                          <a:r>
                            <a:rPr lang="en-US" dirty="0"/>
                            <a:t> gives chances relative to </a:t>
                          </a:r>
                          <a14:m>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𝑓</m:t>
                                  </m:r>
                                </m:e>
                                <m:sub>
                                  <m:r>
                                    <a:rPr lang="en-US" b="0" smtClean="0">
                                      <a:latin typeface="Cambria Math" panose="02040503050406030204" pitchFamily="18" charset="0"/>
                                    </a:rPr>
                                    <m:t>𝑋</m:t>
                                  </m:r>
                                </m:sub>
                              </m:sSub>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𝑘</m:t>
                                  </m:r>
                                </m:e>
                                <m:sup>
                                  <m:r>
                                    <a:rPr lang="en-US" b="0" smtClean="0">
                                      <a:latin typeface="Cambria Math" panose="02040503050406030204" pitchFamily="18" charset="0"/>
                                    </a:rPr>
                                    <m:t>′</m:t>
                                  </m:r>
                                </m:sup>
                              </m:sSup>
                              <m:r>
                                <a:rPr lang="en-US" b="0" smtClean="0">
                                  <a:latin typeface="Cambria Math" panose="02040503050406030204" pitchFamily="18" charset="0"/>
                                </a:rPr>
                                <m:t>)</m:t>
                              </m:r>
                            </m:oMath>
                          </a14:m>
                          <a:endParaRPr lang="en-US" dirty="0"/>
                        </a:p>
                      </a:txBody>
                      <a:tcPr/>
                    </a:tc>
                    <a:extLst>
                      <a:ext uri="{0D108BD9-81ED-4DB2-BD59-A6C34878D82A}">
                        <a16:rowId xmlns:a16="http://schemas.microsoft.com/office/drawing/2014/main" val="3109935141"/>
                      </a:ext>
                    </a:extLst>
                  </a:tr>
                  <a:tr h="370840">
                    <a:tc>
                      <a:txBody>
                        <a:bodyPr/>
                        <a:lstStyle/>
                        <a:p>
                          <a:r>
                            <a:rPr lang="en-US" dirty="0"/>
                            <a:t>Events</a:t>
                          </a:r>
                        </a:p>
                      </a:txBody>
                      <a:tcPr/>
                    </a:tc>
                    <a:tc>
                      <a:txBody>
                        <a:bodyPr/>
                        <a:lstStyle/>
                        <a:p>
                          <a:r>
                            <a:rPr lang="en-US" dirty="0"/>
                            <a:t>Sum over PMF to get probability</a:t>
                          </a:r>
                        </a:p>
                      </a:txBody>
                      <a:tcPr/>
                    </a:tc>
                    <a:tc>
                      <a:txBody>
                        <a:bodyPr/>
                        <a:lstStyle/>
                        <a:p>
                          <a:r>
                            <a:rPr lang="en-US" dirty="0"/>
                            <a:t>Integrate PDF to get probability</a:t>
                          </a:r>
                        </a:p>
                      </a:txBody>
                      <a:tcPr/>
                    </a:tc>
                    <a:extLst>
                      <a:ext uri="{0D108BD9-81ED-4DB2-BD59-A6C34878D82A}">
                        <a16:rowId xmlns:a16="http://schemas.microsoft.com/office/drawing/2014/main" val="3958944108"/>
                      </a:ext>
                    </a:extLst>
                  </a:tr>
                  <a:tr h="370840">
                    <a:tc>
                      <a:txBody>
                        <a:bodyPr/>
                        <a:lstStyle/>
                        <a:p>
                          <a:r>
                            <a:rPr lang="en-US" dirty="0"/>
                            <a:t>Convert from CDF to PMF</a:t>
                          </a:r>
                        </a:p>
                      </a:txBody>
                      <a:tcPr/>
                    </a:tc>
                    <a:tc>
                      <a:txBody>
                        <a:bodyPr/>
                        <a:lstStyle/>
                        <a:p>
                          <a:r>
                            <a:rPr lang="en-US" dirty="0"/>
                            <a:t>Sum up PMF to get CDF.</a:t>
                          </a:r>
                        </a:p>
                        <a:p>
                          <a:r>
                            <a:rPr lang="en-US" dirty="0"/>
                            <a:t>Look for “breakpoints” in CDF to get PMF. </a:t>
                          </a:r>
                        </a:p>
                      </a:txBody>
                      <a:tcPr/>
                    </a:tc>
                    <a:tc>
                      <a:txBody>
                        <a:bodyPr/>
                        <a:lstStyle/>
                        <a:p>
                          <a:r>
                            <a:rPr lang="en-US" dirty="0"/>
                            <a:t>Integrate PDF to get CDF.</a:t>
                          </a:r>
                        </a:p>
                        <a:p>
                          <a:r>
                            <a:rPr lang="en-US" dirty="0"/>
                            <a:t>Differentiate CDF to get PDF.</a:t>
                          </a:r>
                        </a:p>
                      </a:txBody>
                      <a:tcPr/>
                    </a:tc>
                    <a:extLst>
                      <a:ext uri="{0D108BD9-81ED-4DB2-BD59-A6C34878D82A}">
                        <a16:rowId xmlns:a16="http://schemas.microsoft.com/office/drawing/2014/main" val="2134381625"/>
                      </a:ext>
                    </a:extLst>
                  </a:tr>
                  <a:tr h="370840">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𝔼</m:t>
                                </m:r>
                                <m:r>
                                  <a:rPr lang="en-US" b="1" smtClean="0">
                                    <a:latin typeface="Cambria Math" panose="02040503050406030204" pitchFamily="18" charset="0"/>
                                  </a:rPr>
                                  <m:t>[</m:t>
                                </m:r>
                                <m:r>
                                  <a:rPr lang="en-US" b="1" smtClean="0">
                                    <a:latin typeface="Cambria Math" panose="02040503050406030204" pitchFamily="18" charset="0"/>
                                  </a:rPr>
                                  <m:t>𝑿</m:t>
                                </m:r>
                                <m:r>
                                  <a:rPr lang="en-US" b="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smtClean="0">
                                        <a:latin typeface="Cambria Math" panose="02040503050406030204" pitchFamily="18" charset="0"/>
                                      </a:rPr>
                                      <m:t>𝜔</m:t>
                                    </m:r>
                                  </m:sub>
                                  <m:sup/>
                                  <m:e>
                                    <m:r>
                                      <a:rPr lang="en-US" b="0" smtClean="0">
                                        <a:latin typeface="Cambria Math" panose="02040503050406030204" pitchFamily="18" charset="0"/>
                                      </a:rPr>
                                      <m:t>𝑋</m:t>
                                    </m:r>
                                    <m:r>
                                      <a:rPr lang="en-US" b="0" smtClean="0">
                                        <a:latin typeface="Cambria Math" panose="02040503050406030204" pitchFamily="18" charset="0"/>
                                      </a:rPr>
                                      <m:t>(</m:t>
                                    </m:r>
                                    <m:r>
                                      <a:rPr lang="en-US" b="0" smtClean="0">
                                        <a:latin typeface="Cambria Math" panose="02040503050406030204" pitchFamily="18" charset="0"/>
                                      </a:rPr>
                                      <m:t>𝜔</m:t>
                                    </m:r>
                                    <m:r>
                                      <a:rPr lang="en-US" b="0" smtClean="0">
                                        <a:latin typeface="Cambria Math" panose="02040503050406030204" pitchFamily="18" charset="0"/>
                                      </a:rPr>
                                      <m:t>)⋅</m:t>
                                    </m:r>
                                    <m:sSub>
                                      <m:sSubPr>
                                        <m:ctrlPr>
                                          <a:rPr lang="en-US" b="0" i="1" smtClean="0">
                                            <a:latin typeface="Cambria Math" panose="02040503050406030204" pitchFamily="18" charset="0"/>
                                          </a:rPr>
                                        </m:ctrlPr>
                                      </m:sSubPr>
                                      <m:e>
                                        <m:r>
                                          <a:rPr lang="en-US" b="0" smtClean="0">
                                            <a:latin typeface="Cambria Math" panose="02040503050406030204" pitchFamily="18" charset="0"/>
                                          </a:rPr>
                                          <m:t>𝑓</m:t>
                                        </m:r>
                                      </m:e>
                                      <m:sub>
                                        <m:r>
                                          <a:rPr lang="en-US" b="0" smtClean="0">
                                            <a:latin typeface="Cambria Math" panose="02040503050406030204" pitchFamily="18" charset="0"/>
                                          </a:rPr>
                                          <m:t>𝑋</m:t>
                                        </m:r>
                                      </m:sub>
                                    </m:sSub>
                                    <m:r>
                                      <a:rPr lang="en-US" b="0" smtClean="0">
                                        <a:latin typeface="Cambria Math" panose="02040503050406030204" pitchFamily="18" charset="0"/>
                                      </a:rPr>
                                      <m:t>(</m:t>
                                    </m:r>
                                    <m:r>
                                      <a:rPr lang="en-US" b="0" smtClean="0">
                                        <a:latin typeface="Cambria Math" panose="02040503050406030204" pitchFamily="18" charset="0"/>
                                      </a:rPr>
                                      <m:t>𝜔</m:t>
                                    </m:r>
                                    <m:r>
                                      <a:rPr lang="en-US" b="0" smtClean="0">
                                        <a:latin typeface="Cambria Math" panose="02040503050406030204" pitchFamily="18" charset="0"/>
                                      </a:rPr>
                                      <m:t>)</m:t>
                                    </m:r>
                                  </m:e>
                                </m:nary>
                              </m:oMath>
                            </m:oMathPara>
                          </a14:m>
                          <a:endParaRPr lang="en-US" dirty="0"/>
                        </a:p>
                      </a:txBody>
                      <a:tcPr/>
                    </a:tc>
                    <a:tc>
                      <a:txBody>
                        <a:bodyPr/>
                        <a:lstStyle/>
                        <a:p>
                          <a:pPr algn="ctr"/>
                          <a:r>
                            <a:rPr lang="en-US" dirty="0"/>
                            <a:t>Next up!</a:t>
                          </a:r>
                        </a:p>
                      </a:txBody>
                      <a:tcPr>
                        <a:solidFill>
                          <a:schemeClr val="bg1">
                            <a:lumMod val="95000"/>
                          </a:schemeClr>
                        </a:solidFill>
                      </a:tcPr>
                    </a:tc>
                    <a:extLst>
                      <a:ext uri="{0D108BD9-81ED-4DB2-BD59-A6C34878D82A}">
                        <a16:rowId xmlns:a16="http://schemas.microsoft.com/office/drawing/2014/main" val="4292402285"/>
                      </a:ext>
                    </a:extLst>
                  </a:tr>
                  <a:tr h="370840">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𝔼</m:t>
                                </m:r>
                                <m:r>
                                  <a:rPr lang="en-US" b="1" smtClean="0">
                                    <a:latin typeface="Cambria Math" panose="02040503050406030204" pitchFamily="18" charset="0"/>
                                  </a:rPr>
                                  <m:t>[</m:t>
                                </m:r>
                                <m:r>
                                  <a:rPr lang="en-US" b="1" smtClean="0">
                                    <a:latin typeface="Cambria Math" panose="02040503050406030204" pitchFamily="18" charset="0"/>
                                  </a:rPr>
                                  <m:t>𝒈</m:t>
                                </m:r>
                                <m:d>
                                  <m:dPr>
                                    <m:ctrlPr>
                                      <a:rPr lang="en-US" b="1" i="1" smtClean="0">
                                        <a:latin typeface="Cambria Math" panose="02040503050406030204" pitchFamily="18" charset="0"/>
                                      </a:rPr>
                                    </m:ctrlPr>
                                  </m:dPr>
                                  <m:e>
                                    <m:r>
                                      <a:rPr lang="en-US" b="1" smtClean="0">
                                        <a:latin typeface="Cambria Math" panose="02040503050406030204" pitchFamily="18" charset="0"/>
                                      </a:rPr>
                                      <m:t>𝑿</m:t>
                                    </m:r>
                                  </m:e>
                                </m:d>
                                <m:r>
                                  <a:rPr lang="en-US" b="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smtClean="0">
                                        <a:latin typeface="Cambria Math" panose="02040503050406030204" pitchFamily="18" charset="0"/>
                                      </a:rPr>
                                      <m:t>𝜔</m:t>
                                    </m:r>
                                  </m:sub>
                                  <m:sup/>
                                  <m:e>
                                    <m:r>
                                      <a:rPr lang="en-US" b="0" smtClean="0">
                                        <a:latin typeface="Cambria Math" panose="02040503050406030204" pitchFamily="18" charset="0"/>
                                      </a:rPr>
                                      <m:t>𝑔</m:t>
                                    </m:r>
                                    <m:d>
                                      <m:dPr>
                                        <m:ctrlPr>
                                          <a:rPr lang="en-US" b="0" i="1" smtClean="0">
                                            <a:latin typeface="Cambria Math" panose="02040503050406030204" pitchFamily="18" charset="0"/>
                                          </a:rPr>
                                        </m:ctrlPr>
                                      </m:dPr>
                                      <m:e>
                                        <m:r>
                                          <a:rPr lang="en-US" b="0" smtClean="0">
                                            <a:latin typeface="Cambria Math" panose="02040503050406030204" pitchFamily="18" charset="0"/>
                                          </a:rPr>
                                          <m:t>𝑋</m:t>
                                        </m:r>
                                        <m:d>
                                          <m:dPr>
                                            <m:ctrlPr>
                                              <a:rPr lang="en-US" b="0" i="1" smtClean="0">
                                                <a:latin typeface="Cambria Math" panose="02040503050406030204" pitchFamily="18" charset="0"/>
                                              </a:rPr>
                                            </m:ctrlPr>
                                          </m:dPr>
                                          <m:e>
                                            <m:r>
                                              <a:rPr lang="en-US" b="0" smtClean="0">
                                                <a:latin typeface="Cambria Math" panose="02040503050406030204" pitchFamily="18" charset="0"/>
                                              </a:rPr>
                                              <m:t>𝜔</m:t>
                                            </m:r>
                                          </m:e>
                                        </m:d>
                                      </m:e>
                                    </m:d>
                                    <m:r>
                                      <a:rPr lang="en-US" b="0" smtClean="0">
                                        <a:latin typeface="Cambria Math" panose="02040503050406030204" pitchFamily="18" charset="0"/>
                                      </a:rPr>
                                      <m:t>⋅</m:t>
                                    </m:r>
                                    <m:sSub>
                                      <m:sSubPr>
                                        <m:ctrlPr>
                                          <a:rPr lang="en-US" b="0" i="1" smtClean="0">
                                            <a:latin typeface="Cambria Math" panose="02040503050406030204" pitchFamily="18" charset="0"/>
                                          </a:rPr>
                                        </m:ctrlPr>
                                      </m:sSubPr>
                                      <m:e>
                                        <m:r>
                                          <a:rPr lang="en-US" b="0" smtClean="0">
                                            <a:latin typeface="Cambria Math" panose="02040503050406030204" pitchFamily="18" charset="0"/>
                                          </a:rPr>
                                          <m:t>𝑓</m:t>
                                        </m:r>
                                      </m:e>
                                      <m:sub>
                                        <m:r>
                                          <a:rPr lang="en-US" b="0" smtClean="0">
                                            <a:latin typeface="Cambria Math" panose="02040503050406030204" pitchFamily="18" charset="0"/>
                                          </a:rPr>
                                          <m:t>𝑋</m:t>
                                        </m:r>
                                      </m:sub>
                                    </m:sSub>
                                    <m:r>
                                      <a:rPr lang="en-US" b="0" smtClean="0">
                                        <a:latin typeface="Cambria Math" panose="02040503050406030204" pitchFamily="18" charset="0"/>
                                      </a:rPr>
                                      <m:t>(</m:t>
                                    </m:r>
                                    <m:r>
                                      <a:rPr lang="en-US" b="0" smtClean="0">
                                        <a:latin typeface="Cambria Math" panose="02040503050406030204" pitchFamily="18" charset="0"/>
                                      </a:rPr>
                                      <m:t>𝜔</m:t>
                                    </m:r>
                                    <m:r>
                                      <a:rPr lang="en-US" b="0" smtClean="0">
                                        <a:latin typeface="Cambria Math" panose="02040503050406030204" pitchFamily="18" charset="0"/>
                                      </a:rPr>
                                      <m:t>)</m:t>
                                    </m:r>
                                  </m:e>
                                </m:nary>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Next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bg1">
                            <a:lumMod val="95000"/>
                          </a:schemeClr>
                        </a:solidFill>
                      </a:tcPr>
                    </a:tc>
                    <a:extLst>
                      <a:ext uri="{0D108BD9-81ED-4DB2-BD59-A6C34878D82A}">
                        <a16:rowId xmlns:a16="http://schemas.microsoft.com/office/drawing/2014/main" val="3402158508"/>
                      </a:ext>
                    </a:extLst>
                  </a:tr>
                  <a:tr h="370840">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𝐕𝐚𝐫</m:t>
                                </m:r>
                                <m:r>
                                  <a:rPr lang="en-US" b="1" smtClean="0">
                                    <a:latin typeface="Cambria Math" panose="02040503050406030204" pitchFamily="18" charset="0"/>
                                  </a:rPr>
                                  <m:t>(</m:t>
                                </m:r>
                                <m:r>
                                  <a:rPr lang="en-US" b="1" smtClean="0">
                                    <a:latin typeface="Cambria Math" panose="02040503050406030204" pitchFamily="18" charset="0"/>
                                  </a:rPr>
                                  <m:t>𝑿</m:t>
                                </m:r>
                                <m:r>
                                  <a:rPr lang="en-US" b="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smtClean="0">
                                            <a:latin typeface="Cambria Math" panose="02040503050406030204" pitchFamily="18" charset="0"/>
                                          </a:rPr>
                                          <m:t>𝑋</m:t>
                                        </m:r>
                                      </m:e>
                                      <m:sup>
                                        <m:r>
                                          <a:rPr lang="en-US" b="0" smtClean="0">
                                            <a:latin typeface="Cambria Math" panose="02040503050406030204" pitchFamily="18" charset="0"/>
                                          </a:rPr>
                                          <m:t>2</m:t>
                                        </m:r>
                                      </m:sup>
                                    </m:sSup>
                                  </m:e>
                                </m:d>
                                <m:r>
                                  <a:rPr lang="en-US" b="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smtClean="0">
                                                <a:latin typeface="Cambria Math" panose="02040503050406030204" pitchFamily="18" charset="0"/>
                                              </a:rPr>
                                              <m:t>𝑋</m:t>
                                            </m:r>
                                          </m:e>
                                        </m:d>
                                      </m:e>
                                    </m:d>
                                  </m:e>
                                  <m:sup>
                                    <m:r>
                                      <a:rPr lang="en-US" b="0" smtClean="0">
                                        <a:latin typeface="Cambria Math" panose="02040503050406030204" pitchFamily="18" charset="0"/>
                                      </a:rPr>
                                      <m:t>2</m:t>
                                    </m:r>
                                  </m:sup>
                                </m:sSup>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m:rPr>
                                    <m:nor/>
                                  </m:rPr>
                                  <a:rPr lang="en-US" i="0" dirty="0" smtClean="0"/>
                                  <m:t>Next</m:t>
                                </m:r>
                                <m:r>
                                  <m:rPr>
                                    <m:nor/>
                                  </m:rPr>
                                  <a:rPr lang="en-US" i="0" dirty="0" smtClean="0"/>
                                  <m:t> </m:t>
                                </m:r>
                                <m:r>
                                  <m:rPr>
                                    <m:nor/>
                                  </m:rPr>
                                  <a:rPr lang="en-US" i="0" dirty="0" smtClean="0"/>
                                  <m:t>up</m:t>
                                </m:r>
                                <m:r>
                                  <m:rPr>
                                    <m:nor/>
                                  </m:rPr>
                                  <a:rPr lang="en-US" i="0" dirty="0" smtClean="0"/>
                                  <m:t>!</m:t>
                                </m:r>
                              </m:oMath>
                            </m:oMathPara>
                          </a14:m>
                          <a:endParaRPr lang="en-US" dirty="0"/>
                        </a:p>
                        <a:p>
                          <a:pPr algn="ctr"/>
                          <a:endParaRPr lang="en-US" dirty="0"/>
                        </a:p>
                      </a:txBody>
                      <a:tcPr>
                        <a:solidFill>
                          <a:schemeClr val="bg1">
                            <a:lumMod val="95000"/>
                          </a:schemeClr>
                        </a:solidFill>
                      </a:tcPr>
                    </a:tc>
                    <a:extLst>
                      <a:ext uri="{0D108BD9-81ED-4DB2-BD59-A6C34878D82A}">
                        <a16:rowId xmlns:a16="http://schemas.microsoft.com/office/drawing/2014/main" val="2325061097"/>
                      </a:ext>
                    </a:extLst>
                  </a:tr>
                </a:tbl>
              </a:graphicData>
            </a:graphic>
          </p:graphicFrame>
        </mc:Choice>
        <mc:Fallback xmlns="">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2571123354"/>
                  </p:ext>
                </p:extLst>
              </p:nvPr>
            </p:nvGraphicFramePr>
            <p:xfrm>
              <a:off x="574675" y="1463675"/>
              <a:ext cx="11187114" cy="4562920"/>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p>
                      </a:txBody>
                      <a:tcPr/>
                    </a:tc>
                    <a:tc>
                      <a:txBody>
                        <a:bodyPr/>
                        <a:lstStyle/>
                        <a:p>
                          <a:r>
                            <a:rPr lang="en-US" dirty="0"/>
                            <a:t>Discrete Random Variables</a:t>
                          </a:r>
                        </a:p>
                      </a:txBody>
                      <a:tcPr/>
                    </a:tc>
                    <a:tc>
                      <a:txBody>
                        <a:bodyPr/>
                        <a:lstStyle/>
                        <a:p>
                          <a:r>
                            <a:rPr lang="en-US" dirty="0"/>
                            <a:t>Continuous Random Variables</a:t>
                          </a:r>
                        </a:p>
                      </a:txBody>
                      <a:tcPr/>
                    </a:tc>
                    <a:extLst>
                      <a:ext uri="{0D108BD9-81ED-4DB2-BD59-A6C34878D82A}">
                        <a16:rowId xmlns:a16="http://schemas.microsoft.com/office/drawing/2014/main" val="2646723447"/>
                      </a:ext>
                    </a:extLst>
                  </a:tr>
                  <a:tr h="640080">
                    <a:tc>
                      <a:txBody>
                        <a:bodyPr/>
                        <a:lstStyle/>
                        <a:p>
                          <a:endParaRPr lang="en-US"/>
                        </a:p>
                      </a:txBody>
                      <a:tcPr>
                        <a:blipFill>
                          <a:blip r:embed="rId3"/>
                          <a:stretch>
                            <a:fillRect l="-272" t="-62857" r="-400000" b="-557143"/>
                          </a:stretch>
                        </a:blipFill>
                      </a:tcPr>
                    </a:tc>
                    <a:tc>
                      <a:txBody>
                        <a:bodyPr/>
                        <a:lstStyle/>
                        <a:p>
                          <a:r>
                            <a:rPr lang="en-US" dirty="0"/>
                            <a:t>Equivalent to impossible</a:t>
                          </a:r>
                        </a:p>
                      </a:txBody>
                      <a:tcPr/>
                    </a:tc>
                    <a:tc>
                      <a:txBody>
                        <a:bodyPr/>
                        <a:lstStyle/>
                        <a:p>
                          <a:endParaRPr lang="en-US"/>
                        </a:p>
                      </a:txBody>
                      <a:tcPr>
                        <a:blipFill>
                          <a:blip r:embed="rId3"/>
                          <a:stretch>
                            <a:fillRect l="-136422" t="-62857" r="-515" b="-557143"/>
                          </a:stretch>
                        </a:blipFill>
                      </a:tcPr>
                    </a:tc>
                    <a:extLst>
                      <a:ext uri="{0D108BD9-81ED-4DB2-BD59-A6C34878D82A}">
                        <a16:rowId xmlns:a16="http://schemas.microsoft.com/office/drawing/2014/main" val="980795604"/>
                      </a:ext>
                    </a:extLst>
                  </a:tr>
                  <a:tr h="387160">
                    <a:tc>
                      <a:txBody>
                        <a:bodyPr/>
                        <a:lstStyle/>
                        <a:p>
                          <a:r>
                            <a:rPr lang="en-US" dirty="0"/>
                            <a:t>Relative Chances</a:t>
                          </a:r>
                        </a:p>
                      </a:txBody>
                      <a:tcPr/>
                    </a:tc>
                    <a:tc>
                      <a:txBody>
                        <a:bodyPr/>
                        <a:lstStyle/>
                        <a:p>
                          <a:endParaRPr lang="en-US"/>
                        </a:p>
                      </a:txBody>
                      <a:tcPr>
                        <a:blipFill>
                          <a:blip r:embed="rId3"/>
                          <a:stretch>
                            <a:fillRect l="-53401" t="-271429" r="-113025" b="-828571"/>
                          </a:stretch>
                        </a:blipFill>
                      </a:tcPr>
                    </a:tc>
                    <a:tc>
                      <a:txBody>
                        <a:bodyPr/>
                        <a:lstStyle/>
                        <a:p>
                          <a:endParaRPr lang="en-US"/>
                        </a:p>
                      </a:txBody>
                      <a:tcPr>
                        <a:blipFill>
                          <a:blip r:embed="rId3"/>
                          <a:stretch>
                            <a:fillRect l="-136422" t="-271429" r="-515" b="-828571"/>
                          </a:stretch>
                        </a:blipFill>
                      </a:tcPr>
                    </a:tc>
                    <a:extLst>
                      <a:ext uri="{0D108BD9-81ED-4DB2-BD59-A6C34878D82A}">
                        <a16:rowId xmlns:a16="http://schemas.microsoft.com/office/drawing/2014/main" val="3109935141"/>
                      </a:ext>
                    </a:extLst>
                  </a:tr>
                  <a:tr h="370840">
                    <a:tc>
                      <a:txBody>
                        <a:bodyPr/>
                        <a:lstStyle/>
                        <a:p>
                          <a:r>
                            <a:rPr lang="en-US" dirty="0"/>
                            <a:t>Events</a:t>
                          </a:r>
                        </a:p>
                      </a:txBody>
                      <a:tcPr/>
                    </a:tc>
                    <a:tc>
                      <a:txBody>
                        <a:bodyPr/>
                        <a:lstStyle/>
                        <a:p>
                          <a:r>
                            <a:rPr lang="en-US" dirty="0"/>
                            <a:t>Sum over PMF to get probability</a:t>
                          </a:r>
                        </a:p>
                      </a:txBody>
                      <a:tcPr/>
                    </a:tc>
                    <a:tc>
                      <a:txBody>
                        <a:bodyPr/>
                        <a:lstStyle/>
                        <a:p>
                          <a:r>
                            <a:rPr lang="en-US" dirty="0"/>
                            <a:t>Integrate PDF to get probability</a:t>
                          </a:r>
                        </a:p>
                      </a:txBody>
                      <a:tcPr/>
                    </a:tc>
                    <a:extLst>
                      <a:ext uri="{0D108BD9-81ED-4DB2-BD59-A6C34878D82A}">
                        <a16:rowId xmlns:a16="http://schemas.microsoft.com/office/drawing/2014/main" val="3958944108"/>
                      </a:ext>
                    </a:extLst>
                  </a:tr>
                  <a:tr h="640080">
                    <a:tc>
                      <a:txBody>
                        <a:bodyPr/>
                        <a:lstStyle/>
                        <a:p>
                          <a:r>
                            <a:rPr lang="en-US" dirty="0"/>
                            <a:t>Convert from CDF to PMF</a:t>
                          </a:r>
                        </a:p>
                      </a:txBody>
                      <a:tcPr/>
                    </a:tc>
                    <a:tc>
                      <a:txBody>
                        <a:bodyPr/>
                        <a:lstStyle/>
                        <a:p>
                          <a:r>
                            <a:rPr lang="en-US" dirty="0"/>
                            <a:t>Sum up PMF to get CDF.</a:t>
                          </a:r>
                        </a:p>
                        <a:p>
                          <a:r>
                            <a:rPr lang="en-US" dirty="0"/>
                            <a:t>Look for “breakpoints” in CDF to get PMF. </a:t>
                          </a:r>
                        </a:p>
                      </a:txBody>
                      <a:tcPr/>
                    </a:tc>
                    <a:tc>
                      <a:txBody>
                        <a:bodyPr/>
                        <a:lstStyle/>
                        <a:p>
                          <a:r>
                            <a:rPr lang="en-US" dirty="0"/>
                            <a:t>Integrate PDF to get CDF.</a:t>
                          </a:r>
                        </a:p>
                        <a:p>
                          <a:r>
                            <a:rPr lang="en-US" dirty="0"/>
                            <a:t>Differentiate CDF to get PDF.</a:t>
                          </a:r>
                        </a:p>
                      </a:txBody>
                      <a:tcPr/>
                    </a:tc>
                    <a:extLst>
                      <a:ext uri="{0D108BD9-81ED-4DB2-BD59-A6C34878D82A}">
                        <a16:rowId xmlns:a16="http://schemas.microsoft.com/office/drawing/2014/main" val="2134381625"/>
                      </a:ext>
                    </a:extLst>
                  </a:tr>
                  <a:tr h="756920">
                    <a:tc>
                      <a:txBody>
                        <a:bodyPr/>
                        <a:lstStyle/>
                        <a:p>
                          <a:endParaRPr lang="en-US"/>
                        </a:p>
                      </a:txBody>
                      <a:tcPr>
                        <a:blipFill>
                          <a:blip r:embed="rId3"/>
                          <a:stretch>
                            <a:fillRect l="-272" t="-320000" r="-400000" b="-184800"/>
                          </a:stretch>
                        </a:blipFill>
                      </a:tcPr>
                    </a:tc>
                    <a:tc>
                      <a:txBody>
                        <a:bodyPr/>
                        <a:lstStyle/>
                        <a:p>
                          <a:endParaRPr lang="en-US"/>
                        </a:p>
                      </a:txBody>
                      <a:tcPr>
                        <a:blipFill>
                          <a:blip r:embed="rId3"/>
                          <a:stretch>
                            <a:fillRect l="-53401" t="-320000" r="-113025" b="-184800"/>
                          </a:stretch>
                        </a:blipFill>
                      </a:tcPr>
                    </a:tc>
                    <a:tc>
                      <a:txBody>
                        <a:bodyPr/>
                        <a:lstStyle/>
                        <a:p>
                          <a:pPr algn="ctr"/>
                          <a:r>
                            <a:rPr lang="en-US" dirty="0"/>
                            <a:t>Next up!</a:t>
                          </a:r>
                        </a:p>
                      </a:txBody>
                      <a:tcPr>
                        <a:solidFill>
                          <a:schemeClr val="bg1">
                            <a:lumMod val="95000"/>
                          </a:schemeClr>
                        </a:solidFill>
                      </a:tcPr>
                    </a:tc>
                    <a:extLst>
                      <a:ext uri="{0D108BD9-81ED-4DB2-BD59-A6C34878D82A}">
                        <a16:rowId xmlns:a16="http://schemas.microsoft.com/office/drawing/2014/main" val="4292402285"/>
                      </a:ext>
                    </a:extLst>
                  </a:tr>
                  <a:tr h="756920">
                    <a:tc>
                      <a:txBody>
                        <a:bodyPr/>
                        <a:lstStyle/>
                        <a:p>
                          <a:endParaRPr lang="en-US"/>
                        </a:p>
                      </a:txBody>
                      <a:tcPr>
                        <a:blipFill>
                          <a:blip r:embed="rId3"/>
                          <a:stretch>
                            <a:fillRect l="-272" t="-423387" r="-400000" b="-86290"/>
                          </a:stretch>
                        </a:blipFill>
                      </a:tcPr>
                    </a:tc>
                    <a:tc>
                      <a:txBody>
                        <a:bodyPr/>
                        <a:lstStyle/>
                        <a:p>
                          <a:endParaRPr lang="en-US"/>
                        </a:p>
                      </a:txBody>
                      <a:tcPr>
                        <a:blipFill>
                          <a:blip r:embed="rId3"/>
                          <a:stretch>
                            <a:fillRect l="-53401" t="-423387" r="-113025" b="-8629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Next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bg1">
                            <a:lumMod val="95000"/>
                          </a:schemeClr>
                        </a:solidFill>
                      </a:tcPr>
                    </a:tc>
                    <a:extLst>
                      <a:ext uri="{0D108BD9-81ED-4DB2-BD59-A6C34878D82A}">
                        <a16:rowId xmlns:a16="http://schemas.microsoft.com/office/drawing/2014/main" val="3402158508"/>
                      </a:ext>
                    </a:extLst>
                  </a:tr>
                  <a:tr h="640080">
                    <a:tc>
                      <a:txBody>
                        <a:bodyPr/>
                        <a:lstStyle/>
                        <a:p>
                          <a:endParaRPr lang="en-US"/>
                        </a:p>
                      </a:txBody>
                      <a:tcPr>
                        <a:blipFill>
                          <a:blip r:embed="rId3"/>
                          <a:stretch>
                            <a:fillRect l="-272" t="-618095" r="-400000" b="-1905"/>
                          </a:stretch>
                        </a:blipFill>
                      </a:tcPr>
                    </a:tc>
                    <a:tc>
                      <a:txBody>
                        <a:bodyPr/>
                        <a:lstStyle/>
                        <a:p>
                          <a:endParaRPr lang="en-US"/>
                        </a:p>
                      </a:txBody>
                      <a:tcPr>
                        <a:blipFill>
                          <a:blip r:embed="rId3"/>
                          <a:stretch>
                            <a:fillRect l="-53401" t="-618095" r="-113025" b="-1905"/>
                          </a:stretch>
                        </a:blipFill>
                      </a:tcPr>
                    </a:tc>
                    <a:tc>
                      <a:txBody>
                        <a:bodyPr/>
                        <a:lstStyle/>
                        <a:p>
                          <a:endParaRPr lang="en-US"/>
                        </a:p>
                      </a:txBody>
                      <a:tcPr>
                        <a:blipFill>
                          <a:blip r:embed="rId3"/>
                          <a:stretch>
                            <a:fillRect l="-136422" t="-618095" r="-515" b="-1905"/>
                          </a:stretch>
                        </a:blipFill>
                      </a:tcPr>
                    </a:tc>
                    <a:extLst>
                      <a:ext uri="{0D108BD9-81ED-4DB2-BD59-A6C34878D82A}">
                        <a16:rowId xmlns:a16="http://schemas.microsoft.com/office/drawing/2014/main" val="2325061097"/>
                      </a:ext>
                    </a:extLst>
                  </a:tr>
                </a:tbl>
              </a:graphicData>
            </a:graphic>
          </p:graphicFrame>
        </mc:Fallback>
      </mc:AlternateContent>
    </p:spTree>
    <p:extLst>
      <p:ext uri="{BB962C8B-B14F-4D97-AF65-F5344CB8AC3E}">
        <p14:creationId xmlns:p14="http://schemas.microsoft.com/office/powerpoint/2010/main" val="1222263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8665-1CFD-654E-8B2F-B372AF45366B}"/>
              </a:ext>
            </a:extLst>
          </p:cNvPr>
          <p:cNvSpPr>
            <a:spLocks noGrp="1"/>
          </p:cNvSpPr>
          <p:nvPr>
            <p:ph type="title"/>
          </p:nvPr>
        </p:nvSpPr>
        <p:spPr>
          <a:xfrm>
            <a:off x="1902775" y="3262680"/>
            <a:ext cx="5292109" cy="590415"/>
          </a:xfrm>
        </p:spPr>
        <p:txBody>
          <a:bodyPr/>
          <a:lstStyle/>
          <a:p>
            <a:r>
              <a:rPr lang="en-US" dirty="0"/>
              <a:t>Expectation and Variance</a:t>
            </a:r>
          </a:p>
        </p:txBody>
      </p:sp>
      <p:sp>
        <p:nvSpPr>
          <p:cNvPr id="3" name="Text Placeholder 2">
            <a:extLst>
              <a:ext uri="{FF2B5EF4-FFF2-40B4-BE49-F238E27FC236}">
                <a16:creationId xmlns:a16="http://schemas.microsoft.com/office/drawing/2014/main" id="{E7C9BBDB-CFD3-0DC2-5EF3-140AFA7038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460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A5E0-5262-4BCB-B54A-7FBEB5B71AD7}"/>
              </a:ext>
            </a:extLst>
          </p:cNvPr>
          <p:cNvSpPr>
            <a:spLocks noGrp="1"/>
          </p:cNvSpPr>
          <p:nvPr>
            <p:ph type="title"/>
          </p:nvPr>
        </p:nvSpPr>
        <p:spPr/>
        <p:txBody>
          <a:bodyPr/>
          <a:lstStyle/>
          <a:p>
            <a:r>
              <a:rPr lang="en-US" dirty="0"/>
              <a:t>What about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57E79-AC2D-43F5-A877-EF3CBA1D5FD4}"/>
                  </a:ext>
                </a:extLst>
              </p:cNvPr>
              <p:cNvSpPr>
                <a:spLocks noGrp="1"/>
              </p:cNvSpPr>
              <p:nvPr>
                <p:ph idx="1"/>
              </p:nvPr>
            </p:nvSpPr>
            <p:spPr/>
            <p:txBody>
              <a:bodyPr/>
              <a:lstStyle/>
              <a:p>
                <a:pPr marL="0" indent="0">
                  <a:buNone/>
                </a:pPr>
                <a:endParaRPr lang="en-US" dirty="0"/>
              </a:p>
              <a:p>
                <a:pPr marL="0" indent="0">
                  <a:buNone/>
                </a:pPr>
                <a:endParaRPr lang="en-US" sz="1000" dirty="0"/>
              </a:p>
              <a:p>
                <a:r>
                  <a:rPr lang="en-US" dirty="0"/>
                  <a:t>For a </a:t>
                </a:r>
                <a:r>
                  <a:rPr lang="en-US" b="1" dirty="0"/>
                  <a:t>continuous</a:t>
                </a:r>
                <a:r>
                  <a:rPr lang="en-US" dirty="0"/>
                  <a:t> random variable </a:t>
                </a:r>
                <a14:m>
                  <m:oMath xmlns:m="http://schemas.openxmlformats.org/officeDocument/2006/math">
                    <m:r>
                      <a:rPr lang="en-US" b="0" i="1" smtClean="0">
                        <a:latin typeface="Cambria Math" panose="02040503050406030204" pitchFamily="18" charset="0"/>
                      </a:rPr>
                      <m:t>𝑋</m:t>
                    </m:r>
                  </m:oMath>
                </a14:m>
                <a:r>
                  <a:rPr lang="en-US" dirty="0"/>
                  <a:t>, we define:</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dirty="0"/>
              </a:p>
              <a:p>
                <a:endParaRPr lang="en-US" dirty="0"/>
              </a:p>
              <a:p>
                <a:r>
                  <a:rPr lang="en-US" dirty="0"/>
                  <a:t>Just replace summing over the PMF with integrating the PDF.</a:t>
                </a:r>
              </a:p>
              <a:p>
                <a:r>
                  <a:rPr lang="en-US" dirty="0"/>
                  <a:t>It still represents the average value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76F57E79-AC2D-43F5-A877-EF3CBA1D5FD4}"/>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CF5DA6-9356-A89D-45E6-98F8CE3A828B}"/>
                  </a:ext>
                </a:extLst>
              </p:cNvPr>
              <p:cNvSpPr txBox="1"/>
              <p:nvPr/>
            </p:nvSpPr>
            <p:spPr>
              <a:xfrm>
                <a:off x="575239" y="1277943"/>
                <a:ext cx="10929937" cy="743362"/>
              </a:xfrm>
              <a:prstGeom prst="roundRect">
                <a:avLst>
                  <a:gd name="adj" fmla="val 16667"/>
                </a:avLst>
              </a:prstGeom>
              <a:solidFill>
                <a:srgbClr val="F3F0E9"/>
              </a:solidFill>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For a </a:t>
                </a:r>
                <a:r>
                  <a:rPr lang="en-US" sz="2400" b="1" dirty="0">
                    <a:latin typeface="Segoe UI Semilight" panose="020B0402040204020203" pitchFamily="34" charset="0"/>
                    <a:cs typeface="Segoe UI Semilight" panose="020B0402040204020203" pitchFamily="34" charset="0"/>
                  </a:rPr>
                  <a:t>discrete </a:t>
                </a:r>
                <a:r>
                  <a:rPr lang="en-US" sz="2400" dirty="0">
                    <a:latin typeface="Segoe UI Semilight" panose="020B0402040204020203" pitchFamily="34" charset="0"/>
                    <a:cs typeface="Segoe UI Semilight" panose="020B0402040204020203" pitchFamily="34" charset="0"/>
                  </a:rPr>
                  <a:t>random variable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b="1"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we have </a:t>
                </a:r>
                <a14:m>
                  <m:oMath xmlns:m="http://schemas.openxmlformats.org/officeDocument/2006/math">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e>
                    </m:nary>
                  </m:oMath>
                </a14:m>
                <a:endParaRPr lang="en-US" sz="2400" b="1"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7FCF5DA6-9356-A89D-45E6-98F8CE3A828B}"/>
                  </a:ext>
                </a:extLst>
              </p:cNvPr>
              <p:cNvSpPr txBox="1">
                <a:spLocks noRot="1" noChangeAspect="1" noMove="1" noResize="1" noEditPoints="1" noAdjustHandles="1" noChangeArrowheads="1" noChangeShapeType="1" noTextEdit="1"/>
              </p:cNvSpPr>
              <p:nvPr/>
            </p:nvSpPr>
            <p:spPr>
              <a:xfrm>
                <a:off x="575239" y="1277943"/>
                <a:ext cx="10929937" cy="743362"/>
              </a:xfrm>
              <a:prstGeom prst="roundRect">
                <a:avLst>
                  <a:gd name="adj" fmla="val 16667"/>
                </a:avLst>
              </a:prstGeom>
              <a:blipFill>
                <a:blip r:embed="rId3"/>
                <a:stretch>
                  <a:fillRect t="-63934" b="-100820"/>
                </a:stretch>
              </a:blipFill>
            </p:spPr>
            <p:txBody>
              <a:bodyPr/>
              <a:lstStyle/>
              <a:p>
                <a:r>
                  <a:rPr lang="en-US">
                    <a:noFill/>
                  </a:rPr>
                  <a:t> </a:t>
                </a:r>
              </a:p>
            </p:txBody>
          </p:sp>
        </mc:Fallback>
      </mc:AlternateContent>
    </p:spTree>
    <p:extLst>
      <p:ext uri="{BB962C8B-B14F-4D97-AF65-F5344CB8AC3E}">
        <p14:creationId xmlns:p14="http://schemas.microsoft.com/office/powerpoint/2010/main" val="256755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5F8B-5808-488C-B9EE-D4FB5BA3ABFA}"/>
              </a:ext>
            </a:extLst>
          </p:cNvPr>
          <p:cNvSpPr>
            <a:spLocks noGrp="1"/>
          </p:cNvSpPr>
          <p:nvPr>
            <p:ph type="title"/>
          </p:nvPr>
        </p:nvSpPr>
        <p:spPr/>
        <p:txBody>
          <a:bodyPr>
            <a:normAutofit fontScale="90000"/>
          </a:bodyPr>
          <a:lstStyle/>
          <a:p>
            <a:r>
              <a:rPr lang="en-US" dirty="0"/>
              <a:t>What have we done over the past 4 weeks?</a:t>
            </a:r>
          </a:p>
        </p:txBody>
      </p:sp>
      <p:sp>
        <p:nvSpPr>
          <p:cNvPr id="3" name="Content Placeholder 2">
            <a:extLst>
              <a:ext uri="{FF2B5EF4-FFF2-40B4-BE49-F238E27FC236}">
                <a16:creationId xmlns:a16="http://schemas.microsoft.com/office/drawing/2014/main" id="{E374E40E-6165-44E4-B6CD-DF04C93BA2B5}"/>
              </a:ext>
            </a:extLst>
          </p:cNvPr>
          <p:cNvSpPr>
            <a:spLocks noGrp="1"/>
          </p:cNvSpPr>
          <p:nvPr>
            <p:ph idx="1"/>
          </p:nvPr>
        </p:nvSpPr>
        <p:spPr/>
        <p:txBody>
          <a:bodyPr/>
          <a:lstStyle/>
          <a:p>
            <a:r>
              <a:rPr lang="en-US" dirty="0"/>
              <a:t>Counting</a:t>
            </a:r>
          </a:p>
          <a:p>
            <a:pPr lvl="1"/>
            <a:r>
              <a:rPr lang="en-US" dirty="0"/>
              <a:t>Combinations, permutations, indistinguishable elements, starts and bars, inclusion-exclusion…</a:t>
            </a:r>
          </a:p>
          <a:p>
            <a:pPr lvl="1"/>
            <a:r>
              <a:rPr lang="en-US" sz="2800" dirty="0"/>
              <a:t>Probability foundations</a:t>
            </a:r>
          </a:p>
          <a:p>
            <a:pPr lvl="1"/>
            <a:r>
              <a:rPr lang="en-US" dirty="0"/>
              <a:t>Events, sample space, axioms of probability, expectation, variance</a:t>
            </a:r>
          </a:p>
          <a:p>
            <a:pPr lvl="1"/>
            <a:r>
              <a:rPr lang="en-US" sz="2800" dirty="0"/>
              <a:t>Conditional probability</a:t>
            </a:r>
          </a:p>
          <a:p>
            <a:pPr lvl="1"/>
            <a:r>
              <a:rPr lang="en-US" dirty="0"/>
              <a:t>Conditioning, independence, Bayes’ Rule</a:t>
            </a:r>
          </a:p>
          <a:p>
            <a:pPr lvl="1"/>
            <a:r>
              <a:rPr lang="en-US" sz="2800" dirty="0"/>
              <a:t>Refined our intuition</a:t>
            </a:r>
          </a:p>
          <a:p>
            <a:pPr lvl="1"/>
            <a:r>
              <a:rPr lang="en-US" dirty="0"/>
              <a:t>Especially around Bayes’ Rule</a:t>
            </a:r>
          </a:p>
        </p:txBody>
      </p:sp>
    </p:spTree>
    <p:extLst>
      <p:ext uri="{BB962C8B-B14F-4D97-AF65-F5344CB8AC3E}">
        <p14:creationId xmlns:p14="http://schemas.microsoft.com/office/powerpoint/2010/main" val="1734675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AADD-6D8E-433E-9D93-CE408BE6B95A}"/>
              </a:ext>
            </a:extLst>
          </p:cNvPr>
          <p:cNvSpPr>
            <a:spLocks noGrp="1"/>
          </p:cNvSpPr>
          <p:nvPr>
            <p:ph type="title"/>
          </p:nvPr>
        </p:nvSpPr>
        <p:spPr/>
        <p:txBody>
          <a:bodyPr/>
          <a:lstStyle/>
          <a:p>
            <a:r>
              <a:rPr lang="en-US" dirty="0"/>
              <a:t>Expectation of a function</a:t>
            </a:r>
          </a:p>
        </p:txBody>
      </p:sp>
      <p:sp>
        <p:nvSpPr>
          <p:cNvPr id="3" name="Content Placeholder 2">
            <a:extLst>
              <a:ext uri="{FF2B5EF4-FFF2-40B4-BE49-F238E27FC236}">
                <a16:creationId xmlns:a16="http://schemas.microsoft.com/office/drawing/2014/main" id="{823CAD82-C427-4BD7-A194-F9D0C6391A5B}"/>
              </a:ext>
            </a:extLst>
          </p:cNvPr>
          <p:cNvSpPr>
            <a:spLocks noGrp="1"/>
          </p:cNvSpPr>
          <p:nvPr>
            <p:ph idx="1"/>
          </p:nvPr>
        </p:nvSpPr>
        <p:spPr>
          <a:xfrm>
            <a:off x="575240" y="3766552"/>
            <a:ext cx="11187258" cy="3324861"/>
          </a:xfrm>
        </p:spPr>
        <p:txBody>
          <a:bodyPr/>
          <a:lstStyle/>
          <a:p>
            <a:r>
              <a:rPr lang="en-US" dirty="0"/>
              <a:t>Again, analogous to the discrete case; just replace summation with integration and </a:t>
            </a:r>
            <a:r>
              <a:rPr lang="en-US" dirty="0" err="1"/>
              <a:t>pmf</a:t>
            </a:r>
            <a:r>
              <a:rPr lang="en-US" dirty="0"/>
              <a:t> with the pdf.</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031C61-8320-4779-9BAC-341E0546C689}"/>
                  </a:ext>
                </a:extLst>
              </p:cNvPr>
              <p:cNvSpPr/>
              <p:nvPr/>
            </p:nvSpPr>
            <p:spPr>
              <a:xfrm>
                <a:off x="575238" y="2284492"/>
                <a:ext cx="9172011" cy="114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Semilight" panose="020B0402040204020203" pitchFamily="34" charset="0"/>
                    <a:cs typeface="Segoe UI Semilight" panose="020B0402040204020203" pitchFamily="34" charset="0"/>
                  </a:rPr>
                  <a:t>For any function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𝑔</m:t>
                    </m:r>
                  </m:oMath>
                </a14:m>
                <a:r>
                  <a:rPr lang="en-US" sz="2800" dirty="0">
                    <a:solidFill>
                      <a:schemeClr val="tx1"/>
                    </a:solidFill>
                    <a:latin typeface="Segoe UI Semilight" panose="020B0402040204020203" pitchFamily="34" charset="0"/>
                    <a:cs typeface="Segoe UI Semilight" panose="020B0402040204020203" pitchFamily="34" charset="0"/>
                  </a:rPr>
                  <a:t> and any </a:t>
                </a:r>
                <a:r>
                  <a:rPr lang="en-US" sz="2800" b="1" dirty="0">
                    <a:solidFill>
                      <a:schemeClr val="tx1"/>
                    </a:solidFill>
                    <a:latin typeface="Segoe UI Semilight" panose="020B0402040204020203" pitchFamily="34" charset="0"/>
                    <a:cs typeface="Segoe UI Semilight" panose="020B0402040204020203" pitchFamily="34" charset="0"/>
                  </a:rPr>
                  <a:t>continuous</a:t>
                </a:r>
                <a:r>
                  <a:rPr lang="en-US" sz="2800" dirty="0">
                    <a:solidFill>
                      <a:schemeClr val="tx1"/>
                    </a:solidFill>
                    <a:latin typeface="Segoe UI Semilight" panose="020B0402040204020203" pitchFamily="34" charset="0"/>
                    <a:cs typeface="Segoe UI Semilight" panose="020B0402040204020203" pitchFamily="34" charset="0"/>
                  </a:rPr>
                  <a:t> random variable,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oMath>
                </a14:m>
                <a:endParaRPr lang="en-US" sz="2800" dirty="0">
                  <a:solidFill>
                    <a:schemeClr val="tx1"/>
                  </a:solidFill>
                  <a:latin typeface="Segoe UI Semilight" panose="020B0402040204020203" pitchFamily="34" charset="0"/>
                  <a:cs typeface="Segoe UI Semilight" panose="020B0402040204020203" pitchFamily="34" charset="0"/>
                </a:endParaRPr>
              </a:p>
              <a:p>
                <a:r>
                  <a:rPr lang="en-US" sz="28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𝑔</m:t>
                        </m:r>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e>
                        </m:d>
                      </m:e>
                    </m:d>
                    <m:r>
                      <a:rPr lang="en-US" sz="2800" b="0" i="1" smtClean="0">
                        <a:solidFill>
                          <a:schemeClr val="tx1"/>
                        </a:solidFill>
                        <a:latin typeface="Cambria Math" panose="02040503050406030204" pitchFamily="18" charset="0"/>
                        <a:cs typeface="Segoe UI Semibold" panose="020B0702040204020203" pitchFamily="34" charset="0"/>
                      </a:rPr>
                      <m:t>=</m:t>
                    </m:r>
                    <m:nary>
                      <m:naryPr>
                        <m:ctrlPr>
                          <a:rPr lang="en-US" sz="2800" i="1" smtClean="0">
                            <a:solidFill>
                              <a:schemeClr val="tx1"/>
                            </a:solidFill>
                            <a:latin typeface="Cambria Math" panose="02040503050406030204" pitchFamily="18" charset="0"/>
                            <a:cs typeface="Segoe UI Semibold" panose="020B0702040204020203" pitchFamily="34" charset="0"/>
                          </a:rPr>
                        </m:ctrlPr>
                      </m:naryPr>
                      <m:sub>
                        <m:r>
                          <m:rPr>
                            <m:brk m:alnAt="23"/>
                          </m:rP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m:t>
                        </m:r>
                      </m:sub>
                      <m:sup>
                        <m:r>
                          <a:rPr lang="en-US" sz="2800" b="0" i="1" smtClean="0">
                            <a:solidFill>
                              <a:schemeClr val="tx1"/>
                            </a:solidFill>
                            <a:latin typeface="Cambria Math" panose="02040503050406030204" pitchFamily="18" charset="0"/>
                            <a:cs typeface="Segoe UI Semibold" panose="020B0702040204020203" pitchFamily="34" charset="0"/>
                          </a:rPr>
                          <m:t>∞</m:t>
                        </m:r>
                      </m:sup>
                      <m:e>
                        <m:r>
                          <a:rPr lang="en-US" sz="2800" b="0" i="1" smtClean="0">
                            <a:solidFill>
                              <a:schemeClr val="tx1"/>
                            </a:solidFill>
                            <a:latin typeface="Cambria Math" panose="02040503050406030204" pitchFamily="18" charset="0"/>
                            <a:cs typeface="Segoe UI Semibold" panose="020B0702040204020203" pitchFamily="34" charset="0"/>
                          </a:rPr>
                          <m:t>𝑔</m:t>
                        </m:r>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𝑧</m:t>
                            </m:r>
                          </m:e>
                        </m:d>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𝑓</m:t>
                            </m:r>
                          </m:e>
                          <m:sub>
                            <m:r>
                              <a:rPr lang="en-US" sz="2800" b="0" i="1" smtClean="0">
                                <a:solidFill>
                                  <a:schemeClr val="tx1"/>
                                </a:solidFill>
                                <a:latin typeface="Cambria Math" panose="02040503050406030204" pitchFamily="18" charset="0"/>
                                <a:cs typeface="Segoe UI Semibold" panose="020B0702040204020203" pitchFamily="34" charset="0"/>
                              </a:rPr>
                              <m:t>𝑋</m:t>
                            </m:r>
                          </m:sub>
                        </m:sSub>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𝑧</m:t>
                            </m:r>
                          </m:e>
                        </m:d>
                        <m:r>
                          <a:rPr lang="en-US" sz="2800" b="0" i="1" smtClean="0">
                            <a:solidFill>
                              <a:schemeClr val="tx1"/>
                            </a:solidFill>
                            <a:latin typeface="Cambria Math" panose="02040503050406030204" pitchFamily="18" charset="0"/>
                            <a:cs typeface="Segoe UI Semibold" panose="020B0702040204020203" pitchFamily="34" charset="0"/>
                          </a:rPr>
                          <m:t> </m:t>
                        </m:r>
                        <m:r>
                          <m:rPr>
                            <m:sty m:val="p"/>
                          </m:rPr>
                          <a:rPr lang="en-US" sz="2800" b="0" i="0" smtClean="0">
                            <a:solidFill>
                              <a:schemeClr val="tx1"/>
                            </a:solidFill>
                            <a:latin typeface="Cambria Math" panose="02040503050406030204" pitchFamily="18" charset="0"/>
                            <a:cs typeface="Segoe UI Semibold" panose="020B0702040204020203" pitchFamily="34" charset="0"/>
                          </a:rPr>
                          <m:t>d</m:t>
                        </m:r>
                        <m:r>
                          <a:rPr lang="en-US" sz="2800" b="0" i="1" smtClean="0">
                            <a:solidFill>
                              <a:schemeClr val="tx1"/>
                            </a:solidFill>
                            <a:latin typeface="Cambria Math" panose="02040503050406030204" pitchFamily="18" charset="0"/>
                            <a:cs typeface="Segoe UI Semibold" panose="020B0702040204020203" pitchFamily="34" charset="0"/>
                          </a:rPr>
                          <m:t>𝑧</m:t>
                        </m:r>
                      </m:e>
                    </m:nary>
                  </m:oMath>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5" name="Rectangle 4">
                <a:extLst>
                  <a:ext uri="{FF2B5EF4-FFF2-40B4-BE49-F238E27FC236}">
                    <a16:creationId xmlns:a16="http://schemas.microsoft.com/office/drawing/2014/main" id="{B3031C61-8320-4779-9BAC-341E0546C689}"/>
                  </a:ext>
                </a:extLst>
              </p:cNvPr>
              <p:cNvSpPr>
                <a:spLocks noRot="1" noChangeAspect="1" noMove="1" noResize="1" noEditPoints="1" noAdjustHandles="1" noChangeArrowheads="1" noChangeShapeType="1" noTextEdit="1"/>
              </p:cNvSpPr>
              <p:nvPr/>
            </p:nvSpPr>
            <p:spPr>
              <a:xfrm>
                <a:off x="575238" y="2284492"/>
                <a:ext cx="9172011" cy="1145999"/>
              </a:xfrm>
              <a:prstGeom prst="rect">
                <a:avLst/>
              </a:prstGeom>
              <a:blipFill>
                <a:blip r:embed="rId2"/>
                <a:stretch>
                  <a:fillRect l="-1329" t="-212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B0D223E-82FC-5947-A957-597E7BC86196}"/>
                  </a:ext>
                </a:extLst>
              </p:cNvPr>
              <p:cNvSpPr txBox="1"/>
              <p:nvPr/>
            </p:nvSpPr>
            <p:spPr>
              <a:xfrm>
                <a:off x="575239" y="1277943"/>
                <a:ext cx="10929937" cy="743362"/>
              </a:xfrm>
              <a:prstGeom prst="roundRect">
                <a:avLst>
                  <a:gd name="adj" fmla="val 16667"/>
                </a:avLst>
              </a:prstGeom>
              <a:solidFill>
                <a:srgbClr val="F3F0E9"/>
              </a:solidFill>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For a </a:t>
                </a:r>
                <a:r>
                  <a:rPr lang="en-US" sz="2400" b="1" dirty="0">
                    <a:latin typeface="Segoe UI Semilight" panose="020B0402040204020203" pitchFamily="34" charset="0"/>
                    <a:cs typeface="Segoe UI Semilight" panose="020B0402040204020203" pitchFamily="34" charset="0"/>
                  </a:rPr>
                  <a:t>discrete </a:t>
                </a:r>
                <a:r>
                  <a:rPr lang="en-US" sz="2400" dirty="0">
                    <a:latin typeface="Segoe UI Semilight" panose="020B0402040204020203" pitchFamily="34" charset="0"/>
                    <a:cs typeface="Segoe UI Semilight" panose="020B0402040204020203" pitchFamily="34" charset="0"/>
                  </a:rPr>
                  <a:t>random variable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b="1" dirty="0">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we have </a:t>
                </a:r>
                <a14:m>
                  <m:oMath xmlns:m="http://schemas.openxmlformats.org/officeDocument/2006/math">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i="1">
                            <a:latin typeface="Cambria Math" panose="02040503050406030204" pitchFamily="18" charset="0"/>
                          </a:rPr>
                          <m:t>𝑋</m:t>
                        </m:r>
                        <m:r>
                          <a:rPr lang="en-US" sz="2400" b="0" i="1" smtClean="0">
                            <a:latin typeface="Cambria Math" panose="02040503050406030204" pitchFamily="18" charset="0"/>
                          </a:rPr>
                          <m:t>)</m:t>
                        </m:r>
                      </m:e>
                    </m:d>
                    <m:r>
                      <a:rPr lang="en-US" sz="2400" i="1">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e>
                    </m:nary>
                  </m:oMath>
                </a14:m>
                <a:endParaRPr lang="en-US" sz="2400" b="1"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FB0D223E-82FC-5947-A957-597E7BC86196}"/>
                  </a:ext>
                </a:extLst>
              </p:cNvPr>
              <p:cNvSpPr txBox="1">
                <a:spLocks noRot="1" noChangeAspect="1" noMove="1" noResize="1" noEditPoints="1" noAdjustHandles="1" noChangeArrowheads="1" noChangeShapeType="1" noTextEdit="1"/>
              </p:cNvSpPr>
              <p:nvPr/>
            </p:nvSpPr>
            <p:spPr>
              <a:xfrm>
                <a:off x="575239" y="1277943"/>
                <a:ext cx="10929937" cy="743362"/>
              </a:xfrm>
              <a:prstGeom prst="roundRect">
                <a:avLst>
                  <a:gd name="adj" fmla="val 16667"/>
                </a:avLst>
              </a:prstGeom>
              <a:blipFill>
                <a:blip r:embed="rId3"/>
                <a:stretch>
                  <a:fillRect t="-63934" b="-100820"/>
                </a:stretch>
              </a:blipFill>
            </p:spPr>
            <p:txBody>
              <a:bodyPr/>
              <a:lstStyle/>
              <a:p>
                <a:r>
                  <a:rPr lang="en-US">
                    <a:noFill/>
                  </a:rPr>
                  <a:t> </a:t>
                </a:r>
              </a:p>
            </p:txBody>
          </p:sp>
        </mc:Fallback>
      </mc:AlternateContent>
    </p:spTree>
    <p:extLst>
      <p:ext uri="{BB962C8B-B14F-4D97-AF65-F5344CB8AC3E}">
        <p14:creationId xmlns:p14="http://schemas.microsoft.com/office/powerpoint/2010/main" val="241870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9263-E667-4AA9-A17E-C5BA13841681}"/>
              </a:ext>
            </a:extLst>
          </p:cNvPr>
          <p:cNvSpPr>
            <a:spLocks noGrp="1"/>
          </p:cNvSpPr>
          <p:nvPr>
            <p:ph type="title"/>
          </p:nvPr>
        </p:nvSpPr>
        <p:spPr/>
        <p:txBody>
          <a:bodyPr/>
          <a:lstStyle/>
          <a:p>
            <a:r>
              <a:rPr lang="en-US" dirty="0"/>
              <a:t>Linearity of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3ACBBC-101F-454C-B400-56F8C6CEE8C4}"/>
                  </a:ext>
                </a:extLst>
              </p:cNvPr>
              <p:cNvSpPr>
                <a:spLocks noGrp="1"/>
              </p:cNvSpPr>
              <p:nvPr>
                <p:ph idx="1"/>
              </p:nvPr>
            </p:nvSpPr>
            <p:spPr>
              <a:xfrm>
                <a:off x="575240" y="1463857"/>
                <a:ext cx="11187258" cy="4845504"/>
              </a:xfrm>
            </p:spPr>
            <p:txBody>
              <a:bodyPr/>
              <a:lstStyle/>
              <a:p>
                <a:r>
                  <a:rPr lang="en-US" dirty="0"/>
                  <a:t>Still true!</a:t>
                </a:r>
              </a:p>
              <a:p>
                <a:endParaRPr lang="en-US" dirty="0"/>
              </a:p>
              <a:p>
                <a:pPr marL="0" indent="0">
                  <a:buNone/>
                </a:pPr>
                <a:endParaRPr lang="en-US" dirty="0"/>
              </a:p>
              <a:p>
                <a:r>
                  <a:rPr lang="en-US" dirty="0"/>
                  <a:t>Won’t show you the proof – for just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it’s</a:t>
                </a:r>
                <a:br>
                  <a:rPr lang="en-US" dirty="0"/>
                </a:b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𝑏</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𝑘</m:t>
                        </m:r>
                      </m:e>
                    </m:nary>
                    <m:r>
                      <a:rPr lang="en-US" b="0" i="1" smtClean="0">
                        <a:latin typeface="Cambria Math" panose="02040503050406030204" pitchFamily="18" charset="0"/>
                      </a:rPr>
                      <m:t> </m:t>
                    </m:r>
                  </m:oMath>
                </a14:m>
                <a:r>
                  <a:rPr lang="en-US" dirty="0"/>
                  <a:t> </a:t>
                </a:r>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𝑎𝑋</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𝑑𝑘</m:t>
                        </m:r>
                      </m:e>
                    </m:nary>
                    <m:r>
                      <a:rPr lang="en-US" b="0" i="1" smtClean="0">
                        <a:latin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r>
                          <a:rPr lang="en-US" b="0" i="1" smtClean="0">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𝑑𝑘</m:t>
                        </m:r>
                      </m:e>
                    </m:nary>
                  </m:oMath>
                </a14:m>
                <a:endParaRPr lang="en-US" dirty="0"/>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𝑎</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𝑘</m:t>
                            </m:r>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𝑑𝑘</m:t>
                        </m:r>
                      </m:e>
                    </m:nary>
                    <m:r>
                      <a:rPr lang="en-US" i="1">
                        <a:latin typeface="Cambria Math" panose="02040503050406030204" pitchFamily="18" charset="0"/>
                      </a:rPr>
                      <m:t>+</m:t>
                    </m:r>
                    <m:r>
                      <a:rPr lang="en-US" b="0" i="1" smtClean="0">
                        <a:latin typeface="Cambria Math" panose="02040503050406030204" pitchFamily="18" charset="0"/>
                      </a:rPr>
                      <m:t>𝑏</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𝑑𝑘</m:t>
                        </m:r>
                      </m:e>
                    </m:nary>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p:txBody>
          </p:sp>
        </mc:Choice>
        <mc:Fallback xmlns="">
          <p:sp>
            <p:nvSpPr>
              <p:cNvPr id="3" name="Content Placeholder 2">
                <a:extLst>
                  <a:ext uri="{FF2B5EF4-FFF2-40B4-BE49-F238E27FC236}">
                    <a16:creationId xmlns:a16="http://schemas.microsoft.com/office/drawing/2014/main" id="{ED3ACBBC-101F-454C-B400-56F8C6CEE8C4}"/>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2F83AFF-EA17-4231-8F1F-80CAEE7D710A}"/>
                  </a:ext>
                </a:extLst>
              </p:cNvPr>
              <p:cNvSpPr/>
              <p:nvPr/>
            </p:nvSpPr>
            <p:spPr>
              <a:xfrm>
                <a:off x="575239" y="1959639"/>
                <a:ext cx="6587561"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oMath>
                  </m:oMathPara>
                </a14:m>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oMath>
                </a14:m>
                <a:r>
                  <a:rPr lang="en-US" sz="2800" b="1" dirty="0">
                    <a:latin typeface="Segoe UI Semibold" panose="020B0702040204020203" pitchFamily="34" charset="0"/>
                    <a:cs typeface="Segoe UI Semibold" panose="020B0702040204020203" pitchFamily="34" charset="0"/>
                  </a:rPr>
                  <a:t>; even if they’re continuous.</a:t>
                </a:r>
              </a:p>
            </p:txBody>
          </p:sp>
        </mc:Choice>
        <mc:Fallback xmlns="">
          <p:sp>
            <p:nvSpPr>
              <p:cNvPr id="4" name="Rectangle 3">
                <a:extLst>
                  <a:ext uri="{FF2B5EF4-FFF2-40B4-BE49-F238E27FC236}">
                    <a16:creationId xmlns:a16="http://schemas.microsoft.com/office/drawing/2014/main" id="{42F83AFF-EA17-4231-8F1F-80CAEE7D710A}"/>
                  </a:ext>
                </a:extLst>
              </p:cNvPr>
              <p:cNvSpPr>
                <a:spLocks noRot="1" noChangeAspect="1" noMove="1" noResize="1" noEditPoints="1" noAdjustHandles="1" noChangeArrowheads="1" noChangeShapeType="1" noTextEdit="1"/>
              </p:cNvSpPr>
              <p:nvPr/>
            </p:nvSpPr>
            <p:spPr>
              <a:xfrm>
                <a:off x="575239" y="1959639"/>
                <a:ext cx="6587561" cy="1145999"/>
              </a:xfrm>
              <a:prstGeom prst="rect">
                <a:avLst/>
              </a:prstGeom>
              <a:blipFill>
                <a:blip r:embed="rId3"/>
                <a:stretch>
                  <a:fillRect b="-63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75016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34B6-B566-48A8-8392-7BBE5568C0DD}"/>
              </a:ext>
            </a:extLst>
          </p:cNvPr>
          <p:cNvSpPr>
            <a:spLocks noGrp="1"/>
          </p:cNvSpPr>
          <p:nvPr>
            <p:ph type="title"/>
          </p:nvPr>
        </p:nvSpPr>
        <p:spPr/>
        <p:txBody>
          <a:bodyPr/>
          <a:lstStyle/>
          <a:p>
            <a:r>
              <a:rPr lang="en-US" dirty="0"/>
              <a:t>Variance</a:t>
            </a:r>
          </a:p>
        </p:txBody>
      </p:sp>
      <p:sp>
        <p:nvSpPr>
          <p:cNvPr id="3" name="Content Placeholder 2">
            <a:extLst>
              <a:ext uri="{FF2B5EF4-FFF2-40B4-BE49-F238E27FC236}">
                <a16:creationId xmlns:a16="http://schemas.microsoft.com/office/drawing/2014/main" id="{628E974E-CED2-40A5-A117-88330B31F1F9}"/>
              </a:ext>
            </a:extLst>
          </p:cNvPr>
          <p:cNvSpPr>
            <a:spLocks noGrp="1"/>
          </p:cNvSpPr>
          <p:nvPr>
            <p:ph idx="1"/>
          </p:nvPr>
        </p:nvSpPr>
        <p:spPr/>
        <p:txBody>
          <a:bodyPr/>
          <a:lstStyle/>
          <a:p>
            <a:r>
              <a:rPr lang="en-US" dirty="0"/>
              <a:t>No surprises here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C42BEE6-B706-42D2-9DF9-1770CCF5A3CA}"/>
                  </a:ext>
                </a:extLst>
              </p:cNvPr>
              <p:cNvSpPr/>
              <p:nvPr/>
            </p:nvSpPr>
            <p:spPr>
              <a:xfrm>
                <a:off x="575239" y="2120506"/>
                <a:ext cx="9711761" cy="114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cs typeface="Segoe UI Semibold" panose="020B0702040204020203" pitchFamily="34" charset="0"/>
                        </a:rPr>
                        <m:t>𝐕𝐚𝐫</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r>
                                <a:rPr lang="en-US" sz="2800" b="1" i="1" smtClean="0">
                                  <a:solidFill>
                                    <a:schemeClr val="tx1"/>
                                  </a:solidFill>
                                  <a:latin typeface="Cambria Math" panose="02040503050406030204" pitchFamily="18" charset="0"/>
                                  <a:cs typeface="Segoe UI Semibold" panose="020B0702040204020203" pitchFamily="34" charset="0"/>
                                </a:rPr>
                                <m:t>𝑿</m:t>
                              </m:r>
                            </m:e>
                            <m:sup>
                              <m:r>
                                <a:rPr lang="en-US" sz="2800" b="1" i="1" smtClean="0">
                                  <a:solidFill>
                                    <a:schemeClr val="tx1"/>
                                  </a:solidFill>
                                  <a:latin typeface="Cambria Math" panose="02040503050406030204" pitchFamily="18" charset="0"/>
                                  <a:cs typeface="Segoe UI Semibold" panose="020B0702040204020203" pitchFamily="34" charset="0"/>
                                </a:rPr>
                                <m:t>𝟐</m:t>
                              </m:r>
                            </m:sup>
                          </m:sSup>
                        </m:e>
                      </m:d>
                      <m:r>
                        <a:rPr lang="en-US" sz="2800" b="1" i="1" smtClean="0">
                          <a:solidFill>
                            <a:schemeClr val="tx1"/>
                          </a:solidFill>
                          <a:latin typeface="Cambria Math" panose="02040503050406030204" pitchFamily="18" charset="0"/>
                          <a:cs typeface="Segoe UI Semibold" panose="020B0702040204020203" pitchFamily="34" charset="0"/>
                        </a:rPr>
                        <m:t>−</m:t>
                      </m:r>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e>
                        <m:sup>
                          <m:r>
                            <a:rPr lang="en-US" sz="2800" b="1" i="1" smtClean="0">
                              <a:solidFill>
                                <a:schemeClr val="tx1"/>
                              </a:solidFill>
                              <a:latin typeface="Cambria Math" panose="02040503050406030204" pitchFamily="18" charset="0"/>
                              <a:cs typeface="Segoe UI Semibold" panose="020B0702040204020203" pitchFamily="34" charset="0"/>
                            </a:rPr>
                            <m:t>𝟐</m:t>
                          </m:r>
                        </m:sup>
                      </m:sSup>
                      <m:r>
                        <a:rPr lang="en-US" sz="2800" b="1" i="1" smtClean="0">
                          <a:solidFill>
                            <a:schemeClr val="tx1"/>
                          </a:solidFill>
                          <a:latin typeface="Cambria Math" panose="02040503050406030204" pitchFamily="18" charset="0"/>
                          <a:cs typeface="Segoe UI Semibold" panose="020B0702040204020203" pitchFamily="34" charset="0"/>
                        </a:rPr>
                        <m:t>=</m:t>
                      </m:r>
                      <m:nary>
                        <m:naryPr>
                          <m:ctrlPr>
                            <a:rPr lang="en-US" sz="2800" b="1" i="1" smtClean="0">
                              <a:solidFill>
                                <a:schemeClr val="tx1"/>
                              </a:solidFill>
                              <a:latin typeface="Cambria Math" panose="02040503050406030204" pitchFamily="18" charset="0"/>
                              <a:cs typeface="Segoe UI Semibold" panose="020B0702040204020203" pitchFamily="34" charset="0"/>
                            </a:rPr>
                          </m:ctrlPr>
                        </m:naryPr>
                        <m:sub>
                          <m:r>
                            <m:rPr>
                              <m:brk m:alnAt="23"/>
                            </m:rP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m:t>
                          </m:r>
                        </m:sub>
                        <m:sup>
                          <m:r>
                            <a:rPr lang="en-US" sz="2800" b="1" i="1" smtClean="0">
                              <a:solidFill>
                                <a:schemeClr val="tx1"/>
                              </a:solidFill>
                              <a:latin typeface="Cambria Math" panose="02040503050406030204" pitchFamily="18" charset="0"/>
                              <a:cs typeface="Segoe UI Semibold" panose="020B0702040204020203" pitchFamily="34" charset="0"/>
                            </a:rPr>
                            <m:t>∞</m:t>
                          </m:r>
                        </m:sup>
                        <m:e>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sSub>
                                <m:sSubPr>
                                  <m:ctrlPr>
                                    <a:rPr lang="en-US" sz="2800" b="1" i="1" smtClean="0">
                                      <a:solidFill>
                                        <a:schemeClr val="tx1"/>
                                      </a:solidFill>
                                      <a:latin typeface="Cambria Math" panose="02040503050406030204" pitchFamily="18" charset="0"/>
                                      <a:cs typeface="Segoe UI Semibold" panose="020B0702040204020203" pitchFamily="34" charset="0"/>
                                    </a:rPr>
                                  </m:ctrlPr>
                                </m:sSubPr>
                                <m:e>
                                  <m:r>
                                    <a:rPr lang="en-US" sz="2800" b="1" i="1" smtClean="0">
                                      <a:solidFill>
                                        <a:schemeClr val="tx1"/>
                                      </a:solidFill>
                                      <a:latin typeface="Cambria Math" panose="02040503050406030204" pitchFamily="18" charset="0"/>
                                      <a:cs typeface="Segoe UI Semibold" panose="020B0702040204020203" pitchFamily="34" charset="0"/>
                                    </a:rPr>
                                    <m:t>𝒇</m:t>
                                  </m:r>
                                </m:e>
                                <m:sub>
                                  <m:r>
                                    <a:rPr lang="en-US" sz="2800" b="1" i="1" smtClean="0">
                                      <a:solidFill>
                                        <a:schemeClr val="tx1"/>
                                      </a:solidFill>
                                      <a:latin typeface="Cambria Math" panose="02040503050406030204" pitchFamily="18" charset="0"/>
                                      <a:cs typeface="Segoe UI Semibold" panose="020B0702040204020203" pitchFamily="34" charset="0"/>
                                    </a:rPr>
                                    <m:t>𝑿</m:t>
                                  </m:r>
                                </m:sub>
                              </m:sSub>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e>
                            <m:sup>
                              <m:r>
                                <a:rPr lang="en-US" sz="2800" b="1" i="1" smtClean="0">
                                  <a:solidFill>
                                    <a:schemeClr val="tx1"/>
                                  </a:solidFill>
                                  <a:latin typeface="Cambria Math" panose="02040503050406030204" pitchFamily="18" charset="0"/>
                                  <a:cs typeface="Segoe UI Semibold" panose="020B0702040204020203" pitchFamily="34" charset="0"/>
                                </a:rPr>
                                <m:t>𝟐</m:t>
                              </m:r>
                            </m:sup>
                          </m:sSup>
                          <m:r>
                            <a:rPr lang="en-US" sz="2800" b="1" i="1" smtClean="0">
                              <a:solidFill>
                                <a:schemeClr val="tx1"/>
                              </a:solidFill>
                              <a:latin typeface="Cambria Math" panose="02040503050406030204" pitchFamily="18" charset="0"/>
                              <a:cs typeface="Segoe UI Semibold" panose="020B0702040204020203" pitchFamily="34" charset="0"/>
                            </a:rPr>
                            <m:t> </m:t>
                          </m:r>
                          <m:r>
                            <a:rPr lang="en-US" sz="2800" b="1" i="0" smtClean="0">
                              <a:solidFill>
                                <a:schemeClr val="tx1"/>
                              </a:solidFill>
                              <a:latin typeface="Cambria Math" panose="02040503050406030204" pitchFamily="18" charset="0"/>
                              <a:cs typeface="Segoe UI Semibold" panose="020B0702040204020203" pitchFamily="34" charset="0"/>
                            </a:rPr>
                            <m:t>𝐝</m:t>
                          </m:r>
                          <m:r>
                            <a:rPr lang="en-US" sz="2800" b="1" i="1" smtClean="0">
                              <a:solidFill>
                                <a:schemeClr val="tx1"/>
                              </a:solidFill>
                              <a:latin typeface="Cambria Math" panose="02040503050406030204" pitchFamily="18" charset="0"/>
                              <a:cs typeface="Segoe UI Semibold" panose="020B0702040204020203" pitchFamily="34" charset="0"/>
                            </a:rPr>
                            <m:t>𝒌</m:t>
                          </m:r>
                        </m:e>
                      </m:nary>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1C42BEE6-B706-42D2-9DF9-1770CCF5A3CA}"/>
                  </a:ext>
                </a:extLst>
              </p:cNvPr>
              <p:cNvSpPr>
                <a:spLocks noRot="1" noChangeAspect="1" noMove="1" noResize="1" noEditPoints="1" noAdjustHandles="1" noChangeArrowheads="1" noChangeShapeType="1" noTextEdit="1"/>
              </p:cNvSpPr>
              <p:nvPr/>
            </p:nvSpPr>
            <p:spPr>
              <a:xfrm>
                <a:off x="575239" y="2120506"/>
                <a:ext cx="9711761" cy="1145999"/>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6687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4B683-84A0-A448-5DA2-DF34E0F08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7DAED-B824-71B6-AF1F-E5F244171746}"/>
              </a:ext>
            </a:extLst>
          </p:cNvPr>
          <p:cNvSpPr>
            <a:spLocks noGrp="1"/>
          </p:cNvSpPr>
          <p:nvPr>
            <p:ph type="title"/>
          </p:nvPr>
        </p:nvSpPr>
        <p:spPr/>
        <p:txBody>
          <a:bodyPr/>
          <a:lstStyle/>
          <a:p>
            <a:r>
              <a:rPr lang="en-US" dirty="0"/>
              <a:t>Comparing Discrete and Continuous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164341AE-E7F2-0C46-11D5-4157F20C2D2B}"/>
                  </a:ext>
                </a:extLst>
              </p:cNvPr>
              <p:cNvGraphicFramePr>
                <a:graphicFrameLocks noGrp="1"/>
              </p:cNvGraphicFramePr>
              <p:nvPr>
                <p:ph idx="1"/>
              </p:nvPr>
            </p:nvGraphicFramePr>
            <p:xfrm>
              <a:off x="574675" y="1463675"/>
              <a:ext cx="11187114" cy="459016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p>
                      </a:txBody>
                      <a:tcPr/>
                    </a:tc>
                    <a:tc>
                      <a:txBody>
                        <a:bodyPr/>
                        <a:lstStyle/>
                        <a:p>
                          <a:r>
                            <a:rPr lang="en-US" dirty="0"/>
                            <a:t>Discrete Random Variables</a:t>
                          </a:r>
                        </a:p>
                      </a:txBody>
                      <a:tcPr/>
                    </a:tc>
                    <a:tc>
                      <a:txBody>
                        <a:bodyPr/>
                        <a:lstStyle/>
                        <a:p>
                          <a:r>
                            <a:rPr lang="en-US" dirty="0"/>
                            <a:t>Continuous Random Variables</a:t>
                          </a:r>
                        </a:p>
                      </a:txBody>
                      <a:tcPr/>
                    </a:tc>
                    <a:extLst>
                      <a:ext uri="{0D108BD9-81ED-4DB2-BD59-A6C34878D82A}">
                        <a16:rowId xmlns:a16="http://schemas.microsoft.com/office/drawing/2014/main" val="2646723447"/>
                      </a:ext>
                    </a:extLst>
                  </a:tr>
                  <a:tr h="370840">
                    <a:tc>
                      <a:txBody>
                        <a:bodyPr/>
                        <a:lstStyle/>
                        <a:p>
                          <a:r>
                            <a:rPr lang="en-US" dirty="0"/>
                            <a:t>Probability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Equivalent to impossible</a:t>
                          </a:r>
                        </a:p>
                      </a:txBody>
                      <a:tcPr/>
                    </a:tc>
                    <a:tc>
                      <a:txBody>
                        <a:bodyPr/>
                        <a:lstStyle/>
                        <a:p>
                          <a:r>
                            <a:rPr lang="en-US" dirty="0"/>
                            <a:t>All impossible events have probability </a:t>
                          </a:r>
                          <a14:m>
                            <m:oMath xmlns:m="http://schemas.openxmlformats.org/officeDocument/2006/math">
                              <m:r>
                                <a:rPr lang="en-US" b="0" i="1" smtClean="0">
                                  <a:latin typeface="Cambria Math" panose="02040503050406030204" pitchFamily="18" charset="0"/>
                                </a:rPr>
                                <m:t>0,</m:t>
                              </m:r>
                            </m:oMath>
                          </a14:m>
                          <a:r>
                            <a:rPr lang="en-US" dirty="0"/>
                            <a:t> but not conversely</a:t>
                          </a:r>
                          <a:r>
                            <a:rPr lang="en-US" baseline="0" dirty="0"/>
                            <a:t>.</a:t>
                          </a:r>
                          <a:endParaRPr lang="en-US" dirty="0"/>
                        </a:p>
                      </a:txBody>
                      <a:tcPr/>
                    </a:tc>
                    <a:extLst>
                      <a:ext uri="{0D108BD9-81ED-4DB2-BD59-A6C34878D82A}">
                        <a16:rowId xmlns:a16="http://schemas.microsoft.com/office/drawing/2014/main" val="980795604"/>
                      </a:ext>
                    </a:extLst>
                  </a:tr>
                  <a:tr h="370840">
                    <a:tc>
                      <a:txBody>
                        <a:bodyPr/>
                        <a:lstStyle/>
                        <a:p>
                          <a:r>
                            <a:rPr lang="en-US" dirty="0"/>
                            <a:t>Relative Chances</a:t>
                          </a:r>
                        </a:p>
                      </a:txBody>
                      <a:tcPr/>
                    </a:tc>
                    <a:tc>
                      <a:txBody>
                        <a:bodyPr/>
                        <a:lstStyle/>
                        <a:p>
                          <a:r>
                            <a:rPr lang="en-US" dirty="0"/>
                            <a:t>PMF: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txBody>
                      <a:tcPr/>
                    </a:tc>
                    <a:tc>
                      <a:txBody>
                        <a:bodyPr/>
                        <a:lstStyle/>
                        <a:p>
                          <a:r>
                            <a:rPr lang="en-US" dirty="0"/>
                            <a:t>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gives chances relative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3109935141"/>
                      </a:ext>
                    </a:extLst>
                  </a:tr>
                  <a:tr h="370840">
                    <a:tc>
                      <a:txBody>
                        <a:bodyPr/>
                        <a:lstStyle/>
                        <a:p>
                          <a:r>
                            <a:rPr lang="en-US" dirty="0"/>
                            <a:t>Events</a:t>
                          </a:r>
                        </a:p>
                      </a:txBody>
                      <a:tcPr/>
                    </a:tc>
                    <a:tc>
                      <a:txBody>
                        <a:bodyPr/>
                        <a:lstStyle/>
                        <a:p>
                          <a:r>
                            <a:rPr lang="en-US" dirty="0"/>
                            <a:t>Sum over PMF to get probability</a:t>
                          </a:r>
                        </a:p>
                      </a:txBody>
                      <a:tcPr/>
                    </a:tc>
                    <a:tc>
                      <a:txBody>
                        <a:bodyPr/>
                        <a:lstStyle/>
                        <a:p>
                          <a:r>
                            <a:rPr lang="en-US" dirty="0"/>
                            <a:t>Integrate PDF to get probability</a:t>
                          </a:r>
                        </a:p>
                      </a:txBody>
                      <a:tcPr/>
                    </a:tc>
                    <a:extLst>
                      <a:ext uri="{0D108BD9-81ED-4DB2-BD59-A6C34878D82A}">
                        <a16:rowId xmlns:a16="http://schemas.microsoft.com/office/drawing/2014/main" val="3958944108"/>
                      </a:ext>
                    </a:extLst>
                  </a:tr>
                  <a:tr h="370840">
                    <a:tc>
                      <a:txBody>
                        <a:bodyPr/>
                        <a:lstStyle/>
                        <a:p>
                          <a:r>
                            <a:rPr lang="en-US" dirty="0"/>
                            <a:t>Convert from CDF to PMF</a:t>
                          </a:r>
                        </a:p>
                      </a:txBody>
                      <a:tcPr/>
                    </a:tc>
                    <a:tc>
                      <a:txBody>
                        <a:bodyPr/>
                        <a:lstStyle/>
                        <a:p>
                          <a:r>
                            <a:rPr lang="en-US" dirty="0"/>
                            <a:t>Sum up PMF to get CDF.</a:t>
                          </a:r>
                        </a:p>
                        <a:p>
                          <a:r>
                            <a:rPr lang="en-US" dirty="0"/>
                            <a:t>Look for “breakpoints” in CDF to get PMF. </a:t>
                          </a:r>
                        </a:p>
                      </a:txBody>
                      <a:tcPr/>
                    </a:tc>
                    <a:tc>
                      <a:txBody>
                        <a:bodyPr/>
                        <a:lstStyle/>
                        <a:p>
                          <a:r>
                            <a:rPr lang="en-US" dirty="0"/>
                            <a:t>Integrate PDF to get CDF.</a:t>
                          </a:r>
                        </a:p>
                        <a:p>
                          <a:r>
                            <a:rPr lang="en-US" dirty="0"/>
                            <a:t>Differentiate CDF to get PDF.</a:t>
                          </a:r>
                        </a:p>
                      </a:txBody>
                      <a:tcPr/>
                    </a:tc>
                    <a:extLst>
                      <a:ext uri="{0D108BD9-81ED-4DB2-BD59-A6C34878D82A}">
                        <a16:rowId xmlns:a16="http://schemas.microsoft.com/office/drawing/2014/main" val="2134381625"/>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𝔼</m:t>
                                </m:r>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sub>
                                  <m:sup/>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e>
                                </m:nary>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m:oMathPara>
                          </a14:m>
                          <a:endParaRPr lang="en-US" dirty="0"/>
                        </a:p>
                      </a:txBody>
                      <a:tcPr/>
                    </a:tc>
                    <a:extLst>
                      <a:ext uri="{0D108BD9-81ED-4DB2-BD59-A6C34878D82A}">
                        <a16:rowId xmlns:a16="http://schemas.microsoft.com/office/drawing/2014/main" val="4292402285"/>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𝔼</m:t>
                                </m:r>
                                <m:r>
                                  <a:rPr lang="en-US" b="1" i="1" smtClean="0">
                                    <a:latin typeface="Cambria Math" panose="02040503050406030204" pitchFamily="18" charset="0"/>
                                  </a:rPr>
                                  <m:t>[</m:t>
                                </m:r>
                                <m:r>
                                  <a:rPr lang="en-US" b="1" i="1" smtClean="0">
                                    <a:latin typeface="Cambria Math" panose="02040503050406030204" pitchFamily="18" charset="0"/>
                                  </a:rPr>
                                  <m:t>𝒈</m:t>
                                </m:r>
                                <m:d>
                                  <m:dPr>
                                    <m:ctrlPr>
                                      <a:rPr lang="en-US" b="1" i="1" smtClean="0">
                                        <a:latin typeface="Cambria Math" panose="02040503050406030204" pitchFamily="18" charset="0"/>
                                      </a:rPr>
                                    </m:ctrlPr>
                                  </m:dPr>
                                  <m:e>
                                    <m:r>
                                      <a:rPr lang="en-US" b="1" i="1" smtClean="0">
                                        <a:latin typeface="Cambria Math" panose="02040503050406030204" pitchFamily="18" charset="0"/>
                                      </a:rPr>
                                      <m:t>𝑿</m:t>
                                    </m:r>
                                  </m:e>
                                </m:d>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sub>
                                  <m:sup/>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e>
                                </m:nary>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m:oMathPara>
                          </a14:m>
                          <a:endParaRPr lang="en-US" dirty="0"/>
                        </a:p>
                      </a:txBody>
                      <a:tcPr/>
                    </a:tc>
                    <a:extLst>
                      <a:ext uri="{0D108BD9-81ED-4DB2-BD59-A6C34878D82A}">
                        <a16:rowId xmlns:a16="http://schemas.microsoft.com/office/drawing/2014/main" val="3402158508"/>
                      </a:ext>
                    </a:extLst>
                  </a:tr>
                  <a:tr h="370840">
                    <a:tc>
                      <a:txBody>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𝐕𝐚𝐫</m:t>
                                </m:r>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m:oMathPara>
                          </a14:m>
                          <a:endParaRPr lang="en-US" dirty="0"/>
                        </a:p>
                      </a:txBody>
                      <a:tcPr/>
                    </a:tc>
                    <a:extLst>
                      <a:ext uri="{0D108BD9-81ED-4DB2-BD59-A6C34878D82A}">
                        <a16:rowId xmlns:a16="http://schemas.microsoft.com/office/drawing/2014/main" val="2325061097"/>
                      </a:ext>
                    </a:extLst>
                  </a:tr>
                </a:tbl>
              </a:graphicData>
            </a:graphic>
          </p:graphicFrame>
        </mc:Choice>
        <mc:Fallback xmlns="">
          <p:graphicFrame>
            <p:nvGraphicFramePr>
              <p:cNvPr id="4" name="Content Placeholder 3">
                <a:extLst>
                  <a:ext uri="{FF2B5EF4-FFF2-40B4-BE49-F238E27FC236}">
                    <a16:creationId xmlns:a16="http://schemas.microsoft.com/office/drawing/2014/main" id="{F2EF8A37-1AE7-4913-A385-0557E276C42A}"/>
                  </a:ext>
                </a:extLst>
              </p:cNvPr>
              <p:cNvGraphicFramePr>
                <a:graphicFrameLocks noGrp="1"/>
              </p:cNvGraphicFramePr>
              <p:nvPr>
                <p:ph idx="1"/>
                <p:extLst>
                  <p:ext uri="{D42A27DB-BD31-4B8C-83A1-F6EECF244321}">
                    <p14:modId xmlns:p14="http://schemas.microsoft.com/office/powerpoint/2010/main" val="1644114108"/>
                  </p:ext>
                </p:extLst>
              </p:nvPr>
            </p:nvGraphicFramePr>
            <p:xfrm>
              <a:off x="574675" y="1463675"/>
              <a:ext cx="11187114" cy="4590162"/>
            </p:xfrm>
            <a:graphic>
              <a:graphicData uri="http://schemas.openxmlformats.org/drawingml/2006/table">
                <a:tbl>
                  <a:tblPr firstRow="1" firstCol="1" bandRow="1">
                    <a:tableStyleId>{5C22544A-7EE6-4342-B048-85BDC9FD1C3A}</a:tableStyleId>
                  </a:tblPr>
                  <a:tblGrid>
                    <a:gridCol w="2239963">
                      <a:extLst>
                        <a:ext uri="{9D8B030D-6E8A-4147-A177-3AD203B41FA5}">
                          <a16:colId xmlns:a16="http://schemas.microsoft.com/office/drawing/2014/main" val="1709032533"/>
                        </a:ext>
                      </a:extLst>
                    </a:gridCol>
                    <a:gridCol w="4214812">
                      <a:extLst>
                        <a:ext uri="{9D8B030D-6E8A-4147-A177-3AD203B41FA5}">
                          <a16:colId xmlns:a16="http://schemas.microsoft.com/office/drawing/2014/main" val="1906392070"/>
                        </a:ext>
                      </a:extLst>
                    </a:gridCol>
                    <a:gridCol w="4732339">
                      <a:extLst>
                        <a:ext uri="{9D8B030D-6E8A-4147-A177-3AD203B41FA5}">
                          <a16:colId xmlns:a16="http://schemas.microsoft.com/office/drawing/2014/main" val="1533312725"/>
                        </a:ext>
                      </a:extLst>
                    </a:gridCol>
                  </a:tblGrid>
                  <a:tr h="370840">
                    <a:tc>
                      <a:txBody>
                        <a:bodyPr/>
                        <a:lstStyle/>
                        <a:p>
                          <a:endParaRPr lang="en-US" dirty="0"/>
                        </a:p>
                      </a:txBody>
                      <a:tcPr/>
                    </a:tc>
                    <a:tc>
                      <a:txBody>
                        <a:bodyPr/>
                        <a:lstStyle/>
                        <a:p>
                          <a:r>
                            <a:rPr lang="en-US" dirty="0"/>
                            <a:t>Discrete Random Variables</a:t>
                          </a:r>
                        </a:p>
                      </a:txBody>
                      <a:tcPr/>
                    </a:tc>
                    <a:tc>
                      <a:txBody>
                        <a:bodyPr/>
                        <a:lstStyle/>
                        <a:p>
                          <a:r>
                            <a:rPr lang="en-US" dirty="0"/>
                            <a:t>Continuous Random Variables</a:t>
                          </a:r>
                        </a:p>
                      </a:txBody>
                      <a:tcPr/>
                    </a:tc>
                    <a:extLst>
                      <a:ext uri="{0D108BD9-81ED-4DB2-BD59-A6C34878D82A}">
                        <a16:rowId xmlns:a16="http://schemas.microsoft.com/office/drawing/2014/main" val="2646723447"/>
                      </a:ext>
                    </a:extLst>
                  </a:tr>
                  <a:tr h="640080">
                    <a:tc>
                      <a:txBody>
                        <a:bodyPr/>
                        <a:lstStyle/>
                        <a:p>
                          <a:endParaRPr lang="en-US"/>
                        </a:p>
                      </a:txBody>
                      <a:tcPr>
                        <a:blipFill>
                          <a:blip r:embed="rId3"/>
                          <a:stretch>
                            <a:fillRect l="-272" t="-62857" r="-400000" b="-561905"/>
                          </a:stretch>
                        </a:blipFill>
                      </a:tcPr>
                    </a:tc>
                    <a:tc>
                      <a:txBody>
                        <a:bodyPr/>
                        <a:lstStyle/>
                        <a:p>
                          <a:r>
                            <a:rPr lang="en-US" dirty="0"/>
                            <a:t>Equivalent to impossible</a:t>
                          </a:r>
                        </a:p>
                      </a:txBody>
                      <a:tcPr/>
                    </a:tc>
                    <a:tc>
                      <a:txBody>
                        <a:bodyPr/>
                        <a:lstStyle/>
                        <a:p>
                          <a:endParaRPr lang="en-US"/>
                        </a:p>
                      </a:txBody>
                      <a:tcPr>
                        <a:blipFill>
                          <a:blip r:embed="rId3"/>
                          <a:stretch>
                            <a:fillRect l="-136422" t="-62857" r="-515" b="-561905"/>
                          </a:stretch>
                        </a:blipFill>
                      </a:tcPr>
                    </a:tc>
                    <a:extLst>
                      <a:ext uri="{0D108BD9-81ED-4DB2-BD59-A6C34878D82A}">
                        <a16:rowId xmlns:a16="http://schemas.microsoft.com/office/drawing/2014/main" val="980795604"/>
                      </a:ext>
                    </a:extLst>
                  </a:tr>
                  <a:tr h="370840">
                    <a:tc>
                      <a:txBody>
                        <a:bodyPr/>
                        <a:lstStyle/>
                        <a:p>
                          <a:r>
                            <a:rPr lang="en-US" dirty="0"/>
                            <a:t>Relative Chances</a:t>
                          </a:r>
                        </a:p>
                      </a:txBody>
                      <a:tcPr/>
                    </a:tc>
                    <a:tc>
                      <a:txBody>
                        <a:bodyPr/>
                        <a:lstStyle/>
                        <a:p>
                          <a:endParaRPr lang="en-US"/>
                        </a:p>
                      </a:txBody>
                      <a:tcPr>
                        <a:blipFill>
                          <a:blip r:embed="rId3"/>
                          <a:stretch>
                            <a:fillRect l="-53401" t="-280328" r="-113025" b="-867213"/>
                          </a:stretch>
                        </a:blipFill>
                      </a:tcPr>
                    </a:tc>
                    <a:tc>
                      <a:txBody>
                        <a:bodyPr/>
                        <a:lstStyle/>
                        <a:p>
                          <a:endParaRPr lang="en-US"/>
                        </a:p>
                      </a:txBody>
                      <a:tcPr>
                        <a:blipFill>
                          <a:blip r:embed="rId3"/>
                          <a:stretch>
                            <a:fillRect l="-136422" t="-280328" r="-515" b="-867213"/>
                          </a:stretch>
                        </a:blipFill>
                      </a:tcPr>
                    </a:tc>
                    <a:extLst>
                      <a:ext uri="{0D108BD9-81ED-4DB2-BD59-A6C34878D82A}">
                        <a16:rowId xmlns:a16="http://schemas.microsoft.com/office/drawing/2014/main" val="3109935141"/>
                      </a:ext>
                    </a:extLst>
                  </a:tr>
                  <a:tr h="370840">
                    <a:tc>
                      <a:txBody>
                        <a:bodyPr/>
                        <a:lstStyle/>
                        <a:p>
                          <a:r>
                            <a:rPr lang="en-US" dirty="0"/>
                            <a:t>Events</a:t>
                          </a:r>
                        </a:p>
                      </a:txBody>
                      <a:tcPr/>
                    </a:tc>
                    <a:tc>
                      <a:txBody>
                        <a:bodyPr/>
                        <a:lstStyle/>
                        <a:p>
                          <a:r>
                            <a:rPr lang="en-US" dirty="0"/>
                            <a:t>Sum over PMF to get probability</a:t>
                          </a:r>
                        </a:p>
                      </a:txBody>
                      <a:tcPr/>
                    </a:tc>
                    <a:tc>
                      <a:txBody>
                        <a:bodyPr/>
                        <a:lstStyle/>
                        <a:p>
                          <a:r>
                            <a:rPr lang="en-US" dirty="0"/>
                            <a:t>Integrate PDF to get probability</a:t>
                          </a:r>
                        </a:p>
                      </a:txBody>
                      <a:tcPr/>
                    </a:tc>
                    <a:extLst>
                      <a:ext uri="{0D108BD9-81ED-4DB2-BD59-A6C34878D82A}">
                        <a16:rowId xmlns:a16="http://schemas.microsoft.com/office/drawing/2014/main" val="3958944108"/>
                      </a:ext>
                    </a:extLst>
                  </a:tr>
                  <a:tr h="640080">
                    <a:tc>
                      <a:txBody>
                        <a:bodyPr/>
                        <a:lstStyle/>
                        <a:p>
                          <a:r>
                            <a:rPr lang="en-US" dirty="0"/>
                            <a:t>Convert from CDF to PMF</a:t>
                          </a:r>
                        </a:p>
                      </a:txBody>
                      <a:tcPr/>
                    </a:tc>
                    <a:tc>
                      <a:txBody>
                        <a:bodyPr/>
                        <a:lstStyle/>
                        <a:p>
                          <a:r>
                            <a:rPr lang="en-US" dirty="0"/>
                            <a:t>Sum up PMF to get CDF.</a:t>
                          </a:r>
                        </a:p>
                        <a:p>
                          <a:r>
                            <a:rPr lang="en-US" dirty="0"/>
                            <a:t>Look for “breakpoints” in CDF to get PMF. </a:t>
                          </a:r>
                        </a:p>
                      </a:txBody>
                      <a:tcPr/>
                    </a:tc>
                    <a:tc>
                      <a:txBody>
                        <a:bodyPr/>
                        <a:lstStyle/>
                        <a:p>
                          <a:r>
                            <a:rPr lang="en-US" dirty="0"/>
                            <a:t>Integrate PDF to get CDF.</a:t>
                          </a:r>
                        </a:p>
                        <a:p>
                          <a:r>
                            <a:rPr lang="en-US" dirty="0"/>
                            <a:t>Differentiate CDF to get PDF.</a:t>
                          </a:r>
                        </a:p>
                      </a:txBody>
                      <a:tcPr/>
                    </a:tc>
                    <a:extLst>
                      <a:ext uri="{0D108BD9-81ED-4DB2-BD59-A6C34878D82A}">
                        <a16:rowId xmlns:a16="http://schemas.microsoft.com/office/drawing/2014/main" val="2134381625"/>
                      </a:ext>
                    </a:extLst>
                  </a:tr>
                  <a:tr h="757111">
                    <a:tc>
                      <a:txBody>
                        <a:bodyPr/>
                        <a:lstStyle/>
                        <a:p>
                          <a:endParaRPr lang="en-US"/>
                        </a:p>
                      </a:txBody>
                      <a:tcPr>
                        <a:blipFill>
                          <a:blip r:embed="rId3"/>
                          <a:stretch>
                            <a:fillRect l="-272" t="-320968" r="-400000" b="-192742"/>
                          </a:stretch>
                        </a:blipFill>
                      </a:tcPr>
                    </a:tc>
                    <a:tc>
                      <a:txBody>
                        <a:bodyPr/>
                        <a:lstStyle/>
                        <a:p>
                          <a:endParaRPr lang="en-US"/>
                        </a:p>
                      </a:txBody>
                      <a:tcPr>
                        <a:blipFill>
                          <a:blip r:embed="rId3"/>
                          <a:stretch>
                            <a:fillRect l="-53401" t="-320968" r="-113025" b="-192742"/>
                          </a:stretch>
                        </a:blipFill>
                      </a:tcPr>
                    </a:tc>
                    <a:tc>
                      <a:txBody>
                        <a:bodyPr/>
                        <a:lstStyle/>
                        <a:p>
                          <a:endParaRPr lang="en-US"/>
                        </a:p>
                      </a:txBody>
                      <a:tcPr>
                        <a:blipFill>
                          <a:blip r:embed="rId3"/>
                          <a:stretch>
                            <a:fillRect l="-136422" t="-320968" r="-515" b="-192742"/>
                          </a:stretch>
                        </a:blipFill>
                      </a:tcPr>
                    </a:tc>
                    <a:extLst>
                      <a:ext uri="{0D108BD9-81ED-4DB2-BD59-A6C34878D82A}">
                        <a16:rowId xmlns:a16="http://schemas.microsoft.com/office/drawing/2014/main" val="4292402285"/>
                      </a:ext>
                    </a:extLst>
                  </a:tr>
                  <a:tr h="757111">
                    <a:tc>
                      <a:txBody>
                        <a:bodyPr/>
                        <a:lstStyle/>
                        <a:p>
                          <a:endParaRPr lang="en-US"/>
                        </a:p>
                      </a:txBody>
                      <a:tcPr>
                        <a:blipFill>
                          <a:blip r:embed="rId3"/>
                          <a:stretch>
                            <a:fillRect l="-272" t="-417600" r="-400000" b="-91200"/>
                          </a:stretch>
                        </a:blipFill>
                      </a:tcPr>
                    </a:tc>
                    <a:tc>
                      <a:txBody>
                        <a:bodyPr/>
                        <a:lstStyle/>
                        <a:p>
                          <a:endParaRPr lang="en-US"/>
                        </a:p>
                      </a:txBody>
                      <a:tcPr>
                        <a:blipFill>
                          <a:blip r:embed="rId3"/>
                          <a:stretch>
                            <a:fillRect l="-53401" t="-417600" r="-113025" b="-91200"/>
                          </a:stretch>
                        </a:blipFill>
                      </a:tcPr>
                    </a:tc>
                    <a:tc>
                      <a:txBody>
                        <a:bodyPr/>
                        <a:lstStyle/>
                        <a:p>
                          <a:endParaRPr lang="en-US"/>
                        </a:p>
                      </a:txBody>
                      <a:tcPr>
                        <a:blipFill>
                          <a:blip r:embed="rId3"/>
                          <a:stretch>
                            <a:fillRect l="-136422" t="-417600" r="-515" b="-91200"/>
                          </a:stretch>
                        </a:blipFill>
                      </a:tcPr>
                    </a:tc>
                    <a:extLst>
                      <a:ext uri="{0D108BD9-81ED-4DB2-BD59-A6C34878D82A}">
                        <a16:rowId xmlns:a16="http://schemas.microsoft.com/office/drawing/2014/main" val="3402158508"/>
                      </a:ext>
                    </a:extLst>
                  </a:tr>
                  <a:tr h="683260">
                    <a:tc>
                      <a:txBody>
                        <a:bodyPr/>
                        <a:lstStyle/>
                        <a:p>
                          <a:endParaRPr lang="en-US"/>
                        </a:p>
                      </a:txBody>
                      <a:tcPr>
                        <a:blipFill>
                          <a:blip r:embed="rId3"/>
                          <a:stretch>
                            <a:fillRect l="-272" t="-577679" r="-400000" b="-1786"/>
                          </a:stretch>
                        </a:blipFill>
                      </a:tcPr>
                    </a:tc>
                    <a:tc>
                      <a:txBody>
                        <a:bodyPr/>
                        <a:lstStyle/>
                        <a:p>
                          <a:endParaRPr lang="en-US"/>
                        </a:p>
                      </a:txBody>
                      <a:tcPr>
                        <a:blipFill>
                          <a:blip r:embed="rId3"/>
                          <a:stretch>
                            <a:fillRect l="-53401" t="-577679" r="-113025" b="-1786"/>
                          </a:stretch>
                        </a:blipFill>
                      </a:tcPr>
                    </a:tc>
                    <a:tc>
                      <a:txBody>
                        <a:bodyPr/>
                        <a:lstStyle/>
                        <a:p>
                          <a:endParaRPr lang="en-US"/>
                        </a:p>
                      </a:txBody>
                      <a:tcPr>
                        <a:blipFill>
                          <a:blip r:embed="rId3"/>
                          <a:stretch>
                            <a:fillRect l="-136422" t="-577679" r="-515" b="-1786"/>
                          </a:stretch>
                        </a:blipFill>
                      </a:tcPr>
                    </a:tc>
                    <a:extLst>
                      <a:ext uri="{0D108BD9-81ED-4DB2-BD59-A6C34878D82A}">
                        <a16:rowId xmlns:a16="http://schemas.microsoft.com/office/drawing/2014/main" val="2325061097"/>
                      </a:ext>
                    </a:extLst>
                  </a:tr>
                </a:tbl>
              </a:graphicData>
            </a:graphic>
          </p:graphicFrame>
        </mc:Fallback>
      </mc:AlternateContent>
    </p:spTree>
    <p:extLst>
      <p:ext uri="{BB962C8B-B14F-4D97-AF65-F5344CB8AC3E}">
        <p14:creationId xmlns:p14="http://schemas.microsoft.com/office/powerpoint/2010/main" val="1868387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DF2-DF4A-7FC6-9543-B09F46D3CDEA}"/>
              </a:ext>
            </a:extLst>
          </p:cNvPr>
          <p:cNvSpPr>
            <a:spLocks noGrp="1"/>
          </p:cNvSpPr>
          <p:nvPr>
            <p:ph type="title"/>
          </p:nvPr>
        </p:nvSpPr>
        <p:spPr>
          <a:xfrm>
            <a:off x="1902774" y="3262680"/>
            <a:ext cx="7561265" cy="590415"/>
          </a:xfrm>
        </p:spPr>
        <p:txBody>
          <a:bodyPr/>
          <a:lstStyle/>
          <a:p>
            <a:r>
              <a:rPr lang="en-US" dirty="0"/>
              <a:t>Zoo of </a:t>
            </a:r>
            <a:r>
              <a:rPr lang="en-US" b="1" dirty="0">
                <a:latin typeface="Segoe UI" panose="020B0502040204020203" pitchFamily="34" charset="0"/>
                <a:cs typeface="Segoe UI" panose="020B0502040204020203" pitchFamily="34" charset="0"/>
              </a:rPr>
              <a:t>Continuous</a:t>
            </a:r>
            <a:r>
              <a:rPr lang="en-US" b="1" dirty="0"/>
              <a:t> Random variables</a:t>
            </a:r>
            <a:endParaRPr lang="en-US" dirty="0"/>
          </a:p>
        </p:txBody>
      </p:sp>
      <p:sp>
        <p:nvSpPr>
          <p:cNvPr id="3" name="Text Placeholder 2">
            <a:extLst>
              <a:ext uri="{FF2B5EF4-FFF2-40B4-BE49-F238E27FC236}">
                <a16:creationId xmlns:a16="http://schemas.microsoft.com/office/drawing/2014/main" id="{45ECA30E-1168-D733-CD4B-9B011D78C8A4}"/>
              </a:ext>
            </a:extLst>
          </p:cNvPr>
          <p:cNvSpPr>
            <a:spLocks noGrp="1"/>
          </p:cNvSpPr>
          <p:nvPr>
            <p:ph type="body" idx="1"/>
          </p:nvPr>
        </p:nvSpPr>
        <p:spPr>
          <a:xfrm>
            <a:off x="1902775" y="3716068"/>
            <a:ext cx="7412675" cy="506283"/>
          </a:xfrm>
        </p:spPr>
        <p:txBody>
          <a:bodyPr>
            <a:normAutofit fontScale="92500"/>
          </a:bodyPr>
          <a:lstStyle/>
          <a:p>
            <a:r>
              <a:rPr lang="en-US" sz="2200" dirty="0"/>
              <a:t>and get practice with working with continuous random variables!</a:t>
            </a:r>
          </a:p>
        </p:txBody>
      </p:sp>
    </p:spTree>
    <p:extLst>
      <p:ext uri="{BB962C8B-B14F-4D97-AF65-F5344CB8AC3E}">
        <p14:creationId xmlns:p14="http://schemas.microsoft.com/office/powerpoint/2010/main" val="1543646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481A-C0E0-4853-A668-02144B402D21}"/>
              </a:ext>
            </a:extLst>
          </p:cNvPr>
          <p:cNvSpPr>
            <a:spLocks noGrp="1"/>
          </p:cNvSpPr>
          <p:nvPr>
            <p:ph type="title"/>
          </p:nvPr>
        </p:nvSpPr>
        <p:spPr/>
        <p:txBody>
          <a:bodyPr/>
          <a:lstStyle/>
          <a:p>
            <a:r>
              <a:rPr lang="en-US" dirty="0"/>
              <a:t>Continuous Zoo</a:t>
            </a:r>
          </a:p>
        </p:txBody>
      </p:sp>
      <p:grpSp>
        <p:nvGrpSpPr>
          <p:cNvPr id="4" name="Group 3">
            <a:extLst>
              <a:ext uri="{FF2B5EF4-FFF2-40B4-BE49-F238E27FC236}">
                <a16:creationId xmlns:a16="http://schemas.microsoft.com/office/drawing/2014/main" id="{A092E1DE-130C-4043-A1B5-3DAE23F6C36A}"/>
              </a:ext>
            </a:extLst>
          </p:cNvPr>
          <p:cNvGrpSpPr/>
          <p:nvPr/>
        </p:nvGrpSpPr>
        <p:grpSpPr>
          <a:xfrm>
            <a:off x="438624" y="3045099"/>
            <a:ext cx="3276223" cy="2841351"/>
            <a:chOff x="1185842" y="3427084"/>
            <a:chExt cx="5809075" cy="174380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B72DFF8-377A-4CC3-84A9-3FA3FC623F6B}"/>
                    </a:ext>
                  </a:extLst>
                </p:cNvPr>
                <p:cNvSpPr/>
                <p:nvPr/>
              </p:nvSpPr>
              <p:spPr>
                <a:xfrm>
                  <a:off x="1185842" y="3773914"/>
                  <a:ext cx="5809075" cy="13969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𝒇</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den>
                      </m:f>
                    </m:oMath>
                  </a14:m>
                  <a:r>
                    <a:rPr lang="en-US" sz="2000" b="1" dirty="0">
                      <a:latin typeface="Segoe UI Semibold" panose="020B0702040204020203" pitchFamily="34" charset="0"/>
                      <a:cs typeface="Segoe UI Semibold" panose="020B0702040204020203" pitchFamily="34" charset="0"/>
                    </a:rPr>
                    <a:t> for </a:t>
                  </a:r>
                  <a14:m>
                    <m:oMath xmlns:m="http://schemas.openxmlformats.org/officeDocument/2006/math">
                      <m:r>
                        <a:rPr lang="en-US" sz="2000" b="1" i="1">
                          <a:latin typeface="Cambria Math" panose="02040503050406030204" pitchFamily="18" charset="0"/>
                          <a:cs typeface="Segoe UI Semibold" panose="020B0702040204020203" pitchFamily="34" charset="0"/>
                        </a:rPr>
                        <m:t>𝒂</m:t>
                      </m:r>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𝒃</m:t>
                      </m:r>
                    </m:oMath>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𝑭</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𝒙</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den>
                      </m:f>
                    </m:oMath>
                  </a14:m>
                  <a:r>
                    <a:rPr lang="en-US" sz="2000" b="1" i="1" dirty="0">
                      <a:latin typeface="Cambria Math" panose="02040503050406030204" pitchFamily="18" charset="0"/>
                      <a:cs typeface="Segoe UI Semibold" panose="020B0702040204020203" pitchFamily="34" charset="0"/>
                    </a:rPr>
                    <a:t> </a:t>
                  </a:r>
                  <a:r>
                    <a:rPr lang="en-US" sz="2000" dirty="0">
                      <a:latin typeface="Segoe UI" panose="020B0502040204020203" pitchFamily="34" charset="0"/>
                      <a:cs typeface="Segoe UI" panose="020B0502040204020203" pitchFamily="34" charset="0"/>
                    </a:rPr>
                    <a:t>if</a:t>
                  </a:r>
                  <a:r>
                    <a:rPr lang="en-US" sz="2000" b="1" dirty="0">
                      <a:latin typeface="Cambria Math" panose="02040503050406030204" pitchFamily="18" charset="0"/>
                      <a:cs typeface="Segoe UI Semibold" panose="020B0702040204020203" pitchFamily="34" charset="0"/>
                    </a:rPr>
                    <a:t> </a:t>
                  </a:r>
                  <a14:m>
                    <m:oMath xmlns:m="http://schemas.openxmlformats.org/officeDocument/2006/math">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&lt;</m:t>
                      </m:r>
                      <m:r>
                        <a:rPr lang="en-US" sz="2000" b="1" i="1" smtClean="0">
                          <a:latin typeface="Cambria Math" panose="02040503050406030204" pitchFamily="18" charset="0"/>
                          <a:cs typeface="Segoe UI Semibold" panose="020B0702040204020203" pitchFamily="34" charset="0"/>
                        </a:rPr>
                        <m:t>𝒃</m:t>
                      </m:r>
                    </m:oMath>
                  </a14:m>
                  <a:endParaRPr lang="en-US" sz="2000" b="1" i="1" dirty="0">
                    <a:latin typeface="Cambria Math" panose="02040503050406030204" pitchFamily="18"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sSup>
                              <m:sSupPr>
                                <m:ctrlPr>
                                  <a:rPr lang="en-US" sz="1900" b="1" i="1" smtClean="0">
                                    <a:latin typeface="Cambria Math" panose="02040503050406030204" pitchFamily="18" charset="0"/>
                                    <a:cs typeface="Segoe UI Semibold" panose="020B0702040204020203" pitchFamily="34" charset="0"/>
                                  </a:rPr>
                                </m:ctrlPr>
                              </m:sSupPr>
                              <m:e>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e>
                              <m:sup>
                                <m:r>
                                  <a:rPr lang="en-US" sz="1900" b="1" i="1" smtClean="0">
                                    <a:latin typeface="Cambria Math" panose="02040503050406030204" pitchFamily="18" charset="0"/>
                                    <a:cs typeface="Segoe UI Semibold" panose="020B0702040204020203" pitchFamily="34" charset="0"/>
                                  </a:rPr>
                                  <m:t>𝟐</m:t>
                                </m:r>
                              </m:sup>
                            </m:sSup>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B72DFF8-377A-4CC3-84A9-3FA3FC623F6B}"/>
                    </a:ext>
                  </a:extLst>
                </p:cNvPr>
                <p:cNvSpPr>
                  <a:spLocks noRot="1" noChangeAspect="1" noMove="1" noResize="1" noEditPoints="1" noAdjustHandles="1" noChangeArrowheads="1" noChangeShapeType="1" noTextEdit="1"/>
                </p:cNvSpPr>
                <p:nvPr/>
              </p:nvSpPr>
              <p:spPr>
                <a:xfrm>
                  <a:off x="1185842" y="3773914"/>
                  <a:ext cx="5809075" cy="1396973"/>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C817E3-68A9-4E9D-AE2A-67C5E69288B8}"/>
                    </a:ext>
                  </a:extLst>
                </p:cNvPr>
                <p:cNvSpPr/>
                <p:nvPr/>
              </p:nvSpPr>
              <p:spPr>
                <a:xfrm>
                  <a:off x="1195365" y="3427084"/>
                  <a:ext cx="5799552"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99552" cy="346830"/>
                </a:xfrm>
                <a:prstGeom prst="rect">
                  <a:avLst/>
                </a:prstGeom>
                <a:blipFill>
                  <a:blip r:embed="rId23"/>
                  <a:stretch>
                    <a:fillRect b="-6329"/>
                  </a:stretch>
                </a:blipFill>
                <a:ln>
                  <a:noFill/>
                </a:ln>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A1F1D4A5-72AF-4D10-9172-853E73969DDE}"/>
              </a:ext>
            </a:extLst>
          </p:cNvPr>
          <p:cNvGrpSpPr/>
          <p:nvPr/>
        </p:nvGrpSpPr>
        <p:grpSpPr>
          <a:xfrm>
            <a:off x="4073842" y="3045099"/>
            <a:ext cx="3276223" cy="2841351"/>
            <a:chOff x="1185842" y="3427084"/>
            <a:chExt cx="5809075" cy="1743803"/>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D0FD6EC-69F4-448C-8A5F-06724269D10D}"/>
                    </a:ext>
                  </a:extLst>
                </p:cNvPr>
                <p:cNvSpPr/>
                <p:nvPr/>
              </p:nvSpPr>
              <p:spPr>
                <a:xfrm>
                  <a:off x="1185842" y="3773914"/>
                  <a:ext cx="5809075" cy="13969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𝒇</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𝒆</m:t>
                          </m:r>
                        </m:e>
                        <m:sup>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r>
                            <a:rPr lang="en-US" sz="2000" b="1" i="1" smtClean="0">
                              <a:latin typeface="Cambria Math" panose="02040503050406030204" pitchFamily="18" charset="0"/>
                              <a:cs typeface="Segoe UI Semibold" panose="020B0702040204020203" pitchFamily="34" charset="0"/>
                            </a:rPr>
                            <m:t>𝒌</m:t>
                          </m:r>
                        </m:sup>
                      </m:sSup>
                    </m:oMath>
                  </a14:m>
                  <a:r>
                    <a:rPr lang="en-US" sz="2000" b="1" dirty="0">
                      <a:latin typeface="Segoe UI Semibold" panose="020B0702040204020203" pitchFamily="34" charset="0"/>
                      <a:cs typeface="Segoe UI Semibold" panose="020B0702040204020203" pitchFamily="34" charset="0"/>
                    </a:rPr>
                    <a:t> for </a:t>
                  </a:r>
                  <a14:m>
                    <m:oMath xmlns:m="http://schemas.openxmlformats.org/officeDocument/2006/math">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𝟎</m:t>
                      </m:r>
                    </m:oMath>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𝑭</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𝒆</m:t>
                          </m:r>
                        </m:e>
                        <m:sup>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r>
                            <a:rPr lang="en-US" sz="2000" b="1" i="1" smtClean="0">
                              <a:latin typeface="Cambria Math" panose="02040503050406030204" pitchFamily="18" charset="0"/>
                              <a:cs typeface="Segoe UI Semibold" panose="020B0702040204020203" pitchFamily="34" charset="0"/>
                            </a:rPr>
                            <m:t>𝒌</m:t>
                          </m:r>
                        </m:sup>
                      </m:sSup>
                    </m:oMath>
                  </a14:m>
                  <a:r>
                    <a:rPr lang="en-US" sz="2000" b="1" dirty="0">
                      <a:latin typeface="Segoe UI Semibold" panose="020B0702040204020203" pitchFamily="34" charset="0"/>
                      <a:cs typeface="Segoe UI Semibold" panose="020B0702040204020203" pitchFamily="34" charset="0"/>
                    </a:rPr>
                    <a:t> if </a:t>
                  </a:r>
                  <a14:m>
                    <m:oMath xmlns:m="http://schemas.openxmlformats.org/officeDocument/2006/math">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𝟎</m:t>
                      </m:r>
                    </m:oMath>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𝝀</m:t>
                            </m:r>
                          </m:den>
                        </m:f>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𝟏</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𝝀</m:t>
                                </m:r>
                              </m:e>
                              <m:sup>
                                <m:r>
                                  <a:rPr lang="en-US" sz="1900" b="1" i="1" smtClean="0">
                                    <a:latin typeface="Cambria Math" panose="02040503050406030204" pitchFamily="18" charset="0"/>
                                    <a:cs typeface="Segoe UI Semibold" panose="020B0702040204020203" pitchFamily="34" charset="0"/>
                                  </a:rPr>
                                  <m:t>𝟐</m:t>
                                </m:r>
                              </m:sup>
                            </m:sSup>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7D0FD6EC-69F4-448C-8A5F-06724269D10D}"/>
                    </a:ext>
                  </a:extLst>
                </p:cNvPr>
                <p:cNvSpPr>
                  <a:spLocks noRot="1" noChangeAspect="1" noMove="1" noResize="1" noEditPoints="1" noAdjustHandles="1" noChangeArrowheads="1" noChangeShapeType="1" noTextEdit="1"/>
                </p:cNvSpPr>
                <p:nvPr/>
              </p:nvSpPr>
              <p:spPr>
                <a:xfrm>
                  <a:off x="1185842" y="3773914"/>
                  <a:ext cx="5809075" cy="1396973"/>
                </a:xfrm>
                <a:prstGeom prst="rect">
                  <a:avLst/>
                </a:prstGeom>
                <a:blipFill>
                  <a:blip r:embed="rId24"/>
                  <a:stretch>
                    <a:fillRect t="-53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0D43EFC-7237-40ED-9486-2D5616C5EA6B}"/>
                    </a:ext>
                  </a:extLst>
                </p:cNvPr>
                <p:cNvSpPr/>
                <p:nvPr/>
              </p:nvSpPr>
              <p:spPr>
                <a:xfrm>
                  <a:off x="1195365" y="3427084"/>
                  <a:ext cx="5799552"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𝐄𝐱𝐩</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10" name="Rectangle 9">
                  <a:extLst>
                    <a:ext uri="{FF2B5EF4-FFF2-40B4-BE49-F238E27FC236}">
                      <a16:creationId xmlns:a16="http://schemas.microsoft.com/office/drawing/2014/main" id="{E0D43EFC-7237-40ED-9486-2D5616C5EA6B}"/>
                    </a:ext>
                  </a:extLst>
                </p:cNvPr>
                <p:cNvSpPr>
                  <a:spLocks noRot="1" noChangeAspect="1" noMove="1" noResize="1" noEditPoints="1" noAdjustHandles="1" noChangeArrowheads="1" noChangeShapeType="1" noTextEdit="1"/>
                </p:cNvSpPr>
                <p:nvPr/>
              </p:nvSpPr>
              <p:spPr>
                <a:xfrm>
                  <a:off x="1195365" y="3427084"/>
                  <a:ext cx="5799552" cy="346830"/>
                </a:xfrm>
                <a:prstGeom prst="rect">
                  <a:avLst/>
                </a:prstGeom>
                <a:blipFill>
                  <a:blip r:embed="rId25"/>
                  <a:stretch>
                    <a:fillRect b="-6250"/>
                  </a:stretch>
                </a:blipFill>
                <a:ln>
                  <a:noFill/>
                </a:ln>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CB9B0C70-907C-4A45-9F6C-F24558FF1214}"/>
              </a:ext>
            </a:extLst>
          </p:cNvPr>
          <p:cNvGrpSpPr/>
          <p:nvPr/>
        </p:nvGrpSpPr>
        <p:grpSpPr>
          <a:xfrm>
            <a:off x="7664207" y="3045099"/>
            <a:ext cx="4355855" cy="2841351"/>
            <a:chOff x="1185842" y="3427084"/>
            <a:chExt cx="5809075" cy="1743803"/>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61A76E1-CD8E-490D-9C79-971482120A20}"/>
                    </a:ext>
                  </a:extLst>
                </p:cNvPr>
                <p:cNvSpPr/>
                <p:nvPr/>
              </p:nvSpPr>
              <p:spPr>
                <a:xfrm>
                  <a:off x="1185842" y="3773914"/>
                  <a:ext cx="5809075" cy="13969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𝒇</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𝝈</m:t>
                            </m:r>
                            <m:rad>
                              <m:radPr>
                                <m:degHide m:val="on"/>
                                <m:ctrlPr>
                                  <a:rPr lang="en-US" sz="2000" b="1" i="1" smtClean="0">
                                    <a:latin typeface="Cambria Math" panose="02040503050406030204" pitchFamily="18" charset="0"/>
                                    <a:cs typeface="Segoe UI Semibold" panose="020B0702040204020203" pitchFamily="34" charset="0"/>
                                  </a:rPr>
                                </m:ctrlPr>
                              </m:radPr>
                              <m:deg/>
                              <m:e>
                                <m:r>
                                  <a:rPr lang="en-US" sz="2000" b="1" i="1" smtClean="0">
                                    <a:latin typeface="Cambria Math" panose="02040503050406030204" pitchFamily="18" charset="0"/>
                                    <a:cs typeface="Segoe UI Semibold" panose="020B0702040204020203" pitchFamily="34" charset="0"/>
                                  </a:rPr>
                                  <m:t>𝟐</m:t>
                                </m:r>
                                <m:r>
                                  <a:rPr lang="en-US" sz="2000" b="1" i="1" smtClean="0">
                                    <a:latin typeface="Cambria Math" panose="02040503050406030204" pitchFamily="18" charset="0"/>
                                    <a:cs typeface="Segoe UI Semibold" panose="020B0702040204020203" pitchFamily="34" charset="0"/>
                                  </a:rPr>
                                  <m:t>𝝅</m:t>
                                </m:r>
                              </m:e>
                            </m:rad>
                          </m:den>
                        </m:f>
                        <m:r>
                          <a:rPr lang="en-US" sz="2000" b="1" i="0" smtClean="0">
                            <a:latin typeface="Cambria Math" panose="02040503050406030204" pitchFamily="18" charset="0"/>
                            <a:cs typeface="Segoe UI Semibold" panose="020B0702040204020203" pitchFamily="34" charset="0"/>
                          </a:rPr>
                          <m:t>𝐞𝐱𝐩</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d>
                                      <m:dPr>
                                        <m:ctrlPr>
                                          <a:rPr lang="en-US" sz="2000" b="1" i="1">
                                            <a:latin typeface="Cambria Math" panose="02040503050406030204" pitchFamily="18" charset="0"/>
                                            <a:cs typeface="Segoe UI Semibold" panose="020B0702040204020203" pitchFamily="34" charset="0"/>
                                          </a:rPr>
                                        </m:ctrlPr>
                                      </m:dPr>
                                      <m:e>
                                        <m:r>
                                          <a:rPr lang="en-US" sz="2000" b="1" i="1">
                                            <a:latin typeface="Cambria Math" panose="02040503050406030204" pitchFamily="18" charset="0"/>
                                            <a:cs typeface="Segoe UI Semibold" panose="020B0702040204020203" pitchFamily="34" charset="0"/>
                                          </a:rPr>
                                          <m:t>𝒙</m:t>
                                        </m:r>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𝝁</m:t>
                                        </m:r>
                                      </m:e>
                                    </m:d>
                                  </m:e>
                                  <m:sup>
                                    <m:r>
                                      <a:rPr lang="en-US" sz="2000" b="1" i="1">
                                        <a:latin typeface="Cambria Math" panose="02040503050406030204" pitchFamily="18" charset="0"/>
                                        <a:cs typeface="Segoe UI Semibold" panose="020B0702040204020203" pitchFamily="34" charset="0"/>
                                      </a:rPr>
                                      <m:t>𝟐</m:t>
                                    </m:r>
                                  </m:sup>
                                </m:sSup>
                              </m:num>
                              <m:den>
                                <m:r>
                                  <a:rPr lang="en-US" sz="2000" b="1" i="1" smtClean="0">
                                    <a:latin typeface="Cambria Math" panose="02040503050406030204" pitchFamily="18" charset="0"/>
                                    <a:cs typeface="Segoe UI Semibold" panose="020B0702040204020203" pitchFamily="34" charset="0"/>
                                  </a:rPr>
                                  <m:t>𝟐</m:t>
                                </m:r>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𝝈</m:t>
                                    </m:r>
                                  </m:e>
                                  <m:sup>
                                    <m:r>
                                      <a:rPr lang="en-US" sz="2000" b="1" i="1" smtClean="0">
                                        <a:latin typeface="Cambria Math" panose="02040503050406030204" pitchFamily="18" charset="0"/>
                                        <a:cs typeface="Segoe UI Semibold" panose="020B0702040204020203" pitchFamily="34" charset="0"/>
                                      </a:rPr>
                                      <m:t>𝟐</m:t>
                                    </m:r>
                                  </m:sup>
                                </m:sSup>
                              </m:den>
                            </m:f>
                          </m:e>
                        </m:d>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𝑭</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r>
                        <a:rPr lang="en-US" sz="2000" b="1" i="0" smtClean="0">
                          <a:latin typeface="Cambria Math" panose="02040503050406030204" pitchFamily="18" charset="0"/>
                          <a:cs typeface="Segoe UI Semibold" panose="020B0702040204020203" pitchFamily="34" charset="0"/>
                        </a:rPr>
                        <m:t>𝚽</m:t>
                      </m:r>
                      <m:d>
                        <m:dPr>
                          <m:ctrlPr>
                            <a:rPr lang="en-US" sz="2000" b="1" i="1" smtClean="0">
                              <a:latin typeface="Cambria Math" panose="02040503050406030204" pitchFamily="18" charset="0"/>
                              <a:cs typeface="Segoe UI Semibold" panose="020B0702040204020203" pitchFamily="34" charset="0"/>
                            </a:rPr>
                          </m:ctrlPr>
                        </m:dPr>
                        <m:e>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𝝁</m:t>
                              </m:r>
                            </m:num>
                            <m:den>
                              <m:r>
                                <a:rPr lang="en-US" sz="2000" b="1" i="1" smtClean="0">
                                  <a:latin typeface="Cambria Math" panose="02040503050406030204" pitchFamily="18" charset="0"/>
                                  <a:cs typeface="Segoe UI Semibold" panose="020B0702040204020203" pitchFamily="34" charset="0"/>
                                </a:rPr>
                                <m:t>𝝈</m:t>
                              </m:r>
                            </m:den>
                          </m:f>
                        </m:e>
                      </m:d>
                    </m:oMath>
                  </a14:m>
                  <a:r>
                    <a:rPr lang="en-US" sz="2000" b="1" i="1" dirty="0">
                      <a:latin typeface="Cambria Math" panose="02040503050406030204" pitchFamily="18" charset="0"/>
                      <a:cs typeface="Segoe UI Semibold" panose="020B0702040204020203" pitchFamily="34" charset="0"/>
                    </a:rPr>
                    <a:t> </a:t>
                  </a:r>
                </a:p>
                <a:p>
                  <a:pPr algn="ctr">
                    <a:spcBef>
                      <a:spcPts val="500"/>
                    </a:spcBef>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𝝁</m:t>
                        </m:r>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𝝈</m:t>
                            </m:r>
                          </m:e>
                          <m:sup>
                            <m:r>
                              <a:rPr lang="en-US" sz="1900" b="1" i="1" smtClean="0">
                                <a:latin typeface="Cambria Math" panose="02040503050406030204" pitchFamily="18" charset="0"/>
                                <a:cs typeface="Segoe UI Semibold" panose="020B0702040204020203" pitchFamily="34" charset="0"/>
                              </a:rPr>
                              <m:t>𝟐</m:t>
                            </m:r>
                          </m:sup>
                        </m:sSup>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12" name="Rectangle 11">
                  <a:extLst>
                    <a:ext uri="{FF2B5EF4-FFF2-40B4-BE49-F238E27FC236}">
                      <a16:creationId xmlns:a16="http://schemas.microsoft.com/office/drawing/2014/main" id="{461A76E1-CD8E-490D-9C79-971482120A20}"/>
                    </a:ext>
                  </a:extLst>
                </p:cNvPr>
                <p:cNvSpPr>
                  <a:spLocks noRot="1" noChangeAspect="1" noMove="1" noResize="1" noEditPoints="1" noAdjustHandles="1" noChangeArrowheads="1" noChangeShapeType="1" noTextEdit="1"/>
                </p:cNvSpPr>
                <p:nvPr/>
              </p:nvSpPr>
              <p:spPr>
                <a:xfrm>
                  <a:off x="1185842" y="3773914"/>
                  <a:ext cx="5809075" cy="1396973"/>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BFE8A43-3593-4BCE-9B5F-2DF493A07DB7}"/>
                    </a:ext>
                  </a:extLst>
                </p:cNvPr>
                <p:cNvSpPr/>
                <p:nvPr/>
              </p:nvSpPr>
              <p:spPr>
                <a:xfrm>
                  <a:off x="1195365" y="3427084"/>
                  <a:ext cx="5799552"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𝒩</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𝝁</m:t>
                        </m:r>
                        <m:r>
                          <a:rPr lang="en-US" sz="2000" b="1" i="1" dirty="0" smtClean="0">
                            <a:latin typeface="Cambria Math" panose="02040503050406030204" pitchFamily="18" charset="0"/>
                            <a:cs typeface="Segoe UI Semibold" panose="020B0702040204020203" pitchFamily="34" charset="0"/>
                          </a:rPr>
                          <m:t>,</m:t>
                        </m:r>
                        <m:sSup>
                          <m:sSupPr>
                            <m:ctrlPr>
                              <a:rPr lang="en-US" sz="2000" b="1" i="1" dirty="0" smtClean="0">
                                <a:latin typeface="Cambria Math" panose="02040503050406030204" pitchFamily="18" charset="0"/>
                                <a:cs typeface="Segoe UI Semibold" panose="020B0702040204020203" pitchFamily="34" charset="0"/>
                              </a:rPr>
                            </m:ctrlPr>
                          </m:sSupPr>
                          <m:e>
                            <m:r>
                              <a:rPr lang="en-US" sz="2000" b="1" i="1" dirty="0" smtClean="0">
                                <a:latin typeface="Cambria Math" panose="02040503050406030204" pitchFamily="18" charset="0"/>
                                <a:cs typeface="Segoe UI Semibold" panose="020B0702040204020203" pitchFamily="34" charset="0"/>
                              </a:rPr>
                              <m:t>𝝈</m:t>
                            </m:r>
                          </m:e>
                          <m:sup>
                            <m:r>
                              <a:rPr lang="en-US" sz="2000" b="1" i="1" dirty="0" smtClean="0">
                                <a:latin typeface="Cambria Math" panose="02040503050406030204" pitchFamily="18" charset="0"/>
                                <a:cs typeface="Segoe UI Semibold" panose="020B0702040204020203" pitchFamily="34" charset="0"/>
                              </a:rPr>
                              <m:t>𝟐</m:t>
                            </m:r>
                          </m:sup>
                        </m:sSup>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13" name="Rectangle 12">
                  <a:extLst>
                    <a:ext uri="{FF2B5EF4-FFF2-40B4-BE49-F238E27FC236}">
                      <a16:creationId xmlns:a16="http://schemas.microsoft.com/office/drawing/2014/main" id="{EBFE8A43-3593-4BCE-9B5F-2DF493A07DB7}"/>
                    </a:ext>
                  </a:extLst>
                </p:cNvPr>
                <p:cNvSpPr>
                  <a:spLocks noRot="1" noChangeAspect="1" noMove="1" noResize="1" noEditPoints="1" noAdjustHandles="1" noChangeArrowheads="1" noChangeShapeType="1" noTextEdit="1"/>
                </p:cNvSpPr>
                <p:nvPr/>
              </p:nvSpPr>
              <p:spPr>
                <a:xfrm>
                  <a:off x="1195365" y="3427084"/>
                  <a:ext cx="5799552" cy="346830"/>
                </a:xfrm>
                <a:prstGeom prst="rect">
                  <a:avLst/>
                </a:prstGeom>
                <a:blipFill>
                  <a:blip r:embed="rId27"/>
                  <a:stretch>
                    <a:fillRect b="-6250"/>
                  </a:stretch>
                </a:blipFill>
                <a:ln>
                  <a:noFill/>
                </a:ln>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49821057-0784-4BC0-A71C-4E7517FB7E20}"/>
              </a:ext>
            </a:extLst>
          </p:cNvPr>
          <p:cNvSpPr txBox="1"/>
          <p:nvPr/>
        </p:nvSpPr>
        <p:spPr>
          <a:xfrm>
            <a:off x="349104" y="6075909"/>
            <a:ext cx="7315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It’s a smaller zoo, but it’s just as much fun! :D</a:t>
            </a:r>
          </a:p>
        </p:txBody>
      </p:sp>
      <p:sp>
        <p:nvSpPr>
          <p:cNvPr id="3" name="Rectangle: Rounded Corners 2">
            <a:extLst>
              <a:ext uri="{FF2B5EF4-FFF2-40B4-BE49-F238E27FC236}">
                <a16:creationId xmlns:a16="http://schemas.microsoft.com/office/drawing/2014/main" id="{0A49EEFE-2327-663B-7833-8F67005E2675}"/>
              </a:ext>
            </a:extLst>
          </p:cNvPr>
          <p:cNvSpPr/>
          <p:nvPr/>
        </p:nvSpPr>
        <p:spPr>
          <a:xfrm>
            <a:off x="438624" y="1594655"/>
            <a:ext cx="11581438" cy="112568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Segoe UI Semilight" panose="020B0402040204020203" pitchFamily="34" charset="0"/>
                <a:cs typeface="Segoe UI Semilight" panose="020B0402040204020203" pitchFamily="34" charset="0"/>
              </a:rPr>
              <a:t>This zoo defines common patterns for </a:t>
            </a:r>
            <a:r>
              <a:rPr lang="en-US" sz="2400" b="1" i="1" u="sng" dirty="0">
                <a:solidFill>
                  <a:schemeClr val="tx1"/>
                </a:solidFill>
                <a:latin typeface="Segoe UI Semilight" panose="020B0402040204020203" pitchFamily="34" charset="0"/>
                <a:cs typeface="Segoe UI Semilight" panose="020B0402040204020203" pitchFamily="34" charset="0"/>
              </a:rPr>
              <a:t>continuous</a:t>
            </a:r>
            <a:r>
              <a:rPr lang="en-US" sz="2400" b="1" i="1" dirty="0">
                <a:solidFill>
                  <a:schemeClr val="tx1"/>
                </a:solidFill>
                <a:latin typeface="Segoe UI Semilight" panose="020B0402040204020203" pitchFamily="34" charset="0"/>
                <a:cs typeface="Segoe UI Semilight" panose="020B0402040204020203" pitchFamily="34" charset="0"/>
              </a:rPr>
              <a:t> random variables and gives us the PDF, CDF, expectation, and variance, so we don’t have to compute it every time! </a:t>
            </a:r>
            <a:endParaRPr lang="en-US" sz="24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7411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p:txBody>
          <a:bodyPr/>
          <a:lstStyle/>
          <a:p>
            <a:r>
              <a:rPr lang="en-US" i="1" dirty="0"/>
              <a:t>Continuous </a:t>
            </a:r>
            <a:r>
              <a:rPr lang="en-US" u="sng" dirty="0"/>
              <a:t>Uniform</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b="1" dirty="0"/>
                  <a:t>Scenario: </a:t>
                </a:r>
                <a:r>
                  <a:rPr lang="en-US" dirty="0"/>
                  <a:t>Pick a random </a:t>
                </a:r>
                <a:r>
                  <a:rPr lang="en-US" i="1" dirty="0"/>
                  <a:t>real</a:t>
                </a:r>
                <a:r>
                  <a:rPr lang="en-US" dirty="0"/>
                  <a:t> number between </a:t>
                </a:r>
                <a14:m>
                  <m:oMath xmlns:m="http://schemas.openxmlformats.org/officeDocument/2006/math">
                    <m:r>
                      <a:rPr lang="en-US" b="0" i="1" smtClean="0">
                        <a:latin typeface="Cambria Math" panose="02040503050406030204" pitchFamily="18" charset="0"/>
                      </a:rPr>
                      <m:t>𝑎</m:t>
                    </m:r>
                  </m:oMath>
                </a14:m>
                <a:r>
                  <a:rPr lang="en-US" b="1" dirty="0"/>
                  <a:t> </a:t>
                </a:r>
                <a:r>
                  <a:rPr lang="en-US" dirty="0"/>
                  <a:t>and </a:t>
                </a:r>
                <a14:m>
                  <m:oMath xmlns:m="http://schemas.openxmlformats.org/officeDocument/2006/math">
                    <m:r>
                      <a:rPr lang="en-US" b="0" i="1" smtClean="0">
                        <a:latin typeface="Cambria Math" panose="02040503050406030204" pitchFamily="18" charset="0"/>
                      </a:rPr>
                      <m:t>𝑏</m:t>
                    </m:r>
                  </m:oMath>
                </a14:m>
                <a:r>
                  <a:rPr lang="en-US" b="1" dirty="0"/>
                  <a:t>. </a:t>
                </a:r>
                <a14:m>
                  <m:oMath xmlns:m="http://schemas.openxmlformats.org/officeDocument/2006/math">
                    <m:r>
                      <a:rPr lang="en-US" b="0" i="1" smtClean="0">
                        <a:latin typeface="Cambria Math" panose="02040503050406030204" pitchFamily="18" charset="0"/>
                      </a:rPr>
                      <m:t>𝑋</m:t>
                    </m:r>
                  </m:oMath>
                </a14:m>
                <a:r>
                  <a:rPr lang="en-US" dirty="0"/>
                  <a:t> is our choice.</a:t>
                </a:r>
                <a:br>
                  <a:rPr lang="en-US" dirty="0"/>
                </a:br>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92"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FC5B080C-BCA6-8982-912D-F1E17708CB95}"/>
                  </a:ext>
                </a:extLst>
              </p:cNvPr>
              <p:cNvSpPr/>
              <p:nvPr/>
            </p:nvSpPr>
            <p:spPr>
              <a:xfrm>
                <a:off x="220980" y="5580057"/>
                <a:ext cx="11750040" cy="1014667"/>
              </a:xfrm>
              <a:prstGeom prst="roundRect">
                <a:avLst/>
              </a:prstGeom>
              <a:solidFill>
                <a:srgbClr val="EA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Segoe UI Semilight" panose="020B0402040204020203" pitchFamily="34" charset="0"/>
                    <a:cs typeface="Segoe UI Semilight" panose="020B0402040204020203" pitchFamily="34" charset="0"/>
                  </a:rPr>
                  <a:t>We saw the </a:t>
                </a:r>
                <a:r>
                  <a:rPr lang="en-US" sz="2400" i="1" u="sng" dirty="0">
                    <a:solidFill>
                      <a:schemeClr val="tx1"/>
                    </a:solidFill>
                    <a:latin typeface="Segoe UI Semilight" panose="020B0402040204020203" pitchFamily="34" charset="0"/>
                    <a:cs typeface="Segoe UI Semilight" panose="020B0402040204020203" pitchFamily="34" charset="0"/>
                  </a:rPr>
                  <a:t>discrete</a:t>
                </a:r>
                <a:r>
                  <a:rPr lang="en-US" sz="2400" i="1" dirty="0">
                    <a:solidFill>
                      <a:schemeClr val="tx1"/>
                    </a:solidFill>
                    <a:latin typeface="Segoe UI Semilight" panose="020B0402040204020203" pitchFamily="34" charset="0"/>
                    <a:cs typeface="Segoe UI Semilight" panose="020B0402040204020203" pitchFamily="34" charset="0"/>
                  </a:rPr>
                  <a:t> uniform distribution before – it took on an </a:t>
                </a:r>
                <a:r>
                  <a:rPr lang="en-US" sz="2400" i="1" u="sng" dirty="0">
                    <a:solidFill>
                      <a:schemeClr val="tx1"/>
                    </a:solidFill>
                    <a:latin typeface="Segoe UI Semilight" panose="020B0402040204020203" pitchFamily="34" charset="0"/>
                    <a:cs typeface="Segoe UI Semilight" panose="020B0402040204020203" pitchFamily="34" charset="0"/>
                  </a:rPr>
                  <a:t>integer</a:t>
                </a:r>
                <a:r>
                  <a:rPr lang="en-US" sz="2400" i="1" dirty="0">
                    <a:solidFill>
                      <a:schemeClr val="tx1"/>
                    </a:solidFill>
                    <a:latin typeface="Segoe UI Semilight" panose="020B0402040204020203" pitchFamily="34" charset="0"/>
                    <a:cs typeface="Segoe UI Semilight" panose="020B0402040204020203" pitchFamily="34" charset="0"/>
                  </a:rPr>
                  <a:t> between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𝑎</m:t>
                    </m:r>
                  </m:oMath>
                </a14:m>
                <a:r>
                  <a:rPr lang="en-US" sz="2400" i="1" dirty="0">
                    <a:solidFill>
                      <a:schemeClr val="tx1"/>
                    </a:solidFill>
                    <a:latin typeface="Segoe UI Semilight" panose="020B0402040204020203" pitchFamily="34" charset="0"/>
                    <a:cs typeface="Segoe UI Semilight" panose="020B0402040204020203" pitchFamily="34" charset="0"/>
                  </a:rPr>
                  <a:t> and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𝑏</m:t>
                    </m:r>
                  </m:oMath>
                </a14:m>
                <a:endParaRPr lang="en-US" sz="2400" i="1" dirty="0">
                  <a:solidFill>
                    <a:schemeClr val="tx1"/>
                  </a:solidFill>
                  <a:latin typeface="Segoe UI Semilight" panose="020B0402040204020203" pitchFamily="34" charset="0"/>
                  <a:cs typeface="Segoe UI Semilight" panose="020B0402040204020203" pitchFamily="34" charset="0"/>
                </a:endParaRPr>
              </a:p>
              <a:p>
                <a:pPr algn="ctr"/>
                <a:r>
                  <a:rPr lang="en-US" sz="2400" dirty="0">
                    <a:solidFill>
                      <a:schemeClr val="tx1"/>
                    </a:solidFill>
                    <a:latin typeface="Segoe UI Semilight" panose="020B0402040204020203" pitchFamily="34" charset="0"/>
                    <a:cs typeface="Segoe UI Semilight" panose="020B0402040204020203" pitchFamily="34" charset="0"/>
                  </a:rPr>
                  <a:t>This is the </a:t>
                </a:r>
                <a:r>
                  <a:rPr lang="en-US" sz="2400" b="1" u="sng" dirty="0">
                    <a:solidFill>
                      <a:schemeClr val="tx1"/>
                    </a:solidFill>
                    <a:latin typeface="Segoe UI Semilight" panose="020B0402040204020203" pitchFamily="34" charset="0"/>
                    <a:cs typeface="Segoe UI Semilight" panose="020B0402040204020203" pitchFamily="34" charset="0"/>
                  </a:rPr>
                  <a:t>continuous</a:t>
                </a:r>
                <a:r>
                  <a:rPr lang="en-US" sz="2400" dirty="0">
                    <a:solidFill>
                      <a:schemeClr val="tx1"/>
                    </a:solidFill>
                    <a:latin typeface="Segoe UI Semilight" panose="020B0402040204020203" pitchFamily="34" charset="0"/>
                    <a:cs typeface="Segoe UI Semilight" panose="020B0402040204020203" pitchFamily="34" charset="0"/>
                  </a:rPr>
                  <a:t> uniform distribution – it takes on a </a:t>
                </a:r>
                <a:r>
                  <a:rPr lang="en-US" sz="2400" b="1" u="sng" dirty="0">
                    <a:solidFill>
                      <a:schemeClr val="tx1"/>
                    </a:solidFill>
                    <a:latin typeface="Segoe UI Semilight" panose="020B0402040204020203" pitchFamily="34" charset="0"/>
                    <a:cs typeface="Segoe UI Semilight" panose="020B0402040204020203" pitchFamily="34" charset="0"/>
                  </a:rPr>
                  <a:t>real number</a:t>
                </a:r>
                <a:r>
                  <a:rPr lang="en-US" sz="2400" dirty="0">
                    <a:solidFill>
                      <a:schemeClr val="tx1"/>
                    </a:solidFill>
                    <a:latin typeface="Segoe UI Semilight" panose="020B0402040204020203" pitchFamily="34" charset="0"/>
                    <a:cs typeface="Segoe UI Semilight" panose="020B0402040204020203" pitchFamily="34" charset="0"/>
                  </a:rPr>
                  <a:t> between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𝑎</m:t>
                    </m:r>
                  </m:oMath>
                </a14:m>
                <a:r>
                  <a:rPr lang="en-US" sz="2400" dirty="0">
                    <a:solidFill>
                      <a:schemeClr val="tx1"/>
                    </a:solidFill>
                    <a:latin typeface="Segoe UI Semilight" panose="020B0402040204020203" pitchFamily="34" charset="0"/>
                    <a:cs typeface="Segoe UI Semilight" panose="020B0402040204020203" pitchFamily="34" charset="0"/>
                  </a:rPr>
                  <a:t> and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𝑏</m:t>
                    </m:r>
                  </m:oMath>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4" name="Rectangle: Rounded Corners 3">
                <a:extLst>
                  <a:ext uri="{FF2B5EF4-FFF2-40B4-BE49-F238E27FC236}">
                    <a16:creationId xmlns:a16="http://schemas.microsoft.com/office/drawing/2014/main" id="{FC5B080C-BCA6-8982-912D-F1E17708CB95}"/>
                  </a:ext>
                </a:extLst>
              </p:cNvPr>
              <p:cNvSpPr>
                <a:spLocks noRot="1" noChangeAspect="1" noMove="1" noResize="1" noEditPoints="1" noAdjustHandles="1" noChangeArrowheads="1" noChangeShapeType="1" noTextEdit="1"/>
              </p:cNvSpPr>
              <p:nvPr/>
            </p:nvSpPr>
            <p:spPr>
              <a:xfrm>
                <a:off x="220980" y="5580057"/>
                <a:ext cx="11750040" cy="1014667"/>
              </a:xfrm>
              <a:prstGeom prst="roundRect">
                <a:avLst/>
              </a:prstGeom>
              <a:blipFill>
                <a:blip r:embed="rId3"/>
                <a:stretch>
                  <a:fillRect l="-52" b="-479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38697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p:txBody>
          <a:bodyPr/>
          <a:lstStyle/>
          <a:p>
            <a:r>
              <a:rPr lang="en-US" i="1" dirty="0"/>
              <a:t>Continuous </a:t>
            </a:r>
            <a:r>
              <a:rPr lang="en-US" u="sng" dirty="0"/>
              <a:t>Uniform</a:t>
            </a:r>
            <a:r>
              <a:rPr lang="en-US" dirty="0"/>
              <a:t> Distribution - </a:t>
            </a:r>
            <a:r>
              <a:rPr lang="en-US" b="1" dirty="0"/>
              <a:t>PDF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p>
              <a:p>
                <a:pPr lvl="1"/>
                <a:r>
                  <a:rPr lang="en-US" b="0" dirty="0"/>
                  <a:t>Draw a picture and think about the pr</a:t>
                </a:r>
                <a:r>
                  <a:rPr lang="en-US" dirty="0"/>
                  <a:t>operties the PDF must have!</a:t>
                </a:r>
                <a:endParaRPr lang="en-US" b="0" dirty="0"/>
              </a:p>
              <a:p>
                <a:pPr marL="0" indent="0">
                  <a:buNone/>
                </a:pP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0D81E19F-D8A6-AB9D-B276-38EB6FC98F43}"/>
              </a:ext>
            </a:extLst>
          </p:cNvPr>
          <p:cNvSpPr/>
          <p:nvPr/>
        </p:nvSpPr>
        <p:spPr>
          <a:xfrm>
            <a:off x="8195309" y="5474970"/>
            <a:ext cx="3714757" cy="126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pollev.com/jolie312</a:t>
            </a:r>
          </a:p>
        </p:txBody>
      </p:sp>
      <p:cxnSp>
        <p:nvCxnSpPr>
          <p:cNvPr id="7" name="Straight Connector 6">
            <a:extLst>
              <a:ext uri="{FF2B5EF4-FFF2-40B4-BE49-F238E27FC236}">
                <a16:creationId xmlns:a16="http://schemas.microsoft.com/office/drawing/2014/main" id="{9DAB8712-22EF-325A-F629-3AFA630A23CE}"/>
              </a:ext>
            </a:extLst>
          </p:cNvPr>
          <p:cNvCxnSpPr>
            <a:cxnSpLocks/>
          </p:cNvCxnSpPr>
          <p:nvPr/>
        </p:nvCxnSpPr>
        <p:spPr>
          <a:xfrm>
            <a:off x="1417320" y="580644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C28C1C-B56D-0B38-0179-7533CAFE5EB0}"/>
              </a:ext>
            </a:extLst>
          </p:cNvPr>
          <p:cNvCxnSpPr>
            <a:cxnSpLocks/>
          </p:cNvCxnSpPr>
          <p:nvPr/>
        </p:nvCxnSpPr>
        <p:spPr>
          <a:xfrm flipV="1">
            <a:off x="1417320" y="365760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2DCD39-8BC0-B91A-79C4-240D30868526}"/>
                  </a:ext>
                </a:extLst>
              </p:cNvPr>
              <p:cNvSpPr txBox="1"/>
              <p:nvPr/>
            </p:nvSpPr>
            <p:spPr>
              <a:xfrm>
                <a:off x="643819" y="356763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3" name="TextBox 12">
                <a:extLst>
                  <a:ext uri="{FF2B5EF4-FFF2-40B4-BE49-F238E27FC236}">
                    <a16:creationId xmlns:a16="http://schemas.microsoft.com/office/drawing/2014/main" id="{A42DCD39-8BC0-B91A-79C4-240D30868526}"/>
                  </a:ext>
                </a:extLst>
              </p:cNvPr>
              <p:cNvSpPr txBox="1">
                <a:spLocks noRot="1" noChangeAspect="1" noMove="1" noResize="1" noEditPoints="1" noAdjustHandles="1" noChangeArrowheads="1" noChangeShapeType="1" noTextEdit="1"/>
              </p:cNvSpPr>
              <p:nvPr/>
            </p:nvSpPr>
            <p:spPr>
              <a:xfrm>
                <a:off x="643819" y="3567638"/>
                <a:ext cx="791526" cy="400110"/>
              </a:xfrm>
              <a:prstGeom prst="rect">
                <a:avLst/>
              </a:prstGeom>
              <a:blipFill>
                <a:blip r:embed="rId3"/>
                <a:stretch>
                  <a:fillRect l="-3101" r="-3101"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6E1DB4-8971-01FF-B2CD-5D65834908E7}"/>
                  </a:ext>
                </a:extLst>
              </p:cNvPr>
              <p:cNvSpPr txBox="1"/>
              <p:nvPr/>
            </p:nvSpPr>
            <p:spPr>
              <a:xfrm>
                <a:off x="6854119" y="583491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𝑘</m:t>
                      </m:r>
                    </m:oMath>
                  </m:oMathPara>
                </a14:m>
                <a:endParaRPr lang="en-US" sz="2000" dirty="0"/>
              </a:p>
            </p:txBody>
          </p:sp>
        </mc:Choice>
        <mc:Fallback xmlns="">
          <p:sp>
            <p:nvSpPr>
              <p:cNvPr id="16" name="TextBox 15">
                <a:extLst>
                  <a:ext uri="{FF2B5EF4-FFF2-40B4-BE49-F238E27FC236}">
                    <a16:creationId xmlns:a16="http://schemas.microsoft.com/office/drawing/2014/main" id="{7B6E1DB4-8971-01FF-B2CD-5D65834908E7}"/>
                  </a:ext>
                </a:extLst>
              </p:cNvPr>
              <p:cNvSpPr txBox="1">
                <a:spLocks noRot="1" noChangeAspect="1" noMove="1" noResize="1" noEditPoints="1" noAdjustHandles="1" noChangeArrowheads="1" noChangeShapeType="1" noTextEdit="1"/>
              </p:cNvSpPr>
              <p:nvPr/>
            </p:nvSpPr>
            <p:spPr>
              <a:xfrm>
                <a:off x="6854119" y="5834918"/>
                <a:ext cx="791526" cy="400110"/>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FC4D14A1-3CB0-7F78-D91F-B80FF05215A6}"/>
              </a:ext>
            </a:extLst>
          </p:cNvPr>
          <p:cNvCxnSpPr>
            <a:cxnSpLocks/>
          </p:cNvCxnSpPr>
          <p:nvPr/>
        </p:nvCxnSpPr>
        <p:spPr>
          <a:xfrm flipV="1">
            <a:off x="2952750" y="566928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88492E-AEBB-BD92-F435-0A6F25780C12}"/>
              </a:ext>
            </a:extLst>
          </p:cNvPr>
          <p:cNvCxnSpPr>
            <a:cxnSpLocks/>
          </p:cNvCxnSpPr>
          <p:nvPr/>
        </p:nvCxnSpPr>
        <p:spPr>
          <a:xfrm flipV="1">
            <a:off x="5414010" y="567309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A243E8F-5DAC-4EFA-1FCA-7A40E30BA09A}"/>
                  </a:ext>
                </a:extLst>
              </p:cNvPr>
              <p:cNvSpPr txBox="1"/>
              <p:nvPr/>
            </p:nvSpPr>
            <p:spPr>
              <a:xfrm>
                <a:off x="2556987" y="589213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20" name="TextBox 19">
                <a:extLst>
                  <a:ext uri="{FF2B5EF4-FFF2-40B4-BE49-F238E27FC236}">
                    <a16:creationId xmlns:a16="http://schemas.microsoft.com/office/drawing/2014/main" id="{2A243E8F-5DAC-4EFA-1FCA-7A40E30BA09A}"/>
                  </a:ext>
                </a:extLst>
              </p:cNvPr>
              <p:cNvSpPr txBox="1">
                <a:spLocks noRot="1" noChangeAspect="1" noMove="1" noResize="1" noEditPoints="1" noAdjustHandles="1" noChangeArrowheads="1" noChangeShapeType="1" noTextEdit="1"/>
              </p:cNvSpPr>
              <p:nvPr/>
            </p:nvSpPr>
            <p:spPr>
              <a:xfrm>
                <a:off x="2556987" y="589213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F2AECAC-3E09-E68D-376C-A2735094F6C7}"/>
                  </a:ext>
                </a:extLst>
              </p:cNvPr>
              <p:cNvSpPr txBox="1"/>
              <p:nvPr/>
            </p:nvSpPr>
            <p:spPr>
              <a:xfrm>
                <a:off x="5018247" y="590925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21" name="TextBox 20">
                <a:extLst>
                  <a:ext uri="{FF2B5EF4-FFF2-40B4-BE49-F238E27FC236}">
                    <a16:creationId xmlns:a16="http://schemas.microsoft.com/office/drawing/2014/main" id="{8F2AECAC-3E09-E68D-376C-A2735094F6C7}"/>
                  </a:ext>
                </a:extLst>
              </p:cNvPr>
              <p:cNvSpPr txBox="1">
                <a:spLocks noRot="1" noChangeAspect="1" noMove="1" noResize="1" noEditPoints="1" noAdjustHandles="1" noChangeArrowheads="1" noChangeShapeType="1" noTextEdit="1"/>
              </p:cNvSpPr>
              <p:nvPr/>
            </p:nvSpPr>
            <p:spPr>
              <a:xfrm>
                <a:off x="5018247" y="5909251"/>
                <a:ext cx="791526" cy="4001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6983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p:txBody>
          <a:bodyPr/>
          <a:lstStyle/>
          <a:p>
            <a:r>
              <a:rPr lang="en-US" i="1" dirty="0"/>
              <a:t>Continuous </a:t>
            </a:r>
            <a:r>
              <a:rPr lang="en-US" u="sng" dirty="0"/>
              <a:t>Uniform</a:t>
            </a:r>
            <a:r>
              <a:rPr lang="en-US" dirty="0"/>
              <a:t> Distribution - </a:t>
            </a:r>
            <a:r>
              <a:rPr lang="en-US" b="1" dirty="0"/>
              <a:t>PDF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p>
              <a:p>
                <a:pPr lvl="1"/>
                <a:r>
                  <a:rPr lang="en-US" b="0" dirty="0"/>
                  <a:t>Draw a picture and think about the pr</a:t>
                </a:r>
                <a:r>
                  <a:rPr lang="en-US" dirty="0"/>
                  <a:t>operties the PDF must have!</a:t>
                </a:r>
                <a:endParaRPr lang="en-US" b="0" dirty="0"/>
              </a:p>
              <a:p>
                <a:pPr marL="0" indent="0">
                  <a:buNone/>
                </a:pP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40761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407618"/>
                <a:ext cx="791526" cy="400110"/>
              </a:xfrm>
              <a:prstGeom prst="rect">
                <a:avLst/>
              </a:prstGeom>
              <a:blipFill>
                <a:blip r:embed="rId3"/>
                <a:stretch>
                  <a:fillRect l="-2308" r="-2308"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583491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𝑘</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583491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589213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589213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590925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590925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566928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566928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486247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486247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398078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580644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365760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566928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567309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7A0EDB4-E79A-DABA-B814-F2810F011C7C}"/>
                  </a:ext>
                </a:extLst>
              </p:cNvPr>
              <p:cNvSpPr txBox="1"/>
              <p:nvPr/>
            </p:nvSpPr>
            <p:spPr>
              <a:xfrm>
                <a:off x="1204164" y="6288539"/>
                <a:ext cx="6369020" cy="521425"/>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The area under a PDF must be 1</a:t>
                </a:r>
                <a:r>
                  <a:rPr kumimoji="0" lang="en-US" sz="22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r>
                  <a:rPr kumimoji="0" lang="en-US" sz="2200" b="0" i="0" u="none" strike="noStrike" kern="1200" cap="none" spc="0" normalizeH="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14:m>
                  <m:oMath xmlns:m="http://schemas.openxmlformats.org/officeDocument/2006/math">
                    <m:nary>
                      <m:naryPr>
                        <m:limLoc m:val="undOvr"/>
                        <m:grow m:val="on"/>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d>
                          <m:d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𝑧</m:t>
                            </m:r>
                          </m:e>
                        </m:d>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ⅆ</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𝑧</m:t>
                        </m:r>
                      </m:e>
                    </m:nary>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a14:m>
                <a:endParaRPr lang="en-US" sz="2200" dirty="0"/>
              </a:p>
            </p:txBody>
          </p:sp>
        </mc:Choice>
        <mc:Fallback xmlns="">
          <p:sp>
            <p:nvSpPr>
              <p:cNvPr id="27" name="TextBox 26">
                <a:extLst>
                  <a:ext uri="{FF2B5EF4-FFF2-40B4-BE49-F238E27FC236}">
                    <a16:creationId xmlns:a16="http://schemas.microsoft.com/office/drawing/2014/main" id="{17A0EDB4-E79A-DABA-B814-F2810F011C7C}"/>
                  </a:ext>
                </a:extLst>
              </p:cNvPr>
              <p:cNvSpPr txBox="1">
                <a:spLocks noRot="1" noChangeAspect="1" noMove="1" noResize="1" noEditPoints="1" noAdjustHandles="1" noChangeArrowheads="1" noChangeShapeType="1" noTextEdit="1"/>
              </p:cNvSpPr>
              <p:nvPr/>
            </p:nvSpPr>
            <p:spPr>
              <a:xfrm>
                <a:off x="1204164" y="6288539"/>
                <a:ext cx="6369020" cy="521425"/>
              </a:xfrm>
              <a:prstGeom prst="rect">
                <a:avLst/>
              </a:prstGeom>
              <a:blipFill>
                <a:blip r:embed="rId7"/>
                <a:stretch>
                  <a:fillRect l="-1245" b="-14118"/>
                </a:stretch>
              </a:blipFill>
            </p:spPr>
            <p:txBody>
              <a:bodyPr/>
              <a:lstStyle/>
              <a:p>
                <a:r>
                  <a:rPr lang="en-US">
                    <a:noFill/>
                  </a:rPr>
                  <a:t> </a:t>
                </a:r>
              </a:p>
            </p:txBody>
          </p:sp>
        </mc:Fallback>
      </mc:AlternateContent>
      <p:sp>
        <p:nvSpPr>
          <p:cNvPr id="29" name="Right Brace 28">
            <a:extLst>
              <a:ext uri="{FF2B5EF4-FFF2-40B4-BE49-F238E27FC236}">
                <a16:creationId xmlns:a16="http://schemas.microsoft.com/office/drawing/2014/main" id="{41D442F0-4B16-8E99-08C8-1980FE180600}"/>
              </a:ext>
            </a:extLst>
          </p:cNvPr>
          <p:cNvSpPr/>
          <p:nvPr/>
        </p:nvSpPr>
        <p:spPr>
          <a:xfrm>
            <a:off x="5622340" y="401226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64664" y="4279705"/>
                <a:ext cx="3288507" cy="1249381"/>
              </a:xfrm>
              <a:prstGeom prst="rect">
                <a:avLst/>
              </a:prstGeom>
              <a:noFill/>
            </p:spPr>
            <p:txBody>
              <a:bodyPr wrap="square">
                <a:spAutoFit/>
              </a:bodyPr>
              <a:lstStyle/>
              <a:p>
                <a:r>
                  <a:rPr kumimoji="0" lang="en-US" sz="22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For the area of this rectangle to be 1, the height must be </a:t>
                </a:r>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endParaRPr lang="en-US" sz="2200" dirty="0"/>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64664" y="4279705"/>
                <a:ext cx="3288507" cy="1249381"/>
              </a:xfrm>
              <a:prstGeom prst="rect">
                <a:avLst/>
              </a:prstGeom>
              <a:blipFill>
                <a:blip r:embed="rId8"/>
                <a:stretch>
                  <a:fillRect l="-2407" t="-2927" b="-3415"/>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03893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382671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3826719"/>
                <a:ext cx="1406807" cy="369332"/>
              </a:xfrm>
              <a:prstGeom prst="rect">
                <a:avLst/>
              </a:prstGeom>
              <a:blipFill>
                <a:blip r:embed="rId9"/>
                <a:stretch>
                  <a:fillRect b="-13333"/>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36854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24785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247856"/>
                <a:ext cx="140680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8393836" y="5545931"/>
                <a:ext cx="3690751" cy="1189262"/>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𝑎</m:t>
                                  </m:r>
                                </m:den>
                              </m:f>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𝑏</m:t>
                              </m:r>
                            </m:e>
                            <m:e>
                              <m:r>
                                <a:rPr lang="en-US" sz="2000" b="0" i="1" smtClean="0">
                                  <a:latin typeface="Cambria Math" panose="02040503050406030204" pitchFamily="18" charset="0"/>
                                </a:rPr>
                                <m:t>0   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otherwise</m:t>
                              </m:r>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8393836" y="5545931"/>
                <a:ext cx="3690751" cy="1189262"/>
              </a:xfrm>
              <a:prstGeom prst="roundRect">
                <a:avLst/>
              </a:prstGeom>
              <a:blipFill>
                <a:blip r:embed="rId11"/>
                <a:stretch>
                  <a:fillRect/>
                </a:stretch>
              </a:blipFill>
              <a:ln w="28575">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544538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r>
                  <a:rPr lang="en-US" sz="2000" b="1" i="1" dirty="0">
                    <a:solidFill>
                      <a:srgbClr val="3E8853"/>
                    </a:solidFill>
                  </a:rPr>
                  <a:t> Let’s compute this “visually”….</a:t>
                </a: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7926009" y="3886609"/>
                <a:ext cx="3690751" cy="1703517"/>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                            </m:t>
                          </m:r>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m:t>
                              </m:r>
                            </m:e>
                            <m:e/>
                            <m:e>
                              <m:r>
                                <a:rPr lang="en-US" sz="2000" b="1" i="1" smtClean="0">
                                  <a:latin typeface="Cambria Math" panose="02040503050406030204" pitchFamily="18" charset="0"/>
                                </a:rPr>
                                <m:t> </m:t>
                              </m:r>
                            </m:e>
                            <m:e>
                              <m:r>
                                <a:rPr lang="en-US" sz="2000" b="0" i="1" smtClean="0">
                                  <a:latin typeface="Cambria Math" panose="02040503050406030204" pitchFamily="18" charset="0"/>
                                </a:rPr>
                                <m:t>  </m:t>
                              </m:r>
                            </m:e>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7926009" y="3886609"/>
                <a:ext cx="3690751" cy="1703517"/>
              </a:xfrm>
              <a:prstGeom prst="roundRect">
                <a:avLst/>
              </a:prstGeom>
              <a:blipFill>
                <a:blip r:embed="rId10"/>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345233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3452337" y="6330285"/>
                <a:ext cx="791526" cy="400110"/>
              </a:xfrm>
              <a:prstGeom prst="rect">
                <a:avLst/>
              </a:prstGeom>
              <a:blipFill>
                <a:blip r:embed="rId11"/>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384810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47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0751-6CE4-4FE4-A84F-F7C81F4DEC91}"/>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FAB101FA-3102-4B8C-B357-CCE6CF27225A}"/>
              </a:ext>
            </a:extLst>
          </p:cNvPr>
          <p:cNvSpPr>
            <a:spLocks noGrp="1"/>
          </p:cNvSpPr>
          <p:nvPr>
            <p:ph idx="1"/>
          </p:nvPr>
        </p:nvSpPr>
        <p:spPr/>
        <p:txBody>
          <a:bodyPr/>
          <a:lstStyle/>
          <a:p>
            <a:r>
              <a:rPr lang="en-US" dirty="0"/>
              <a:t>Continuous random variables.</a:t>
            </a:r>
          </a:p>
          <a:p>
            <a:pPr lvl="1"/>
            <a:r>
              <a:rPr lang="en-US" dirty="0"/>
              <a:t>So far our sample spaces have been countable. What happens if we want to choose a random real number?</a:t>
            </a:r>
          </a:p>
          <a:p>
            <a:pPr lvl="1"/>
            <a:r>
              <a:rPr lang="en-US" dirty="0"/>
              <a:t>How do expectation, variance, conditioning, etc. change in this new context?</a:t>
            </a:r>
          </a:p>
          <a:p>
            <a:pPr lvl="1"/>
            <a:r>
              <a:rPr lang="en-US" dirty="0"/>
              <a:t>Mostly analogous to discrete cases, but with integrals instead of sums.</a:t>
            </a:r>
          </a:p>
          <a:p>
            <a:pPr lvl="1"/>
            <a:r>
              <a:rPr lang="en-US" sz="2800" dirty="0"/>
              <a:t>Analysis when it’s inconvenient (or impossible) to exactly calculate probabilities.</a:t>
            </a:r>
          </a:p>
          <a:p>
            <a:pPr lvl="1"/>
            <a:r>
              <a:rPr lang="en-US" dirty="0"/>
              <a:t>Central Limit Theorem (approximating discrete distributions with continuous ones)</a:t>
            </a:r>
          </a:p>
          <a:p>
            <a:pPr lvl="1"/>
            <a:r>
              <a:rPr lang="en-US" dirty="0"/>
              <a:t>Tail Bounds/Concentration (arguing it’s unlikely that a random variable is far from its expectation)</a:t>
            </a:r>
          </a:p>
          <a:p>
            <a:pPr lvl="1"/>
            <a:r>
              <a:rPr lang="en-US" sz="2800" dirty="0"/>
              <a:t>A first taste of making predictions from data (i.e., a bit of ML)</a:t>
            </a:r>
          </a:p>
        </p:txBody>
      </p:sp>
    </p:spTree>
    <p:extLst>
      <p:ext uri="{BB962C8B-B14F-4D97-AF65-F5344CB8AC3E}">
        <p14:creationId xmlns:p14="http://schemas.microsoft.com/office/powerpoint/2010/main" val="297158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9A672-F758-F2CD-5BB8-6116114A34E6}"/>
              </a:ext>
            </a:extLst>
          </p:cNvPr>
          <p:cNvSpPr/>
          <p:nvPr/>
        </p:nvSpPr>
        <p:spPr>
          <a:xfrm>
            <a:off x="2913540" y="4455523"/>
            <a:ext cx="934559" cy="1773892"/>
          </a:xfrm>
          <a:prstGeom prst="rec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r>
                  <a:rPr lang="en-US" sz="2000" b="1" i="1" dirty="0">
                    <a:solidFill>
                      <a:srgbClr val="3E8853"/>
                    </a:solidFill>
                  </a:rPr>
                  <a:t> Let’s compute this “visually”….</a:t>
                </a:r>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0" dirty="0"/>
                  <a:t> is the area of the green region below: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oMath>
                </a14:m>
                <a:r>
                  <a:rPr lang="en-US" b="0"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𝑏</m:t>
                    </m:r>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7926009" y="3886609"/>
                <a:ext cx="3690751" cy="1703517"/>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m:t>
                              </m:r>
                            </m:e>
                            <m:e/>
                            <m:e>
                              <m:f>
                                <m:fPr>
                                  <m:ctrlPr>
                                    <a:rPr lang="en-US" sz="2000" b="1" i="1">
                                      <a:latin typeface="Cambria Math" panose="02040503050406030204" pitchFamily="18" charset="0"/>
                                    </a:rPr>
                                  </m:ctrlPr>
                                </m:fPr>
                                <m:num>
                                  <m:r>
                                    <a:rPr lang="en-US" sz="2000" b="1" i="1">
                                      <a:latin typeface="Cambria Math" panose="02040503050406030204" pitchFamily="18" charset="0"/>
                                    </a:rPr>
                                    <m:t>𝒌</m:t>
                                  </m:r>
                                  <m:r>
                                    <a:rPr lang="en-US" sz="2000" b="1" i="1">
                                      <a:latin typeface="Cambria Math" panose="02040503050406030204" pitchFamily="18" charset="0"/>
                                    </a:rPr>
                                    <m:t>−</m:t>
                                  </m:r>
                                  <m:r>
                                    <a:rPr lang="en-US" sz="2000" b="1" i="1">
                                      <a:latin typeface="Cambria Math" panose="02040503050406030204" pitchFamily="18" charset="0"/>
                                    </a:rPr>
                                    <m:t>𝒂</m:t>
                                  </m:r>
                                </m:num>
                                <m:den>
                                  <m:r>
                                    <a:rPr lang="en-US" sz="2000" b="1" i="1">
                                      <a:latin typeface="Cambria Math" panose="02040503050406030204" pitchFamily="18" charset="0"/>
                                    </a:rPr>
                                    <m:t>𝒃</m:t>
                                  </m:r>
                                  <m:r>
                                    <a:rPr lang="en-US" sz="2000" b="1" i="1">
                                      <a:latin typeface="Cambria Math" panose="02040503050406030204" pitchFamily="18" charset="0"/>
                                    </a:rPr>
                                    <m:t>−</m:t>
                                  </m:r>
                                  <m:r>
                                    <a:rPr lang="en-US" sz="2000" b="1" i="1">
                                      <a:latin typeface="Cambria Math" panose="02040503050406030204" pitchFamily="18" charset="0"/>
                                    </a:rPr>
                                    <m:t>𝒂</m:t>
                                  </m:r>
                                </m:den>
                              </m:f>
                              <m:r>
                                <a:rPr lang="en-US" sz="2000" b="1" i="1">
                                  <a:latin typeface="Cambria Math" panose="02040503050406030204" pitchFamily="18" charset="0"/>
                                </a:rPr>
                                <m:t>  </m:t>
                              </m:r>
                              <m:r>
                                <a:rPr lang="en-US" sz="2000" b="1" i="0">
                                  <a:latin typeface="Cambria Math" panose="02040503050406030204" pitchFamily="18" charset="0"/>
                                </a:rPr>
                                <m:t>𝐢𝐟</m:t>
                              </m:r>
                              <m:r>
                                <a:rPr lang="en-US" sz="2000" b="1" i="1">
                                  <a:latin typeface="Cambria Math" panose="02040503050406030204" pitchFamily="18" charset="0"/>
                                </a:rPr>
                                <m:t> </m:t>
                              </m:r>
                              <m:r>
                                <a:rPr lang="en-US" sz="2000" b="1" i="1">
                                  <a:latin typeface="Cambria Math" panose="02040503050406030204" pitchFamily="18" charset="0"/>
                                </a:rPr>
                                <m:t>𝒂</m:t>
                              </m:r>
                              <m:r>
                                <a:rPr lang="en-US" sz="2000" b="1" i="1">
                                  <a:latin typeface="Cambria Math" panose="02040503050406030204" pitchFamily="18" charset="0"/>
                                </a:rPr>
                                <m:t>≤</m:t>
                              </m:r>
                              <m:r>
                                <a:rPr lang="en-US" sz="2000" b="1" i="1">
                                  <a:latin typeface="Cambria Math" panose="02040503050406030204" pitchFamily="18" charset="0"/>
                                </a:rPr>
                                <m:t>𝒌</m:t>
                              </m:r>
                              <m:r>
                                <a:rPr lang="en-US" sz="2000" i="1">
                                  <a:latin typeface="Cambria Math" panose="02040503050406030204" pitchFamily="18" charset="0"/>
                                </a:rPr>
                                <m:t>≤</m:t>
                              </m:r>
                              <m:r>
                                <a:rPr lang="en-US" sz="2000" b="1" i="1">
                                  <a:latin typeface="Cambria Math" panose="02040503050406030204" pitchFamily="18" charset="0"/>
                                </a:rPr>
                                <m:t>𝒃</m:t>
                              </m:r>
                            </m:e>
                            <m:e>
                              <m:r>
                                <a:rPr lang="en-US" sz="2000" b="0" i="1" smtClean="0">
                                  <a:latin typeface="Cambria Math" panose="02040503050406030204" pitchFamily="18" charset="0"/>
                                </a:rPr>
                                <m:t>  </m:t>
                              </m:r>
                            </m:e>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7926009" y="3886609"/>
                <a:ext cx="3690751" cy="1703517"/>
              </a:xfrm>
              <a:prstGeom prst="roundRect">
                <a:avLst/>
              </a:prstGeom>
              <a:blipFill>
                <a:blip r:embed="rId10"/>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345233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3452337" y="6330285"/>
                <a:ext cx="791526" cy="400110"/>
              </a:xfrm>
              <a:prstGeom prst="rect">
                <a:avLst/>
              </a:prstGeom>
              <a:blipFill>
                <a:blip r:embed="rId11"/>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384810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342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r>
                  <a:rPr lang="en-US" sz="2000" b="1" i="1" dirty="0">
                    <a:solidFill>
                      <a:srgbClr val="3E8853"/>
                    </a:solidFill>
                  </a:rPr>
                  <a:t> Let’s compute this “visually”….</a:t>
                </a:r>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0" dirty="0"/>
                  <a:t> is the area of the green region below: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oMath>
                </a14:m>
                <a:r>
                  <a:rPr lang="en-US" b="0"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𝑏</m:t>
                    </m:r>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7926009" y="3886609"/>
                <a:ext cx="3690751" cy="1765519"/>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 </m:t>
                              </m:r>
                            </m:e>
                            <m:e>
                              <m:r>
                                <a:rPr lang="en-US" sz="2000" b="1" i="1">
                                  <a:latin typeface="Cambria Math" panose="02040503050406030204" pitchFamily="18" charset="0"/>
                                </a:rPr>
                                <m:t>𝟎</m:t>
                              </m:r>
                              <m:r>
                                <a:rPr lang="en-US" sz="2000" b="1" i="1">
                                  <a:latin typeface="Cambria Math" panose="02040503050406030204" pitchFamily="18" charset="0"/>
                                </a:rPr>
                                <m:t>              </m:t>
                              </m:r>
                              <m:r>
                                <a:rPr lang="en-US" sz="2000" b="1">
                                  <a:latin typeface="Cambria Math" panose="02040503050406030204" pitchFamily="18" charset="0"/>
                                </a:rPr>
                                <m:t> </m:t>
                              </m:r>
                              <m:r>
                                <a:rPr lang="en-US" sz="2000" b="1" i="0">
                                  <a:latin typeface="Cambria Math" panose="02040503050406030204" pitchFamily="18" charset="0"/>
                                </a:rPr>
                                <m:t>𝐢𝐟</m:t>
                              </m:r>
                              <m:r>
                                <a:rPr lang="en-US" sz="2000" b="1" i="1">
                                  <a:latin typeface="Cambria Math" panose="02040503050406030204" pitchFamily="18" charset="0"/>
                                </a:rPr>
                                <m:t> </m:t>
                              </m:r>
                              <m:r>
                                <a:rPr lang="en-US" sz="2000" b="1" i="1">
                                  <a:latin typeface="Cambria Math" panose="02040503050406030204" pitchFamily="18" charset="0"/>
                                </a:rPr>
                                <m:t>𝒌</m:t>
                              </m:r>
                              <m:r>
                                <a:rPr lang="en-US" sz="2000" b="1" i="1">
                                  <a:latin typeface="Cambria Math" panose="02040503050406030204" pitchFamily="18" charset="0"/>
                                </a:rPr>
                                <m:t>&lt;</m:t>
                              </m:r>
                              <m:r>
                                <a:rPr lang="en-US" sz="2000" b="1" i="1">
                                  <a:latin typeface="Cambria Math" panose="02040503050406030204" pitchFamily="18" charset="0"/>
                                </a:rPr>
                                <m:t>𝒂</m:t>
                              </m:r>
                            </m:e>
                            <m:e>
                              <m:f>
                                <m:fPr>
                                  <m:ctrlPr>
                                    <a:rPr lang="en-US" sz="2000" i="1">
                                      <a:latin typeface="Cambria Math" panose="02040503050406030204" pitchFamily="18" charset="0"/>
                                    </a:rPr>
                                  </m:ctrlPr>
                                </m:fPr>
                                <m:num>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𝑎</m:t>
                                  </m:r>
                                </m:num>
                                <m:den>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𝑎</m:t>
                                  </m:r>
                                </m:den>
                              </m:f>
                              <m:r>
                                <a:rPr lang="en-US" sz="2000" i="1">
                                  <a:latin typeface="Cambria Math" panose="02040503050406030204" pitchFamily="18" charset="0"/>
                                </a:rPr>
                                <m:t>  </m:t>
                              </m:r>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𝑏</m:t>
                              </m:r>
                            </m:e>
                            <m:e>
                              <m:r>
                                <a:rPr lang="en-US" sz="2000" i="1">
                                  <a:latin typeface="Cambria Math" panose="02040503050406030204" pitchFamily="18" charset="0"/>
                                </a:rPr>
                                <m:t>  </m:t>
                              </m:r>
                            </m:e>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7926009" y="3886609"/>
                <a:ext cx="3690751" cy="1765519"/>
              </a:xfrm>
              <a:prstGeom prst="roundRect">
                <a:avLst/>
              </a:prstGeom>
              <a:blipFill>
                <a:blip r:embed="rId10"/>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179498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1794987" y="6330285"/>
                <a:ext cx="791526" cy="400110"/>
              </a:xfrm>
              <a:prstGeom prst="rect">
                <a:avLst/>
              </a:prstGeom>
              <a:blipFill>
                <a:blip r:embed="rId11"/>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219075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339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9A672-F758-F2CD-5BB8-6116114A34E6}"/>
              </a:ext>
            </a:extLst>
          </p:cNvPr>
          <p:cNvSpPr/>
          <p:nvPr/>
        </p:nvSpPr>
        <p:spPr>
          <a:xfrm>
            <a:off x="2913540" y="4455523"/>
            <a:ext cx="2573435" cy="1773892"/>
          </a:xfrm>
          <a:prstGeom prst="rec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 </a:t>
                </a:r>
                <a:r>
                  <a:rPr lang="en-US" sz="2000" b="1" i="1" dirty="0">
                    <a:solidFill>
                      <a:schemeClr val="accent5"/>
                    </a:solidFill>
                  </a:rPr>
                  <a:t>Let’s compute this “visually”….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0" dirty="0"/>
                  <a:t> is the area of the green region below: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oMath>
                </a14:m>
                <a:r>
                  <a:rPr lang="en-US" b="0"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𝑏</m:t>
                    </m:r>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609266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6092667" y="6330285"/>
                <a:ext cx="791526" cy="400110"/>
              </a:xfrm>
              <a:prstGeom prst="rect">
                <a:avLst/>
              </a:prstGeom>
              <a:blipFill>
                <a:blip r:embed="rId10"/>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648843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93C5A9F-D973-BF24-CA46-A6BE7B88D537}"/>
                  </a:ext>
                </a:extLst>
              </p:cNvPr>
              <p:cNvSpPr txBox="1"/>
              <p:nvPr/>
            </p:nvSpPr>
            <p:spPr>
              <a:xfrm>
                <a:off x="7926009" y="3886609"/>
                <a:ext cx="3690751" cy="1762256"/>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 </m:t>
                              </m:r>
                            </m:e>
                            <m:e>
                              <m:r>
                                <a:rPr lang="en-US" sz="2000" i="1">
                                  <a:latin typeface="Cambria Math" panose="02040503050406030204" pitchFamily="18" charset="0"/>
                                </a:rPr>
                                <m:t>0              </m:t>
                              </m:r>
                              <m:r>
                                <a:rPr lang="en-US" sz="2000">
                                  <a:latin typeface="Cambria Math" panose="02040503050406030204" pitchFamily="18" charset="0"/>
                                </a:rPr>
                                <m:t> </m:t>
                              </m:r>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𝑘</m:t>
                              </m:r>
                              <m:r>
                                <a:rPr lang="en-US" sz="2000" i="1">
                                  <a:latin typeface="Cambria Math" panose="02040503050406030204" pitchFamily="18" charset="0"/>
                                </a:rPr>
                                <m:t>&lt;</m:t>
                              </m:r>
                              <m:r>
                                <a:rPr lang="en-US" sz="2000" i="1">
                                  <a:latin typeface="Cambria Math" panose="02040503050406030204" pitchFamily="18" charset="0"/>
                                </a:rPr>
                                <m:t>𝑎</m:t>
                              </m:r>
                            </m:e>
                            <m:e>
                              <m:f>
                                <m:fPr>
                                  <m:ctrlPr>
                                    <a:rPr lang="en-US" sz="2000" i="1">
                                      <a:latin typeface="Cambria Math" panose="02040503050406030204" pitchFamily="18" charset="0"/>
                                    </a:rPr>
                                  </m:ctrlPr>
                                </m:fPr>
                                <m:num>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𝑎</m:t>
                                  </m:r>
                                </m:num>
                                <m:den>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𝑎</m:t>
                                  </m:r>
                                </m:den>
                              </m:f>
                              <m:r>
                                <a:rPr lang="en-US" sz="2000" i="1">
                                  <a:latin typeface="Cambria Math" panose="02040503050406030204" pitchFamily="18" charset="0"/>
                                </a:rPr>
                                <m:t>  </m:t>
                              </m:r>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𝑘</m:t>
                              </m:r>
                              <m:r>
                                <a:rPr lang="en-US" sz="2000" b="0" i="1" smtClean="0">
                                  <a:latin typeface="Cambria Math" panose="02040503050406030204" pitchFamily="18" charset="0"/>
                                </a:rPr>
                                <m:t>≤</m:t>
                              </m:r>
                              <m:r>
                                <a:rPr lang="en-US" sz="2000" i="1">
                                  <a:latin typeface="Cambria Math" panose="02040503050406030204" pitchFamily="18" charset="0"/>
                                </a:rPr>
                                <m:t>𝑏</m:t>
                              </m:r>
                            </m:e>
                            <m:e>
                              <m:r>
                                <a:rPr lang="en-US" sz="2000" i="1">
                                  <a:latin typeface="Cambria Math" panose="02040503050406030204" pitchFamily="18" charset="0"/>
                                </a:rPr>
                                <m:t>  </m:t>
                              </m:r>
                            </m:e>
                            <m:e>
                              <m:r>
                                <a:rPr lang="en-US" sz="2000" b="1" i="1" smtClean="0">
                                  <a:latin typeface="Cambria Math" panose="02040503050406030204" pitchFamily="18" charset="0"/>
                                </a:rPr>
                                <m:t>𝟏</m:t>
                              </m:r>
                              <m:r>
                                <a:rPr lang="en-US" sz="2000" b="1" i="1">
                                  <a:latin typeface="Cambria Math" panose="02040503050406030204" pitchFamily="18" charset="0"/>
                                </a:rPr>
                                <m:t>              </m:t>
                              </m:r>
                              <m:r>
                                <a:rPr lang="en-US" sz="2000" b="1">
                                  <a:latin typeface="Cambria Math" panose="02040503050406030204" pitchFamily="18" charset="0"/>
                                </a:rPr>
                                <m:t> </m:t>
                              </m:r>
                              <m:r>
                                <a:rPr lang="en-US" sz="2000" b="1" i="0">
                                  <a:latin typeface="Cambria Math" panose="02040503050406030204" pitchFamily="18" charset="0"/>
                                </a:rPr>
                                <m:t>𝐢𝐟</m:t>
                              </m:r>
                              <m:r>
                                <a:rPr lang="en-US" sz="2000" b="1" i="1">
                                  <a:latin typeface="Cambria Math" panose="02040503050406030204" pitchFamily="18" charset="0"/>
                                </a:rPr>
                                <m:t> </m:t>
                              </m:r>
                              <m:r>
                                <a:rPr lang="en-US" sz="2000" b="1" i="1">
                                  <a:latin typeface="Cambria Math" panose="02040503050406030204" pitchFamily="18" charset="0"/>
                                </a:rPr>
                                <m:t>𝒌</m:t>
                              </m:r>
                              <m:r>
                                <a:rPr lang="en-US" sz="2000" b="1" i="1" smtClean="0">
                                  <a:latin typeface="Cambria Math" panose="02040503050406030204" pitchFamily="18" charset="0"/>
                                </a:rPr>
                                <m:t>≥</m:t>
                              </m:r>
                              <m:r>
                                <a:rPr lang="en-US" sz="2000" b="1" i="1" smtClean="0">
                                  <a:latin typeface="Cambria Math" panose="02040503050406030204" pitchFamily="18" charset="0"/>
                                </a:rPr>
                                <m:t>𝒃</m:t>
                              </m:r>
                            </m:e>
                          </m:eqArr>
                        </m:e>
                      </m:d>
                    </m:oMath>
                  </m:oMathPara>
                </a14:m>
                <a:endParaRPr lang="en-US" sz="2000" dirty="0"/>
              </a:p>
            </p:txBody>
          </p:sp>
        </mc:Choice>
        <mc:Fallback xmlns="">
          <p:sp>
            <p:nvSpPr>
              <p:cNvPr id="9" name="TextBox 8">
                <a:extLst>
                  <a:ext uri="{FF2B5EF4-FFF2-40B4-BE49-F238E27FC236}">
                    <a16:creationId xmlns:a16="http://schemas.microsoft.com/office/drawing/2014/main" id="{793C5A9F-D973-BF24-CA46-A6BE7B88D537}"/>
                  </a:ext>
                </a:extLst>
              </p:cNvPr>
              <p:cNvSpPr txBox="1">
                <a:spLocks noRot="1" noChangeAspect="1" noMove="1" noResize="1" noEditPoints="1" noAdjustHandles="1" noChangeArrowheads="1" noChangeShapeType="1" noTextEdit="1"/>
              </p:cNvSpPr>
              <p:nvPr/>
            </p:nvSpPr>
            <p:spPr>
              <a:xfrm>
                <a:off x="7926009" y="3886609"/>
                <a:ext cx="3690751" cy="1762256"/>
              </a:xfrm>
              <a:prstGeom prst="roundRect">
                <a:avLst/>
              </a:prstGeom>
              <a:blipFill>
                <a:blip r:embed="rId11"/>
                <a:stretch>
                  <a:fillRect/>
                </a:stretch>
              </a:blipFill>
              <a:ln w="28575">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90143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8" y="263276"/>
            <a:ext cx="11872032"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(Integral)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6"/>
                <a:ext cx="11449120" cy="5394144"/>
              </a:xfrm>
            </p:spPr>
            <p:txBody>
              <a:bodyPr>
                <a:normAutofit/>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 </a:t>
                </a:r>
                <a:r>
                  <a:rPr lang="en-US" sz="2000" b="1" i="1" dirty="0">
                    <a:solidFill>
                      <a:srgbClr val="3E8853"/>
                    </a:solidFill>
                  </a:rPr>
                  <a:t>Let’s compute this “algebraically”….</a:t>
                </a:r>
                <a:endParaRPr lang="en-US" sz="2400" b="0" dirty="0"/>
              </a:p>
              <a:p>
                <a:pPr lvl="0">
                  <a:buClr>
                    <a:srgbClr val="1CADE4"/>
                  </a:buClr>
                </a:pPr>
                <a:r>
                  <a:rPr lang="en-US" sz="2400" b="0" dirty="0"/>
                  <a:t>The CDF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𝑋</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 </m:t>
                    </m:r>
                    <m:nary>
                      <m:naryPr>
                        <m:limLoc m:val="subSup"/>
                        <m:grow m:val="on"/>
                        <m:ctrlPr>
                          <a:rPr lang="en-US" sz="2400" b="0" i="1" dirty="0" smtClean="0">
                            <a:latin typeface="Cambria Math" panose="02040503050406030204" pitchFamily="18" charset="0"/>
                          </a:rPr>
                        </m:ctrlPr>
                      </m:naryPr>
                      <m:sub>
                        <m:r>
                          <a:rPr lang="en-US" sz="2400" b="0" i="0" dirty="0" smtClean="0">
                            <a:latin typeface="Cambria Math" panose="02040503050406030204" pitchFamily="18" charset="0"/>
                          </a:rPr>
                          <m:t>−∞</m:t>
                        </m:r>
                      </m:sub>
                      <m:sup>
                        <m:r>
                          <a:rPr lang="en-US" sz="2400" b="0" i="1" dirty="0" smtClean="0">
                            <a:latin typeface="Cambria Math" panose="02040503050406030204" pitchFamily="18" charset="0"/>
                          </a:rPr>
                          <m:t>𝑘</m:t>
                        </m:r>
                      </m:sup>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𝑋</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𝑧</m:t>
                            </m:r>
                          </m:e>
                        </m:d>
                        <m:r>
                          <a:rPr lang="en-US" sz="2400" b="0" i="1" dirty="0" smtClean="0">
                            <a:latin typeface="Cambria Math" panose="02040503050406030204" pitchFamily="18" charset="0"/>
                          </a:rPr>
                          <m:t>𝑑𝑧</m:t>
                        </m:r>
                      </m:e>
                    </m:nary>
                  </m:oMath>
                </a14:m>
                <a:endParaRPr lang="en-US" sz="2400" b="0" dirty="0"/>
              </a:p>
              <a:p>
                <a:pPr lvl="1">
                  <a:buClr>
                    <a:srgbClr val="1CADE4"/>
                  </a:buClr>
                </a:pPr>
                <a:r>
                  <a:rPr lang="en-US" sz="2000" b="1" i="1" dirty="0"/>
                  <a:t>We can compute this for the ranges based on what </a:t>
                </a:r>
                <a14:m>
                  <m:oMath xmlns:m="http://schemas.openxmlformats.org/officeDocument/2006/math">
                    <m:r>
                      <a:rPr lang="en-US" sz="2000" b="1" i="1" smtClean="0">
                        <a:latin typeface="Cambria Math" panose="02040503050406030204" pitchFamily="18" charset="0"/>
                      </a:rPr>
                      <m:t>𝒌</m:t>
                    </m:r>
                  </m:oMath>
                </a14:m>
                <a:r>
                  <a:rPr lang="en-US" sz="2000" b="1" i="1" dirty="0"/>
                  <a:t> is and what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𝒇</m:t>
                        </m:r>
                      </m:e>
                      <m:sub>
                        <m:r>
                          <a:rPr lang="en-US" sz="2000" b="1" i="1" dirty="0">
                            <a:latin typeface="Cambria Math" panose="02040503050406030204" pitchFamily="18" charset="0"/>
                          </a:rPr>
                          <m:t>𝑿</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𝒛</m:t>
                        </m:r>
                      </m:e>
                    </m:d>
                  </m:oMath>
                </a14:m>
                <a:r>
                  <a:rPr lang="en-US" sz="2000" b="1" i="1" dirty="0"/>
                  <a:t> is for the values of </a:t>
                </a:r>
                <a14:m>
                  <m:oMath xmlns:m="http://schemas.openxmlformats.org/officeDocument/2006/math">
                    <m:r>
                      <a:rPr lang="en-US" sz="2000" b="1" i="1" smtClean="0">
                        <a:latin typeface="Cambria Math" panose="02040503050406030204" pitchFamily="18" charset="0"/>
                      </a:rPr>
                      <m:t>𝒛</m:t>
                    </m:r>
                  </m:oMath>
                </a14:m>
                <a:r>
                  <a:rPr lang="en-US" sz="2000" b="1" i="1" dirty="0"/>
                  <a:t> less than </a:t>
                </a:r>
                <a14:m>
                  <m:oMath xmlns:m="http://schemas.openxmlformats.org/officeDocument/2006/math">
                    <m:r>
                      <a:rPr lang="en-US" sz="2000" b="1" i="1" smtClean="0">
                        <a:latin typeface="Cambria Math" panose="02040503050406030204" pitchFamily="18" charset="0"/>
                      </a:rPr>
                      <m:t>𝒌</m:t>
                    </m:r>
                  </m:oMath>
                </a14:m>
                <a:endParaRPr lang="en-US" sz="2000" b="1" i="1" dirty="0"/>
              </a:p>
              <a:p>
                <a:pPr lvl="1">
                  <a:buClr>
                    <a:srgbClr val="1CADE4"/>
                  </a:buClr>
                </a:pPr>
                <a:r>
                  <a:rPr lang="en-US" sz="2200" b="1" dirty="0"/>
                  <a:t>Case when </a:t>
                </a:r>
                <a14:m>
                  <m:oMath xmlns:m="http://schemas.openxmlformats.org/officeDocument/2006/math">
                    <m:r>
                      <a:rPr lang="en-US" sz="2200" b="1" i="1" smtClean="0">
                        <a:latin typeface="Cambria Math" panose="02040503050406030204" pitchFamily="18" charset="0"/>
                      </a:rPr>
                      <m:t>𝒌</m:t>
                    </m:r>
                    <m:r>
                      <a:rPr lang="en-US" sz="2200" b="1" i="1" smtClean="0">
                        <a:latin typeface="Cambria Math" panose="02040503050406030204" pitchFamily="18" charset="0"/>
                      </a:rPr>
                      <m:t>≤</m:t>
                    </m:r>
                    <m:r>
                      <a:rPr lang="en-US" sz="2200" b="1" i="1" smtClean="0">
                        <a:latin typeface="Cambria Math" panose="02040503050406030204" pitchFamily="18" charset="0"/>
                      </a:rPr>
                      <m:t>𝒂</m:t>
                    </m:r>
                  </m:oMath>
                </a14:m>
                <a:r>
                  <a:rPr lang="en-US" sz="2200" b="1"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a:rPr lang="en-US" sz="2200" i="1">
                            <a:latin typeface="Cambria Math" panose="02040503050406030204" pitchFamily="18" charset="0"/>
                          </a:rPr>
                          <m:t>𝑋</m:t>
                        </m:r>
                      </m:sub>
                    </m:sSub>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 </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𝑓</m:t>
                            </m:r>
                          </m:e>
                          <m:sub>
                            <m:r>
                              <a:rPr lang="en-US" sz="2200" i="1" dirty="0">
                                <a:latin typeface="Cambria Math" panose="02040503050406030204" pitchFamily="18" charset="0"/>
                              </a:rPr>
                              <m:t>𝑋</m:t>
                            </m:r>
                          </m:sub>
                        </m:sSub>
                        <m:d>
                          <m:dPr>
                            <m:ctrlPr>
                              <a:rPr lang="en-US" sz="2200" i="1" dirty="0">
                                <a:latin typeface="Cambria Math" panose="02040503050406030204" pitchFamily="18" charset="0"/>
                              </a:rPr>
                            </m:ctrlPr>
                          </m:dPr>
                          <m:e>
                            <m:r>
                              <a:rPr lang="en-US" sz="2200" i="1" dirty="0">
                                <a:latin typeface="Cambria Math" panose="02040503050406030204" pitchFamily="18" charset="0"/>
                              </a:rPr>
                              <m:t>𝑧</m:t>
                            </m:r>
                          </m:e>
                        </m:d>
                        <m:r>
                          <a:rPr lang="en-US" sz="2200" i="1" dirty="0">
                            <a:latin typeface="Cambria Math" panose="02040503050406030204" pitchFamily="18" charset="0"/>
                          </a:rPr>
                          <m:t>𝑑𝑧</m:t>
                        </m:r>
                      </m:e>
                    </m:nary>
                    <m:r>
                      <a:rPr lang="en-US" sz="2200" b="0" i="1" dirty="0" smtClean="0">
                        <a:latin typeface="Cambria Math" panose="02040503050406030204" pitchFamily="18" charset="0"/>
                      </a:rPr>
                      <m:t>=</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r>
                          <a:rPr lang="en-US" sz="2200" b="0" i="1" dirty="0" smtClean="0">
                            <a:latin typeface="Cambria Math" panose="02040503050406030204" pitchFamily="18" charset="0"/>
                          </a:rPr>
                          <m:t>0 </m:t>
                        </m:r>
                        <m:r>
                          <a:rPr lang="en-US" sz="2200" i="1" dirty="0">
                            <a:latin typeface="Cambria Math" panose="02040503050406030204" pitchFamily="18" charset="0"/>
                          </a:rPr>
                          <m:t>𝑑𝑧</m:t>
                        </m:r>
                        <m:r>
                          <a:rPr lang="en-US" sz="2200" b="0" i="1" dirty="0" smtClean="0">
                            <a:latin typeface="Cambria Math" panose="02040503050406030204" pitchFamily="18" charset="0"/>
                          </a:rPr>
                          <m:t>=0</m:t>
                        </m:r>
                      </m:e>
                    </m:nary>
                  </m:oMath>
                </a14:m>
                <a:endParaRPr lang="en-US" sz="2200" b="1" dirty="0"/>
              </a:p>
              <a:p>
                <a:pPr lvl="1">
                  <a:buClr>
                    <a:srgbClr val="1CADE4"/>
                  </a:buClr>
                </a:pPr>
                <a:r>
                  <a:rPr lang="en-US" sz="2200" b="1" dirty="0"/>
                  <a:t>Case when </a:t>
                </a:r>
                <a14:m>
                  <m:oMath xmlns:m="http://schemas.openxmlformats.org/officeDocument/2006/math">
                    <m:r>
                      <a:rPr lang="en-US" sz="2200" b="1" i="1" smtClean="0">
                        <a:latin typeface="Cambria Math" panose="02040503050406030204" pitchFamily="18" charset="0"/>
                      </a:rPr>
                      <m:t>𝒂</m:t>
                    </m:r>
                    <m:r>
                      <a:rPr lang="en-US" sz="2200" b="1" i="1" smtClean="0">
                        <a:latin typeface="Cambria Math" panose="02040503050406030204" pitchFamily="18" charset="0"/>
                      </a:rPr>
                      <m:t>≤</m:t>
                    </m:r>
                    <m:r>
                      <a:rPr lang="en-US" sz="2200" b="1" i="1" smtClean="0">
                        <a:latin typeface="Cambria Math" panose="02040503050406030204" pitchFamily="18" charset="0"/>
                      </a:rPr>
                      <m:t>𝒌</m:t>
                    </m:r>
                    <m:r>
                      <a:rPr lang="en-US" sz="2200" b="1" i="1" smtClean="0">
                        <a:latin typeface="Cambria Math" panose="02040503050406030204" pitchFamily="18" charset="0"/>
                      </a:rPr>
                      <m:t>≤</m:t>
                    </m:r>
                    <m:r>
                      <a:rPr lang="en-US" sz="2200" b="1" i="1" smtClean="0">
                        <a:latin typeface="Cambria Math" panose="02040503050406030204" pitchFamily="18" charset="0"/>
                      </a:rPr>
                      <m:t>𝒃</m:t>
                    </m:r>
                  </m:oMath>
                </a14:m>
                <a:r>
                  <a:rPr lang="en-US" sz="2200" b="1" dirty="0"/>
                  <a:t>:</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a:rPr lang="en-US" sz="2200" i="1">
                            <a:latin typeface="Cambria Math" panose="02040503050406030204" pitchFamily="18" charset="0"/>
                          </a:rPr>
                          <m:t>𝑋</m:t>
                        </m:r>
                      </m:sub>
                    </m:sSub>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 </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𝑓</m:t>
                            </m:r>
                          </m:e>
                          <m:sub>
                            <m:r>
                              <a:rPr lang="en-US" sz="2200" i="1" dirty="0">
                                <a:latin typeface="Cambria Math" panose="02040503050406030204" pitchFamily="18" charset="0"/>
                              </a:rPr>
                              <m:t>𝑋</m:t>
                            </m:r>
                          </m:sub>
                        </m:sSub>
                        <m:d>
                          <m:dPr>
                            <m:ctrlPr>
                              <a:rPr lang="en-US" sz="2200" i="1" dirty="0">
                                <a:latin typeface="Cambria Math" panose="02040503050406030204" pitchFamily="18" charset="0"/>
                              </a:rPr>
                            </m:ctrlPr>
                          </m:dPr>
                          <m:e>
                            <m:r>
                              <a:rPr lang="en-US" sz="2200" i="1" dirty="0">
                                <a:latin typeface="Cambria Math" panose="02040503050406030204" pitchFamily="18" charset="0"/>
                              </a:rPr>
                              <m:t>𝑧</m:t>
                            </m:r>
                          </m:e>
                        </m:d>
                        <m:r>
                          <a:rPr lang="en-US" sz="2200" i="1" dirty="0">
                            <a:latin typeface="Cambria Math" panose="02040503050406030204" pitchFamily="18" charset="0"/>
                          </a:rPr>
                          <m:t>𝑑𝑧</m:t>
                        </m:r>
                      </m:e>
                    </m:nary>
                  </m:oMath>
                </a14:m>
                <a:r>
                  <a:rPr lang="en-US" sz="2200" b="1" dirty="0"/>
                  <a:t> =</a:t>
                </a:r>
                <a:r>
                  <a:rPr lang="en-US" sz="2200" dirty="0"/>
                  <a:t> </a:t>
                </a:r>
                <a14:m>
                  <m:oMath xmlns:m="http://schemas.openxmlformats.org/officeDocument/2006/math">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b="0" i="1" dirty="0" smtClean="0">
                            <a:latin typeface="Cambria Math" panose="02040503050406030204" pitchFamily="18" charset="0"/>
                          </a:rPr>
                          <m:t>𝑎</m:t>
                        </m:r>
                      </m:sup>
                      <m:e>
                        <m:r>
                          <a:rPr lang="en-US" sz="2200" b="0" i="1" dirty="0" smtClean="0">
                            <a:latin typeface="Cambria Math" panose="02040503050406030204" pitchFamily="18" charset="0"/>
                          </a:rPr>
                          <m:t>0 </m:t>
                        </m:r>
                        <m:r>
                          <a:rPr lang="en-US" sz="2200" i="1" dirty="0">
                            <a:latin typeface="Cambria Math" panose="02040503050406030204" pitchFamily="18" charset="0"/>
                          </a:rPr>
                          <m:t>𝑑𝑧</m:t>
                        </m:r>
                      </m:e>
                    </m:nary>
                    <m:r>
                      <a:rPr lang="en-US" sz="2200" b="1" i="0" dirty="0" smtClean="0">
                        <a:latin typeface="Cambria Math" panose="02040503050406030204" pitchFamily="18" charset="0"/>
                      </a:rPr>
                      <m:t>+</m:t>
                    </m:r>
                    <m:nary>
                      <m:naryPr>
                        <m:limLoc m:val="subSup"/>
                        <m:grow m:val="on"/>
                        <m:ctrlPr>
                          <a:rPr lang="en-US" sz="2200" i="1" dirty="0">
                            <a:latin typeface="Cambria Math" panose="02040503050406030204" pitchFamily="18" charset="0"/>
                          </a:rPr>
                        </m:ctrlPr>
                      </m:naryPr>
                      <m:sub>
                        <m:r>
                          <m:rPr>
                            <m:sty m:val="p"/>
                          </m:rPr>
                          <a:rPr lang="en-US" sz="2200" b="0" i="0" dirty="0" smtClean="0">
                            <a:latin typeface="Cambria Math" panose="02040503050406030204" pitchFamily="18" charset="0"/>
                          </a:rPr>
                          <m:t>a</m:t>
                        </m:r>
                      </m:sub>
                      <m:sup>
                        <m:r>
                          <a:rPr lang="en-US" sz="2200" i="1" dirty="0">
                            <a:latin typeface="Cambria Math" panose="02040503050406030204" pitchFamily="18" charset="0"/>
                          </a:rPr>
                          <m:t>𝑘</m:t>
                        </m:r>
                      </m:sup>
                      <m:e>
                        <m:f>
                          <m:fPr>
                            <m:ctrlPr>
                              <a:rPr lang="en-US" sz="2200" b="0" i="1" dirty="0" smtClean="0">
                                <a:latin typeface="Cambria Math" panose="02040503050406030204" pitchFamily="18" charset="0"/>
                              </a:rPr>
                            </m:ctrlPr>
                          </m:fPr>
                          <m:num>
                            <m:r>
                              <a:rPr lang="en-US" sz="2200" b="0" i="1" dirty="0" smtClean="0">
                                <a:latin typeface="Cambria Math" panose="02040503050406030204" pitchFamily="18" charset="0"/>
                              </a:rPr>
                              <m:t>1</m:t>
                            </m:r>
                          </m:num>
                          <m:den>
                            <m:r>
                              <a:rPr lang="en-US" sz="2200" b="0" i="1" dirty="0" smtClean="0">
                                <a:latin typeface="Cambria Math" panose="02040503050406030204" pitchFamily="18" charset="0"/>
                              </a:rPr>
                              <m:t>𝑏</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den>
                        </m:f>
                        <m:r>
                          <a:rPr lang="en-US" sz="2200" i="1" dirty="0">
                            <a:latin typeface="Cambria Math" panose="02040503050406030204" pitchFamily="18" charset="0"/>
                          </a:rPr>
                          <m:t>𝑑𝑧</m:t>
                        </m:r>
                      </m:e>
                    </m:nary>
                    <m:r>
                      <a:rPr lang="en-US" sz="2200" b="0" i="1" dirty="0" smtClean="0">
                        <a:latin typeface="Cambria Math" panose="02040503050406030204" pitchFamily="18" charset="0"/>
                      </a:rPr>
                      <m:t>=</m:t>
                    </m:r>
                    <m:f>
                      <m:fPr>
                        <m:ctrlPr>
                          <a:rPr lang="en-US" sz="2200" b="0" i="1" dirty="0" smtClean="0">
                            <a:latin typeface="Cambria Math" panose="02040503050406030204" pitchFamily="18" charset="0"/>
                          </a:rPr>
                        </m:ctrlPr>
                      </m:fPr>
                      <m:num>
                        <m:r>
                          <a:rPr lang="en-US" sz="2200" b="0" i="1" dirty="0" smtClean="0">
                            <a:latin typeface="Cambria Math" panose="02040503050406030204" pitchFamily="18" charset="0"/>
                          </a:rPr>
                          <m:t>𝑘</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num>
                      <m:den>
                        <m:r>
                          <a:rPr lang="en-US" sz="2200" b="0" i="1" dirty="0" smtClean="0">
                            <a:latin typeface="Cambria Math" panose="02040503050406030204" pitchFamily="18" charset="0"/>
                          </a:rPr>
                          <m:t>𝑏</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den>
                    </m:f>
                  </m:oMath>
                </a14:m>
                <a:endParaRPr lang="en-US" sz="2200" b="1" dirty="0"/>
              </a:p>
              <a:p>
                <a:pPr lvl="1">
                  <a:buClr>
                    <a:srgbClr val="1CADE4"/>
                  </a:buClr>
                </a:pPr>
                <a:r>
                  <a:rPr lang="en-US" sz="2200" b="1" dirty="0"/>
                  <a:t>Case when </a:t>
                </a:r>
                <a14:m>
                  <m:oMath xmlns:m="http://schemas.openxmlformats.org/officeDocument/2006/math">
                    <m:r>
                      <a:rPr lang="en-US" sz="2200" b="1" i="0" smtClean="0">
                        <a:latin typeface="Cambria Math" panose="02040503050406030204" pitchFamily="18" charset="0"/>
                      </a:rPr>
                      <m:t>𝐤</m:t>
                    </m:r>
                    <m:r>
                      <a:rPr lang="en-US" sz="2200" b="1" i="1" smtClean="0">
                        <a:latin typeface="Cambria Math" panose="02040503050406030204" pitchFamily="18" charset="0"/>
                      </a:rPr>
                      <m:t>&gt;</m:t>
                    </m:r>
                    <m:r>
                      <a:rPr lang="en-US" sz="2200" b="1" i="1" smtClean="0">
                        <a:latin typeface="Cambria Math" panose="02040503050406030204" pitchFamily="18" charset="0"/>
                      </a:rPr>
                      <m:t>𝒃</m:t>
                    </m:r>
                  </m:oMath>
                </a14:m>
                <a:r>
                  <a:rPr lang="en-US" sz="2200" b="1" dirty="0"/>
                  <a:t>:</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a:rPr lang="en-US" sz="2200" i="1">
                            <a:latin typeface="Cambria Math" panose="02040503050406030204" pitchFamily="18" charset="0"/>
                          </a:rPr>
                          <m:t>𝑋</m:t>
                        </m:r>
                      </m:sub>
                    </m:sSub>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 </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𝑓</m:t>
                            </m:r>
                          </m:e>
                          <m:sub>
                            <m:r>
                              <a:rPr lang="en-US" sz="2200" i="1" dirty="0">
                                <a:latin typeface="Cambria Math" panose="02040503050406030204" pitchFamily="18" charset="0"/>
                              </a:rPr>
                              <m:t>𝑋</m:t>
                            </m:r>
                          </m:sub>
                        </m:sSub>
                        <m:d>
                          <m:dPr>
                            <m:ctrlPr>
                              <a:rPr lang="en-US" sz="2200" i="1" dirty="0">
                                <a:latin typeface="Cambria Math" panose="02040503050406030204" pitchFamily="18" charset="0"/>
                              </a:rPr>
                            </m:ctrlPr>
                          </m:dPr>
                          <m:e>
                            <m:r>
                              <a:rPr lang="en-US" sz="2200" i="1" dirty="0">
                                <a:latin typeface="Cambria Math" panose="02040503050406030204" pitchFamily="18" charset="0"/>
                              </a:rPr>
                              <m:t>𝑧</m:t>
                            </m:r>
                          </m:e>
                        </m:d>
                        <m:r>
                          <a:rPr lang="en-US" sz="2200" i="1" dirty="0">
                            <a:latin typeface="Cambria Math" panose="02040503050406030204" pitchFamily="18" charset="0"/>
                          </a:rPr>
                          <m:t>𝑑𝑧</m:t>
                        </m:r>
                      </m:e>
                    </m:nary>
                  </m:oMath>
                </a14:m>
                <a:r>
                  <a:rPr lang="en-US" sz="2200" b="1" dirty="0"/>
                  <a:t> = </a:t>
                </a:r>
                <a14:m>
                  <m:oMath xmlns:m="http://schemas.openxmlformats.org/officeDocument/2006/math">
                    <m:nary>
                      <m:naryPr>
                        <m:limLoc m:val="subSup"/>
                        <m:grow m:val="on"/>
                        <m:ctrlPr>
                          <a:rPr lang="en-US" sz="2200" i="1" dirty="0">
                            <a:latin typeface="Cambria Math" panose="02040503050406030204" pitchFamily="18" charset="0"/>
                          </a:rPr>
                        </m:ctrlPr>
                      </m:naryPr>
                      <m:sub>
                        <m:r>
                          <m:rPr>
                            <m:sty m:val="p"/>
                          </m:rPr>
                          <a:rPr lang="en-US" sz="2200" b="0" i="0" dirty="0" smtClean="0">
                            <a:latin typeface="Cambria Math" panose="02040503050406030204" pitchFamily="18" charset="0"/>
                          </a:rPr>
                          <m:t>a</m:t>
                        </m:r>
                      </m:sub>
                      <m:sup>
                        <m:r>
                          <a:rPr lang="en-US" sz="2200" b="0" i="1" dirty="0" smtClean="0">
                            <a:latin typeface="Cambria Math" panose="02040503050406030204" pitchFamily="18" charset="0"/>
                          </a:rPr>
                          <m:t>𝑏</m:t>
                        </m:r>
                      </m:sup>
                      <m:e>
                        <m:f>
                          <m:fPr>
                            <m:ctrlPr>
                              <a:rPr lang="en-US" sz="2200" b="0" i="1" dirty="0" smtClean="0">
                                <a:latin typeface="Cambria Math" panose="02040503050406030204" pitchFamily="18" charset="0"/>
                              </a:rPr>
                            </m:ctrlPr>
                          </m:fPr>
                          <m:num>
                            <m:r>
                              <a:rPr lang="en-US" sz="2200" b="0" i="1" dirty="0" smtClean="0">
                                <a:latin typeface="Cambria Math" panose="02040503050406030204" pitchFamily="18" charset="0"/>
                              </a:rPr>
                              <m:t>1</m:t>
                            </m:r>
                          </m:num>
                          <m:den>
                            <m:r>
                              <a:rPr lang="en-US" sz="2200" b="0" i="1" dirty="0" smtClean="0">
                                <a:latin typeface="Cambria Math" panose="02040503050406030204" pitchFamily="18" charset="0"/>
                              </a:rPr>
                              <m:t>𝑏</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den>
                        </m:f>
                        <m:r>
                          <a:rPr lang="en-US" sz="2200" i="1" dirty="0">
                            <a:latin typeface="Cambria Math" panose="02040503050406030204" pitchFamily="18" charset="0"/>
                          </a:rPr>
                          <m:t>𝑑𝑧</m:t>
                        </m:r>
                      </m:e>
                    </m:nary>
                    <m:r>
                      <a:rPr lang="en-US" sz="2200" b="0" i="1" dirty="0" smtClean="0">
                        <a:latin typeface="Cambria Math" panose="02040503050406030204" pitchFamily="18" charset="0"/>
                      </a:rPr>
                      <m:t>+</m:t>
                    </m:r>
                    <m:nary>
                      <m:naryPr>
                        <m:limLoc m:val="subSup"/>
                        <m:grow m:val="on"/>
                        <m:ctrlPr>
                          <a:rPr lang="en-US" sz="2200" i="1" dirty="0">
                            <a:latin typeface="Cambria Math" panose="02040503050406030204" pitchFamily="18" charset="0"/>
                          </a:rPr>
                        </m:ctrlPr>
                      </m:naryPr>
                      <m:sub>
                        <m:r>
                          <m:rPr>
                            <m:sty m:val="p"/>
                          </m:rPr>
                          <a:rPr lang="en-US" sz="2200" b="0" i="0" dirty="0" smtClean="0">
                            <a:latin typeface="Cambria Math" panose="02040503050406030204" pitchFamily="18" charset="0"/>
                          </a:rPr>
                          <m:t>b</m:t>
                        </m:r>
                      </m:sub>
                      <m:sup>
                        <m:r>
                          <a:rPr lang="en-US" sz="2200" b="0" i="1" dirty="0" smtClean="0">
                            <a:latin typeface="Cambria Math" panose="02040503050406030204" pitchFamily="18" charset="0"/>
                          </a:rPr>
                          <m:t>𝑘</m:t>
                        </m:r>
                      </m:sup>
                      <m:e>
                        <m:r>
                          <a:rPr lang="en-US" sz="2200" b="0" i="1" dirty="0" smtClean="0">
                            <a:latin typeface="Cambria Math" panose="02040503050406030204" pitchFamily="18" charset="0"/>
                          </a:rPr>
                          <m:t> 0</m:t>
                        </m:r>
                        <m:r>
                          <a:rPr lang="en-US" sz="2200" i="1" dirty="0">
                            <a:latin typeface="Cambria Math" panose="02040503050406030204" pitchFamily="18" charset="0"/>
                          </a:rPr>
                          <m:t>𝑑𝑧</m:t>
                        </m:r>
                      </m:e>
                    </m:nary>
                    <m:r>
                      <a:rPr lang="en-US" sz="2200" b="0" i="1" dirty="0" smtClean="0">
                        <a:latin typeface="Cambria Math" panose="02040503050406030204" pitchFamily="18" charset="0"/>
                      </a:rPr>
                      <m:t>=1</m:t>
                    </m:r>
                  </m:oMath>
                </a14:m>
                <a:endParaRPr lang="en-US" sz="2200" b="1" dirty="0"/>
              </a:p>
              <a:p>
                <a:pPr lvl="1">
                  <a:buClr>
                    <a:srgbClr val="1CADE4"/>
                  </a:buClr>
                </a:pPr>
                <a:endParaRPr lang="en-US" sz="2200" b="1"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6"/>
                <a:ext cx="11449120" cy="5394144"/>
              </a:xfrm>
              <a:blipFill>
                <a:blip r:embed="rId2"/>
                <a:stretch>
                  <a:fillRect l="-639" t="-1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4EB71A-F547-90DA-5014-D690A38BC36B}"/>
                  </a:ext>
                </a:extLst>
              </p:cNvPr>
              <p:cNvSpPr txBox="1"/>
              <p:nvPr/>
            </p:nvSpPr>
            <p:spPr>
              <a:xfrm>
                <a:off x="8759189" y="5175368"/>
                <a:ext cx="3265170" cy="1561918"/>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m:t>
                              </m:r>
                            </m:e>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&lt;</m:t>
                              </m:r>
                              <m:r>
                                <a:rPr lang="en-US" i="1">
                                  <a:latin typeface="Cambria Math" panose="02040503050406030204" pitchFamily="18" charset="0"/>
                                </a:rPr>
                                <m:t>𝑎</m:t>
                              </m:r>
                            </m:e>
                            <m:e>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𝑎</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m:t>
                              </m:r>
                              <m:r>
                                <a:rPr lang="en-US" i="1">
                                  <a:latin typeface="Cambria Math" panose="02040503050406030204" pitchFamily="18" charset="0"/>
                                </a:rPr>
                                <m:t>𝑏</m:t>
                              </m:r>
                            </m:e>
                            <m:e>
                              <m:r>
                                <a:rPr lang="en-US" i="1">
                                  <a:latin typeface="Cambria Math" panose="02040503050406030204" pitchFamily="18" charset="0"/>
                                </a:rPr>
                                <m:t>  </m:t>
                              </m:r>
                            </m:e>
                            <m:e>
                              <m:r>
                                <a:rPr lang="en-US" b="1" i="1" smtClean="0">
                                  <a:latin typeface="Cambria Math" panose="02040503050406030204" pitchFamily="18" charset="0"/>
                                </a:rPr>
                                <m:t>𝟏</m:t>
                              </m:r>
                              <m:r>
                                <a:rPr lang="en-US" b="1" i="1">
                                  <a:latin typeface="Cambria Math" panose="02040503050406030204" pitchFamily="18" charset="0"/>
                                </a:rPr>
                                <m:t>              </m:t>
                              </m:r>
                              <m:r>
                                <a:rPr lang="en-US" b="1">
                                  <a:latin typeface="Cambria Math" panose="02040503050406030204" pitchFamily="18" charset="0"/>
                                </a:rPr>
                                <m:t> </m:t>
                              </m:r>
                              <m:r>
                                <a:rPr lang="en-US" b="1" i="0">
                                  <a:latin typeface="Cambria Math" panose="02040503050406030204" pitchFamily="18" charset="0"/>
                                </a:rPr>
                                <m:t>𝐢𝐟</m:t>
                              </m:r>
                              <m:r>
                                <a:rPr lang="en-US" b="1" i="1">
                                  <a:latin typeface="Cambria Math" panose="02040503050406030204" pitchFamily="18" charset="0"/>
                                </a:rPr>
                                <m:t> </m:t>
                              </m:r>
                              <m:r>
                                <a:rPr lang="en-US" b="1" i="1">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𝒃</m:t>
                              </m:r>
                            </m:e>
                          </m:eqArr>
                        </m:e>
                      </m:d>
                    </m:oMath>
                  </m:oMathPara>
                </a14:m>
                <a:endParaRPr lang="en-US" dirty="0"/>
              </a:p>
            </p:txBody>
          </p:sp>
        </mc:Choice>
        <mc:Fallback xmlns="">
          <p:sp>
            <p:nvSpPr>
              <p:cNvPr id="13" name="TextBox 12">
                <a:extLst>
                  <a:ext uri="{FF2B5EF4-FFF2-40B4-BE49-F238E27FC236}">
                    <a16:creationId xmlns:a16="http://schemas.microsoft.com/office/drawing/2014/main" id="{964EB71A-F547-90DA-5014-D690A38BC36B}"/>
                  </a:ext>
                </a:extLst>
              </p:cNvPr>
              <p:cNvSpPr txBox="1">
                <a:spLocks noRot="1" noChangeAspect="1" noMove="1" noResize="1" noEditPoints="1" noAdjustHandles="1" noChangeArrowheads="1" noChangeShapeType="1" noTextEdit="1"/>
              </p:cNvSpPr>
              <p:nvPr/>
            </p:nvSpPr>
            <p:spPr>
              <a:xfrm>
                <a:off x="8759189" y="5175368"/>
                <a:ext cx="3265170" cy="1561918"/>
              </a:xfrm>
              <a:prstGeom prst="roundRect">
                <a:avLst/>
              </a:prstGeom>
              <a:blipFill>
                <a:blip r:embed="rId3"/>
                <a:stretch>
                  <a:fillRect/>
                </a:stretch>
              </a:blipFill>
              <a:ln w="28575">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7606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2F79-9501-4DFE-AB14-AEE6940DC89F}"/>
              </a:ext>
            </a:extLst>
          </p:cNvPr>
          <p:cNvSpPr>
            <a:spLocks noGrp="1"/>
          </p:cNvSpPr>
          <p:nvPr>
            <p:ph type="title"/>
          </p:nvPr>
        </p:nvSpPr>
        <p:spPr/>
        <p:txBody>
          <a:bodyPr/>
          <a:lstStyle/>
          <a:p>
            <a:r>
              <a:rPr lang="en-US" dirty="0"/>
              <a:t>Let’s calculate an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249C1A-BE0B-4257-AB56-D1CD3FD3E9B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uniform random number between </a:t>
                </a:r>
                <a14:m>
                  <m:oMath xmlns:m="http://schemas.openxmlformats.org/officeDocument/2006/math">
                    <m:r>
                      <a:rPr lang="en-US" b="0" i="1" smtClean="0">
                        <a:latin typeface="Cambria Math" panose="02040503050406030204" pitchFamily="18" charset="0"/>
                      </a:rPr>
                      <m:t>𝑎</m:t>
                    </m:r>
                  </m:oMath>
                </a14:m>
                <a:r>
                  <a:rPr lang="en-US" dirty="0"/>
                  <a:t> and</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𝑏</m:t>
                    </m:r>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dirty="0"/>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𝑎</m:t>
                        </m:r>
                      </m:sup>
                      <m:e>
                        <m:r>
                          <a:rPr lang="en-US" b="0" i="1" smtClean="0">
                            <a:latin typeface="Cambria Math" panose="02040503050406030204" pitchFamily="18" charset="0"/>
                          </a:rPr>
                          <m:t>𝑧</m:t>
                        </m:r>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𝑏</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⋅0</m:t>
                        </m:r>
                      </m:e>
                    </m:nary>
                    <m:r>
                      <m:rPr>
                        <m:sty m:val="p"/>
                      </m:rPr>
                      <a:rPr lang="en-US" b="0" i="0" smtClean="0">
                        <a:latin typeface="Cambria Math" panose="02040503050406030204" pitchFamily="18" charset="0"/>
                      </a:rPr>
                      <m:t>d</m:t>
                    </m:r>
                    <m:r>
                      <a:rPr lang="en-US" b="0" i="1" smtClean="0">
                        <a:latin typeface="Cambria Math" panose="02040503050406030204" pitchFamily="18" charset="0"/>
                      </a:rPr>
                      <m:t>𝑧</m:t>
                    </m:r>
                  </m:oMath>
                </a14:m>
                <a:endParaRPr lang="en-US" dirty="0"/>
              </a:p>
              <a:p>
                <a14:m>
                  <m:oMath xmlns:m="http://schemas.openxmlformats.org/officeDocument/2006/math">
                    <m:r>
                      <a:rPr lang="en-US" b="0" i="1" smtClean="0">
                        <a:latin typeface="Cambria Math" panose="02040503050406030204" pitchFamily="18" charset="0"/>
                      </a:rPr>
                      <m:t>=0+</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𝑧</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r>
                          <a:rPr lang="en-US" b="0" i="1" smtClean="0">
                            <a:latin typeface="Cambria Math" panose="02040503050406030204" pitchFamily="18" charset="0"/>
                          </a:rPr>
                          <m:t>+0</m:t>
                        </m:r>
                      </m:e>
                    </m:nary>
                  </m:oMath>
                </a14:m>
                <a:endParaRPr lang="en-US" dirty="0"/>
              </a:p>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num>
                                  <m:den>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e>
                            </m:d>
                          </m:e>
                          <m:sup>
                            <m:r>
                              <a:rPr lang="en-US" b="0" i="1" smtClean="0">
                                <a:latin typeface="Cambria Math" panose="02040503050406030204" pitchFamily="18" charset="0"/>
                              </a:rPr>
                              <m:t>𝑏</m:t>
                            </m:r>
                          </m:sup>
                        </m:sSup>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F5249C1A-BE0B-4257-AB56-D1CD3FD3E9B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4BC208-75D5-E999-1225-F1D54FACB732}"/>
                  </a:ext>
                </a:extLst>
              </p:cNvPr>
              <p:cNvSpPr txBox="1"/>
              <p:nvPr/>
            </p:nvSpPr>
            <p:spPr>
              <a:xfrm>
                <a:off x="8292974" y="104737"/>
                <a:ext cx="3754171" cy="117320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𝑋</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𝑘</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m>
                            <m:mPr>
                              <m:mcs>
                                <m:mc>
                                  <m:mcPr>
                                    <m:count m:val="2"/>
                                    <m:mcJc m:val="center"/>
                                  </m:mcPr>
                                </m:mc>
                              </m:mcs>
                              <m:ctrlPr>
                                <a:rPr lang="en-US" sz="2200" b="0" i="1" smtClean="0">
                                  <a:latin typeface="Cambria Math" panose="02040503050406030204" pitchFamily="18" charset="0"/>
                                </a:rPr>
                              </m:ctrlPr>
                            </m:mPr>
                            <m:mr>
                              <m:e>
                                <m:f>
                                  <m:fPr>
                                    <m:ctrlPr>
                                      <a:rPr lang="en-US" sz="2200" b="0" i="1" smtClean="0">
                                        <a:latin typeface="Cambria Math" panose="02040503050406030204" pitchFamily="18" charset="0"/>
                                      </a:rPr>
                                    </m:ctrlPr>
                                  </m:fPr>
                                  <m:num>
                                    <m:r>
                                      <m:rPr>
                                        <m:brk m:alnAt="7"/>
                                      </m:rPr>
                                      <a:rPr lang="en-US" sz="2200" b="0" i="1" smtClean="0">
                                        <a:latin typeface="Cambria Math" panose="02040503050406030204" pitchFamily="18" charset="0"/>
                                      </a:rPr>
                                      <m:t>1</m:t>
                                    </m:r>
                                  </m:num>
                                  <m:den>
                                    <m:r>
                                      <a:rPr lang="en-US" sz="2200" b="0" i="1" smtClean="0">
                                        <a:latin typeface="Cambria Math" panose="02040503050406030204" pitchFamily="18" charset="0"/>
                                      </a:rPr>
                                      <m:t>𝑏</m:t>
                                    </m:r>
                                    <m:r>
                                      <a:rPr lang="en-US" sz="2200" b="0" i="1" smtClean="0">
                                        <a:latin typeface="Cambria Math" panose="02040503050406030204" pitchFamily="18" charset="0"/>
                                      </a:rPr>
                                      <m:t>−</m:t>
                                    </m:r>
                                    <m:r>
                                      <a:rPr lang="en-US" sz="2200" b="0" i="1" smtClean="0">
                                        <a:latin typeface="Cambria Math" panose="02040503050406030204" pitchFamily="18" charset="0"/>
                                      </a:rPr>
                                      <m:t>𝑎</m:t>
                                    </m:r>
                                  </m:den>
                                </m:f>
                              </m:e>
                              <m:e>
                                <m:r>
                                  <m:rPr>
                                    <m:nor/>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𝑎</m:t>
                                </m:r>
                                <m:r>
                                  <a:rPr lang="en-US" sz="2200" b="0" i="1" smtClean="0">
                                    <a:latin typeface="Cambria Math" panose="02040503050406030204" pitchFamily="18" charset="0"/>
                                  </a:rPr>
                                  <m:t>≤</m:t>
                                </m:r>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𝑏</m:t>
                                </m:r>
                              </m:e>
                            </m:mr>
                            <m:mr>
                              <m:e>
                                <m:r>
                                  <a:rPr lang="en-US" sz="2200" b="0" i="1" smtClean="0">
                                    <a:latin typeface="Cambria Math" panose="02040503050406030204" pitchFamily="18" charset="0"/>
                                  </a:rPr>
                                  <m:t>0</m:t>
                                </m:r>
                              </m:e>
                              <m:e>
                                <m:r>
                                  <m:rPr>
                                    <m:nor/>
                                  </m:rPr>
                                  <a:rPr lang="en-US" sz="2200" b="0" i="0" smtClean="0">
                                    <a:latin typeface="Cambria Math" panose="02040503050406030204" pitchFamily="18" charset="0"/>
                                  </a:rPr>
                                  <m:t>otherwise</m:t>
                                </m:r>
                              </m:e>
                            </m:mr>
                          </m:m>
                        </m:e>
                      </m:d>
                    </m:oMath>
                  </m:oMathPara>
                </a14:m>
                <a:endParaRPr lang="en-US" sz="2200" dirty="0"/>
              </a:p>
            </p:txBody>
          </p:sp>
        </mc:Choice>
        <mc:Fallback xmlns="">
          <p:sp>
            <p:nvSpPr>
              <p:cNvPr id="5" name="TextBox 4">
                <a:extLst>
                  <a:ext uri="{FF2B5EF4-FFF2-40B4-BE49-F238E27FC236}">
                    <a16:creationId xmlns:a16="http://schemas.microsoft.com/office/drawing/2014/main" id="{5B4BC208-75D5-E999-1225-F1D54FACB732}"/>
                  </a:ext>
                </a:extLst>
              </p:cNvPr>
              <p:cNvSpPr txBox="1">
                <a:spLocks noRot="1" noChangeAspect="1" noMove="1" noResize="1" noEditPoints="1" noAdjustHandles="1" noChangeArrowheads="1" noChangeShapeType="1" noTextEdit="1"/>
              </p:cNvSpPr>
              <p:nvPr/>
            </p:nvSpPr>
            <p:spPr>
              <a:xfrm>
                <a:off x="8292974" y="104737"/>
                <a:ext cx="3754171" cy="11732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75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C4E7EF-C5FF-4AB3-BAC8-07C8D238C5AF}"/>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oMath>
                </a14:m>
                <a:endParaRPr lang="en-US" dirty="0"/>
              </a:p>
            </p:txBody>
          </p:sp>
        </mc:Choice>
        <mc:Fallback xmlns="">
          <p:sp>
            <p:nvSpPr>
              <p:cNvPr id="2" name="Title 1">
                <a:extLst>
                  <a:ext uri="{FF2B5EF4-FFF2-40B4-BE49-F238E27FC236}">
                    <a16:creationId xmlns:a16="http://schemas.microsoft.com/office/drawing/2014/main" id="{C0C4E7EF-C5FF-4AB3-BAC8-07C8D238C5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4831E4-71CB-48E3-BC31-9B85E3BD5FDF}"/>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what about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b="0" dirty="0"/>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𝑎</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𝑏</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e>
                    </m:nary>
                  </m:oMath>
                </a14:m>
                <a:endParaRPr lang="en-US" dirty="0"/>
              </a:p>
              <a:p>
                <a14:m>
                  <m:oMath xmlns:m="http://schemas.openxmlformats.org/officeDocument/2006/math">
                    <m:r>
                      <a:rPr lang="en-US" b="0" i="1" smtClean="0">
                        <a:latin typeface="Cambria Math" panose="02040503050406030204" pitchFamily="18" charset="0"/>
                      </a:rPr>
                      <m:t>=0+</m:t>
                    </m:r>
                    <m:nary>
                      <m:naryPr>
                        <m:ctrlPr>
                          <a:rPr lang="en-US" i="1">
                            <a:latin typeface="Cambria Math" panose="02040503050406030204" pitchFamily="18" charset="0"/>
                          </a:rPr>
                        </m:ctrlPr>
                      </m:naryPr>
                      <m:sub>
                        <m:r>
                          <m:rPr>
                            <m:brk m:alnAt="23"/>
                          </m:rPr>
                          <a:rPr lang="en-US" i="1">
                            <a:latin typeface="Cambria Math" panose="02040503050406030204" pitchFamily="18" charset="0"/>
                          </a:rPr>
                          <m:t>𝑎</m:t>
                        </m:r>
                      </m:sub>
                      <m:sup>
                        <m:r>
                          <a:rPr lang="en-US" i="1">
                            <a:latin typeface="Cambria Math" panose="02040503050406030204" pitchFamily="18" charset="0"/>
                          </a:rPr>
                          <m:t>𝑏</m:t>
                        </m:r>
                      </m:sup>
                      <m:e>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m:rPr>
                            <m:sty m:val="p"/>
                          </m:rPr>
                          <a:rPr lang="en-US">
                            <a:latin typeface="Cambria Math" panose="02040503050406030204" pitchFamily="18" charset="0"/>
                          </a:rPr>
                          <m:t>d</m:t>
                        </m:r>
                        <m:r>
                          <a:rPr lang="en-US" i="1">
                            <a:latin typeface="Cambria Math" panose="02040503050406030204" pitchFamily="18" charset="0"/>
                          </a:rPr>
                          <m:t>𝑧</m:t>
                        </m:r>
                      </m:e>
                    </m:nary>
                    <m:r>
                      <a:rPr lang="en-US" b="0" i="0"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e>
                          <m:sup>
                            <m:r>
                              <a:rPr lang="en-US" b="0" i="1" smtClean="0">
                                <a:latin typeface="Cambria Math" panose="02040503050406030204" pitchFamily="18" charset="0"/>
                              </a:rPr>
                              <m:t>𝑏</m:t>
                            </m:r>
                          </m:sup>
                        </m:sSup>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3A4831E4-71CB-48E3-BC31-9B85E3BD5FDF}"/>
                  </a:ext>
                </a:extLst>
              </p:cNvPr>
              <p:cNvSpPr>
                <a:spLocks noGrp="1" noRot="1" noChangeAspect="1" noMove="1" noResize="1" noEditPoints="1" noAdjustHandles="1" noChangeArrowheads="1" noChangeShapeType="1" noTextEdit="1"/>
              </p:cNvSpPr>
              <p:nvPr>
                <p:ph idx="1"/>
              </p:nvPr>
            </p:nvSpPr>
            <p:spPr>
              <a:blipFill>
                <a:blip r:embed="rId3"/>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556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B330-87CD-4151-836D-B281EF3DB876}"/>
              </a:ext>
            </a:extLst>
          </p:cNvPr>
          <p:cNvSpPr>
            <a:spLocks noGrp="1"/>
          </p:cNvSpPr>
          <p:nvPr>
            <p:ph type="title"/>
          </p:nvPr>
        </p:nvSpPr>
        <p:spPr/>
        <p:txBody>
          <a:bodyPr/>
          <a:lstStyle/>
          <a:p>
            <a:r>
              <a:rPr lang="en-US" dirty="0"/>
              <a:t>Let’s assemble the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023053-D0C6-46AA-9B32-D7B1BE0AB625}"/>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𝑎𝑏</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3</m:t>
                        </m:r>
                      </m:den>
                    </m:f>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e>
                        </m:d>
                      </m:e>
                      <m:sup>
                        <m:r>
                          <a:rPr lang="en-US" b="0" i="0"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r>
                          <a:rPr lang="en-US" b="0" i="1" smtClean="0">
                            <a:latin typeface="Cambria Math" panose="02040503050406030204" pitchFamily="18" charset="0"/>
                          </a:rPr>
                          <m:t>12</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56023053-D0C6-46AA-9B32-D7B1BE0AB62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8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B9F4-DF22-4D03-B514-564E30F65B85}"/>
              </a:ext>
            </a:extLst>
          </p:cNvPr>
          <p:cNvSpPr>
            <a:spLocks noGrp="1"/>
          </p:cNvSpPr>
          <p:nvPr>
            <p:ph type="title"/>
          </p:nvPr>
        </p:nvSpPr>
        <p:spPr/>
        <p:txBody>
          <a:bodyPr/>
          <a:lstStyle/>
          <a:p>
            <a:r>
              <a:rPr lang="en-US" dirty="0"/>
              <a:t>Continuous Uniform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7C619-FA10-4FA6-920D-83D972C16CF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(uniform real number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a:t>
                </a:r>
              </a:p>
              <a:p>
                <a:r>
                  <a:rPr lang="en-US" dirty="0"/>
                  <a:t>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𝑎</m:t>
                            </m:r>
                          </m:e>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qArr>
                      </m:e>
                    </m:d>
                  </m:oMath>
                </a14:m>
                <a:endParaRPr lang="en-US" b="0"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7F47C619-FA10-4FA6-920D-83D972C16CF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82867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2E27-4207-DF8B-BD8F-F6A34BCD749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6C74AB-FDE4-54B6-D4CB-7D7464BA0A59}"/>
              </a:ext>
            </a:extLst>
          </p:cNvPr>
          <p:cNvSpPr>
            <a:spLocks noGrp="1"/>
          </p:cNvSpPr>
          <p:nvPr>
            <p:ph sz="half" idx="1"/>
          </p:nvPr>
        </p:nvSpPr>
        <p:spPr>
          <a:xfrm>
            <a:off x="634620" y="1512985"/>
            <a:ext cx="5397689" cy="4796375"/>
          </a:xfrm>
        </p:spPr>
        <p:txBody>
          <a:bodyPr>
            <a:normAutofit/>
          </a:bodyPr>
          <a:lstStyle/>
          <a:p>
            <a:r>
              <a:rPr lang="en-US" dirty="0"/>
              <a:t>Last time:</a:t>
            </a:r>
          </a:p>
          <a:p>
            <a:pPr marL="470916" lvl="1" indent="-342900">
              <a:buFont typeface="Arial" panose="020B0604020202020204" pitchFamily="34" charset="0"/>
              <a:buChar char="•"/>
            </a:pPr>
            <a:r>
              <a:rPr lang="en-US" dirty="0"/>
              <a:t>Zoo of Discrete RVs</a:t>
            </a:r>
          </a:p>
          <a:p>
            <a:endParaRPr lang="en-US" dirty="0"/>
          </a:p>
        </p:txBody>
      </p:sp>
      <p:sp>
        <p:nvSpPr>
          <p:cNvPr id="5" name="Content Placeholder 3">
            <a:extLst>
              <a:ext uri="{FF2B5EF4-FFF2-40B4-BE49-F238E27FC236}">
                <a16:creationId xmlns:a16="http://schemas.microsoft.com/office/drawing/2014/main" id="{B0FDFA96-7E7E-A52E-E8C9-322EF61F3093}"/>
              </a:ext>
            </a:extLst>
          </p:cNvPr>
          <p:cNvSpPr txBox="1">
            <a:spLocks/>
          </p:cNvSpPr>
          <p:nvPr/>
        </p:nvSpPr>
        <p:spPr>
          <a:xfrm>
            <a:off x="6364809" y="1512984"/>
            <a:ext cx="5397689" cy="47963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Today:</a:t>
            </a:r>
          </a:p>
          <a:p>
            <a:pPr marL="470916" lvl="1" indent="-342900">
              <a:buFont typeface="Arial" panose="020B0604020202020204" pitchFamily="34" charset="0"/>
              <a:buChar char="•"/>
            </a:pPr>
            <a:r>
              <a:rPr lang="en-US" sz="2400" dirty="0"/>
              <a:t>Continuous Random Variables</a:t>
            </a:r>
          </a:p>
          <a:p>
            <a:pPr marL="790956" lvl="2" indent="-342900">
              <a:buFont typeface="Arial" panose="020B0604020202020204" pitchFamily="34" charset="0"/>
              <a:buChar char="•"/>
            </a:pPr>
            <a:r>
              <a:rPr lang="en-US" sz="2000" dirty="0"/>
              <a:t>Probability Density Function</a:t>
            </a:r>
          </a:p>
          <a:p>
            <a:pPr marL="790956" lvl="2" indent="-342900">
              <a:buFont typeface="Arial" panose="020B0604020202020204" pitchFamily="34" charset="0"/>
              <a:buChar char="•"/>
            </a:pPr>
            <a:r>
              <a:rPr lang="en-US" sz="2000" dirty="0"/>
              <a:t>Cumulative Distribution Function</a:t>
            </a:r>
          </a:p>
          <a:p>
            <a:pPr marL="790956" lvl="2" indent="-342900">
              <a:buFont typeface="Arial" panose="020B0604020202020204" pitchFamily="34" charset="0"/>
              <a:buChar char="•"/>
            </a:pPr>
            <a:r>
              <a:rPr lang="en-US" sz="2000" dirty="0"/>
              <a:t>Expectation and Variance</a:t>
            </a:r>
            <a:endParaRPr lang="en-US" sz="2400" dirty="0"/>
          </a:p>
          <a:p>
            <a:pPr marL="470916" lvl="1" indent="-342900">
              <a:buFont typeface="Arial" panose="020B0604020202020204" pitchFamily="34" charset="0"/>
              <a:buChar char="•"/>
            </a:pPr>
            <a:r>
              <a:rPr lang="en-US" sz="2400" dirty="0"/>
              <a:t>Comparing Discrete vs. Continuous</a:t>
            </a:r>
          </a:p>
          <a:p>
            <a:pPr marL="470916" lvl="1" indent="-342900">
              <a:buFont typeface="Arial" panose="020B0604020202020204" pitchFamily="34" charset="0"/>
              <a:buChar char="•"/>
            </a:pPr>
            <a:r>
              <a:rPr lang="en-US" sz="2400" dirty="0"/>
              <a:t>Continuous Uniform Distribution</a:t>
            </a:r>
          </a:p>
        </p:txBody>
      </p:sp>
      <p:sp>
        <p:nvSpPr>
          <p:cNvPr id="6" name="Title 1">
            <a:extLst>
              <a:ext uri="{FF2B5EF4-FFF2-40B4-BE49-F238E27FC236}">
                <a16:creationId xmlns:a16="http://schemas.microsoft.com/office/drawing/2014/main" id="{C481B734-7EFD-2E21-2E07-5DDE61CEDB8C}"/>
              </a:ext>
            </a:extLst>
          </p:cNvPr>
          <p:cNvSpPr>
            <a:spLocks noGrp="1"/>
          </p:cNvSpPr>
          <p:nvPr>
            <p:ph type="title"/>
          </p:nvPr>
        </p:nvSpPr>
        <p:spPr>
          <a:xfrm>
            <a:off x="575239" y="263276"/>
            <a:ext cx="11187259" cy="1014667"/>
          </a:xfrm>
        </p:spPr>
        <p:txBody>
          <a:bodyPr/>
          <a:lstStyle/>
          <a:p>
            <a:r>
              <a:rPr lang="en-US" dirty="0"/>
              <a:t>Where Are We?</a:t>
            </a:r>
          </a:p>
        </p:txBody>
      </p:sp>
    </p:spTree>
    <p:extLst>
      <p:ext uri="{BB962C8B-B14F-4D97-AF65-F5344CB8AC3E}">
        <p14:creationId xmlns:p14="http://schemas.microsoft.com/office/powerpoint/2010/main" val="38880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4EDB-06A9-3BAE-C237-1805DF9858F2}"/>
              </a:ext>
            </a:extLst>
          </p:cNvPr>
          <p:cNvSpPr>
            <a:spLocks noGrp="1"/>
          </p:cNvSpPr>
          <p:nvPr>
            <p:ph type="title"/>
          </p:nvPr>
        </p:nvSpPr>
        <p:spPr>
          <a:xfrm>
            <a:off x="1902776" y="3262680"/>
            <a:ext cx="6183950" cy="590415"/>
          </a:xfrm>
        </p:spPr>
        <p:txBody>
          <a:bodyPr/>
          <a:lstStyle/>
          <a:p>
            <a:r>
              <a:rPr lang="en-US" i="1" dirty="0"/>
              <a:t>Continuous</a:t>
            </a:r>
            <a:r>
              <a:rPr lang="en-US" dirty="0"/>
              <a:t> Random Variables</a:t>
            </a:r>
          </a:p>
        </p:txBody>
      </p:sp>
      <p:sp>
        <p:nvSpPr>
          <p:cNvPr id="5" name="TextBox 4">
            <a:extLst>
              <a:ext uri="{FF2B5EF4-FFF2-40B4-BE49-F238E27FC236}">
                <a16:creationId xmlns:a16="http://schemas.microsoft.com/office/drawing/2014/main" id="{D5E50558-03A9-7EB0-1860-AB195077750A}"/>
              </a:ext>
            </a:extLst>
          </p:cNvPr>
          <p:cNvSpPr txBox="1"/>
          <p:nvPr/>
        </p:nvSpPr>
        <p:spPr>
          <a:xfrm>
            <a:off x="631031" y="5237800"/>
            <a:ext cx="10929937" cy="1373770"/>
          </a:xfrm>
          <a:prstGeom prst="roundRect">
            <a:avLst>
              <a:gd name="adj" fmla="val 16667"/>
            </a:avLst>
          </a:prstGeom>
          <a:solidFill>
            <a:srgbClr val="F3F0E9"/>
          </a:solidFill>
        </p:spPr>
        <p:txBody>
          <a:bodyPr wrap="square" anchor="ctr">
            <a:noAutofit/>
          </a:bodyPr>
          <a:lstStyle/>
          <a:p>
            <a:pPr algn="ctr"/>
            <a:r>
              <a:rPr lang="en-US" sz="2400" dirty="0">
                <a:latin typeface="Segoe UI Semilight" panose="020B0402040204020203" pitchFamily="34" charset="0"/>
                <a:cs typeface="Segoe UI Semilight" panose="020B0402040204020203" pitchFamily="34" charset="0"/>
              </a:rPr>
              <a:t>Goal for today is to get intuition on what’s different in the continuous case</a:t>
            </a:r>
          </a:p>
          <a:p>
            <a:pPr algn="ctr"/>
            <a:r>
              <a:rPr lang="en-US" sz="2400" b="1" dirty="0">
                <a:latin typeface="Segoe UI Semilight" panose="020B0402040204020203" pitchFamily="34" charset="0"/>
                <a:cs typeface="Segoe UI Semilight" panose="020B0402040204020203" pitchFamily="34" charset="0"/>
              </a:rPr>
              <a:t>ASK QUESTIONS (always! but today especially </a:t>
            </a:r>
            <a:r>
              <a:rPr lang="en-US" sz="2400" b="1" dirty="0">
                <a:latin typeface="Segoe UI Semilight" panose="020B0402040204020203" pitchFamily="34" charset="0"/>
                <a:cs typeface="Segoe UI Semilight" panose="020B0402040204020203" pitchFamily="34" charset="0"/>
                <a:sym typeface="Wingdings" panose="05000000000000000000" pitchFamily="2" charset="2"/>
              </a:rPr>
              <a:t></a:t>
            </a:r>
            <a:r>
              <a:rPr lang="en-US" sz="2400" b="1" dirty="0">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95384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795D-252E-49EB-B3E5-491FEDA78DC7}"/>
              </a:ext>
            </a:extLst>
          </p:cNvPr>
          <p:cNvSpPr>
            <a:spLocks noGrp="1"/>
          </p:cNvSpPr>
          <p:nvPr>
            <p:ph type="title"/>
          </p:nvPr>
        </p:nvSpPr>
        <p:spPr/>
        <p:txBody>
          <a:bodyPr/>
          <a:lstStyle/>
          <a:p>
            <a:r>
              <a:rPr lang="en-US" b="1" i="1" dirty="0"/>
              <a:t>Discrete</a:t>
            </a:r>
            <a:r>
              <a:rPr lang="en-US" dirty="0"/>
              <a:t> Random Variables</a:t>
            </a:r>
          </a:p>
        </p:txBody>
      </p:sp>
      <p:sp>
        <p:nvSpPr>
          <p:cNvPr id="3" name="Content Placeholder 2">
            <a:extLst>
              <a:ext uri="{FF2B5EF4-FFF2-40B4-BE49-F238E27FC236}">
                <a16:creationId xmlns:a16="http://schemas.microsoft.com/office/drawing/2014/main" id="{93E9A866-13FF-481F-B66A-9871A20024C0}"/>
              </a:ext>
            </a:extLst>
          </p:cNvPr>
          <p:cNvSpPr>
            <a:spLocks noGrp="1"/>
          </p:cNvSpPr>
          <p:nvPr>
            <p:ph idx="1"/>
          </p:nvPr>
        </p:nvSpPr>
        <p:spPr>
          <a:xfrm>
            <a:off x="575237" y="1120593"/>
            <a:ext cx="11483410" cy="3273349"/>
          </a:xfrm>
        </p:spPr>
        <p:txBody>
          <a:bodyPr>
            <a:normAutofit/>
          </a:bodyPr>
          <a:lstStyle/>
          <a:p>
            <a:r>
              <a:rPr lang="en-US" b="1" dirty="0"/>
              <a:t>The kind that we’ve been working with up till now! </a:t>
            </a:r>
          </a:p>
          <a:p>
            <a:r>
              <a:rPr lang="en-US" dirty="0"/>
              <a:t>The support has </a:t>
            </a:r>
            <a:r>
              <a:rPr lang="en-US" i="1" dirty="0"/>
              <a:t>finite </a:t>
            </a:r>
            <a:r>
              <a:rPr lang="en-US" dirty="0"/>
              <a:t>or </a:t>
            </a:r>
            <a:r>
              <a:rPr lang="en-US" i="1" dirty="0"/>
              <a:t>countably infinite values</a:t>
            </a:r>
          </a:p>
          <a:p>
            <a:pPr lvl="1"/>
            <a:r>
              <a:rPr lang="en-US" i="1" dirty="0"/>
              <a:t>e.g., number of successes, number of trials till success, attendance at a class are all discrete because they take on a set of finite or countably infinite values</a:t>
            </a:r>
          </a:p>
          <a:p>
            <a:pPr lvl="1"/>
            <a:endParaRPr lang="en-US" i="1" dirty="0"/>
          </a:p>
          <a:p>
            <a:pPr lvl="1"/>
            <a:endParaRPr lang="en-US" i="1" dirty="0"/>
          </a:p>
          <a:p>
            <a:pPr marL="0" indent="0">
              <a:buNone/>
            </a:pPr>
            <a:endParaRPr lang="en-US" i="1" dirty="0"/>
          </a:p>
          <a:p>
            <a:pPr marL="0" indent="0">
              <a:buNone/>
            </a:pPr>
            <a:endParaRPr lang="en-US" i="1" dirty="0"/>
          </a:p>
          <a:p>
            <a:pPr marL="0" indent="0">
              <a:buNone/>
            </a:pPr>
            <a:endParaRPr lang="en-US" i="1" dirty="0"/>
          </a:p>
        </p:txBody>
      </p:sp>
      <p:sp>
        <p:nvSpPr>
          <p:cNvPr id="4" name="Title 1">
            <a:extLst>
              <a:ext uri="{FF2B5EF4-FFF2-40B4-BE49-F238E27FC236}">
                <a16:creationId xmlns:a16="http://schemas.microsoft.com/office/drawing/2014/main" id="{4E2A8607-52C0-B209-0EDE-FB5FD2864E93}"/>
              </a:ext>
            </a:extLst>
          </p:cNvPr>
          <p:cNvSpPr txBox="1">
            <a:spLocks/>
          </p:cNvSpPr>
          <p:nvPr/>
        </p:nvSpPr>
        <p:spPr>
          <a:xfrm>
            <a:off x="575239" y="3379275"/>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p:sp>
        <p:nvSpPr>
          <p:cNvPr id="5" name="Rectangle: Rounded Corners 4">
            <a:extLst>
              <a:ext uri="{FF2B5EF4-FFF2-40B4-BE49-F238E27FC236}">
                <a16:creationId xmlns:a16="http://schemas.microsoft.com/office/drawing/2014/main" id="{E58837EA-BB98-359D-9E32-8C3FEF3D935C}"/>
              </a:ext>
            </a:extLst>
          </p:cNvPr>
          <p:cNvSpPr/>
          <p:nvPr/>
        </p:nvSpPr>
        <p:spPr>
          <a:xfrm>
            <a:off x="575237" y="3087657"/>
            <a:ext cx="10629791" cy="1262743"/>
          </a:xfrm>
          <a:prstGeom prst="roundRect">
            <a:avLst/>
          </a:prstGeom>
          <a:solidFill>
            <a:srgbClr val="F3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marR="0" lvl="1" indent="1270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Some random experiments have </a:t>
            </a:r>
            <a:r>
              <a:rPr kumimoji="0" lang="en-US" sz="2400" b="0" i="0"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uncountably-infinite sample spaces</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&gt; How long until the next bus shows up?</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lang="en-US" sz="2200" i="1" dirty="0">
                <a:solidFill>
                  <a:prstClr val="black"/>
                </a:solidFill>
              </a:rPr>
              <a:t>&gt; </a:t>
            </a:r>
            <a:r>
              <a:rPr lang="en-US" sz="2200" i="1" dirty="0">
                <a:solidFill>
                  <a:prstClr val="black"/>
                </a:solidFill>
                <a:latin typeface="Segoe UI Semilight" panose="020B0402040204020203" pitchFamily="34" charset="0"/>
                <a:cs typeface="Segoe UI Semilight" panose="020B0402040204020203" pitchFamily="34" charset="0"/>
              </a:rPr>
              <a:t>T</a:t>
            </a:r>
            <a:r>
              <a:rPr kumimoji="0" lang="en-US" sz="2200" b="0" i="1"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hrowing</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dart on a board (what location does the dart land?</a:t>
            </a:r>
            <a:r>
              <a:rPr lang="en-US" sz="2400" i="1" dirty="0">
                <a:solidFill>
                  <a:prstClr val="black"/>
                </a:solidFill>
                <a:latin typeface="Segoe UI Semilight" panose="020B0402040204020203" pitchFamily="34" charset="0"/>
                <a:cs typeface="Segoe UI Semilight" panose="020B0402040204020203" pitchFamily="34" charset="0"/>
              </a:rPr>
              <a:t>)</a:t>
            </a: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endParaRPr lang="en-US" dirty="0"/>
          </a:p>
        </p:txBody>
      </p:sp>
      <p:sp>
        <p:nvSpPr>
          <p:cNvPr id="7" name="TextBox 6">
            <a:extLst>
              <a:ext uri="{FF2B5EF4-FFF2-40B4-BE49-F238E27FC236}">
                <a16:creationId xmlns:a16="http://schemas.microsoft.com/office/drawing/2014/main" id="{40F96C21-2709-74E5-D2E6-442C948BD83D}"/>
              </a:ext>
            </a:extLst>
          </p:cNvPr>
          <p:cNvSpPr txBox="1"/>
          <p:nvPr/>
        </p:nvSpPr>
        <p:spPr>
          <a:xfrm>
            <a:off x="575237" y="4679540"/>
            <a:ext cx="11483409" cy="1613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Continuous</a:t>
            </a:r>
            <a:r>
              <a:rPr kumimoji="0" lang="en-US" sz="4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Random Variables</a:t>
            </a:r>
          </a:p>
          <a:p>
            <a:pPr marL="114300" lvl="1" indent="12700">
              <a:spcAft>
                <a:spcPts val="0"/>
              </a:spcAft>
              <a:buFont typeface="Segoe UI Semilight" panose="020B0402040204020203" pitchFamily="34" charset="0"/>
              <a:buChar char=" "/>
            </a:pPr>
            <a:r>
              <a:rPr lang="en-US" sz="2800" dirty="0"/>
              <a:t>Random variables with a support of</a:t>
            </a:r>
            <a:r>
              <a:rPr lang="en-US" sz="2800" i="1" dirty="0"/>
              <a:t> </a:t>
            </a:r>
            <a:r>
              <a:rPr kumimoji="0" lang="en-US" sz="28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uncountably-infinite</a:t>
            </a:r>
            <a:r>
              <a:rPr lang="en-US" sz="2800" i="1" dirty="0"/>
              <a:t> values</a:t>
            </a:r>
          </a:p>
          <a:p>
            <a:pPr marL="114300" marR="0" lvl="1" indent="1270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
              <a:tabLst/>
              <a:defRPr/>
            </a:pPr>
            <a:r>
              <a:rPr lang="en-US" sz="2200" i="1" dirty="0">
                <a:solidFill>
                  <a:prstClr val="black"/>
                </a:solidFill>
              </a:rPr>
              <a:t>&gt; </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e.g., RVs that take on any </a:t>
            </a:r>
            <a:r>
              <a:rPr kumimoji="0" lang="en-US" sz="22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real</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number in some interval(s) like distance, height, time, etc.</a:t>
            </a:r>
            <a:r>
              <a:rPr lang="en-US" sz="2800" i="1" dirty="0"/>
              <a:t> </a:t>
            </a:r>
            <a:endParaRPr lang="en-US" sz="2400" i="1" dirty="0"/>
          </a:p>
        </p:txBody>
      </p:sp>
    </p:spTree>
    <p:extLst>
      <p:ext uri="{BB962C8B-B14F-4D97-AF65-F5344CB8AC3E}">
        <p14:creationId xmlns:p14="http://schemas.microsoft.com/office/powerpoint/2010/main" val="115259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E53C-8915-43F9-8777-5FE5826AAC9F}"/>
              </a:ext>
            </a:extLst>
          </p:cNvPr>
          <p:cNvSpPr>
            <a:spLocks noGrp="1"/>
          </p:cNvSpPr>
          <p:nvPr>
            <p:ph type="title"/>
          </p:nvPr>
        </p:nvSpPr>
        <p:spPr/>
        <p:txBody>
          <a:bodyPr/>
          <a:lstStyle/>
          <a:p>
            <a:r>
              <a:rPr lang="en-US" dirty="0"/>
              <a:t>Why Need New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D70469-3BFA-4115-B1BC-C6E812D03430}"/>
                  </a:ext>
                </a:extLst>
              </p:cNvPr>
              <p:cNvSpPr>
                <a:spLocks noGrp="1"/>
              </p:cNvSpPr>
              <p:nvPr>
                <p:ph idx="1"/>
              </p:nvPr>
            </p:nvSpPr>
            <p:spPr>
              <a:xfrm>
                <a:off x="575240" y="1463857"/>
                <a:ext cx="11311960" cy="4845504"/>
              </a:xfrm>
            </p:spPr>
            <p:txBody>
              <a:bodyPr>
                <a:normAutofit/>
              </a:bodyPr>
              <a:lstStyle/>
              <a:p>
                <a:r>
                  <a:rPr lang="en-US" b="1" dirty="0"/>
                  <a:t>Random Experiment: </a:t>
                </a:r>
                <a:r>
                  <a:rPr lang="en-US" dirty="0"/>
                  <a:t>choose a random </a:t>
                </a:r>
                <a:r>
                  <a:rPr lang="en-US" i="1" u="sng" dirty="0"/>
                  <a:t>real</a:t>
                </a:r>
                <a:r>
                  <a:rPr lang="en-US" dirty="0"/>
                  <a:t> number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endParaRPr lang="en-US" b="0" dirty="0"/>
              </a:p>
              <a:p>
                <a:endParaRPr lang="en-US" sz="400" i="1" dirty="0"/>
              </a:p>
              <a:p>
                <a:r>
                  <a:rPr lang="en-US" i="1" dirty="0"/>
                  <a:t>What’s the probability the number is between </a:t>
                </a:r>
                <a14:m>
                  <m:oMath xmlns:m="http://schemas.openxmlformats.org/officeDocument/2006/math">
                    <m:r>
                      <a:rPr lang="en-US" b="0" i="1" smtClean="0">
                        <a:latin typeface="Cambria Math" panose="02040503050406030204" pitchFamily="18" charset="0"/>
                      </a:rPr>
                      <m:t>0.4</m:t>
                    </m:r>
                  </m:oMath>
                </a14:m>
                <a:r>
                  <a:rPr lang="en-US" i="1" dirty="0"/>
                  <a:t> and </a:t>
                </a:r>
                <a14:m>
                  <m:oMath xmlns:m="http://schemas.openxmlformats.org/officeDocument/2006/math">
                    <m:r>
                      <a:rPr lang="en-US" b="0" i="1" smtClean="0">
                        <a:latin typeface="Cambria Math" panose="02040503050406030204" pitchFamily="18" charset="0"/>
                      </a:rPr>
                      <m:t>0.5</m:t>
                    </m:r>
                  </m:oMath>
                </a14:m>
                <a:r>
                  <a:rPr lang="en-US" i="1" dirty="0"/>
                  <a:t>?</a:t>
                </a:r>
              </a:p>
              <a:p>
                <a:r>
                  <a:rPr lang="en-US" i="1" dirty="0"/>
                  <a:t>&gt; </a:t>
                </a:r>
                <a:r>
                  <a:rPr lang="en-US" dirty="0"/>
                  <a:t>For discrete spaces, we’d ask for </a:t>
                </a:r>
                <a14:m>
                  <m:oMath xmlns:m="http://schemas.openxmlformats.org/officeDocument/2006/math">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num>
                      <m:den>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Ω</m:t>
                            </m:r>
                          </m:e>
                        </m:d>
                      </m:den>
                    </m:f>
                  </m:oMath>
                </a14:m>
                <a:endParaRPr lang="en-US" dirty="0"/>
              </a:p>
              <a:p>
                <a:r>
                  <a:rPr lang="en-US" dirty="0"/>
                  <a:t>&gt; So we get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oMath>
                </a14:m>
                <a:r>
                  <a:rPr lang="en-US" dirty="0"/>
                  <a:t> </a:t>
                </a:r>
                <a:r>
                  <a:rPr lang="en-US" dirty="0">
                    <a:sym typeface="Wingdings" panose="05000000000000000000" pitchFamily="2" charset="2"/>
                  </a:rPr>
                  <a:t> </a:t>
                </a:r>
              </a:p>
              <a:p>
                <a:endParaRPr lang="en-US" b="1" dirty="0">
                  <a:sym typeface="Wingdings" panose="05000000000000000000" pitchFamily="2" charset="2"/>
                </a:endParaRPr>
              </a:p>
            </p:txBody>
          </p:sp>
        </mc:Choice>
        <mc:Fallback xmlns="">
          <p:sp>
            <p:nvSpPr>
              <p:cNvPr id="3" name="Content Placeholder 2">
                <a:extLst>
                  <a:ext uri="{FF2B5EF4-FFF2-40B4-BE49-F238E27FC236}">
                    <a16:creationId xmlns:a16="http://schemas.microsoft.com/office/drawing/2014/main" id="{36D70469-3BFA-4115-B1BC-C6E812D03430}"/>
                  </a:ext>
                </a:extLst>
              </p:cNvPr>
              <p:cNvSpPr>
                <a:spLocks noGrp="1" noRot="1" noChangeAspect="1" noMove="1" noResize="1" noEditPoints="1" noAdjustHandles="1" noChangeArrowheads="1" noChangeShapeType="1" noTextEdit="1"/>
              </p:cNvSpPr>
              <p:nvPr>
                <p:ph idx="1"/>
              </p:nvPr>
            </p:nvSpPr>
            <p:spPr>
              <a:xfrm>
                <a:off x="575240" y="1463857"/>
                <a:ext cx="11311960" cy="4845504"/>
              </a:xfrm>
              <a:blipFill>
                <a:blip r:embed="rId3"/>
                <a:stretch>
                  <a:fillRect l="-647"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C25F3C0F-1504-079E-99A7-C5067AFC9367}"/>
                  </a:ext>
                </a:extLst>
              </p:cNvPr>
              <p:cNvSpPr/>
              <p:nvPr/>
            </p:nvSpPr>
            <p:spPr>
              <a:xfrm>
                <a:off x="575239" y="4804229"/>
                <a:ext cx="11041521" cy="1790495"/>
              </a:xfrm>
              <a:prstGeom prst="roundRect">
                <a:avLst/>
              </a:prstGeom>
              <a:solidFill>
                <a:srgbClr val="F3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en-US" sz="2800" b="1" dirty="0">
                    <a:solidFill>
                      <a:prstClr val="black"/>
                    </a:solidFill>
                    <a:latin typeface="Segoe UI Semilight" panose="020B0402040204020203" pitchFamily="34" charset="0"/>
                    <a:cs typeface="Segoe UI Semilight" panose="020B0402040204020203" pitchFamily="34" charset="0"/>
                    <a:sym typeface="Wingdings" panose="05000000000000000000" pitchFamily="2" charset="2"/>
                  </a:rPr>
                  <a:t>When working with continuous random experiments, we’ll almost always use continuous random variables to interact with these spaces </a:t>
                </a: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14:m>
                  <m:oMath xmlns:m="http://schemas.openxmlformats.org/officeDocument/2006/math">
                    <m:r>
                      <a:rPr lang="en-US" sz="2800" i="1">
                        <a:solidFill>
                          <a:prstClr val="black"/>
                        </a:solidFill>
                        <a:latin typeface="Cambria Math" panose="02040503050406030204" pitchFamily="18" charset="0"/>
                        <a:sym typeface="Wingdings" panose="05000000000000000000" pitchFamily="2" charset="2"/>
                      </a:rPr>
                      <m:t>𝑋</m:t>
                    </m:r>
                  </m:oMath>
                </a14:m>
                <a:r>
                  <a:rPr lang="en-US" sz="2800" i="1" dirty="0">
                    <a:solidFill>
                      <a:prstClr val="black"/>
                    </a:solidFill>
                    <a:latin typeface="Segoe UI Semilight" panose="020B0402040204020203" pitchFamily="34" charset="0"/>
                    <a:cs typeface="Segoe UI Semilight" panose="020B0402040204020203" pitchFamily="34" charset="0"/>
                    <a:sym typeface="Wingdings" panose="05000000000000000000" pitchFamily="2" charset="2"/>
                  </a:rPr>
                  <a:t> is the number we choose. We want </a:t>
                </a:r>
                <a14:m>
                  <m:oMath xmlns:m="http://schemas.openxmlformats.org/officeDocument/2006/math">
                    <m:r>
                      <a:rPr lang="en-US" sz="2800" i="1">
                        <a:solidFill>
                          <a:prstClr val="black"/>
                        </a:solidFill>
                        <a:latin typeface="Cambria Math" panose="02040503050406030204" pitchFamily="18" charset="0"/>
                        <a:sym typeface="Wingdings" panose="05000000000000000000" pitchFamily="2" charset="2"/>
                      </a:rPr>
                      <m:t>ℙ</m:t>
                    </m:r>
                    <m:r>
                      <a:rPr lang="en-US" sz="2800" i="1">
                        <a:solidFill>
                          <a:prstClr val="black"/>
                        </a:solidFill>
                        <a:latin typeface="Cambria Math" panose="02040503050406030204" pitchFamily="18" charset="0"/>
                        <a:sym typeface="Wingdings" panose="05000000000000000000" pitchFamily="2" charset="2"/>
                      </a:rPr>
                      <m:t>(0.4≤</m:t>
                    </m:r>
                    <m:r>
                      <a:rPr lang="en-US" sz="2800" i="1">
                        <a:solidFill>
                          <a:prstClr val="black"/>
                        </a:solidFill>
                        <a:latin typeface="Cambria Math" panose="02040503050406030204" pitchFamily="18" charset="0"/>
                        <a:sym typeface="Wingdings" panose="05000000000000000000" pitchFamily="2" charset="2"/>
                      </a:rPr>
                      <m:t>𝑋</m:t>
                    </m:r>
                    <m:r>
                      <a:rPr lang="en-US" sz="2800" i="1">
                        <a:solidFill>
                          <a:prstClr val="black"/>
                        </a:solidFill>
                        <a:latin typeface="Cambria Math" panose="02040503050406030204" pitchFamily="18" charset="0"/>
                        <a:sym typeface="Wingdings" panose="05000000000000000000" pitchFamily="2" charset="2"/>
                      </a:rPr>
                      <m:t>≤0.5)</m:t>
                    </m:r>
                  </m:oMath>
                </a14:m>
                <a:endParaRPr lang="en-US" sz="2800" i="1" dirty="0">
                  <a:solidFill>
                    <a:prstClr val="black"/>
                  </a:solidFill>
                  <a:latin typeface="Segoe UI Semilight" panose="020B0402040204020203" pitchFamily="34" charset="0"/>
                  <a:cs typeface="Segoe UI Semilight" panose="020B0402040204020203" pitchFamily="34" charset="0"/>
                  <a:sym typeface="Wingdings" panose="05000000000000000000" pitchFamily="2" charset="2"/>
                </a:endParaRPr>
              </a:p>
            </p:txBody>
          </p:sp>
        </mc:Choice>
        <mc:Fallback xmlns="">
          <p:sp>
            <p:nvSpPr>
              <p:cNvPr id="4" name="Rectangle: Rounded Corners 3">
                <a:extLst>
                  <a:ext uri="{FF2B5EF4-FFF2-40B4-BE49-F238E27FC236}">
                    <a16:creationId xmlns:a16="http://schemas.microsoft.com/office/drawing/2014/main" id="{C25F3C0F-1504-079E-99A7-C5067AFC9367}"/>
                  </a:ext>
                </a:extLst>
              </p:cNvPr>
              <p:cNvSpPr>
                <a:spLocks noRot="1" noChangeAspect="1" noMove="1" noResize="1" noEditPoints="1" noAdjustHandles="1" noChangeArrowheads="1" noChangeShapeType="1" noTextEdit="1"/>
              </p:cNvSpPr>
              <p:nvPr/>
            </p:nvSpPr>
            <p:spPr>
              <a:xfrm>
                <a:off x="575239" y="4804229"/>
                <a:ext cx="11041521" cy="1790495"/>
              </a:xfrm>
              <a:prstGeom prst="roundRect">
                <a:avLst/>
              </a:prstGeom>
              <a:blipFill>
                <a:blip r:embed="rId4"/>
                <a:stretch>
                  <a:fillRect r="-6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79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DF2-DF4A-7FC6-9543-B09F46D3CDEA}"/>
              </a:ext>
            </a:extLst>
          </p:cNvPr>
          <p:cNvSpPr>
            <a:spLocks noGrp="1"/>
          </p:cNvSpPr>
          <p:nvPr>
            <p:ph type="title"/>
          </p:nvPr>
        </p:nvSpPr>
        <p:spPr>
          <a:xfrm>
            <a:off x="1902775" y="3262680"/>
            <a:ext cx="7313796" cy="590415"/>
          </a:xfrm>
        </p:spPr>
        <p:txBody>
          <a:bodyPr/>
          <a:lstStyle/>
          <a:p>
            <a:r>
              <a:rPr lang="en-US" dirty="0"/>
              <a:t>Probability </a:t>
            </a:r>
            <a:r>
              <a:rPr lang="en-US" b="1" dirty="0">
                <a:latin typeface="Segoe UI" panose="020B0502040204020203" pitchFamily="34" charset="0"/>
                <a:cs typeface="Segoe UI" panose="020B0502040204020203" pitchFamily="34" charset="0"/>
              </a:rPr>
              <a:t>Density</a:t>
            </a:r>
            <a:r>
              <a:rPr lang="en-US" dirty="0"/>
              <a:t> Function (PDF)</a:t>
            </a:r>
          </a:p>
        </p:txBody>
      </p:sp>
      <p:sp>
        <p:nvSpPr>
          <p:cNvPr id="3" name="Text Placeholder 2">
            <a:extLst>
              <a:ext uri="{FF2B5EF4-FFF2-40B4-BE49-F238E27FC236}">
                <a16:creationId xmlns:a16="http://schemas.microsoft.com/office/drawing/2014/main" id="{45ECA30E-1168-D733-CD4B-9B011D78C8A4}"/>
              </a:ext>
            </a:extLst>
          </p:cNvPr>
          <p:cNvSpPr>
            <a:spLocks noGrp="1"/>
          </p:cNvSpPr>
          <p:nvPr>
            <p:ph type="body" idx="1"/>
          </p:nvPr>
        </p:nvSpPr>
        <p:spPr>
          <a:xfrm>
            <a:off x="1902775" y="3716068"/>
            <a:ext cx="6504161" cy="506283"/>
          </a:xfrm>
        </p:spPr>
        <p:txBody>
          <a:bodyPr>
            <a:normAutofit/>
          </a:bodyPr>
          <a:lstStyle/>
          <a:p>
            <a:r>
              <a:rPr lang="en-US" sz="2200" dirty="0"/>
              <a:t>Analogous to PMF in a discrete random variable</a:t>
            </a:r>
          </a:p>
        </p:txBody>
      </p:sp>
    </p:spTree>
    <p:extLst>
      <p:ext uri="{BB962C8B-B14F-4D97-AF65-F5344CB8AC3E}">
        <p14:creationId xmlns:p14="http://schemas.microsoft.com/office/powerpoint/2010/main" val="484793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0</TotalTime>
  <Words>3144</Words>
  <Application>Microsoft Office PowerPoint</Application>
  <PresentationFormat>Widescreen</PresentationFormat>
  <Paragraphs>435</Paragraphs>
  <Slides>47</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Aptos</vt:lpstr>
      <vt:lpstr>Arial</vt:lpstr>
      <vt:lpstr>Cambria Math</vt:lpstr>
      <vt:lpstr>Segoe UI</vt:lpstr>
      <vt:lpstr>Segoe UI Light</vt:lpstr>
      <vt:lpstr>Segoe UI Semibold</vt:lpstr>
      <vt:lpstr>Segoe UI Semilight</vt:lpstr>
      <vt:lpstr>Tw Cen MT</vt:lpstr>
      <vt:lpstr>Wingdings</vt:lpstr>
      <vt:lpstr>Wingdings 3</vt:lpstr>
      <vt:lpstr>Integral</vt:lpstr>
      <vt:lpstr>Continuous Random Variables</vt:lpstr>
      <vt:lpstr>Announcements</vt:lpstr>
      <vt:lpstr>What have we done over the past 4 weeks?</vt:lpstr>
      <vt:lpstr>What’s next?</vt:lpstr>
      <vt:lpstr>Where Are We?</vt:lpstr>
      <vt:lpstr>Continuous Random Variables</vt:lpstr>
      <vt:lpstr>Discrete Random Variables</vt:lpstr>
      <vt:lpstr>Why Need New Rules?</vt:lpstr>
      <vt:lpstr>Probability Density Function (PDF)</vt:lpstr>
      <vt:lpstr>How to describe probability of a single value?</vt:lpstr>
      <vt:lpstr>How to describe probability of a single value?</vt:lpstr>
      <vt:lpstr>How to describe probability of a single value?</vt:lpstr>
      <vt:lpstr>How to describe probability of a single value?</vt:lpstr>
      <vt:lpstr>Probability Density Function</vt:lpstr>
      <vt:lpstr>Probability Density Function</vt:lpstr>
      <vt:lpstr>Probability Density Function</vt:lpstr>
      <vt:lpstr>Probability Density Function (example)</vt:lpstr>
      <vt:lpstr>Probability Density Function (example)</vt:lpstr>
      <vt:lpstr>Probability Density Function (example)</vt:lpstr>
      <vt:lpstr>Probability Density Function (example 2)</vt:lpstr>
      <vt:lpstr>Probability vs. Density</vt:lpstr>
      <vt:lpstr>What exactly do the values in the PDF mean? </vt:lpstr>
      <vt:lpstr>What exactly do the values in the PDF mean? </vt:lpstr>
      <vt:lpstr>What exactly do the values in the PDF mean? </vt:lpstr>
      <vt:lpstr>Cumulative Distribution Function (CDF)</vt:lpstr>
      <vt:lpstr>What’s a CDF?</vt:lpstr>
      <vt:lpstr>Comparing Discrete and Continuous</vt:lpstr>
      <vt:lpstr>Expectation and Variance</vt:lpstr>
      <vt:lpstr>What about expectation?</vt:lpstr>
      <vt:lpstr>Expectation of a function</vt:lpstr>
      <vt:lpstr>Linearity of Expectation</vt:lpstr>
      <vt:lpstr>Variance</vt:lpstr>
      <vt:lpstr>Comparing Discrete and Continuous</vt:lpstr>
      <vt:lpstr>Zoo of Continuous Random variables</vt:lpstr>
      <vt:lpstr>Continuous Zoo</vt:lpstr>
      <vt:lpstr>Continuous Uniform Distribution</vt:lpstr>
      <vt:lpstr>Continuous Uniform Distribution - PDF</vt:lpstr>
      <vt:lpstr>Continuous Uniform Distribution - PDF</vt:lpstr>
      <vt:lpstr>Continuous Uniform Distribution – CDF(Visual)</vt:lpstr>
      <vt:lpstr>Continuous Uniform Distribution – CDF(Visual)</vt:lpstr>
      <vt:lpstr>Continuous Uniform Distribution – CDF(Visual)</vt:lpstr>
      <vt:lpstr>Continuous Uniform Distribution – CDF(Visual)</vt:lpstr>
      <vt:lpstr>Continuous Uniform Distribution – CDF(Integral)</vt:lpstr>
      <vt:lpstr>Let’s calculate an expectation</vt:lpstr>
      <vt:lpstr>What about E[g(X)]</vt:lpstr>
      <vt:lpstr>Let’s assemble the variance</vt:lpstr>
      <vt:lpstr>Continuous Uniform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2024-07-24T18:25:29Z</dcterms:created>
  <dcterms:modified xsi:type="dcterms:W3CDTF">2026-07-24T09:12:18Z</dcterms:modified>
</cp:coreProperties>
</file>