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49"/>
  </p:notesMasterIdLst>
  <p:sldIdLst>
    <p:sldId id="256" r:id="rId2"/>
    <p:sldId id="410" r:id="rId3"/>
    <p:sldId id="341" r:id="rId4"/>
    <p:sldId id="342" r:id="rId5"/>
    <p:sldId id="374" r:id="rId6"/>
    <p:sldId id="392" r:id="rId7"/>
    <p:sldId id="394" r:id="rId8"/>
    <p:sldId id="396" r:id="rId9"/>
    <p:sldId id="333" r:id="rId10"/>
    <p:sldId id="276" r:id="rId11"/>
    <p:sldId id="401" r:id="rId12"/>
    <p:sldId id="403" r:id="rId13"/>
    <p:sldId id="404" r:id="rId14"/>
    <p:sldId id="400" r:id="rId15"/>
    <p:sldId id="405" r:id="rId16"/>
    <p:sldId id="406" r:id="rId17"/>
    <p:sldId id="258" r:id="rId18"/>
    <p:sldId id="407" r:id="rId19"/>
    <p:sldId id="259" r:id="rId20"/>
    <p:sldId id="418" r:id="rId21"/>
    <p:sldId id="260" r:id="rId22"/>
    <p:sldId id="281" r:id="rId23"/>
    <p:sldId id="408" r:id="rId24"/>
    <p:sldId id="262" r:id="rId25"/>
    <p:sldId id="282" r:id="rId26"/>
    <p:sldId id="263" r:id="rId27"/>
    <p:sldId id="265" r:id="rId28"/>
    <p:sldId id="409" r:id="rId29"/>
    <p:sldId id="266" r:id="rId30"/>
    <p:sldId id="267" r:id="rId31"/>
    <p:sldId id="269" r:id="rId32"/>
    <p:sldId id="268" r:id="rId33"/>
    <p:sldId id="419" r:id="rId34"/>
    <p:sldId id="420" r:id="rId35"/>
    <p:sldId id="332" r:id="rId36"/>
    <p:sldId id="421" r:id="rId37"/>
    <p:sldId id="422" r:id="rId38"/>
    <p:sldId id="423" r:id="rId39"/>
    <p:sldId id="412" r:id="rId40"/>
    <p:sldId id="424" r:id="rId41"/>
    <p:sldId id="425" r:id="rId42"/>
    <p:sldId id="426" r:id="rId43"/>
    <p:sldId id="411" r:id="rId44"/>
    <p:sldId id="271" r:id="rId45"/>
    <p:sldId id="272" r:id="rId46"/>
    <p:sldId id="273" r:id="rId47"/>
    <p:sldId id="270"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F0E9"/>
    <a:srgbClr val="F1F9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5000" autoAdjust="0"/>
  </p:normalViewPr>
  <p:slideViewPr>
    <p:cSldViewPr snapToGrid="0">
      <p:cViewPr varScale="1">
        <p:scale>
          <a:sx n="96" d="100"/>
          <a:sy n="96" d="100"/>
        </p:scale>
        <p:origin x="990"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A460DE-C9E2-4CA0-B7FE-EA792FC438AA}" type="datetimeFigureOut">
              <a:rPr lang="en-US" smtClean="0"/>
              <a:t>7/24/2026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8636D5-D7AE-46C6-99BC-4B53C4214B5B}" type="slidenum">
              <a:rPr lang="en-US" smtClean="0"/>
              <a:t>‹#›</a:t>
            </a:fld>
            <a:endParaRPr lang="en-US"/>
          </a:p>
        </p:txBody>
      </p:sp>
    </p:spTree>
    <p:extLst>
      <p:ext uri="{BB962C8B-B14F-4D97-AF65-F5344CB8AC3E}">
        <p14:creationId xmlns:p14="http://schemas.microsoft.com/office/powerpoint/2010/main" val="33746297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3DDA25-FFCA-F78E-F528-B68175D563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C85AE7-ED32-0E57-8DD3-715003B851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DCFCFE-3ECD-BD68-ABE5-01619D30141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714B17F-1329-BE5C-5801-587D176E7413}"/>
              </a:ext>
            </a:extLst>
          </p:cNvPr>
          <p:cNvSpPr>
            <a:spLocks noGrp="1"/>
          </p:cNvSpPr>
          <p:nvPr>
            <p:ph type="sldNum" sz="quarter" idx="5"/>
          </p:nvPr>
        </p:nvSpPr>
        <p:spPr/>
        <p:txBody>
          <a:bodyPr/>
          <a:lstStyle/>
          <a:p>
            <a:fld id="{C61EA092-5A1C-405F-8CCA-198B608C04C8}" type="slidenum">
              <a:rPr lang="en-US" smtClean="0"/>
              <a:t>5</a:t>
            </a:fld>
            <a:endParaRPr lang="en-US"/>
          </a:p>
        </p:txBody>
      </p:sp>
    </p:spTree>
    <p:extLst>
      <p:ext uri="{BB962C8B-B14F-4D97-AF65-F5344CB8AC3E}">
        <p14:creationId xmlns:p14="http://schemas.microsoft.com/office/powerpoint/2010/main" val="24696844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8636D5-D7AE-46C6-99BC-4B53C4214B5B}" type="slidenum">
              <a:rPr lang="en-US" smtClean="0"/>
              <a:t>14</a:t>
            </a:fld>
            <a:endParaRPr lang="en-US"/>
          </a:p>
        </p:txBody>
      </p:sp>
    </p:spTree>
    <p:extLst>
      <p:ext uri="{BB962C8B-B14F-4D97-AF65-F5344CB8AC3E}">
        <p14:creationId xmlns:p14="http://schemas.microsoft.com/office/powerpoint/2010/main" val="4886018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8636D5-D7AE-46C6-99BC-4B53C4214B5B}" type="slidenum">
              <a:rPr lang="en-US" smtClean="0"/>
              <a:t>15</a:t>
            </a:fld>
            <a:endParaRPr lang="en-US"/>
          </a:p>
        </p:txBody>
      </p:sp>
    </p:spTree>
    <p:extLst>
      <p:ext uri="{BB962C8B-B14F-4D97-AF65-F5344CB8AC3E}">
        <p14:creationId xmlns:p14="http://schemas.microsoft.com/office/powerpoint/2010/main" val="11146618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8636D5-D7AE-46C6-99BC-4B53C4214B5B}" type="slidenum">
              <a:rPr lang="en-US" smtClean="0"/>
              <a:t>16</a:t>
            </a:fld>
            <a:endParaRPr lang="en-US"/>
          </a:p>
        </p:txBody>
      </p:sp>
    </p:spTree>
    <p:extLst>
      <p:ext uri="{BB962C8B-B14F-4D97-AF65-F5344CB8AC3E}">
        <p14:creationId xmlns:p14="http://schemas.microsoft.com/office/powerpoint/2010/main" val="15965070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8636D5-D7AE-46C6-99BC-4B53C4214B5B}" type="slidenum">
              <a:rPr lang="en-US" smtClean="0"/>
              <a:t>17</a:t>
            </a:fld>
            <a:endParaRPr lang="en-US"/>
          </a:p>
        </p:txBody>
      </p:sp>
    </p:spTree>
    <p:extLst>
      <p:ext uri="{BB962C8B-B14F-4D97-AF65-F5344CB8AC3E}">
        <p14:creationId xmlns:p14="http://schemas.microsoft.com/office/powerpoint/2010/main" val="20459830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8636D5-D7AE-46C6-99BC-4B53C4214B5B}" type="slidenum">
              <a:rPr lang="en-US" smtClean="0"/>
              <a:t>18</a:t>
            </a:fld>
            <a:endParaRPr lang="en-US"/>
          </a:p>
        </p:txBody>
      </p:sp>
    </p:spTree>
    <p:extLst>
      <p:ext uri="{BB962C8B-B14F-4D97-AF65-F5344CB8AC3E}">
        <p14:creationId xmlns:p14="http://schemas.microsoft.com/office/powerpoint/2010/main" val="37646138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8636D5-D7AE-46C6-99BC-4B53C4214B5B}" type="slidenum">
              <a:rPr lang="en-US" smtClean="0"/>
              <a:t>19</a:t>
            </a:fld>
            <a:endParaRPr lang="en-US"/>
          </a:p>
        </p:txBody>
      </p:sp>
    </p:spTree>
    <p:extLst>
      <p:ext uri="{BB962C8B-B14F-4D97-AF65-F5344CB8AC3E}">
        <p14:creationId xmlns:p14="http://schemas.microsoft.com/office/powerpoint/2010/main" val="6812261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334301-D78B-1543-A326-E7322F8521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1128AC-25AE-7E24-F5FD-D3065B0F52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9924EE-0A7C-C576-0921-1F126BBD0BE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3FD605E-17D2-673F-5CE5-CB2F28F84067}"/>
              </a:ext>
            </a:extLst>
          </p:cNvPr>
          <p:cNvSpPr>
            <a:spLocks noGrp="1"/>
          </p:cNvSpPr>
          <p:nvPr>
            <p:ph type="sldNum" sz="quarter" idx="5"/>
          </p:nvPr>
        </p:nvSpPr>
        <p:spPr/>
        <p:txBody>
          <a:bodyPr/>
          <a:lstStyle/>
          <a:p>
            <a:fld id="{518636D5-D7AE-46C6-99BC-4B53C4214B5B}" type="slidenum">
              <a:rPr lang="en-US" smtClean="0"/>
              <a:t>20</a:t>
            </a:fld>
            <a:endParaRPr lang="en-US"/>
          </a:p>
        </p:txBody>
      </p:sp>
    </p:spTree>
    <p:extLst>
      <p:ext uri="{BB962C8B-B14F-4D97-AF65-F5344CB8AC3E}">
        <p14:creationId xmlns:p14="http://schemas.microsoft.com/office/powerpoint/2010/main" val="5594045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8636D5-D7AE-46C6-99BC-4B53C4214B5B}" type="slidenum">
              <a:rPr lang="en-US" smtClean="0"/>
              <a:t>21</a:t>
            </a:fld>
            <a:endParaRPr lang="en-US"/>
          </a:p>
        </p:txBody>
      </p:sp>
    </p:spTree>
    <p:extLst>
      <p:ext uri="{BB962C8B-B14F-4D97-AF65-F5344CB8AC3E}">
        <p14:creationId xmlns:p14="http://schemas.microsoft.com/office/powerpoint/2010/main" val="15618299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8636D5-D7AE-46C6-99BC-4B53C4214B5B}" type="slidenum">
              <a:rPr lang="en-US" smtClean="0"/>
              <a:t>22</a:t>
            </a:fld>
            <a:endParaRPr lang="en-US"/>
          </a:p>
        </p:txBody>
      </p:sp>
    </p:spTree>
    <p:extLst>
      <p:ext uri="{BB962C8B-B14F-4D97-AF65-F5344CB8AC3E}">
        <p14:creationId xmlns:p14="http://schemas.microsoft.com/office/powerpoint/2010/main" val="20544085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8636D5-D7AE-46C6-99BC-4B53C4214B5B}" type="slidenum">
              <a:rPr lang="en-US" smtClean="0"/>
              <a:t>23</a:t>
            </a:fld>
            <a:endParaRPr lang="en-US"/>
          </a:p>
        </p:txBody>
      </p:sp>
    </p:spTree>
    <p:extLst>
      <p:ext uri="{BB962C8B-B14F-4D97-AF65-F5344CB8AC3E}">
        <p14:creationId xmlns:p14="http://schemas.microsoft.com/office/powerpoint/2010/main" val="1194090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8636D5-D7AE-46C6-99BC-4B53C4214B5B}" type="slidenum">
              <a:rPr lang="en-US" smtClean="0"/>
              <a:t>6</a:t>
            </a:fld>
            <a:endParaRPr lang="en-US"/>
          </a:p>
        </p:txBody>
      </p:sp>
    </p:spTree>
    <p:extLst>
      <p:ext uri="{BB962C8B-B14F-4D97-AF65-F5344CB8AC3E}">
        <p14:creationId xmlns:p14="http://schemas.microsoft.com/office/powerpoint/2010/main" val="35155276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8636D5-D7AE-46C6-99BC-4B53C4214B5B}" type="slidenum">
              <a:rPr lang="en-US" smtClean="0"/>
              <a:t>25</a:t>
            </a:fld>
            <a:endParaRPr lang="en-US"/>
          </a:p>
        </p:txBody>
      </p:sp>
    </p:spTree>
    <p:extLst>
      <p:ext uri="{BB962C8B-B14F-4D97-AF65-F5344CB8AC3E}">
        <p14:creationId xmlns:p14="http://schemas.microsoft.com/office/powerpoint/2010/main" val="190915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8636D5-D7AE-46C6-99BC-4B53C4214B5B}" type="slidenum">
              <a:rPr lang="en-US" smtClean="0"/>
              <a:t>26</a:t>
            </a:fld>
            <a:endParaRPr lang="en-US"/>
          </a:p>
        </p:txBody>
      </p:sp>
    </p:spTree>
    <p:extLst>
      <p:ext uri="{BB962C8B-B14F-4D97-AF65-F5344CB8AC3E}">
        <p14:creationId xmlns:p14="http://schemas.microsoft.com/office/powerpoint/2010/main" val="23664634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8636D5-D7AE-46C6-99BC-4B53C4214B5B}" type="slidenum">
              <a:rPr lang="en-US" smtClean="0"/>
              <a:t>27</a:t>
            </a:fld>
            <a:endParaRPr lang="en-US"/>
          </a:p>
        </p:txBody>
      </p:sp>
    </p:spTree>
    <p:extLst>
      <p:ext uri="{BB962C8B-B14F-4D97-AF65-F5344CB8AC3E}">
        <p14:creationId xmlns:p14="http://schemas.microsoft.com/office/powerpoint/2010/main" val="1084906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8636D5-D7AE-46C6-99BC-4B53C4214B5B}" type="slidenum">
              <a:rPr lang="en-US" smtClean="0"/>
              <a:t>32</a:t>
            </a:fld>
            <a:endParaRPr lang="en-US"/>
          </a:p>
        </p:txBody>
      </p:sp>
    </p:spTree>
    <p:extLst>
      <p:ext uri="{BB962C8B-B14F-4D97-AF65-F5344CB8AC3E}">
        <p14:creationId xmlns:p14="http://schemas.microsoft.com/office/powerpoint/2010/main" val="39576341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C0AF6B-D71E-8E57-9968-5D536CE57F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05A7D3-DD0C-4805-BEE3-4B1464D1FE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43EB26-5C48-7808-250F-0EBF9111424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E5CACD2-F114-2D39-458A-341BE196AEBF}"/>
              </a:ext>
            </a:extLst>
          </p:cNvPr>
          <p:cNvSpPr>
            <a:spLocks noGrp="1"/>
          </p:cNvSpPr>
          <p:nvPr>
            <p:ph type="sldNum" sz="quarter" idx="5"/>
          </p:nvPr>
        </p:nvSpPr>
        <p:spPr/>
        <p:txBody>
          <a:bodyPr/>
          <a:lstStyle/>
          <a:p>
            <a:fld id="{518636D5-D7AE-46C6-99BC-4B53C4214B5B}" type="slidenum">
              <a:rPr lang="en-US" smtClean="0"/>
              <a:t>33</a:t>
            </a:fld>
            <a:endParaRPr lang="en-US"/>
          </a:p>
        </p:txBody>
      </p:sp>
    </p:spTree>
    <p:extLst>
      <p:ext uri="{BB962C8B-B14F-4D97-AF65-F5344CB8AC3E}">
        <p14:creationId xmlns:p14="http://schemas.microsoft.com/office/powerpoint/2010/main" val="26756475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for continuous random variables, we’re going to try to do things as similarly to the discrete random variables. The first thing we’re going to talk about is probability density function. Abbreviated as the pdf.. We’re going to s</a:t>
            </a:r>
          </a:p>
        </p:txBody>
      </p:sp>
      <p:sp>
        <p:nvSpPr>
          <p:cNvPr id="4" name="Slide Number Placeholder 3"/>
          <p:cNvSpPr>
            <a:spLocks noGrp="1"/>
          </p:cNvSpPr>
          <p:nvPr>
            <p:ph type="sldNum" sz="quarter" idx="5"/>
          </p:nvPr>
        </p:nvSpPr>
        <p:spPr/>
        <p:txBody>
          <a:bodyPr/>
          <a:lstStyle/>
          <a:p>
            <a:fld id="{518636D5-D7AE-46C6-99BC-4B53C4214B5B}" type="slidenum">
              <a:rPr lang="en-US" smtClean="0"/>
              <a:t>34</a:t>
            </a:fld>
            <a:endParaRPr lang="en-US"/>
          </a:p>
        </p:txBody>
      </p:sp>
    </p:spTree>
    <p:extLst>
      <p:ext uri="{BB962C8B-B14F-4D97-AF65-F5344CB8AC3E}">
        <p14:creationId xmlns:p14="http://schemas.microsoft.com/office/powerpoint/2010/main" val="39577332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8636D5-D7AE-46C6-99BC-4B53C4214B5B}" type="slidenum">
              <a:rPr lang="en-US" smtClean="0"/>
              <a:t>7</a:t>
            </a:fld>
            <a:endParaRPr lang="en-US"/>
          </a:p>
        </p:txBody>
      </p:sp>
    </p:spTree>
    <p:extLst>
      <p:ext uri="{BB962C8B-B14F-4D97-AF65-F5344CB8AC3E}">
        <p14:creationId xmlns:p14="http://schemas.microsoft.com/office/powerpoint/2010/main" val="24956288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8636D5-D7AE-46C6-99BC-4B53C4214B5B}" type="slidenum">
              <a:rPr lang="en-US" smtClean="0"/>
              <a:t>8</a:t>
            </a:fld>
            <a:endParaRPr lang="en-US"/>
          </a:p>
        </p:txBody>
      </p:sp>
    </p:spTree>
    <p:extLst>
      <p:ext uri="{BB962C8B-B14F-4D97-AF65-F5344CB8AC3E}">
        <p14:creationId xmlns:p14="http://schemas.microsoft.com/office/powerpoint/2010/main" val="19668042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8636D5-D7AE-46C6-99BC-4B53C4214B5B}" type="slidenum">
              <a:rPr lang="en-US" smtClean="0"/>
              <a:t>9</a:t>
            </a:fld>
            <a:endParaRPr lang="en-US"/>
          </a:p>
        </p:txBody>
      </p:sp>
    </p:spTree>
    <p:extLst>
      <p:ext uri="{BB962C8B-B14F-4D97-AF65-F5344CB8AC3E}">
        <p14:creationId xmlns:p14="http://schemas.microsoft.com/office/powerpoint/2010/main" val="39577332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8636D5-D7AE-46C6-99BC-4B53C4214B5B}" type="slidenum">
              <a:rPr lang="en-US" smtClean="0"/>
              <a:t>10</a:t>
            </a:fld>
            <a:endParaRPr lang="en-US"/>
          </a:p>
        </p:txBody>
      </p:sp>
    </p:spTree>
    <p:extLst>
      <p:ext uri="{BB962C8B-B14F-4D97-AF65-F5344CB8AC3E}">
        <p14:creationId xmlns:p14="http://schemas.microsoft.com/office/powerpoint/2010/main" val="42042860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8636D5-D7AE-46C6-99BC-4B53C4214B5B}" type="slidenum">
              <a:rPr lang="en-US" smtClean="0"/>
              <a:t>11</a:t>
            </a:fld>
            <a:endParaRPr lang="en-US"/>
          </a:p>
        </p:txBody>
      </p:sp>
    </p:spTree>
    <p:extLst>
      <p:ext uri="{BB962C8B-B14F-4D97-AF65-F5344CB8AC3E}">
        <p14:creationId xmlns:p14="http://schemas.microsoft.com/office/powerpoint/2010/main" val="30142364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8636D5-D7AE-46C6-99BC-4B53C4214B5B}" type="slidenum">
              <a:rPr lang="en-US" smtClean="0"/>
              <a:t>12</a:t>
            </a:fld>
            <a:endParaRPr lang="en-US"/>
          </a:p>
        </p:txBody>
      </p:sp>
    </p:spTree>
    <p:extLst>
      <p:ext uri="{BB962C8B-B14F-4D97-AF65-F5344CB8AC3E}">
        <p14:creationId xmlns:p14="http://schemas.microsoft.com/office/powerpoint/2010/main" val="35257565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8636D5-D7AE-46C6-99BC-4B53C4214B5B}" type="slidenum">
              <a:rPr lang="en-US" smtClean="0"/>
              <a:t>13</a:t>
            </a:fld>
            <a:endParaRPr lang="en-US"/>
          </a:p>
        </p:txBody>
      </p:sp>
    </p:spTree>
    <p:extLst>
      <p:ext uri="{BB962C8B-B14F-4D97-AF65-F5344CB8AC3E}">
        <p14:creationId xmlns:p14="http://schemas.microsoft.com/office/powerpoint/2010/main" val="15983975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2A3F5163-3850-436A-BCE0-06200C4419B0}" type="datetimeFigureOut">
              <a:rPr lang="en-US" smtClean="0"/>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4A3F47-9F86-4B77-9DA6-763493A65734}"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rgbClr val="4C328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80653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CB2A4-11AD-445D-9449-ECE97BF7265C}"/>
              </a:ext>
            </a:extLst>
          </p:cNvPr>
          <p:cNvSpPr>
            <a:spLocks noGrp="1"/>
          </p:cNvSpPr>
          <p:nvPr>
            <p:ph type="title" hasCustomPrompt="1"/>
          </p:nvPr>
        </p:nvSpPr>
        <p:spPr>
          <a:xfrm>
            <a:off x="3315881" y="3446573"/>
            <a:ext cx="5590283" cy="1014667"/>
          </a:xfrm>
        </p:spPr>
        <p:txBody>
          <a:bodyPr/>
          <a:lstStyle>
            <a:lvl1pPr algn="ctr">
              <a:defRPr cap="none" baseline="0"/>
            </a:lvl1pPr>
          </a:lstStyle>
          <a:p>
            <a:r>
              <a:rPr lang="en-US" dirty="0"/>
              <a:t>Big Concept</a:t>
            </a:r>
          </a:p>
        </p:txBody>
      </p:sp>
      <p:sp>
        <p:nvSpPr>
          <p:cNvPr id="3" name="Date Placeholder 2">
            <a:extLst>
              <a:ext uri="{FF2B5EF4-FFF2-40B4-BE49-F238E27FC236}">
                <a16:creationId xmlns:a16="http://schemas.microsoft.com/office/drawing/2014/main" id="{E45E7B94-0CB0-48FD-9BA2-0BCEF75A76A1}"/>
              </a:ext>
            </a:extLst>
          </p:cNvPr>
          <p:cNvSpPr>
            <a:spLocks noGrp="1"/>
          </p:cNvSpPr>
          <p:nvPr>
            <p:ph type="dt" sz="half" idx="10"/>
          </p:nvPr>
        </p:nvSpPr>
        <p:spPr/>
        <p:txBody>
          <a:bodyPr/>
          <a:lstStyle/>
          <a:p>
            <a:fld id="{2A3F5163-3850-436A-BCE0-06200C4419B0}" type="datetimeFigureOut">
              <a:rPr lang="en-US" smtClean="0"/>
              <a:t>7/24/2026</a:t>
            </a:fld>
            <a:endParaRPr lang="en-US"/>
          </a:p>
        </p:txBody>
      </p:sp>
      <p:sp>
        <p:nvSpPr>
          <p:cNvPr id="4" name="Footer Placeholder 3">
            <a:extLst>
              <a:ext uri="{FF2B5EF4-FFF2-40B4-BE49-F238E27FC236}">
                <a16:creationId xmlns:a16="http://schemas.microsoft.com/office/drawing/2014/main" id="{F7BA529F-BA16-4C50-8761-34379098BF4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E838C27-C210-4D9C-AB83-9BF54E32912E}"/>
              </a:ext>
            </a:extLst>
          </p:cNvPr>
          <p:cNvSpPr>
            <a:spLocks noGrp="1"/>
          </p:cNvSpPr>
          <p:nvPr>
            <p:ph type="sldNum" sz="quarter" idx="12"/>
          </p:nvPr>
        </p:nvSpPr>
        <p:spPr/>
        <p:txBody>
          <a:bodyPr/>
          <a:lstStyle/>
          <a:p>
            <a:fld id="{394A3F47-9F86-4B77-9DA6-763493A65734}" type="slidenum">
              <a:rPr lang="en-US" smtClean="0"/>
              <a:t>‹#›</a:t>
            </a:fld>
            <a:endParaRPr lang="en-US"/>
          </a:p>
        </p:txBody>
      </p:sp>
      <p:cxnSp>
        <p:nvCxnSpPr>
          <p:cNvPr id="21" name="Straight Connector 20">
            <a:extLst>
              <a:ext uri="{FF2B5EF4-FFF2-40B4-BE49-F238E27FC236}">
                <a16:creationId xmlns:a16="http://schemas.microsoft.com/office/drawing/2014/main" id="{C067791F-5EAB-433C-8512-E3D8B5FEA33C}"/>
              </a:ext>
            </a:extLst>
          </p:cNvPr>
          <p:cNvCxnSpPr/>
          <p:nvPr/>
        </p:nvCxnSpPr>
        <p:spPr>
          <a:xfrm>
            <a:off x="138752" y="1917510"/>
            <a:ext cx="11914495" cy="0"/>
          </a:xfrm>
          <a:prstGeom prst="line">
            <a:avLst/>
          </a:prstGeom>
          <a:ln w="19050">
            <a:solidFill>
              <a:srgbClr val="D8D8D8"/>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19FC5ADD-7CD5-4855-8137-142378EFA26D}"/>
              </a:ext>
            </a:extLst>
          </p:cNvPr>
          <p:cNvGrpSpPr/>
          <p:nvPr/>
        </p:nvGrpSpPr>
        <p:grpSpPr>
          <a:xfrm>
            <a:off x="4736398" y="555634"/>
            <a:ext cx="2723751" cy="2723751"/>
            <a:chOff x="4360460" y="449353"/>
            <a:chExt cx="3282287" cy="3282287"/>
          </a:xfrm>
        </p:grpSpPr>
        <p:sp>
          <p:nvSpPr>
            <p:cNvPr id="6" name="Oval 5">
              <a:extLst>
                <a:ext uri="{FF2B5EF4-FFF2-40B4-BE49-F238E27FC236}">
                  <a16:creationId xmlns:a16="http://schemas.microsoft.com/office/drawing/2014/main" id="{161030CC-581E-4D1E-9ACA-A92F5BB6C0CB}"/>
                </a:ext>
              </a:extLst>
            </p:cNvPr>
            <p:cNvSpPr/>
            <p:nvPr userDrawn="1"/>
          </p:nvSpPr>
          <p:spPr>
            <a:xfrm>
              <a:off x="4360460" y="449353"/>
              <a:ext cx="3282287" cy="3282287"/>
            </a:xfrm>
            <a:prstGeom prst="ellipse">
              <a:avLst/>
            </a:prstGeom>
            <a:solidFill>
              <a:srgbClr val="B6A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Shape 822">
              <a:extLst>
                <a:ext uri="{FF2B5EF4-FFF2-40B4-BE49-F238E27FC236}">
                  <a16:creationId xmlns:a16="http://schemas.microsoft.com/office/drawing/2014/main" id="{9662AC8F-8502-4CF6-87AC-2CB7EFEBC5CD}"/>
                </a:ext>
              </a:extLst>
            </p:cNvPr>
            <p:cNvGrpSpPr/>
            <p:nvPr userDrawn="1"/>
          </p:nvGrpSpPr>
          <p:grpSpPr>
            <a:xfrm>
              <a:off x="4868910" y="1003939"/>
              <a:ext cx="2265387" cy="2173113"/>
              <a:chOff x="5233525" y="4954450"/>
              <a:chExt cx="538275" cy="516350"/>
            </a:xfrm>
          </p:grpSpPr>
          <p:sp>
            <p:nvSpPr>
              <p:cNvPr id="8" name="Shape 823">
                <a:extLst>
                  <a:ext uri="{FF2B5EF4-FFF2-40B4-BE49-F238E27FC236}">
                    <a16:creationId xmlns:a16="http://schemas.microsoft.com/office/drawing/2014/main" id="{915C32CE-F54C-4A91-A795-5F6EE0E2C310}"/>
                  </a:ext>
                </a:extLst>
              </p:cNvPr>
              <p:cNvSpPr/>
              <p:nvPr/>
            </p:nvSpPr>
            <p:spPr>
              <a:xfrm>
                <a:off x="5637825" y="4954450"/>
                <a:ext cx="89525" cy="89525"/>
              </a:xfrm>
              <a:custGeom>
                <a:avLst/>
                <a:gdLst/>
                <a:ahLst/>
                <a:cxnLst/>
                <a:rect l="0" t="0" r="0" b="0"/>
                <a:pathLst>
                  <a:path w="3581" h="3581" fill="none" extrusionOk="0">
                    <a:moveTo>
                      <a:pt x="1023" y="3410"/>
                    </a:moveTo>
                    <a:lnTo>
                      <a:pt x="1023" y="3410"/>
                    </a:lnTo>
                    <a:lnTo>
                      <a:pt x="1193" y="3483"/>
                    </a:lnTo>
                    <a:lnTo>
                      <a:pt x="1388" y="3532"/>
                    </a:lnTo>
                    <a:lnTo>
                      <a:pt x="1583" y="3556"/>
                    </a:lnTo>
                    <a:lnTo>
                      <a:pt x="1778" y="3581"/>
                    </a:lnTo>
                    <a:lnTo>
                      <a:pt x="1778" y="3581"/>
                    </a:lnTo>
                    <a:lnTo>
                      <a:pt x="1973" y="3556"/>
                    </a:lnTo>
                    <a:lnTo>
                      <a:pt x="2143" y="3532"/>
                    </a:lnTo>
                    <a:lnTo>
                      <a:pt x="2314" y="3508"/>
                    </a:lnTo>
                    <a:lnTo>
                      <a:pt x="2484" y="3435"/>
                    </a:lnTo>
                    <a:lnTo>
                      <a:pt x="2630" y="3361"/>
                    </a:lnTo>
                    <a:lnTo>
                      <a:pt x="2776" y="3264"/>
                    </a:lnTo>
                    <a:lnTo>
                      <a:pt x="2923" y="3167"/>
                    </a:lnTo>
                    <a:lnTo>
                      <a:pt x="3044" y="3045"/>
                    </a:lnTo>
                    <a:lnTo>
                      <a:pt x="3166" y="2923"/>
                    </a:lnTo>
                    <a:lnTo>
                      <a:pt x="3264" y="2801"/>
                    </a:lnTo>
                    <a:lnTo>
                      <a:pt x="3361" y="2631"/>
                    </a:lnTo>
                    <a:lnTo>
                      <a:pt x="3434" y="2485"/>
                    </a:lnTo>
                    <a:lnTo>
                      <a:pt x="3483" y="2314"/>
                    </a:lnTo>
                    <a:lnTo>
                      <a:pt x="3531" y="2144"/>
                    </a:lnTo>
                    <a:lnTo>
                      <a:pt x="3556" y="1973"/>
                    </a:lnTo>
                    <a:lnTo>
                      <a:pt x="3580" y="1803"/>
                    </a:lnTo>
                    <a:lnTo>
                      <a:pt x="3580" y="1803"/>
                    </a:lnTo>
                    <a:lnTo>
                      <a:pt x="3556" y="1608"/>
                    </a:lnTo>
                    <a:lnTo>
                      <a:pt x="3531" y="1437"/>
                    </a:lnTo>
                    <a:lnTo>
                      <a:pt x="3483" y="1267"/>
                    </a:lnTo>
                    <a:lnTo>
                      <a:pt x="3434" y="1096"/>
                    </a:lnTo>
                    <a:lnTo>
                      <a:pt x="3361" y="950"/>
                    </a:lnTo>
                    <a:lnTo>
                      <a:pt x="3264" y="804"/>
                    </a:lnTo>
                    <a:lnTo>
                      <a:pt x="3166" y="658"/>
                    </a:lnTo>
                    <a:lnTo>
                      <a:pt x="3044" y="536"/>
                    </a:lnTo>
                    <a:lnTo>
                      <a:pt x="2923" y="414"/>
                    </a:lnTo>
                    <a:lnTo>
                      <a:pt x="2776" y="317"/>
                    </a:lnTo>
                    <a:lnTo>
                      <a:pt x="2630" y="220"/>
                    </a:lnTo>
                    <a:lnTo>
                      <a:pt x="2484" y="147"/>
                    </a:lnTo>
                    <a:lnTo>
                      <a:pt x="2314" y="98"/>
                    </a:lnTo>
                    <a:lnTo>
                      <a:pt x="2143" y="49"/>
                    </a:lnTo>
                    <a:lnTo>
                      <a:pt x="1973" y="25"/>
                    </a:lnTo>
                    <a:lnTo>
                      <a:pt x="1778" y="0"/>
                    </a:lnTo>
                    <a:lnTo>
                      <a:pt x="1778" y="0"/>
                    </a:lnTo>
                    <a:lnTo>
                      <a:pt x="1607" y="25"/>
                    </a:lnTo>
                    <a:lnTo>
                      <a:pt x="1437" y="49"/>
                    </a:lnTo>
                    <a:lnTo>
                      <a:pt x="1266" y="98"/>
                    </a:lnTo>
                    <a:lnTo>
                      <a:pt x="1096" y="147"/>
                    </a:lnTo>
                    <a:lnTo>
                      <a:pt x="925" y="220"/>
                    </a:lnTo>
                    <a:lnTo>
                      <a:pt x="779" y="317"/>
                    </a:lnTo>
                    <a:lnTo>
                      <a:pt x="658" y="414"/>
                    </a:lnTo>
                    <a:lnTo>
                      <a:pt x="536" y="536"/>
                    </a:lnTo>
                    <a:lnTo>
                      <a:pt x="414" y="658"/>
                    </a:lnTo>
                    <a:lnTo>
                      <a:pt x="317" y="804"/>
                    </a:lnTo>
                    <a:lnTo>
                      <a:pt x="219" y="950"/>
                    </a:lnTo>
                    <a:lnTo>
                      <a:pt x="146" y="1096"/>
                    </a:lnTo>
                    <a:lnTo>
                      <a:pt x="73" y="1267"/>
                    </a:lnTo>
                    <a:lnTo>
                      <a:pt x="49" y="1437"/>
                    </a:lnTo>
                    <a:lnTo>
                      <a:pt x="24" y="1608"/>
                    </a:lnTo>
                    <a:lnTo>
                      <a:pt x="0" y="1803"/>
                    </a:lnTo>
                    <a:lnTo>
                      <a:pt x="0" y="1803"/>
                    </a:lnTo>
                    <a:lnTo>
                      <a:pt x="24" y="2071"/>
                    </a:lnTo>
                    <a:lnTo>
                      <a:pt x="97" y="2339"/>
                    </a:lnTo>
                    <a:lnTo>
                      <a:pt x="195" y="2582"/>
                    </a:lnTo>
                    <a:lnTo>
                      <a:pt x="317" y="2801"/>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 name="Shape 824">
                <a:extLst>
                  <a:ext uri="{FF2B5EF4-FFF2-40B4-BE49-F238E27FC236}">
                    <a16:creationId xmlns:a16="http://schemas.microsoft.com/office/drawing/2014/main" id="{25663F7D-C889-439B-A68E-97D8B29147A8}"/>
                  </a:ext>
                </a:extLst>
              </p:cNvPr>
              <p:cNvSpPr/>
              <p:nvPr/>
            </p:nvSpPr>
            <p:spPr>
              <a:xfrm>
                <a:off x="5323025" y="4980625"/>
                <a:ext cx="88925" cy="88925"/>
              </a:xfrm>
              <a:custGeom>
                <a:avLst/>
                <a:gdLst/>
                <a:ahLst/>
                <a:cxnLst/>
                <a:rect l="0" t="0" r="0" b="0"/>
                <a:pathLst>
                  <a:path w="3557" h="3557" fill="none" extrusionOk="0">
                    <a:moveTo>
                      <a:pt x="3191" y="2850"/>
                    </a:moveTo>
                    <a:lnTo>
                      <a:pt x="3191" y="2850"/>
                    </a:lnTo>
                    <a:lnTo>
                      <a:pt x="3313" y="2680"/>
                    </a:lnTo>
                    <a:lnTo>
                      <a:pt x="3410" y="2509"/>
                    </a:lnTo>
                    <a:lnTo>
                      <a:pt x="3483" y="2314"/>
                    </a:lnTo>
                    <a:lnTo>
                      <a:pt x="3532" y="2095"/>
                    </a:lnTo>
                    <a:lnTo>
                      <a:pt x="3532" y="2095"/>
                    </a:lnTo>
                    <a:lnTo>
                      <a:pt x="3556" y="1925"/>
                    </a:lnTo>
                    <a:lnTo>
                      <a:pt x="3556" y="1730"/>
                    </a:lnTo>
                    <a:lnTo>
                      <a:pt x="3556" y="1559"/>
                    </a:lnTo>
                    <a:lnTo>
                      <a:pt x="3508" y="1389"/>
                    </a:lnTo>
                    <a:lnTo>
                      <a:pt x="3459" y="1218"/>
                    </a:lnTo>
                    <a:lnTo>
                      <a:pt x="3410" y="1072"/>
                    </a:lnTo>
                    <a:lnTo>
                      <a:pt x="3337" y="902"/>
                    </a:lnTo>
                    <a:lnTo>
                      <a:pt x="3240" y="756"/>
                    </a:lnTo>
                    <a:lnTo>
                      <a:pt x="3142" y="634"/>
                    </a:lnTo>
                    <a:lnTo>
                      <a:pt x="3021" y="512"/>
                    </a:lnTo>
                    <a:lnTo>
                      <a:pt x="2899" y="390"/>
                    </a:lnTo>
                    <a:lnTo>
                      <a:pt x="2753" y="293"/>
                    </a:lnTo>
                    <a:lnTo>
                      <a:pt x="2606" y="196"/>
                    </a:lnTo>
                    <a:lnTo>
                      <a:pt x="2436" y="122"/>
                    </a:lnTo>
                    <a:lnTo>
                      <a:pt x="2266" y="74"/>
                    </a:lnTo>
                    <a:lnTo>
                      <a:pt x="2095" y="25"/>
                    </a:lnTo>
                    <a:lnTo>
                      <a:pt x="2095" y="25"/>
                    </a:lnTo>
                    <a:lnTo>
                      <a:pt x="1925" y="1"/>
                    </a:lnTo>
                    <a:lnTo>
                      <a:pt x="1730" y="1"/>
                    </a:lnTo>
                    <a:lnTo>
                      <a:pt x="1559" y="1"/>
                    </a:lnTo>
                    <a:lnTo>
                      <a:pt x="1389" y="25"/>
                    </a:lnTo>
                    <a:lnTo>
                      <a:pt x="1218" y="74"/>
                    </a:lnTo>
                    <a:lnTo>
                      <a:pt x="1072" y="147"/>
                    </a:lnTo>
                    <a:lnTo>
                      <a:pt x="902" y="220"/>
                    </a:lnTo>
                    <a:lnTo>
                      <a:pt x="756" y="317"/>
                    </a:lnTo>
                    <a:lnTo>
                      <a:pt x="634" y="415"/>
                    </a:lnTo>
                    <a:lnTo>
                      <a:pt x="512" y="537"/>
                    </a:lnTo>
                    <a:lnTo>
                      <a:pt x="390" y="658"/>
                    </a:lnTo>
                    <a:lnTo>
                      <a:pt x="293" y="804"/>
                    </a:lnTo>
                    <a:lnTo>
                      <a:pt x="195" y="951"/>
                    </a:lnTo>
                    <a:lnTo>
                      <a:pt x="122" y="1097"/>
                    </a:lnTo>
                    <a:lnTo>
                      <a:pt x="74" y="1267"/>
                    </a:lnTo>
                    <a:lnTo>
                      <a:pt x="25" y="1462"/>
                    </a:lnTo>
                    <a:lnTo>
                      <a:pt x="25" y="1462"/>
                    </a:lnTo>
                    <a:lnTo>
                      <a:pt x="1" y="1633"/>
                    </a:lnTo>
                    <a:lnTo>
                      <a:pt x="1" y="1803"/>
                    </a:lnTo>
                    <a:lnTo>
                      <a:pt x="1" y="1998"/>
                    </a:lnTo>
                    <a:lnTo>
                      <a:pt x="25" y="2168"/>
                    </a:lnTo>
                    <a:lnTo>
                      <a:pt x="74" y="2339"/>
                    </a:lnTo>
                    <a:lnTo>
                      <a:pt x="147" y="2485"/>
                    </a:lnTo>
                    <a:lnTo>
                      <a:pt x="220" y="2655"/>
                    </a:lnTo>
                    <a:lnTo>
                      <a:pt x="317" y="2777"/>
                    </a:lnTo>
                    <a:lnTo>
                      <a:pt x="415" y="2923"/>
                    </a:lnTo>
                    <a:lnTo>
                      <a:pt x="536" y="3045"/>
                    </a:lnTo>
                    <a:lnTo>
                      <a:pt x="658" y="3167"/>
                    </a:lnTo>
                    <a:lnTo>
                      <a:pt x="804" y="3264"/>
                    </a:lnTo>
                    <a:lnTo>
                      <a:pt x="950" y="3362"/>
                    </a:lnTo>
                    <a:lnTo>
                      <a:pt x="1096" y="3435"/>
                    </a:lnTo>
                    <a:lnTo>
                      <a:pt x="1267" y="3483"/>
                    </a:lnTo>
                    <a:lnTo>
                      <a:pt x="1462" y="3532"/>
                    </a:lnTo>
                    <a:lnTo>
                      <a:pt x="1462" y="3532"/>
                    </a:lnTo>
                    <a:lnTo>
                      <a:pt x="1705" y="3557"/>
                    </a:lnTo>
                    <a:lnTo>
                      <a:pt x="1973" y="3557"/>
                    </a:lnTo>
                    <a:lnTo>
                      <a:pt x="2217" y="3508"/>
                    </a:lnTo>
                    <a:lnTo>
                      <a:pt x="2460" y="3435"/>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0" name="Shape 825">
                <a:extLst>
                  <a:ext uri="{FF2B5EF4-FFF2-40B4-BE49-F238E27FC236}">
                    <a16:creationId xmlns:a16="http://schemas.microsoft.com/office/drawing/2014/main" id="{5C225417-5386-4CF0-A050-D547324972FC}"/>
                  </a:ext>
                </a:extLst>
              </p:cNvPr>
              <p:cNvSpPr/>
              <p:nvPr/>
            </p:nvSpPr>
            <p:spPr>
              <a:xfrm>
                <a:off x="5233525" y="5255225"/>
                <a:ext cx="89525" cy="89525"/>
              </a:xfrm>
              <a:custGeom>
                <a:avLst/>
                <a:gdLst/>
                <a:ahLst/>
                <a:cxnLst/>
                <a:rect l="0" t="0" r="0" b="0"/>
                <a:pathLst>
                  <a:path w="3581" h="3581" fill="none" extrusionOk="0">
                    <a:moveTo>
                      <a:pt x="3215" y="707"/>
                    </a:moveTo>
                    <a:lnTo>
                      <a:pt x="3215" y="707"/>
                    </a:lnTo>
                    <a:lnTo>
                      <a:pt x="3093" y="585"/>
                    </a:lnTo>
                    <a:lnTo>
                      <a:pt x="2972" y="464"/>
                    </a:lnTo>
                    <a:lnTo>
                      <a:pt x="2850" y="342"/>
                    </a:lnTo>
                    <a:lnTo>
                      <a:pt x="2679" y="244"/>
                    </a:lnTo>
                    <a:lnTo>
                      <a:pt x="2679" y="244"/>
                    </a:lnTo>
                    <a:lnTo>
                      <a:pt x="2533" y="171"/>
                    </a:lnTo>
                    <a:lnTo>
                      <a:pt x="2363" y="98"/>
                    </a:lnTo>
                    <a:lnTo>
                      <a:pt x="2192" y="50"/>
                    </a:lnTo>
                    <a:lnTo>
                      <a:pt x="2022" y="25"/>
                    </a:lnTo>
                    <a:lnTo>
                      <a:pt x="1851" y="1"/>
                    </a:lnTo>
                    <a:lnTo>
                      <a:pt x="1681" y="25"/>
                    </a:lnTo>
                    <a:lnTo>
                      <a:pt x="1510" y="25"/>
                    </a:lnTo>
                    <a:lnTo>
                      <a:pt x="1340" y="74"/>
                    </a:lnTo>
                    <a:lnTo>
                      <a:pt x="1169" y="123"/>
                    </a:lnTo>
                    <a:lnTo>
                      <a:pt x="1023" y="196"/>
                    </a:lnTo>
                    <a:lnTo>
                      <a:pt x="877" y="269"/>
                    </a:lnTo>
                    <a:lnTo>
                      <a:pt x="731" y="366"/>
                    </a:lnTo>
                    <a:lnTo>
                      <a:pt x="585" y="488"/>
                    </a:lnTo>
                    <a:lnTo>
                      <a:pt x="463" y="610"/>
                    </a:lnTo>
                    <a:lnTo>
                      <a:pt x="341" y="731"/>
                    </a:lnTo>
                    <a:lnTo>
                      <a:pt x="244" y="902"/>
                    </a:lnTo>
                    <a:lnTo>
                      <a:pt x="244" y="902"/>
                    </a:lnTo>
                    <a:lnTo>
                      <a:pt x="171" y="1048"/>
                    </a:lnTo>
                    <a:lnTo>
                      <a:pt x="98" y="1219"/>
                    </a:lnTo>
                    <a:lnTo>
                      <a:pt x="49" y="1389"/>
                    </a:lnTo>
                    <a:lnTo>
                      <a:pt x="25" y="1560"/>
                    </a:lnTo>
                    <a:lnTo>
                      <a:pt x="0" y="1730"/>
                    </a:lnTo>
                    <a:lnTo>
                      <a:pt x="0" y="1900"/>
                    </a:lnTo>
                    <a:lnTo>
                      <a:pt x="25" y="2071"/>
                    </a:lnTo>
                    <a:lnTo>
                      <a:pt x="73" y="2241"/>
                    </a:lnTo>
                    <a:lnTo>
                      <a:pt x="122" y="2412"/>
                    </a:lnTo>
                    <a:lnTo>
                      <a:pt x="195" y="2558"/>
                    </a:lnTo>
                    <a:lnTo>
                      <a:pt x="268" y="2729"/>
                    </a:lnTo>
                    <a:lnTo>
                      <a:pt x="366" y="2850"/>
                    </a:lnTo>
                    <a:lnTo>
                      <a:pt x="463" y="2996"/>
                    </a:lnTo>
                    <a:lnTo>
                      <a:pt x="609" y="3118"/>
                    </a:lnTo>
                    <a:lnTo>
                      <a:pt x="731" y="3240"/>
                    </a:lnTo>
                    <a:lnTo>
                      <a:pt x="901" y="3337"/>
                    </a:lnTo>
                    <a:lnTo>
                      <a:pt x="901" y="3337"/>
                    </a:lnTo>
                    <a:lnTo>
                      <a:pt x="1048" y="3410"/>
                    </a:lnTo>
                    <a:lnTo>
                      <a:pt x="1218" y="3484"/>
                    </a:lnTo>
                    <a:lnTo>
                      <a:pt x="1389" y="3532"/>
                    </a:lnTo>
                    <a:lnTo>
                      <a:pt x="1559" y="3557"/>
                    </a:lnTo>
                    <a:lnTo>
                      <a:pt x="1730" y="3581"/>
                    </a:lnTo>
                    <a:lnTo>
                      <a:pt x="1900" y="3581"/>
                    </a:lnTo>
                    <a:lnTo>
                      <a:pt x="2071" y="3557"/>
                    </a:lnTo>
                    <a:lnTo>
                      <a:pt x="2241" y="3508"/>
                    </a:lnTo>
                    <a:lnTo>
                      <a:pt x="2411" y="3459"/>
                    </a:lnTo>
                    <a:lnTo>
                      <a:pt x="2558" y="3410"/>
                    </a:lnTo>
                    <a:lnTo>
                      <a:pt x="2704" y="3313"/>
                    </a:lnTo>
                    <a:lnTo>
                      <a:pt x="2850" y="3216"/>
                    </a:lnTo>
                    <a:lnTo>
                      <a:pt x="2996" y="3118"/>
                    </a:lnTo>
                    <a:lnTo>
                      <a:pt x="3118" y="2996"/>
                    </a:lnTo>
                    <a:lnTo>
                      <a:pt x="3240" y="2850"/>
                    </a:lnTo>
                    <a:lnTo>
                      <a:pt x="3337" y="2704"/>
                    </a:lnTo>
                    <a:lnTo>
                      <a:pt x="3337" y="2704"/>
                    </a:lnTo>
                    <a:lnTo>
                      <a:pt x="3459" y="2412"/>
                    </a:lnTo>
                    <a:lnTo>
                      <a:pt x="3532" y="2144"/>
                    </a:lnTo>
                    <a:lnTo>
                      <a:pt x="3581" y="1852"/>
                    </a:lnTo>
                    <a:lnTo>
                      <a:pt x="3556" y="1560"/>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 name="Shape 826">
                <a:extLst>
                  <a:ext uri="{FF2B5EF4-FFF2-40B4-BE49-F238E27FC236}">
                    <a16:creationId xmlns:a16="http://schemas.microsoft.com/office/drawing/2014/main" id="{F2B2177A-3C1C-4737-A983-B5086B44BAC9}"/>
                  </a:ext>
                </a:extLst>
              </p:cNvPr>
              <p:cNvSpPr/>
              <p:nvPr/>
            </p:nvSpPr>
            <p:spPr>
              <a:xfrm>
                <a:off x="5453325" y="5382475"/>
                <a:ext cx="88925" cy="88325"/>
              </a:xfrm>
              <a:custGeom>
                <a:avLst/>
                <a:gdLst/>
                <a:ahLst/>
                <a:cxnLst/>
                <a:rect l="0" t="0" r="0" b="0"/>
                <a:pathLst>
                  <a:path w="3557" h="3533" fill="none" extrusionOk="0">
                    <a:moveTo>
                      <a:pt x="1389" y="1"/>
                    </a:moveTo>
                    <a:lnTo>
                      <a:pt x="1389" y="1"/>
                    </a:lnTo>
                    <a:lnTo>
                      <a:pt x="1194" y="50"/>
                    </a:lnTo>
                    <a:lnTo>
                      <a:pt x="999" y="147"/>
                    </a:lnTo>
                    <a:lnTo>
                      <a:pt x="804" y="245"/>
                    </a:lnTo>
                    <a:lnTo>
                      <a:pt x="634" y="366"/>
                    </a:lnTo>
                    <a:lnTo>
                      <a:pt x="634" y="366"/>
                    </a:lnTo>
                    <a:lnTo>
                      <a:pt x="488" y="488"/>
                    </a:lnTo>
                    <a:lnTo>
                      <a:pt x="390" y="634"/>
                    </a:lnTo>
                    <a:lnTo>
                      <a:pt x="268" y="780"/>
                    </a:lnTo>
                    <a:lnTo>
                      <a:pt x="195" y="926"/>
                    </a:lnTo>
                    <a:lnTo>
                      <a:pt x="122" y="1073"/>
                    </a:lnTo>
                    <a:lnTo>
                      <a:pt x="74" y="1243"/>
                    </a:lnTo>
                    <a:lnTo>
                      <a:pt x="25" y="1414"/>
                    </a:lnTo>
                    <a:lnTo>
                      <a:pt x="0" y="1584"/>
                    </a:lnTo>
                    <a:lnTo>
                      <a:pt x="0" y="1755"/>
                    </a:lnTo>
                    <a:lnTo>
                      <a:pt x="0" y="1925"/>
                    </a:lnTo>
                    <a:lnTo>
                      <a:pt x="25" y="2096"/>
                    </a:lnTo>
                    <a:lnTo>
                      <a:pt x="74" y="2266"/>
                    </a:lnTo>
                    <a:lnTo>
                      <a:pt x="122" y="2412"/>
                    </a:lnTo>
                    <a:lnTo>
                      <a:pt x="195" y="2583"/>
                    </a:lnTo>
                    <a:lnTo>
                      <a:pt x="293" y="2729"/>
                    </a:lnTo>
                    <a:lnTo>
                      <a:pt x="415" y="2875"/>
                    </a:lnTo>
                    <a:lnTo>
                      <a:pt x="415" y="2875"/>
                    </a:lnTo>
                    <a:lnTo>
                      <a:pt x="536" y="3021"/>
                    </a:lnTo>
                    <a:lnTo>
                      <a:pt x="658" y="3143"/>
                    </a:lnTo>
                    <a:lnTo>
                      <a:pt x="804" y="3240"/>
                    </a:lnTo>
                    <a:lnTo>
                      <a:pt x="950" y="3313"/>
                    </a:lnTo>
                    <a:lnTo>
                      <a:pt x="1121" y="3386"/>
                    </a:lnTo>
                    <a:lnTo>
                      <a:pt x="1267" y="3459"/>
                    </a:lnTo>
                    <a:lnTo>
                      <a:pt x="1437" y="3484"/>
                    </a:lnTo>
                    <a:lnTo>
                      <a:pt x="1608" y="3508"/>
                    </a:lnTo>
                    <a:lnTo>
                      <a:pt x="1778" y="3532"/>
                    </a:lnTo>
                    <a:lnTo>
                      <a:pt x="1949" y="3508"/>
                    </a:lnTo>
                    <a:lnTo>
                      <a:pt x="2119" y="3484"/>
                    </a:lnTo>
                    <a:lnTo>
                      <a:pt x="2290" y="3435"/>
                    </a:lnTo>
                    <a:lnTo>
                      <a:pt x="2460" y="3386"/>
                    </a:lnTo>
                    <a:lnTo>
                      <a:pt x="2606" y="3313"/>
                    </a:lnTo>
                    <a:lnTo>
                      <a:pt x="2777" y="3216"/>
                    </a:lnTo>
                    <a:lnTo>
                      <a:pt x="2923" y="3118"/>
                    </a:lnTo>
                    <a:lnTo>
                      <a:pt x="2923" y="3118"/>
                    </a:lnTo>
                    <a:lnTo>
                      <a:pt x="3045" y="2997"/>
                    </a:lnTo>
                    <a:lnTo>
                      <a:pt x="3167" y="2851"/>
                    </a:lnTo>
                    <a:lnTo>
                      <a:pt x="3264" y="2704"/>
                    </a:lnTo>
                    <a:lnTo>
                      <a:pt x="3361" y="2558"/>
                    </a:lnTo>
                    <a:lnTo>
                      <a:pt x="3435" y="2412"/>
                    </a:lnTo>
                    <a:lnTo>
                      <a:pt x="3483" y="2242"/>
                    </a:lnTo>
                    <a:lnTo>
                      <a:pt x="3532" y="2071"/>
                    </a:lnTo>
                    <a:lnTo>
                      <a:pt x="3556" y="1901"/>
                    </a:lnTo>
                    <a:lnTo>
                      <a:pt x="3556" y="1730"/>
                    </a:lnTo>
                    <a:lnTo>
                      <a:pt x="3556" y="1560"/>
                    </a:lnTo>
                    <a:lnTo>
                      <a:pt x="3532" y="1389"/>
                    </a:lnTo>
                    <a:lnTo>
                      <a:pt x="3483" y="1219"/>
                    </a:lnTo>
                    <a:lnTo>
                      <a:pt x="3410" y="1048"/>
                    </a:lnTo>
                    <a:lnTo>
                      <a:pt x="3337" y="902"/>
                    </a:lnTo>
                    <a:lnTo>
                      <a:pt x="3264" y="756"/>
                    </a:lnTo>
                    <a:lnTo>
                      <a:pt x="3142" y="610"/>
                    </a:lnTo>
                    <a:lnTo>
                      <a:pt x="3142" y="610"/>
                    </a:lnTo>
                    <a:lnTo>
                      <a:pt x="2972" y="415"/>
                    </a:lnTo>
                    <a:lnTo>
                      <a:pt x="2753" y="245"/>
                    </a:lnTo>
                    <a:lnTo>
                      <a:pt x="2533" y="123"/>
                    </a:lnTo>
                    <a:lnTo>
                      <a:pt x="2314" y="50"/>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 name="Shape 827">
                <a:extLst>
                  <a:ext uri="{FF2B5EF4-FFF2-40B4-BE49-F238E27FC236}">
                    <a16:creationId xmlns:a16="http://schemas.microsoft.com/office/drawing/2014/main" id="{065E0883-FD56-4990-A3BA-7394FB6E3D9D}"/>
                  </a:ext>
                </a:extLst>
              </p:cNvPr>
              <p:cNvSpPr/>
              <p:nvPr/>
            </p:nvSpPr>
            <p:spPr>
              <a:xfrm>
                <a:off x="5682875" y="5188875"/>
                <a:ext cx="88925" cy="89525"/>
              </a:xfrm>
              <a:custGeom>
                <a:avLst/>
                <a:gdLst/>
                <a:ahLst/>
                <a:cxnLst/>
                <a:rect l="0" t="0" r="0" b="0"/>
                <a:pathLst>
                  <a:path w="3557" h="3581" fill="none" extrusionOk="0">
                    <a:moveTo>
                      <a:pt x="0" y="2022"/>
                    </a:moveTo>
                    <a:lnTo>
                      <a:pt x="0" y="2022"/>
                    </a:lnTo>
                    <a:lnTo>
                      <a:pt x="25" y="2216"/>
                    </a:lnTo>
                    <a:lnTo>
                      <a:pt x="98" y="2411"/>
                    </a:lnTo>
                    <a:lnTo>
                      <a:pt x="98" y="2411"/>
                    </a:lnTo>
                    <a:lnTo>
                      <a:pt x="171" y="2557"/>
                    </a:lnTo>
                    <a:lnTo>
                      <a:pt x="244" y="2728"/>
                    </a:lnTo>
                    <a:lnTo>
                      <a:pt x="341" y="2874"/>
                    </a:lnTo>
                    <a:lnTo>
                      <a:pt x="463" y="2996"/>
                    </a:lnTo>
                    <a:lnTo>
                      <a:pt x="585" y="3118"/>
                    </a:lnTo>
                    <a:lnTo>
                      <a:pt x="707" y="3239"/>
                    </a:lnTo>
                    <a:lnTo>
                      <a:pt x="853" y="3337"/>
                    </a:lnTo>
                    <a:lnTo>
                      <a:pt x="999" y="3410"/>
                    </a:lnTo>
                    <a:lnTo>
                      <a:pt x="1169" y="3483"/>
                    </a:lnTo>
                    <a:lnTo>
                      <a:pt x="1340" y="3532"/>
                    </a:lnTo>
                    <a:lnTo>
                      <a:pt x="1510" y="3556"/>
                    </a:lnTo>
                    <a:lnTo>
                      <a:pt x="1681" y="3580"/>
                    </a:lnTo>
                    <a:lnTo>
                      <a:pt x="1851" y="3580"/>
                    </a:lnTo>
                    <a:lnTo>
                      <a:pt x="2022" y="3556"/>
                    </a:lnTo>
                    <a:lnTo>
                      <a:pt x="2192" y="3532"/>
                    </a:lnTo>
                    <a:lnTo>
                      <a:pt x="2363" y="3459"/>
                    </a:lnTo>
                    <a:lnTo>
                      <a:pt x="2363" y="3459"/>
                    </a:lnTo>
                    <a:lnTo>
                      <a:pt x="2533" y="3410"/>
                    </a:lnTo>
                    <a:lnTo>
                      <a:pt x="2704" y="3312"/>
                    </a:lnTo>
                    <a:lnTo>
                      <a:pt x="2850" y="3215"/>
                    </a:lnTo>
                    <a:lnTo>
                      <a:pt x="2972" y="3093"/>
                    </a:lnTo>
                    <a:lnTo>
                      <a:pt x="3093" y="2971"/>
                    </a:lnTo>
                    <a:lnTo>
                      <a:pt x="3215" y="2850"/>
                    </a:lnTo>
                    <a:lnTo>
                      <a:pt x="3288" y="2704"/>
                    </a:lnTo>
                    <a:lnTo>
                      <a:pt x="3386" y="2557"/>
                    </a:lnTo>
                    <a:lnTo>
                      <a:pt x="3434" y="2387"/>
                    </a:lnTo>
                    <a:lnTo>
                      <a:pt x="3483" y="2216"/>
                    </a:lnTo>
                    <a:lnTo>
                      <a:pt x="3532" y="2070"/>
                    </a:lnTo>
                    <a:lnTo>
                      <a:pt x="3556" y="1875"/>
                    </a:lnTo>
                    <a:lnTo>
                      <a:pt x="3556" y="1705"/>
                    </a:lnTo>
                    <a:lnTo>
                      <a:pt x="3532" y="1534"/>
                    </a:lnTo>
                    <a:lnTo>
                      <a:pt x="3507" y="1364"/>
                    </a:lnTo>
                    <a:lnTo>
                      <a:pt x="3434" y="1194"/>
                    </a:lnTo>
                    <a:lnTo>
                      <a:pt x="3434" y="1194"/>
                    </a:lnTo>
                    <a:lnTo>
                      <a:pt x="3361" y="1023"/>
                    </a:lnTo>
                    <a:lnTo>
                      <a:pt x="3288" y="853"/>
                    </a:lnTo>
                    <a:lnTo>
                      <a:pt x="3191" y="706"/>
                    </a:lnTo>
                    <a:lnTo>
                      <a:pt x="3069" y="585"/>
                    </a:lnTo>
                    <a:lnTo>
                      <a:pt x="2947" y="463"/>
                    </a:lnTo>
                    <a:lnTo>
                      <a:pt x="2825" y="341"/>
                    </a:lnTo>
                    <a:lnTo>
                      <a:pt x="2679" y="268"/>
                    </a:lnTo>
                    <a:lnTo>
                      <a:pt x="2533" y="171"/>
                    </a:lnTo>
                    <a:lnTo>
                      <a:pt x="2363" y="122"/>
                    </a:lnTo>
                    <a:lnTo>
                      <a:pt x="2192" y="73"/>
                    </a:lnTo>
                    <a:lnTo>
                      <a:pt x="2022" y="24"/>
                    </a:lnTo>
                    <a:lnTo>
                      <a:pt x="1851" y="24"/>
                    </a:lnTo>
                    <a:lnTo>
                      <a:pt x="1681" y="0"/>
                    </a:lnTo>
                    <a:lnTo>
                      <a:pt x="1510" y="24"/>
                    </a:lnTo>
                    <a:lnTo>
                      <a:pt x="1340" y="73"/>
                    </a:lnTo>
                    <a:lnTo>
                      <a:pt x="1169" y="122"/>
                    </a:lnTo>
                    <a:lnTo>
                      <a:pt x="1169" y="122"/>
                    </a:lnTo>
                    <a:lnTo>
                      <a:pt x="974" y="195"/>
                    </a:lnTo>
                    <a:lnTo>
                      <a:pt x="804" y="292"/>
                    </a:lnTo>
                    <a:lnTo>
                      <a:pt x="658" y="390"/>
                    </a:lnTo>
                    <a:lnTo>
                      <a:pt x="512" y="512"/>
                    </a:lnTo>
                    <a:lnTo>
                      <a:pt x="390" y="658"/>
                    </a:lnTo>
                    <a:lnTo>
                      <a:pt x="293" y="804"/>
                    </a:lnTo>
                    <a:lnTo>
                      <a:pt x="195" y="950"/>
                    </a:lnTo>
                    <a:lnTo>
                      <a:pt x="122" y="1120"/>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3" name="Shape 828">
                <a:extLst>
                  <a:ext uri="{FF2B5EF4-FFF2-40B4-BE49-F238E27FC236}">
                    <a16:creationId xmlns:a16="http://schemas.microsoft.com/office/drawing/2014/main" id="{C497A5ED-CCEE-4F09-A7B4-7079C57F1DC1}"/>
                  </a:ext>
                </a:extLst>
              </p:cNvPr>
              <p:cNvSpPr/>
              <p:nvPr/>
            </p:nvSpPr>
            <p:spPr>
              <a:xfrm>
                <a:off x="5411925" y="5110925"/>
                <a:ext cx="188775" cy="189400"/>
              </a:xfrm>
              <a:custGeom>
                <a:avLst/>
                <a:gdLst/>
                <a:ahLst/>
                <a:cxnLst/>
                <a:rect l="0" t="0" r="0" b="0"/>
                <a:pathLst>
                  <a:path w="7551" h="7576" fill="none" extrusionOk="0">
                    <a:moveTo>
                      <a:pt x="0" y="3776"/>
                    </a:moveTo>
                    <a:lnTo>
                      <a:pt x="0" y="3776"/>
                    </a:lnTo>
                    <a:lnTo>
                      <a:pt x="25" y="3410"/>
                    </a:lnTo>
                    <a:lnTo>
                      <a:pt x="73" y="3021"/>
                    </a:lnTo>
                    <a:lnTo>
                      <a:pt x="171" y="2655"/>
                    </a:lnTo>
                    <a:lnTo>
                      <a:pt x="293" y="2314"/>
                    </a:lnTo>
                    <a:lnTo>
                      <a:pt x="463" y="1973"/>
                    </a:lnTo>
                    <a:lnTo>
                      <a:pt x="658" y="1681"/>
                    </a:lnTo>
                    <a:lnTo>
                      <a:pt x="877" y="1389"/>
                    </a:lnTo>
                    <a:lnTo>
                      <a:pt x="1121" y="1121"/>
                    </a:lnTo>
                    <a:lnTo>
                      <a:pt x="1389" y="877"/>
                    </a:lnTo>
                    <a:lnTo>
                      <a:pt x="1656" y="658"/>
                    </a:lnTo>
                    <a:lnTo>
                      <a:pt x="1973" y="463"/>
                    </a:lnTo>
                    <a:lnTo>
                      <a:pt x="2314" y="293"/>
                    </a:lnTo>
                    <a:lnTo>
                      <a:pt x="2655" y="171"/>
                    </a:lnTo>
                    <a:lnTo>
                      <a:pt x="3020" y="74"/>
                    </a:lnTo>
                    <a:lnTo>
                      <a:pt x="3386" y="25"/>
                    </a:lnTo>
                    <a:lnTo>
                      <a:pt x="3775" y="1"/>
                    </a:lnTo>
                    <a:lnTo>
                      <a:pt x="3775" y="1"/>
                    </a:lnTo>
                    <a:lnTo>
                      <a:pt x="4165" y="25"/>
                    </a:lnTo>
                    <a:lnTo>
                      <a:pt x="4555" y="74"/>
                    </a:lnTo>
                    <a:lnTo>
                      <a:pt x="4896" y="171"/>
                    </a:lnTo>
                    <a:lnTo>
                      <a:pt x="5261" y="293"/>
                    </a:lnTo>
                    <a:lnTo>
                      <a:pt x="5578" y="463"/>
                    </a:lnTo>
                    <a:lnTo>
                      <a:pt x="5894" y="658"/>
                    </a:lnTo>
                    <a:lnTo>
                      <a:pt x="6186" y="877"/>
                    </a:lnTo>
                    <a:lnTo>
                      <a:pt x="6454" y="1121"/>
                    </a:lnTo>
                    <a:lnTo>
                      <a:pt x="6698" y="1389"/>
                    </a:lnTo>
                    <a:lnTo>
                      <a:pt x="6917" y="1681"/>
                    </a:lnTo>
                    <a:lnTo>
                      <a:pt x="7112" y="1973"/>
                    </a:lnTo>
                    <a:lnTo>
                      <a:pt x="7258" y="2314"/>
                    </a:lnTo>
                    <a:lnTo>
                      <a:pt x="7404" y="2655"/>
                    </a:lnTo>
                    <a:lnTo>
                      <a:pt x="7477" y="3021"/>
                    </a:lnTo>
                    <a:lnTo>
                      <a:pt x="7550" y="3410"/>
                    </a:lnTo>
                    <a:lnTo>
                      <a:pt x="7550" y="3776"/>
                    </a:lnTo>
                    <a:lnTo>
                      <a:pt x="7550" y="3776"/>
                    </a:lnTo>
                    <a:lnTo>
                      <a:pt x="7550" y="4165"/>
                    </a:lnTo>
                    <a:lnTo>
                      <a:pt x="7477" y="4555"/>
                    </a:lnTo>
                    <a:lnTo>
                      <a:pt x="7404" y="4920"/>
                    </a:lnTo>
                    <a:lnTo>
                      <a:pt x="7258" y="5261"/>
                    </a:lnTo>
                    <a:lnTo>
                      <a:pt x="7112" y="5578"/>
                    </a:lnTo>
                    <a:lnTo>
                      <a:pt x="6917" y="5895"/>
                    </a:lnTo>
                    <a:lnTo>
                      <a:pt x="6698" y="6187"/>
                    </a:lnTo>
                    <a:lnTo>
                      <a:pt x="6454" y="6455"/>
                    </a:lnTo>
                    <a:lnTo>
                      <a:pt x="6186" y="6698"/>
                    </a:lnTo>
                    <a:lnTo>
                      <a:pt x="5894" y="6917"/>
                    </a:lnTo>
                    <a:lnTo>
                      <a:pt x="5578" y="7112"/>
                    </a:lnTo>
                    <a:lnTo>
                      <a:pt x="5261" y="7258"/>
                    </a:lnTo>
                    <a:lnTo>
                      <a:pt x="4896" y="7405"/>
                    </a:lnTo>
                    <a:lnTo>
                      <a:pt x="4555" y="7478"/>
                    </a:lnTo>
                    <a:lnTo>
                      <a:pt x="4165" y="7551"/>
                    </a:lnTo>
                    <a:lnTo>
                      <a:pt x="3775" y="7575"/>
                    </a:lnTo>
                    <a:lnTo>
                      <a:pt x="3775" y="7575"/>
                    </a:lnTo>
                    <a:lnTo>
                      <a:pt x="3386" y="7551"/>
                    </a:lnTo>
                    <a:lnTo>
                      <a:pt x="3020" y="7478"/>
                    </a:lnTo>
                    <a:lnTo>
                      <a:pt x="2655" y="7405"/>
                    </a:lnTo>
                    <a:lnTo>
                      <a:pt x="2314" y="7258"/>
                    </a:lnTo>
                    <a:lnTo>
                      <a:pt x="1973" y="7112"/>
                    </a:lnTo>
                    <a:lnTo>
                      <a:pt x="1656" y="6917"/>
                    </a:lnTo>
                    <a:lnTo>
                      <a:pt x="1389" y="6698"/>
                    </a:lnTo>
                    <a:lnTo>
                      <a:pt x="1121" y="6455"/>
                    </a:lnTo>
                    <a:lnTo>
                      <a:pt x="877" y="6187"/>
                    </a:lnTo>
                    <a:lnTo>
                      <a:pt x="658" y="5895"/>
                    </a:lnTo>
                    <a:lnTo>
                      <a:pt x="463" y="5578"/>
                    </a:lnTo>
                    <a:lnTo>
                      <a:pt x="293" y="5261"/>
                    </a:lnTo>
                    <a:lnTo>
                      <a:pt x="171" y="4920"/>
                    </a:lnTo>
                    <a:lnTo>
                      <a:pt x="73" y="4555"/>
                    </a:lnTo>
                    <a:lnTo>
                      <a:pt x="25" y="4165"/>
                    </a:lnTo>
                    <a:lnTo>
                      <a:pt x="0" y="3776"/>
                    </a:lnTo>
                    <a:lnTo>
                      <a:pt x="0" y="3776"/>
                    </a:lnTo>
                    <a:close/>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4" name="Shape 829">
                <a:extLst>
                  <a:ext uri="{FF2B5EF4-FFF2-40B4-BE49-F238E27FC236}">
                    <a16:creationId xmlns:a16="http://schemas.microsoft.com/office/drawing/2014/main" id="{D8CBE5C1-1916-4EF1-B9E9-DC5E58DE62C4}"/>
                  </a:ext>
                </a:extLst>
              </p:cNvPr>
              <p:cNvSpPr/>
              <p:nvPr/>
            </p:nvSpPr>
            <p:spPr>
              <a:xfrm>
                <a:off x="5367475" y="5025075"/>
                <a:ext cx="81600" cy="105975"/>
              </a:xfrm>
              <a:custGeom>
                <a:avLst/>
                <a:gdLst/>
                <a:ahLst/>
                <a:cxnLst/>
                <a:rect l="0" t="0" r="0" b="0"/>
                <a:pathLst>
                  <a:path w="3264" h="4239" fill="none" extrusionOk="0">
                    <a:moveTo>
                      <a:pt x="0" y="1"/>
                    </a:moveTo>
                    <a:lnTo>
                      <a:pt x="3264" y="4238"/>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5" name="Shape 830">
                <a:extLst>
                  <a:ext uri="{FF2B5EF4-FFF2-40B4-BE49-F238E27FC236}">
                    <a16:creationId xmlns:a16="http://schemas.microsoft.com/office/drawing/2014/main" id="{BB37530B-08B3-4205-8A08-E876EE3F9FBE}"/>
                  </a:ext>
                </a:extLst>
              </p:cNvPr>
              <p:cNvSpPr/>
              <p:nvPr/>
            </p:nvSpPr>
            <p:spPr>
              <a:xfrm>
                <a:off x="5567800" y="4999500"/>
                <a:ext cx="115100" cy="133975"/>
              </a:xfrm>
              <a:custGeom>
                <a:avLst/>
                <a:gdLst/>
                <a:ahLst/>
                <a:cxnLst/>
                <a:rect l="0" t="0" r="0" b="0"/>
                <a:pathLst>
                  <a:path w="4604" h="5359" fill="none" extrusionOk="0">
                    <a:moveTo>
                      <a:pt x="0" y="5359"/>
                    </a:moveTo>
                    <a:lnTo>
                      <a:pt x="4603" y="1"/>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6" name="Shape 831">
                <a:extLst>
                  <a:ext uri="{FF2B5EF4-FFF2-40B4-BE49-F238E27FC236}">
                    <a16:creationId xmlns:a16="http://schemas.microsoft.com/office/drawing/2014/main" id="{14DEB002-C856-4D51-9E3F-42951B8C7A10}"/>
                  </a:ext>
                </a:extLst>
              </p:cNvPr>
              <p:cNvSpPr/>
              <p:nvPr/>
            </p:nvSpPr>
            <p:spPr>
              <a:xfrm>
                <a:off x="5600075" y="5217475"/>
                <a:ext cx="127275" cy="16475"/>
              </a:xfrm>
              <a:custGeom>
                <a:avLst/>
                <a:gdLst/>
                <a:ahLst/>
                <a:cxnLst/>
                <a:rect l="0" t="0" r="0" b="0"/>
                <a:pathLst>
                  <a:path w="5091" h="659" fill="none" extrusionOk="0">
                    <a:moveTo>
                      <a:pt x="5090" y="658"/>
                    </a:moveTo>
                    <a:lnTo>
                      <a:pt x="0" y="1"/>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7" name="Shape 832">
                <a:extLst>
                  <a:ext uri="{FF2B5EF4-FFF2-40B4-BE49-F238E27FC236}">
                    <a16:creationId xmlns:a16="http://schemas.microsoft.com/office/drawing/2014/main" id="{5B5D5E96-C594-4AB6-9DF5-2ED8F56CCF52}"/>
                  </a:ext>
                </a:extLst>
              </p:cNvPr>
              <p:cNvSpPr/>
              <p:nvPr/>
            </p:nvSpPr>
            <p:spPr>
              <a:xfrm>
                <a:off x="5497775" y="5299675"/>
                <a:ext cx="4900" cy="126675"/>
              </a:xfrm>
              <a:custGeom>
                <a:avLst/>
                <a:gdLst/>
                <a:ahLst/>
                <a:cxnLst/>
                <a:rect l="0" t="0" r="0" b="0"/>
                <a:pathLst>
                  <a:path w="196" h="5067" fill="none" extrusionOk="0">
                    <a:moveTo>
                      <a:pt x="0" y="5067"/>
                    </a:moveTo>
                    <a:lnTo>
                      <a:pt x="195" y="1"/>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8" name="Shape 833">
                <a:extLst>
                  <a:ext uri="{FF2B5EF4-FFF2-40B4-BE49-F238E27FC236}">
                    <a16:creationId xmlns:a16="http://schemas.microsoft.com/office/drawing/2014/main" id="{3FC3F998-CA08-40F4-81A5-CEC994EBBF42}"/>
                  </a:ext>
                </a:extLst>
              </p:cNvPr>
              <p:cNvSpPr/>
              <p:nvPr/>
            </p:nvSpPr>
            <p:spPr>
              <a:xfrm>
                <a:off x="5277975" y="5241825"/>
                <a:ext cx="141275" cy="58500"/>
              </a:xfrm>
              <a:custGeom>
                <a:avLst/>
                <a:gdLst/>
                <a:ahLst/>
                <a:cxnLst/>
                <a:rect l="0" t="0" r="0" b="0"/>
                <a:pathLst>
                  <a:path w="5651" h="2340" fill="none" extrusionOk="0">
                    <a:moveTo>
                      <a:pt x="0" y="2339"/>
                    </a:moveTo>
                    <a:lnTo>
                      <a:pt x="5651" y="1"/>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sp>
        <p:nvSpPr>
          <p:cNvPr id="23" name="Text Placeholder 2">
            <a:extLst>
              <a:ext uri="{FF2B5EF4-FFF2-40B4-BE49-F238E27FC236}">
                <a16:creationId xmlns:a16="http://schemas.microsoft.com/office/drawing/2014/main" id="{9C05CDBC-229D-45E2-B2F9-9037D7DF9793}"/>
              </a:ext>
            </a:extLst>
          </p:cNvPr>
          <p:cNvSpPr>
            <a:spLocks noGrp="1"/>
          </p:cNvSpPr>
          <p:nvPr>
            <p:ph type="body" idx="1"/>
          </p:nvPr>
        </p:nvSpPr>
        <p:spPr>
          <a:xfrm>
            <a:off x="3315880" y="4628428"/>
            <a:ext cx="5590283" cy="1463040"/>
          </a:xfrm>
        </p:spPr>
        <p:txBody>
          <a:bodyPr lIns="91440" rIns="91440" anchor="t">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24" name="Rectangle 23">
            <a:extLst>
              <a:ext uri="{FF2B5EF4-FFF2-40B4-BE49-F238E27FC236}">
                <a16:creationId xmlns:a16="http://schemas.microsoft.com/office/drawing/2014/main" id="{4D812236-1A32-4FE2-AB5A-F8F998D835F3}"/>
              </a:ext>
            </a:extLst>
          </p:cNvPr>
          <p:cNvSpPr/>
          <p:nvPr/>
        </p:nvSpPr>
        <p:spPr>
          <a:xfrm>
            <a:off x="272955" y="0"/>
            <a:ext cx="423081" cy="15623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646652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01CC624-0437-43EF-99D3-4B5E545BF210}"/>
              </a:ext>
            </a:extLst>
          </p:cNvPr>
          <p:cNvSpPr/>
          <p:nvPr/>
        </p:nvSpPr>
        <p:spPr>
          <a:xfrm>
            <a:off x="272955" y="0"/>
            <a:ext cx="423081" cy="15623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a:extLst>
              <a:ext uri="{FF2B5EF4-FFF2-40B4-BE49-F238E27FC236}">
                <a16:creationId xmlns:a16="http://schemas.microsoft.com/office/drawing/2014/main" id="{05FEBE18-A94F-4CF8-8975-BC720F0701B8}"/>
              </a:ext>
            </a:extLst>
          </p:cNvPr>
          <p:cNvSpPr>
            <a:spLocks noGrp="1"/>
          </p:cNvSpPr>
          <p:nvPr>
            <p:ph type="dt" sz="half" idx="10"/>
          </p:nvPr>
        </p:nvSpPr>
        <p:spPr/>
        <p:txBody>
          <a:bodyPr/>
          <a:lstStyle/>
          <a:p>
            <a:fld id="{2A3F5163-3850-436A-BCE0-06200C4419B0}" type="datetimeFigureOut">
              <a:rPr lang="en-US" smtClean="0"/>
              <a:t>7/24/2026</a:t>
            </a:fld>
            <a:endParaRPr lang="en-US"/>
          </a:p>
        </p:txBody>
      </p:sp>
      <p:sp>
        <p:nvSpPr>
          <p:cNvPr id="4" name="Footer Placeholder 3">
            <a:extLst>
              <a:ext uri="{FF2B5EF4-FFF2-40B4-BE49-F238E27FC236}">
                <a16:creationId xmlns:a16="http://schemas.microsoft.com/office/drawing/2014/main" id="{79FEFF45-D87C-45A5-8A43-AA51E8326F0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4B072C5-2DDD-45C4-966C-970A137A42B6}"/>
              </a:ext>
            </a:extLst>
          </p:cNvPr>
          <p:cNvSpPr>
            <a:spLocks noGrp="1"/>
          </p:cNvSpPr>
          <p:nvPr>
            <p:ph type="sldNum" sz="quarter" idx="12"/>
          </p:nvPr>
        </p:nvSpPr>
        <p:spPr/>
        <p:txBody>
          <a:bodyPr/>
          <a:lstStyle/>
          <a:p>
            <a:fld id="{394A3F47-9F86-4B77-9DA6-763493A65734}" type="slidenum">
              <a:rPr lang="en-US" smtClean="0"/>
              <a:t>‹#›</a:t>
            </a:fld>
            <a:endParaRPr lang="en-US"/>
          </a:p>
        </p:txBody>
      </p:sp>
      <p:cxnSp>
        <p:nvCxnSpPr>
          <p:cNvPr id="16" name="Straight Connector 15">
            <a:extLst>
              <a:ext uri="{FF2B5EF4-FFF2-40B4-BE49-F238E27FC236}">
                <a16:creationId xmlns:a16="http://schemas.microsoft.com/office/drawing/2014/main" id="{537B5817-8D3A-4DD3-92FF-32BBC5F91560}"/>
              </a:ext>
            </a:extLst>
          </p:cNvPr>
          <p:cNvCxnSpPr/>
          <p:nvPr/>
        </p:nvCxnSpPr>
        <p:spPr>
          <a:xfrm>
            <a:off x="61415" y="753975"/>
            <a:ext cx="12008609" cy="0"/>
          </a:xfrm>
          <a:prstGeom prst="line">
            <a:avLst/>
          </a:prstGeom>
          <a:ln>
            <a:solidFill>
              <a:srgbClr val="D8D8D8"/>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32B1C59-33FF-4FB4-BDD7-F61C64008581}"/>
              </a:ext>
            </a:extLst>
          </p:cNvPr>
          <p:cNvSpPr>
            <a:spLocks noGrp="1"/>
          </p:cNvSpPr>
          <p:nvPr>
            <p:ph type="title"/>
          </p:nvPr>
        </p:nvSpPr>
        <p:spPr>
          <a:xfrm>
            <a:off x="1428134" y="263276"/>
            <a:ext cx="10334364" cy="1014667"/>
          </a:xfrm>
          <a:solidFill>
            <a:schemeClr val="bg1"/>
          </a:solidFill>
        </p:spPr>
        <p:txBody>
          <a:bodyPr/>
          <a:lstStyle/>
          <a:p>
            <a:r>
              <a:rPr lang="en-US"/>
              <a:t>Click to edit Master title style</a:t>
            </a:r>
            <a:endParaRPr lang="en-US" dirty="0"/>
          </a:p>
        </p:txBody>
      </p:sp>
      <p:grpSp>
        <p:nvGrpSpPr>
          <p:cNvPr id="13" name="Group 12">
            <a:extLst>
              <a:ext uri="{FF2B5EF4-FFF2-40B4-BE49-F238E27FC236}">
                <a16:creationId xmlns:a16="http://schemas.microsoft.com/office/drawing/2014/main" id="{FB754F48-B758-43EB-980F-1E2884C8E2A7}"/>
              </a:ext>
            </a:extLst>
          </p:cNvPr>
          <p:cNvGrpSpPr/>
          <p:nvPr/>
        </p:nvGrpSpPr>
        <p:grpSpPr>
          <a:xfrm>
            <a:off x="575239" y="475151"/>
            <a:ext cx="631298" cy="631298"/>
            <a:chOff x="1530939" y="2405329"/>
            <a:chExt cx="631298" cy="631298"/>
          </a:xfrm>
        </p:grpSpPr>
        <p:sp>
          <p:nvSpPr>
            <p:cNvPr id="7" name="Oval 6">
              <a:extLst>
                <a:ext uri="{FF2B5EF4-FFF2-40B4-BE49-F238E27FC236}">
                  <a16:creationId xmlns:a16="http://schemas.microsoft.com/office/drawing/2014/main" id="{99BADBD9-302C-40D9-A763-C65CCFE16FDE}"/>
                </a:ext>
              </a:extLst>
            </p:cNvPr>
            <p:cNvSpPr/>
            <p:nvPr userDrawn="1"/>
          </p:nvSpPr>
          <p:spPr>
            <a:xfrm>
              <a:off x="1530939" y="2405329"/>
              <a:ext cx="631298" cy="631298"/>
            </a:xfrm>
            <a:prstGeom prst="ellipse">
              <a:avLst/>
            </a:prstGeom>
            <a:solidFill>
              <a:srgbClr val="B6A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Shape 490">
              <a:extLst>
                <a:ext uri="{FF2B5EF4-FFF2-40B4-BE49-F238E27FC236}">
                  <a16:creationId xmlns:a16="http://schemas.microsoft.com/office/drawing/2014/main" id="{ABC713E7-D704-4682-B292-907313F269C9}"/>
                </a:ext>
              </a:extLst>
            </p:cNvPr>
            <p:cNvGrpSpPr/>
            <p:nvPr userDrawn="1"/>
          </p:nvGrpSpPr>
          <p:grpSpPr>
            <a:xfrm>
              <a:off x="1661835" y="2536225"/>
              <a:ext cx="369505" cy="369505"/>
              <a:chOff x="2594050" y="1631825"/>
              <a:chExt cx="439625" cy="439625"/>
            </a:xfrm>
          </p:grpSpPr>
          <p:sp>
            <p:nvSpPr>
              <p:cNvPr id="9" name="Shape 491">
                <a:extLst>
                  <a:ext uri="{FF2B5EF4-FFF2-40B4-BE49-F238E27FC236}">
                    <a16:creationId xmlns:a16="http://schemas.microsoft.com/office/drawing/2014/main" id="{5701E159-D011-460A-BF32-22B3BFF6328B}"/>
                  </a:ext>
                </a:extLst>
              </p:cNvPr>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0" name="Shape 492">
                <a:extLst>
                  <a:ext uri="{FF2B5EF4-FFF2-40B4-BE49-F238E27FC236}">
                    <a16:creationId xmlns:a16="http://schemas.microsoft.com/office/drawing/2014/main" id="{CA3D8659-8AB7-48FB-9131-98E6A18A0B20}"/>
                  </a:ext>
                </a:extLst>
              </p:cNvPr>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 name="Shape 493">
                <a:extLst>
                  <a:ext uri="{FF2B5EF4-FFF2-40B4-BE49-F238E27FC236}">
                    <a16:creationId xmlns:a16="http://schemas.microsoft.com/office/drawing/2014/main" id="{A811AE90-64AA-41C3-9DE9-62A86028AA6C}"/>
                  </a:ext>
                </a:extLst>
              </p:cNvPr>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 name="Shape 494">
                <a:extLst>
                  <a:ext uri="{FF2B5EF4-FFF2-40B4-BE49-F238E27FC236}">
                    <a16:creationId xmlns:a16="http://schemas.microsoft.com/office/drawing/2014/main" id="{0551D70B-4457-48F5-81B9-3A38F6B661D9}"/>
                  </a:ext>
                </a:extLst>
              </p:cNvPr>
              <p:cNvSpPr/>
              <p:nvPr/>
            </p:nvSpPr>
            <p:spPr>
              <a:xfrm>
                <a:off x="2801675" y="1740825"/>
                <a:ext cx="49950" cy="49950"/>
              </a:xfrm>
              <a:custGeom>
                <a:avLst/>
                <a:gdLst/>
                <a:ahLst/>
                <a:cxnLst/>
                <a:rect l="0" t="0" r="0" b="0"/>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sp>
        <p:nvSpPr>
          <p:cNvPr id="17" name="Content Placeholder 2">
            <a:extLst>
              <a:ext uri="{FF2B5EF4-FFF2-40B4-BE49-F238E27FC236}">
                <a16:creationId xmlns:a16="http://schemas.microsoft.com/office/drawing/2014/main" id="{572BD7EC-0D21-433C-A8B8-B34982C0240B}"/>
              </a:ext>
            </a:extLst>
          </p:cNvPr>
          <p:cNvSpPr>
            <a:spLocks noGrp="1"/>
          </p:cNvSpPr>
          <p:nvPr>
            <p:ph idx="1"/>
          </p:nvPr>
        </p:nvSpPr>
        <p:spPr>
          <a:xfrm>
            <a:off x="1428134" y="1463857"/>
            <a:ext cx="10334364" cy="4845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4872386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mpletely blank">
  <p:cSld name="Completely blank">
    <p:spTree>
      <p:nvGrpSpPr>
        <p:cNvPr id="1" name="Shape 56"/>
        <p:cNvGrpSpPr/>
        <p:nvPr/>
      </p:nvGrpSpPr>
      <p:grpSpPr>
        <a:xfrm>
          <a:off x="0" y="0"/>
          <a:ext cx="0" cy="0"/>
          <a:chOff x="0" y="0"/>
          <a:chExt cx="0" cy="0"/>
        </a:xfrm>
      </p:grpSpPr>
    </p:spTree>
    <p:extLst>
      <p:ext uri="{BB962C8B-B14F-4D97-AF65-F5344CB8AC3E}">
        <p14:creationId xmlns:p14="http://schemas.microsoft.com/office/powerpoint/2010/main" val="10517813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hasCustomPrompt="1"/>
          </p:nvPr>
        </p:nvSpPr>
        <p:spPr/>
        <p:txBody>
          <a:bodyPr/>
          <a:lstStyle>
            <a:lvl1pPr>
              <a:defRPr sz="2800"/>
            </a:lvl1pPr>
            <a:lvl2pPr marL="128016" indent="0">
              <a:buNone/>
              <a:defRPr sz="2400" baseline="0"/>
            </a:lvl2pPr>
            <a:lvl3pPr>
              <a:defRPr sz="2400"/>
            </a:lvl3pPr>
            <a:lvl4pPr>
              <a:defRPr sz="2400"/>
            </a:lvl4pPr>
            <a:lvl5pPr>
              <a:defRPr sz="2400"/>
            </a:lvl5pPr>
          </a:lstStyle>
          <a:p>
            <a:pPr lvl="0"/>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2A3F5163-3850-436A-BCE0-06200C4419B0}" type="datetimeFigureOut">
              <a:rPr lang="en-US" smtClean="0"/>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4A3F47-9F86-4B77-9DA6-763493A65734}" type="slidenum">
              <a:rPr lang="en-US" smtClean="0"/>
              <a:t>‹#›</a:t>
            </a:fld>
            <a:endParaRPr lang="en-US"/>
          </a:p>
        </p:txBody>
      </p:sp>
    </p:spTree>
    <p:extLst>
      <p:ext uri="{BB962C8B-B14F-4D97-AF65-F5344CB8AC3E}">
        <p14:creationId xmlns:p14="http://schemas.microsoft.com/office/powerpoint/2010/main" val="2079074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2_Custom Layout">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6356FD08-8E43-4554-8ACC-11234BCBCF4E}"/>
              </a:ext>
            </a:extLst>
          </p:cNvPr>
          <p:cNvCxnSpPr/>
          <p:nvPr/>
        </p:nvCxnSpPr>
        <p:spPr>
          <a:xfrm>
            <a:off x="127669" y="3557888"/>
            <a:ext cx="11914495" cy="0"/>
          </a:xfrm>
          <a:prstGeom prst="line">
            <a:avLst/>
          </a:prstGeom>
          <a:ln w="19050">
            <a:solidFill>
              <a:srgbClr val="D8D8D8"/>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0777F25E-8269-472E-9791-7EB74F793C8D}"/>
              </a:ext>
            </a:extLst>
          </p:cNvPr>
          <p:cNvSpPr>
            <a:spLocks noGrp="1"/>
          </p:cNvSpPr>
          <p:nvPr>
            <p:ph type="title"/>
          </p:nvPr>
        </p:nvSpPr>
        <p:spPr>
          <a:xfrm>
            <a:off x="1902775" y="3262680"/>
            <a:ext cx="6504161" cy="590415"/>
          </a:xfrm>
          <a:solidFill>
            <a:schemeClr val="bg1"/>
          </a:solidFill>
        </p:spPr>
        <p:txBody>
          <a:bodyPr>
            <a:noAutofit/>
          </a:bodyPr>
          <a:lstStyle>
            <a:lvl1pPr>
              <a:defRPr sz="3200">
                <a:latin typeface="Segoe UI Semibold" panose="020B0702040204020203" pitchFamily="34" charset="0"/>
                <a:cs typeface="Segoe UI Semibold" panose="020B0702040204020203" pitchFamily="34" charset="0"/>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2A7D8F82-27EF-4582-903A-FAC779261E7E}"/>
              </a:ext>
            </a:extLst>
          </p:cNvPr>
          <p:cNvSpPr>
            <a:spLocks noGrp="1"/>
          </p:cNvSpPr>
          <p:nvPr>
            <p:ph type="dt" sz="half" idx="10"/>
          </p:nvPr>
        </p:nvSpPr>
        <p:spPr/>
        <p:txBody>
          <a:bodyPr/>
          <a:lstStyle/>
          <a:p>
            <a:fld id="{2A3F5163-3850-436A-BCE0-06200C4419B0}" type="datetimeFigureOut">
              <a:rPr lang="en-US" smtClean="0"/>
              <a:t>7/24/2026</a:t>
            </a:fld>
            <a:endParaRPr lang="en-US"/>
          </a:p>
        </p:txBody>
      </p:sp>
      <p:sp>
        <p:nvSpPr>
          <p:cNvPr id="4" name="Footer Placeholder 3">
            <a:extLst>
              <a:ext uri="{FF2B5EF4-FFF2-40B4-BE49-F238E27FC236}">
                <a16:creationId xmlns:a16="http://schemas.microsoft.com/office/drawing/2014/main" id="{E706C1EE-E506-47FA-A188-0DF16D497E4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980F48F-87DE-4815-AD70-D0F2CA558E7D}"/>
              </a:ext>
            </a:extLst>
          </p:cNvPr>
          <p:cNvSpPr>
            <a:spLocks noGrp="1"/>
          </p:cNvSpPr>
          <p:nvPr>
            <p:ph type="sldNum" sz="quarter" idx="12"/>
          </p:nvPr>
        </p:nvSpPr>
        <p:spPr/>
        <p:txBody>
          <a:bodyPr/>
          <a:lstStyle/>
          <a:p>
            <a:fld id="{394A3F47-9F86-4B77-9DA6-763493A65734}" type="slidenum">
              <a:rPr lang="en-US" smtClean="0"/>
              <a:t>‹#›</a:t>
            </a:fld>
            <a:endParaRPr lang="en-US"/>
          </a:p>
        </p:txBody>
      </p:sp>
      <p:sp>
        <p:nvSpPr>
          <p:cNvPr id="7" name="Oval 6">
            <a:extLst>
              <a:ext uri="{FF2B5EF4-FFF2-40B4-BE49-F238E27FC236}">
                <a16:creationId xmlns:a16="http://schemas.microsoft.com/office/drawing/2014/main" id="{886714E5-EBF9-4569-A5F7-79EC8ADBC566}"/>
              </a:ext>
            </a:extLst>
          </p:cNvPr>
          <p:cNvSpPr/>
          <p:nvPr/>
        </p:nvSpPr>
        <p:spPr>
          <a:xfrm>
            <a:off x="743453" y="3050554"/>
            <a:ext cx="897775" cy="897775"/>
          </a:xfrm>
          <a:prstGeom prst="ellipse">
            <a:avLst/>
          </a:prstGeom>
          <a:solidFill>
            <a:srgbClr val="B6A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48A67AF-FC3C-498E-9019-5526D4E35E56}"/>
              </a:ext>
            </a:extLst>
          </p:cNvPr>
          <p:cNvSpPr/>
          <p:nvPr/>
        </p:nvSpPr>
        <p:spPr>
          <a:xfrm>
            <a:off x="321425" y="60960"/>
            <a:ext cx="171797" cy="14741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Shape 496">
            <a:extLst>
              <a:ext uri="{FF2B5EF4-FFF2-40B4-BE49-F238E27FC236}">
                <a16:creationId xmlns:a16="http://schemas.microsoft.com/office/drawing/2014/main" id="{A9D83950-EFA8-45B6-9842-F0E75D62D1E4}"/>
              </a:ext>
            </a:extLst>
          </p:cNvPr>
          <p:cNvGrpSpPr/>
          <p:nvPr/>
        </p:nvGrpSpPr>
        <p:grpSpPr>
          <a:xfrm>
            <a:off x="1042384" y="3287057"/>
            <a:ext cx="299911" cy="424768"/>
            <a:chOff x="3979850" y="1598950"/>
            <a:chExt cx="356825" cy="505375"/>
          </a:xfrm>
        </p:grpSpPr>
        <p:sp>
          <p:nvSpPr>
            <p:cNvPr id="11" name="Shape 497">
              <a:extLst>
                <a:ext uri="{FF2B5EF4-FFF2-40B4-BE49-F238E27FC236}">
                  <a16:creationId xmlns:a16="http://schemas.microsoft.com/office/drawing/2014/main" id="{5AC1FC31-D74E-4136-9F49-9396640AE6A7}"/>
                </a:ext>
              </a:extLst>
            </p:cNvPr>
            <p:cNvSpPr/>
            <p:nvPr/>
          </p:nvSpPr>
          <p:spPr>
            <a:xfrm>
              <a:off x="3979850" y="1602600"/>
              <a:ext cx="44475" cy="501725"/>
            </a:xfrm>
            <a:custGeom>
              <a:avLst/>
              <a:gdLst/>
              <a:ahLst/>
              <a:cxnLst/>
              <a:rect l="0" t="0" r="0" b="0"/>
              <a:pathLst>
                <a:path w="1779" h="20069" fill="none" extrusionOk="0">
                  <a:moveTo>
                    <a:pt x="1778" y="20069"/>
                  </a:moveTo>
                  <a:lnTo>
                    <a:pt x="1778" y="488"/>
                  </a:lnTo>
                  <a:lnTo>
                    <a:pt x="1778" y="488"/>
                  </a:lnTo>
                  <a:lnTo>
                    <a:pt x="1778" y="390"/>
                  </a:lnTo>
                  <a:lnTo>
                    <a:pt x="1730" y="293"/>
                  </a:lnTo>
                  <a:lnTo>
                    <a:pt x="1705" y="220"/>
                  </a:lnTo>
                  <a:lnTo>
                    <a:pt x="1632" y="147"/>
                  </a:lnTo>
                  <a:lnTo>
                    <a:pt x="1559" y="74"/>
                  </a:lnTo>
                  <a:lnTo>
                    <a:pt x="1486" y="25"/>
                  </a:lnTo>
                  <a:lnTo>
                    <a:pt x="1389" y="0"/>
                  </a:lnTo>
                  <a:lnTo>
                    <a:pt x="1291" y="0"/>
                  </a:lnTo>
                  <a:lnTo>
                    <a:pt x="488" y="0"/>
                  </a:lnTo>
                  <a:lnTo>
                    <a:pt x="488" y="0"/>
                  </a:lnTo>
                  <a:lnTo>
                    <a:pt x="390" y="0"/>
                  </a:lnTo>
                  <a:lnTo>
                    <a:pt x="293" y="25"/>
                  </a:lnTo>
                  <a:lnTo>
                    <a:pt x="220" y="74"/>
                  </a:lnTo>
                  <a:lnTo>
                    <a:pt x="147" y="147"/>
                  </a:lnTo>
                  <a:lnTo>
                    <a:pt x="98" y="220"/>
                  </a:lnTo>
                  <a:lnTo>
                    <a:pt x="49" y="293"/>
                  </a:lnTo>
                  <a:lnTo>
                    <a:pt x="25" y="390"/>
                  </a:lnTo>
                  <a:lnTo>
                    <a:pt x="1" y="488"/>
                  </a:lnTo>
                  <a:lnTo>
                    <a:pt x="1" y="20069"/>
                  </a:lnTo>
                  <a:lnTo>
                    <a:pt x="1778" y="20069"/>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 name="Shape 498">
              <a:extLst>
                <a:ext uri="{FF2B5EF4-FFF2-40B4-BE49-F238E27FC236}">
                  <a16:creationId xmlns:a16="http://schemas.microsoft.com/office/drawing/2014/main" id="{55224696-5DAC-453B-AD17-A914F23CD917}"/>
                </a:ext>
              </a:extLst>
            </p:cNvPr>
            <p:cNvSpPr/>
            <p:nvPr/>
          </p:nvSpPr>
          <p:spPr>
            <a:xfrm>
              <a:off x="4037075" y="1598950"/>
              <a:ext cx="299600" cy="228950"/>
            </a:xfrm>
            <a:custGeom>
              <a:avLst/>
              <a:gdLst/>
              <a:ahLst/>
              <a:cxnLst/>
              <a:rect l="0" t="0" r="0" b="0"/>
              <a:pathLst>
                <a:path w="11984" h="9158" fill="none" extrusionOk="0">
                  <a:moveTo>
                    <a:pt x="1" y="8403"/>
                  </a:moveTo>
                  <a:lnTo>
                    <a:pt x="1" y="8403"/>
                  </a:lnTo>
                  <a:lnTo>
                    <a:pt x="366" y="8184"/>
                  </a:lnTo>
                  <a:lnTo>
                    <a:pt x="732" y="8013"/>
                  </a:lnTo>
                  <a:lnTo>
                    <a:pt x="1097" y="7867"/>
                  </a:lnTo>
                  <a:lnTo>
                    <a:pt x="1438" y="7770"/>
                  </a:lnTo>
                  <a:lnTo>
                    <a:pt x="1803" y="7696"/>
                  </a:lnTo>
                  <a:lnTo>
                    <a:pt x="2168" y="7672"/>
                  </a:lnTo>
                  <a:lnTo>
                    <a:pt x="2534" y="7648"/>
                  </a:lnTo>
                  <a:lnTo>
                    <a:pt x="2875" y="7672"/>
                  </a:lnTo>
                  <a:lnTo>
                    <a:pt x="3240" y="7696"/>
                  </a:lnTo>
                  <a:lnTo>
                    <a:pt x="3605" y="7745"/>
                  </a:lnTo>
                  <a:lnTo>
                    <a:pt x="3971" y="7818"/>
                  </a:lnTo>
                  <a:lnTo>
                    <a:pt x="4312" y="7891"/>
                  </a:lnTo>
                  <a:lnTo>
                    <a:pt x="5042" y="8111"/>
                  </a:lnTo>
                  <a:lnTo>
                    <a:pt x="5749" y="8330"/>
                  </a:lnTo>
                  <a:lnTo>
                    <a:pt x="6479" y="8549"/>
                  </a:lnTo>
                  <a:lnTo>
                    <a:pt x="7186" y="8768"/>
                  </a:lnTo>
                  <a:lnTo>
                    <a:pt x="7916" y="8963"/>
                  </a:lnTo>
                  <a:lnTo>
                    <a:pt x="8282" y="9036"/>
                  </a:lnTo>
                  <a:lnTo>
                    <a:pt x="8623" y="9085"/>
                  </a:lnTo>
                  <a:lnTo>
                    <a:pt x="8988" y="9133"/>
                  </a:lnTo>
                  <a:lnTo>
                    <a:pt x="9353" y="9158"/>
                  </a:lnTo>
                  <a:lnTo>
                    <a:pt x="9719" y="9133"/>
                  </a:lnTo>
                  <a:lnTo>
                    <a:pt x="10059" y="9109"/>
                  </a:lnTo>
                  <a:lnTo>
                    <a:pt x="10425" y="9060"/>
                  </a:lnTo>
                  <a:lnTo>
                    <a:pt x="10790" y="8963"/>
                  </a:lnTo>
                  <a:lnTo>
                    <a:pt x="11155" y="8841"/>
                  </a:lnTo>
                  <a:lnTo>
                    <a:pt x="11496" y="8671"/>
                  </a:lnTo>
                  <a:lnTo>
                    <a:pt x="11496" y="8671"/>
                  </a:lnTo>
                  <a:lnTo>
                    <a:pt x="11667" y="8573"/>
                  </a:lnTo>
                  <a:lnTo>
                    <a:pt x="11789" y="8476"/>
                  </a:lnTo>
                  <a:lnTo>
                    <a:pt x="11862" y="8354"/>
                  </a:lnTo>
                  <a:lnTo>
                    <a:pt x="11935" y="8232"/>
                  </a:lnTo>
                  <a:lnTo>
                    <a:pt x="11984" y="8111"/>
                  </a:lnTo>
                  <a:lnTo>
                    <a:pt x="11984" y="7989"/>
                  </a:lnTo>
                  <a:lnTo>
                    <a:pt x="11935" y="7891"/>
                  </a:lnTo>
                  <a:lnTo>
                    <a:pt x="11886" y="7794"/>
                  </a:lnTo>
                  <a:lnTo>
                    <a:pt x="11886" y="7794"/>
                  </a:lnTo>
                  <a:lnTo>
                    <a:pt x="11496" y="7404"/>
                  </a:lnTo>
                  <a:lnTo>
                    <a:pt x="11107" y="6941"/>
                  </a:lnTo>
                  <a:lnTo>
                    <a:pt x="10741" y="6454"/>
                  </a:lnTo>
                  <a:lnTo>
                    <a:pt x="10352" y="5943"/>
                  </a:lnTo>
                  <a:lnTo>
                    <a:pt x="10352" y="5943"/>
                  </a:lnTo>
                  <a:lnTo>
                    <a:pt x="10279" y="5797"/>
                  </a:lnTo>
                  <a:lnTo>
                    <a:pt x="10230" y="5651"/>
                  </a:lnTo>
                  <a:lnTo>
                    <a:pt x="10206" y="5480"/>
                  </a:lnTo>
                  <a:lnTo>
                    <a:pt x="10181" y="5285"/>
                  </a:lnTo>
                  <a:lnTo>
                    <a:pt x="10206" y="5115"/>
                  </a:lnTo>
                  <a:lnTo>
                    <a:pt x="10230" y="4944"/>
                  </a:lnTo>
                  <a:lnTo>
                    <a:pt x="10279" y="4774"/>
                  </a:lnTo>
                  <a:lnTo>
                    <a:pt x="10352" y="4603"/>
                  </a:lnTo>
                  <a:lnTo>
                    <a:pt x="10352" y="4603"/>
                  </a:lnTo>
                  <a:lnTo>
                    <a:pt x="10741" y="3873"/>
                  </a:lnTo>
                  <a:lnTo>
                    <a:pt x="11107" y="3118"/>
                  </a:lnTo>
                  <a:lnTo>
                    <a:pt x="11496" y="2338"/>
                  </a:lnTo>
                  <a:lnTo>
                    <a:pt x="11886" y="1486"/>
                  </a:lnTo>
                  <a:lnTo>
                    <a:pt x="11886" y="1486"/>
                  </a:lnTo>
                  <a:lnTo>
                    <a:pt x="11959" y="1315"/>
                  </a:lnTo>
                  <a:lnTo>
                    <a:pt x="11984" y="1169"/>
                  </a:lnTo>
                  <a:lnTo>
                    <a:pt x="11984" y="1048"/>
                  </a:lnTo>
                  <a:lnTo>
                    <a:pt x="11935" y="975"/>
                  </a:lnTo>
                  <a:lnTo>
                    <a:pt x="11862" y="950"/>
                  </a:lnTo>
                  <a:lnTo>
                    <a:pt x="11789" y="926"/>
                  </a:lnTo>
                  <a:lnTo>
                    <a:pt x="11667" y="975"/>
                  </a:lnTo>
                  <a:lnTo>
                    <a:pt x="11496" y="1023"/>
                  </a:lnTo>
                  <a:lnTo>
                    <a:pt x="11496" y="1023"/>
                  </a:lnTo>
                  <a:lnTo>
                    <a:pt x="11155" y="1194"/>
                  </a:lnTo>
                  <a:lnTo>
                    <a:pt x="10790" y="1315"/>
                  </a:lnTo>
                  <a:lnTo>
                    <a:pt x="10425" y="1413"/>
                  </a:lnTo>
                  <a:lnTo>
                    <a:pt x="10059" y="1462"/>
                  </a:lnTo>
                  <a:lnTo>
                    <a:pt x="9719" y="1510"/>
                  </a:lnTo>
                  <a:lnTo>
                    <a:pt x="9353" y="1510"/>
                  </a:lnTo>
                  <a:lnTo>
                    <a:pt x="8988" y="1486"/>
                  </a:lnTo>
                  <a:lnTo>
                    <a:pt x="8623" y="1462"/>
                  </a:lnTo>
                  <a:lnTo>
                    <a:pt x="8282" y="1389"/>
                  </a:lnTo>
                  <a:lnTo>
                    <a:pt x="7916" y="1315"/>
                  </a:lnTo>
                  <a:lnTo>
                    <a:pt x="7186" y="1145"/>
                  </a:lnTo>
                  <a:lnTo>
                    <a:pt x="6479" y="926"/>
                  </a:lnTo>
                  <a:lnTo>
                    <a:pt x="5749" y="682"/>
                  </a:lnTo>
                  <a:lnTo>
                    <a:pt x="5042" y="463"/>
                  </a:lnTo>
                  <a:lnTo>
                    <a:pt x="4312" y="268"/>
                  </a:lnTo>
                  <a:lnTo>
                    <a:pt x="3971" y="171"/>
                  </a:lnTo>
                  <a:lnTo>
                    <a:pt x="3605" y="98"/>
                  </a:lnTo>
                  <a:lnTo>
                    <a:pt x="3240" y="49"/>
                  </a:lnTo>
                  <a:lnTo>
                    <a:pt x="2875" y="25"/>
                  </a:lnTo>
                  <a:lnTo>
                    <a:pt x="2534" y="0"/>
                  </a:lnTo>
                  <a:lnTo>
                    <a:pt x="2168" y="25"/>
                  </a:lnTo>
                  <a:lnTo>
                    <a:pt x="1803" y="73"/>
                  </a:lnTo>
                  <a:lnTo>
                    <a:pt x="1438" y="122"/>
                  </a:lnTo>
                  <a:lnTo>
                    <a:pt x="1097" y="244"/>
                  </a:lnTo>
                  <a:lnTo>
                    <a:pt x="732" y="366"/>
                  </a:lnTo>
                  <a:lnTo>
                    <a:pt x="366" y="536"/>
                  </a:lnTo>
                  <a:lnTo>
                    <a:pt x="1" y="755"/>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14" name="Text Placeholder 2">
            <a:extLst>
              <a:ext uri="{FF2B5EF4-FFF2-40B4-BE49-F238E27FC236}">
                <a16:creationId xmlns:a16="http://schemas.microsoft.com/office/drawing/2014/main" id="{75FA472A-7AFD-46BC-8C3E-7439952E8F2E}"/>
              </a:ext>
            </a:extLst>
          </p:cNvPr>
          <p:cNvSpPr>
            <a:spLocks noGrp="1"/>
          </p:cNvSpPr>
          <p:nvPr>
            <p:ph type="body" idx="1"/>
          </p:nvPr>
        </p:nvSpPr>
        <p:spPr>
          <a:xfrm>
            <a:off x="1902775" y="3931493"/>
            <a:ext cx="6504161" cy="506283"/>
          </a:xfrm>
        </p:spPr>
        <p:txBody>
          <a:bodyPr lIns="91440" rIns="91440" anchor="t">
            <a:normAutofit/>
          </a:bodyPr>
          <a:lstStyle>
            <a:lvl1pPr marL="0" indent="0">
              <a:lnSpc>
                <a:spcPct val="100000"/>
              </a:lnSpc>
              <a:spcBef>
                <a:spcPts val="0"/>
              </a:spcBef>
              <a:buNone/>
              <a:defRPr sz="1800">
                <a:solidFill>
                  <a:schemeClr val="tx1">
                    <a:lumMod val="95000"/>
                    <a:lumOff val="5000"/>
                  </a:schemeClr>
                </a:solidFill>
                <a:latin typeface="Segoe UI Light" panose="020B0502040204020203" pitchFamily="34" charset="0"/>
                <a:cs typeface="Segoe UI Light" panose="020B0502040204020203"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32152754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575239" y="1531279"/>
            <a:ext cx="5397688" cy="447646"/>
          </a:xfrm>
        </p:spPr>
        <p:txBody>
          <a:bodyPr lIns="137160" rIns="137160" anchor="ctr">
            <a:noAutofit/>
          </a:bodyPr>
          <a:lstStyle>
            <a:lvl1pPr marL="0" indent="0">
              <a:spcBef>
                <a:spcPts val="0"/>
              </a:spcBef>
              <a:spcAft>
                <a:spcPts val="0"/>
              </a:spcAft>
              <a:buNone/>
              <a:defRPr lang="en-US" sz="2800" b="0" kern="1200" cap="all" baseline="0" dirty="0" smtClean="0">
                <a:solidFill>
                  <a:srgbClr val="4C3282"/>
                </a:solidFill>
                <a:latin typeface="Segoe UI" panose="020B0502040204020203" pitchFamily="34" charset="0"/>
                <a:ea typeface="+mn-ea"/>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spcAft>
                <a:spcPts val="0"/>
              </a:spcAft>
              <a:buClr>
                <a:schemeClr val="accent1"/>
              </a:buClr>
              <a:buSzPct val="100000"/>
              <a:buFont typeface="Tw Cen MT" panose="020B0602020104020603" pitchFamily="34" charset="0"/>
              <a:buNone/>
            </a:pPr>
            <a:r>
              <a:rPr lang="en-US"/>
              <a:t>Edit Master text styles</a:t>
            </a:r>
          </a:p>
        </p:txBody>
      </p:sp>
      <p:sp>
        <p:nvSpPr>
          <p:cNvPr id="7" name="Date Placeholder 6"/>
          <p:cNvSpPr>
            <a:spLocks noGrp="1"/>
          </p:cNvSpPr>
          <p:nvPr>
            <p:ph type="dt" sz="half" idx="10"/>
          </p:nvPr>
        </p:nvSpPr>
        <p:spPr/>
        <p:txBody>
          <a:bodyPr/>
          <a:lstStyle/>
          <a:p>
            <a:fld id="{2A3F5163-3850-436A-BCE0-06200C4419B0}" type="datetimeFigureOut">
              <a:rPr lang="en-US" smtClean="0"/>
              <a:t>7/24/2026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94A3F47-9F86-4B77-9DA6-763493A65734}" type="slidenum">
              <a:rPr lang="en-US" smtClean="0"/>
              <a:t>‹#›</a:t>
            </a:fld>
            <a:endParaRPr lang="en-US"/>
          </a:p>
        </p:txBody>
      </p:sp>
      <p:sp>
        <p:nvSpPr>
          <p:cNvPr id="11" name="Content Placeholder 2">
            <a:extLst>
              <a:ext uri="{FF2B5EF4-FFF2-40B4-BE49-F238E27FC236}">
                <a16:creationId xmlns:a16="http://schemas.microsoft.com/office/drawing/2014/main" id="{57CD2F29-FDCB-4CD4-A706-8477E063ED40}"/>
              </a:ext>
            </a:extLst>
          </p:cNvPr>
          <p:cNvSpPr>
            <a:spLocks noGrp="1"/>
          </p:cNvSpPr>
          <p:nvPr>
            <p:ph sz="half" idx="13" hasCustomPrompt="1"/>
          </p:nvPr>
        </p:nvSpPr>
        <p:spPr>
          <a:xfrm>
            <a:off x="584218" y="2096446"/>
            <a:ext cx="5397689" cy="4330435"/>
          </a:xfrm>
        </p:spPr>
        <p:txBody>
          <a:bodyPr/>
          <a:lstStyle>
            <a:lvl1pPr>
              <a:defRPr sz="2800"/>
            </a:lvl1pPr>
            <a:lvl2pPr marL="128016" indent="0">
              <a:buNone/>
              <a:defRPr sz="2400"/>
            </a:lvl2pPr>
            <a:lvl3pPr>
              <a:defRPr sz="2400"/>
            </a:lvl3pPr>
            <a:lvl4pPr>
              <a:defRPr sz="2400"/>
            </a:lvl4pPr>
            <a:lvl5pPr>
              <a:defRPr sz="2400"/>
            </a:lvl5pPr>
          </a:lstStyle>
          <a:p>
            <a:pPr lvl="0"/>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2">
            <a:extLst>
              <a:ext uri="{FF2B5EF4-FFF2-40B4-BE49-F238E27FC236}">
                <a16:creationId xmlns:a16="http://schemas.microsoft.com/office/drawing/2014/main" id="{F6C8EDAC-3655-4870-AA43-44830ED94DF0}"/>
              </a:ext>
            </a:extLst>
          </p:cNvPr>
          <p:cNvSpPr>
            <a:spLocks noGrp="1"/>
          </p:cNvSpPr>
          <p:nvPr>
            <p:ph type="body" idx="14"/>
          </p:nvPr>
        </p:nvSpPr>
        <p:spPr>
          <a:xfrm>
            <a:off x="6355830" y="1531279"/>
            <a:ext cx="5397688" cy="447646"/>
          </a:xfrm>
        </p:spPr>
        <p:txBody>
          <a:bodyPr lIns="137160" rIns="137160" anchor="ctr">
            <a:noAutofit/>
          </a:bodyPr>
          <a:lstStyle>
            <a:lvl1pPr marL="0" indent="0">
              <a:spcBef>
                <a:spcPts val="0"/>
              </a:spcBef>
              <a:spcAft>
                <a:spcPts val="0"/>
              </a:spcAft>
              <a:buNone/>
              <a:defRPr lang="en-US" sz="2800" b="0" kern="1200" cap="all" baseline="0" dirty="0" smtClean="0">
                <a:solidFill>
                  <a:srgbClr val="4C3282"/>
                </a:solidFill>
                <a:latin typeface="Segoe UI" panose="020B0502040204020203" pitchFamily="34" charset="0"/>
                <a:ea typeface="+mn-ea"/>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spcAft>
                <a:spcPts val="0"/>
              </a:spcAft>
              <a:buClr>
                <a:schemeClr val="accent1"/>
              </a:buClr>
              <a:buSzPct val="100000"/>
              <a:buFont typeface="Tw Cen MT" panose="020B0602020104020603" pitchFamily="34" charset="0"/>
              <a:buNone/>
            </a:pPr>
            <a:r>
              <a:rPr lang="en-US"/>
              <a:t>Edit Master text styles</a:t>
            </a:r>
          </a:p>
        </p:txBody>
      </p:sp>
      <p:sp>
        <p:nvSpPr>
          <p:cNvPr id="13" name="Content Placeholder 2">
            <a:extLst>
              <a:ext uri="{FF2B5EF4-FFF2-40B4-BE49-F238E27FC236}">
                <a16:creationId xmlns:a16="http://schemas.microsoft.com/office/drawing/2014/main" id="{C6DFFB8E-9225-4B12-B4C6-960DAE3BDB96}"/>
              </a:ext>
            </a:extLst>
          </p:cNvPr>
          <p:cNvSpPr>
            <a:spLocks noGrp="1"/>
          </p:cNvSpPr>
          <p:nvPr>
            <p:ph sz="half" idx="15" hasCustomPrompt="1"/>
          </p:nvPr>
        </p:nvSpPr>
        <p:spPr>
          <a:xfrm>
            <a:off x="6364809" y="2096446"/>
            <a:ext cx="5397689" cy="4330435"/>
          </a:xfrm>
        </p:spPr>
        <p:txBody>
          <a:bodyPr/>
          <a:lstStyle>
            <a:lvl1pPr>
              <a:defRPr sz="2800"/>
            </a:lvl1pPr>
            <a:lvl2pPr marL="128016" indent="0">
              <a:buNone/>
              <a:defRPr sz="2400"/>
            </a:lvl2pPr>
            <a:lvl3pPr>
              <a:defRPr sz="2400"/>
            </a:lvl3pPr>
            <a:lvl4pPr>
              <a:defRPr sz="2400"/>
            </a:lvl4pPr>
            <a:lvl5pPr>
              <a:defRPr sz="2400"/>
            </a:lvl5pPr>
          </a:lstStyle>
          <a:p>
            <a:pPr lvl="0"/>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065221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A3F5163-3850-436A-BCE0-06200C4419B0}" type="datetimeFigureOut">
              <a:rPr lang="en-US" smtClean="0"/>
              <a:t>7/24/2026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94A3F47-9F86-4B77-9DA6-763493A65734}" type="slidenum">
              <a:rPr lang="en-US" smtClean="0"/>
              <a:t>‹#›</a:t>
            </a:fld>
            <a:endParaRPr lang="en-US"/>
          </a:p>
        </p:txBody>
      </p:sp>
    </p:spTree>
    <p:extLst>
      <p:ext uri="{BB962C8B-B14F-4D97-AF65-F5344CB8AC3E}">
        <p14:creationId xmlns:p14="http://schemas.microsoft.com/office/powerpoint/2010/main" val="3414140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634620" y="1512985"/>
            <a:ext cx="5397689" cy="4796375"/>
          </a:xfrm>
        </p:spPr>
        <p:txBody>
          <a:bodyPr/>
          <a:lstStyle>
            <a:lvl1pPr marL="91440" indent="-91440">
              <a:buFontTx/>
              <a:buChar char=" "/>
              <a:defRPr sz="2800"/>
            </a:lvl1pPr>
            <a:lvl2pPr marL="128016" indent="0">
              <a:buNone/>
              <a:defRPr sz="2400"/>
            </a:lvl2pPr>
            <a:lvl3pPr>
              <a:defRPr sz="2400"/>
            </a:lvl3pPr>
            <a:lvl4pPr>
              <a:defRPr sz="2400"/>
            </a:lvl4pPr>
            <a:lvl5pPr>
              <a:defRPr sz="2400"/>
            </a:lvl5pPr>
          </a:lstStyle>
          <a:p>
            <a:pPr lvl="0"/>
            <a:r>
              <a:rPr lang="en-US" dirty="0"/>
              <a:t>Edit Master text styles</a:t>
            </a:r>
          </a:p>
          <a:p>
            <a:pPr lvl="0"/>
            <a:r>
              <a:rPr lang="en-US" dirty="0"/>
              <a:t>  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64809" y="1512984"/>
            <a:ext cx="5397689" cy="4796375"/>
          </a:xfrm>
        </p:spPr>
        <p:txBody>
          <a:bodyPr/>
          <a:lstStyle>
            <a:lvl1pPr>
              <a:defRPr sz="2800"/>
            </a:lvl1pPr>
            <a:lvl2pPr marL="128016" indent="0">
              <a:buNone/>
              <a:defRPr sz="2400"/>
            </a:lvl2pPr>
            <a:lvl3pPr>
              <a:defRPr sz="2400"/>
            </a:lvl3pPr>
            <a:lvl4pPr>
              <a:defRPr sz="2400"/>
            </a:lvl4pPr>
            <a:lvl5pPr>
              <a:defRPr sz="2400"/>
            </a:lvl5pPr>
          </a:lstStyle>
          <a:p>
            <a:pPr lvl="0"/>
            <a:r>
              <a:rPr lang="en-US" dirty="0"/>
              <a:t>Edit Master text styles</a:t>
            </a:r>
          </a:p>
          <a:p>
            <a:pPr lvl="0"/>
            <a:r>
              <a:rPr lang="en-US" dirty="0"/>
              <a:t>  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2A3F5163-3850-436A-BCE0-06200C4419B0}" type="datetimeFigureOut">
              <a:rPr lang="en-US" smtClean="0"/>
              <a:t>7/24/2026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4A3F47-9F86-4B77-9DA6-763493A65734}" type="slidenum">
              <a:rPr lang="en-US" smtClean="0"/>
              <a:t>‹#›</a:t>
            </a:fld>
            <a:endParaRPr lang="en-US"/>
          </a:p>
        </p:txBody>
      </p:sp>
      <p:sp>
        <p:nvSpPr>
          <p:cNvPr id="8" name="Title Placeholder 1">
            <a:extLst>
              <a:ext uri="{FF2B5EF4-FFF2-40B4-BE49-F238E27FC236}">
                <a16:creationId xmlns:a16="http://schemas.microsoft.com/office/drawing/2014/main" id="{F45E9297-2ED3-49ED-918C-68275E6EDE6A}"/>
              </a:ext>
            </a:extLst>
          </p:cNvPr>
          <p:cNvSpPr>
            <a:spLocks noGrp="1"/>
          </p:cNvSpPr>
          <p:nvPr>
            <p:ph type="title"/>
          </p:nvPr>
        </p:nvSpPr>
        <p:spPr>
          <a:xfrm>
            <a:off x="575239" y="263276"/>
            <a:ext cx="11187259" cy="1014667"/>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40024135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A3F5163-3850-436A-BCE0-06200C4419B0}" type="datetimeFigureOut">
              <a:rPr lang="en-US" smtClean="0"/>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4A3F47-9F86-4B77-9DA6-763493A65734}"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rgbClr val="4C3282"/>
            </a:solidFill>
          </a:ln>
        </p:spPr>
        <p:style>
          <a:lnRef idx="1">
            <a:schemeClr val="accent1"/>
          </a:lnRef>
          <a:fillRef idx="0">
            <a:schemeClr val="accent1"/>
          </a:fillRef>
          <a:effectRef idx="0">
            <a:schemeClr val="accent1"/>
          </a:effectRef>
          <a:fontRef idx="minor">
            <a:schemeClr val="tx1"/>
          </a:fontRef>
        </p:style>
      </p:cxnSp>
      <p:pic>
        <p:nvPicPr>
          <p:cNvPr id="2050" name="Picture 2" descr="UW building">
            <a:extLst>
              <a:ext uri="{FF2B5EF4-FFF2-40B4-BE49-F238E27FC236}">
                <a16:creationId xmlns:a16="http://schemas.microsoft.com/office/drawing/2014/main" id="{8DB080C4-5F0D-47C3-B99E-D2AD3B91FD7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3" y="0"/>
            <a:ext cx="12191997" cy="4572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70680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3F5163-3850-436A-BCE0-06200C4419B0}" type="datetimeFigureOut">
              <a:rPr lang="en-US" smtClean="0"/>
              <a:t>7/24/2026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94A3F47-9F86-4B77-9DA6-763493A65734}" type="slidenum">
              <a:rPr lang="en-US" smtClean="0"/>
              <a:t>‹#›</a:t>
            </a:fld>
            <a:endParaRPr lang="en-US"/>
          </a:p>
        </p:txBody>
      </p:sp>
    </p:spTree>
    <p:extLst>
      <p:ext uri="{BB962C8B-B14F-4D97-AF65-F5344CB8AC3E}">
        <p14:creationId xmlns:p14="http://schemas.microsoft.com/office/powerpoint/2010/main" val="20678296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3F5163-3850-436A-BCE0-06200C4419B0}" type="datetimeFigureOut">
              <a:rPr lang="en-US" smtClean="0"/>
              <a:t>7/24/2026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4A3F47-9F86-4B77-9DA6-763493A65734}"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rgbClr val="4C328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5469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75239" y="263276"/>
            <a:ext cx="11187259" cy="101466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75240" y="1463857"/>
            <a:ext cx="11187258" cy="4845504"/>
          </a:xfrm>
          <a:prstGeom prst="rect">
            <a:avLst/>
          </a:prstGeom>
        </p:spPr>
        <p:txBody>
          <a:bodyPr vert="horz" lIns="45720" tIns="45720" rIns="45720" bIns="45720" rtlCol="0">
            <a:normAutofit/>
          </a:bodyPr>
          <a:lstStyle/>
          <a:p>
            <a:pPr lvl="0"/>
            <a:r>
              <a:rPr lang="en-US" dirty="0"/>
              <a:t>Edit Master text styles</a:t>
            </a:r>
          </a:p>
          <a:p>
            <a:pPr lvl="0"/>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75240" y="6544402"/>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Segoe UI Light" panose="020B0502040204020203" pitchFamily="34" charset="0"/>
                <a:cs typeface="Segoe UI Light" panose="020B0502040204020203" pitchFamily="34" charset="0"/>
              </a:defRPr>
            </a:lvl1pPr>
          </a:lstStyle>
          <a:p>
            <a:fld id="{2A3F5163-3850-436A-BCE0-06200C4419B0}" type="datetimeFigureOut">
              <a:rPr lang="en-US" smtClean="0"/>
              <a:t>7/24/2026</a:t>
            </a:fld>
            <a:endParaRPr lang="en-US"/>
          </a:p>
        </p:txBody>
      </p:sp>
      <p:sp>
        <p:nvSpPr>
          <p:cNvPr id="5" name="Footer Placeholder 4"/>
          <p:cNvSpPr>
            <a:spLocks noGrp="1"/>
          </p:cNvSpPr>
          <p:nvPr>
            <p:ph type="ftr" sz="quarter" idx="3"/>
          </p:nvPr>
        </p:nvSpPr>
        <p:spPr>
          <a:xfrm>
            <a:off x="4842742" y="6544402"/>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Segoe UI Light" panose="020B0502040204020203" pitchFamily="34" charset="0"/>
                <a:cs typeface="Segoe UI Light" panose="020B0502040204020203" pitchFamily="34" charset="0"/>
              </a:defRPr>
            </a:lvl1pPr>
          </a:lstStyle>
          <a:p>
            <a:endParaRPr lang="en-US"/>
          </a:p>
        </p:txBody>
      </p:sp>
      <p:sp>
        <p:nvSpPr>
          <p:cNvPr id="6" name="Slide Number Placeholder 5"/>
          <p:cNvSpPr>
            <a:spLocks noGrp="1"/>
          </p:cNvSpPr>
          <p:nvPr>
            <p:ph type="sldNum" sz="quarter" idx="4"/>
          </p:nvPr>
        </p:nvSpPr>
        <p:spPr>
          <a:xfrm>
            <a:off x="10837333" y="6544402"/>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Segoe UI Light" panose="020B0502040204020203" pitchFamily="34" charset="0"/>
                <a:cs typeface="Segoe UI Light" panose="020B0502040204020203" pitchFamily="34" charset="0"/>
              </a:defRPr>
            </a:lvl1pPr>
          </a:lstStyle>
          <a:p>
            <a:fld id="{394A3F47-9F86-4B77-9DA6-763493A65734}" type="slidenum">
              <a:rPr lang="en-US" smtClean="0"/>
              <a:t>‹#›</a:t>
            </a:fld>
            <a:endParaRPr lang="en-US"/>
          </a:p>
        </p:txBody>
      </p:sp>
      <p:cxnSp>
        <p:nvCxnSpPr>
          <p:cNvPr id="7" name="Straight Connector 6"/>
          <p:cNvCxnSpPr>
            <a:cxnSpLocks/>
          </p:cNvCxnSpPr>
          <p:nvPr/>
        </p:nvCxnSpPr>
        <p:spPr>
          <a:xfrm flipV="1">
            <a:off x="429491" y="172390"/>
            <a:ext cx="0" cy="1196439"/>
          </a:xfrm>
          <a:prstGeom prst="line">
            <a:avLst/>
          </a:prstGeom>
          <a:ln w="19050">
            <a:solidFill>
              <a:srgbClr val="4C328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26601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80000"/>
        </a:lnSpc>
        <a:spcBef>
          <a:spcPct val="0"/>
        </a:spcBef>
        <a:buNone/>
        <a:defRPr sz="4400" kern="1200" cap="none" spc="100" baseline="0">
          <a:solidFill>
            <a:schemeClr val="tx1">
              <a:lumMod val="95000"/>
              <a:lumOff val="5000"/>
            </a:schemeClr>
          </a:solidFill>
          <a:latin typeface="Segoe UI" panose="020B0502040204020203" pitchFamily="34" charset="0"/>
          <a:ea typeface="+mj-ea"/>
          <a:cs typeface="Segoe UI" panose="020B0502040204020203" pitchFamily="34"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800" kern="1200">
          <a:solidFill>
            <a:schemeClr val="tx1"/>
          </a:solidFill>
          <a:latin typeface="Segoe UI Semilight" panose="020B0402040204020203" pitchFamily="34" charset="0"/>
          <a:ea typeface="+mn-ea"/>
          <a:cs typeface="Segoe UI Semilight" panose="020B0402040204020203" pitchFamily="34" charset="0"/>
        </a:defRPr>
      </a:lvl1pPr>
      <a:lvl2pPr marL="128016" indent="0" algn="l" defTabSz="914400" rtl="0" eaLnBrk="1" latinLnBrk="0" hangingPunct="1">
        <a:lnSpc>
          <a:spcPct val="90000"/>
        </a:lnSpc>
        <a:spcBef>
          <a:spcPts val="200"/>
        </a:spcBef>
        <a:spcAft>
          <a:spcPts val="400"/>
        </a:spcAft>
        <a:buClr>
          <a:srgbClr val="B6A479"/>
        </a:buClr>
        <a:buFont typeface="Segoe UI Semilight" panose="020B0402040204020203" pitchFamily="34" charset="0"/>
        <a:buNone/>
        <a:defRPr sz="2800" kern="1200">
          <a:solidFill>
            <a:schemeClr val="tx1"/>
          </a:solidFill>
          <a:latin typeface="Segoe UI Semilight" panose="020B0402040204020203" pitchFamily="34" charset="0"/>
          <a:ea typeface="+mn-ea"/>
          <a:cs typeface="Segoe UI Semilight" panose="020B0402040204020203" pitchFamily="34" charset="0"/>
        </a:defRPr>
      </a:lvl2pPr>
      <a:lvl3pPr marL="448056"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3pPr>
      <a:lvl4pPr marL="59436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4pPr>
      <a:lvl5pPr marL="77724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15.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3.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4.jpeg"/><Relationship Id="rId4" Type="http://schemas.openxmlformats.org/officeDocument/2006/relationships/image" Target="../media/image3.jpeg"/></Relationships>
</file>

<file path=ppt/slides/_rels/slide1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4.jpeg"/></Relationships>
</file>

<file path=ppt/slides/_rels/slide1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2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510.png"/></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30.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6" Type="http://schemas.openxmlformats.org/officeDocument/2006/relationships/image" Target="../media/image17.png"/><Relationship Id="rId25" Type="http://schemas.openxmlformats.org/officeDocument/2006/relationships/image" Target="NULL"/><Relationship Id="rId2" Type="http://schemas.openxmlformats.org/officeDocument/2006/relationships/image" Target="../media/image15.png"/><Relationship Id="rId1" Type="http://schemas.openxmlformats.org/officeDocument/2006/relationships/slideLayout" Target="../slideLayouts/slideLayout2.xml"/><Relationship Id="rId24" Type="http://schemas.openxmlformats.org/officeDocument/2006/relationships/image" Target="../media/image16.png"/><Relationship Id="rId23" Type="http://schemas.openxmlformats.org/officeDocument/2006/relationships/image" Target="NULL"/><Relationship Id="rId27" Type="http://schemas.openxmlformats.org/officeDocument/2006/relationships/image" Target="NULL"/></Relationships>
</file>

<file path=ppt/slides/_rels/slide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0.png"/></Relationships>
</file>

<file path=ppt/slides/_rels/slide3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5.png"/><Relationship Id="rId7" Type="http://schemas.openxmlformats.org/officeDocument/2006/relationships/image" Target="../media/image26.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4.png"/><Relationship Id="rId11" Type="http://schemas.openxmlformats.org/officeDocument/2006/relationships/image" Target="../media/image30.png"/><Relationship Id="rId5" Type="http://schemas.openxmlformats.org/officeDocument/2006/relationships/image" Target="../media/image23.png"/><Relationship Id="rId10" Type="http://schemas.openxmlformats.org/officeDocument/2006/relationships/image" Target="../media/image29.png"/><Relationship Id="rId4" Type="http://schemas.openxmlformats.org/officeDocument/2006/relationships/image" Target="../media/image220.png"/><Relationship Id="rId9" Type="http://schemas.openxmlformats.org/officeDocument/2006/relationships/image" Target="../media/image28.png"/></Relationships>
</file>

<file path=ppt/slides/_rels/slide39.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0.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0.png"/><Relationship Id="rId10" Type="http://schemas.openxmlformats.org/officeDocument/2006/relationships/image" Target="../media/image420.png"/><Relationship Id="rId4" Type="http://schemas.openxmlformats.org/officeDocument/2006/relationships/image" Target="../media/image33.png"/><Relationship Id="rId9" Type="http://schemas.openxmlformats.org/officeDocument/2006/relationships/image" Target="../media/image38.png"/></Relationships>
</file>

<file path=ppt/slides/_rels/slide41.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image" Target="../media/image35.png"/><Relationship Id="rId11" Type="http://schemas.openxmlformats.org/officeDocument/2006/relationships/image" Target="../media/image440.png"/><Relationship Id="rId5" Type="http://schemas.openxmlformats.org/officeDocument/2006/relationships/image" Target="../media/image340.png"/><Relationship Id="rId10" Type="http://schemas.openxmlformats.org/officeDocument/2006/relationships/image" Target="../media/image43.png"/><Relationship Id="rId4" Type="http://schemas.openxmlformats.org/officeDocument/2006/relationships/image" Target="../media/image33.png"/><Relationship Id="rId9" Type="http://schemas.openxmlformats.org/officeDocument/2006/relationships/image" Target="../media/image38.png"/></Relationships>
</file>

<file path=ppt/slides/_rels/slide42.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450.png"/><Relationship Id="rId1" Type="http://schemas.openxmlformats.org/officeDocument/2006/relationships/slideLayout" Target="../slideLayouts/slideLayout2.xml"/><Relationship Id="rId6" Type="http://schemas.openxmlformats.org/officeDocument/2006/relationships/image" Target="../media/image35.png"/><Relationship Id="rId11" Type="http://schemas.openxmlformats.org/officeDocument/2006/relationships/image" Target="../media/image460.png"/><Relationship Id="rId5" Type="http://schemas.openxmlformats.org/officeDocument/2006/relationships/image" Target="../media/image340.png"/><Relationship Id="rId10" Type="http://schemas.openxmlformats.org/officeDocument/2006/relationships/image" Target="../media/image440.png"/><Relationship Id="rId4" Type="http://schemas.openxmlformats.org/officeDocument/2006/relationships/image" Target="../media/image33.png"/><Relationship Id="rId9" Type="http://schemas.openxmlformats.org/officeDocument/2006/relationships/image" Target="../media/image38.png"/></Relationships>
</file>

<file path=ppt/slides/_rels/slide43.xml.rels><?xml version="1.0" encoding="UTF-8" standalone="yes"?>
<Relationships xmlns="http://schemas.openxmlformats.org/package/2006/relationships"><Relationship Id="rId3" Type="http://schemas.openxmlformats.org/officeDocument/2006/relationships/image" Target="../media/image480.png"/><Relationship Id="rId2" Type="http://schemas.openxmlformats.org/officeDocument/2006/relationships/image" Target="../media/image47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4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60.png"/><Relationship Id="rId2" Type="http://schemas.openxmlformats.org/officeDocument/2006/relationships/image" Target="../media/image25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7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8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C7C39BDD-7644-CACC-EA68-475F1DEA5623}"/>
              </a:ext>
            </a:extLst>
          </p:cNvPr>
          <p:cNvSpPr>
            <a:spLocks noGrp="1"/>
          </p:cNvSpPr>
          <p:nvPr>
            <p:ph type="ctrTitle"/>
          </p:nvPr>
        </p:nvSpPr>
        <p:spPr>
          <a:xfrm>
            <a:off x="714094" y="2227436"/>
            <a:ext cx="10763812" cy="1463040"/>
          </a:xfrm>
        </p:spPr>
        <p:txBody>
          <a:bodyPr/>
          <a:lstStyle/>
          <a:p>
            <a:pPr algn="ctr"/>
            <a:r>
              <a:rPr lang="en-US" b="1" dirty="0"/>
              <a:t>Continuous Random Variables</a:t>
            </a:r>
          </a:p>
        </p:txBody>
      </p:sp>
      <p:sp>
        <p:nvSpPr>
          <p:cNvPr id="9" name="Subtitle 2">
            <a:extLst>
              <a:ext uri="{FF2B5EF4-FFF2-40B4-BE49-F238E27FC236}">
                <a16:creationId xmlns:a16="http://schemas.microsoft.com/office/drawing/2014/main" id="{E4330119-4FA8-A3FE-B0DD-02BE7D2A9CF5}"/>
              </a:ext>
            </a:extLst>
          </p:cNvPr>
          <p:cNvSpPr>
            <a:spLocks noGrp="1"/>
          </p:cNvSpPr>
          <p:nvPr>
            <p:ph type="subTitle" idx="1"/>
          </p:nvPr>
        </p:nvSpPr>
        <p:spPr>
          <a:xfrm>
            <a:off x="2273508" y="3174170"/>
            <a:ext cx="7615003" cy="1463040"/>
          </a:xfrm>
        </p:spPr>
        <p:txBody>
          <a:bodyPr>
            <a:normAutofit/>
          </a:bodyPr>
          <a:lstStyle/>
          <a:p>
            <a:pPr algn="ctr"/>
            <a:r>
              <a:rPr lang="en-US" sz="4000" dirty="0"/>
              <a:t>CSE 312 26Su</a:t>
            </a:r>
          </a:p>
          <a:p>
            <a:pPr algn="ctr"/>
            <a:r>
              <a:rPr lang="en-US" sz="3500" dirty="0"/>
              <a:t>Lecture 13</a:t>
            </a:r>
          </a:p>
        </p:txBody>
      </p:sp>
      <p:sp>
        <p:nvSpPr>
          <p:cNvPr id="10" name="Rectangle 9">
            <a:extLst>
              <a:ext uri="{FF2B5EF4-FFF2-40B4-BE49-F238E27FC236}">
                <a16:creationId xmlns:a16="http://schemas.microsoft.com/office/drawing/2014/main" id="{CCB0729C-15E0-D863-7FA2-D9AB14C21084}"/>
              </a:ext>
            </a:extLst>
          </p:cNvPr>
          <p:cNvSpPr/>
          <p:nvPr/>
        </p:nvSpPr>
        <p:spPr>
          <a:xfrm>
            <a:off x="8019738" y="5006715"/>
            <a:ext cx="869429" cy="125917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BBC4E85B-E066-47C3-CDA2-F458EA8534F2}"/>
              </a:ext>
            </a:extLst>
          </p:cNvPr>
          <p:cNvSpPr/>
          <p:nvPr/>
        </p:nvSpPr>
        <p:spPr>
          <a:xfrm>
            <a:off x="8019738" y="5006715"/>
            <a:ext cx="869429" cy="125917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26511588-4BB9-978B-4F9C-595F1349E96A}"/>
              </a:ext>
            </a:extLst>
          </p:cNvPr>
          <p:cNvSpPr/>
          <p:nvPr/>
        </p:nvSpPr>
        <p:spPr>
          <a:xfrm>
            <a:off x="8019738" y="5006715"/>
            <a:ext cx="869429" cy="125917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DDD3838F-4E6D-2DBE-F582-F4B164BE454B}"/>
                  </a:ext>
                </a:extLst>
              </p:cNvPr>
              <p:cNvSpPr/>
              <p:nvPr/>
            </p:nvSpPr>
            <p:spPr>
              <a:xfrm>
                <a:off x="-1" y="5222384"/>
                <a:ext cx="12192001" cy="1647793"/>
              </a:xfrm>
              <a:prstGeom prst="rect">
                <a:avLst/>
              </a:prstGeom>
              <a:solidFill>
                <a:srgbClr val="ECF4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latin typeface="Segoe UI Semilight" panose="020B0402040204020203" pitchFamily="34" charset="0"/>
                    <a:cs typeface="Segoe UI Semilight" panose="020B0402040204020203" pitchFamily="34" charset="0"/>
                  </a:rPr>
                  <a:t>You play a game where a fair coin is tossed until it comes up heads. The payoff is </a:t>
                </a:r>
                <a14:m>
                  <m:oMath xmlns:m="http://schemas.openxmlformats.org/officeDocument/2006/math">
                    <m:sSup>
                      <m:sSupPr>
                        <m:ctrlPr>
                          <a:rPr lang="en-US" sz="2200" i="1" dirty="0" smtClean="0">
                            <a:solidFill>
                              <a:schemeClr val="tx1"/>
                            </a:solidFill>
                            <a:latin typeface="Cambria Math" panose="02040503050406030204" pitchFamily="18" charset="0"/>
                          </a:rPr>
                        </m:ctrlPr>
                      </m:sSupPr>
                      <m:e>
                        <m:r>
                          <a:rPr lang="en-US" sz="2200" i="1" dirty="0" smtClean="0">
                            <a:solidFill>
                              <a:schemeClr val="tx1"/>
                            </a:solidFill>
                            <a:latin typeface="Cambria Math" panose="02040503050406030204" pitchFamily="18" charset="0"/>
                          </a:rPr>
                          <m:t>2</m:t>
                        </m:r>
                      </m:e>
                      <m:sup>
                        <m:r>
                          <a:rPr lang="en-US" sz="2200" i="1" dirty="0" smtClean="0">
                            <a:solidFill>
                              <a:schemeClr val="tx1"/>
                            </a:solidFill>
                            <a:latin typeface="Cambria Math" panose="02040503050406030204" pitchFamily="18" charset="0"/>
                          </a:rPr>
                          <m:t>𝑛</m:t>
                        </m:r>
                      </m:sup>
                    </m:sSup>
                  </m:oMath>
                </a14:m>
                <a:r>
                  <a:rPr lang="en-US" sz="2200" dirty="0">
                    <a:solidFill>
                      <a:schemeClr val="tx1"/>
                    </a:solidFill>
                    <a:latin typeface="Segoe UI Semilight" panose="020B0402040204020203" pitchFamily="34" charset="0"/>
                    <a:cs typeface="Segoe UI Semilight" panose="020B0402040204020203" pitchFamily="34" charset="0"/>
                  </a:rPr>
                  <a:t> dollars, where </a:t>
                </a:r>
                <a14:m>
                  <m:oMath xmlns:m="http://schemas.openxmlformats.org/officeDocument/2006/math">
                    <m:r>
                      <a:rPr lang="en-US" sz="2200" b="0" i="1" smtClean="0">
                        <a:solidFill>
                          <a:schemeClr val="tx1"/>
                        </a:solidFill>
                        <a:latin typeface="Cambria Math" panose="02040503050406030204" pitchFamily="18" charset="0"/>
                      </a:rPr>
                      <m:t>𝑛</m:t>
                    </m:r>
                  </m:oMath>
                </a14:m>
                <a:r>
                  <a:rPr lang="en-US" sz="2200" dirty="0">
                    <a:solidFill>
                      <a:schemeClr val="tx1"/>
                    </a:solidFill>
                    <a:latin typeface="Segoe UI Semilight" panose="020B0402040204020203" pitchFamily="34" charset="0"/>
                    <a:cs typeface="Segoe UI Semilight" panose="020B0402040204020203" pitchFamily="34" charset="0"/>
                  </a:rPr>
                  <a:t> is the number of tosses. The expected value of this game is infinite, which is surprising because no one would realistically pay an extremely high entry fee to play. (convince yourself of this using the geometric distribution PMF and LOTUS!)</a:t>
                </a:r>
              </a:p>
            </p:txBody>
          </p:sp>
        </mc:Choice>
        <mc:Fallback xmlns="">
          <p:sp>
            <p:nvSpPr>
              <p:cNvPr id="5" name="Rectangle 4">
                <a:extLst>
                  <a:ext uri="{FF2B5EF4-FFF2-40B4-BE49-F238E27FC236}">
                    <a16:creationId xmlns:a16="http://schemas.microsoft.com/office/drawing/2014/main" id="{DDD3838F-4E6D-2DBE-F582-F4B164BE454B}"/>
                  </a:ext>
                </a:extLst>
              </p:cNvPr>
              <p:cNvSpPr>
                <a:spLocks noRot="1" noChangeAspect="1" noMove="1" noResize="1" noEditPoints="1" noAdjustHandles="1" noChangeArrowheads="1" noChangeShapeType="1" noTextEdit="1"/>
              </p:cNvSpPr>
              <p:nvPr/>
            </p:nvSpPr>
            <p:spPr>
              <a:xfrm>
                <a:off x="-1" y="5222384"/>
                <a:ext cx="12192001" cy="1647793"/>
              </a:xfrm>
              <a:prstGeom prst="rect">
                <a:avLst/>
              </a:prstGeom>
              <a:blipFill>
                <a:blip r:embed="rId2"/>
                <a:stretch>
                  <a:fillRect l="-650" b="-1481"/>
                </a:stretch>
              </a:blipFill>
              <a:ln>
                <a:noFill/>
              </a:ln>
            </p:spPr>
            <p:txBody>
              <a:bodyPr/>
              <a:lstStyle/>
              <a:p>
                <a:r>
                  <a:rPr lang="en-US">
                    <a:noFill/>
                  </a:rPr>
                  <a:t> </a:t>
                </a:r>
              </a:p>
            </p:txBody>
          </p:sp>
        </mc:Fallback>
      </mc:AlternateContent>
      <p:sp>
        <p:nvSpPr>
          <p:cNvPr id="6" name="Rectangle: Rounded Corners 5">
            <a:extLst>
              <a:ext uri="{FF2B5EF4-FFF2-40B4-BE49-F238E27FC236}">
                <a16:creationId xmlns:a16="http://schemas.microsoft.com/office/drawing/2014/main" id="{6FC4BA94-D251-A53D-314D-A2DC1CB93FFD}"/>
              </a:ext>
            </a:extLst>
          </p:cNvPr>
          <p:cNvSpPr/>
          <p:nvPr/>
        </p:nvSpPr>
        <p:spPr>
          <a:xfrm>
            <a:off x="-196224" y="4704631"/>
            <a:ext cx="12554465" cy="565881"/>
          </a:xfrm>
          <a:prstGeom prst="round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solidFill>
                  <a:schemeClr val="tx1"/>
                </a:solidFill>
                <a:latin typeface="Segoe UI" panose="020B0502040204020203" pitchFamily="34" charset="0"/>
                <a:cs typeface="Segoe UI" panose="020B0502040204020203" pitchFamily="34" charset="0"/>
              </a:rPr>
              <a:t>Fun fact!</a:t>
            </a:r>
          </a:p>
        </p:txBody>
      </p:sp>
    </p:spTree>
    <p:extLst>
      <p:ext uri="{BB962C8B-B14F-4D97-AF65-F5344CB8AC3E}">
        <p14:creationId xmlns:p14="http://schemas.microsoft.com/office/powerpoint/2010/main" val="32321699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FFA7DD-93A6-4E5E-A795-38F505B42BBF}"/>
              </a:ext>
            </a:extLst>
          </p:cNvPr>
          <p:cNvSpPr>
            <a:spLocks noGrp="1"/>
          </p:cNvSpPr>
          <p:nvPr>
            <p:ph type="title"/>
          </p:nvPr>
        </p:nvSpPr>
        <p:spPr/>
        <p:txBody>
          <a:bodyPr>
            <a:normAutofit fontScale="90000"/>
          </a:bodyPr>
          <a:lstStyle/>
          <a:p>
            <a:r>
              <a:rPr lang="en-US" dirty="0"/>
              <a:t>How to describe probability of a </a:t>
            </a:r>
            <a:r>
              <a:rPr lang="en-US" i="1" dirty="0"/>
              <a:t>single</a:t>
            </a:r>
            <a:r>
              <a:rPr lang="en-US" dirty="0"/>
              <a:t> value?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09C5C6E-F751-440F-BFB6-C05AA4AFCFC6}"/>
                  </a:ext>
                </a:extLst>
              </p:cNvPr>
              <p:cNvSpPr>
                <a:spLocks noGrp="1"/>
              </p:cNvSpPr>
              <p:nvPr>
                <p:ph idx="1"/>
              </p:nvPr>
            </p:nvSpPr>
            <p:spPr/>
            <p:txBody>
              <a:bodyPr>
                <a:normAutofit/>
              </a:bodyPr>
              <a:lstStyle/>
              <a:p>
                <a:r>
                  <a:rPr lang="en-US" dirty="0"/>
                  <a:t>For </a:t>
                </a:r>
                <a:r>
                  <a:rPr lang="en-US" b="1" dirty="0"/>
                  <a:t>discrete random variables</a:t>
                </a:r>
                <a:r>
                  <a:rPr lang="en-US" dirty="0"/>
                  <a:t>, we defined the PMF: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𝑌</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r>
                      <a:rPr lang="en-US" b="0" i="1" smtClean="0">
                        <a:latin typeface="Cambria Math" panose="02040503050406030204" pitchFamily="18" charset="0"/>
                      </a:rPr>
                      <m:t>=</m:t>
                    </m:r>
                    <m:r>
                      <a:rPr lang="en-US" b="0" i="1" smtClean="0">
                        <a:latin typeface="Cambria Math" panose="02040503050406030204" pitchFamily="18" charset="0"/>
                      </a:rPr>
                      <m:t>ℙ</m:t>
                    </m:r>
                    <m:r>
                      <a:rPr lang="en-US" b="0" i="1" smtClean="0">
                        <a:latin typeface="Cambria Math" panose="02040503050406030204" pitchFamily="18" charset="0"/>
                      </a:rPr>
                      <m:t>(</m:t>
                    </m:r>
                    <m:r>
                      <a:rPr lang="en-US" b="0" i="1" smtClean="0">
                        <a:latin typeface="Cambria Math" panose="02040503050406030204" pitchFamily="18" charset="0"/>
                      </a:rPr>
                      <m:t>𝑌</m:t>
                    </m:r>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m:t>
                    </m:r>
                  </m:oMath>
                </a14:m>
                <a:r>
                  <a:rPr lang="en-US" dirty="0"/>
                  <a:t>.</a:t>
                </a:r>
              </a:p>
              <a:p>
                <a:endParaRPr lang="en-US" dirty="0"/>
              </a:p>
              <a:p>
                <a:endParaRPr lang="en-US" dirty="0"/>
              </a:p>
            </p:txBody>
          </p:sp>
        </mc:Choice>
        <mc:Fallback xmlns="">
          <p:sp>
            <p:nvSpPr>
              <p:cNvPr id="3" name="Content Placeholder 2">
                <a:extLst>
                  <a:ext uri="{FF2B5EF4-FFF2-40B4-BE49-F238E27FC236}">
                    <a16:creationId xmlns:a16="http://schemas.microsoft.com/office/drawing/2014/main" id="{609C5C6E-F751-440F-BFB6-C05AA4AFCFC6}"/>
                  </a:ext>
                </a:extLst>
              </p:cNvPr>
              <p:cNvSpPr>
                <a:spLocks noGrp="1" noRot="1" noChangeAspect="1" noMove="1" noResize="1" noEditPoints="1" noAdjustHandles="1" noChangeArrowheads="1" noChangeShapeType="1" noTextEdit="1"/>
              </p:cNvSpPr>
              <p:nvPr>
                <p:ph idx="1"/>
              </p:nvPr>
            </p:nvSpPr>
            <p:spPr>
              <a:blipFill>
                <a:blip r:embed="rId3"/>
                <a:stretch>
                  <a:fillRect l="-654" t="-2138"/>
                </a:stretch>
              </a:blipFill>
            </p:spPr>
            <p:txBody>
              <a:bodyPr/>
              <a:lstStyle/>
              <a:p>
                <a:r>
                  <a:rPr lang="en-US">
                    <a:noFill/>
                  </a:rPr>
                  <a:t> </a:t>
                </a:r>
              </a:p>
            </p:txBody>
          </p:sp>
        </mc:Fallback>
      </mc:AlternateContent>
    </p:spTree>
    <p:extLst>
      <p:ext uri="{BB962C8B-B14F-4D97-AF65-F5344CB8AC3E}">
        <p14:creationId xmlns:p14="http://schemas.microsoft.com/office/powerpoint/2010/main" val="34373099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FFA7DD-93A6-4E5E-A795-38F505B42BBF}"/>
              </a:ext>
            </a:extLst>
          </p:cNvPr>
          <p:cNvSpPr>
            <a:spLocks noGrp="1"/>
          </p:cNvSpPr>
          <p:nvPr>
            <p:ph type="title"/>
          </p:nvPr>
        </p:nvSpPr>
        <p:spPr/>
        <p:txBody>
          <a:bodyPr>
            <a:normAutofit fontScale="90000"/>
          </a:bodyPr>
          <a:lstStyle/>
          <a:p>
            <a:r>
              <a:rPr lang="en-US" dirty="0"/>
              <a:t>How to describe probability of a </a:t>
            </a:r>
            <a:r>
              <a:rPr lang="en-US" i="1" dirty="0"/>
              <a:t>single</a:t>
            </a:r>
            <a:r>
              <a:rPr lang="en-US" dirty="0"/>
              <a:t> value?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09C5C6E-F751-440F-BFB6-C05AA4AFCFC6}"/>
                  </a:ext>
                </a:extLst>
              </p:cNvPr>
              <p:cNvSpPr>
                <a:spLocks noGrp="1"/>
              </p:cNvSpPr>
              <p:nvPr>
                <p:ph idx="1"/>
              </p:nvPr>
            </p:nvSpPr>
            <p:spPr/>
            <p:txBody>
              <a:bodyPr>
                <a:normAutofit/>
              </a:bodyPr>
              <a:lstStyle/>
              <a:p>
                <a:r>
                  <a:rPr lang="en-US" dirty="0">
                    <a:solidFill>
                      <a:schemeClr val="tx1">
                        <a:lumMod val="50000"/>
                        <a:lumOff val="50000"/>
                      </a:schemeClr>
                    </a:solidFill>
                  </a:rPr>
                  <a:t>For </a:t>
                </a:r>
                <a:r>
                  <a:rPr lang="en-US" b="1" dirty="0">
                    <a:solidFill>
                      <a:schemeClr val="tx1">
                        <a:lumMod val="50000"/>
                        <a:lumOff val="50000"/>
                      </a:schemeClr>
                    </a:solidFill>
                  </a:rPr>
                  <a:t>discrete random variables</a:t>
                </a:r>
                <a:r>
                  <a:rPr lang="en-US" dirty="0">
                    <a:solidFill>
                      <a:schemeClr val="tx1">
                        <a:lumMod val="50000"/>
                        <a:lumOff val="50000"/>
                      </a:schemeClr>
                    </a:solidFill>
                  </a:rPr>
                  <a:t>, we defined the PMF: </a:t>
                </a:r>
                <a14:m>
                  <m:oMath xmlns:m="http://schemas.openxmlformats.org/officeDocument/2006/math">
                    <m:sSub>
                      <m:sSubPr>
                        <m:ctrlPr>
                          <a:rPr lang="en-US" b="0" i="1" smtClean="0">
                            <a:solidFill>
                              <a:schemeClr val="tx1">
                                <a:lumMod val="50000"/>
                                <a:lumOff val="50000"/>
                              </a:schemeClr>
                            </a:solidFill>
                            <a:latin typeface="Cambria Math" panose="02040503050406030204" pitchFamily="18" charset="0"/>
                          </a:rPr>
                        </m:ctrlPr>
                      </m:sSubPr>
                      <m:e>
                        <m:r>
                          <a:rPr lang="en-US" b="0" i="1" smtClean="0">
                            <a:solidFill>
                              <a:schemeClr val="tx1">
                                <a:lumMod val="50000"/>
                                <a:lumOff val="50000"/>
                              </a:schemeClr>
                            </a:solidFill>
                            <a:latin typeface="Cambria Math" panose="02040503050406030204" pitchFamily="18" charset="0"/>
                          </a:rPr>
                          <m:t>𝑝</m:t>
                        </m:r>
                      </m:e>
                      <m:sub>
                        <m:r>
                          <a:rPr lang="en-US" b="0" i="1" smtClean="0">
                            <a:solidFill>
                              <a:schemeClr val="tx1">
                                <a:lumMod val="50000"/>
                                <a:lumOff val="50000"/>
                              </a:schemeClr>
                            </a:solidFill>
                            <a:latin typeface="Cambria Math" panose="02040503050406030204" pitchFamily="18" charset="0"/>
                          </a:rPr>
                          <m:t>𝑌</m:t>
                        </m:r>
                      </m:sub>
                    </m:sSub>
                    <m:d>
                      <m:dPr>
                        <m:ctrlPr>
                          <a:rPr lang="en-US" b="0" i="1" smtClean="0">
                            <a:solidFill>
                              <a:schemeClr val="tx1">
                                <a:lumMod val="50000"/>
                                <a:lumOff val="50000"/>
                              </a:schemeClr>
                            </a:solidFill>
                            <a:latin typeface="Cambria Math" panose="02040503050406030204" pitchFamily="18" charset="0"/>
                          </a:rPr>
                        </m:ctrlPr>
                      </m:dPr>
                      <m:e>
                        <m:r>
                          <a:rPr lang="en-US" b="0" i="1" smtClean="0">
                            <a:solidFill>
                              <a:schemeClr val="tx1">
                                <a:lumMod val="50000"/>
                                <a:lumOff val="50000"/>
                              </a:schemeClr>
                            </a:solidFill>
                            <a:latin typeface="Cambria Math" panose="02040503050406030204" pitchFamily="18" charset="0"/>
                          </a:rPr>
                          <m:t>𝑘</m:t>
                        </m:r>
                      </m:e>
                    </m:d>
                    <m:r>
                      <a:rPr lang="en-US" b="0" i="1" smtClean="0">
                        <a:solidFill>
                          <a:schemeClr val="tx1">
                            <a:lumMod val="50000"/>
                            <a:lumOff val="50000"/>
                          </a:schemeClr>
                        </a:solidFill>
                        <a:latin typeface="Cambria Math" panose="02040503050406030204" pitchFamily="18" charset="0"/>
                      </a:rPr>
                      <m:t>=</m:t>
                    </m:r>
                    <m:r>
                      <a:rPr lang="en-US" b="0" i="1" smtClean="0">
                        <a:solidFill>
                          <a:schemeClr val="tx1">
                            <a:lumMod val="50000"/>
                            <a:lumOff val="50000"/>
                          </a:schemeClr>
                        </a:solidFill>
                        <a:latin typeface="Cambria Math" panose="02040503050406030204" pitchFamily="18" charset="0"/>
                      </a:rPr>
                      <m:t>ℙ</m:t>
                    </m:r>
                    <m:r>
                      <a:rPr lang="en-US" b="0" i="1" smtClean="0">
                        <a:solidFill>
                          <a:schemeClr val="tx1">
                            <a:lumMod val="50000"/>
                            <a:lumOff val="50000"/>
                          </a:schemeClr>
                        </a:solidFill>
                        <a:latin typeface="Cambria Math" panose="02040503050406030204" pitchFamily="18" charset="0"/>
                      </a:rPr>
                      <m:t>(</m:t>
                    </m:r>
                    <m:r>
                      <a:rPr lang="en-US" b="0" i="1" smtClean="0">
                        <a:solidFill>
                          <a:schemeClr val="tx1">
                            <a:lumMod val="50000"/>
                            <a:lumOff val="50000"/>
                          </a:schemeClr>
                        </a:solidFill>
                        <a:latin typeface="Cambria Math" panose="02040503050406030204" pitchFamily="18" charset="0"/>
                      </a:rPr>
                      <m:t>𝑌</m:t>
                    </m:r>
                    <m:r>
                      <a:rPr lang="en-US" b="0" i="1" smtClean="0">
                        <a:solidFill>
                          <a:schemeClr val="tx1">
                            <a:lumMod val="50000"/>
                            <a:lumOff val="50000"/>
                          </a:schemeClr>
                        </a:solidFill>
                        <a:latin typeface="Cambria Math" panose="02040503050406030204" pitchFamily="18" charset="0"/>
                      </a:rPr>
                      <m:t>=</m:t>
                    </m:r>
                    <m:r>
                      <a:rPr lang="en-US" b="0" i="1" smtClean="0">
                        <a:solidFill>
                          <a:schemeClr val="tx1">
                            <a:lumMod val="50000"/>
                            <a:lumOff val="50000"/>
                          </a:schemeClr>
                        </a:solidFill>
                        <a:latin typeface="Cambria Math" panose="02040503050406030204" pitchFamily="18" charset="0"/>
                      </a:rPr>
                      <m:t>𝑘</m:t>
                    </m:r>
                    <m:r>
                      <a:rPr lang="en-US" b="0" i="1" smtClean="0">
                        <a:solidFill>
                          <a:schemeClr val="tx1">
                            <a:lumMod val="50000"/>
                            <a:lumOff val="50000"/>
                          </a:schemeClr>
                        </a:solidFill>
                        <a:latin typeface="Cambria Math" panose="02040503050406030204" pitchFamily="18" charset="0"/>
                      </a:rPr>
                      <m:t>)</m:t>
                    </m:r>
                  </m:oMath>
                </a14:m>
                <a:r>
                  <a:rPr lang="en-US" dirty="0">
                    <a:solidFill>
                      <a:schemeClr val="tx1">
                        <a:lumMod val="50000"/>
                        <a:lumOff val="50000"/>
                      </a:schemeClr>
                    </a:solidFill>
                  </a:rPr>
                  <a:t>.</a:t>
                </a:r>
              </a:p>
              <a:p>
                <a:endParaRPr lang="en-US" dirty="0"/>
              </a:p>
              <a:p>
                <a:r>
                  <a:rPr lang="en-US" b="1" dirty="0">
                    <a:solidFill>
                      <a:schemeClr val="accent2">
                        <a:lumMod val="75000"/>
                      </a:schemeClr>
                    </a:solidFill>
                  </a:rPr>
                  <a:t>Can we use the same for continuous random variables?</a:t>
                </a:r>
              </a:p>
              <a:p>
                <a:pPr lvl="1"/>
                <a:r>
                  <a:rPr lang="en-US" dirty="0"/>
                  <a:t>	What is the probability that a person’s height is </a:t>
                </a:r>
                <a:r>
                  <a:rPr lang="en-US" u="sng" dirty="0"/>
                  <a:t>exactly</a:t>
                </a:r>
                <a:r>
                  <a:rPr lang="en-US" dirty="0"/>
                  <a:t> 5.678123589 feet</a:t>
                </a:r>
              </a:p>
              <a:p>
                <a:pPr lvl="1"/>
                <a:r>
                  <a:rPr lang="en-US" dirty="0"/>
                  <a:t>	What is the probability that a bus arrives </a:t>
                </a:r>
                <a:r>
                  <a:rPr lang="en-US" u="sng" dirty="0"/>
                  <a:t>exactly</a:t>
                </a:r>
                <a:r>
                  <a:rPr lang="en-US" dirty="0"/>
                  <a:t> 6 hours, 23 minutes and </a:t>
                </a:r>
                <a:br>
                  <a:rPr lang="en-US" dirty="0"/>
                </a:br>
                <a:r>
                  <a:rPr lang="en-US" dirty="0"/>
                  <a:t>	2976427909 seconds from now?</a:t>
                </a:r>
                <a:endParaRPr lang="en-US" b="0" dirty="0"/>
              </a:p>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0.135</m:t>
                        </m:r>
                      </m:e>
                    </m:d>
                    <m:r>
                      <a:rPr lang="en-US" b="0" i="1" smtClean="0">
                        <a:latin typeface="Cambria Math" panose="02040503050406030204" pitchFamily="18" charset="0"/>
                      </a:rPr>
                      <m:t>=</m:t>
                    </m:r>
                    <m:r>
                      <a:rPr lang="en-US" i="1">
                        <a:latin typeface="Cambria Math" panose="02040503050406030204" pitchFamily="18" charset="0"/>
                      </a:rPr>
                      <m:t>ℙ</m:t>
                    </m:r>
                    <m:d>
                      <m:dPr>
                        <m:ctrlPr>
                          <a:rPr lang="en-US" i="1">
                            <a:latin typeface="Cambria Math" panose="02040503050406030204" pitchFamily="18" charset="0"/>
                          </a:rPr>
                        </m:ctrlPr>
                      </m:dPr>
                      <m:e>
                        <m:r>
                          <a:rPr lang="en-US" i="1">
                            <a:latin typeface="Cambria Math" panose="02040503050406030204" pitchFamily="18" charset="0"/>
                          </a:rPr>
                          <m:t>𝑋</m:t>
                        </m:r>
                        <m:r>
                          <a:rPr lang="en-US" i="1">
                            <a:latin typeface="Cambria Math" panose="02040503050406030204" pitchFamily="18" charset="0"/>
                          </a:rPr>
                          <m:t>=0.135</m:t>
                        </m:r>
                      </m:e>
                    </m:d>
                    <m:r>
                      <a:rPr lang="en-US" i="1">
                        <a:latin typeface="Cambria Math" panose="02040503050406030204" pitchFamily="18" charset="0"/>
                      </a:rPr>
                      <m:t>=</m:t>
                    </m:r>
                  </m:oMath>
                </a14:m>
                <a:endParaRPr lang="en-US" dirty="0"/>
              </a:p>
              <a:p>
                <a:endParaRPr lang="en-US" dirty="0"/>
              </a:p>
            </p:txBody>
          </p:sp>
        </mc:Choice>
        <mc:Fallback xmlns="">
          <p:sp>
            <p:nvSpPr>
              <p:cNvPr id="3" name="Content Placeholder 2">
                <a:extLst>
                  <a:ext uri="{FF2B5EF4-FFF2-40B4-BE49-F238E27FC236}">
                    <a16:creationId xmlns:a16="http://schemas.microsoft.com/office/drawing/2014/main" id="{609C5C6E-F751-440F-BFB6-C05AA4AFCFC6}"/>
                  </a:ext>
                </a:extLst>
              </p:cNvPr>
              <p:cNvSpPr>
                <a:spLocks noGrp="1" noRot="1" noChangeAspect="1" noMove="1" noResize="1" noEditPoints="1" noAdjustHandles="1" noChangeArrowheads="1" noChangeShapeType="1" noTextEdit="1"/>
              </p:cNvSpPr>
              <p:nvPr>
                <p:ph idx="1"/>
              </p:nvPr>
            </p:nvSpPr>
            <p:spPr>
              <a:blipFill>
                <a:blip r:embed="rId3"/>
                <a:stretch>
                  <a:fillRect l="-654" t="-2138"/>
                </a:stretch>
              </a:blipFill>
            </p:spPr>
            <p:txBody>
              <a:bodyPr/>
              <a:lstStyle/>
              <a:p>
                <a:r>
                  <a:rPr lang="en-US">
                    <a:noFill/>
                  </a:rPr>
                  <a:t> </a:t>
                </a:r>
              </a:p>
            </p:txBody>
          </p:sp>
        </mc:Fallback>
      </mc:AlternateContent>
    </p:spTree>
    <p:extLst>
      <p:ext uri="{BB962C8B-B14F-4D97-AF65-F5344CB8AC3E}">
        <p14:creationId xmlns:p14="http://schemas.microsoft.com/office/powerpoint/2010/main" val="12590267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FFA7DD-93A6-4E5E-A795-38F505B42BBF}"/>
              </a:ext>
            </a:extLst>
          </p:cNvPr>
          <p:cNvSpPr>
            <a:spLocks noGrp="1"/>
          </p:cNvSpPr>
          <p:nvPr>
            <p:ph type="title"/>
          </p:nvPr>
        </p:nvSpPr>
        <p:spPr/>
        <p:txBody>
          <a:bodyPr>
            <a:normAutofit fontScale="90000"/>
          </a:bodyPr>
          <a:lstStyle/>
          <a:p>
            <a:r>
              <a:rPr lang="en-US" dirty="0"/>
              <a:t>How to describe probability of a </a:t>
            </a:r>
            <a:r>
              <a:rPr lang="en-US" i="1" dirty="0"/>
              <a:t>single</a:t>
            </a:r>
            <a:r>
              <a:rPr lang="en-US" dirty="0"/>
              <a:t> value?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09C5C6E-F751-440F-BFB6-C05AA4AFCFC6}"/>
                  </a:ext>
                </a:extLst>
              </p:cNvPr>
              <p:cNvSpPr>
                <a:spLocks noGrp="1"/>
              </p:cNvSpPr>
              <p:nvPr>
                <p:ph idx="1"/>
              </p:nvPr>
            </p:nvSpPr>
            <p:spPr/>
            <p:txBody>
              <a:bodyPr>
                <a:normAutofit/>
              </a:bodyPr>
              <a:lstStyle/>
              <a:p>
                <a:r>
                  <a:rPr lang="en-US" dirty="0">
                    <a:solidFill>
                      <a:schemeClr val="tx1">
                        <a:lumMod val="50000"/>
                        <a:lumOff val="50000"/>
                      </a:schemeClr>
                    </a:solidFill>
                  </a:rPr>
                  <a:t>For </a:t>
                </a:r>
                <a:r>
                  <a:rPr lang="en-US" b="1" dirty="0">
                    <a:solidFill>
                      <a:schemeClr val="tx1">
                        <a:lumMod val="50000"/>
                        <a:lumOff val="50000"/>
                      </a:schemeClr>
                    </a:solidFill>
                  </a:rPr>
                  <a:t>discrete random variables</a:t>
                </a:r>
                <a:r>
                  <a:rPr lang="en-US" dirty="0">
                    <a:solidFill>
                      <a:schemeClr val="tx1">
                        <a:lumMod val="50000"/>
                        <a:lumOff val="50000"/>
                      </a:schemeClr>
                    </a:solidFill>
                  </a:rPr>
                  <a:t>, we defined the PMF: </a:t>
                </a:r>
                <a14:m>
                  <m:oMath xmlns:m="http://schemas.openxmlformats.org/officeDocument/2006/math">
                    <m:sSub>
                      <m:sSubPr>
                        <m:ctrlPr>
                          <a:rPr lang="en-US" b="0" i="1" smtClean="0">
                            <a:solidFill>
                              <a:schemeClr val="tx1">
                                <a:lumMod val="50000"/>
                                <a:lumOff val="50000"/>
                              </a:schemeClr>
                            </a:solidFill>
                            <a:latin typeface="Cambria Math" panose="02040503050406030204" pitchFamily="18" charset="0"/>
                          </a:rPr>
                        </m:ctrlPr>
                      </m:sSubPr>
                      <m:e>
                        <m:r>
                          <a:rPr lang="en-US" b="0" i="1" smtClean="0">
                            <a:solidFill>
                              <a:schemeClr val="tx1">
                                <a:lumMod val="50000"/>
                                <a:lumOff val="50000"/>
                              </a:schemeClr>
                            </a:solidFill>
                            <a:latin typeface="Cambria Math" panose="02040503050406030204" pitchFamily="18" charset="0"/>
                          </a:rPr>
                          <m:t>𝑝</m:t>
                        </m:r>
                      </m:e>
                      <m:sub>
                        <m:r>
                          <a:rPr lang="en-US" b="0" i="1" smtClean="0">
                            <a:solidFill>
                              <a:schemeClr val="tx1">
                                <a:lumMod val="50000"/>
                                <a:lumOff val="50000"/>
                              </a:schemeClr>
                            </a:solidFill>
                            <a:latin typeface="Cambria Math" panose="02040503050406030204" pitchFamily="18" charset="0"/>
                          </a:rPr>
                          <m:t>𝑌</m:t>
                        </m:r>
                      </m:sub>
                    </m:sSub>
                    <m:d>
                      <m:dPr>
                        <m:ctrlPr>
                          <a:rPr lang="en-US" b="0" i="1" smtClean="0">
                            <a:solidFill>
                              <a:schemeClr val="tx1">
                                <a:lumMod val="50000"/>
                                <a:lumOff val="50000"/>
                              </a:schemeClr>
                            </a:solidFill>
                            <a:latin typeface="Cambria Math" panose="02040503050406030204" pitchFamily="18" charset="0"/>
                          </a:rPr>
                        </m:ctrlPr>
                      </m:dPr>
                      <m:e>
                        <m:r>
                          <a:rPr lang="en-US" b="0" i="1" smtClean="0">
                            <a:solidFill>
                              <a:schemeClr val="tx1">
                                <a:lumMod val="50000"/>
                                <a:lumOff val="50000"/>
                              </a:schemeClr>
                            </a:solidFill>
                            <a:latin typeface="Cambria Math" panose="02040503050406030204" pitchFamily="18" charset="0"/>
                          </a:rPr>
                          <m:t>𝑘</m:t>
                        </m:r>
                      </m:e>
                    </m:d>
                    <m:r>
                      <a:rPr lang="en-US" b="0" i="1" smtClean="0">
                        <a:solidFill>
                          <a:schemeClr val="tx1">
                            <a:lumMod val="50000"/>
                            <a:lumOff val="50000"/>
                          </a:schemeClr>
                        </a:solidFill>
                        <a:latin typeface="Cambria Math" panose="02040503050406030204" pitchFamily="18" charset="0"/>
                      </a:rPr>
                      <m:t>=</m:t>
                    </m:r>
                    <m:r>
                      <a:rPr lang="en-US" b="0" i="1" smtClean="0">
                        <a:solidFill>
                          <a:schemeClr val="tx1">
                            <a:lumMod val="50000"/>
                            <a:lumOff val="50000"/>
                          </a:schemeClr>
                        </a:solidFill>
                        <a:latin typeface="Cambria Math" panose="02040503050406030204" pitchFamily="18" charset="0"/>
                      </a:rPr>
                      <m:t>ℙ</m:t>
                    </m:r>
                    <m:r>
                      <a:rPr lang="en-US" b="0" i="1" smtClean="0">
                        <a:solidFill>
                          <a:schemeClr val="tx1">
                            <a:lumMod val="50000"/>
                            <a:lumOff val="50000"/>
                          </a:schemeClr>
                        </a:solidFill>
                        <a:latin typeface="Cambria Math" panose="02040503050406030204" pitchFamily="18" charset="0"/>
                      </a:rPr>
                      <m:t>(</m:t>
                    </m:r>
                    <m:r>
                      <a:rPr lang="en-US" b="0" i="1" smtClean="0">
                        <a:solidFill>
                          <a:schemeClr val="tx1">
                            <a:lumMod val="50000"/>
                            <a:lumOff val="50000"/>
                          </a:schemeClr>
                        </a:solidFill>
                        <a:latin typeface="Cambria Math" panose="02040503050406030204" pitchFamily="18" charset="0"/>
                      </a:rPr>
                      <m:t>𝑌</m:t>
                    </m:r>
                    <m:r>
                      <a:rPr lang="en-US" b="0" i="1" smtClean="0">
                        <a:solidFill>
                          <a:schemeClr val="tx1">
                            <a:lumMod val="50000"/>
                            <a:lumOff val="50000"/>
                          </a:schemeClr>
                        </a:solidFill>
                        <a:latin typeface="Cambria Math" panose="02040503050406030204" pitchFamily="18" charset="0"/>
                      </a:rPr>
                      <m:t>=</m:t>
                    </m:r>
                    <m:r>
                      <a:rPr lang="en-US" b="0" i="1" smtClean="0">
                        <a:solidFill>
                          <a:schemeClr val="tx1">
                            <a:lumMod val="50000"/>
                            <a:lumOff val="50000"/>
                          </a:schemeClr>
                        </a:solidFill>
                        <a:latin typeface="Cambria Math" panose="02040503050406030204" pitchFamily="18" charset="0"/>
                      </a:rPr>
                      <m:t>𝑘</m:t>
                    </m:r>
                    <m:r>
                      <a:rPr lang="en-US" b="0" i="1" smtClean="0">
                        <a:solidFill>
                          <a:schemeClr val="tx1">
                            <a:lumMod val="50000"/>
                            <a:lumOff val="50000"/>
                          </a:schemeClr>
                        </a:solidFill>
                        <a:latin typeface="Cambria Math" panose="02040503050406030204" pitchFamily="18" charset="0"/>
                      </a:rPr>
                      <m:t>)</m:t>
                    </m:r>
                  </m:oMath>
                </a14:m>
                <a:r>
                  <a:rPr lang="en-US" dirty="0">
                    <a:solidFill>
                      <a:schemeClr val="tx1">
                        <a:lumMod val="50000"/>
                        <a:lumOff val="50000"/>
                      </a:schemeClr>
                    </a:solidFill>
                  </a:rPr>
                  <a:t>.</a:t>
                </a:r>
              </a:p>
              <a:p>
                <a:endParaRPr lang="en-US" dirty="0"/>
              </a:p>
              <a:p>
                <a:r>
                  <a:rPr lang="en-US" b="1" dirty="0">
                    <a:solidFill>
                      <a:schemeClr val="accent2">
                        <a:lumMod val="75000"/>
                      </a:schemeClr>
                    </a:solidFill>
                  </a:rPr>
                  <a:t>Can we use the same for continuous random variables?</a:t>
                </a:r>
              </a:p>
              <a:p>
                <a:pPr lvl="1"/>
                <a:r>
                  <a:rPr lang="en-US" dirty="0"/>
                  <a:t>	What is the probability that a person’s height is </a:t>
                </a:r>
                <a:r>
                  <a:rPr lang="en-US" u="sng" dirty="0"/>
                  <a:t>exactly</a:t>
                </a:r>
                <a:r>
                  <a:rPr lang="en-US" dirty="0"/>
                  <a:t> 5.678123589 feet</a:t>
                </a:r>
              </a:p>
              <a:p>
                <a:pPr lvl="1"/>
                <a:r>
                  <a:rPr lang="en-US" dirty="0"/>
                  <a:t>	What is the probability that a bus arrives </a:t>
                </a:r>
                <a:r>
                  <a:rPr lang="en-US" u="sng" dirty="0"/>
                  <a:t>exactly</a:t>
                </a:r>
                <a:r>
                  <a:rPr lang="en-US" dirty="0"/>
                  <a:t> 6 hours, 23 minutes and </a:t>
                </a:r>
                <a:br>
                  <a:rPr lang="en-US" dirty="0"/>
                </a:br>
                <a:r>
                  <a:rPr lang="en-US" dirty="0"/>
                  <a:t>	2976427909 seconds from now?</a:t>
                </a:r>
              </a:p>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0.135</m:t>
                        </m:r>
                      </m:e>
                    </m:d>
                    <m:r>
                      <a:rPr lang="en-US" b="0" i="1" smtClean="0">
                        <a:latin typeface="Cambria Math" panose="02040503050406030204" pitchFamily="18" charset="0"/>
                      </a:rPr>
                      <m:t>=</m:t>
                    </m:r>
                    <m:r>
                      <a:rPr lang="en-US" i="1">
                        <a:latin typeface="Cambria Math" panose="02040503050406030204" pitchFamily="18" charset="0"/>
                      </a:rPr>
                      <m:t>ℙ</m:t>
                    </m:r>
                    <m:d>
                      <m:dPr>
                        <m:ctrlPr>
                          <a:rPr lang="en-US" i="1">
                            <a:latin typeface="Cambria Math" panose="02040503050406030204" pitchFamily="18" charset="0"/>
                          </a:rPr>
                        </m:ctrlPr>
                      </m:dPr>
                      <m:e>
                        <m:r>
                          <a:rPr lang="en-US" i="1">
                            <a:latin typeface="Cambria Math" panose="02040503050406030204" pitchFamily="18" charset="0"/>
                          </a:rPr>
                          <m:t>𝑋</m:t>
                        </m:r>
                        <m:r>
                          <a:rPr lang="en-US" i="1">
                            <a:latin typeface="Cambria Math" panose="02040503050406030204" pitchFamily="18" charset="0"/>
                          </a:rPr>
                          <m:t>=0.135</m:t>
                        </m:r>
                      </m:e>
                    </m:d>
                    <m:r>
                      <a:rPr lang="en-US" i="1">
                        <a:latin typeface="Cambria Math" panose="02040503050406030204" pitchFamily="18" charset="0"/>
                      </a:rPr>
                      <m:t>=</m:t>
                    </m:r>
                    <m:f>
                      <m:fPr>
                        <m:ctrlPr>
                          <a:rPr lang="en-US" i="1">
                            <a:latin typeface="Cambria Math" panose="02040503050406030204" pitchFamily="18" charset="0"/>
                          </a:rPr>
                        </m:ctrlPr>
                      </m:fPr>
                      <m:num>
                        <m:r>
                          <a:rPr lang="en-US">
                            <a:latin typeface="Cambria Math" panose="02040503050406030204" pitchFamily="18" charset="0"/>
                          </a:rPr>
                          <m:t>1</m:t>
                        </m:r>
                      </m:num>
                      <m:den>
                        <m:r>
                          <a:rPr lang="en-US" i="1">
                            <a:latin typeface="Cambria Math" panose="02040503050406030204" pitchFamily="18" charset="0"/>
                          </a:rPr>
                          <m:t>∞</m:t>
                        </m:r>
                      </m:den>
                    </m:f>
                  </m:oMath>
                </a14:m>
                <a:r>
                  <a:rPr lang="en-US" dirty="0"/>
                  <a:t> = 0 </a:t>
                </a:r>
                <a:r>
                  <a:rPr lang="en-US" b="1" i="1" dirty="0"/>
                  <a:t>No!</a:t>
                </a:r>
                <a:endParaRPr lang="en-US" dirty="0"/>
              </a:p>
              <a:p>
                <a:endParaRPr lang="en-US" dirty="0"/>
              </a:p>
            </p:txBody>
          </p:sp>
        </mc:Choice>
        <mc:Fallback xmlns="">
          <p:sp>
            <p:nvSpPr>
              <p:cNvPr id="3" name="Content Placeholder 2">
                <a:extLst>
                  <a:ext uri="{FF2B5EF4-FFF2-40B4-BE49-F238E27FC236}">
                    <a16:creationId xmlns:a16="http://schemas.microsoft.com/office/drawing/2014/main" id="{609C5C6E-F751-440F-BFB6-C05AA4AFCFC6}"/>
                  </a:ext>
                </a:extLst>
              </p:cNvPr>
              <p:cNvSpPr>
                <a:spLocks noGrp="1" noRot="1" noChangeAspect="1" noMove="1" noResize="1" noEditPoints="1" noAdjustHandles="1" noChangeArrowheads="1" noChangeShapeType="1" noTextEdit="1"/>
              </p:cNvSpPr>
              <p:nvPr>
                <p:ph idx="1"/>
              </p:nvPr>
            </p:nvSpPr>
            <p:spPr>
              <a:blipFill>
                <a:blip r:embed="rId3"/>
                <a:stretch>
                  <a:fillRect l="-654" t="-2138"/>
                </a:stretch>
              </a:blipFill>
            </p:spPr>
            <p:txBody>
              <a:bodyPr/>
              <a:lstStyle/>
              <a:p>
                <a:r>
                  <a:rPr lang="en-US">
                    <a:noFill/>
                  </a:rPr>
                  <a:t> </a:t>
                </a:r>
              </a:p>
            </p:txBody>
          </p:sp>
        </mc:Fallback>
      </mc:AlternateContent>
    </p:spTree>
    <p:extLst>
      <p:ext uri="{BB962C8B-B14F-4D97-AF65-F5344CB8AC3E}">
        <p14:creationId xmlns:p14="http://schemas.microsoft.com/office/powerpoint/2010/main" val="4712547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FFA7DD-93A6-4E5E-A795-38F505B42BBF}"/>
              </a:ext>
            </a:extLst>
          </p:cNvPr>
          <p:cNvSpPr>
            <a:spLocks noGrp="1"/>
          </p:cNvSpPr>
          <p:nvPr>
            <p:ph type="title"/>
          </p:nvPr>
        </p:nvSpPr>
        <p:spPr/>
        <p:txBody>
          <a:bodyPr>
            <a:normAutofit fontScale="90000"/>
          </a:bodyPr>
          <a:lstStyle/>
          <a:p>
            <a:r>
              <a:rPr lang="en-US" dirty="0"/>
              <a:t>How to describe probability of a </a:t>
            </a:r>
            <a:r>
              <a:rPr lang="en-US" i="1" dirty="0"/>
              <a:t>single</a:t>
            </a:r>
            <a:r>
              <a:rPr lang="en-US" dirty="0"/>
              <a:t> value?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09C5C6E-F751-440F-BFB6-C05AA4AFCFC6}"/>
                  </a:ext>
                </a:extLst>
              </p:cNvPr>
              <p:cNvSpPr>
                <a:spLocks noGrp="1"/>
              </p:cNvSpPr>
              <p:nvPr>
                <p:ph idx="1"/>
              </p:nvPr>
            </p:nvSpPr>
            <p:spPr>
              <a:xfrm>
                <a:off x="575240" y="1463856"/>
                <a:ext cx="11187258" cy="5735230"/>
              </a:xfrm>
            </p:spPr>
            <p:txBody>
              <a:bodyPr>
                <a:normAutofit/>
              </a:bodyPr>
              <a:lstStyle/>
              <a:p>
                <a:r>
                  <a:rPr lang="en-US" dirty="0">
                    <a:solidFill>
                      <a:schemeClr val="tx1">
                        <a:lumMod val="50000"/>
                        <a:lumOff val="50000"/>
                      </a:schemeClr>
                    </a:solidFill>
                  </a:rPr>
                  <a:t>For </a:t>
                </a:r>
                <a:r>
                  <a:rPr lang="en-US" b="1" i="1" dirty="0">
                    <a:solidFill>
                      <a:schemeClr val="tx1">
                        <a:lumMod val="50000"/>
                        <a:lumOff val="50000"/>
                      </a:schemeClr>
                    </a:solidFill>
                  </a:rPr>
                  <a:t>discrete</a:t>
                </a:r>
                <a:r>
                  <a:rPr lang="en-US" b="1" dirty="0">
                    <a:solidFill>
                      <a:schemeClr val="tx1">
                        <a:lumMod val="50000"/>
                        <a:lumOff val="50000"/>
                      </a:schemeClr>
                    </a:solidFill>
                  </a:rPr>
                  <a:t> random variables</a:t>
                </a:r>
                <a:r>
                  <a:rPr lang="en-US" dirty="0">
                    <a:solidFill>
                      <a:schemeClr val="tx1">
                        <a:lumMod val="50000"/>
                        <a:lumOff val="50000"/>
                      </a:schemeClr>
                    </a:solidFill>
                  </a:rPr>
                  <a:t>, we defined the PMF: </a:t>
                </a:r>
                <a14:m>
                  <m:oMath xmlns:m="http://schemas.openxmlformats.org/officeDocument/2006/math">
                    <m:sSub>
                      <m:sSubPr>
                        <m:ctrlPr>
                          <a:rPr lang="en-US" b="0" i="1" smtClean="0">
                            <a:solidFill>
                              <a:schemeClr val="tx1">
                                <a:lumMod val="50000"/>
                                <a:lumOff val="50000"/>
                              </a:schemeClr>
                            </a:solidFill>
                            <a:latin typeface="Cambria Math" panose="02040503050406030204" pitchFamily="18" charset="0"/>
                          </a:rPr>
                        </m:ctrlPr>
                      </m:sSubPr>
                      <m:e>
                        <m:r>
                          <a:rPr lang="en-US" b="0" i="1" smtClean="0">
                            <a:solidFill>
                              <a:schemeClr val="tx1">
                                <a:lumMod val="50000"/>
                                <a:lumOff val="50000"/>
                              </a:schemeClr>
                            </a:solidFill>
                            <a:latin typeface="Cambria Math" panose="02040503050406030204" pitchFamily="18" charset="0"/>
                          </a:rPr>
                          <m:t>𝑝</m:t>
                        </m:r>
                      </m:e>
                      <m:sub>
                        <m:r>
                          <a:rPr lang="en-US" b="0" i="1" smtClean="0">
                            <a:solidFill>
                              <a:schemeClr val="tx1">
                                <a:lumMod val="50000"/>
                                <a:lumOff val="50000"/>
                              </a:schemeClr>
                            </a:solidFill>
                            <a:latin typeface="Cambria Math" panose="02040503050406030204" pitchFamily="18" charset="0"/>
                          </a:rPr>
                          <m:t>𝑌</m:t>
                        </m:r>
                      </m:sub>
                    </m:sSub>
                    <m:d>
                      <m:dPr>
                        <m:ctrlPr>
                          <a:rPr lang="en-US" b="0" i="1" smtClean="0">
                            <a:solidFill>
                              <a:schemeClr val="tx1">
                                <a:lumMod val="50000"/>
                                <a:lumOff val="50000"/>
                              </a:schemeClr>
                            </a:solidFill>
                            <a:latin typeface="Cambria Math" panose="02040503050406030204" pitchFamily="18" charset="0"/>
                          </a:rPr>
                        </m:ctrlPr>
                      </m:dPr>
                      <m:e>
                        <m:r>
                          <a:rPr lang="en-US" b="0" i="1" smtClean="0">
                            <a:solidFill>
                              <a:schemeClr val="tx1">
                                <a:lumMod val="50000"/>
                                <a:lumOff val="50000"/>
                              </a:schemeClr>
                            </a:solidFill>
                            <a:latin typeface="Cambria Math" panose="02040503050406030204" pitchFamily="18" charset="0"/>
                          </a:rPr>
                          <m:t>𝑘</m:t>
                        </m:r>
                      </m:e>
                    </m:d>
                    <m:r>
                      <a:rPr lang="en-US" b="0" i="1" smtClean="0">
                        <a:solidFill>
                          <a:schemeClr val="tx1">
                            <a:lumMod val="50000"/>
                            <a:lumOff val="50000"/>
                          </a:schemeClr>
                        </a:solidFill>
                        <a:latin typeface="Cambria Math" panose="02040503050406030204" pitchFamily="18" charset="0"/>
                      </a:rPr>
                      <m:t>=</m:t>
                    </m:r>
                    <m:r>
                      <a:rPr lang="en-US" b="0" i="1" smtClean="0">
                        <a:solidFill>
                          <a:schemeClr val="tx1">
                            <a:lumMod val="50000"/>
                            <a:lumOff val="50000"/>
                          </a:schemeClr>
                        </a:solidFill>
                        <a:latin typeface="Cambria Math" panose="02040503050406030204" pitchFamily="18" charset="0"/>
                      </a:rPr>
                      <m:t>ℙ</m:t>
                    </m:r>
                    <m:r>
                      <a:rPr lang="en-US" b="0" i="1" smtClean="0">
                        <a:solidFill>
                          <a:schemeClr val="tx1">
                            <a:lumMod val="50000"/>
                            <a:lumOff val="50000"/>
                          </a:schemeClr>
                        </a:solidFill>
                        <a:latin typeface="Cambria Math" panose="02040503050406030204" pitchFamily="18" charset="0"/>
                      </a:rPr>
                      <m:t>(</m:t>
                    </m:r>
                    <m:r>
                      <a:rPr lang="en-US" b="0" i="1" smtClean="0">
                        <a:solidFill>
                          <a:schemeClr val="tx1">
                            <a:lumMod val="50000"/>
                            <a:lumOff val="50000"/>
                          </a:schemeClr>
                        </a:solidFill>
                        <a:latin typeface="Cambria Math" panose="02040503050406030204" pitchFamily="18" charset="0"/>
                      </a:rPr>
                      <m:t>𝑌</m:t>
                    </m:r>
                    <m:r>
                      <a:rPr lang="en-US" b="0" i="1" smtClean="0">
                        <a:solidFill>
                          <a:schemeClr val="tx1">
                            <a:lumMod val="50000"/>
                            <a:lumOff val="50000"/>
                          </a:schemeClr>
                        </a:solidFill>
                        <a:latin typeface="Cambria Math" panose="02040503050406030204" pitchFamily="18" charset="0"/>
                      </a:rPr>
                      <m:t>=</m:t>
                    </m:r>
                    <m:r>
                      <a:rPr lang="en-US" b="0" i="1" smtClean="0">
                        <a:solidFill>
                          <a:schemeClr val="tx1">
                            <a:lumMod val="50000"/>
                            <a:lumOff val="50000"/>
                          </a:schemeClr>
                        </a:solidFill>
                        <a:latin typeface="Cambria Math" panose="02040503050406030204" pitchFamily="18" charset="0"/>
                      </a:rPr>
                      <m:t>𝑘</m:t>
                    </m:r>
                    <m:r>
                      <a:rPr lang="en-US" b="0" i="1" smtClean="0">
                        <a:solidFill>
                          <a:schemeClr val="tx1">
                            <a:lumMod val="50000"/>
                            <a:lumOff val="50000"/>
                          </a:schemeClr>
                        </a:solidFill>
                        <a:latin typeface="Cambria Math" panose="02040503050406030204" pitchFamily="18" charset="0"/>
                      </a:rPr>
                      <m:t>)</m:t>
                    </m:r>
                  </m:oMath>
                </a14:m>
                <a:r>
                  <a:rPr lang="en-US" dirty="0">
                    <a:solidFill>
                      <a:schemeClr val="tx1">
                        <a:lumMod val="50000"/>
                        <a:lumOff val="50000"/>
                      </a:schemeClr>
                    </a:solidFill>
                  </a:rPr>
                  <a:t>.</a:t>
                </a:r>
              </a:p>
              <a:p>
                <a:endParaRPr lang="en-US" dirty="0"/>
              </a:p>
              <a:p>
                <a:r>
                  <a:rPr lang="en-US" b="1" dirty="0">
                    <a:solidFill>
                      <a:schemeClr val="accent2">
                        <a:lumMod val="75000"/>
                      </a:schemeClr>
                    </a:solidFill>
                  </a:rPr>
                  <a:t>Can we use the same for continuous random variables?</a:t>
                </a:r>
              </a:p>
              <a:p>
                <a:pPr lvl="1"/>
                <a:r>
                  <a:rPr lang="en-US" dirty="0"/>
                  <a:t>	What is the probability that a person’s height is </a:t>
                </a:r>
                <a:r>
                  <a:rPr lang="en-US" u="sng" dirty="0"/>
                  <a:t>exactly</a:t>
                </a:r>
                <a:r>
                  <a:rPr lang="en-US" dirty="0"/>
                  <a:t> 5.678123589 feet</a:t>
                </a:r>
              </a:p>
              <a:p>
                <a:pPr lvl="1"/>
                <a:r>
                  <a:rPr lang="en-US" dirty="0"/>
                  <a:t>	What is the probability that a bus arrives </a:t>
                </a:r>
                <a:r>
                  <a:rPr lang="en-US" u="sng" dirty="0"/>
                  <a:t>exactly</a:t>
                </a:r>
                <a:r>
                  <a:rPr lang="en-US" dirty="0"/>
                  <a:t> 6 hours, 23 minutes and </a:t>
                </a:r>
                <a:br>
                  <a:rPr lang="en-US" dirty="0"/>
                </a:br>
                <a:r>
                  <a:rPr lang="en-US" dirty="0"/>
                  <a:t>	2976427909 seconds from now?</a:t>
                </a:r>
              </a:p>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0.135</m:t>
                        </m:r>
                      </m:e>
                    </m:d>
                    <m:r>
                      <a:rPr lang="en-US" b="0" i="1" smtClean="0">
                        <a:latin typeface="Cambria Math" panose="02040503050406030204" pitchFamily="18" charset="0"/>
                      </a:rPr>
                      <m:t>=</m:t>
                    </m:r>
                    <m:r>
                      <a:rPr lang="en-US" i="1">
                        <a:latin typeface="Cambria Math" panose="02040503050406030204" pitchFamily="18" charset="0"/>
                      </a:rPr>
                      <m:t>ℙ</m:t>
                    </m:r>
                    <m:d>
                      <m:dPr>
                        <m:ctrlPr>
                          <a:rPr lang="en-US" i="1">
                            <a:latin typeface="Cambria Math" panose="02040503050406030204" pitchFamily="18" charset="0"/>
                          </a:rPr>
                        </m:ctrlPr>
                      </m:dPr>
                      <m:e>
                        <m:r>
                          <a:rPr lang="en-US" i="1">
                            <a:latin typeface="Cambria Math" panose="02040503050406030204" pitchFamily="18" charset="0"/>
                          </a:rPr>
                          <m:t>𝑋</m:t>
                        </m:r>
                        <m:r>
                          <a:rPr lang="en-US" i="1">
                            <a:latin typeface="Cambria Math" panose="02040503050406030204" pitchFamily="18" charset="0"/>
                          </a:rPr>
                          <m:t>=0.135</m:t>
                        </m:r>
                      </m:e>
                    </m:d>
                    <m:r>
                      <a:rPr lang="en-US" i="1">
                        <a:latin typeface="Cambria Math" panose="02040503050406030204" pitchFamily="18" charset="0"/>
                      </a:rPr>
                      <m:t>=</m:t>
                    </m:r>
                    <m:f>
                      <m:fPr>
                        <m:ctrlPr>
                          <a:rPr lang="en-US" i="1">
                            <a:latin typeface="Cambria Math" panose="02040503050406030204" pitchFamily="18" charset="0"/>
                          </a:rPr>
                        </m:ctrlPr>
                      </m:fPr>
                      <m:num>
                        <m:r>
                          <a:rPr lang="en-US">
                            <a:latin typeface="Cambria Math" panose="02040503050406030204" pitchFamily="18" charset="0"/>
                          </a:rPr>
                          <m:t>1</m:t>
                        </m:r>
                      </m:num>
                      <m:den>
                        <m:r>
                          <a:rPr lang="en-US" i="1">
                            <a:latin typeface="Cambria Math" panose="02040503050406030204" pitchFamily="18" charset="0"/>
                          </a:rPr>
                          <m:t>∞</m:t>
                        </m:r>
                      </m:den>
                    </m:f>
                  </m:oMath>
                </a14:m>
                <a:r>
                  <a:rPr lang="en-US" dirty="0"/>
                  <a:t> = 0 </a:t>
                </a:r>
                <a:r>
                  <a:rPr lang="en-US" b="1" i="1" dirty="0"/>
                  <a:t>No!</a:t>
                </a:r>
                <a:endParaRPr lang="en-US" dirty="0"/>
              </a:p>
              <a:p>
                <a:endParaRPr lang="en-US" sz="500" dirty="0"/>
              </a:p>
              <a:p>
                <a:r>
                  <a:rPr lang="en-US" b="1" dirty="0"/>
                  <a:t>Instead, we use the </a:t>
                </a:r>
                <a:r>
                  <a:rPr lang="en-US" b="1" dirty="0">
                    <a:solidFill>
                      <a:schemeClr val="accent5">
                        <a:lumMod val="75000"/>
                      </a:schemeClr>
                    </a:solidFill>
                  </a:rPr>
                  <a:t>probability </a:t>
                </a:r>
                <a:r>
                  <a:rPr lang="en-US" b="1" u="sng" dirty="0">
                    <a:solidFill>
                      <a:schemeClr val="accent5">
                        <a:lumMod val="75000"/>
                      </a:schemeClr>
                    </a:solidFill>
                  </a:rPr>
                  <a:t>density</a:t>
                </a:r>
                <a:r>
                  <a:rPr lang="en-US" b="1" dirty="0">
                    <a:solidFill>
                      <a:schemeClr val="accent5">
                        <a:lumMod val="75000"/>
                      </a:schemeClr>
                    </a:solidFill>
                  </a:rPr>
                  <a:t> function (PDF)</a:t>
                </a:r>
              </a:p>
              <a:p>
                <a14:m>
                  <m:oMath xmlns:m="http://schemas.openxmlformats.org/officeDocument/2006/math">
                    <m:sSub>
                      <m:sSubPr>
                        <m:ctrlPr>
                          <a:rPr lang="en-US" b="1" i="1" smtClean="0">
                            <a:solidFill>
                              <a:schemeClr val="tx1"/>
                            </a:solidFill>
                            <a:latin typeface="Cambria Math" panose="02040503050406030204" pitchFamily="18" charset="0"/>
                          </a:rPr>
                        </m:ctrlPr>
                      </m:sSubPr>
                      <m:e>
                        <m:r>
                          <a:rPr lang="en-US" b="1" i="1" smtClean="0">
                            <a:solidFill>
                              <a:schemeClr val="tx1"/>
                            </a:solidFill>
                            <a:latin typeface="Cambria Math" panose="02040503050406030204" pitchFamily="18" charset="0"/>
                          </a:rPr>
                          <m:t>𝒇</m:t>
                        </m:r>
                      </m:e>
                      <m:sub>
                        <m:r>
                          <a:rPr lang="en-US" b="1" i="1" smtClean="0">
                            <a:solidFill>
                              <a:schemeClr val="tx1"/>
                            </a:solidFill>
                            <a:latin typeface="Cambria Math" panose="02040503050406030204" pitchFamily="18" charset="0"/>
                          </a:rPr>
                          <m:t>𝑿</m:t>
                        </m:r>
                      </m:sub>
                    </m:sSub>
                    <m:r>
                      <a:rPr lang="en-US" b="1" i="1" smtClean="0">
                        <a:solidFill>
                          <a:schemeClr val="tx1"/>
                        </a:solidFill>
                        <a:latin typeface="Cambria Math" panose="02040503050406030204" pitchFamily="18" charset="0"/>
                      </a:rPr>
                      <m:t>(</m:t>
                    </m:r>
                    <m:r>
                      <a:rPr lang="en-US" b="1" i="1" smtClean="0">
                        <a:solidFill>
                          <a:schemeClr val="tx1"/>
                        </a:solidFill>
                        <a:latin typeface="Cambria Math" panose="02040503050406030204" pitchFamily="18" charset="0"/>
                      </a:rPr>
                      <m:t>𝒌</m:t>
                    </m:r>
                    <m:r>
                      <a:rPr lang="en-US" b="1" i="1" smtClean="0">
                        <a:solidFill>
                          <a:schemeClr val="tx1"/>
                        </a:solidFill>
                        <a:latin typeface="Cambria Math" panose="02040503050406030204" pitchFamily="18" charset="0"/>
                      </a:rPr>
                      <m:t>)</m:t>
                    </m:r>
                  </m:oMath>
                </a14:m>
                <a:r>
                  <a:rPr lang="en-US" b="1" dirty="0">
                    <a:solidFill>
                      <a:schemeClr val="tx1"/>
                    </a:solidFill>
                  </a:rPr>
                  <a:t> </a:t>
                </a:r>
                <a:r>
                  <a:rPr lang="en-US" dirty="0">
                    <a:solidFill>
                      <a:schemeClr val="tx1"/>
                    </a:solidFill>
                  </a:rPr>
                  <a:t>is the </a:t>
                </a:r>
                <a:r>
                  <a:rPr lang="en-US" u="sng" dirty="0">
                    <a:solidFill>
                      <a:schemeClr val="tx1"/>
                    </a:solidFill>
                  </a:rPr>
                  <a:t>density</a:t>
                </a:r>
                <a:r>
                  <a:rPr lang="en-US" dirty="0">
                    <a:solidFill>
                      <a:schemeClr val="tx1"/>
                    </a:solidFill>
                  </a:rPr>
                  <a:t> (not probability!) of the continuous random variable </a:t>
                </a:r>
                <a14:m>
                  <m:oMath xmlns:m="http://schemas.openxmlformats.org/officeDocument/2006/math">
                    <m:r>
                      <a:rPr lang="en-US" b="0" i="1" smtClean="0">
                        <a:solidFill>
                          <a:schemeClr val="tx1"/>
                        </a:solidFill>
                        <a:latin typeface="Cambria Math" panose="02040503050406030204" pitchFamily="18" charset="0"/>
                      </a:rPr>
                      <m:t>𝑋</m:t>
                    </m:r>
                  </m:oMath>
                </a14:m>
                <a:r>
                  <a:rPr lang="en-US" dirty="0">
                    <a:solidFill>
                      <a:schemeClr val="tx1"/>
                    </a:solidFill>
                  </a:rPr>
                  <a:t> at the value </a:t>
                </a:r>
                <a14:m>
                  <m:oMath xmlns:m="http://schemas.openxmlformats.org/officeDocument/2006/math">
                    <m:r>
                      <a:rPr lang="en-US" b="0" i="1" smtClean="0">
                        <a:solidFill>
                          <a:schemeClr val="tx1"/>
                        </a:solidFill>
                        <a:latin typeface="Cambria Math" panose="02040503050406030204" pitchFamily="18" charset="0"/>
                      </a:rPr>
                      <m:t>𝑘</m:t>
                    </m:r>
                  </m:oMath>
                </a14:m>
                <a:endParaRPr lang="en-US" dirty="0">
                  <a:solidFill>
                    <a:schemeClr val="tx1"/>
                  </a:solidFill>
                </a:endParaRPr>
              </a:p>
            </p:txBody>
          </p:sp>
        </mc:Choice>
        <mc:Fallback xmlns="">
          <p:sp>
            <p:nvSpPr>
              <p:cNvPr id="3" name="Content Placeholder 2">
                <a:extLst>
                  <a:ext uri="{FF2B5EF4-FFF2-40B4-BE49-F238E27FC236}">
                    <a16:creationId xmlns:a16="http://schemas.microsoft.com/office/drawing/2014/main" id="{609C5C6E-F751-440F-BFB6-C05AA4AFCFC6}"/>
                  </a:ext>
                </a:extLst>
              </p:cNvPr>
              <p:cNvSpPr>
                <a:spLocks noGrp="1" noRot="1" noChangeAspect="1" noMove="1" noResize="1" noEditPoints="1" noAdjustHandles="1" noChangeArrowheads="1" noChangeShapeType="1" noTextEdit="1"/>
              </p:cNvSpPr>
              <p:nvPr>
                <p:ph idx="1"/>
              </p:nvPr>
            </p:nvSpPr>
            <p:spPr>
              <a:xfrm>
                <a:off x="575240" y="1463856"/>
                <a:ext cx="11187258" cy="5735230"/>
              </a:xfrm>
              <a:blipFill>
                <a:blip r:embed="rId3"/>
                <a:stretch>
                  <a:fillRect l="-654" t="-1807" r="-2124"/>
                </a:stretch>
              </a:blipFill>
            </p:spPr>
            <p:txBody>
              <a:bodyPr/>
              <a:lstStyle/>
              <a:p>
                <a:r>
                  <a:rPr lang="en-US">
                    <a:noFill/>
                  </a:rPr>
                  <a:t> </a:t>
                </a:r>
              </a:p>
            </p:txBody>
          </p:sp>
        </mc:Fallback>
      </mc:AlternateContent>
    </p:spTree>
    <p:extLst>
      <p:ext uri="{BB962C8B-B14F-4D97-AF65-F5344CB8AC3E}">
        <p14:creationId xmlns:p14="http://schemas.microsoft.com/office/powerpoint/2010/main" val="31525559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FFA7DD-93A6-4E5E-A795-38F505B42BBF}"/>
              </a:ext>
            </a:extLst>
          </p:cNvPr>
          <p:cNvSpPr>
            <a:spLocks noGrp="1"/>
          </p:cNvSpPr>
          <p:nvPr>
            <p:ph type="title"/>
          </p:nvPr>
        </p:nvSpPr>
        <p:spPr/>
        <p:txBody>
          <a:bodyPr>
            <a:normAutofit/>
          </a:bodyPr>
          <a:lstStyle/>
          <a:p>
            <a:r>
              <a:rPr lang="en-US" dirty="0"/>
              <a:t>Probability </a:t>
            </a:r>
            <a:r>
              <a:rPr lang="en-US" i="1" u="sng" dirty="0"/>
              <a:t>Density</a:t>
            </a:r>
            <a:r>
              <a:rPr lang="en-US" dirty="0"/>
              <a:t> Function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09C5C6E-F751-440F-BFB6-C05AA4AFCFC6}"/>
                  </a:ext>
                </a:extLst>
              </p:cNvPr>
              <p:cNvSpPr>
                <a:spLocks noGrp="1"/>
              </p:cNvSpPr>
              <p:nvPr>
                <p:ph idx="1"/>
              </p:nvPr>
            </p:nvSpPr>
            <p:spPr>
              <a:xfrm>
                <a:off x="575240" y="1463857"/>
                <a:ext cx="11428074" cy="4845504"/>
              </a:xfrm>
            </p:spPr>
            <p:txBody>
              <a:bodyPr>
                <a:normAutofit/>
              </a:bodyPr>
              <a:lstStyle/>
              <a:p>
                <a:r>
                  <a:rPr lang="en-US" dirty="0">
                    <a:solidFill>
                      <a:schemeClr val="tx1">
                        <a:lumMod val="50000"/>
                        <a:lumOff val="50000"/>
                      </a:schemeClr>
                    </a:solidFill>
                  </a:rPr>
                  <a:t>For </a:t>
                </a:r>
                <a:r>
                  <a:rPr lang="en-US" b="1" i="1" dirty="0">
                    <a:solidFill>
                      <a:schemeClr val="tx1">
                        <a:lumMod val="50000"/>
                        <a:lumOff val="50000"/>
                      </a:schemeClr>
                    </a:solidFill>
                  </a:rPr>
                  <a:t>discrete</a:t>
                </a:r>
                <a:r>
                  <a:rPr lang="en-US" b="1" dirty="0">
                    <a:solidFill>
                      <a:schemeClr val="tx1">
                        <a:lumMod val="50000"/>
                        <a:lumOff val="50000"/>
                      </a:schemeClr>
                    </a:solidFill>
                  </a:rPr>
                  <a:t> random variables</a:t>
                </a:r>
                <a:r>
                  <a:rPr lang="en-US" dirty="0">
                    <a:solidFill>
                      <a:schemeClr val="tx1">
                        <a:lumMod val="50000"/>
                        <a:lumOff val="50000"/>
                      </a:schemeClr>
                    </a:solidFill>
                  </a:rPr>
                  <a:t>, we defined the PMF: </a:t>
                </a:r>
                <a14:m>
                  <m:oMath xmlns:m="http://schemas.openxmlformats.org/officeDocument/2006/math">
                    <m:sSub>
                      <m:sSubPr>
                        <m:ctrlPr>
                          <a:rPr lang="en-US" b="0" i="1" smtClean="0">
                            <a:solidFill>
                              <a:schemeClr val="tx1">
                                <a:lumMod val="50000"/>
                                <a:lumOff val="50000"/>
                              </a:schemeClr>
                            </a:solidFill>
                            <a:latin typeface="Cambria Math" panose="02040503050406030204" pitchFamily="18" charset="0"/>
                          </a:rPr>
                        </m:ctrlPr>
                      </m:sSubPr>
                      <m:e>
                        <m:r>
                          <a:rPr lang="en-US" b="0" i="1" smtClean="0">
                            <a:solidFill>
                              <a:schemeClr val="tx1">
                                <a:lumMod val="50000"/>
                                <a:lumOff val="50000"/>
                              </a:schemeClr>
                            </a:solidFill>
                            <a:latin typeface="Cambria Math" panose="02040503050406030204" pitchFamily="18" charset="0"/>
                          </a:rPr>
                          <m:t>𝑝</m:t>
                        </m:r>
                      </m:e>
                      <m:sub>
                        <m:r>
                          <a:rPr lang="en-US" b="0" i="1" smtClean="0">
                            <a:solidFill>
                              <a:schemeClr val="tx1">
                                <a:lumMod val="50000"/>
                                <a:lumOff val="50000"/>
                              </a:schemeClr>
                            </a:solidFill>
                            <a:latin typeface="Cambria Math" panose="02040503050406030204" pitchFamily="18" charset="0"/>
                          </a:rPr>
                          <m:t>𝑌</m:t>
                        </m:r>
                      </m:sub>
                    </m:sSub>
                    <m:d>
                      <m:dPr>
                        <m:ctrlPr>
                          <a:rPr lang="en-US" b="0" i="1" smtClean="0">
                            <a:solidFill>
                              <a:schemeClr val="tx1">
                                <a:lumMod val="50000"/>
                                <a:lumOff val="50000"/>
                              </a:schemeClr>
                            </a:solidFill>
                            <a:latin typeface="Cambria Math" panose="02040503050406030204" pitchFamily="18" charset="0"/>
                          </a:rPr>
                        </m:ctrlPr>
                      </m:dPr>
                      <m:e>
                        <m:r>
                          <a:rPr lang="en-US" b="0" i="1" smtClean="0">
                            <a:solidFill>
                              <a:schemeClr val="tx1">
                                <a:lumMod val="50000"/>
                                <a:lumOff val="50000"/>
                              </a:schemeClr>
                            </a:solidFill>
                            <a:latin typeface="Cambria Math" panose="02040503050406030204" pitchFamily="18" charset="0"/>
                          </a:rPr>
                          <m:t>𝑘</m:t>
                        </m:r>
                      </m:e>
                    </m:d>
                    <m:r>
                      <a:rPr lang="en-US" b="0" i="1" smtClean="0">
                        <a:solidFill>
                          <a:schemeClr val="tx1">
                            <a:lumMod val="50000"/>
                            <a:lumOff val="50000"/>
                          </a:schemeClr>
                        </a:solidFill>
                        <a:latin typeface="Cambria Math" panose="02040503050406030204" pitchFamily="18" charset="0"/>
                      </a:rPr>
                      <m:t>=</m:t>
                    </m:r>
                    <m:r>
                      <a:rPr lang="en-US" b="0" i="1" smtClean="0">
                        <a:solidFill>
                          <a:schemeClr val="tx1">
                            <a:lumMod val="50000"/>
                            <a:lumOff val="50000"/>
                          </a:schemeClr>
                        </a:solidFill>
                        <a:latin typeface="Cambria Math" panose="02040503050406030204" pitchFamily="18" charset="0"/>
                      </a:rPr>
                      <m:t>ℙ</m:t>
                    </m:r>
                    <m:r>
                      <a:rPr lang="en-US" b="0" i="1" smtClean="0">
                        <a:solidFill>
                          <a:schemeClr val="tx1">
                            <a:lumMod val="50000"/>
                            <a:lumOff val="50000"/>
                          </a:schemeClr>
                        </a:solidFill>
                        <a:latin typeface="Cambria Math" panose="02040503050406030204" pitchFamily="18" charset="0"/>
                      </a:rPr>
                      <m:t>(</m:t>
                    </m:r>
                    <m:r>
                      <a:rPr lang="en-US" b="0" i="1" smtClean="0">
                        <a:solidFill>
                          <a:schemeClr val="tx1">
                            <a:lumMod val="50000"/>
                            <a:lumOff val="50000"/>
                          </a:schemeClr>
                        </a:solidFill>
                        <a:latin typeface="Cambria Math" panose="02040503050406030204" pitchFamily="18" charset="0"/>
                      </a:rPr>
                      <m:t>𝑌</m:t>
                    </m:r>
                    <m:r>
                      <a:rPr lang="en-US" b="0" i="1" smtClean="0">
                        <a:solidFill>
                          <a:schemeClr val="tx1">
                            <a:lumMod val="50000"/>
                            <a:lumOff val="50000"/>
                          </a:schemeClr>
                        </a:solidFill>
                        <a:latin typeface="Cambria Math" panose="02040503050406030204" pitchFamily="18" charset="0"/>
                      </a:rPr>
                      <m:t>=</m:t>
                    </m:r>
                    <m:r>
                      <a:rPr lang="en-US" b="0" i="1" smtClean="0">
                        <a:solidFill>
                          <a:schemeClr val="tx1">
                            <a:lumMod val="50000"/>
                            <a:lumOff val="50000"/>
                          </a:schemeClr>
                        </a:solidFill>
                        <a:latin typeface="Cambria Math" panose="02040503050406030204" pitchFamily="18" charset="0"/>
                      </a:rPr>
                      <m:t>𝑘</m:t>
                    </m:r>
                    <m:r>
                      <a:rPr lang="en-US" b="0" i="1" smtClean="0">
                        <a:solidFill>
                          <a:schemeClr val="tx1">
                            <a:lumMod val="50000"/>
                            <a:lumOff val="50000"/>
                          </a:schemeClr>
                        </a:solidFill>
                        <a:latin typeface="Cambria Math" panose="02040503050406030204" pitchFamily="18" charset="0"/>
                      </a:rPr>
                      <m:t>)</m:t>
                    </m:r>
                  </m:oMath>
                </a14:m>
                <a:r>
                  <a:rPr lang="en-US" dirty="0">
                    <a:solidFill>
                      <a:schemeClr val="tx1">
                        <a:lumMod val="50000"/>
                        <a:lumOff val="50000"/>
                      </a:schemeClr>
                    </a:solidFill>
                  </a:rPr>
                  <a:t>.</a:t>
                </a:r>
              </a:p>
              <a:p>
                <a:pPr marL="0" indent="0">
                  <a:buNone/>
                </a:pPr>
                <a:endParaRPr lang="en-US" sz="1000" b="1" i="1" dirty="0"/>
              </a:p>
              <a:p>
                <a:r>
                  <a:rPr lang="en-US" b="1" dirty="0"/>
                  <a:t>For </a:t>
                </a:r>
                <a:r>
                  <a:rPr lang="en-US" b="1" i="1" dirty="0"/>
                  <a:t>continuous</a:t>
                </a:r>
                <a:r>
                  <a:rPr lang="en-US" b="1" dirty="0"/>
                  <a:t> random variables, we use the </a:t>
                </a:r>
                <a:r>
                  <a:rPr lang="en-US" b="1" dirty="0">
                    <a:solidFill>
                      <a:schemeClr val="accent5">
                        <a:lumMod val="75000"/>
                      </a:schemeClr>
                    </a:solidFill>
                  </a:rPr>
                  <a:t>probability </a:t>
                </a:r>
                <a:r>
                  <a:rPr lang="en-US" b="1" u="sng" dirty="0">
                    <a:solidFill>
                      <a:schemeClr val="accent5">
                        <a:lumMod val="75000"/>
                      </a:schemeClr>
                    </a:solidFill>
                  </a:rPr>
                  <a:t>density</a:t>
                </a:r>
                <a:r>
                  <a:rPr lang="en-US" b="1" dirty="0">
                    <a:solidFill>
                      <a:schemeClr val="accent5">
                        <a:lumMod val="75000"/>
                      </a:schemeClr>
                    </a:solidFill>
                  </a:rPr>
                  <a:t> function </a:t>
                </a:r>
                <a:endParaRPr lang="en-US" b="1" i="1" dirty="0">
                  <a:solidFill>
                    <a:schemeClr val="tx1"/>
                  </a:solidFill>
                  <a:latin typeface="Cambria Math" panose="02040503050406030204" pitchFamily="18" charset="0"/>
                </a:endParaRPr>
              </a:p>
              <a:p>
                <a14:m>
                  <m:oMath xmlns:m="http://schemas.openxmlformats.org/officeDocument/2006/math">
                    <m:sSub>
                      <m:sSubPr>
                        <m:ctrlPr>
                          <a:rPr lang="en-US" b="1" i="1" smtClean="0">
                            <a:solidFill>
                              <a:schemeClr val="tx1"/>
                            </a:solidFill>
                            <a:latin typeface="Cambria Math" panose="02040503050406030204" pitchFamily="18" charset="0"/>
                          </a:rPr>
                        </m:ctrlPr>
                      </m:sSubPr>
                      <m:e>
                        <m:r>
                          <a:rPr lang="en-US" b="1" i="1" smtClean="0">
                            <a:solidFill>
                              <a:schemeClr val="tx1"/>
                            </a:solidFill>
                            <a:latin typeface="Cambria Math" panose="02040503050406030204" pitchFamily="18" charset="0"/>
                          </a:rPr>
                          <m:t>𝒇</m:t>
                        </m:r>
                      </m:e>
                      <m:sub>
                        <m:r>
                          <a:rPr lang="en-US" b="1" i="1" smtClean="0">
                            <a:solidFill>
                              <a:schemeClr val="tx1"/>
                            </a:solidFill>
                            <a:latin typeface="Cambria Math" panose="02040503050406030204" pitchFamily="18" charset="0"/>
                          </a:rPr>
                          <m:t>𝑿</m:t>
                        </m:r>
                      </m:sub>
                    </m:sSub>
                    <m:r>
                      <a:rPr lang="en-US" b="1" i="1" smtClean="0">
                        <a:solidFill>
                          <a:schemeClr val="tx1"/>
                        </a:solidFill>
                        <a:latin typeface="Cambria Math" panose="02040503050406030204" pitchFamily="18" charset="0"/>
                      </a:rPr>
                      <m:t>(</m:t>
                    </m:r>
                    <m:r>
                      <a:rPr lang="en-US" b="1" i="1" smtClean="0">
                        <a:solidFill>
                          <a:schemeClr val="tx1"/>
                        </a:solidFill>
                        <a:latin typeface="Cambria Math" panose="02040503050406030204" pitchFamily="18" charset="0"/>
                      </a:rPr>
                      <m:t>𝒌</m:t>
                    </m:r>
                    <m:r>
                      <a:rPr lang="en-US" b="1" i="1" smtClean="0">
                        <a:solidFill>
                          <a:schemeClr val="tx1"/>
                        </a:solidFill>
                        <a:latin typeface="Cambria Math" panose="02040503050406030204" pitchFamily="18" charset="0"/>
                      </a:rPr>
                      <m:t>)</m:t>
                    </m:r>
                  </m:oMath>
                </a14:m>
                <a:r>
                  <a:rPr lang="en-US" b="1" dirty="0">
                    <a:solidFill>
                      <a:schemeClr val="tx1"/>
                    </a:solidFill>
                  </a:rPr>
                  <a:t> </a:t>
                </a:r>
                <a:r>
                  <a:rPr lang="en-US" dirty="0">
                    <a:solidFill>
                      <a:schemeClr val="tx1"/>
                    </a:solidFill>
                  </a:rPr>
                  <a:t>is the </a:t>
                </a:r>
                <a:r>
                  <a:rPr lang="en-US" u="sng" dirty="0">
                    <a:solidFill>
                      <a:schemeClr val="tx1"/>
                    </a:solidFill>
                  </a:rPr>
                  <a:t>density</a:t>
                </a:r>
                <a:r>
                  <a:rPr lang="en-US" dirty="0">
                    <a:solidFill>
                      <a:schemeClr val="tx1"/>
                    </a:solidFill>
                  </a:rPr>
                  <a:t> (not probability!) of the continuous random variable </a:t>
                </a:r>
                <a14:m>
                  <m:oMath xmlns:m="http://schemas.openxmlformats.org/officeDocument/2006/math">
                    <m:r>
                      <a:rPr lang="en-US" b="0" i="1" smtClean="0">
                        <a:solidFill>
                          <a:schemeClr val="tx1"/>
                        </a:solidFill>
                        <a:latin typeface="Cambria Math" panose="02040503050406030204" pitchFamily="18" charset="0"/>
                      </a:rPr>
                      <m:t>𝑋</m:t>
                    </m:r>
                  </m:oMath>
                </a14:m>
                <a:r>
                  <a:rPr lang="en-US" dirty="0">
                    <a:solidFill>
                      <a:schemeClr val="tx1"/>
                    </a:solidFill>
                  </a:rPr>
                  <a:t> at the value </a:t>
                </a:r>
                <a14:m>
                  <m:oMath xmlns:m="http://schemas.openxmlformats.org/officeDocument/2006/math">
                    <m:r>
                      <a:rPr lang="en-US" b="0" i="1" smtClean="0">
                        <a:solidFill>
                          <a:schemeClr val="tx1"/>
                        </a:solidFill>
                        <a:latin typeface="Cambria Math" panose="02040503050406030204" pitchFamily="18" charset="0"/>
                      </a:rPr>
                      <m:t>𝑘</m:t>
                    </m:r>
                  </m:oMath>
                </a14:m>
                <a:endParaRPr lang="en-US" dirty="0">
                  <a:solidFill>
                    <a:schemeClr val="tx1"/>
                  </a:solidFill>
                </a:endParaRPr>
              </a:p>
              <a:p>
                <a:endParaRPr lang="en-US" dirty="0"/>
              </a:p>
            </p:txBody>
          </p:sp>
        </mc:Choice>
        <mc:Fallback xmlns="">
          <p:sp>
            <p:nvSpPr>
              <p:cNvPr id="3" name="Content Placeholder 2">
                <a:extLst>
                  <a:ext uri="{FF2B5EF4-FFF2-40B4-BE49-F238E27FC236}">
                    <a16:creationId xmlns:a16="http://schemas.microsoft.com/office/drawing/2014/main" id="{609C5C6E-F751-440F-BFB6-C05AA4AFCFC6}"/>
                  </a:ext>
                </a:extLst>
              </p:cNvPr>
              <p:cNvSpPr>
                <a:spLocks noGrp="1" noRot="1" noChangeAspect="1" noMove="1" noResize="1" noEditPoints="1" noAdjustHandles="1" noChangeArrowheads="1" noChangeShapeType="1" noTextEdit="1"/>
              </p:cNvSpPr>
              <p:nvPr>
                <p:ph idx="1"/>
              </p:nvPr>
            </p:nvSpPr>
            <p:spPr>
              <a:xfrm>
                <a:off x="575240" y="1463857"/>
                <a:ext cx="11428074" cy="4845504"/>
              </a:xfrm>
              <a:blipFill>
                <a:blip r:embed="rId3"/>
                <a:stretch>
                  <a:fillRect l="-640" t="-2138" r="-37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4" name="Table 3">
                <a:extLst>
                  <a:ext uri="{FF2B5EF4-FFF2-40B4-BE49-F238E27FC236}">
                    <a16:creationId xmlns:a16="http://schemas.microsoft.com/office/drawing/2014/main" id="{2806728F-8D2A-4CD5-B1C8-8D77FA12ECD0}"/>
                  </a:ext>
                </a:extLst>
              </p:cNvPr>
              <p:cNvGraphicFramePr>
                <a:graphicFrameLocks noGrp="1"/>
              </p:cNvGraphicFramePr>
              <p:nvPr>
                <p:extLst>
                  <p:ext uri="{D42A27DB-BD31-4B8C-83A1-F6EECF244321}">
                    <p14:modId xmlns:p14="http://schemas.microsoft.com/office/powerpoint/2010/main" val="471474405"/>
                  </p:ext>
                </p:extLst>
              </p:nvPr>
            </p:nvGraphicFramePr>
            <p:xfrm>
              <a:off x="575239" y="4221915"/>
              <a:ext cx="8128000" cy="2213801"/>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412467567"/>
                        </a:ext>
                      </a:extLst>
                    </a:gridCol>
                    <a:gridCol w="4064000">
                      <a:extLst>
                        <a:ext uri="{9D8B030D-6E8A-4147-A177-3AD203B41FA5}">
                          <a16:colId xmlns:a16="http://schemas.microsoft.com/office/drawing/2014/main" val="4206586424"/>
                        </a:ext>
                      </a:extLst>
                    </a:gridCol>
                  </a:tblGrid>
                  <a:tr h="370840">
                    <a:tc>
                      <a:txBody>
                        <a:bodyPr/>
                        <a:lstStyle/>
                        <a:p>
                          <a:pPr algn="ctr"/>
                          <a:r>
                            <a:rPr lang="en-US" sz="2800" dirty="0"/>
                            <a:t>Discrete (PMF)</a:t>
                          </a:r>
                        </a:p>
                      </a:txBody>
                      <a:tcPr/>
                    </a:tc>
                    <a:tc>
                      <a:txBody>
                        <a:bodyPr/>
                        <a:lstStyle/>
                        <a:p>
                          <a:pPr algn="ctr"/>
                          <a:r>
                            <a:rPr lang="en-US" sz="2800" dirty="0"/>
                            <a:t>Continuous (PDF)</a:t>
                          </a:r>
                        </a:p>
                      </a:txBody>
                      <a:tcPr/>
                    </a:tc>
                    <a:extLst>
                      <a:ext uri="{0D108BD9-81ED-4DB2-BD59-A6C34878D82A}">
                        <a16:rowId xmlns:a16="http://schemas.microsoft.com/office/drawing/2014/main" val="728576875"/>
                      </a:ext>
                    </a:extLst>
                  </a:tr>
                  <a:tr h="370840">
                    <a:tc>
                      <a:txBody>
                        <a:bodyPr/>
                        <a:lstStyle/>
                        <a:p>
                          <a:pPr/>
                          <a14:m>
                            <m:oMathPara xmlns:m="http://schemas.openxmlformats.org/officeDocument/2006/math">
                              <m:oMathParaPr>
                                <m:jc m:val="centerGroup"/>
                              </m:oMathParaPr>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𝑝</m:t>
                                    </m:r>
                                  </m:e>
                                  <m:sub>
                                    <m:r>
                                      <a:rPr lang="en-US" sz="2800" b="0" i="1" smtClean="0">
                                        <a:latin typeface="Cambria Math" panose="02040503050406030204" pitchFamily="18" charset="0"/>
                                      </a:rPr>
                                      <m:t>𝑌</m:t>
                                    </m:r>
                                  </m:sub>
                                </m:sSub>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𝑘</m:t>
                                    </m:r>
                                  </m:e>
                                </m:d>
                                <m:r>
                                  <a:rPr lang="en-US" sz="2800" b="0" i="1" smtClean="0">
                                    <a:latin typeface="Cambria Math" panose="02040503050406030204" pitchFamily="18" charset="0"/>
                                  </a:rPr>
                                  <m:t>≥0</m:t>
                                </m:r>
                              </m:oMath>
                            </m:oMathPara>
                          </a14:m>
                          <a:endParaRPr lang="en-US" sz="2800"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𝑓</m:t>
                                    </m:r>
                                  </m:e>
                                  <m:sub>
                                    <m:r>
                                      <a:rPr lang="en-US" sz="2800" b="0" i="1" smtClean="0">
                                        <a:latin typeface="Cambria Math" panose="02040503050406030204" pitchFamily="18" charset="0"/>
                                      </a:rPr>
                                      <m:t>𝑋</m:t>
                                    </m:r>
                                  </m:sub>
                                </m:sSub>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𝑘</m:t>
                                    </m:r>
                                  </m:e>
                                </m:d>
                                <m:r>
                                  <a:rPr lang="en-US" sz="2800" b="0" i="1" smtClean="0">
                                    <a:latin typeface="Cambria Math" panose="02040503050406030204" pitchFamily="18" charset="0"/>
                                  </a:rPr>
                                  <m:t>≥0</m:t>
                                </m:r>
                              </m:oMath>
                            </m:oMathPara>
                          </a14:m>
                          <a:endParaRPr lang="en-US" sz="2800" dirty="0"/>
                        </a:p>
                      </a:txBody>
                      <a:tcPr/>
                    </a:tc>
                    <a:extLst>
                      <a:ext uri="{0D108BD9-81ED-4DB2-BD59-A6C34878D82A}">
                        <a16:rowId xmlns:a16="http://schemas.microsoft.com/office/drawing/2014/main" val="1365683611"/>
                      </a:ext>
                    </a:extLst>
                  </a:tr>
                  <a:tr h="370840">
                    <a:tc>
                      <a:txBody>
                        <a:bodyPr/>
                        <a:lstStyle/>
                        <a:p>
                          <a:pPr/>
                          <a14:m>
                            <m:oMathPara xmlns:m="http://schemas.openxmlformats.org/officeDocument/2006/math">
                              <m:oMathParaPr>
                                <m:jc m:val="centerGroup"/>
                              </m:oMathParaPr>
                              <m:oMath xmlns:m="http://schemas.openxmlformats.org/officeDocument/2006/math">
                                <m:nary>
                                  <m:naryPr>
                                    <m:chr m:val="∑"/>
                                    <m:supHide m:val="on"/>
                                    <m:ctrlPr>
                                      <a:rPr lang="en-US" sz="2800" b="0" i="1" smtClean="0">
                                        <a:latin typeface="Cambria Math" panose="02040503050406030204" pitchFamily="18" charset="0"/>
                                      </a:rPr>
                                    </m:ctrlPr>
                                  </m:naryPr>
                                  <m:sub>
                                    <m:r>
                                      <a:rPr lang="en-US" sz="2800" b="0" i="1" smtClean="0">
                                        <a:latin typeface="Cambria Math" panose="02040503050406030204" pitchFamily="18" charset="0"/>
                                      </a:rPr>
                                      <m:t>𝑘</m:t>
                                    </m:r>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m:rPr>
                                            <m:sty m:val="p"/>
                                          </m:rPr>
                                          <a:rPr lang="en-US" sz="2800" b="0" i="0" smtClean="0">
                                            <a:latin typeface="Cambria Math" panose="02040503050406030204" pitchFamily="18" charset="0"/>
                                          </a:rPr>
                                          <m:t>Ω</m:t>
                                        </m:r>
                                      </m:e>
                                      <m:sub>
                                        <m:r>
                                          <a:rPr lang="en-US" sz="2800" b="0" i="1" smtClean="0">
                                            <a:latin typeface="Cambria Math" panose="02040503050406030204" pitchFamily="18" charset="0"/>
                                          </a:rPr>
                                          <m:t>𝑌</m:t>
                                        </m:r>
                                      </m:sub>
                                    </m:sSub>
                                  </m:sub>
                                  <m:sup/>
                                  <m:e>
                                    <m:sSub>
                                      <m:sSubPr>
                                        <m:ctrlPr>
                                          <a:rPr lang="en-US" sz="2800" i="1">
                                            <a:latin typeface="Cambria Math" panose="02040503050406030204" pitchFamily="18" charset="0"/>
                                          </a:rPr>
                                        </m:ctrlPr>
                                      </m:sSubPr>
                                      <m:e>
                                        <m:r>
                                          <a:rPr lang="en-US" sz="2800" b="0" i="1" smtClean="0">
                                            <a:latin typeface="Cambria Math" panose="02040503050406030204" pitchFamily="18" charset="0"/>
                                          </a:rPr>
                                          <m:t>𝑝</m:t>
                                        </m:r>
                                      </m:e>
                                      <m:sub>
                                        <m:r>
                                          <a:rPr lang="en-US" sz="2800" i="1">
                                            <a:latin typeface="Cambria Math" panose="02040503050406030204" pitchFamily="18" charset="0"/>
                                          </a:rPr>
                                          <m:t>𝑌</m:t>
                                        </m:r>
                                      </m:sub>
                                    </m:sSub>
                                    <m:r>
                                      <a:rPr lang="en-US" sz="2800" i="1">
                                        <a:latin typeface="Cambria Math" panose="02040503050406030204" pitchFamily="18" charset="0"/>
                                      </a:rPr>
                                      <m:t>(</m:t>
                                    </m:r>
                                    <m:r>
                                      <a:rPr lang="en-US" sz="2800" b="0" i="1" smtClean="0">
                                        <a:latin typeface="Cambria Math" panose="02040503050406030204" pitchFamily="18" charset="0"/>
                                      </a:rPr>
                                      <m:t>𝑘</m:t>
                                    </m:r>
                                    <m:r>
                                      <a:rPr lang="en-US" sz="2800" i="1">
                                        <a:latin typeface="Cambria Math" panose="02040503050406030204" pitchFamily="18" charset="0"/>
                                      </a:rPr>
                                      <m:t>)</m:t>
                                    </m:r>
                                  </m:e>
                                </m:nary>
                                <m:r>
                                  <a:rPr lang="en-US" sz="2800" b="0" i="1" smtClean="0">
                                    <a:latin typeface="Cambria Math" panose="02040503050406030204" pitchFamily="18" charset="0"/>
                                  </a:rPr>
                                  <m:t>=1</m:t>
                                </m:r>
                              </m:oMath>
                            </m:oMathPara>
                          </a14:m>
                          <a:endParaRPr lang="en-US" sz="2800" dirty="0"/>
                        </a:p>
                      </a:txBody>
                      <a:tcPr/>
                    </a:tc>
                    <a:tc>
                      <a:txBody>
                        <a:bodyPr/>
                        <a:lstStyle/>
                        <a:p>
                          <a:pPr/>
                          <a14:m>
                            <m:oMathPara xmlns:m="http://schemas.openxmlformats.org/officeDocument/2006/math">
                              <m:oMathParaPr>
                                <m:jc m:val="centerGroup"/>
                              </m:oMathParaPr>
                              <m:oMath xmlns:m="http://schemas.openxmlformats.org/officeDocument/2006/math">
                                <m:nary>
                                  <m:naryPr>
                                    <m:ctrlPr>
                                      <a:rPr lang="en-US" sz="2800" b="0" i="1" smtClean="0">
                                        <a:latin typeface="Cambria Math" panose="02040503050406030204" pitchFamily="18" charset="0"/>
                                      </a:rPr>
                                    </m:ctrlPr>
                                  </m:naryPr>
                                  <m:sub>
                                    <m:r>
                                      <m:rPr>
                                        <m:brk m:alnAt="23"/>
                                      </m:rPr>
                                      <a:rPr lang="en-US" sz="2800" b="0" i="1" smtClean="0">
                                        <a:latin typeface="Cambria Math" panose="02040503050406030204" pitchFamily="18" charset="0"/>
                                      </a:rPr>
                                      <m:t>−</m:t>
                                    </m:r>
                                    <m:r>
                                      <a:rPr lang="en-US" sz="2800" b="0" i="1" smtClean="0">
                                        <a:latin typeface="Cambria Math" panose="02040503050406030204" pitchFamily="18" charset="0"/>
                                      </a:rPr>
                                      <m:t>∞</m:t>
                                    </m:r>
                                  </m:sub>
                                  <m:sup>
                                    <m:r>
                                      <a:rPr lang="en-US" sz="2800" b="0" i="1" smtClean="0">
                                        <a:latin typeface="Cambria Math" panose="02040503050406030204" pitchFamily="18" charset="0"/>
                                      </a:rPr>
                                      <m:t>∞</m:t>
                                    </m:r>
                                  </m:sup>
                                  <m:e>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𝑓</m:t>
                                        </m:r>
                                      </m:e>
                                      <m:sub>
                                        <m:r>
                                          <a:rPr lang="en-US" sz="2800" b="0" i="1" smtClean="0">
                                            <a:latin typeface="Cambria Math" panose="02040503050406030204" pitchFamily="18" charset="0"/>
                                          </a:rPr>
                                          <m:t>𝑋</m:t>
                                        </m:r>
                                      </m:sub>
                                    </m:sSub>
                                    <m:r>
                                      <a:rPr lang="en-US" sz="2800" b="0" i="1" smtClean="0">
                                        <a:latin typeface="Cambria Math" panose="02040503050406030204" pitchFamily="18" charset="0"/>
                                      </a:rPr>
                                      <m:t>(</m:t>
                                    </m:r>
                                    <m:r>
                                      <a:rPr lang="en-US" sz="2800" b="0" i="1" smtClean="0">
                                        <a:latin typeface="Cambria Math" panose="02040503050406030204" pitchFamily="18" charset="0"/>
                                      </a:rPr>
                                      <m:t>𝑘</m:t>
                                    </m:r>
                                    <m:r>
                                      <a:rPr lang="en-US" sz="2800" b="0" i="1" smtClean="0">
                                        <a:latin typeface="Cambria Math" panose="02040503050406030204" pitchFamily="18" charset="0"/>
                                      </a:rPr>
                                      <m:t>)</m:t>
                                    </m:r>
                                  </m:e>
                                </m:nary>
                                <m:r>
                                  <a:rPr lang="en-US" sz="2800" b="0" i="1" smtClean="0">
                                    <a:latin typeface="Cambria Math" panose="02040503050406030204" pitchFamily="18" charset="0"/>
                                  </a:rPr>
                                  <m:t> </m:t>
                                </m:r>
                                <m:r>
                                  <m:rPr>
                                    <m:sty m:val="p"/>
                                  </m:rPr>
                                  <a:rPr lang="en-US" sz="2800" b="0" i="0" smtClean="0">
                                    <a:latin typeface="Cambria Math" panose="02040503050406030204" pitchFamily="18" charset="0"/>
                                  </a:rPr>
                                  <m:t>d</m:t>
                                </m:r>
                                <m:r>
                                  <a:rPr lang="en-US" sz="2800" b="0" i="1" smtClean="0">
                                    <a:latin typeface="Cambria Math" panose="02040503050406030204" pitchFamily="18" charset="0"/>
                                  </a:rPr>
                                  <m:t>𝑘</m:t>
                                </m:r>
                                <m:r>
                                  <a:rPr lang="en-US" sz="2800" b="0" i="1" smtClean="0">
                                    <a:latin typeface="Cambria Math" panose="02040503050406030204" pitchFamily="18" charset="0"/>
                                  </a:rPr>
                                  <m:t>=1</m:t>
                                </m:r>
                              </m:oMath>
                            </m:oMathPara>
                          </a14:m>
                          <a:endParaRPr lang="en-US" sz="2800" dirty="0"/>
                        </a:p>
                      </a:txBody>
                      <a:tcPr/>
                    </a:tc>
                    <a:extLst>
                      <a:ext uri="{0D108BD9-81ED-4DB2-BD59-A6C34878D82A}">
                        <a16:rowId xmlns:a16="http://schemas.microsoft.com/office/drawing/2014/main" val="4250427708"/>
                      </a:ext>
                    </a:extLst>
                  </a:tr>
                </a:tbl>
              </a:graphicData>
            </a:graphic>
          </p:graphicFrame>
        </mc:Choice>
        <mc:Fallback xmlns="">
          <p:graphicFrame>
            <p:nvGraphicFramePr>
              <p:cNvPr id="4" name="Table 3">
                <a:extLst>
                  <a:ext uri="{FF2B5EF4-FFF2-40B4-BE49-F238E27FC236}">
                    <a16:creationId xmlns:a16="http://schemas.microsoft.com/office/drawing/2014/main" id="{2806728F-8D2A-4CD5-B1C8-8D77FA12ECD0}"/>
                  </a:ext>
                </a:extLst>
              </p:cNvPr>
              <p:cNvGraphicFramePr>
                <a:graphicFrameLocks noGrp="1"/>
              </p:cNvGraphicFramePr>
              <p:nvPr>
                <p:extLst>
                  <p:ext uri="{D42A27DB-BD31-4B8C-83A1-F6EECF244321}">
                    <p14:modId xmlns:p14="http://schemas.microsoft.com/office/powerpoint/2010/main" val="471474405"/>
                  </p:ext>
                </p:extLst>
              </p:nvPr>
            </p:nvGraphicFramePr>
            <p:xfrm>
              <a:off x="575239" y="4221915"/>
              <a:ext cx="8128000" cy="2213801"/>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412467567"/>
                        </a:ext>
                      </a:extLst>
                    </a:gridCol>
                    <a:gridCol w="4064000">
                      <a:extLst>
                        <a:ext uri="{9D8B030D-6E8A-4147-A177-3AD203B41FA5}">
                          <a16:colId xmlns:a16="http://schemas.microsoft.com/office/drawing/2014/main" val="4206586424"/>
                        </a:ext>
                      </a:extLst>
                    </a:gridCol>
                  </a:tblGrid>
                  <a:tr h="518160">
                    <a:tc>
                      <a:txBody>
                        <a:bodyPr/>
                        <a:lstStyle/>
                        <a:p>
                          <a:pPr algn="ctr"/>
                          <a:r>
                            <a:rPr lang="en-US" sz="2800" dirty="0"/>
                            <a:t>Discrete (PMF)</a:t>
                          </a:r>
                        </a:p>
                      </a:txBody>
                      <a:tcPr/>
                    </a:tc>
                    <a:tc>
                      <a:txBody>
                        <a:bodyPr/>
                        <a:lstStyle/>
                        <a:p>
                          <a:pPr algn="ctr"/>
                          <a:r>
                            <a:rPr lang="en-US" sz="2800" dirty="0"/>
                            <a:t>Continuous (PDF)</a:t>
                          </a:r>
                        </a:p>
                      </a:txBody>
                      <a:tcPr/>
                    </a:tc>
                    <a:extLst>
                      <a:ext uri="{0D108BD9-81ED-4DB2-BD59-A6C34878D82A}">
                        <a16:rowId xmlns:a16="http://schemas.microsoft.com/office/drawing/2014/main" val="728576875"/>
                      </a:ext>
                    </a:extLst>
                  </a:tr>
                  <a:tr h="518160">
                    <a:tc>
                      <a:txBody>
                        <a:bodyPr/>
                        <a:lstStyle/>
                        <a:p>
                          <a:endParaRPr lang="en-US"/>
                        </a:p>
                      </a:txBody>
                      <a:tcPr>
                        <a:blipFill>
                          <a:blip r:embed="rId4"/>
                          <a:stretch>
                            <a:fillRect l="-150" t="-111765" r="-100600" b="-230588"/>
                          </a:stretch>
                        </a:blipFill>
                      </a:tcPr>
                    </a:tc>
                    <a:tc>
                      <a:txBody>
                        <a:bodyPr/>
                        <a:lstStyle/>
                        <a:p>
                          <a:endParaRPr lang="en-US"/>
                        </a:p>
                      </a:txBody>
                      <a:tcPr>
                        <a:blipFill>
                          <a:blip r:embed="rId4"/>
                          <a:stretch>
                            <a:fillRect l="-100150" t="-111765" r="-600" b="-230588"/>
                          </a:stretch>
                        </a:blipFill>
                      </a:tcPr>
                    </a:tc>
                    <a:extLst>
                      <a:ext uri="{0D108BD9-81ED-4DB2-BD59-A6C34878D82A}">
                        <a16:rowId xmlns:a16="http://schemas.microsoft.com/office/drawing/2014/main" val="1365683611"/>
                      </a:ext>
                    </a:extLst>
                  </a:tr>
                  <a:tr h="1177481">
                    <a:tc>
                      <a:txBody>
                        <a:bodyPr/>
                        <a:lstStyle/>
                        <a:p>
                          <a:endParaRPr lang="en-US"/>
                        </a:p>
                      </a:txBody>
                      <a:tcPr>
                        <a:blipFill>
                          <a:blip r:embed="rId4"/>
                          <a:stretch>
                            <a:fillRect l="-150" t="-92784" r="-100600" b="-1031"/>
                          </a:stretch>
                        </a:blipFill>
                      </a:tcPr>
                    </a:tc>
                    <a:tc>
                      <a:txBody>
                        <a:bodyPr/>
                        <a:lstStyle/>
                        <a:p>
                          <a:endParaRPr lang="en-US"/>
                        </a:p>
                      </a:txBody>
                      <a:tcPr>
                        <a:blipFill>
                          <a:blip r:embed="rId4"/>
                          <a:stretch>
                            <a:fillRect l="-100150" t="-92784" r="-600" b="-1031"/>
                          </a:stretch>
                        </a:blipFill>
                      </a:tcPr>
                    </a:tc>
                    <a:extLst>
                      <a:ext uri="{0D108BD9-81ED-4DB2-BD59-A6C34878D82A}">
                        <a16:rowId xmlns:a16="http://schemas.microsoft.com/office/drawing/2014/main" val="4250427708"/>
                      </a:ext>
                    </a:extLst>
                  </a:tr>
                </a:tbl>
              </a:graphicData>
            </a:graphic>
          </p:graphicFrame>
        </mc:Fallback>
      </mc:AlternateContent>
    </p:spTree>
    <p:extLst>
      <p:ext uri="{BB962C8B-B14F-4D97-AF65-F5344CB8AC3E}">
        <p14:creationId xmlns:p14="http://schemas.microsoft.com/office/powerpoint/2010/main" val="1175253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FFA7DD-93A6-4E5E-A795-38F505B42BBF}"/>
              </a:ext>
            </a:extLst>
          </p:cNvPr>
          <p:cNvSpPr>
            <a:spLocks noGrp="1"/>
          </p:cNvSpPr>
          <p:nvPr>
            <p:ph type="title"/>
          </p:nvPr>
        </p:nvSpPr>
        <p:spPr/>
        <p:txBody>
          <a:bodyPr>
            <a:normAutofit/>
          </a:bodyPr>
          <a:lstStyle/>
          <a:p>
            <a:r>
              <a:rPr lang="en-US" dirty="0"/>
              <a:t>Probability </a:t>
            </a:r>
            <a:r>
              <a:rPr lang="en-US" i="1" u="sng" dirty="0"/>
              <a:t>Density</a:t>
            </a:r>
            <a:r>
              <a:rPr lang="en-US" dirty="0"/>
              <a:t> Function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09C5C6E-F751-440F-BFB6-C05AA4AFCFC6}"/>
                  </a:ext>
                </a:extLst>
              </p:cNvPr>
              <p:cNvSpPr>
                <a:spLocks noGrp="1"/>
              </p:cNvSpPr>
              <p:nvPr>
                <p:ph idx="1"/>
              </p:nvPr>
            </p:nvSpPr>
            <p:spPr>
              <a:xfrm>
                <a:off x="575240" y="1463857"/>
                <a:ext cx="11428074" cy="4845504"/>
              </a:xfrm>
            </p:spPr>
            <p:txBody>
              <a:bodyPr>
                <a:normAutofit/>
              </a:bodyPr>
              <a:lstStyle/>
              <a:p>
                <a:r>
                  <a:rPr lang="en-US" dirty="0">
                    <a:solidFill>
                      <a:schemeClr val="tx1">
                        <a:lumMod val="50000"/>
                        <a:lumOff val="50000"/>
                      </a:schemeClr>
                    </a:solidFill>
                  </a:rPr>
                  <a:t>For </a:t>
                </a:r>
                <a:r>
                  <a:rPr lang="en-US" b="1" i="1" dirty="0">
                    <a:solidFill>
                      <a:schemeClr val="tx1">
                        <a:lumMod val="50000"/>
                        <a:lumOff val="50000"/>
                      </a:schemeClr>
                    </a:solidFill>
                  </a:rPr>
                  <a:t>discrete</a:t>
                </a:r>
                <a:r>
                  <a:rPr lang="en-US" b="1" dirty="0">
                    <a:solidFill>
                      <a:schemeClr val="tx1">
                        <a:lumMod val="50000"/>
                        <a:lumOff val="50000"/>
                      </a:schemeClr>
                    </a:solidFill>
                  </a:rPr>
                  <a:t> random variables</a:t>
                </a:r>
                <a:r>
                  <a:rPr lang="en-US" dirty="0">
                    <a:solidFill>
                      <a:schemeClr val="tx1">
                        <a:lumMod val="50000"/>
                        <a:lumOff val="50000"/>
                      </a:schemeClr>
                    </a:solidFill>
                  </a:rPr>
                  <a:t>, we defined the PMF: </a:t>
                </a:r>
                <a14:m>
                  <m:oMath xmlns:m="http://schemas.openxmlformats.org/officeDocument/2006/math">
                    <m:sSub>
                      <m:sSubPr>
                        <m:ctrlPr>
                          <a:rPr lang="en-US" b="0" i="1" smtClean="0">
                            <a:solidFill>
                              <a:schemeClr val="tx1">
                                <a:lumMod val="50000"/>
                                <a:lumOff val="50000"/>
                              </a:schemeClr>
                            </a:solidFill>
                            <a:latin typeface="Cambria Math" panose="02040503050406030204" pitchFamily="18" charset="0"/>
                          </a:rPr>
                        </m:ctrlPr>
                      </m:sSubPr>
                      <m:e>
                        <m:r>
                          <a:rPr lang="en-US" b="0" i="1" smtClean="0">
                            <a:solidFill>
                              <a:schemeClr val="tx1">
                                <a:lumMod val="50000"/>
                                <a:lumOff val="50000"/>
                              </a:schemeClr>
                            </a:solidFill>
                            <a:latin typeface="Cambria Math" panose="02040503050406030204" pitchFamily="18" charset="0"/>
                          </a:rPr>
                          <m:t>𝑝</m:t>
                        </m:r>
                      </m:e>
                      <m:sub>
                        <m:r>
                          <a:rPr lang="en-US" b="0" i="1" smtClean="0">
                            <a:solidFill>
                              <a:schemeClr val="tx1">
                                <a:lumMod val="50000"/>
                                <a:lumOff val="50000"/>
                              </a:schemeClr>
                            </a:solidFill>
                            <a:latin typeface="Cambria Math" panose="02040503050406030204" pitchFamily="18" charset="0"/>
                          </a:rPr>
                          <m:t>𝑌</m:t>
                        </m:r>
                      </m:sub>
                    </m:sSub>
                    <m:d>
                      <m:dPr>
                        <m:ctrlPr>
                          <a:rPr lang="en-US" b="0" i="1" smtClean="0">
                            <a:solidFill>
                              <a:schemeClr val="tx1">
                                <a:lumMod val="50000"/>
                                <a:lumOff val="50000"/>
                              </a:schemeClr>
                            </a:solidFill>
                            <a:latin typeface="Cambria Math" panose="02040503050406030204" pitchFamily="18" charset="0"/>
                          </a:rPr>
                        </m:ctrlPr>
                      </m:dPr>
                      <m:e>
                        <m:r>
                          <a:rPr lang="en-US" b="0" i="1" smtClean="0">
                            <a:solidFill>
                              <a:schemeClr val="tx1">
                                <a:lumMod val="50000"/>
                                <a:lumOff val="50000"/>
                              </a:schemeClr>
                            </a:solidFill>
                            <a:latin typeface="Cambria Math" panose="02040503050406030204" pitchFamily="18" charset="0"/>
                          </a:rPr>
                          <m:t>𝑘</m:t>
                        </m:r>
                      </m:e>
                    </m:d>
                    <m:r>
                      <a:rPr lang="en-US" b="0" i="1" smtClean="0">
                        <a:solidFill>
                          <a:schemeClr val="tx1">
                            <a:lumMod val="50000"/>
                            <a:lumOff val="50000"/>
                          </a:schemeClr>
                        </a:solidFill>
                        <a:latin typeface="Cambria Math" panose="02040503050406030204" pitchFamily="18" charset="0"/>
                      </a:rPr>
                      <m:t>=</m:t>
                    </m:r>
                    <m:r>
                      <a:rPr lang="en-US" b="0" i="1" smtClean="0">
                        <a:solidFill>
                          <a:schemeClr val="tx1">
                            <a:lumMod val="50000"/>
                            <a:lumOff val="50000"/>
                          </a:schemeClr>
                        </a:solidFill>
                        <a:latin typeface="Cambria Math" panose="02040503050406030204" pitchFamily="18" charset="0"/>
                      </a:rPr>
                      <m:t>ℙ</m:t>
                    </m:r>
                    <m:r>
                      <a:rPr lang="en-US" b="0" i="1" smtClean="0">
                        <a:solidFill>
                          <a:schemeClr val="tx1">
                            <a:lumMod val="50000"/>
                            <a:lumOff val="50000"/>
                          </a:schemeClr>
                        </a:solidFill>
                        <a:latin typeface="Cambria Math" panose="02040503050406030204" pitchFamily="18" charset="0"/>
                      </a:rPr>
                      <m:t>(</m:t>
                    </m:r>
                    <m:r>
                      <a:rPr lang="en-US" b="0" i="1" smtClean="0">
                        <a:solidFill>
                          <a:schemeClr val="tx1">
                            <a:lumMod val="50000"/>
                            <a:lumOff val="50000"/>
                          </a:schemeClr>
                        </a:solidFill>
                        <a:latin typeface="Cambria Math" panose="02040503050406030204" pitchFamily="18" charset="0"/>
                      </a:rPr>
                      <m:t>𝑌</m:t>
                    </m:r>
                    <m:r>
                      <a:rPr lang="en-US" b="0" i="1" smtClean="0">
                        <a:solidFill>
                          <a:schemeClr val="tx1">
                            <a:lumMod val="50000"/>
                            <a:lumOff val="50000"/>
                          </a:schemeClr>
                        </a:solidFill>
                        <a:latin typeface="Cambria Math" panose="02040503050406030204" pitchFamily="18" charset="0"/>
                      </a:rPr>
                      <m:t>=</m:t>
                    </m:r>
                    <m:r>
                      <a:rPr lang="en-US" b="0" i="1" smtClean="0">
                        <a:solidFill>
                          <a:schemeClr val="tx1">
                            <a:lumMod val="50000"/>
                            <a:lumOff val="50000"/>
                          </a:schemeClr>
                        </a:solidFill>
                        <a:latin typeface="Cambria Math" panose="02040503050406030204" pitchFamily="18" charset="0"/>
                      </a:rPr>
                      <m:t>𝑘</m:t>
                    </m:r>
                    <m:r>
                      <a:rPr lang="en-US" b="0" i="1" smtClean="0">
                        <a:solidFill>
                          <a:schemeClr val="tx1">
                            <a:lumMod val="50000"/>
                            <a:lumOff val="50000"/>
                          </a:schemeClr>
                        </a:solidFill>
                        <a:latin typeface="Cambria Math" panose="02040503050406030204" pitchFamily="18" charset="0"/>
                      </a:rPr>
                      <m:t>)</m:t>
                    </m:r>
                  </m:oMath>
                </a14:m>
                <a:r>
                  <a:rPr lang="en-US" dirty="0">
                    <a:solidFill>
                      <a:schemeClr val="tx1">
                        <a:lumMod val="50000"/>
                        <a:lumOff val="50000"/>
                      </a:schemeClr>
                    </a:solidFill>
                  </a:rPr>
                  <a:t>.</a:t>
                </a:r>
              </a:p>
              <a:p>
                <a:pPr marL="0" indent="0">
                  <a:buNone/>
                </a:pPr>
                <a:endParaRPr lang="en-US" sz="1000" b="1" i="1" dirty="0"/>
              </a:p>
              <a:p>
                <a:r>
                  <a:rPr lang="en-US" b="1" dirty="0"/>
                  <a:t>For </a:t>
                </a:r>
                <a:r>
                  <a:rPr lang="en-US" b="1" i="1" dirty="0"/>
                  <a:t>continuous</a:t>
                </a:r>
                <a:r>
                  <a:rPr lang="en-US" b="1" dirty="0"/>
                  <a:t> random variables, we use the </a:t>
                </a:r>
                <a:r>
                  <a:rPr lang="en-US" b="1" dirty="0">
                    <a:solidFill>
                      <a:schemeClr val="accent5">
                        <a:lumMod val="75000"/>
                      </a:schemeClr>
                    </a:solidFill>
                  </a:rPr>
                  <a:t>probability </a:t>
                </a:r>
                <a:r>
                  <a:rPr lang="en-US" b="1" u="sng" dirty="0">
                    <a:solidFill>
                      <a:schemeClr val="accent5">
                        <a:lumMod val="75000"/>
                      </a:schemeClr>
                    </a:solidFill>
                  </a:rPr>
                  <a:t>density</a:t>
                </a:r>
                <a:r>
                  <a:rPr lang="en-US" b="1" dirty="0">
                    <a:solidFill>
                      <a:schemeClr val="accent5">
                        <a:lumMod val="75000"/>
                      </a:schemeClr>
                    </a:solidFill>
                  </a:rPr>
                  <a:t> function </a:t>
                </a:r>
                <a:endParaRPr lang="en-US" b="1" i="1" dirty="0">
                  <a:solidFill>
                    <a:schemeClr val="tx1"/>
                  </a:solidFill>
                  <a:latin typeface="Cambria Math" panose="02040503050406030204" pitchFamily="18" charset="0"/>
                </a:endParaRPr>
              </a:p>
              <a:p>
                <a14:m>
                  <m:oMath xmlns:m="http://schemas.openxmlformats.org/officeDocument/2006/math">
                    <m:sSub>
                      <m:sSubPr>
                        <m:ctrlPr>
                          <a:rPr lang="en-US" b="1" i="1" smtClean="0">
                            <a:solidFill>
                              <a:schemeClr val="tx1"/>
                            </a:solidFill>
                            <a:latin typeface="Cambria Math" panose="02040503050406030204" pitchFamily="18" charset="0"/>
                          </a:rPr>
                        </m:ctrlPr>
                      </m:sSubPr>
                      <m:e>
                        <m:r>
                          <a:rPr lang="en-US" b="1" i="1" smtClean="0">
                            <a:solidFill>
                              <a:schemeClr val="tx1"/>
                            </a:solidFill>
                            <a:latin typeface="Cambria Math" panose="02040503050406030204" pitchFamily="18" charset="0"/>
                          </a:rPr>
                          <m:t>𝒇</m:t>
                        </m:r>
                      </m:e>
                      <m:sub>
                        <m:r>
                          <a:rPr lang="en-US" b="1" i="1" smtClean="0">
                            <a:solidFill>
                              <a:schemeClr val="tx1"/>
                            </a:solidFill>
                            <a:latin typeface="Cambria Math" panose="02040503050406030204" pitchFamily="18" charset="0"/>
                          </a:rPr>
                          <m:t>𝑿</m:t>
                        </m:r>
                      </m:sub>
                    </m:sSub>
                    <m:r>
                      <a:rPr lang="en-US" b="1" i="1" smtClean="0">
                        <a:solidFill>
                          <a:schemeClr val="tx1"/>
                        </a:solidFill>
                        <a:latin typeface="Cambria Math" panose="02040503050406030204" pitchFamily="18" charset="0"/>
                      </a:rPr>
                      <m:t>(</m:t>
                    </m:r>
                    <m:r>
                      <a:rPr lang="en-US" b="1" i="1" smtClean="0">
                        <a:solidFill>
                          <a:schemeClr val="tx1"/>
                        </a:solidFill>
                        <a:latin typeface="Cambria Math" panose="02040503050406030204" pitchFamily="18" charset="0"/>
                      </a:rPr>
                      <m:t>𝒌</m:t>
                    </m:r>
                    <m:r>
                      <a:rPr lang="en-US" b="1" i="1" smtClean="0">
                        <a:solidFill>
                          <a:schemeClr val="tx1"/>
                        </a:solidFill>
                        <a:latin typeface="Cambria Math" panose="02040503050406030204" pitchFamily="18" charset="0"/>
                      </a:rPr>
                      <m:t>)</m:t>
                    </m:r>
                  </m:oMath>
                </a14:m>
                <a:r>
                  <a:rPr lang="en-US" b="1" dirty="0">
                    <a:solidFill>
                      <a:schemeClr val="tx1"/>
                    </a:solidFill>
                  </a:rPr>
                  <a:t> </a:t>
                </a:r>
                <a:r>
                  <a:rPr lang="en-US" dirty="0">
                    <a:solidFill>
                      <a:schemeClr val="tx1"/>
                    </a:solidFill>
                  </a:rPr>
                  <a:t>is the </a:t>
                </a:r>
                <a:r>
                  <a:rPr lang="en-US" u="sng" dirty="0">
                    <a:solidFill>
                      <a:schemeClr val="tx1"/>
                    </a:solidFill>
                  </a:rPr>
                  <a:t>density</a:t>
                </a:r>
                <a:r>
                  <a:rPr lang="en-US" dirty="0">
                    <a:solidFill>
                      <a:schemeClr val="tx1"/>
                    </a:solidFill>
                  </a:rPr>
                  <a:t> (not probability!) of the continuous random variable </a:t>
                </a:r>
                <a14:m>
                  <m:oMath xmlns:m="http://schemas.openxmlformats.org/officeDocument/2006/math">
                    <m:r>
                      <a:rPr lang="en-US" b="0" i="1" smtClean="0">
                        <a:solidFill>
                          <a:schemeClr val="tx1"/>
                        </a:solidFill>
                        <a:latin typeface="Cambria Math" panose="02040503050406030204" pitchFamily="18" charset="0"/>
                      </a:rPr>
                      <m:t>𝑋</m:t>
                    </m:r>
                  </m:oMath>
                </a14:m>
                <a:r>
                  <a:rPr lang="en-US" dirty="0">
                    <a:solidFill>
                      <a:schemeClr val="tx1"/>
                    </a:solidFill>
                  </a:rPr>
                  <a:t> at the value </a:t>
                </a:r>
                <a14:m>
                  <m:oMath xmlns:m="http://schemas.openxmlformats.org/officeDocument/2006/math">
                    <m:r>
                      <a:rPr lang="en-US" b="0" i="1" smtClean="0">
                        <a:solidFill>
                          <a:schemeClr val="tx1"/>
                        </a:solidFill>
                        <a:latin typeface="Cambria Math" panose="02040503050406030204" pitchFamily="18" charset="0"/>
                      </a:rPr>
                      <m:t>𝑘</m:t>
                    </m:r>
                  </m:oMath>
                </a14:m>
                <a:endParaRPr lang="en-US" dirty="0">
                  <a:solidFill>
                    <a:schemeClr val="tx1"/>
                  </a:solidFill>
                </a:endParaRPr>
              </a:p>
              <a:p>
                <a:endParaRPr lang="en-US" dirty="0"/>
              </a:p>
            </p:txBody>
          </p:sp>
        </mc:Choice>
        <mc:Fallback xmlns="">
          <p:sp>
            <p:nvSpPr>
              <p:cNvPr id="3" name="Content Placeholder 2">
                <a:extLst>
                  <a:ext uri="{FF2B5EF4-FFF2-40B4-BE49-F238E27FC236}">
                    <a16:creationId xmlns:a16="http://schemas.microsoft.com/office/drawing/2014/main" id="{609C5C6E-F751-440F-BFB6-C05AA4AFCFC6}"/>
                  </a:ext>
                </a:extLst>
              </p:cNvPr>
              <p:cNvSpPr>
                <a:spLocks noGrp="1" noRot="1" noChangeAspect="1" noMove="1" noResize="1" noEditPoints="1" noAdjustHandles="1" noChangeArrowheads="1" noChangeShapeType="1" noTextEdit="1"/>
              </p:cNvSpPr>
              <p:nvPr>
                <p:ph idx="1"/>
              </p:nvPr>
            </p:nvSpPr>
            <p:spPr>
              <a:xfrm>
                <a:off x="575240" y="1463857"/>
                <a:ext cx="11428074" cy="4845504"/>
              </a:xfrm>
              <a:blipFill>
                <a:blip r:embed="rId3"/>
                <a:stretch>
                  <a:fillRect l="-640" t="-2138" r="-373"/>
                </a:stretch>
              </a:blipFill>
            </p:spPr>
            <p:txBody>
              <a:bodyPr/>
              <a:lstStyle/>
              <a:p>
                <a:r>
                  <a:rPr lang="en-US">
                    <a:noFill/>
                  </a:rPr>
                  <a:t> </a:t>
                </a:r>
              </a:p>
            </p:txBody>
          </p:sp>
        </mc:Fallback>
      </mc:AlternateContent>
      <p:pic>
        <p:nvPicPr>
          <p:cNvPr id="7" name="Picture 6" descr="A graph and diagram of a graph&#10;&#10;Description automatically generated">
            <a:extLst>
              <a:ext uri="{FF2B5EF4-FFF2-40B4-BE49-F238E27FC236}">
                <a16:creationId xmlns:a16="http://schemas.microsoft.com/office/drawing/2014/main" id="{95C1A1AC-A6F0-E7ED-C3B2-0807D6F8DB8A}"/>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88686" y="4609727"/>
            <a:ext cx="4785267" cy="2248273"/>
          </a:xfrm>
          <a:prstGeom prst="rect">
            <a:avLst/>
          </a:prstGeom>
        </p:spPr>
      </p:pic>
      <p:pic>
        <p:nvPicPr>
          <p:cNvPr id="8" name="Picture 7" descr="A graph and diagram of a graph&#10;&#10;Description automatically generated">
            <a:extLst>
              <a:ext uri="{FF2B5EF4-FFF2-40B4-BE49-F238E27FC236}">
                <a16:creationId xmlns:a16="http://schemas.microsoft.com/office/drawing/2014/main" id="{6E2EBD47-76D8-BD13-2338-3E4C534B85AA}"/>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6408687" y="4440431"/>
            <a:ext cx="5208073" cy="2628012"/>
          </a:xfrm>
          <a:prstGeom prst="rect">
            <a:avLst/>
          </a:prstGeom>
        </p:spPr>
      </p:pic>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7089C2E6-4AB5-279C-005B-373056046F4D}"/>
                  </a:ext>
                </a:extLst>
              </p:cNvPr>
              <p:cNvSpPr txBox="1"/>
              <p:nvPr/>
            </p:nvSpPr>
            <p:spPr>
              <a:xfrm>
                <a:off x="631208" y="3893397"/>
                <a:ext cx="5042921" cy="492443"/>
              </a:xfrm>
              <a:prstGeom prst="rect">
                <a:avLst/>
              </a:prstGeom>
              <a:noFill/>
            </p:spPr>
            <p:txBody>
              <a:bodyPr wrap="square">
                <a:spAutoFit/>
              </a:bodyPr>
              <a:lstStyle/>
              <a:p>
                <a:r>
                  <a:rPr kumimoji="0" lang="en-US" sz="2600" b="1" i="1" u="none" strike="noStrike" kern="1200" cap="none" spc="0" normalizeH="0" baseline="0" noProof="0" dirty="0">
                    <a:ln>
                      <a:noFill/>
                    </a:ln>
                    <a:solidFill>
                      <a:schemeClr val="accent3">
                        <a:lumMod val="75000"/>
                      </a:schemeClr>
                    </a:solidFill>
                    <a:effectLst/>
                    <a:uLnTx/>
                    <a:uFillTx/>
                    <a:latin typeface="Segoe UI Semilight" panose="020B0402040204020203" pitchFamily="34" charset="0"/>
                    <a:cs typeface="Segoe UI Semilight" panose="020B0402040204020203" pitchFamily="34" charset="0"/>
                  </a:rPr>
                  <a:t>e.g., PMF for a discrete RV, </a:t>
                </a:r>
                <a14:m>
                  <m:oMath xmlns:m="http://schemas.openxmlformats.org/officeDocument/2006/math">
                    <m:r>
                      <a:rPr kumimoji="0" lang="en-US" sz="2600" b="1" i="1" u="none" strike="noStrike" kern="1200" cap="none" spc="0" normalizeH="0" baseline="0" noProof="0" smtClean="0">
                        <a:ln>
                          <a:noFill/>
                        </a:ln>
                        <a:solidFill>
                          <a:schemeClr val="accent3">
                            <a:lumMod val="75000"/>
                          </a:schemeClr>
                        </a:solidFill>
                        <a:effectLst/>
                        <a:uLnTx/>
                        <a:uFillTx/>
                        <a:latin typeface="Cambria Math" panose="02040503050406030204" pitchFamily="18" charset="0"/>
                        <a:cs typeface="Segoe UI Semilight" panose="020B0402040204020203" pitchFamily="34" charset="0"/>
                      </a:rPr>
                      <m:t>𝑿</m:t>
                    </m:r>
                  </m:oMath>
                </a14:m>
                <a:endParaRPr lang="en-US" sz="2600" dirty="0">
                  <a:solidFill>
                    <a:schemeClr val="accent3">
                      <a:lumMod val="75000"/>
                    </a:schemeClr>
                  </a:solidFill>
                </a:endParaRPr>
              </a:p>
            </p:txBody>
          </p:sp>
        </mc:Choice>
        <mc:Fallback xmlns="">
          <p:sp>
            <p:nvSpPr>
              <p:cNvPr id="12" name="TextBox 11">
                <a:extLst>
                  <a:ext uri="{FF2B5EF4-FFF2-40B4-BE49-F238E27FC236}">
                    <a16:creationId xmlns:a16="http://schemas.microsoft.com/office/drawing/2014/main" id="{7089C2E6-4AB5-279C-005B-373056046F4D}"/>
                  </a:ext>
                </a:extLst>
              </p:cNvPr>
              <p:cNvSpPr txBox="1">
                <a:spLocks noRot="1" noChangeAspect="1" noMove="1" noResize="1" noEditPoints="1" noAdjustHandles="1" noChangeArrowheads="1" noChangeShapeType="1" noTextEdit="1"/>
              </p:cNvSpPr>
              <p:nvPr/>
            </p:nvSpPr>
            <p:spPr>
              <a:xfrm>
                <a:off x="631208" y="3893397"/>
                <a:ext cx="5042921" cy="492443"/>
              </a:xfrm>
              <a:prstGeom prst="rect">
                <a:avLst/>
              </a:prstGeom>
              <a:blipFill>
                <a:blip r:embed="rId6"/>
                <a:stretch>
                  <a:fillRect l="-2177" t="-13750" b="-3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1030ADCA-432B-79A3-837E-F85865DF15B2}"/>
                  </a:ext>
                </a:extLst>
              </p:cNvPr>
              <p:cNvSpPr txBox="1"/>
              <p:nvPr/>
            </p:nvSpPr>
            <p:spPr>
              <a:xfrm>
                <a:off x="6408687" y="3851726"/>
                <a:ext cx="5042921" cy="492443"/>
              </a:xfrm>
              <a:prstGeom prst="rect">
                <a:avLst/>
              </a:prstGeom>
              <a:noFill/>
            </p:spPr>
            <p:txBody>
              <a:bodyPr wrap="square">
                <a:spAutoFit/>
              </a:bodyPr>
              <a:lstStyle/>
              <a:p>
                <a:r>
                  <a:rPr kumimoji="0" lang="en-US" sz="2600" b="1" i="1" u="none" strike="noStrike" kern="1200" cap="none" spc="0" normalizeH="0" baseline="0" noProof="0" dirty="0">
                    <a:ln>
                      <a:noFill/>
                    </a:ln>
                    <a:solidFill>
                      <a:schemeClr val="accent3">
                        <a:lumMod val="75000"/>
                      </a:schemeClr>
                    </a:solidFill>
                    <a:effectLst/>
                    <a:uLnTx/>
                    <a:uFillTx/>
                    <a:latin typeface="Segoe UI Semilight" panose="020B0402040204020203" pitchFamily="34" charset="0"/>
                    <a:cs typeface="Segoe UI Semilight" panose="020B0402040204020203" pitchFamily="34" charset="0"/>
                  </a:rPr>
                  <a:t>e.g., PDF for a continuous RV, </a:t>
                </a:r>
                <a14:m>
                  <m:oMath xmlns:m="http://schemas.openxmlformats.org/officeDocument/2006/math">
                    <m:r>
                      <a:rPr kumimoji="0" lang="en-US" sz="2600" b="1" i="1" u="none" strike="noStrike" kern="1200" cap="none" spc="0" normalizeH="0" baseline="0" noProof="0" smtClean="0">
                        <a:ln>
                          <a:noFill/>
                        </a:ln>
                        <a:solidFill>
                          <a:schemeClr val="accent3">
                            <a:lumMod val="75000"/>
                          </a:schemeClr>
                        </a:solidFill>
                        <a:effectLst/>
                        <a:uLnTx/>
                        <a:uFillTx/>
                        <a:latin typeface="Cambria Math" panose="02040503050406030204" pitchFamily="18" charset="0"/>
                        <a:cs typeface="Segoe UI Semilight" panose="020B0402040204020203" pitchFamily="34" charset="0"/>
                      </a:rPr>
                      <m:t>𝑿</m:t>
                    </m:r>
                  </m:oMath>
                </a14:m>
                <a:endParaRPr lang="en-US" sz="2600" dirty="0">
                  <a:solidFill>
                    <a:schemeClr val="accent3">
                      <a:lumMod val="75000"/>
                    </a:schemeClr>
                  </a:solidFill>
                </a:endParaRPr>
              </a:p>
            </p:txBody>
          </p:sp>
        </mc:Choice>
        <mc:Fallback xmlns="">
          <p:sp>
            <p:nvSpPr>
              <p:cNvPr id="13" name="TextBox 12">
                <a:extLst>
                  <a:ext uri="{FF2B5EF4-FFF2-40B4-BE49-F238E27FC236}">
                    <a16:creationId xmlns:a16="http://schemas.microsoft.com/office/drawing/2014/main" id="{1030ADCA-432B-79A3-837E-F85865DF15B2}"/>
                  </a:ext>
                </a:extLst>
              </p:cNvPr>
              <p:cNvSpPr txBox="1">
                <a:spLocks noRot="1" noChangeAspect="1" noMove="1" noResize="1" noEditPoints="1" noAdjustHandles="1" noChangeArrowheads="1" noChangeShapeType="1" noTextEdit="1"/>
              </p:cNvSpPr>
              <p:nvPr/>
            </p:nvSpPr>
            <p:spPr>
              <a:xfrm>
                <a:off x="6408687" y="3851726"/>
                <a:ext cx="5042921" cy="492443"/>
              </a:xfrm>
              <a:prstGeom prst="rect">
                <a:avLst/>
              </a:prstGeom>
              <a:blipFill>
                <a:blip r:embed="rId7"/>
                <a:stretch>
                  <a:fillRect l="-2174" t="-12346" b="-28395"/>
                </a:stretch>
              </a:blipFill>
            </p:spPr>
            <p:txBody>
              <a:bodyPr/>
              <a:lstStyle/>
              <a:p>
                <a:r>
                  <a:rPr lang="en-US">
                    <a:noFill/>
                  </a:rPr>
                  <a:t> </a:t>
                </a:r>
              </a:p>
            </p:txBody>
          </p:sp>
        </mc:Fallback>
      </mc:AlternateContent>
    </p:spTree>
    <p:extLst>
      <p:ext uri="{BB962C8B-B14F-4D97-AF65-F5344CB8AC3E}">
        <p14:creationId xmlns:p14="http://schemas.microsoft.com/office/powerpoint/2010/main" val="1267664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FFA7DD-93A6-4E5E-A795-38F505B42BBF}"/>
              </a:ext>
            </a:extLst>
          </p:cNvPr>
          <p:cNvSpPr>
            <a:spLocks noGrp="1"/>
          </p:cNvSpPr>
          <p:nvPr>
            <p:ph type="title"/>
          </p:nvPr>
        </p:nvSpPr>
        <p:spPr/>
        <p:txBody>
          <a:bodyPr>
            <a:normAutofit/>
          </a:bodyPr>
          <a:lstStyle/>
          <a:p>
            <a:r>
              <a:rPr lang="en-US" dirty="0"/>
              <a:t>Probability </a:t>
            </a:r>
            <a:r>
              <a:rPr lang="en-US" i="1" u="sng" dirty="0"/>
              <a:t>Density</a:t>
            </a:r>
            <a:r>
              <a:rPr lang="en-US" dirty="0"/>
              <a:t> Function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09C5C6E-F751-440F-BFB6-C05AA4AFCFC6}"/>
                  </a:ext>
                </a:extLst>
              </p:cNvPr>
              <p:cNvSpPr>
                <a:spLocks noGrp="1"/>
              </p:cNvSpPr>
              <p:nvPr>
                <p:ph idx="1"/>
              </p:nvPr>
            </p:nvSpPr>
            <p:spPr>
              <a:xfrm>
                <a:off x="575240" y="1463857"/>
                <a:ext cx="11428074" cy="4845504"/>
              </a:xfrm>
            </p:spPr>
            <p:txBody>
              <a:bodyPr>
                <a:normAutofit/>
              </a:bodyPr>
              <a:lstStyle/>
              <a:p>
                <a:r>
                  <a:rPr lang="en-US" dirty="0">
                    <a:solidFill>
                      <a:schemeClr val="tx1">
                        <a:lumMod val="50000"/>
                        <a:lumOff val="50000"/>
                      </a:schemeClr>
                    </a:solidFill>
                  </a:rPr>
                  <a:t>For </a:t>
                </a:r>
                <a:r>
                  <a:rPr lang="en-US" b="1" i="1" dirty="0">
                    <a:solidFill>
                      <a:schemeClr val="tx1">
                        <a:lumMod val="50000"/>
                        <a:lumOff val="50000"/>
                      </a:schemeClr>
                    </a:solidFill>
                  </a:rPr>
                  <a:t>discrete</a:t>
                </a:r>
                <a:r>
                  <a:rPr lang="en-US" b="1" dirty="0">
                    <a:solidFill>
                      <a:schemeClr val="tx1">
                        <a:lumMod val="50000"/>
                        <a:lumOff val="50000"/>
                      </a:schemeClr>
                    </a:solidFill>
                  </a:rPr>
                  <a:t> random variables</a:t>
                </a:r>
                <a:r>
                  <a:rPr lang="en-US" dirty="0">
                    <a:solidFill>
                      <a:schemeClr val="tx1">
                        <a:lumMod val="50000"/>
                        <a:lumOff val="50000"/>
                      </a:schemeClr>
                    </a:solidFill>
                  </a:rPr>
                  <a:t>, we defined the PMF: </a:t>
                </a:r>
                <a14:m>
                  <m:oMath xmlns:m="http://schemas.openxmlformats.org/officeDocument/2006/math">
                    <m:sSub>
                      <m:sSubPr>
                        <m:ctrlPr>
                          <a:rPr lang="en-US" b="0" i="1" smtClean="0">
                            <a:solidFill>
                              <a:schemeClr val="tx1">
                                <a:lumMod val="50000"/>
                                <a:lumOff val="50000"/>
                              </a:schemeClr>
                            </a:solidFill>
                            <a:latin typeface="Cambria Math" panose="02040503050406030204" pitchFamily="18" charset="0"/>
                          </a:rPr>
                        </m:ctrlPr>
                      </m:sSubPr>
                      <m:e>
                        <m:r>
                          <a:rPr lang="en-US" b="0" i="1" smtClean="0">
                            <a:solidFill>
                              <a:schemeClr val="tx1">
                                <a:lumMod val="50000"/>
                                <a:lumOff val="50000"/>
                              </a:schemeClr>
                            </a:solidFill>
                            <a:latin typeface="Cambria Math" panose="02040503050406030204" pitchFamily="18" charset="0"/>
                          </a:rPr>
                          <m:t>𝑝</m:t>
                        </m:r>
                      </m:e>
                      <m:sub>
                        <m:r>
                          <a:rPr lang="en-US" b="0" i="1" smtClean="0">
                            <a:solidFill>
                              <a:schemeClr val="tx1">
                                <a:lumMod val="50000"/>
                                <a:lumOff val="50000"/>
                              </a:schemeClr>
                            </a:solidFill>
                            <a:latin typeface="Cambria Math" panose="02040503050406030204" pitchFamily="18" charset="0"/>
                          </a:rPr>
                          <m:t>𝑌</m:t>
                        </m:r>
                      </m:sub>
                    </m:sSub>
                    <m:d>
                      <m:dPr>
                        <m:ctrlPr>
                          <a:rPr lang="en-US" b="0" i="1" smtClean="0">
                            <a:solidFill>
                              <a:schemeClr val="tx1">
                                <a:lumMod val="50000"/>
                                <a:lumOff val="50000"/>
                              </a:schemeClr>
                            </a:solidFill>
                            <a:latin typeface="Cambria Math" panose="02040503050406030204" pitchFamily="18" charset="0"/>
                          </a:rPr>
                        </m:ctrlPr>
                      </m:dPr>
                      <m:e>
                        <m:r>
                          <a:rPr lang="en-US" b="0" i="1" smtClean="0">
                            <a:solidFill>
                              <a:schemeClr val="tx1">
                                <a:lumMod val="50000"/>
                                <a:lumOff val="50000"/>
                              </a:schemeClr>
                            </a:solidFill>
                            <a:latin typeface="Cambria Math" panose="02040503050406030204" pitchFamily="18" charset="0"/>
                          </a:rPr>
                          <m:t>𝑘</m:t>
                        </m:r>
                      </m:e>
                    </m:d>
                    <m:r>
                      <a:rPr lang="en-US" b="0" i="1" smtClean="0">
                        <a:solidFill>
                          <a:schemeClr val="tx1">
                            <a:lumMod val="50000"/>
                            <a:lumOff val="50000"/>
                          </a:schemeClr>
                        </a:solidFill>
                        <a:latin typeface="Cambria Math" panose="02040503050406030204" pitchFamily="18" charset="0"/>
                      </a:rPr>
                      <m:t>=</m:t>
                    </m:r>
                    <m:r>
                      <a:rPr lang="en-US" b="0" i="1" smtClean="0">
                        <a:solidFill>
                          <a:schemeClr val="tx1">
                            <a:lumMod val="50000"/>
                            <a:lumOff val="50000"/>
                          </a:schemeClr>
                        </a:solidFill>
                        <a:latin typeface="Cambria Math" panose="02040503050406030204" pitchFamily="18" charset="0"/>
                      </a:rPr>
                      <m:t>ℙ</m:t>
                    </m:r>
                    <m:r>
                      <a:rPr lang="en-US" b="0" i="1" smtClean="0">
                        <a:solidFill>
                          <a:schemeClr val="tx1">
                            <a:lumMod val="50000"/>
                            <a:lumOff val="50000"/>
                          </a:schemeClr>
                        </a:solidFill>
                        <a:latin typeface="Cambria Math" panose="02040503050406030204" pitchFamily="18" charset="0"/>
                      </a:rPr>
                      <m:t>(</m:t>
                    </m:r>
                    <m:r>
                      <a:rPr lang="en-US" b="0" i="1" smtClean="0">
                        <a:solidFill>
                          <a:schemeClr val="tx1">
                            <a:lumMod val="50000"/>
                            <a:lumOff val="50000"/>
                          </a:schemeClr>
                        </a:solidFill>
                        <a:latin typeface="Cambria Math" panose="02040503050406030204" pitchFamily="18" charset="0"/>
                      </a:rPr>
                      <m:t>𝑌</m:t>
                    </m:r>
                    <m:r>
                      <a:rPr lang="en-US" b="0" i="1" smtClean="0">
                        <a:solidFill>
                          <a:schemeClr val="tx1">
                            <a:lumMod val="50000"/>
                            <a:lumOff val="50000"/>
                          </a:schemeClr>
                        </a:solidFill>
                        <a:latin typeface="Cambria Math" panose="02040503050406030204" pitchFamily="18" charset="0"/>
                      </a:rPr>
                      <m:t>=</m:t>
                    </m:r>
                    <m:r>
                      <a:rPr lang="en-US" b="0" i="1" smtClean="0">
                        <a:solidFill>
                          <a:schemeClr val="tx1">
                            <a:lumMod val="50000"/>
                            <a:lumOff val="50000"/>
                          </a:schemeClr>
                        </a:solidFill>
                        <a:latin typeface="Cambria Math" panose="02040503050406030204" pitchFamily="18" charset="0"/>
                      </a:rPr>
                      <m:t>𝑘</m:t>
                    </m:r>
                    <m:r>
                      <a:rPr lang="en-US" b="0" i="1" smtClean="0">
                        <a:solidFill>
                          <a:schemeClr val="tx1">
                            <a:lumMod val="50000"/>
                            <a:lumOff val="50000"/>
                          </a:schemeClr>
                        </a:solidFill>
                        <a:latin typeface="Cambria Math" panose="02040503050406030204" pitchFamily="18" charset="0"/>
                      </a:rPr>
                      <m:t>)</m:t>
                    </m:r>
                  </m:oMath>
                </a14:m>
                <a:r>
                  <a:rPr lang="en-US" dirty="0">
                    <a:solidFill>
                      <a:schemeClr val="tx1">
                        <a:lumMod val="50000"/>
                        <a:lumOff val="50000"/>
                      </a:schemeClr>
                    </a:solidFill>
                  </a:rPr>
                  <a:t>.</a:t>
                </a:r>
                <a:endParaRPr lang="en-US" b="1" dirty="0"/>
              </a:p>
              <a:p>
                <a:endParaRPr lang="en-US" sz="1000" b="1" dirty="0"/>
              </a:p>
              <a:p>
                <a:r>
                  <a:rPr lang="en-US" b="1" dirty="0"/>
                  <a:t>For </a:t>
                </a:r>
                <a:r>
                  <a:rPr lang="en-US" b="1" i="1" dirty="0"/>
                  <a:t>continuous</a:t>
                </a:r>
                <a:r>
                  <a:rPr lang="en-US" b="1" dirty="0"/>
                  <a:t> random variables, we use the </a:t>
                </a:r>
                <a:r>
                  <a:rPr lang="en-US" b="1" dirty="0">
                    <a:solidFill>
                      <a:schemeClr val="accent5">
                        <a:lumMod val="75000"/>
                      </a:schemeClr>
                    </a:solidFill>
                  </a:rPr>
                  <a:t>probability </a:t>
                </a:r>
                <a:r>
                  <a:rPr lang="en-US" b="1" u="sng" dirty="0">
                    <a:solidFill>
                      <a:schemeClr val="accent5">
                        <a:lumMod val="75000"/>
                      </a:schemeClr>
                    </a:solidFill>
                  </a:rPr>
                  <a:t>density</a:t>
                </a:r>
                <a:r>
                  <a:rPr lang="en-US" b="1" dirty="0">
                    <a:solidFill>
                      <a:schemeClr val="accent5">
                        <a:lumMod val="75000"/>
                      </a:schemeClr>
                    </a:solidFill>
                  </a:rPr>
                  <a:t> function </a:t>
                </a:r>
                <a:endParaRPr lang="en-US" b="1" i="1" dirty="0">
                  <a:solidFill>
                    <a:schemeClr val="tx1"/>
                  </a:solidFill>
                  <a:latin typeface="Cambria Math" panose="02040503050406030204" pitchFamily="18" charset="0"/>
                </a:endParaRPr>
              </a:p>
              <a:p>
                <a14:m>
                  <m:oMath xmlns:m="http://schemas.openxmlformats.org/officeDocument/2006/math">
                    <m:sSub>
                      <m:sSubPr>
                        <m:ctrlPr>
                          <a:rPr lang="en-US" b="1" i="1" smtClean="0">
                            <a:solidFill>
                              <a:schemeClr val="tx1"/>
                            </a:solidFill>
                            <a:latin typeface="Cambria Math" panose="02040503050406030204" pitchFamily="18" charset="0"/>
                          </a:rPr>
                        </m:ctrlPr>
                      </m:sSubPr>
                      <m:e>
                        <m:r>
                          <a:rPr lang="en-US" b="1" i="1" smtClean="0">
                            <a:solidFill>
                              <a:schemeClr val="tx1"/>
                            </a:solidFill>
                            <a:latin typeface="Cambria Math" panose="02040503050406030204" pitchFamily="18" charset="0"/>
                          </a:rPr>
                          <m:t>𝒇</m:t>
                        </m:r>
                      </m:e>
                      <m:sub>
                        <m:r>
                          <a:rPr lang="en-US" b="1" i="1" smtClean="0">
                            <a:solidFill>
                              <a:schemeClr val="tx1"/>
                            </a:solidFill>
                            <a:latin typeface="Cambria Math" panose="02040503050406030204" pitchFamily="18" charset="0"/>
                          </a:rPr>
                          <m:t>𝑿</m:t>
                        </m:r>
                      </m:sub>
                    </m:sSub>
                    <m:r>
                      <a:rPr lang="en-US" b="1" i="1" smtClean="0">
                        <a:solidFill>
                          <a:schemeClr val="tx1"/>
                        </a:solidFill>
                        <a:latin typeface="Cambria Math" panose="02040503050406030204" pitchFamily="18" charset="0"/>
                      </a:rPr>
                      <m:t>(</m:t>
                    </m:r>
                    <m:r>
                      <a:rPr lang="en-US" b="1" i="1" smtClean="0">
                        <a:solidFill>
                          <a:schemeClr val="tx1"/>
                        </a:solidFill>
                        <a:latin typeface="Cambria Math" panose="02040503050406030204" pitchFamily="18" charset="0"/>
                      </a:rPr>
                      <m:t>𝒌</m:t>
                    </m:r>
                    <m:r>
                      <a:rPr lang="en-US" b="1" i="1" smtClean="0">
                        <a:solidFill>
                          <a:schemeClr val="tx1"/>
                        </a:solidFill>
                        <a:latin typeface="Cambria Math" panose="02040503050406030204" pitchFamily="18" charset="0"/>
                      </a:rPr>
                      <m:t>)</m:t>
                    </m:r>
                  </m:oMath>
                </a14:m>
                <a:r>
                  <a:rPr lang="en-US" b="1" dirty="0">
                    <a:solidFill>
                      <a:schemeClr val="tx1"/>
                    </a:solidFill>
                  </a:rPr>
                  <a:t> </a:t>
                </a:r>
                <a:r>
                  <a:rPr lang="en-US" dirty="0">
                    <a:solidFill>
                      <a:schemeClr val="tx1"/>
                    </a:solidFill>
                  </a:rPr>
                  <a:t>is the </a:t>
                </a:r>
                <a:r>
                  <a:rPr lang="en-US" u="sng" dirty="0">
                    <a:solidFill>
                      <a:schemeClr val="tx1"/>
                    </a:solidFill>
                  </a:rPr>
                  <a:t>density</a:t>
                </a:r>
                <a:r>
                  <a:rPr lang="en-US" dirty="0">
                    <a:solidFill>
                      <a:schemeClr val="tx1"/>
                    </a:solidFill>
                  </a:rPr>
                  <a:t> of the continuous random variable </a:t>
                </a:r>
                <a14:m>
                  <m:oMath xmlns:m="http://schemas.openxmlformats.org/officeDocument/2006/math">
                    <m:r>
                      <a:rPr lang="en-US" b="0" i="1" smtClean="0">
                        <a:solidFill>
                          <a:schemeClr val="tx1"/>
                        </a:solidFill>
                        <a:latin typeface="Cambria Math" panose="02040503050406030204" pitchFamily="18" charset="0"/>
                      </a:rPr>
                      <m:t>𝑋</m:t>
                    </m:r>
                  </m:oMath>
                </a14:m>
                <a:r>
                  <a:rPr lang="en-US" dirty="0">
                    <a:solidFill>
                      <a:schemeClr val="tx1"/>
                    </a:solidFill>
                  </a:rPr>
                  <a:t> at the value </a:t>
                </a:r>
                <a14:m>
                  <m:oMath xmlns:m="http://schemas.openxmlformats.org/officeDocument/2006/math">
                    <m:r>
                      <a:rPr lang="en-US" b="0" i="1" smtClean="0">
                        <a:solidFill>
                          <a:schemeClr val="tx1"/>
                        </a:solidFill>
                        <a:latin typeface="Cambria Math" panose="02040503050406030204" pitchFamily="18" charset="0"/>
                      </a:rPr>
                      <m:t>𝑘</m:t>
                    </m:r>
                  </m:oMath>
                </a14:m>
                <a:endParaRPr lang="en-US" dirty="0">
                  <a:solidFill>
                    <a:schemeClr val="tx1"/>
                  </a:solidFill>
                </a:endParaRPr>
              </a:p>
              <a:p>
                <a:endParaRPr lang="en-US" dirty="0"/>
              </a:p>
              <a:p>
                <a:r>
                  <a:rPr lang="en-US" b="1" dirty="0">
                    <a:solidFill>
                      <a:schemeClr val="accent4">
                        <a:lumMod val="75000"/>
                      </a:schemeClr>
                    </a:solidFill>
                  </a:rPr>
                  <a:t>How do we use the PDF?</a:t>
                </a:r>
              </a:p>
              <a:p>
                <a:r>
                  <a:rPr lang="en-US" dirty="0"/>
                  <a:t>To compute probabilities of events!</a:t>
                </a:r>
              </a:p>
              <a:p>
                <a14:m>
                  <m:oMath xmlns:m="http://schemas.openxmlformats.org/officeDocument/2006/math">
                    <m:r>
                      <a:rPr lang="en-US" b="0" i="1" smtClean="0">
                        <a:latin typeface="Cambria Math" panose="02040503050406030204" pitchFamily="18" charset="0"/>
                      </a:rPr>
                      <m:t>ℙ</m:t>
                    </m:r>
                    <m:d>
                      <m:dPr>
                        <m:ctrlPr>
                          <a:rPr lang="en-US" b="0" i="1" smtClean="0">
                            <a:latin typeface="Cambria Math" panose="02040503050406030204" pitchFamily="18" charset="0"/>
                          </a:rPr>
                        </m:ctrlPr>
                      </m:dPr>
                      <m:e>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𝑏</m:t>
                        </m:r>
                      </m:e>
                    </m:d>
                    <m:r>
                      <a:rPr lang="en-US" b="0" i="1" smtClean="0">
                        <a:latin typeface="Cambria Math" panose="02040503050406030204" pitchFamily="18" charset="0"/>
                      </a:rPr>
                      <m:t>=</m:t>
                    </m:r>
                  </m:oMath>
                </a14:m>
                <a:r>
                  <a:rPr lang="en-US" dirty="0"/>
                  <a:t> </a:t>
                </a:r>
                <a14:m>
                  <m:oMath xmlns:m="http://schemas.openxmlformats.org/officeDocument/2006/math">
                    <m:nary>
                      <m:naryPr>
                        <m:ctrlPr>
                          <a:rPr lang="en-US" i="1">
                            <a:latin typeface="Cambria Math" panose="02040503050406030204" pitchFamily="18" charset="0"/>
                          </a:rPr>
                        </m:ctrlPr>
                      </m:naryPr>
                      <m:sub>
                        <m:r>
                          <a:rPr lang="en-US" i="1">
                            <a:latin typeface="Cambria Math" panose="02040503050406030204" pitchFamily="18" charset="0"/>
                          </a:rPr>
                          <m:t>𝑎</m:t>
                        </m:r>
                      </m:sub>
                      <m:sup>
                        <m:r>
                          <a:rPr lang="en-US" i="1">
                            <a:latin typeface="Cambria Math" panose="02040503050406030204" pitchFamily="18" charset="0"/>
                          </a:rPr>
                          <m:t>𝑏</m:t>
                        </m:r>
                      </m:sup>
                      <m:e>
                        <m:sSub>
                          <m:sSubPr>
                            <m:ctrlPr>
                              <a:rPr lang="en-US" i="1">
                                <a:latin typeface="Cambria Math" panose="02040503050406030204" pitchFamily="18" charset="0"/>
                              </a:rPr>
                            </m:ctrlPr>
                          </m:sSubPr>
                          <m:e>
                            <m:r>
                              <a:rPr lang="en-US" i="1">
                                <a:latin typeface="Cambria Math" panose="02040503050406030204" pitchFamily="18" charset="0"/>
                              </a:rPr>
                              <m:t>𝑓</m:t>
                            </m:r>
                          </m:e>
                          <m:sub>
                            <m:r>
                              <a:rPr lang="en-US" i="1">
                                <a:latin typeface="Cambria Math" panose="02040503050406030204" pitchFamily="18" charset="0"/>
                              </a:rPr>
                              <m:t>𝑋</m:t>
                            </m:r>
                          </m:sub>
                        </m:sSub>
                        <m:d>
                          <m:dPr>
                            <m:ctrlPr>
                              <a:rPr lang="en-US" i="1">
                                <a:latin typeface="Cambria Math" panose="02040503050406030204" pitchFamily="18" charset="0"/>
                              </a:rPr>
                            </m:ctrlPr>
                          </m:dPr>
                          <m:e>
                            <m:r>
                              <a:rPr lang="en-US" i="1">
                                <a:latin typeface="Cambria Math" panose="02040503050406030204" pitchFamily="18" charset="0"/>
                              </a:rPr>
                              <m:t>𝑧</m:t>
                            </m:r>
                          </m:e>
                        </m:d>
                        <m:r>
                          <a:rPr lang="en-US">
                            <a:latin typeface="Cambria Math" panose="02040503050406030204" pitchFamily="18" charset="0"/>
                          </a:rPr>
                          <m:t> </m:t>
                        </m:r>
                        <m:r>
                          <m:rPr>
                            <m:sty m:val="p"/>
                          </m:rPr>
                          <a:rPr lang="en-US">
                            <a:latin typeface="Cambria Math" panose="02040503050406030204" pitchFamily="18" charset="0"/>
                          </a:rPr>
                          <m:t>d</m:t>
                        </m:r>
                        <m:r>
                          <a:rPr lang="en-US" i="1">
                            <a:latin typeface="Cambria Math" panose="02040503050406030204" pitchFamily="18" charset="0"/>
                          </a:rPr>
                          <m:t>𝑧</m:t>
                        </m:r>
                      </m:e>
                    </m:nary>
                  </m:oMath>
                </a14:m>
                <a:br>
                  <a:rPr lang="en-US" sz="2400" i="1" dirty="0"/>
                </a:br>
                <a:r>
                  <a:rPr lang="en-US" sz="2400" i="1" dirty="0"/>
                  <a:t>integrating is analogous to summing</a:t>
                </a:r>
              </a:p>
            </p:txBody>
          </p:sp>
        </mc:Choice>
        <mc:Fallback xmlns="">
          <p:sp>
            <p:nvSpPr>
              <p:cNvPr id="3" name="Content Placeholder 2">
                <a:extLst>
                  <a:ext uri="{FF2B5EF4-FFF2-40B4-BE49-F238E27FC236}">
                    <a16:creationId xmlns:a16="http://schemas.microsoft.com/office/drawing/2014/main" id="{609C5C6E-F751-440F-BFB6-C05AA4AFCFC6}"/>
                  </a:ext>
                </a:extLst>
              </p:cNvPr>
              <p:cNvSpPr>
                <a:spLocks noGrp="1" noRot="1" noChangeAspect="1" noMove="1" noResize="1" noEditPoints="1" noAdjustHandles="1" noChangeArrowheads="1" noChangeShapeType="1" noTextEdit="1"/>
              </p:cNvSpPr>
              <p:nvPr>
                <p:ph idx="1"/>
              </p:nvPr>
            </p:nvSpPr>
            <p:spPr>
              <a:xfrm>
                <a:off x="575240" y="1463857"/>
                <a:ext cx="11428074" cy="4845504"/>
              </a:xfrm>
              <a:blipFill>
                <a:blip r:embed="rId3"/>
                <a:stretch>
                  <a:fillRect l="-640" t="-2138" r="-373"/>
                </a:stretch>
              </a:blipFill>
            </p:spPr>
            <p:txBody>
              <a:bodyPr/>
              <a:lstStyle/>
              <a:p>
                <a:r>
                  <a:rPr lang="en-US">
                    <a:noFill/>
                  </a:rPr>
                  <a:t> </a:t>
                </a:r>
              </a:p>
            </p:txBody>
          </p:sp>
        </mc:Fallback>
      </mc:AlternateContent>
      <p:pic>
        <p:nvPicPr>
          <p:cNvPr id="8" name="Picture 7" descr="A graph and diagram of a graph&#10;&#10;Description automatically generated">
            <a:extLst>
              <a:ext uri="{FF2B5EF4-FFF2-40B4-BE49-F238E27FC236}">
                <a16:creationId xmlns:a16="http://schemas.microsoft.com/office/drawing/2014/main" id="{6E2EBD47-76D8-BD13-2338-3E4C534B85AA}"/>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6408687" y="4440431"/>
            <a:ext cx="5208073" cy="2628012"/>
          </a:xfrm>
          <a:prstGeom prst="rect">
            <a:avLst/>
          </a:prstGeom>
        </p:spPr>
      </p:pic>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1030ADCA-432B-79A3-837E-F85865DF15B2}"/>
                  </a:ext>
                </a:extLst>
              </p:cNvPr>
              <p:cNvSpPr txBox="1"/>
              <p:nvPr/>
            </p:nvSpPr>
            <p:spPr>
              <a:xfrm>
                <a:off x="6408687" y="3851726"/>
                <a:ext cx="5042921" cy="492443"/>
              </a:xfrm>
              <a:prstGeom prst="rect">
                <a:avLst/>
              </a:prstGeom>
              <a:noFill/>
            </p:spPr>
            <p:txBody>
              <a:bodyPr wrap="square">
                <a:spAutoFit/>
              </a:bodyPr>
              <a:lstStyle/>
              <a:p>
                <a:r>
                  <a:rPr kumimoji="0" lang="en-US" sz="2600" b="1" i="1" u="none" strike="noStrike" kern="1200" cap="none" spc="0" normalizeH="0" baseline="0" noProof="0" dirty="0">
                    <a:ln>
                      <a:noFill/>
                    </a:ln>
                    <a:solidFill>
                      <a:schemeClr val="accent3">
                        <a:lumMod val="75000"/>
                      </a:schemeClr>
                    </a:solidFill>
                    <a:effectLst/>
                    <a:uLnTx/>
                    <a:uFillTx/>
                    <a:latin typeface="Segoe UI Semilight" panose="020B0402040204020203" pitchFamily="34" charset="0"/>
                    <a:cs typeface="Segoe UI Semilight" panose="020B0402040204020203" pitchFamily="34" charset="0"/>
                  </a:rPr>
                  <a:t>e.g., PDF for a continuous RV, </a:t>
                </a:r>
                <a14:m>
                  <m:oMath xmlns:m="http://schemas.openxmlformats.org/officeDocument/2006/math">
                    <m:r>
                      <a:rPr kumimoji="0" lang="en-US" sz="2600" b="1" i="1" u="none" strike="noStrike" kern="1200" cap="none" spc="0" normalizeH="0" baseline="0" noProof="0" smtClean="0">
                        <a:ln>
                          <a:noFill/>
                        </a:ln>
                        <a:solidFill>
                          <a:schemeClr val="accent3">
                            <a:lumMod val="75000"/>
                          </a:schemeClr>
                        </a:solidFill>
                        <a:effectLst/>
                        <a:uLnTx/>
                        <a:uFillTx/>
                        <a:latin typeface="Cambria Math" panose="02040503050406030204" pitchFamily="18" charset="0"/>
                        <a:cs typeface="Segoe UI Semilight" panose="020B0402040204020203" pitchFamily="34" charset="0"/>
                      </a:rPr>
                      <m:t>𝑿</m:t>
                    </m:r>
                  </m:oMath>
                </a14:m>
                <a:endParaRPr lang="en-US" sz="2600" dirty="0">
                  <a:solidFill>
                    <a:schemeClr val="accent3">
                      <a:lumMod val="75000"/>
                    </a:schemeClr>
                  </a:solidFill>
                </a:endParaRPr>
              </a:p>
            </p:txBody>
          </p:sp>
        </mc:Choice>
        <mc:Fallback xmlns="">
          <p:sp>
            <p:nvSpPr>
              <p:cNvPr id="13" name="TextBox 12">
                <a:extLst>
                  <a:ext uri="{FF2B5EF4-FFF2-40B4-BE49-F238E27FC236}">
                    <a16:creationId xmlns:a16="http://schemas.microsoft.com/office/drawing/2014/main" id="{1030ADCA-432B-79A3-837E-F85865DF15B2}"/>
                  </a:ext>
                </a:extLst>
              </p:cNvPr>
              <p:cNvSpPr txBox="1">
                <a:spLocks noRot="1" noChangeAspect="1" noMove="1" noResize="1" noEditPoints="1" noAdjustHandles="1" noChangeArrowheads="1" noChangeShapeType="1" noTextEdit="1"/>
              </p:cNvSpPr>
              <p:nvPr/>
            </p:nvSpPr>
            <p:spPr>
              <a:xfrm>
                <a:off x="6408687" y="3851726"/>
                <a:ext cx="5042921" cy="492443"/>
              </a:xfrm>
              <a:prstGeom prst="rect">
                <a:avLst/>
              </a:prstGeom>
              <a:blipFill>
                <a:blip r:embed="rId5"/>
                <a:stretch>
                  <a:fillRect l="-2174" t="-12346" b="-28395"/>
                </a:stretch>
              </a:blipFill>
            </p:spPr>
            <p:txBody>
              <a:bodyPr/>
              <a:lstStyle/>
              <a:p>
                <a:r>
                  <a:rPr lang="en-US">
                    <a:noFill/>
                  </a:rPr>
                  <a:t> </a:t>
                </a:r>
              </a:p>
            </p:txBody>
          </p:sp>
        </mc:Fallback>
      </mc:AlternateContent>
    </p:spTree>
    <p:extLst>
      <p:ext uri="{BB962C8B-B14F-4D97-AF65-F5344CB8AC3E}">
        <p14:creationId xmlns:p14="http://schemas.microsoft.com/office/powerpoint/2010/main" val="3271117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7DA49-CDCE-4508-8318-5D1DF00E652A}"/>
              </a:ext>
            </a:extLst>
          </p:cNvPr>
          <p:cNvSpPr>
            <a:spLocks noGrp="1"/>
          </p:cNvSpPr>
          <p:nvPr>
            <p:ph type="title"/>
          </p:nvPr>
        </p:nvSpPr>
        <p:spPr/>
        <p:txBody>
          <a:bodyPr/>
          <a:lstStyle/>
          <a:p>
            <a:r>
              <a:rPr lang="en-US" dirty="0"/>
              <a:t>Probability </a:t>
            </a:r>
            <a:r>
              <a:rPr lang="en-US" i="1" u="sng" dirty="0"/>
              <a:t>Density</a:t>
            </a:r>
            <a:r>
              <a:rPr lang="en-US" dirty="0"/>
              <a:t> Function (</a:t>
            </a:r>
            <a:r>
              <a:rPr lang="en-US" i="1" dirty="0"/>
              <a:t>example)</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630DC7D-9929-43B8-8B95-42434CE865FC}"/>
                  </a:ext>
                </a:extLst>
              </p:cNvPr>
              <p:cNvSpPr>
                <a:spLocks noGrp="1"/>
              </p:cNvSpPr>
              <p:nvPr>
                <p:ph idx="1"/>
              </p:nvPr>
            </p:nvSpPr>
            <p:spPr/>
            <p:txBody>
              <a:bodyPr>
                <a:normAutofit/>
              </a:bodyPr>
              <a:lstStyle/>
              <a:p>
                <a14:m>
                  <m:oMath xmlns:m="http://schemas.openxmlformats.org/officeDocument/2006/math">
                    <m:r>
                      <a:rPr lang="en-US" b="0" i="1" smtClean="0">
                        <a:latin typeface="Cambria Math" panose="02040503050406030204" pitchFamily="18" charset="0"/>
                      </a:rPr>
                      <m:t>𝑋</m:t>
                    </m:r>
                  </m:oMath>
                </a14:m>
                <a:r>
                  <a:rPr lang="en-US" dirty="0"/>
                  <a:t> is a </a:t>
                </a:r>
                <a:r>
                  <a:rPr lang="en-US" b="1" dirty="0"/>
                  <a:t>uniform real number </a:t>
                </a:r>
                <a:r>
                  <a:rPr lang="en-US" dirty="0"/>
                  <a:t>in </a:t>
                </a:r>
                <a14:m>
                  <m:oMath xmlns:m="http://schemas.openxmlformats.org/officeDocument/2006/math">
                    <m:r>
                      <a:rPr lang="en-US" b="0" i="1" smtClean="0">
                        <a:latin typeface="Cambria Math" panose="02040503050406030204" pitchFamily="18" charset="0"/>
                      </a:rPr>
                      <m:t>[0,1]</m:t>
                    </m:r>
                  </m:oMath>
                </a14:m>
                <a:r>
                  <a:rPr lang="en-US" dirty="0"/>
                  <a:t>. Let’s derive the PDF for </a:t>
                </a:r>
                <a14:m>
                  <m:oMath xmlns:m="http://schemas.openxmlformats.org/officeDocument/2006/math">
                    <m:r>
                      <a:rPr lang="en-US" b="0" i="1" smtClean="0">
                        <a:latin typeface="Cambria Math" panose="02040503050406030204" pitchFamily="18" charset="0"/>
                      </a:rPr>
                      <m:t>𝑋</m:t>
                    </m:r>
                  </m:oMath>
                </a14:m>
                <a:r>
                  <a:rPr lang="en-US" dirty="0"/>
                  <a:t>!</a:t>
                </a:r>
              </a:p>
              <a:p>
                <a:r>
                  <a:rPr lang="en-US" dirty="0"/>
                  <a:t>Idea: Make it “work right” for </a:t>
                </a:r>
                <a:r>
                  <a:rPr lang="en-US" b="1" dirty="0"/>
                  <a:t>events </a:t>
                </a:r>
                <a:r>
                  <a:rPr lang="en-US" dirty="0"/>
                  <a:t>since single outcomes don’t make sense.</a:t>
                </a:r>
                <a:endParaRPr lang="en-US" b="1" dirty="0"/>
              </a:p>
              <a:p>
                <a:endParaRPr lang="en-US" b="0" i="1" dirty="0">
                  <a:latin typeface="Cambria Math" panose="02040503050406030204" pitchFamily="18" charset="0"/>
                </a:endParaRPr>
              </a:p>
              <a:p>
                <a14:m>
                  <m:oMath xmlns:m="http://schemas.openxmlformats.org/officeDocument/2006/math">
                    <m:r>
                      <a:rPr lang="en-US" i="1">
                        <a:latin typeface="Cambria Math" panose="02040503050406030204" pitchFamily="18" charset="0"/>
                      </a:rPr>
                      <m:t>ℙ</m:t>
                    </m:r>
                    <m:d>
                      <m:dPr>
                        <m:ctrlPr>
                          <a:rPr lang="en-US" i="1">
                            <a:latin typeface="Cambria Math" panose="02040503050406030204" pitchFamily="18" charset="0"/>
                          </a:rPr>
                        </m:ctrlPr>
                      </m:dPr>
                      <m:e>
                        <m:r>
                          <a:rPr lang="en-US" i="1">
                            <a:latin typeface="Cambria Math" panose="02040503050406030204" pitchFamily="18" charset="0"/>
                          </a:rPr>
                          <m:t>0≤</m:t>
                        </m:r>
                        <m:r>
                          <a:rPr lang="en-US" i="1">
                            <a:latin typeface="Cambria Math" panose="02040503050406030204" pitchFamily="18" charset="0"/>
                          </a:rPr>
                          <m:t>𝑋</m:t>
                        </m:r>
                        <m:r>
                          <a:rPr lang="en-US" i="1">
                            <a:latin typeface="Cambria Math" panose="02040503050406030204" pitchFamily="18" charset="0"/>
                          </a:rPr>
                          <m:t>≤1</m:t>
                        </m:r>
                      </m:e>
                    </m:d>
                    <m:r>
                      <a:rPr lang="en-US" i="1">
                        <a:latin typeface="Cambria Math" panose="02040503050406030204" pitchFamily="18" charset="0"/>
                      </a:rPr>
                      <m:t>=</m:t>
                    </m:r>
                    <m:r>
                      <a:rPr lang="en-US" b="0" i="1" smtClean="0">
                        <a:latin typeface="Cambria Math" panose="02040503050406030204" pitchFamily="18" charset="0"/>
                      </a:rPr>
                      <m:t>             =∫</m:t>
                    </m:r>
                  </m:oMath>
                </a14:m>
                <a:r>
                  <a:rPr lang="en-US" dirty="0"/>
                  <a:t>     </a:t>
                </a:r>
                <a:br>
                  <a:rPr lang="en-US" dirty="0"/>
                </a:br>
                <a:endParaRPr lang="en-US" dirty="0"/>
              </a:p>
              <a:p>
                <a14:m>
                  <m:oMath xmlns:m="http://schemas.openxmlformats.org/officeDocument/2006/math">
                    <m:r>
                      <a:rPr lang="en-US" i="1">
                        <a:latin typeface="Cambria Math" panose="02040503050406030204" pitchFamily="18" charset="0"/>
                      </a:rPr>
                      <m:t>ℙ</m:t>
                    </m:r>
                    <m:r>
                      <a:rPr lang="en-US" i="1">
                        <a:latin typeface="Cambria Math" panose="02040503050406030204" pitchFamily="18" charset="0"/>
                      </a:rPr>
                      <m:t>(</m:t>
                    </m:r>
                    <m:r>
                      <a:rPr lang="en-US" i="1">
                        <a:latin typeface="Cambria Math" panose="02040503050406030204" pitchFamily="18" charset="0"/>
                      </a:rPr>
                      <m:t>𝑋</m:t>
                    </m:r>
                  </m:oMath>
                </a14:m>
                <a:r>
                  <a:rPr lang="en-US" dirty="0"/>
                  <a:t> is negative</a:t>
                </a:r>
                <a14:m>
                  <m:oMath xmlns:m="http://schemas.openxmlformats.org/officeDocument/2006/math">
                    <m:r>
                      <a:rPr lang="en-US" i="1">
                        <a:latin typeface="Cambria Math" panose="02040503050406030204" pitchFamily="18" charset="0"/>
                      </a:rPr>
                      <m:t>)=</m:t>
                    </m:r>
                    <m:r>
                      <a:rPr lang="en-US" b="0" i="1" smtClean="0">
                        <a:latin typeface="Cambria Math" panose="02040503050406030204" pitchFamily="18" charset="0"/>
                      </a:rPr>
                      <m:t>        =∫    </m:t>
                    </m:r>
                  </m:oMath>
                </a14:m>
                <a:br>
                  <a:rPr lang="en-US" dirty="0"/>
                </a:br>
                <a:endParaRPr lang="en-US" dirty="0"/>
              </a:p>
              <a:p>
                <a14:m>
                  <m:oMath xmlns:m="http://schemas.openxmlformats.org/officeDocument/2006/math">
                    <m:r>
                      <a:rPr lang="en-US" i="1">
                        <a:latin typeface="Cambria Math" panose="02040503050406030204" pitchFamily="18" charset="0"/>
                      </a:rPr>
                      <m:t>ℙ</m:t>
                    </m:r>
                    <m:d>
                      <m:dPr>
                        <m:ctrlPr>
                          <a:rPr lang="en-US" i="1">
                            <a:latin typeface="Cambria Math" panose="02040503050406030204" pitchFamily="18" charset="0"/>
                          </a:rPr>
                        </m:ctrlPr>
                      </m:dPr>
                      <m:e>
                        <m:r>
                          <a:rPr lang="en-US" i="1">
                            <a:latin typeface="Cambria Math" panose="02040503050406030204" pitchFamily="18" charset="0"/>
                          </a:rPr>
                          <m:t>.4≤</m:t>
                        </m:r>
                        <m:r>
                          <a:rPr lang="en-US" i="1">
                            <a:latin typeface="Cambria Math" panose="02040503050406030204" pitchFamily="18" charset="0"/>
                          </a:rPr>
                          <m:t>𝑋</m:t>
                        </m:r>
                        <m:r>
                          <a:rPr lang="en-US" i="1">
                            <a:latin typeface="Cambria Math" panose="02040503050406030204" pitchFamily="18" charset="0"/>
                          </a:rPr>
                          <m:t>≤.5</m:t>
                        </m:r>
                      </m:e>
                    </m:d>
                    <m:r>
                      <a:rPr lang="en-US" i="1">
                        <a:latin typeface="Cambria Math" panose="02040503050406030204" pitchFamily="18" charset="0"/>
                      </a:rPr>
                      <m:t>=</m:t>
                    </m:r>
                    <m:r>
                      <a:rPr lang="en-US" b="0" i="1" smtClean="0">
                        <a:latin typeface="Cambria Math" panose="02040503050406030204" pitchFamily="18" charset="0"/>
                      </a:rPr>
                      <m:t>            =∫</m:t>
                    </m:r>
                  </m:oMath>
                </a14:m>
                <a:endParaRPr lang="en-US" dirty="0"/>
              </a:p>
              <a:p>
                <a:endParaRPr lang="en-US" b="0" i="1" dirty="0">
                  <a:latin typeface="Cambria Math" panose="02040503050406030204" pitchFamily="18" charset="0"/>
                </a:endParaRPr>
              </a:p>
              <a:p>
                <a:endParaRPr lang="en-US" dirty="0"/>
              </a:p>
            </p:txBody>
          </p:sp>
        </mc:Choice>
        <mc:Fallback xmlns="">
          <p:sp>
            <p:nvSpPr>
              <p:cNvPr id="3" name="Content Placeholder 2">
                <a:extLst>
                  <a:ext uri="{FF2B5EF4-FFF2-40B4-BE49-F238E27FC236}">
                    <a16:creationId xmlns:a16="http://schemas.microsoft.com/office/drawing/2014/main" id="{D630DC7D-9929-43B8-8B95-42434CE865FC}"/>
                  </a:ext>
                </a:extLst>
              </p:cNvPr>
              <p:cNvSpPr>
                <a:spLocks noGrp="1" noRot="1" noChangeAspect="1" noMove="1" noResize="1" noEditPoints="1" noAdjustHandles="1" noChangeArrowheads="1" noChangeShapeType="1" noTextEdit="1"/>
              </p:cNvSpPr>
              <p:nvPr>
                <p:ph idx="1"/>
              </p:nvPr>
            </p:nvSpPr>
            <p:spPr>
              <a:blipFill>
                <a:blip r:embed="rId3"/>
                <a:stretch>
                  <a:fillRect l="-708" t="-2138"/>
                </a:stretch>
              </a:blipFill>
            </p:spPr>
            <p:txBody>
              <a:bodyPr/>
              <a:lstStyle/>
              <a:p>
                <a:r>
                  <a:rPr lang="en-US">
                    <a:noFill/>
                  </a:rPr>
                  <a:t> </a:t>
                </a:r>
              </a:p>
            </p:txBody>
          </p:sp>
        </mc:Fallback>
      </mc:AlternateContent>
    </p:spTree>
    <p:extLst>
      <p:ext uri="{BB962C8B-B14F-4D97-AF65-F5344CB8AC3E}">
        <p14:creationId xmlns:p14="http://schemas.microsoft.com/office/powerpoint/2010/main" val="3933763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7DA49-CDCE-4508-8318-5D1DF00E652A}"/>
              </a:ext>
            </a:extLst>
          </p:cNvPr>
          <p:cNvSpPr>
            <a:spLocks noGrp="1"/>
          </p:cNvSpPr>
          <p:nvPr>
            <p:ph type="title"/>
          </p:nvPr>
        </p:nvSpPr>
        <p:spPr/>
        <p:txBody>
          <a:bodyPr/>
          <a:lstStyle/>
          <a:p>
            <a:r>
              <a:rPr lang="en-US" dirty="0"/>
              <a:t>Probability </a:t>
            </a:r>
            <a:r>
              <a:rPr lang="en-US" i="1" u="sng" dirty="0"/>
              <a:t>Density</a:t>
            </a:r>
            <a:r>
              <a:rPr lang="en-US" dirty="0"/>
              <a:t> Function (</a:t>
            </a:r>
            <a:r>
              <a:rPr lang="en-US" i="1" dirty="0"/>
              <a:t>example)</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630DC7D-9929-43B8-8B95-42434CE865FC}"/>
                  </a:ext>
                </a:extLst>
              </p:cNvPr>
              <p:cNvSpPr>
                <a:spLocks noGrp="1"/>
              </p:cNvSpPr>
              <p:nvPr>
                <p:ph idx="1"/>
              </p:nvPr>
            </p:nvSpPr>
            <p:spPr/>
            <p:txBody>
              <a:bodyPr>
                <a:normAutofit lnSpcReduction="10000"/>
              </a:bodyPr>
              <a:lstStyle/>
              <a:p>
                <a14:m>
                  <m:oMath xmlns:m="http://schemas.openxmlformats.org/officeDocument/2006/math">
                    <m:r>
                      <a:rPr lang="en-US" b="0" i="1" smtClean="0">
                        <a:latin typeface="Cambria Math" panose="02040503050406030204" pitchFamily="18" charset="0"/>
                      </a:rPr>
                      <m:t>𝑋</m:t>
                    </m:r>
                  </m:oMath>
                </a14:m>
                <a:r>
                  <a:rPr lang="en-US" dirty="0"/>
                  <a:t> is a </a:t>
                </a:r>
                <a:r>
                  <a:rPr lang="en-US" b="1" dirty="0"/>
                  <a:t>uniform real number </a:t>
                </a:r>
                <a:r>
                  <a:rPr lang="en-US" dirty="0"/>
                  <a:t>in </a:t>
                </a:r>
                <a14:m>
                  <m:oMath xmlns:m="http://schemas.openxmlformats.org/officeDocument/2006/math">
                    <m:r>
                      <a:rPr lang="en-US" b="0" i="1" smtClean="0">
                        <a:latin typeface="Cambria Math" panose="02040503050406030204" pitchFamily="18" charset="0"/>
                      </a:rPr>
                      <m:t>[0,1]</m:t>
                    </m:r>
                  </m:oMath>
                </a14:m>
                <a:r>
                  <a:rPr lang="en-US" dirty="0"/>
                  <a:t>. Let’s derive the PDF for </a:t>
                </a:r>
                <a14:m>
                  <m:oMath xmlns:m="http://schemas.openxmlformats.org/officeDocument/2006/math">
                    <m:r>
                      <a:rPr lang="en-US" b="0" i="1" smtClean="0">
                        <a:latin typeface="Cambria Math" panose="02040503050406030204" pitchFamily="18" charset="0"/>
                      </a:rPr>
                      <m:t>𝑋</m:t>
                    </m:r>
                  </m:oMath>
                </a14:m>
                <a:r>
                  <a:rPr lang="en-US" dirty="0"/>
                  <a:t>!</a:t>
                </a:r>
              </a:p>
              <a:p>
                <a:r>
                  <a:rPr lang="en-US" dirty="0"/>
                  <a:t>Idea: Make it “work right” for </a:t>
                </a:r>
                <a:r>
                  <a:rPr lang="en-US" b="1" dirty="0"/>
                  <a:t>events </a:t>
                </a:r>
                <a:r>
                  <a:rPr lang="en-US" dirty="0"/>
                  <a:t>since single outcomes don’t make sense.</a:t>
                </a:r>
                <a:endParaRPr lang="en-US" b="1" dirty="0"/>
              </a:p>
              <a:p>
                <a:endParaRPr lang="en-US" b="0" i="1" dirty="0">
                  <a:latin typeface="Cambria Math" panose="02040503050406030204" pitchFamily="18" charset="0"/>
                </a:endParaRPr>
              </a:p>
              <a:p>
                <a14:m>
                  <m:oMath xmlns:m="http://schemas.openxmlformats.org/officeDocument/2006/math">
                    <m:r>
                      <a:rPr lang="en-US" i="1">
                        <a:latin typeface="Cambria Math" panose="02040503050406030204" pitchFamily="18" charset="0"/>
                      </a:rPr>
                      <m:t>ℙ</m:t>
                    </m:r>
                    <m:d>
                      <m:dPr>
                        <m:ctrlPr>
                          <a:rPr lang="en-US" i="1">
                            <a:latin typeface="Cambria Math" panose="02040503050406030204" pitchFamily="18" charset="0"/>
                          </a:rPr>
                        </m:ctrlPr>
                      </m:dPr>
                      <m:e>
                        <m:r>
                          <a:rPr lang="en-US" i="1">
                            <a:latin typeface="Cambria Math" panose="02040503050406030204" pitchFamily="18" charset="0"/>
                          </a:rPr>
                          <m:t>0≤</m:t>
                        </m:r>
                        <m:r>
                          <a:rPr lang="en-US" i="1">
                            <a:latin typeface="Cambria Math" panose="02040503050406030204" pitchFamily="18" charset="0"/>
                          </a:rPr>
                          <m:t>𝑋</m:t>
                        </m:r>
                        <m:r>
                          <a:rPr lang="en-US" i="1">
                            <a:latin typeface="Cambria Math" panose="02040503050406030204" pitchFamily="18" charset="0"/>
                          </a:rPr>
                          <m:t>≤1</m:t>
                        </m:r>
                      </m:e>
                    </m:d>
                    <m:r>
                      <a:rPr lang="en-US" i="1">
                        <a:latin typeface="Cambria Math" panose="02040503050406030204" pitchFamily="18" charset="0"/>
                      </a:rPr>
                      <m:t>=</m:t>
                    </m:r>
                    <m:r>
                      <a:rPr lang="en-US" b="0" i="1" smtClean="0">
                        <a:latin typeface="Cambria Math" panose="02040503050406030204" pitchFamily="18" charset="0"/>
                      </a:rPr>
                      <m:t>  1   =</m:t>
                    </m:r>
                    <m:nary>
                      <m:naryPr>
                        <m:ctrlPr>
                          <a:rPr lang="en-US" i="1">
                            <a:latin typeface="Cambria Math" panose="02040503050406030204" pitchFamily="18" charset="0"/>
                          </a:rPr>
                        </m:ctrlPr>
                      </m:naryPr>
                      <m:sub>
                        <m:r>
                          <m:rPr>
                            <m:brk m:alnAt="23"/>
                          </m:rPr>
                          <a:rPr lang="en-US" i="1">
                            <a:latin typeface="Cambria Math" panose="02040503050406030204" pitchFamily="18" charset="0"/>
                          </a:rPr>
                          <m:t>0</m:t>
                        </m:r>
                      </m:sub>
                      <m:sup>
                        <m:r>
                          <a:rPr lang="en-US" i="1">
                            <a:latin typeface="Cambria Math" panose="02040503050406030204" pitchFamily="18" charset="0"/>
                          </a:rPr>
                          <m:t>1</m:t>
                        </m:r>
                      </m:sup>
                      <m:e>
                        <m:sSub>
                          <m:sSubPr>
                            <m:ctrlPr>
                              <a:rPr lang="en-US" i="1">
                                <a:latin typeface="Cambria Math" panose="02040503050406030204" pitchFamily="18" charset="0"/>
                              </a:rPr>
                            </m:ctrlPr>
                          </m:sSubPr>
                          <m:e>
                            <m:r>
                              <a:rPr lang="en-US" i="1">
                                <a:latin typeface="Cambria Math" panose="02040503050406030204" pitchFamily="18" charset="0"/>
                              </a:rPr>
                              <m:t>𝑓</m:t>
                            </m:r>
                          </m:e>
                          <m:sub>
                            <m:r>
                              <a:rPr lang="en-US" i="1">
                                <a:latin typeface="Cambria Math" panose="02040503050406030204" pitchFamily="18" charset="0"/>
                              </a:rPr>
                              <m:t>𝑋</m:t>
                            </m:r>
                          </m:sub>
                        </m:sSub>
                        <m:d>
                          <m:dPr>
                            <m:ctrlPr>
                              <a:rPr lang="en-US" i="1">
                                <a:latin typeface="Cambria Math" panose="02040503050406030204" pitchFamily="18" charset="0"/>
                              </a:rPr>
                            </m:ctrlPr>
                          </m:dPr>
                          <m:e>
                            <m:r>
                              <a:rPr lang="en-US" i="1">
                                <a:latin typeface="Cambria Math" panose="02040503050406030204" pitchFamily="18" charset="0"/>
                              </a:rPr>
                              <m:t>𝑧</m:t>
                            </m:r>
                          </m:e>
                        </m:d>
                        <m:r>
                          <a:rPr lang="en-US">
                            <a:latin typeface="Cambria Math" panose="02040503050406030204" pitchFamily="18" charset="0"/>
                          </a:rPr>
                          <m:t> </m:t>
                        </m:r>
                        <m:r>
                          <m:rPr>
                            <m:sty m:val="p"/>
                          </m:rPr>
                          <a:rPr lang="en-US">
                            <a:latin typeface="Cambria Math" panose="02040503050406030204" pitchFamily="18" charset="0"/>
                          </a:rPr>
                          <m:t>d</m:t>
                        </m:r>
                        <m:r>
                          <a:rPr lang="en-US" i="1">
                            <a:latin typeface="Cambria Math" panose="02040503050406030204" pitchFamily="18" charset="0"/>
                          </a:rPr>
                          <m:t>𝑧</m:t>
                        </m:r>
                      </m:e>
                    </m:nary>
                  </m:oMath>
                </a14:m>
                <a:br>
                  <a:rPr lang="en-US" dirty="0"/>
                </a:br>
                <a:endParaRPr lang="en-US" dirty="0"/>
              </a:p>
              <a:p>
                <a14:m>
                  <m:oMath xmlns:m="http://schemas.openxmlformats.org/officeDocument/2006/math">
                    <m:r>
                      <a:rPr lang="en-US" i="1">
                        <a:latin typeface="Cambria Math" panose="02040503050406030204" pitchFamily="18" charset="0"/>
                      </a:rPr>
                      <m:t>ℙ</m:t>
                    </m:r>
                    <m:r>
                      <a:rPr lang="en-US" i="1">
                        <a:latin typeface="Cambria Math" panose="02040503050406030204" pitchFamily="18" charset="0"/>
                      </a:rPr>
                      <m:t>(</m:t>
                    </m:r>
                    <m:r>
                      <a:rPr lang="en-US" i="1">
                        <a:latin typeface="Cambria Math" panose="02040503050406030204" pitchFamily="18" charset="0"/>
                      </a:rPr>
                      <m:t>𝑋</m:t>
                    </m:r>
                  </m:oMath>
                </a14:m>
                <a:r>
                  <a:rPr lang="en-US" dirty="0"/>
                  <a:t> is negative</a:t>
                </a:r>
                <a14:m>
                  <m:oMath xmlns:m="http://schemas.openxmlformats.org/officeDocument/2006/math">
                    <m:r>
                      <a:rPr lang="en-US" i="1">
                        <a:latin typeface="Cambria Math" panose="02040503050406030204" pitchFamily="18" charset="0"/>
                      </a:rPr>
                      <m:t>)=</m:t>
                    </m:r>
                    <m:r>
                      <a:rPr lang="en-US" b="0" i="1" smtClean="0">
                        <a:latin typeface="Cambria Math" panose="02040503050406030204" pitchFamily="18" charset="0"/>
                      </a:rPr>
                      <m:t>0=</m:t>
                    </m:r>
                    <m:nary>
                      <m:naryPr>
                        <m:ctrlPr>
                          <a:rPr lang="en-US" i="1" dirty="0" smtClean="0">
                            <a:latin typeface="Cambria Math" panose="02040503050406030204" pitchFamily="18" charset="0"/>
                          </a:rPr>
                        </m:ctrlPr>
                      </m:naryPr>
                      <m:sub>
                        <m:r>
                          <m:rPr>
                            <m:brk m:alnAt="23"/>
                          </m:rPr>
                          <a:rPr lang="en-US" i="1" dirty="0">
                            <a:latin typeface="Cambria Math" panose="02040503050406030204" pitchFamily="18" charset="0"/>
                          </a:rPr>
                          <m:t>−</m:t>
                        </m:r>
                        <m:r>
                          <a:rPr lang="en-US" i="1" dirty="0">
                            <a:latin typeface="Cambria Math" panose="02040503050406030204" pitchFamily="18" charset="0"/>
                          </a:rPr>
                          <m:t>∞</m:t>
                        </m:r>
                      </m:sub>
                      <m:sup>
                        <m:r>
                          <a:rPr lang="en-US" i="1" dirty="0">
                            <a:latin typeface="Cambria Math" panose="02040503050406030204" pitchFamily="18" charset="0"/>
                          </a:rPr>
                          <m:t>0</m:t>
                        </m:r>
                      </m:sup>
                      <m:e>
                        <m:sSub>
                          <m:sSubPr>
                            <m:ctrlPr>
                              <a:rPr lang="en-US" i="1" dirty="0">
                                <a:latin typeface="Cambria Math" panose="02040503050406030204" pitchFamily="18" charset="0"/>
                              </a:rPr>
                            </m:ctrlPr>
                          </m:sSubPr>
                          <m:e>
                            <m:r>
                              <a:rPr lang="en-US" i="1" dirty="0">
                                <a:latin typeface="Cambria Math" panose="02040503050406030204" pitchFamily="18" charset="0"/>
                              </a:rPr>
                              <m:t>𝑓</m:t>
                            </m:r>
                          </m:e>
                          <m:sub>
                            <m:r>
                              <a:rPr lang="en-US" i="1" dirty="0">
                                <a:latin typeface="Cambria Math" panose="02040503050406030204" pitchFamily="18" charset="0"/>
                              </a:rPr>
                              <m:t>𝑋</m:t>
                            </m:r>
                          </m:sub>
                        </m:sSub>
                        <m:d>
                          <m:dPr>
                            <m:ctrlPr>
                              <a:rPr lang="en-US" i="1" dirty="0">
                                <a:latin typeface="Cambria Math" panose="02040503050406030204" pitchFamily="18" charset="0"/>
                              </a:rPr>
                            </m:ctrlPr>
                          </m:dPr>
                          <m:e>
                            <m:r>
                              <a:rPr lang="en-US" i="1" dirty="0">
                                <a:latin typeface="Cambria Math" panose="02040503050406030204" pitchFamily="18" charset="0"/>
                              </a:rPr>
                              <m:t>𝑧</m:t>
                            </m:r>
                          </m:e>
                        </m:d>
                        <m:r>
                          <a:rPr lang="en-US" dirty="0">
                            <a:latin typeface="Cambria Math" panose="02040503050406030204" pitchFamily="18" charset="0"/>
                          </a:rPr>
                          <m:t> </m:t>
                        </m:r>
                        <m:r>
                          <m:rPr>
                            <m:sty m:val="p"/>
                          </m:rPr>
                          <a:rPr lang="en-US" dirty="0">
                            <a:latin typeface="Cambria Math" panose="02040503050406030204" pitchFamily="18" charset="0"/>
                          </a:rPr>
                          <m:t>d</m:t>
                        </m:r>
                        <m:r>
                          <a:rPr lang="en-US" b="0" i="1" dirty="0" smtClean="0">
                            <a:latin typeface="Cambria Math" panose="02040503050406030204" pitchFamily="18" charset="0"/>
                          </a:rPr>
                          <m:t>𝑧</m:t>
                        </m:r>
                      </m:e>
                    </m:nary>
                  </m:oMath>
                </a14:m>
                <a:br>
                  <a:rPr lang="en-US" dirty="0"/>
                </a:br>
                <a:endParaRPr lang="en-US" dirty="0"/>
              </a:p>
              <a:p>
                <a14:m>
                  <m:oMath xmlns:m="http://schemas.openxmlformats.org/officeDocument/2006/math">
                    <m:r>
                      <a:rPr lang="en-US" i="1">
                        <a:latin typeface="Cambria Math" panose="02040503050406030204" pitchFamily="18" charset="0"/>
                      </a:rPr>
                      <m:t>ℙ</m:t>
                    </m:r>
                    <m:d>
                      <m:dPr>
                        <m:ctrlPr>
                          <a:rPr lang="en-US" i="1">
                            <a:latin typeface="Cambria Math" panose="02040503050406030204" pitchFamily="18" charset="0"/>
                          </a:rPr>
                        </m:ctrlPr>
                      </m:dPr>
                      <m:e>
                        <m:r>
                          <a:rPr lang="en-US" i="1">
                            <a:latin typeface="Cambria Math" panose="02040503050406030204" pitchFamily="18" charset="0"/>
                          </a:rPr>
                          <m:t>.4≤</m:t>
                        </m:r>
                        <m:r>
                          <a:rPr lang="en-US" i="1">
                            <a:latin typeface="Cambria Math" panose="02040503050406030204" pitchFamily="18" charset="0"/>
                          </a:rPr>
                          <m:t>𝑋</m:t>
                        </m:r>
                        <m:r>
                          <a:rPr lang="en-US" i="1">
                            <a:latin typeface="Cambria Math" panose="02040503050406030204" pitchFamily="18" charset="0"/>
                          </a:rPr>
                          <m:t>≤.5</m:t>
                        </m:r>
                      </m:e>
                    </m:d>
                    <m:r>
                      <a:rPr lang="en-US" i="1">
                        <a:latin typeface="Cambria Math" panose="02040503050406030204" pitchFamily="18" charset="0"/>
                      </a:rPr>
                      <m:t>=</m:t>
                    </m:r>
                    <m:r>
                      <a:rPr lang="en-US" b="0" i="1" smtClean="0">
                        <a:latin typeface="Cambria Math" panose="02040503050406030204" pitchFamily="18" charset="0"/>
                      </a:rPr>
                      <m:t>0.1</m:t>
                    </m:r>
                    <m:r>
                      <a:rPr lang="en-US" b="0" i="0" smtClean="0">
                        <a:latin typeface="Cambria Math" panose="02040503050406030204" pitchFamily="18" charset="0"/>
                      </a:rPr>
                      <m:t>=</m:t>
                    </m:r>
                    <m:nary>
                      <m:naryPr>
                        <m:ctrlPr>
                          <a:rPr lang="en-US" i="1" dirty="0">
                            <a:latin typeface="Cambria Math" panose="02040503050406030204" pitchFamily="18" charset="0"/>
                          </a:rPr>
                        </m:ctrlPr>
                      </m:naryPr>
                      <m:sub>
                        <m:r>
                          <m:rPr>
                            <m:brk m:alnAt="23"/>
                          </m:rPr>
                          <a:rPr lang="en-US" i="1" dirty="0">
                            <a:latin typeface="Cambria Math" panose="02040503050406030204" pitchFamily="18" charset="0"/>
                          </a:rPr>
                          <m:t>.</m:t>
                        </m:r>
                        <m:r>
                          <a:rPr lang="en-US" i="1" dirty="0">
                            <a:latin typeface="Cambria Math" panose="02040503050406030204" pitchFamily="18" charset="0"/>
                          </a:rPr>
                          <m:t>4</m:t>
                        </m:r>
                      </m:sub>
                      <m:sup>
                        <m:r>
                          <a:rPr lang="en-US" i="1" dirty="0">
                            <a:latin typeface="Cambria Math" panose="02040503050406030204" pitchFamily="18" charset="0"/>
                          </a:rPr>
                          <m:t>.5</m:t>
                        </m:r>
                      </m:sup>
                      <m:e>
                        <m:sSub>
                          <m:sSubPr>
                            <m:ctrlPr>
                              <a:rPr lang="en-US" i="1" dirty="0">
                                <a:latin typeface="Cambria Math" panose="02040503050406030204" pitchFamily="18" charset="0"/>
                              </a:rPr>
                            </m:ctrlPr>
                          </m:sSubPr>
                          <m:e>
                            <m:r>
                              <a:rPr lang="en-US" i="1" dirty="0">
                                <a:latin typeface="Cambria Math" panose="02040503050406030204" pitchFamily="18" charset="0"/>
                              </a:rPr>
                              <m:t>𝑓</m:t>
                            </m:r>
                          </m:e>
                          <m:sub>
                            <m:r>
                              <a:rPr lang="en-US" i="1" dirty="0">
                                <a:latin typeface="Cambria Math" panose="02040503050406030204" pitchFamily="18" charset="0"/>
                              </a:rPr>
                              <m:t>𝑋</m:t>
                            </m:r>
                          </m:sub>
                        </m:sSub>
                        <m:r>
                          <a:rPr lang="en-US" i="1" dirty="0">
                            <a:latin typeface="Cambria Math" panose="02040503050406030204" pitchFamily="18" charset="0"/>
                          </a:rPr>
                          <m:t>(</m:t>
                        </m:r>
                        <m:r>
                          <a:rPr lang="en-US" i="1" dirty="0">
                            <a:latin typeface="Cambria Math" panose="02040503050406030204" pitchFamily="18" charset="0"/>
                          </a:rPr>
                          <m:t>𝑧</m:t>
                        </m:r>
                        <m:r>
                          <a:rPr lang="en-US" i="1" dirty="0">
                            <a:latin typeface="Cambria Math" panose="02040503050406030204" pitchFamily="18" charset="0"/>
                          </a:rPr>
                          <m:t>)</m:t>
                        </m:r>
                      </m:e>
                    </m:nary>
                    <m:r>
                      <a:rPr lang="en-US" i="1" dirty="0">
                        <a:latin typeface="Cambria Math" panose="02040503050406030204" pitchFamily="18" charset="0"/>
                      </a:rPr>
                      <m:t> </m:t>
                    </m:r>
                    <m:r>
                      <m:rPr>
                        <m:sty m:val="p"/>
                      </m:rPr>
                      <a:rPr lang="en-US" dirty="0">
                        <a:latin typeface="Cambria Math" panose="02040503050406030204" pitchFamily="18" charset="0"/>
                      </a:rPr>
                      <m:t>d</m:t>
                    </m:r>
                    <m:r>
                      <a:rPr lang="en-US" i="1" dirty="0">
                        <a:latin typeface="Cambria Math" panose="02040503050406030204" pitchFamily="18" charset="0"/>
                      </a:rPr>
                      <m:t>𝑧</m:t>
                    </m:r>
                  </m:oMath>
                </a14:m>
                <a:endParaRPr lang="en-US" dirty="0"/>
              </a:p>
              <a:p>
                <a:endParaRPr lang="en-US" dirty="0"/>
              </a:p>
              <a:p>
                <a:endParaRPr lang="en-US" b="0" i="1" dirty="0">
                  <a:latin typeface="Cambria Math" panose="02040503050406030204" pitchFamily="18" charset="0"/>
                </a:endParaRPr>
              </a:p>
              <a:p>
                <a:endParaRPr lang="en-US" dirty="0"/>
              </a:p>
            </p:txBody>
          </p:sp>
        </mc:Choice>
        <mc:Fallback xmlns="">
          <p:sp>
            <p:nvSpPr>
              <p:cNvPr id="3" name="Content Placeholder 2">
                <a:extLst>
                  <a:ext uri="{FF2B5EF4-FFF2-40B4-BE49-F238E27FC236}">
                    <a16:creationId xmlns:a16="http://schemas.microsoft.com/office/drawing/2014/main" id="{D630DC7D-9929-43B8-8B95-42434CE865FC}"/>
                  </a:ext>
                </a:extLst>
              </p:cNvPr>
              <p:cNvSpPr>
                <a:spLocks noGrp="1" noRot="1" noChangeAspect="1" noMove="1" noResize="1" noEditPoints="1" noAdjustHandles="1" noChangeArrowheads="1" noChangeShapeType="1" noTextEdit="1"/>
              </p:cNvSpPr>
              <p:nvPr>
                <p:ph idx="1"/>
              </p:nvPr>
            </p:nvSpPr>
            <p:spPr>
              <a:blipFill>
                <a:blip r:embed="rId3"/>
                <a:stretch>
                  <a:fillRect l="-708" t="-3019"/>
                </a:stretch>
              </a:blipFill>
            </p:spPr>
            <p:txBody>
              <a:bodyPr/>
              <a:lstStyle/>
              <a:p>
                <a:r>
                  <a:rPr lang="en-US">
                    <a:noFill/>
                  </a:rPr>
                  <a:t> </a:t>
                </a:r>
              </a:p>
            </p:txBody>
          </p:sp>
        </mc:Fallback>
      </mc:AlternateContent>
    </p:spTree>
    <p:extLst>
      <p:ext uri="{BB962C8B-B14F-4D97-AF65-F5344CB8AC3E}">
        <p14:creationId xmlns:p14="http://schemas.microsoft.com/office/powerpoint/2010/main" val="1130256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72687-55FA-43F9-A5A7-C00BA9DC3B91}"/>
              </a:ext>
            </a:extLst>
          </p:cNvPr>
          <p:cNvSpPr>
            <a:spLocks noGrp="1"/>
          </p:cNvSpPr>
          <p:nvPr>
            <p:ph type="title"/>
          </p:nvPr>
        </p:nvSpPr>
        <p:spPr/>
        <p:txBody>
          <a:bodyPr/>
          <a:lstStyle/>
          <a:p>
            <a:r>
              <a:rPr lang="en-US" dirty="0"/>
              <a:t>Probability </a:t>
            </a:r>
            <a:r>
              <a:rPr lang="en-US" i="1" u="sng" dirty="0"/>
              <a:t>Density</a:t>
            </a:r>
            <a:r>
              <a:rPr lang="en-US" dirty="0"/>
              <a:t> Function (</a:t>
            </a:r>
            <a:r>
              <a:rPr lang="en-US" i="1" dirty="0"/>
              <a:t>example)</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D5E1400-93DF-456E-90F6-2E1A7C5EFEE7}"/>
                  </a:ext>
                </a:extLst>
              </p:cNvPr>
              <p:cNvSpPr>
                <a:spLocks noGrp="1"/>
              </p:cNvSpPr>
              <p:nvPr>
                <p:ph idx="1"/>
              </p:nvPr>
            </p:nvSpPr>
            <p:spPr/>
            <p:txBody>
              <a:bodyPr/>
              <a:lstStyle/>
              <a:p>
                <a14:m>
                  <m:oMath xmlns:m="http://schemas.openxmlformats.org/officeDocument/2006/math">
                    <m:r>
                      <a:rPr lang="en-US" i="1">
                        <a:latin typeface="Cambria Math" panose="02040503050406030204" pitchFamily="18" charset="0"/>
                      </a:rPr>
                      <m:t>𝑋</m:t>
                    </m:r>
                  </m:oMath>
                </a14:m>
                <a:r>
                  <a:rPr lang="en-US" dirty="0"/>
                  <a:t> is a </a:t>
                </a:r>
                <a:r>
                  <a:rPr lang="en-US" b="1" dirty="0"/>
                  <a:t>uniform real number </a:t>
                </a:r>
                <a:r>
                  <a:rPr lang="en-US" dirty="0"/>
                  <a:t>in </a:t>
                </a:r>
                <a14:m>
                  <m:oMath xmlns:m="http://schemas.openxmlformats.org/officeDocument/2006/math">
                    <m:r>
                      <a:rPr lang="en-US" i="1">
                        <a:latin typeface="Cambria Math" panose="02040503050406030204" pitchFamily="18" charset="0"/>
                      </a:rPr>
                      <m:t>[0,1]</m:t>
                    </m:r>
                  </m:oMath>
                </a14:m>
                <a:r>
                  <a:rPr lang="en-US" dirty="0"/>
                  <a:t>. Let’s derive the PDF for </a:t>
                </a:r>
                <a14:m>
                  <m:oMath xmlns:m="http://schemas.openxmlformats.org/officeDocument/2006/math">
                    <m:r>
                      <a:rPr lang="en-US" i="1">
                        <a:latin typeface="Cambria Math" panose="02040503050406030204" pitchFamily="18" charset="0"/>
                      </a:rPr>
                      <m:t>𝑋</m:t>
                    </m:r>
                  </m:oMath>
                </a14:m>
                <a:r>
                  <a:rPr lang="en-US" dirty="0"/>
                  <a:t>!</a:t>
                </a:r>
              </a:p>
              <a:p>
                <a:r>
                  <a:rPr lang="en-US" dirty="0"/>
                  <a:t>What should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𝑋</m:t>
                        </m:r>
                      </m:sub>
                    </m:sSub>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m:t>
                    </m:r>
                  </m:oMath>
                </a14:m>
                <a:r>
                  <a:rPr lang="en-US" dirty="0"/>
                  <a:t> be to make all those events integrate to the right values?</a:t>
                </a:r>
              </a:p>
              <a:p>
                <a:endParaRPr lang="en-US" dirty="0"/>
              </a:p>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eqArr>
                          <m:eqArrPr>
                            <m:ctrlPr>
                              <a:rPr lang="en-US" b="0" i="1" smtClean="0">
                                <a:latin typeface="Cambria Math" panose="02040503050406030204" pitchFamily="18" charset="0"/>
                              </a:rPr>
                            </m:ctrlPr>
                          </m:eqArrPr>
                          <m:e>
                            <m:r>
                              <a:rPr lang="en-US" i="1">
                                <a:latin typeface="Cambria Math" panose="02040503050406030204" pitchFamily="18" charset="0"/>
                              </a:rPr>
                              <m:t>0 </m:t>
                            </m:r>
                            <m:r>
                              <a:rPr lang="en-US" b="0" i="1" smtClean="0">
                                <a:latin typeface="Cambria Math" panose="02040503050406030204" pitchFamily="18" charset="0"/>
                              </a:rPr>
                              <m:t>  </m:t>
                            </m:r>
                            <m:r>
                              <a:rPr lang="en-US">
                                <a:latin typeface="Cambria Math" panose="02040503050406030204" pitchFamily="18" charset="0"/>
                              </a:rPr>
                              <m:t>  </m:t>
                            </m:r>
                            <m:r>
                              <m:rPr>
                                <m:sty m:val="p"/>
                              </m:rPr>
                              <a:rPr lang="en-US">
                                <a:latin typeface="Cambria Math" panose="02040503050406030204" pitchFamily="18" charset="0"/>
                              </a:rPr>
                              <m:t>if</m:t>
                            </m:r>
                            <m:r>
                              <a:rPr lang="en-US" i="1">
                                <a:latin typeface="Cambria Math" panose="02040503050406030204" pitchFamily="18" charset="0"/>
                              </a:rPr>
                              <m:t> </m:t>
                            </m:r>
                            <m:r>
                              <a:rPr lang="en-US" i="1">
                                <a:latin typeface="Cambria Math" panose="02040503050406030204" pitchFamily="18" charset="0"/>
                              </a:rPr>
                              <m:t>𝑘</m:t>
                            </m:r>
                            <m:r>
                              <a:rPr lang="en-US" i="1">
                                <a:latin typeface="Cambria Math" panose="02040503050406030204" pitchFamily="18" charset="0"/>
                              </a:rPr>
                              <m:t>&lt;0 </m:t>
                            </m:r>
                            <m:r>
                              <m:rPr>
                                <m:sty m:val="p"/>
                              </m:rPr>
                              <a:rPr lang="en-US">
                                <a:latin typeface="Cambria Math" panose="02040503050406030204" pitchFamily="18" charset="0"/>
                              </a:rPr>
                              <m:t>or</m:t>
                            </m:r>
                            <m:r>
                              <a:rPr lang="en-US" i="1">
                                <a:latin typeface="Cambria Math" panose="02040503050406030204" pitchFamily="18" charset="0"/>
                              </a:rPr>
                              <m:t> </m:t>
                            </m:r>
                            <m:r>
                              <a:rPr lang="en-US" i="1">
                                <a:latin typeface="Cambria Math" panose="02040503050406030204" pitchFamily="18" charset="0"/>
                              </a:rPr>
                              <m:t>𝑘</m:t>
                            </m:r>
                            <m:r>
                              <a:rPr lang="en-US" i="1">
                                <a:latin typeface="Cambria Math" panose="02040503050406030204" pitchFamily="18" charset="0"/>
                              </a:rPr>
                              <m:t>&gt;1</m:t>
                            </m:r>
                          </m:e>
                          <m:e>
                            <m:r>
                              <a:rPr lang="en-US" i="1">
                                <a:latin typeface="Cambria Math" panose="02040503050406030204" pitchFamily="18" charset="0"/>
                              </a:rPr>
                              <m:t>1 </m:t>
                            </m:r>
                            <m:r>
                              <a:rPr lang="en-US" b="0" i="1" smtClean="0">
                                <a:latin typeface="Cambria Math" panose="02040503050406030204" pitchFamily="18" charset="0"/>
                              </a:rPr>
                              <m:t> </m:t>
                            </m:r>
                            <m:r>
                              <a:rPr lang="en-US">
                                <a:latin typeface="Cambria Math" panose="02040503050406030204" pitchFamily="18" charset="0"/>
                              </a:rPr>
                              <m:t>           </m:t>
                            </m:r>
                            <m:r>
                              <m:rPr>
                                <m:sty m:val="p"/>
                              </m:rPr>
                              <a:rPr lang="en-US">
                                <a:latin typeface="Cambria Math" panose="02040503050406030204" pitchFamily="18" charset="0"/>
                              </a:rPr>
                              <m:t>if</m:t>
                            </m:r>
                            <m:r>
                              <a:rPr lang="en-US" i="1">
                                <a:latin typeface="Cambria Math" panose="02040503050406030204" pitchFamily="18" charset="0"/>
                              </a:rPr>
                              <m:t> 0≤</m:t>
                            </m:r>
                            <m:r>
                              <a:rPr lang="en-US" i="1">
                                <a:latin typeface="Cambria Math" panose="02040503050406030204" pitchFamily="18" charset="0"/>
                              </a:rPr>
                              <m:t>𝑘</m:t>
                            </m:r>
                            <m:r>
                              <a:rPr lang="en-US" i="1">
                                <a:latin typeface="Cambria Math" panose="02040503050406030204" pitchFamily="18" charset="0"/>
                              </a:rPr>
                              <m:t>≤1</m:t>
                            </m:r>
                          </m:e>
                        </m:eqArr>
                      </m:e>
                    </m:d>
                  </m:oMath>
                </a14:m>
                <a:endParaRPr lang="en-US" dirty="0"/>
              </a:p>
              <a:p>
                <a:endParaRPr lang="en-US" dirty="0"/>
              </a:p>
              <a:p>
                <a:endParaRPr lang="en-US" dirty="0"/>
              </a:p>
            </p:txBody>
          </p:sp>
        </mc:Choice>
        <mc:Fallback xmlns="">
          <p:sp>
            <p:nvSpPr>
              <p:cNvPr id="3" name="Content Placeholder 2">
                <a:extLst>
                  <a:ext uri="{FF2B5EF4-FFF2-40B4-BE49-F238E27FC236}">
                    <a16:creationId xmlns:a16="http://schemas.microsoft.com/office/drawing/2014/main" id="{CD5E1400-93DF-456E-90F6-2E1A7C5EFEE7}"/>
                  </a:ext>
                </a:extLst>
              </p:cNvPr>
              <p:cNvSpPr>
                <a:spLocks noGrp="1" noRot="1" noChangeAspect="1" noMove="1" noResize="1" noEditPoints="1" noAdjustHandles="1" noChangeArrowheads="1" noChangeShapeType="1" noTextEdit="1"/>
              </p:cNvSpPr>
              <p:nvPr>
                <p:ph idx="1"/>
              </p:nvPr>
            </p:nvSpPr>
            <p:spPr>
              <a:blipFill>
                <a:blip r:embed="rId3"/>
                <a:stretch>
                  <a:fillRect l="-708" t="-2138"/>
                </a:stretch>
              </a:blipFill>
            </p:spPr>
            <p:txBody>
              <a:bodyPr/>
              <a:lstStyle/>
              <a:p>
                <a:r>
                  <a:rPr lang="en-US">
                    <a:noFill/>
                  </a:rPr>
                  <a:t> </a:t>
                </a:r>
              </a:p>
            </p:txBody>
          </p:sp>
        </mc:Fallback>
      </mc:AlternateContent>
      <p:cxnSp>
        <p:nvCxnSpPr>
          <p:cNvPr id="4" name="Straight Connector 3">
            <a:extLst>
              <a:ext uri="{FF2B5EF4-FFF2-40B4-BE49-F238E27FC236}">
                <a16:creationId xmlns:a16="http://schemas.microsoft.com/office/drawing/2014/main" id="{F3117DAC-0E74-5CCB-FF47-8330CE294C37}"/>
              </a:ext>
            </a:extLst>
          </p:cNvPr>
          <p:cNvCxnSpPr/>
          <p:nvPr/>
        </p:nvCxnSpPr>
        <p:spPr>
          <a:xfrm>
            <a:off x="6299004" y="5783175"/>
            <a:ext cx="4691526"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0F1A1369-4E5B-66E7-F3B1-3856D1439F7E}"/>
              </a:ext>
            </a:extLst>
          </p:cNvPr>
          <p:cNvCxnSpPr>
            <a:cxnSpLocks/>
          </p:cNvCxnSpPr>
          <p:nvPr/>
        </p:nvCxnSpPr>
        <p:spPr>
          <a:xfrm flipV="1">
            <a:off x="7478992" y="3543266"/>
            <a:ext cx="0" cy="24566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0D5F0076-54C6-3D27-61F2-F71D62D3AF34}"/>
              </a:ext>
            </a:extLst>
          </p:cNvPr>
          <p:cNvCxnSpPr>
            <a:cxnSpLocks/>
          </p:cNvCxnSpPr>
          <p:nvPr/>
        </p:nvCxnSpPr>
        <p:spPr>
          <a:xfrm flipV="1">
            <a:off x="9705984" y="5650173"/>
            <a:ext cx="0" cy="349768"/>
          </a:xfrm>
          <a:prstGeom prst="line">
            <a:avLst/>
          </a:prstGeom>
          <a:ln w="381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2E7C929C-33CF-849D-D865-145ECAE88417}"/>
              </a:ext>
            </a:extLst>
          </p:cNvPr>
          <p:cNvCxnSpPr>
            <a:cxnSpLocks/>
          </p:cNvCxnSpPr>
          <p:nvPr/>
        </p:nvCxnSpPr>
        <p:spPr>
          <a:xfrm flipV="1">
            <a:off x="7481398" y="5650173"/>
            <a:ext cx="0" cy="349768"/>
          </a:xfrm>
          <a:prstGeom prst="line">
            <a:avLst/>
          </a:prstGeom>
          <a:ln w="381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2D95316D-499F-2E7D-20E0-B261B8E2F8DD}"/>
              </a:ext>
            </a:extLst>
          </p:cNvPr>
          <p:cNvSpPr txBox="1"/>
          <p:nvPr/>
        </p:nvSpPr>
        <p:spPr>
          <a:xfrm>
            <a:off x="9490775" y="5945349"/>
            <a:ext cx="465043" cy="523220"/>
          </a:xfrm>
          <a:prstGeom prst="rect">
            <a:avLst/>
          </a:prstGeom>
          <a:noFill/>
        </p:spPr>
        <p:txBody>
          <a:bodyPr wrap="square" rtlCol="0">
            <a:spAutoFit/>
          </a:bodyPr>
          <a:lstStyle/>
          <a:p>
            <a:r>
              <a:rPr lang="en-US" sz="2800" b="1" dirty="0">
                <a:latin typeface="Segoe UI" panose="020B0502040204020203" pitchFamily="34" charset="0"/>
                <a:cs typeface="Segoe UI" panose="020B0502040204020203" pitchFamily="34" charset="0"/>
              </a:rPr>
              <a:t>1</a:t>
            </a:r>
          </a:p>
        </p:txBody>
      </p:sp>
      <p:sp>
        <p:nvSpPr>
          <p:cNvPr id="15" name="TextBox 14">
            <a:extLst>
              <a:ext uri="{FF2B5EF4-FFF2-40B4-BE49-F238E27FC236}">
                <a16:creationId xmlns:a16="http://schemas.microsoft.com/office/drawing/2014/main" id="{4A2F5FAB-F2D6-B7B5-4C3E-B4EA30F1AC46}"/>
              </a:ext>
            </a:extLst>
          </p:cNvPr>
          <p:cNvSpPr txBox="1"/>
          <p:nvPr/>
        </p:nvSpPr>
        <p:spPr>
          <a:xfrm>
            <a:off x="7300940" y="5933921"/>
            <a:ext cx="465043" cy="523220"/>
          </a:xfrm>
          <a:prstGeom prst="rect">
            <a:avLst/>
          </a:prstGeom>
          <a:noFill/>
        </p:spPr>
        <p:txBody>
          <a:bodyPr wrap="square" rtlCol="0">
            <a:spAutoFit/>
          </a:bodyPr>
          <a:lstStyle/>
          <a:p>
            <a:r>
              <a:rPr lang="en-US" sz="2800" b="1" dirty="0">
                <a:latin typeface="Segoe UI" panose="020B0502040204020203" pitchFamily="34" charset="0"/>
                <a:cs typeface="Segoe UI" panose="020B0502040204020203" pitchFamily="34" charset="0"/>
              </a:rPr>
              <a:t>0</a:t>
            </a:r>
          </a:p>
        </p:txBody>
      </p:sp>
    </p:spTree>
    <p:extLst>
      <p:ext uri="{BB962C8B-B14F-4D97-AF65-F5344CB8AC3E}">
        <p14:creationId xmlns:p14="http://schemas.microsoft.com/office/powerpoint/2010/main" val="23522501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76F5D-7DAB-28EA-6A36-9A4D075C242E}"/>
              </a:ext>
            </a:extLst>
          </p:cNvPr>
          <p:cNvSpPr>
            <a:spLocks noGrp="1"/>
          </p:cNvSpPr>
          <p:nvPr>
            <p:ph type="title"/>
          </p:nvPr>
        </p:nvSpPr>
        <p:spPr/>
        <p:txBody>
          <a:bodyPr/>
          <a:lstStyle/>
          <a:p>
            <a:r>
              <a:rPr lang="en-US" dirty="0"/>
              <a:t>Announcements</a:t>
            </a:r>
          </a:p>
        </p:txBody>
      </p:sp>
      <p:sp>
        <p:nvSpPr>
          <p:cNvPr id="3" name="Content Placeholder 2">
            <a:extLst>
              <a:ext uri="{FF2B5EF4-FFF2-40B4-BE49-F238E27FC236}">
                <a16:creationId xmlns:a16="http://schemas.microsoft.com/office/drawing/2014/main" id="{F4AD4BF6-4DD9-A233-D82D-9529F88A894D}"/>
              </a:ext>
            </a:extLst>
          </p:cNvPr>
          <p:cNvSpPr>
            <a:spLocks noGrp="1"/>
          </p:cNvSpPr>
          <p:nvPr>
            <p:ph idx="1"/>
          </p:nvPr>
        </p:nvSpPr>
        <p:spPr/>
        <p:txBody>
          <a:bodyPr/>
          <a:lstStyle/>
          <a:p>
            <a:pPr>
              <a:buFont typeface="Arial" panose="020B0604020202020204" pitchFamily="34" charset="0"/>
              <a:buChar char="•"/>
            </a:pPr>
            <a:r>
              <a:rPr lang="en-US" dirty="0"/>
              <a:t> </a:t>
            </a:r>
            <a:r>
              <a:rPr lang="en-US" b="1" dirty="0"/>
              <a:t>HW4 released</a:t>
            </a:r>
            <a:r>
              <a:rPr lang="en-US" dirty="0"/>
              <a:t> and due next Wednesday</a:t>
            </a:r>
          </a:p>
        </p:txBody>
      </p:sp>
    </p:spTree>
    <p:extLst>
      <p:ext uri="{BB962C8B-B14F-4D97-AF65-F5344CB8AC3E}">
        <p14:creationId xmlns:p14="http://schemas.microsoft.com/office/powerpoint/2010/main" val="24222583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05A64E-EACF-ABCE-1AF4-4D45CC4A8D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C265FE-C10F-80D9-F956-5B07A68C91C4}"/>
              </a:ext>
            </a:extLst>
          </p:cNvPr>
          <p:cNvSpPr>
            <a:spLocks noGrp="1"/>
          </p:cNvSpPr>
          <p:nvPr>
            <p:ph type="title"/>
          </p:nvPr>
        </p:nvSpPr>
        <p:spPr/>
        <p:txBody>
          <a:bodyPr/>
          <a:lstStyle/>
          <a:p>
            <a:r>
              <a:rPr lang="en-US" dirty="0"/>
              <a:t>Probability </a:t>
            </a:r>
            <a:r>
              <a:rPr lang="en-US" i="1" u="sng" dirty="0"/>
              <a:t>Density</a:t>
            </a:r>
            <a:r>
              <a:rPr lang="en-US" dirty="0"/>
              <a:t> Function (</a:t>
            </a:r>
            <a:r>
              <a:rPr lang="en-US" i="1" dirty="0"/>
              <a:t>example 2)</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7EFB065-ED39-6B9A-5EA1-4112B6DE6E0D}"/>
                  </a:ext>
                </a:extLst>
              </p:cNvPr>
              <p:cNvSpPr>
                <a:spLocks noGrp="1"/>
              </p:cNvSpPr>
              <p:nvPr>
                <p:ph idx="1"/>
              </p:nvPr>
            </p:nvSpPr>
            <p:spPr/>
            <p:txBody>
              <a:bodyPr/>
              <a:lstStyle/>
              <a:p>
                <a14:m>
                  <m:oMath xmlns:m="http://schemas.openxmlformats.org/officeDocument/2006/math">
                    <m:r>
                      <a:rPr lang="en-US" i="1" smtClean="0">
                        <a:latin typeface="Cambria Math" panose="02040503050406030204" pitchFamily="18" charset="0"/>
                      </a:rPr>
                      <m:t>𝑋</m:t>
                    </m:r>
                  </m:oMath>
                </a14:m>
                <a:r>
                  <a:rPr lang="en-US" dirty="0"/>
                  <a:t> is a </a:t>
                </a:r>
                <a:r>
                  <a:rPr lang="en-US" b="1" dirty="0"/>
                  <a:t>uniform real number </a:t>
                </a:r>
                <a:r>
                  <a:rPr lang="en-US" dirty="0"/>
                  <a:t>in </a:t>
                </a:r>
                <a14:m>
                  <m:oMath xmlns:m="http://schemas.openxmlformats.org/officeDocument/2006/math">
                    <m:r>
                      <a:rPr lang="en-US" i="1">
                        <a:latin typeface="Cambria Math" panose="02040503050406030204" pitchFamily="18" charset="0"/>
                      </a:rPr>
                      <m:t>[0,1]</m:t>
                    </m:r>
                  </m:oMath>
                </a14:m>
                <a:r>
                  <a:rPr lang="en-US" dirty="0"/>
                  <a:t>. Let’s derive the PDF for </a:t>
                </a:r>
                <a14:m>
                  <m:oMath xmlns:m="http://schemas.openxmlformats.org/officeDocument/2006/math">
                    <m:r>
                      <a:rPr lang="en-US" i="1">
                        <a:latin typeface="Cambria Math" panose="02040503050406030204" pitchFamily="18" charset="0"/>
                      </a:rPr>
                      <m:t>𝑋</m:t>
                    </m:r>
                  </m:oMath>
                </a14:m>
                <a:r>
                  <a:rPr lang="en-US" dirty="0"/>
                  <a:t>!</a:t>
                </a:r>
              </a:p>
              <a:p>
                <a:r>
                  <a:rPr lang="en-US" dirty="0"/>
                  <a:t>What should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𝑋</m:t>
                        </m:r>
                      </m:sub>
                    </m:sSub>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m:t>
                    </m:r>
                  </m:oMath>
                </a14:m>
                <a:r>
                  <a:rPr lang="en-US" dirty="0"/>
                  <a:t> be to make all those events integrate to the right values?</a:t>
                </a:r>
              </a:p>
              <a:p>
                <a:endParaRPr lang="en-US" dirty="0"/>
              </a:p>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eqArr>
                          <m:eqArrPr>
                            <m:ctrlPr>
                              <a:rPr lang="en-US" b="0" i="1" smtClean="0">
                                <a:latin typeface="Cambria Math" panose="02040503050406030204" pitchFamily="18" charset="0"/>
                              </a:rPr>
                            </m:ctrlPr>
                          </m:eqArrPr>
                          <m:e>
                            <m:r>
                              <a:rPr lang="en-US" i="1">
                                <a:latin typeface="Cambria Math" panose="02040503050406030204" pitchFamily="18" charset="0"/>
                              </a:rPr>
                              <m:t>0 </m:t>
                            </m:r>
                            <m:r>
                              <a:rPr lang="en-US" b="0" i="1" smtClean="0">
                                <a:latin typeface="Cambria Math" panose="02040503050406030204" pitchFamily="18" charset="0"/>
                              </a:rPr>
                              <m:t>  </m:t>
                            </m:r>
                            <m:r>
                              <a:rPr lang="en-US">
                                <a:latin typeface="Cambria Math" panose="02040503050406030204" pitchFamily="18" charset="0"/>
                              </a:rPr>
                              <m:t>  </m:t>
                            </m:r>
                            <m:r>
                              <m:rPr>
                                <m:sty m:val="p"/>
                              </m:rPr>
                              <a:rPr lang="en-US">
                                <a:latin typeface="Cambria Math" panose="02040503050406030204" pitchFamily="18" charset="0"/>
                              </a:rPr>
                              <m:t>if</m:t>
                            </m:r>
                            <m:r>
                              <a:rPr lang="en-US" i="1">
                                <a:latin typeface="Cambria Math" panose="02040503050406030204" pitchFamily="18" charset="0"/>
                              </a:rPr>
                              <m:t> </m:t>
                            </m:r>
                            <m:r>
                              <a:rPr lang="en-US" i="1">
                                <a:latin typeface="Cambria Math" panose="02040503050406030204" pitchFamily="18" charset="0"/>
                              </a:rPr>
                              <m:t>𝑘</m:t>
                            </m:r>
                            <m:r>
                              <a:rPr lang="en-US" i="1">
                                <a:latin typeface="Cambria Math" panose="02040503050406030204" pitchFamily="18" charset="0"/>
                              </a:rPr>
                              <m:t>&lt;0 </m:t>
                            </m:r>
                            <m:r>
                              <m:rPr>
                                <m:sty m:val="p"/>
                              </m:rPr>
                              <a:rPr lang="en-US">
                                <a:latin typeface="Cambria Math" panose="02040503050406030204" pitchFamily="18" charset="0"/>
                              </a:rPr>
                              <m:t>or</m:t>
                            </m:r>
                            <m:r>
                              <a:rPr lang="en-US" i="1">
                                <a:latin typeface="Cambria Math" panose="02040503050406030204" pitchFamily="18" charset="0"/>
                              </a:rPr>
                              <m:t> </m:t>
                            </m:r>
                            <m:r>
                              <a:rPr lang="en-US" i="1">
                                <a:latin typeface="Cambria Math" panose="02040503050406030204" pitchFamily="18" charset="0"/>
                              </a:rPr>
                              <m:t>𝑘</m:t>
                            </m:r>
                            <m:r>
                              <a:rPr lang="en-US" i="1">
                                <a:latin typeface="Cambria Math" panose="02040503050406030204" pitchFamily="18" charset="0"/>
                              </a:rPr>
                              <m:t>&gt;0.5</m:t>
                            </m:r>
                          </m:e>
                          <m:e>
                            <m:r>
                              <a:rPr lang="en-US" b="0" i="1" smtClean="0">
                                <a:latin typeface="Cambria Math" panose="02040503050406030204" pitchFamily="18" charset="0"/>
                              </a:rPr>
                              <m:t>2</m:t>
                            </m:r>
                            <m:r>
                              <a:rPr lang="en-US" i="1">
                                <a:latin typeface="Cambria Math" panose="02040503050406030204" pitchFamily="18" charset="0"/>
                              </a:rPr>
                              <m:t> </m:t>
                            </m:r>
                            <m:r>
                              <a:rPr lang="en-US" b="0" i="1" smtClean="0">
                                <a:latin typeface="Cambria Math" panose="02040503050406030204" pitchFamily="18" charset="0"/>
                              </a:rPr>
                              <m:t> </m:t>
                            </m:r>
                            <m:r>
                              <a:rPr lang="en-US">
                                <a:latin typeface="Cambria Math" panose="02040503050406030204" pitchFamily="18" charset="0"/>
                              </a:rPr>
                              <m:t>           </m:t>
                            </m:r>
                            <m:r>
                              <m:rPr>
                                <m:sty m:val="p"/>
                              </m:rPr>
                              <a:rPr lang="en-US">
                                <a:latin typeface="Cambria Math" panose="02040503050406030204" pitchFamily="18" charset="0"/>
                              </a:rPr>
                              <m:t>if</m:t>
                            </m:r>
                            <m:r>
                              <a:rPr lang="en-US" i="1">
                                <a:latin typeface="Cambria Math" panose="02040503050406030204" pitchFamily="18" charset="0"/>
                              </a:rPr>
                              <m:t> 0≤</m:t>
                            </m:r>
                            <m:r>
                              <a:rPr lang="en-US" i="1">
                                <a:latin typeface="Cambria Math" panose="02040503050406030204" pitchFamily="18" charset="0"/>
                              </a:rPr>
                              <m:t>𝑘</m:t>
                            </m:r>
                            <m:r>
                              <a:rPr lang="en-US" i="1">
                                <a:latin typeface="Cambria Math" panose="02040503050406030204" pitchFamily="18" charset="0"/>
                              </a:rPr>
                              <m:t>≤0.5</m:t>
                            </m:r>
                          </m:e>
                        </m:eqArr>
                      </m:e>
                    </m:d>
                  </m:oMath>
                </a14:m>
                <a:endParaRPr lang="en-US" dirty="0"/>
              </a:p>
              <a:p>
                <a:endParaRPr lang="en-US" dirty="0"/>
              </a:p>
              <a:p>
                <a:endParaRPr lang="en-US" dirty="0"/>
              </a:p>
            </p:txBody>
          </p:sp>
        </mc:Choice>
        <mc:Fallback xmlns="">
          <p:sp>
            <p:nvSpPr>
              <p:cNvPr id="3" name="Content Placeholder 2">
                <a:extLst>
                  <a:ext uri="{FF2B5EF4-FFF2-40B4-BE49-F238E27FC236}">
                    <a16:creationId xmlns:a16="http://schemas.microsoft.com/office/drawing/2014/main" id="{C7EFB065-ED39-6B9A-5EA1-4112B6DE6E0D}"/>
                  </a:ext>
                </a:extLst>
              </p:cNvPr>
              <p:cNvSpPr>
                <a:spLocks noGrp="1" noRot="1" noChangeAspect="1" noMove="1" noResize="1" noEditPoints="1" noAdjustHandles="1" noChangeArrowheads="1" noChangeShapeType="1" noTextEdit="1"/>
              </p:cNvSpPr>
              <p:nvPr>
                <p:ph idx="1"/>
              </p:nvPr>
            </p:nvSpPr>
            <p:spPr>
              <a:blipFill>
                <a:blip r:embed="rId3"/>
                <a:stretch>
                  <a:fillRect l="-708" t="-2138"/>
                </a:stretch>
              </a:blipFill>
            </p:spPr>
            <p:txBody>
              <a:bodyPr/>
              <a:lstStyle/>
              <a:p>
                <a:r>
                  <a:rPr lang="en-US">
                    <a:noFill/>
                  </a:rPr>
                  <a:t> </a:t>
                </a:r>
              </a:p>
            </p:txBody>
          </p:sp>
        </mc:Fallback>
      </mc:AlternateContent>
      <p:cxnSp>
        <p:nvCxnSpPr>
          <p:cNvPr id="4" name="Straight Connector 3">
            <a:extLst>
              <a:ext uri="{FF2B5EF4-FFF2-40B4-BE49-F238E27FC236}">
                <a16:creationId xmlns:a16="http://schemas.microsoft.com/office/drawing/2014/main" id="{E4891C8C-E747-51BB-4E72-741EBD497179}"/>
              </a:ext>
            </a:extLst>
          </p:cNvPr>
          <p:cNvCxnSpPr/>
          <p:nvPr/>
        </p:nvCxnSpPr>
        <p:spPr>
          <a:xfrm>
            <a:off x="6299004" y="5783175"/>
            <a:ext cx="4691526"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1BB89E58-B9F9-013B-543A-F5E8E39AD1C5}"/>
              </a:ext>
            </a:extLst>
          </p:cNvPr>
          <p:cNvCxnSpPr>
            <a:cxnSpLocks/>
          </p:cNvCxnSpPr>
          <p:nvPr/>
        </p:nvCxnSpPr>
        <p:spPr>
          <a:xfrm flipV="1">
            <a:off x="7478992" y="3543266"/>
            <a:ext cx="0" cy="24566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541480D4-6BA4-08EC-56D8-31E7E5A9904F}"/>
              </a:ext>
            </a:extLst>
          </p:cNvPr>
          <p:cNvCxnSpPr>
            <a:cxnSpLocks/>
          </p:cNvCxnSpPr>
          <p:nvPr/>
        </p:nvCxnSpPr>
        <p:spPr>
          <a:xfrm flipV="1">
            <a:off x="9705984" y="5650173"/>
            <a:ext cx="0" cy="349768"/>
          </a:xfrm>
          <a:prstGeom prst="line">
            <a:avLst/>
          </a:prstGeom>
          <a:ln w="381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E6F4CD7A-BC3E-13F4-CFAC-85F6A78207A5}"/>
              </a:ext>
            </a:extLst>
          </p:cNvPr>
          <p:cNvCxnSpPr>
            <a:cxnSpLocks/>
          </p:cNvCxnSpPr>
          <p:nvPr/>
        </p:nvCxnSpPr>
        <p:spPr>
          <a:xfrm flipV="1">
            <a:off x="7481398" y="5650173"/>
            <a:ext cx="0" cy="349768"/>
          </a:xfrm>
          <a:prstGeom prst="line">
            <a:avLst/>
          </a:prstGeom>
          <a:ln w="381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12A67B78-BB88-867D-88FC-47DD600A26F1}"/>
              </a:ext>
            </a:extLst>
          </p:cNvPr>
          <p:cNvSpPr txBox="1"/>
          <p:nvPr/>
        </p:nvSpPr>
        <p:spPr>
          <a:xfrm>
            <a:off x="9490775" y="5945349"/>
            <a:ext cx="465043" cy="523220"/>
          </a:xfrm>
          <a:prstGeom prst="rect">
            <a:avLst/>
          </a:prstGeom>
          <a:noFill/>
        </p:spPr>
        <p:txBody>
          <a:bodyPr wrap="square" rtlCol="0">
            <a:spAutoFit/>
          </a:bodyPr>
          <a:lstStyle/>
          <a:p>
            <a:r>
              <a:rPr lang="en-US" sz="2800" b="1" dirty="0">
                <a:latin typeface="Segoe UI" panose="020B0502040204020203" pitchFamily="34" charset="0"/>
                <a:cs typeface="Segoe UI" panose="020B0502040204020203" pitchFamily="34" charset="0"/>
              </a:rPr>
              <a:t>1</a:t>
            </a:r>
          </a:p>
        </p:txBody>
      </p:sp>
      <p:sp>
        <p:nvSpPr>
          <p:cNvPr id="15" name="TextBox 14">
            <a:extLst>
              <a:ext uri="{FF2B5EF4-FFF2-40B4-BE49-F238E27FC236}">
                <a16:creationId xmlns:a16="http://schemas.microsoft.com/office/drawing/2014/main" id="{9A5E5871-2F3F-3E81-0953-C83078C517A2}"/>
              </a:ext>
            </a:extLst>
          </p:cNvPr>
          <p:cNvSpPr txBox="1"/>
          <p:nvPr/>
        </p:nvSpPr>
        <p:spPr>
          <a:xfrm>
            <a:off x="7300940" y="5933921"/>
            <a:ext cx="465043" cy="523220"/>
          </a:xfrm>
          <a:prstGeom prst="rect">
            <a:avLst/>
          </a:prstGeom>
          <a:noFill/>
        </p:spPr>
        <p:txBody>
          <a:bodyPr wrap="square" rtlCol="0">
            <a:spAutoFit/>
          </a:bodyPr>
          <a:lstStyle/>
          <a:p>
            <a:r>
              <a:rPr lang="en-US" sz="2800" b="1" dirty="0">
                <a:latin typeface="Segoe UI" panose="020B0502040204020203" pitchFamily="34" charset="0"/>
                <a:cs typeface="Segoe UI" panose="020B0502040204020203" pitchFamily="34" charset="0"/>
              </a:rPr>
              <a:t>0</a:t>
            </a:r>
          </a:p>
        </p:txBody>
      </p:sp>
      <mc:AlternateContent xmlns:mc="http://schemas.openxmlformats.org/markup-compatibility/2006" xmlns:a14="http://schemas.microsoft.com/office/drawing/2010/main">
        <mc:Choice Requires="a14">
          <p:sp>
            <p:nvSpPr>
              <p:cNvPr id="9" name="Rectangle: Rounded Corners 8">
                <a:extLst>
                  <a:ext uri="{FF2B5EF4-FFF2-40B4-BE49-F238E27FC236}">
                    <a16:creationId xmlns:a16="http://schemas.microsoft.com/office/drawing/2014/main" id="{E611345E-5061-4679-6253-9BD66A973C5C}"/>
                  </a:ext>
                </a:extLst>
              </p:cNvPr>
              <p:cNvSpPr/>
              <p:nvPr/>
            </p:nvSpPr>
            <p:spPr>
              <a:xfrm>
                <a:off x="283574" y="5186148"/>
                <a:ext cx="4284915" cy="1408576"/>
              </a:xfrm>
              <a:prstGeom prst="roundRect">
                <a:avLst/>
              </a:prstGeom>
              <a:solidFill>
                <a:srgbClr val="F1F9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latin typeface="Segoe UI Semilight" panose="020B0402040204020203" pitchFamily="34" charset="0"/>
                    <a:cs typeface="Segoe UI Semilight" panose="020B0402040204020203" pitchFamily="34" charset="0"/>
                  </a:rPr>
                  <a:t>⚠️ Density ≠ Probability</a:t>
                </a:r>
              </a:p>
              <a:p>
                <a14:m>
                  <m:oMath xmlns:m="http://schemas.openxmlformats.org/officeDocument/2006/math">
                    <m:sSub>
                      <m:sSubPr>
                        <m:ctrlPr>
                          <a:rPr lang="en-US" sz="2800" i="1" smtClean="0">
                            <a:solidFill>
                              <a:schemeClr val="tx1"/>
                            </a:solidFill>
                            <a:latin typeface="Cambria Math" panose="02040503050406030204" pitchFamily="18" charset="0"/>
                            <a:cs typeface="Segoe UI Semibold" panose="020B0702040204020203" pitchFamily="34" charset="0"/>
                          </a:rPr>
                        </m:ctrlPr>
                      </m:sSubPr>
                      <m:e>
                        <m:r>
                          <a:rPr lang="en-US" sz="2800" b="0" i="1" smtClean="0">
                            <a:solidFill>
                              <a:schemeClr val="tx1"/>
                            </a:solidFill>
                            <a:latin typeface="Cambria Math" panose="02040503050406030204" pitchFamily="18" charset="0"/>
                            <a:cs typeface="Segoe UI Semibold" panose="020B0702040204020203" pitchFamily="34" charset="0"/>
                          </a:rPr>
                          <m:t>𝑓</m:t>
                        </m:r>
                      </m:e>
                      <m:sub>
                        <m:r>
                          <a:rPr lang="en-US" sz="2800" b="0" i="1" smtClean="0">
                            <a:solidFill>
                              <a:schemeClr val="tx1"/>
                            </a:solidFill>
                            <a:latin typeface="Cambria Math" panose="02040503050406030204" pitchFamily="18" charset="0"/>
                            <a:cs typeface="Segoe UI Semibold" panose="020B0702040204020203" pitchFamily="34" charset="0"/>
                          </a:rPr>
                          <m:t>𝑋</m:t>
                        </m:r>
                      </m:sub>
                    </m:sSub>
                    <m:d>
                      <m:dPr>
                        <m:ctrlPr>
                          <a:rPr lang="en-US" sz="2800" i="1" smtClean="0">
                            <a:solidFill>
                              <a:schemeClr val="tx1"/>
                            </a:solidFill>
                            <a:latin typeface="Cambria Math" panose="02040503050406030204" pitchFamily="18" charset="0"/>
                            <a:cs typeface="Segoe UI Semibold" panose="020B0702040204020203" pitchFamily="34" charset="0"/>
                          </a:rPr>
                        </m:ctrlPr>
                      </m:dPr>
                      <m:e>
                        <m:r>
                          <a:rPr lang="en-US" sz="2800" b="0" i="1" smtClean="0">
                            <a:solidFill>
                              <a:schemeClr val="tx1"/>
                            </a:solidFill>
                            <a:latin typeface="Cambria Math" panose="02040503050406030204" pitchFamily="18" charset="0"/>
                            <a:cs typeface="Segoe UI Semibold" panose="020B0702040204020203" pitchFamily="34" charset="0"/>
                          </a:rPr>
                          <m:t>𝑘</m:t>
                        </m:r>
                      </m:e>
                    </m:d>
                    <m:r>
                      <a:rPr lang="en-US" sz="2800" b="0" i="1" smtClean="0">
                        <a:solidFill>
                          <a:schemeClr val="tx1"/>
                        </a:solidFill>
                        <a:latin typeface="Cambria Math" panose="02040503050406030204" pitchFamily="18" charset="0"/>
                        <a:cs typeface="Segoe UI Semibold" panose="020B0702040204020203" pitchFamily="34" charset="0"/>
                      </a:rPr>
                      <m:t>≫1</m:t>
                    </m:r>
                  </m:oMath>
                </a14:m>
                <a:r>
                  <a:rPr lang="en-US" sz="2800" dirty="0">
                    <a:solidFill>
                      <a:schemeClr val="tx1"/>
                    </a:solidFill>
                    <a:latin typeface="Segoe UI Semilight" panose="020B0402040204020203" pitchFamily="34" charset="0"/>
                    <a:cs typeface="Segoe UI Semilight" panose="020B0402040204020203" pitchFamily="34" charset="0"/>
                  </a:rPr>
                  <a:t> is possible! </a:t>
                </a:r>
                <a:endParaRPr lang="en-US" sz="2800" i="1" dirty="0">
                  <a:solidFill>
                    <a:schemeClr val="tx1"/>
                  </a:solidFill>
                  <a:latin typeface="Segoe UI Semilight" panose="020B0402040204020203" pitchFamily="34" charset="0"/>
                  <a:cs typeface="Segoe UI Semilight" panose="020B0402040204020203" pitchFamily="34" charset="0"/>
                </a:endParaRPr>
              </a:p>
            </p:txBody>
          </p:sp>
        </mc:Choice>
        <mc:Fallback xmlns="">
          <p:sp>
            <p:nvSpPr>
              <p:cNvPr id="9" name="Rectangle: Rounded Corners 8">
                <a:extLst>
                  <a:ext uri="{FF2B5EF4-FFF2-40B4-BE49-F238E27FC236}">
                    <a16:creationId xmlns:a16="http://schemas.microsoft.com/office/drawing/2014/main" id="{E611345E-5061-4679-6253-9BD66A973C5C}"/>
                  </a:ext>
                </a:extLst>
              </p:cNvPr>
              <p:cNvSpPr>
                <a:spLocks noRot="1" noChangeAspect="1" noMove="1" noResize="1" noEditPoints="1" noAdjustHandles="1" noChangeArrowheads="1" noChangeShapeType="1" noTextEdit="1"/>
              </p:cNvSpPr>
              <p:nvPr/>
            </p:nvSpPr>
            <p:spPr>
              <a:xfrm>
                <a:off x="283574" y="5186148"/>
                <a:ext cx="4284915" cy="1408576"/>
              </a:xfrm>
              <a:prstGeom prst="roundRect">
                <a:avLst/>
              </a:prstGeom>
              <a:blipFill>
                <a:blip r:embed="rId4"/>
                <a:stretch>
                  <a:fillRect l="-1425"/>
                </a:stretch>
              </a:blipFill>
              <a:ln>
                <a:noFill/>
              </a:ln>
            </p:spPr>
            <p:txBody>
              <a:bodyPr/>
              <a:lstStyle/>
              <a:p>
                <a:r>
                  <a:rPr lang="en-US">
                    <a:noFill/>
                  </a:rPr>
                  <a:t> </a:t>
                </a:r>
              </a:p>
            </p:txBody>
          </p:sp>
        </mc:Fallback>
      </mc:AlternateContent>
      <p:cxnSp>
        <p:nvCxnSpPr>
          <p:cNvPr id="13" name="Straight Connector 12">
            <a:extLst>
              <a:ext uri="{FF2B5EF4-FFF2-40B4-BE49-F238E27FC236}">
                <a16:creationId xmlns:a16="http://schemas.microsoft.com/office/drawing/2014/main" id="{79B3C9D3-BF98-C8F0-F928-225B785E9B20}"/>
              </a:ext>
            </a:extLst>
          </p:cNvPr>
          <p:cNvCxnSpPr>
            <a:cxnSpLocks/>
          </p:cNvCxnSpPr>
          <p:nvPr/>
        </p:nvCxnSpPr>
        <p:spPr>
          <a:xfrm flipV="1">
            <a:off x="8598662" y="5644503"/>
            <a:ext cx="0" cy="349768"/>
          </a:xfrm>
          <a:prstGeom prst="line">
            <a:avLst/>
          </a:prstGeom>
          <a:ln w="381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1E4DDA1C-47F3-F5E3-882A-55C56A6E882D}"/>
              </a:ext>
            </a:extLst>
          </p:cNvPr>
          <p:cNvSpPr txBox="1"/>
          <p:nvPr/>
        </p:nvSpPr>
        <p:spPr>
          <a:xfrm>
            <a:off x="8273595" y="5934633"/>
            <a:ext cx="849657" cy="523220"/>
          </a:xfrm>
          <a:prstGeom prst="rect">
            <a:avLst/>
          </a:prstGeom>
          <a:noFill/>
        </p:spPr>
        <p:txBody>
          <a:bodyPr wrap="square" rtlCol="0">
            <a:spAutoFit/>
          </a:bodyPr>
          <a:lstStyle/>
          <a:p>
            <a:r>
              <a:rPr lang="en-US" sz="2800" b="1" dirty="0">
                <a:latin typeface="Segoe UI" panose="020B0502040204020203" pitchFamily="34" charset="0"/>
                <a:cs typeface="Segoe UI" panose="020B0502040204020203" pitchFamily="34" charset="0"/>
              </a:rPr>
              <a:t>0.5</a:t>
            </a:r>
          </a:p>
        </p:txBody>
      </p:sp>
    </p:spTree>
    <p:extLst>
      <p:ext uri="{BB962C8B-B14F-4D97-AF65-F5344CB8AC3E}">
        <p14:creationId xmlns:p14="http://schemas.microsoft.com/office/powerpoint/2010/main" val="36239702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3CCDB-06D4-462E-85C6-4150F90AE8E6}"/>
              </a:ext>
            </a:extLst>
          </p:cNvPr>
          <p:cNvSpPr>
            <a:spLocks noGrp="1"/>
          </p:cNvSpPr>
          <p:nvPr>
            <p:ph type="title"/>
          </p:nvPr>
        </p:nvSpPr>
        <p:spPr/>
        <p:txBody>
          <a:bodyPr/>
          <a:lstStyle/>
          <a:p>
            <a:r>
              <a:rPr lang="en-US" dirty="0"/>
              <a:t>Probability vs. Density</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AF742B0-50F8-47F0-ACBE-59F1E3EAF02E}"/>
                  </a:ext>
                </a:extLst>
              </p:cNvPr>
              <p:cNvSpPr>
                <a:spLocks noGrp="1"/>
              </p:cNvSpPr>
              <p:nvPr>
                <p:ph idx="1"/>
              </p:nvPr>
            </p:nvSpPr>
            <p:spPr/>
            <p:txBody>
              <a:bodyPr>
                <a:normAutofit/>
              </a:bodyPr>
              <a:lstStyle/>
              <a:p>
                <a:r>
                  <a:rPr lang="en-US" b="1" dirty="0"/>
                  <a:t>Key idea</a:t>
                </a:r>
                <a:r>
                  <a:rPr lang="en-US" dirty="0"/>
                  <a:t>: integrating the PDF gives us probabilities</a:t>
                </a:r>
              </a:p>
              <a:p>
                <a:r>
                  <a:rPr lang="en-US" i="1" dirty="0"/>
                  <a:t>But</a:t>
                </a:r>
                <a:r>
                  <a:rPr lang="en-US" dirty="0"/>
                  <a:t> the PDF itself does not give us probabilities</a:t>
                </a:r>
              </a:p>
              <a:p>
                <a:endParaRPr lang="en-US" dirty="0"/>
              </a:p>
              <a:p>
                <a:r>
                  <a:rPr lang="en-US" dirty="0"/>
                  <a:t>The number that best represents </a:t>
                </a:r>
                <a14:m>
                  <m:oMath xmlns:m="http://schemas.openxmlformats.org/officeDocument/2006/math">
                    <m:r>
                      <a:rPr lang="en-US" b="0" i="1" smtClean="0">
                        <a:latin typeface="Cambria Math" panose="02040503050406030204" pitchFamily="18" charset="0"/>
                      </a:rPr>
                      <m:t>ℙ</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=.1</m:t>
                        </m:r>
                      </m:e>
                    </m:d>
                  </m:oMath>
                </a14:m>
                <a:r>
                  <a:rPr lang="en-US" b="0" dirty="0"/>
                  <a:t> is </a:t>
                </a:r>
                <a14:m>
                  <m:oMath xmlns:m="http://schemas.openxmlformats.org/officeDocument/2006/math">
                    <m:r>
                      <a:rPr lang="en-US" b="0" i="1" smtClean="0">
                        <a:latin typeface="Cambria Math" panose="02040503050406030204" pitchFamily="18" charset="0"/>
                      </a:rPr>
                      <m:t>0</m:t>
                    </m:r>
                  </m:oMath>
                </a14:m>
                <a:endParaRPr lang="en-US" b="0" dirty="0"/>
              </a:p>
              <a:p>
                <a:r>
                  <a:rPr lang="en-US" b="0" dirty="0"/>
                  <a:t>But, this is different from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.1</m:t>
                        </m:r>
                      </m:e>
                    </m:d>
                    <m:r>
                      <a:rPr lang="en-US" b="0" i="1" smtClean="0">
                        <a:latin typeface="Cambria Math" panose="02040503050406030204" pitchFamily="18" charset="0"/>
                      </a:rPr>
                      <m:t>=1</m:t>
                    </m:r>
                  </m:oMath>
                </a14:m>
                <a:endParaRPr lang="en-US" dirty="0"/>
              </a:p>
            </p:txBody>
          </p:sp>
        </mc:Choice>
        <mc:Fallback xmlns="">
          <p:sp>
            <p:nvSpPr>
              <p:cNvPr id="3" name="Content Placeholder 2">
                <a:extLst>
                  <a:ext uri="{FF2B5EF4-FFF2-40B4-BE49-F238E27FC236}">
                    <a16:creationId xmlns:a16="http://schemas.microsoft.com/office/drawing/2014/main" id="{AAF742B0-50F8-47F0-ACBE-59F1E3EAF02E}"/>
                  </a:ext>
                </a:extLst>
              </p:cNvPr>
              <p:cNvSpPr>
                <a:spLocks noGrp="1" noRot="1" noChangeAspect="1" noMove="1" noResize="1" noEditPoints="1" noAdjustHandles="1" noChangeArrowheads="1" noChangeShapeType="1" noTextEdit="1"/>
              </p:cNvSpPr>
              <p:nvPr>
                <p:ph idx="1"/>
              </p:nvPr>
            </p:nvSpPr>
            <p:spPr>
              <a:blipFill>
                <a:blip r:embed="rId3"/>
                <a:stretch>
                  <a:fillRect l="-654" t="-213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Rounded Corners 3">
                <a:extLst>
                  <a:ext uri="{FF2B5EF4-FFF2-40B4-BE49-F238E27FC236}">
                    <a16:creationId xmlns:a16="http://schemas.microsoft.com/office/drawing/2014/main" id="{E5652E09-1A22-42D3-9DBA-FC2B1E850534}"/>
                  </a:ext>
                </a:extLst>
              </p:cNvPr>
              <p:cNvSpPr/>
              <p:nvPr/>
            </p:nvSpPr>
            <p:spPr>
              <a:xfrm>
                <a:off x="729540" y="5186148"/>
                <a:ext cx="10887220" cy="1408576"/>
              </a:xfrm>
              <a:prstGeom prst="roundRect">
                <a:avLst/>
              </a:prstGeom>
              <a:solidFill>
                <a:srgbClr val="F1F9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latin typeface="Segoe UI Semibold" panose="020B0702040204020203" pitchFamily="34" charset="0"/>
                    <a:cs typeface="Segoe UI Semibold" panose="020B0702040204020203" pitchFamily="34" charset="0"/>
                  </a:rPr>
                  <a:t>For continuous probability spaces:</a:t>
                </a:r>
              </a:p>
              <a:p>
                <a:r>
                  <a:rPr lang="en-US" sz="2800" i="1" dirty="0">
                    <a:solidFill>
                      <a:schemeClr val="tx1"/>
                    </a:solidFill>
                    <a:latin typeface="Segoe UI Semilight" panose="020B0402040204020203" pitchFamily="34" charset="0"/>
                    <a:cs typeface="Segoe UI Semilight" panose="020B0402040204020203" pitchFamily="34" charset="0"/>
                  </a:rPr>
                  <a:t>&gt; Impossible events have probability </a:t>
                </a:r>
                <a14:m>
                  <m:oMath xmlns:m="http://schemas.openxmlformats.org/officeDocument/2006/math">
                    <m:r>
                      <a:rPr lang="en-US" sz="2800" b="0" i="1" smtClean="0">
                        <a:solidFill>
                          <a:schemeClr val="tx1"/>
                        </a:solidFill>
                        <a:latin typeface="Cambria Math" panose="02040503050406030204" pitchFamily="18" charset="0"/>
                        <a:cs typeface="Segoe UI Semibold" panose="020B0702040204020203" pitchFamily="34" charset="0"/>
                      </a:rPr>
                      <m:t>0</m:t>
                    </m:r>
                  </m:oMath>
                </a14:m>
                <a:br>
                  <a:rPr lang="en-US" sz="2800" i="1" dirty="0">
                    <a:solidFill>
                      <a:schemeClr val="tx1"/>
                    </a:solidFill>
                    <a:latin typeface="Segoe UI Semilight" panose="020B0402040204020203" pitchFamily="34" charset="0"/>
                    <a:cs typeface="Segoe UI Semilight" panose="020B0402040204020203" pitchFamily="34" charset="0"/>
                  </a:rPr>
                </a:br>
                <a:r>
                  <a:rPr lang="en-US" sz="2800" i="1" dirty="0">
                    <a:solidFill>
                      <a:schemeClr val="tx1"/>
                    </a:solidFill>
                    <a:latin typeface="Segoe UI Semilight" panose="020B0402040204020203" pitchFamily="34" charset="0"/>
                    <a:cs typeface="Segoe UI Semilight" panose="020B0402040204020203" pitchFamily="34" charset="0"/>
                  </a:rPr>
                  <a:t>&gt; But even though probability of a specific value is </a:t>
                </a:r>
                <a14:m>
                  <m:oMath xmlns:m="http://schemas.openxmlformats.org/officeDocument/2006/math">
                    <m:r>
                      <a:rPr lang="en-US" sz="2800" b="0" i="1" smtClean="0">
                        <a:solidFill>
                          <a:schemeClr val="tx1"/>
                        </a:solidFill>
                        <a:latin typeface="Cambria Math" panose="02040503050406030204" pitchFamily="18" charset="0"/>
                        <a:cs typeface="Segoe UI Semibold" panose="020B0702040204020203" pitchFamily="34" charset="0"/>
                      </a:rPr>
                      <m:t>0</m:t>
                    </m:r>
                  </m:oMath>
                </a14:m>
                <a:r>
                  <a:rPr lang="en-US" sz="2800" i="1" dirty="0">
                    <a:solidFill>
                      <a:schemeClr val="tx1"/>
                    </a:solidFill>
                    <a:latin typeface="Segoe UI Semilight" panose="020B0402040204020203" pitchFamily="34" charset="0"/>
                    <a:cs typeface="Segoe UI Semilight" panose="020B0402040204020203" pitchFamily="34" charset="0"/>
                  </a:rPr>
                  <a:t>, it’s still possible</a:t>
                </a:r>
              </a:p>
            </p:txBody>
          </p:sp>
        </mc:Choice>
        <mc:Fallback xmlns="">
          <p:sp>
            <p:nvSpPr>
              <p:cNvPr id="4" name="Rectangle: Rounded Corners 3">
                <a:extLst>
                  <a:ext uri="{FF2B5EF4-FFF2-40B4-BE49-F238E27FC236}">
                    <a16:creationId xmlns:a16="http://schemas.microsoft.com/office/drawing/2014/main" id="{E5652E09-1A22-42D3-9DBA-FC2B1E850534}"/>
                  </a:ext>
                </a:extLst>
              </p:cNvPr>
              <p:cNvSpPr>
                <a:spLocks noRot="1" noChangeAspect="1" noMove="1" noResize="1" noEditPoints="1" noAdjustHandles="1" noChangeArrowheads="1" noChangeShapeType="1" noTextEdit="1"/>
              </p:cNvSpPr>
              <p:nvPr/>
            </p:nvSpPr>
            <p:spPr>
              <a:xfrm>
                <a:off x="729540" y="5186148"/>
                <a:ext cx="10887220" cy="1408576"/>
              </a:xfrm>
              <a:prstGeom prst="roundRect">
                <a:avLst/>
              </a:prstGeom>
              <a:blipFill>
                <a:blip r:embed="rId4"/>
                <a:stretch>
                  <a:fillRect l="-560" t="-3463" b="-10823"/>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41041061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CADD46-97BB-4696-AE7A-58D2AD4EA18A}"/>
              </a:ext>
            </a:extLst>
          </p:cNvPr>
          <p:cNvSpPr>
            <a:spLocks noGrp="1"/>
          </p:cNvSpPr>
          <p:nvPr>
            <p:ph type="title"/>
          </p:nvPr>
        </p:nvSpPr>
        <p:spPr/>
        <p:txBody>
          <a:bodyPr>
            <a:normAutofit fontScale="90000"/>
          </a:bodyPr>
          <a:lstStyle/>
          <a:p>
            <a:r>
              <a:rPr lang="en-US" dirty="0"/>
              <a:t>What exactly do the values in the PDF mean? </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F0522B5-E450-454A-A853-5B6FDD6A6E79}"/>
                  </a:ext>
                </a:extLst>
              </p:cNvPr>
              <p:cNvSpPr>
                <a:spLocks noGrp="1"/>
              </p:cNvSpPr>
              <p:nvPr>
                <p:ph idx="1"/>
              </p:nvPr>
            </p:nvSpPr>
            <p:spPr/>
            <p:txBody>
              <a:bodyPr>
                <a:normAutofit/>
              </a:bodyPr>
              <a:lstStyle/>
              <a:p>
                <a:r>
                  <a:rPr lang="en-US" dirty="0"/>
                  <a:t>Let’s look at the event </a:t>
                </a:r>
                <a14:m>
                  <m:oMath xmlns:m="http://schemas.openxmlformats.org/officeDocument/2006/math">
                    <m:r>
                      <a:rPr lang="en-US" b="0" i="1" smtClean="0">
                        <a:latin typeface="Cambria Math" panose="02040503050406030204" pitchFamily="18" charset="0"/>
                      </a:rPr>
                      <m:t>𝑋</m:t>
                    </m:r>
                    <m:r>
                      <a:rPr lang="en-US" b="0" i="1" smtClean="0">
                        <a:latin typeface="Cambria Math" panose="02040503050406030204" pitchFamily="18" charset="0"/>
                      </a:rPr>
                      <m:t>≈.2</m:t>
                    </m:r>
                  </m:oMath>
                </a14:m>
                <a:r>
                  <a:rPr lang="en-US" dirty="0"/>
                  <a:t> </a:t>
                </a:r>
              </a:p>
              <a:p>
                <a:r>
                  <a:rPr lang="en-US" sz="2200" dirty="0"/>
                  <a:t>For a </a:t>
                </a:r>
                <a:r>
                  <a:rPr lang="en-US" sz="2200" i="1" dirty="0"/>
                  <a:t>very </a:t>
                </a:r>
                <a:r>
                  <a:rPr lang="en-US" sz="2200" dirty="0"/>
                  <a:t>small value of </a:t>
                </a:r>
                <a14:m>
                  <m:oMath xmlns:m="http://schemas.openxmlformats.org/officeDocument/2006/math">
                    <m:r>
                      <a:rPr lang="en-US" sz="2200" b="0" i="1" smtClean="0">
                        <a:latin typeface="Cambria Math" panose="02040503050406030204" pitchFamily="18" charset="0"/>
                      </a:rPr>
                      <m:t>𝜖</m:t>
                    </m:r>
                  </m:oMath>
                </a14:m>
                <a:r>
                  <a:rPr lang="en-US" sz="2200" dirty="0"/>
                  <a:t>,</a:t>
                </a:r>
              </a:p>
              <a:p>
                <a14:m>
                  <m:oMath xmlns:m="http://schemas.openxmlformats.org/officeDocument/2006/math">
                    <m:r>
                      <a:rPr lang="en-US" i="1">
                        <a:latin typeface="Cambria Math" panose="02040503050406030204" pitchFamily="18" charset="0"/>
                      </a:rPr>
                      <m:t>ℙ</m:t>
                    </m:r>
                    <m:d>
                      <m:dPr>
                        <m:ctrlPr>
                          <a:rPr lang="en-US" b="0" i="1" smtClean="0">
                            <a:latin typeface="Cambria Math" panose="02040503050406030204" pitchFamily="18" charset="0"/>
                          </a:rPr>
                        </m:ctrlPr>
                      </m:dPr>
                      <m:e>
                        <m:r>
                          <a:rPr lang="en-US" i="1">
                            <a:latin typeface="Cambria Math" panose="02040503050406030204" pitchFamily="18" charset="0"/>
                          </a:rPr>
                          <m:t>𝑋</m:t>
                        </m:r>
                        <m:r>
                          <a:rPr lang="en-US" i="1">
                            <a:latin typeface="Cambria Math" panose="02040503050406030204" pitchFamily="18" charset="0"/>
                          </a:rPr>
                          <m:t>≈.2</m:t>
                        </m:r>
                      </m:e>
                    </m:d>
                    <m:r>
                      <a:rPr lang="en-US" b="0" i="1" smtClean="0">
                        <a:latin typeface="Cambria Math" panose="02040503050406030204" pitchFamily="18" charset="0"/>
                      </a:rPr>
                      <m:t>= </m:t>
                    </m:r>
                    <m:r>
                      <a:rPr lang="en-US" b="0" i="1" smtClean="0">
                        <a:latin typeface="Cambria Math" panose="02040503050406030204" pitchFamily="18" charset="0"/>
                      </a:rPr>
                      <m:t>ℙ</m:t>
                    </m:r>
                    <m:r>
                      <a:rPr lang="en-US" b="0" i="1" smtClean="0">
                        <a:latin typeface="Cambria Math" panose="02040503050406030204" pitchFamily="18" charset="0"/>
                      </a:rPr>
                      <m:t>(.2−</m:t>
                    </m:r>
                    <m:r>
                      <a:rPr lang="en-US" b="0" i="1" smtClean="0">
                        <a:latin typeface="Cambria Math" panose="02040503050406030204" pitchFamily="18" charset="0"/>
                      </a:rPr>
                      <m:t>𝜖</m:t>
                    </m:r>
                    <m:r>
                      <a:rPr lang="en-US" b="0" i="1" smtClean="0">
                        <a:latin typeface="Cambria Math" panose="02040503050406030204" pitchFamily="18" charset="0"/>
                      </a:rPr>
                      <m:t>/2≤</m:t>
                    </m:r>
                    <m:r>
                      <a:rPr lang="en-US" b="0" i="1" smtClean="0">
                        <a:latin typeface="Cambria Math" panose="02040503050406030204" pitchFamily="18" charset="0"/>
                      </a:rPr>
                      <m:t>𝑋</m:t>
                    </m:r>
                    <m:r>
                      <a:rPr lang="en-US" b="0" i="1" smtClean="0">
                        <a:latin typeface="Cambria Math" panose="02040503050406030204" pitchFamily="18" charset="0"/>
                      </a:rPr>
                      <m:t>≤.2+</m:t>
                    </m:r>
                    <m:r>
                      <a:rPr lang="en-US" b="0" i="1" smtClean="0">
                        <a:latin typeface="Cambria Math" panose="02040503050406030204" pitchFamily="18" charset="0"/>
                      </a:rPr>
                      <m:t>𝜖</m:t>
                    </m:r>
                    <m:r>
                      <a:rPr lang="en-US" b="0" i="1" smtClean="0">
                        <a:latin typeface="Cambria Math" panose="02040503050406030204" pitchFamily="18" charset="0"/>
                      </a:rPr>
                      <m:t>/2)</m:t>
                    </m:r>
                  </m:oMath>
                </a14:m>
                <a:endParaRPr lang="en-US" dirty="0"/>
              </a:p>
              <a:p>
                <a14:m>
                  <m:oMath xmlns:m="http://schemas.openxmlformats.org/officeDocument/2006/math">
                    <m:r>
                      <a:rPr lang="en-US" b="0" i="1" smtClean="0">
                        <a:latin typeface="Cambria Math" panose="02040503050406030204" pitchFamily="18" charset="0"/>
                      </a:rPr>
                      <m:t>=</m:t>
                    </m:r>
                    <m:nary>
                      <m:naryPr>
                        <m:ctrlPr>
                          <a:rPr lang="en-US" i="1" smtClean="0">
                            <a:latin typeface="Cambria Math" panose="02040503050406030204" pitchFamily="18" charset="0"/>
                          </a:rPr>
                        </m:ctrlPr>
                      </m:naryPr>
                      <m:sub>
                        <m:r>
                          <m:rPr>
                            <m:brk m:alnAt="23"/>
                          </m:rPr>
                          <a:rPr lang="en-US" b="0" i="1" smtClean="0">
                            <a:latin typeface="Cambria Math" panose="02040503050406030204" pitchFamily="18" charset="0"/>
                          </a:rPr>
                          <m:t>.</m:t>
                        </m:r>
                        <m:r>
                          <a:rPr lang="en-US" b="0" i="1" smtClean="0">
                            <a:latin typeface="Cambria Math" panose="02040503050406030204" pitchFamily="18" charset="0"/>
                          </a:rPr>
                          <m:t>2−</m:t>
                        </m:r>
                        <m:r>
                          <a:rPr lang="en-US" b="0" i="1" smtClean="0">
                            <a:latin typeface="Cambria Math" panose="02040503050406030204" pitchFamily="18" charset="0"/>
                          </a:rPr>
                          <m:t>𝜖</m:t>
                        </m:r>
                        <m:r>
                          <a:rPr lang="en-US" b="0" i="1" smtClean="0">
                            <a:latin typeface="Cambria Math" panose="02040503050406030204" pitchFamily="18" charset="0"/>
                          </a:rPr>
                          <m:t>/2</m:t>
                        </m:r>
                      </m:sub>
                      <m:sup>
                        <m:r>
                          <a:rPr lang="en-US" b="0" i="1" smtClean="0">
                            <a:latin typeface="Cambria Math" panose="02040503050406030204" pitchFamily="18" charset="0"/>
                          </a:rPr>
                          <m:t>−2+</m:t>
                        </m:r>
                        <m:r>
                          <a:rPr lang="en-US" b="0" i="1" smtClean="0">
                            <a:latin typeface="Cambria Math" panose="02040503050406030204" pitchFamily="18" charset="0"/>
                          </a:rPr>
                          <m:t>𝜖</m:t>
                        </m:r>
                        <m:r>
                          <a:rPr lang="en-US" b="0" i="1" smtClean="0">
                            <a:latin typeface="Cambria Math" panose="02040503050406030204" pitchFamily="18" charset="0"/>
                          </a:rPr>
                          <m:t>/2</m:t>
                        </m:r>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𝑧</m:t>
                            </m:r>
                          </m:e>
                        </m:d>
                        <m:r>
                          <a:rPr lang="en-US" b="0" i="1" smtClean="0">
                            <a:latin typeface="Cambria Math" panose="02040503050406030204" pitchFamily="18" charset="0"/>
                          </a:rPr>
                          <m:t> </m:t>
                        </m:r>
                        <m:r>
                          <m:rPr>
                            <m:sty m:val="p"/>
                          </m:rPr>
                          <a:rPr lang="en-US" b="0" i="0" smtClean="0">
                            <a:latin typeface="Cambria Math" panose="02040503050406030204" pitchFamily="18" charset="0"/>
                          </a:rPr>
                          <m:t>d</m:t>
                        </m:r>
                        <m:r>
                          <a:rPr lang="en-US" b="0" i="1" smtClean="0">
                            <a:latin typeface="Cambria Math" panose="02040503050406030204" pitchFamily="18" charset="0"/>
                          </a:rPr>
                          <m:t>𝑧</m:t>
                        </m:r>
                      </m:e>
                    </m:nary>
                    <m:r>
                      <a:rPr lang="en-US" b="0" i="1" smtClean="0">
                        <a:latin typeface="Cambria Math" panose="02040503050406030204" pitchFamily="18" charset="0"/>
                      </a:rPr>
                      <m:t>≈</m:t>
                    </m:r>
                    <m:r>
                      <m:rPr>
                        <m:sty m:val="p"/>
                      </m:rPr>
                      <a:rPr lang="en-US" b="0" i="0" smtClean="0">
                        <a:latin typeface="Cambria Math" panose="02040503050406030204" pitchFamily="18" charset="0"/>
                      </a:rPr>
                      <m:t>height</m:t>
                    </m:r>
                    <m:r>
                      <a:rPr lang="en-US" b="0" i="0" smtClean="0">
                        <a:latin typeface="Cambria Math" panose="02040503050406030204" pitchFamily="18" charset="0"/>
                      </a:rPr>
                      <m:t>⋅</m:t>
                    </m:r>
                    <m:r>
                      <m:rPr>
                        <m:sty m:val="p"/>
                      </m:rPr>
                      <a:rPr lang="en-US" b="0" i="0" smtClean="0">
                        <a:latin typeface="Cambria Math" panose="02040503050406030204" pitchFamily="18" charset="0"/>
                      </a:rPr>
                      <m:t>width</m:t>
                    </m:r>
                  </m:oMath>
                </a14:m>
                <a:endParaRPr lang="en-US" dirty="0"/>
              </a:p>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m:t>
                        </m:r>
                        <m:r>
                          <a:rPr lang="en-US" b="0" i="1" smtClean="0">
                            <a:latin typeface="Cambria Math" panose="02040503050406030204" pitchFamily="18" charset="0"/>
                          </a:rPr>
                          <m:t>𝑓</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.2</m:t>
                        </m:r>
                      </m:e>
                    </m:d>
                    <m:r>
                      <a:rPr lang="en-US" b="0" i="1" smtClean="0">
                        <a:latin typeface="Cambria Math" panose="02040503050406030204" pitchFamily="18" charset="0"/>
                      </a:rPr>
                      <m:t>⋅</m:t>
                    </m:r>
                    <m:r>
                      <a:rPr lang="en-US" b="0" i="1" smtClean="0">
                        <a:latin typeface="Cambria Math" panose="02040503050406030204" pitchFamily="18" charset="0"/>
                      </a:rPr>
                      <m:t>𝜖</m:t>
                    </m:r>
                  </m:oMath>
                </a14:m>
                <a:endParaRPr lang="en-US" dirty="0"/>
              </a:p>
              <a:p>
                <a:endParaRPr lang="en-US" dirty="0"/>
              </a:p>
              <a:p>
                <a:r>
                  <a:rPr lang="en-US" dirty="0"/>
                  <a:t>What happens if we look at the ratio </a:t>
                </a:r>
              </a:p>
              <a:p>
                <a14:m>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ℙ</m:t>
                        </m:r>
                        <m:r>
                          <a:rPr lang="en-US" i="1">
                            <a:latin typeface="Cambria Math" panose="02040503050406030204" pitchFamily="18" charset="0"/>
                          </a:rPr>
                          <m:t>(</m:t>
                        </m:r>
                        <m:r>
                          <a:rPr lang="en-US" i="1">
                            <a:latin typeface="Cambria Math" panose="02040503050406030204" pitchFamily="18" charset="0"/>
                          </a:rPr>
                          <m:t>𝑋</m:t>
                        </m:r>
                        <m:r>
                          <a:rPr lang="en-US" i="1">
                            <a:latin typeface="Cambria Math" panose="02040503050406030204" pitchFamily="18" charset="0"/>
                          </a:rPr>
                          <m:t>≈.2)</m:t>
                        </m:r>
                      </m:num>
                      <m:den>
                        <m:r>
                          <a:rPr lang="en-US" i="1">
                            <a:latin typeface="Cambria Math" panose="02040503050406030204" pitchFamily="18" charset="0"/>
                          </a:rPr>
                          <m:t>ℙ</m:t>
                        </m:r>
                        <m:r>
                          <a:rPr lang="en-US" i="1">
                            <a:latin typeface="Cambria Math" panose="02040503050406030204" pitchFamily="18" charset="0"/>
                          </a:rPr>
                          <m:t>(</m:t>
                        </m:r>
                        <m:r>
                          <a:rPr lang="en-US" i="1">
                            <a:latin typeface="Cambria Math" panose="02040503050406030204" pitchFamily="18" charset="0"/>
                          </a:rPr>
                          <m:t>𝑋</m:t>
                        </m:r>
                        <m:r>
                          <a:rPr lang="en-US" i="1">
                            <a:latin typeface="Cambria Math" panose="02040503050406030204" pitchFamily="18" charset="0"/>
                          </a:rPr>
                          <m:t>≈.5)</m:t>
                        </m:r>
                      </m:den>
                    </m:f>
                  </m:oMath>
                </a14:m>
                <a:endParaRPr lang="en-US" dirty="0"/>
              </a:p>
              <a:p>
                <a:endParaRPr lang="en-US" dirty="0"/>
              </a:p>
            </p:txBody>
          </p:sp>
        </mc:Choice>
        <mc:Fallback xmlns="">
          <p:sp>
            <p:nvSpPr>
              <p:cNvPr id="3" name="Content Placeholder 2">
                <a:extLst>
                  <a:ext uri="{FF2B5EF4-FFF2-40B4-BE49-F238E27FC236}">
                    <a16:creationId xmlns:a16="http://schemas.microsoft.com/office/drawing/2014/main" id="{3F0522B5-E450-454A-A853-5B6FDD6A6E79}"/>
                  </a:ext>
                </a:extLst>
              </p:cNvPr>
              <p:cNvSpPr>
                <a:spLocks noGrp="1" noRot="1" noChangeAspect="1" noMove="1" noResize="1" noEditPoints="1" noAdjustHandles="1" noChangeArrowheads="1" noChangeShapeType="1" noTextEdit="1"/>
              </p:cNvSpPr>
              <p:nvPr>
                <p:ph idx="1"/>
              </p:nvPr>
            </p:nvSpPr>
            <p:spPr>
              <a:blipFill>
                <a:blip r:embed="rId3"/>
                <a:stretch>
                  <a:fillRect l="-654" t="-2138"/>
                </a:stretch>
              </a:blipFill>
            </p:spPr>
            <p:txBody>
              <a:bodyPr/>
              <a:lstStyle/>
              <a:p>
                <a:r>
                  <a:rPr lang="en-US">
                    <a:noFill/>
                  </a:rPr>
                  <a:t> </a:t>
                </a:r>
              </a:p>
            </p:txBody>
          </p:sp>
        </mc:Fallback>
      </mc:AlternateContent>
      <p:grpSp>
        <p:nvGrpSpPr>
          <p:cNvPr id="4" name="Group 3">
            <a:extLst>
              <a:ext uri="{FF2B5EF4-FFF2-40B4-BE49-F238E27FC236}">
                <a16:creationId xmlns:a16="http://schemas.microsoft.com/office/drawing/2014/main" id="{BCF39065-A0B2-4397-B816-636A0788E139}"/>
              </a:ext>
            </a:extLst>
          </p:cNvPr>
          <p:cNvGrpSpPr/>
          <p:nvPr/>
        </p:nvGrpSpPr>
        <p:grpSpPr>
          <a:xfrm>
            <a:off x="7227051" y="1564341"/>
            <a:ext cx="4755841" cy="3379799"/>
            <a:chOff x="575239" y="3532095"/>
            <a:chExt cx="5556620" cy="2895600"/>
          </a:xfrm>
        </p:grpSpPr>
        <p:cxnSp>
          <p:nvCxnSpPr>
            <p:cNvPr id="5" name="Straight Connector 4">
              <a:extLst>
                <a:ext uri="{FF2B5EF4-FFF2-40B4-BE49-F238E27FC236}">
                  <a16:creationId xmlns:a16="http://schemas.microsoft.com/office/drawing/2014/main" id="{9E650F23-EBC2-4E2A-9616-E8D16F0E774B}"/>
                </a:ext>
              </a:extLst>
            </p:cNvPr>
            <p:cNvCxnSpPr/>
            <p:nvPr/>
          </p:nvCxnSpPr>
          <p:spPr>
            <a:xfrm>
              <a:off x="575239" y="6172200"/>
              <a:ext cx="555662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70669891-7824-4D21-9C8B-EE6822C07797}"/>
                </a:ext>
              </a:extLst>
            </p:cNvPr>
            <p:cNvCxnSpPr>
              <a:cxnSpLocks/>
            </p:cNvCxnSpPr>
            <p:nvPr/>
          </p:nvCxnSpPr>
          <p:spPr>
            <a:xfrm flipV="1">
              <a:off x="857627" y="3532095"/>
              <a:ext cx="0" cy="289560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7" name="Freeform: Shape 6">
              <a:extLst>
                <a:ext uri="{FF2B5EF4-FFF2-40B4-BE49-F238E27FC236}">
                  <a16:creationId xmlns:a16="http://schemas.microsoft.com/office/drawing/2014/main" id="{9449B17B-0552-44C4-BC3F-26269330A6D4}"/>
                </a:ext>
              </a:extLst>
            </p:cNvPr>
            <p:cNvSpPr/>
            <p:nvPr/>
          </p:nvSpPr>
          <p:spPr>
            <a:xfrm>
              <a:off x="857627" y="3964290"/>
              <a:ext cx="4034667" cy="2207910"/>
            </a:xfrm>
            <a:custGeom>
              <a:avLst/>
              <a:gdLst>
                <a:gd name="connsiteX0" fmla="*/ 0 w 3873696"/>
                <a:gd name="connsiteY0" fmla="*/ 2012621 h 2120946"/>
                <a:gd name="connsiteX1" fmla="*/ 389965 w 3873696"/>
                <a:gd name="connsiteY1" fmla="*/ 1936421 h 2120946"/>
                <a:gd name="connsiteX2" fmla="*/ 389965 w 3873696"/>
                <a:gd name="connsiteY2" fmla="*/ 1936421 h 2120946"/>
                <a:gd name="connsiteX3" fmla="*/ 2070847 w 3873696"/>
                <a:gd name="connsiteY3" fmla="*/ 45 h 2120946"/>
                <a:gd name="connsiteX4" fmla="*/ 3666565 w 3873696"/>
                <a:gd name="connsiteY4" fmla="*/ 1878151 h 2120946"/>
                <a:gd name="connsiteX5" fmla="*/ 3805518 w 3873696"/>
                <a:gd name="connsiteY5" fmla="*/ 2039515 h 2120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696" h="2120946">
                  <a:moveTo>
                    <a:pt x="0" y="2012621"/>
                  </a:moveTo>
                  <a:lnTo>
                    <a:pt x="389965" y="1936421"/>
                  </a:lnTo>
                  <a:lnTo>
                    <a:pt x="389965" y="1936421"/>
                  </a:lnTo>
                  <a:cubicBezTo>
                    <a:pt x="670112" y="1613692"/>
                    <a:pt x="1524747" y="9757"/>
                    <a:pt x="2070847" y="45"/>
                  </a:cubicBezTo>
                  <a:cubicBezTo>
                    <a:pt x="2616947" y="-9667"/>
                    <a:pt x="3377453" y="1538239"/>
                    <a:pt x="3666565" y="1878151"/>
                  </a:cubicBezTo>
                  <a:cubicBezTo>
                    <a:pt x="3955677" y="2218063"/>
                    <a:pt x="3880597" y="2128789"/>
                    <a:pt x="3805518" y="2039515"/>
                  </a:cubicBezTo>
                </a:path>
              </a:pathLst>
            </a:cu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Rectangle 7">
            <a:extLst>
              <a:ext uri="{FF2B5EF4-FFF2-40B4-BE49-F238E27FC236}">
                <a16:creationId xmlns:a16="http://schemas.microsoft.com/office/drawing/2014/main" id="{A82C5445-D65D-44DE-AB61-0F0C865433D5}"/>
              </a:ext>
            </a:extLst>
          </p:cNvPr>
          <p:cNvSpPr/>
          <p:nvPr/>
        </p:nvSpPr>
        <p:spPr>
          <a:xfrm>
            <a:off x="8381535" y="2982482"/>
            <a:ext cx="343177" cy="1663438"/>
          </a:xfrm>
          <a:prstGeom prst="rect">
            <a:avLst/>
          </a:prstGeom>
          <a:solidFill>
            <a:schemeClr val="accent2">
              <a:alpha val="7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1AD7D43D-EAD1-45FC-B284-05F6B50E983B}"/>
              </a:ext>
            </a:extLst>
          </p:cNvPr>
          <p:cNvSpPr txBox="1"/>
          <p:nvPr/>
        </p:nvSpPr>
        <p:spPr>
          <a:xfrm>
            <a:off x="8298450" y="4601001"/>
            <a:ext cx="471418" cy="461665"/>
          </a:xfrm>
          <a:prstGeom prst="rect">
            <a:avLst/>
          </a:prstGeom>
          <a:noFill/>
        </p:spPr>
        <p:txBody>
          <a:bodyPr wrap="square" rtlCol="0">
            <a:spAutoFit/>
          </a:bodyPr>
          <a:lstStyle/>
          <a:p>
            <a:r>
              <a:rPr lang="en-US" sz="2400" b="1" dirty="0">
                <a:latin typeface="Segoe UI" panose="020B0502040204020203" pitchFamily="34" charset="0"/>
                <a:cs typeface="Segoe UI" panose="020B0502040204020203" pitchFamily="34" charset="0"/>
              </a:rPr>
              <a:t>.2</a:t>
            </a:r>
          </a:p>
        </p:txBody>
      </p:sp>
      <p:cxnSp>
        <p:nvCxnSpPr>
          <p:cNvPr id="13" name="Straight Connector 12">
            <a:extLst>
              <a:ext uri="{FF2B5EF4-FFF2-40B4-BE49-F238E27FC236}">
                <a16:creationId xmlns:a16="http://schemas.microsoft.com/office/drawing/2014/main" id="{41831C99-C902-21F6-09D5-0B1A61F88A3F}"/>
              </a:ext>
            </a:extLst>
          </p:cNvPr>
          <p:cNvCxnSpPr>
            <a:cxnSpLocks/>
          </p:cNvCxnSpPr>
          <p:nvPr/>
        </p:nvCxnSpPr>
        <p:spPr>
          <a:xfrm flipH="1">
            <a:off x="8534159" y="2969166"/>
            <a:ext cx="18964" cy="1690069"/>
          </a:xfrm>
          <a:prstGeom prst="line">
            <a:avLst/>
          </a:prstGeom>
          <a:ln w="571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22535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CADD46-97BB-4696-AE7A-58D2AD4EA18A}"/>
              </a:ext>
            </a:extLst>
          </p:cNvPr>
          <p:cNvSpPr>
            <a:spLocks noGrp="1"/>
          </p:cNvSpPr>
          <p:nvPr>
            <p:ph type="title"/>
          </p:nvPr>
        </p:nvSpPr>
        <p:spPr/>
        <p:txBody>
          <a:bodyPr>
            <a:normAutofit fontScale="90000"/>
          </a:bodyPr>
          <a:lstStyle/>
          <a:p>
            <a:r>
              <a:rPr lang="en-US" dirty="0"/>
              <a:t>What exactly do the values in the PDF mean? </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F0522B5-E450-454A-A853-5B6FDD6A6E79}"/>
                  </a:ext>
                </a:extLst>
              </p:cNvPr>
              <p:cNvSpPr>
                <a:spLocks noGrp="1"/>
              </p:cNvSpPr>
              <p:nvPr>
                <p:ph idx="1"/>
              </p:nvPr>
            </p:nvSpPr>
            <p:spPr>
              <a:xfrm>
                <a:off x="575240" y="1463856"/>
                <a:ext cx="11187258" cy="5130867"/>
              </a:xfrm>
            </p:spPr>
            <p:txBody>
              <a:bodyPr>
                <a:normAutofit/>
              </a:bodyPr>
              <a:lstStyle/>
              <a:p>
                <a:r>
                  <a:rPr lang="en-US" dirty="0"/>
                  <a:t>Let’s look at the event </a:t>
                </a:r>
                <a14:m>
                  <m:oMath xmlns:m="http://schemas.openxmlformats.org/officeDocument/2006/math">
                    <m:r>
                      <a:rPr lang="en-US" b="0" i="1" smtClean="0">
                        <a:latin typeface="Cambria Math" panose="02040503050406030204" pitchFamily="18" charset="0"/>
                      </a:rPr>
                      <m:t>𝑋</m:t>
                    </m:r>
                    <m:r>
                      <a:rPr lang="en-US" b="0" i="1" smtClean="0">
                        <a:latin typeface="Cambria Math" panose="02040503050406030204" pitchFamily="18" charset="0"/>
                      </a:rPr>
                      <m:t>≈.2</m:t>
                    </m:r>
                  </m:oMath>
                </a14:m>
                <a:r>
                  <a:rPr lang="en-US" dirty="0"/>
                  <a:t> </a:t>
                </a:r>
              </a:p>
              <a:p>
                <a:r>
                  <a:rPr lang="en-US" sz="2200" dirty="0"/>
                  <a:t>For a </a:t>
                </a:r>
                <a:r>
                  <a:rPr lang="en-US" sz="2200" i="1" dirty="0"/>
                  <a:t>very </a:t>
                </a:r>
                <a:r>
                  <a:rPr lang="en-US" sz="2200" dirty="0"/>
                  <a:t>small value of </a:t>
                </a:r>
                <a14:m>
                  <m:oMath xmlns:m="http://schemas.openxmlformats.org/officeDocument/2006/math">
                    <m:r>
                      <a:rPr lang="en-US" sz="2200" b="0" i="1" smtClean="0">
                        <a:latin typeface="Cambria Math" panose="02040503050406030204" pitchFamily="18" charset="0"/>
                      </a:rPr>
                      <m:t>𝜖</m:t>
                    </m:r>
                  </m:oMath>
                </a14:m>
                <a:r>
                  <a:rPr lang="en-US" sz="2200" dirty="0"/>
                  <a:t>,</a:t>
                </a:r>
              </a:p>
              <a:p>
                <a14:m>
                  <m:oMath xmlns:m="http://schemas.openxmlformats.org/officeDocument/2006/math">
                    <m:r>
                      <a:rPr lang="en-US" i="1">
                        <a:latin typeface="Cambria Math" panose="02040503050406030204" pitchFamily="18" charset="0"/>
                      </a:rPr>
                      <m:t>ℙ</m:t>
                    </m:r>
                    <m:d>
                      <m:dPr>
                        <m:ctrlPr>
                          <a:rPr lang="en-US" b="0" i="1" smtClean="0">
                            <a:latin typeface="Cambria Math" panose="02040503050406030204" pitchFamily="18" charset="0"/>
                          </a:rPr>
                        </m:ctrlPr>
                      </m:dPr>
                      <m:e>
                        <m:r>
                          <a:rPr lang="en-US" i="1">
                            <a:latin typeface="Cambria Math" panose="02040503050406030204" pitchFamily="18" charset="0"/>
                          </a:rPr>
                          <m:t>𝑋</m:t>
                        </m:r>
                        <m:r>
                          <a:rPr lang="en-US" i="1">
                            <a:latin typeface="Cambria Math" panose="02040503050406030204" pitchFamily="18" charset="0"/>
                          </a:rPr>
                          <m:t>≈.2</m:t>
                        </m:r>
                      </m:e>
                    </m:d>
                    <m:r>
                      <a:rPr lang="en-US" b="0" i="1" smtClean="0">
                        <a:latin typeface="Cambria Math" panose="02040503050406030204" pitchFamily="18" charset="0"/>
                      </a:rPr>
                      <m:t>= </m:t>
                    </m:r>
                    <m:r>
                      <a:rPr lang="en-US" b="0" i="1" smtClean="0">
                        <a:latin typeface="Cambria Math" panose="02040503050406030204" pitchFamily="18" charset="0"/>
                      </a:rPr>
                      <m:t>ℙ</m:t>
                    </m:r>
                    <m:r>
                      <a:rPr lang="en-US" b="0" i="1" smtClean="0">
                        <a:latin typeface="Cambria Math" panose="02040503050406030204" pitchFamily="18" charset="0"/>
                      </a:rPr>
                      <m:t>(.2−</m:t>
                    </m:r>
                    <m:r>
                      <a:rPr lang="en-US" b="0" i="1" smtClean="0">
                        <a:latin typeface="Cambria Math" panose="02040503050406030204" pitchFamily="18" charset="0"/>
                      </a:rPr>
                      <m:t>𝜖</m:t>
                    </m:r>
                    <m:r>
                      <a:rPr lang="en-US" b="0" i="1" smtClean="0">
                        <a:latin typeface="Cambria Math" panose="02040503050406030204" pitchFamily="18" charset="0"/>
                      </a:rPr>
                      <m:t>/2≤</m:t>
                    </m:r>
                    <m:r>
                      <a:rPr lang="en-US" b="0" i="1" smtClean="0">
                        <a:latin typeface="Cambria Math" panose="02040503050406030204" pitchFamily="18" charset="0"/>
                      </a:rPr>
                      <m:t>𝑋</m:t>
                    </m:r>
                    <m:r>
                      <a:rPr lang="en-US" b="0" i="1" smtClean="0">
                        <a:latin typeface="Cambria Math" panose="02040503050406030204" pitchFamily="18" charset="0"/>
                      </a:rPr>
                      <m:t>≤.2+</m:t>
                    </m:r>
                    <m:r>
                      <a:rPr lang="en-US" b="0" i="1" smtClean="0">
                        <a:latin typeface="Cambria Math" panose="02040503050406030204" pitchFamily="18" charset="0"/>
                      </a:rPr>
                      <m:t>𝜖</m:t>
                    </m:r>
                    <m:r>
                      <a:rPr lang="en-US" b="0" i="1" smtClean="0">
                        <a:latin typeface="Cambria Math" panose="02040503050406030204" pitchFamily="18" charset="0"/>
                      </a:rPr>
                      <m:t>/2)</m:t>
                    </m:r>
                  </m:oMath>
                </a14:m>
                <a:endParaRPr lang="en-US" dirty="0"/>
              </a:p>
              <a:p>
                <a14:m>
                  <m:oMath xmlns:m="http://schemas.openxmlformats.org/officeDocument/2006/math">
                    <m:r>
                      <a:rPr lang="en-US" b="0" i="1" smtClean="0">
                        <a:latin typeface="Cambria Math" panose="02040503050406030204" pitchFamily="18" charset="0"/>
                      </a:rPr>
                      <m:t>=</m:t>
                    </m:r>
                    <m:nary>
                      <m:naryPr>
                        <m:ctrlPr>
                          <a:rPr lang="en-US" i="1" smtClean="0">
                            <a:latin typeface="Cambria Math" panose="02040503050406030204" pitchFamily="18" charset="0"/>
                          </a:rPr>
                        </m:ctrlPr>
                      </m:naryPr>
                      <m:sub>
                        <m:r>
                          <m:rPr>
                            <m:brk m:alnAt="23"/>
                          </m:rPr>
                          <a:rPr lang="en-US" b="0" i="1" smtClean="0">
                            <a:latin typeface="Cambria Math" panose="02040503050406030204" pitchFamily="18" charset="0"/>
                          </a:rPr>
                          <m:t>.</m:t>
                        </m:r>
                        <m:r>
                          <a:rPr lang="en-US" b="0" i="1" smtClean="0">
                            <a:latin typeface="Cambria Math" panose="02040503050406030204" pitchFamily="18" charset="0"/>
                          </a:rPr>
                          <m:t>2−</m:t>
                        </m:r>
                        <m:r>
                          <a:rPr lang="en-US" b="0" i="1" smtClean="0">
                            <a:latin typeface="Cambria Math" panose="02040503050406030204" pitchFamily="18" charset="0"/>
                          </a:rPr>
                          <m:t>𝜖</m:t>
                        </m:r>
                        <m:r>
                          <a:rPr lang="en-US" b="0" i="1" smtClean="0">
                            <a:latin typeface="Cambria Math" panose="02040503050406030204" pitchFamily="18" charset="0"/>
                          </a:rPr>
                          <m:t>/2</m:t>
                        </m:r>
                      </m:sub>
                      <m:sup>
                        <m:r>
                          <a:rPr lang="en-US" b="0" i="1" smtClean="0">
                            <a:latin typeface="Cambria Math" panose="02040503050406030204" pitchFamily="18" charset="0"/>
                          </a:rPr>
                          <m:t>−2+</m:t>
                        </m:r>
                        <m:r>
                          <a:rPr lang="en-US" b="0" i="1" smtClean="0">
                            <a:latin typeface="Cambria Math" panose="02040503050406030204" pitchFamily="18" charset="0"/>
                          </a:rPr>
                          <m:t>𝜖</m:t>
                        </m:r>
                        <m:r>
                          <a:rPr lang="en-US" b="0" i="1" smtClean="0">
                            <a:latin typeface="Cambria Math" panose="02040503050406030204" pitchFamily="18" charset="0"/>
                          </a:rPr>
                          <m:t>/2</m:t>
                        </m:r>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𝑧</m:t>
                            </m:r>
                          </m:e>
                        </m:d>
                        <m:r>
                          <a:rPr lang="en-US" b="0" i="1" smtClean="0">
                            <a:latin typeface="Cambria Math" panose="02040503050406030204" pitchFamily="18" charset="0"/>
                          </a:rPr>
                          <m:t> </m:t>
                        </m:r>
                        <m:r>
                          <m:rPr>
                            <m:sty m:val="p"/>
                          </m:rPr>
                          <a:rPr lang="en-US" b="0" i="0" smtClean="0">
                            <a:latin typeface="Cambria Math" panose="02040503050406030204" pitchFamily="18" charset="0"/>
                          </a:rPr>
                          <m:t>d</m:t>
                        </m:r>
                        <m:r>
                          <a:rPr lang="en-US" b="0" i="1" smtClean="0">
                            <a:latin typeface="Cambria Math" panose="02040503050406030204" pitchFamily="18" charset="0"/>
                          </a:rPr>
                          <m:t>𝑧</m:t>
                        </m:r>
                      </m:e>
                    </m:nary>
                    <m:r>
                      <a:rPr lang="en-US" b="0" i="1" smtClean="0">
                        <a:latin typeface="Cambria Math" panose="02040503050406030204" pitchFamily="18" charset="0"/>
                      </a:rPr>
                      <m:t>≈</m:t>
                    </m:r>
                    <m:r>
                      <m:rPr>
                        <m:sty m:val="p"/>
                      </m:rPr>
                      <a:rPr lang="en-US" b="0" i="0" smtClean="0">
                        <a:latin typeface="Cambria Math" panose="02040503050406030204" pitchFamily="18" charset="0"/>
                      </a:rPr>
                      <m:t>height</m:t>
                    </m:r>
                    <m:r>
                      <a:rPr lang="en-US" b="0" i="0" smtClean="0">
                        <a:latin typeface="Cambria Math" panose="02040503050406030204" pitchFamily="18" charset="0"/>
                      </a:rPr>
                      <m:t>⋅</m:t>
                    </m:r>
                    <m:r>
                      <m:rPr>
                        <m:sty m:val="p"/>
                      </m:rPr>
                      <a:rPr lang="en-US" b="0" i="0" smtClean="0">
                        <a:latin typeface="Cambria Math" panose="02040503050406030204" pitchFamily="18" charset="0"/>
                      </a:rPr>
                      <m:t>width</m:t>
                    </m:r>
                  </m:oMath>
                </a14:m>
                <a:endParaRPr lang="en-US" dirty="0"/>
              </a:p>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m:t>
                        </m:r>
                        <m:r>
                          <a:rPr lang="en-US" b="0" i="1" smtClean="0">
                            <a:latin typeface="Cambria Math" panose="02040503050406030204" pitchFamily="18" charset="0"/>
                          </a:rPr>
                          <m:t>𝑓</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.2</m:t>
                        </m:r>
                      </m:e>
                    </m:d>
                    <m:r>
                      <a:rPr lang="en-US" b="0" i="1" smtClean="0">
                        <a:latin typeface="Cambria Math" panose="02040503050406030204" pitchFamily="18" charset="0"/>
                      </a:rPr>
                      <m:t>⋅</m:t>
                    </m:r>
                    <m:r>
                      <a:rPr lang="en-US" b="0" i="1" smtClean="0">
                        <a:latin typeface="Cambria Math" panose="02040503050406030204" pitchFamily="18" charset="0"/>
                      </a:rPr>
                      <m:t>𝜖</m:t>
                    </m:r>
                  </m:oMath>
                </a14:m>
                <a:endParaRPr lang="en-US" dirty="0"/>
              </a:p>
              <a:p>
                <a:endParaRPr lang="en-US" dirty="0"/>
              </a:p>
              <a:p>
                <a:r>
                  <a:rPr lang="en-US" dirty="0"/>
                  <a:t>What happens if we look at the ratio </a:t>
                </a:r>
              </a:p>
              <a:p>
                <a14:m>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ℙ</m:t>
                        </m:r>
                        <m:r>
                          <a:rPr lang="en-US" i="1">
                            <a:latin typeface="Cambria Math" panose="02040503050406030204" pitchFamily="18" charset="0"/>
                          </a:rPr>
                          <m:t>(</m:t>
                        </m:r>
                        <m:r>
                          <a:rPr lang="en-US" i="1">
                            <a:latin typeface="Cambria Math" panose="02040503050406030204" pitchFamily="18" charset="0"/>
                          </a:rPr>
                          <m:t>𝑋</m:t>
                        </m:r>
                        <m:r>
                          <a:rPr lang="en-US" i="1">
                            <a:latin typeface="Cambria Math" panose="02040503050406030204" pitchFamily="18" charset="0"/>
                          </a:rPr>
                          <m:t>≈.2)</m:t>
                        </m:r>
                      </m:num>
                      <m:den>
                        <m:r>
                          <a:rPr lang="en-US" i="1">
                            <a:latin typeface="Cambria Math" panose="02040503050406030204" pitchFamily="18" charset="0"/>
                          </a:rPr>
                          <m:t>ℙ</m:t>
                        </m:r>
                        <m:r>
                          <a:rPr lang="en-US" i="1">
                            <a:latin typeface="Cambria Math" panose="02040503050406030204" pitchFamily="18" charset="0"/>
                          </a:rPr>
                          <m:t>(</m:t>
                        </m:r>
                        <m:r>
                          <a:rPr lang="en-US" i="1">
                            <a:latin typeface="Cambria Math" panose="02040503050406030204" pitchFamily="18" charset="0"/>
                          </a:rPr>
                          <m:t>𝑋</m:t>
                        </m:r>
                        <m:r>
                          <a:rPr lang="en-US" i="1">
                            <a:latin typeface="Cambria Math" panose="02040503050406030204" pitchFamily="18" charset="0"/>
                          </a:rPr>
                          <m:t>≈.5)</m:t>
                        </m:r>
                      </m:den>
                    </m:f>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ℙ</m:t>
                        </m:r>
                        <m:d>
                          <m:dPr>
                            <m:ctrlPr>
                              <a:rPr lang="en-US" i="1">
                                <a:latin typeface="Cambria Math" panose="02040503050406030204" pitchFamily="18" charset="0"/>
                              </a:rPr>
                            </m:ctrlPr>
                          </m:dPr>
                          <m:e>
                            <m:r>
                              <a:rPr lang="en-US" i="1">
                                <a:latin typeface="Cambria Math" panose="02040503050406030204" pitchFamily="18" charset="0"/>
                              </a:rPr>
                              <m:t>.2−</m:t>
                            </m:r>
                            <m:f>
                              <m:fPr>
                                <m:ctrlPr>
                                  <a:rPr lang="en-US" i="1">
                                    <a:latin typeface="Cambria Math" panose="02040503050406030204" pitchFamily="18" charset="0"/>
                                  </a:rPr>
                                </m:ctrlPr>
                              </m:fPr>
                              <m:num>
                                <m:r>
                                  <a:rPr lang="en-US" i="1">
                                    <a:latin typeface="Cambria Math" panose="02040503050406030204" pitchFamily="18" charset="0"/>
                                  </a:rPr>
                                  <m:t>𝜖</m:t>
                                </m:r>
                              </m:num>
                              <m:den>
                                <m:r>
                                  <a:rPr lang="en-US" i="1">
                                    <a:latin typeface="Cambria Math" panose="02040503050406030204" pitchFamily="18" charset="0"/>
                                  </a:rPr>
                                  <m:t>2</m:t>
                                </m:r>
                              </m:den>
                            </m:f>
                            <m:r>
                              <a:rPr lang="en-US" i="1">
                                <a:latin typeface="Cambria Math" panose="02040503050406030204" pitchFamily="18" charset="0"/>
                              </a:rPr>
                              <m:t>≤</m:t>
                            </m:r>
                            <m:r>
                              <a:rPr lang="en-US" i="1">
                                <a:latin typeface="Cambria Math" panose="02040503050406030204" pitchFamily="18" charset="0"/>
                              </a:rPr>
                              <m:t>𝑋</m:t>
                            </m:r>
                            <m:r>
                              <a:rPr lang="en-US" i="1">
                                <a:latin typeface="Cambria Math" panose="02040503050406030204" pitchFamily="18" charset="0"/>
                              </a:rPr>
                              <m:t>≤.2+</m:t>
                            </m:r>
                            <m:f>
                              <m:fPr>
                                <m:ctrlPr>
                                  <a:rPr lang="en-US" i="1">
                                    <a:latin typeface="Cambria Math" panose="02040503050406030204" pitchFamily="18" charset="0"/>
                                  </a:rPr>
                                </m:ctrlPr>
                              </m:fPr>
                              <m:num>
                                <m:r>
                                  <a:rPr lang="en-US" i="1">
                                    <a:latin typeface="Cambria Math" panose="02040503050406030204" pitchFamily="18" charset="0"/>
                                  </a:rPr>
                                  <m:t>𝜖</m:t>
                                </m:r>
                              </m:num>
                              <m:den>
                                <m:r>
                                  <a:rPr lang="en-US" i="1">
                                    <a:latin typeface="Cambria Math" panose="02040503050406030204" pitchFamily="18" charset="0"/>
                                  </a:rPr>
                                  <m:t>2</m:t>
                                </m:r>
                              </m:den>
                            </m:f>
                          </m:e>
                        </m:d>
                      </m:num>
                      <m:den>
                        <m:r>
                          <a:rPr lang="en-US" i="1">
                            <a:latin typeface="Cambria Math" panose="02040503050406030204" pitchFamily="18" charset="0"/>
                          </a:rPr>
                          <m:t>ℙ</m:t>
                        </m:r>
                        <m:d>
                          <m:dPr>
                            <m:ctrlPr>
                              <a:rPr lang="en-US" i="1">
                                <a:latin typeface="Cambria Math" panose="02040503050406030204" pitchFamily="18" charset="0"/>
                              </a:rPr>
                            </m:ctrlPr>
                          </m:dPr>
                          <m:e>
                            <m:r>
                              <a:rPr lang="en-US" i="1">
                                <a:latin typeface="Cambria Math" panose="02040503050406030204" pitchFamily="18" charset="0"/>
                              </a:rPr>
                              <m:t>.5−</m:t>
                            </m:r>
                            <m:f>
                              <m:fPr>
                                <m:ctrlPr>
                                  <a:rPr lang="en-US" i="1">
                                    <a:latin typeface="Cambria Math" panose="02040503050406030204" pitchFamily="18" charset="0"/>
                                  </a:rPr>
                                </m:ctrlPr>
                              </m:fPr>
                              <m:num>
                                <m:r>
                                  <a:rPr lang="en-US" i="1">
                                    <a:latin typeface="Cambria Math" panose="02040503050406030204" pitchFamily="18" charset="0"/>
                                  </a:rPr>
                                  <m:t>𝜖</m:t>
                                </m:r>
                              </m:num>
                              <m:den>
                                <m:r>
                                  <a:rPr lang="en-US" i="1">
                                    <a:latin typeface="Cambria Math" panose="02040503050406030204" pitchFamily="18" charset="0"/>
                                  </a:rPr>
                                  <m:t>2</m:t>
                                </m:r>
                              </m:den>
                            </m:f>
                            <m:r>
                              <a:rPr lang="en-US" i="1">
                                <a:latin typeface="Cambria Math" panose="02040503050406030204" pitchFamily="18" charset="0"/>
                              </a:rPr>
                              <m:t>≤</m:t>
                            </m:r>
                            <m:r>
                              <a:rPr lang="en-US" i="1">
                                <a:latin typeface="Cambria Math" panose="02040503050406030204" pitchFamily="18" charset="0"/>
                              </a:rPr>
                              <m:t>𝑋</m:t>
                            </m:r>
                            <m:r>
                              <a:rPr lang="en-US" i="1">
                                <a:latin typeface="Cambria Math" panose="02040503050406030204" pitchFamily="18" charset="0"/>
                              </a:rPr>
                              <m:t>≤.5+</m:t>
                            </m:r>
                            <m:f>
                              <m:fPr>
                                <m:ctrlPr>
                                  <a:rPr lang="en-US" i="1">
                                    <a:latin typeface="Cambria Math" panose="02040503050406030204" pitchFamily="18" charset="0"/>
                                  </a:rPr>
                                </m:ctrlPr>
                              </m:fPr>
                              <m:num>
                                <m:r>
                                  <a:rPr lang="en-US" i="1">
                                    <a:latin typeface="Cambria Math" panose="02040503050406030204" pitchFamily="18" charset="0"/>
                                  </a:rPr>
                                  <m:t>𝜖</m:t>
                                </m:r>
                              </m:num>
                              <m:den>
                                <m:r>
                                  <a:rPr lang="en-US" i="1">
                                    <a:latin typeface="Cambria Math" panose="02040503050406030204" pitchFamily="18" charset="0"/>
                                  </a:rPr>
                                  <m:t>2</m:t>
                                </m:r>
                              </m:den>
                            </m:f>
                          </m:e>
                        </m:d>
                      </m:den>
                    </m:f>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𝜖</m:t>
                        </m:r>
                        <m:sSub>
                          <m:sSubPr>
                            <m:ctrlPr>
                              <a:rPr lang="en-US" i="1">
                                <a:latin typeface="Cambria Math" panose="02040503050406030204" pitchFamily="18" charset="0"/>
                              </a:rPr>
                            </m:ctrlPr>
                          </m:sSubPr>
                          <m:e>
                            <m:r>
                              <a:rPr lang="en-US" i="1">
                                <a:latin typeface="Cambria Math" panose="02040503050406030204" pitchFamily="18" charset="0"/>
                              </a:rPr>
                              <m:t>𝑓</m:t>
                            </m:r>
                          </m:e>
                          <m:sub>
                            <m:r>
                              <a:rPr lang="en-US" i="1">
                                <a:latin typeface="Cambria Math" panose="02040503050406030204" pitchFamily="18" charset="0"/>
                              </a:rPr>
                              <m:t>𝑋</m:t>
                            </m:r>
                          </m:sub>
                        </m:sSub>
                        <m:r>
                          <a:rPr lang="en-US" i="1">
                            <a:latin typeface="Cambria Math" panose="02040503050406030204" pitchFamily="18" charset="0"/>
                          </a:rPr>
                          <m:t>(.2)</m:t>
                        </m:r>
                      </m:num>
                      <m:den>
                        <m:r>
                          <a:rPr lang="en-US" i="1">
                            <a:latin typeface="Cambria Math" panose="02040503050406030204" pitchFamily="18" charset="0"/>
                          </a:rPr>
                          <m:t>𝜖</m:t>
                        </m:r>
                        <m:sSub>
                          <m:sSubPr>
                            <m:ctrlPr>
                              <a:rPr lang="en-US" i="1">
                                <a:latin typeface="Cambria Math" panose="02040503050406030204" pitchFamily="18" charset="0"/>
                              </a:rPr>
                            </m:ctrlPr>
                          </m:sSubPr>
                          <m:e>
                            <m:r>
                              <a:rPr lang="en-US" i="1">
                                <a:latin typeface="Cambria Math" panose="02040503050406030204" pitchFamily="18" charset="0"/>
                              </a:rPr>
                              <m:t>𝑓</m:t>
                            </m:r>
                          </m:e>
                          <m:sub>
                            <m:r>
                              <a:rPr lang="en-US" i="1">
                                <a:latin typeface="Cambria Math" panose="02040503050406030204" pitchFamily="18" charset="0"/>
                              </a:rPr>
                              <m:t>𝑋</m:t>
                            </m:r>
                          </m:sub>
                        </m:sSub>
                        <m:r>
                          <a:rPr lang="en-US" i="1">
                            <a:latin typeface="Cambria Math" panose="02040503050406030204" pitchFamily="18" charset="0"/>
                          </a:rPr>
                          <m:t>(.5)</m:t>
                        </m:r>
                      </m:den>
                    </m:f>
                    <m:r>
                      <a:rPr lang="en-US" i="1">
                        <a:latin typeface="Cambria Math" panose="02040503050406030204" pitchFamily="18" charset="0"/>
                      </a:rPr>
                      <m:t>=</m:t>
                    </m:r>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𝑓</m:t>
                            </m:r>
                          </m:e>
                          <m:sub>
                            <m:r>
                              <a:rPr lang="en-US" i="1">
                                <a:latin typeface="Cambria Math" panose="02040503050406030204" pitchFamily="18" charset="0"/>
                              </a:rPr>
                              <m:t>𝑋</m:t>
                            </m:r>
                          </m:sub>
                        </m:sSub>
                        <m:d>
                          <m:dPr>
                            <m:ctrlPr>
                              <a:rPr lang="en-US" i="1">
                                <a:latin typeface="Cambria Math" panose="02040503050406030204" pitchFamily="18" charset="0"/>
                              </a:rPr>
                            </m:ctrlPr>
                          </m:dPr>
                          <m:e>
                            <m:r>
                              <a:rPr lang="en-US" i="1">
                                <a:latin typeface="Cambria Math" panose="02040503050406030204" pitchFamily="18" charset="0"/>
                              </a:rPr>
                              <m:t>.2</m:t>
                            </m:r>
                          </m:e>
                        </m:d>
                      </m:num>
                      <m:den>
                        <m:sSub>
                          <m:sSubPr>
                            <m:ctrlPr>
                              <a:rPr lang="en-US" i="1">
                                <a:latin typeface="Cambria Math" panose="02040503050406030204" pitchFamily="18" charset="0"/>
                              </a:rPr>
                            </m:ctrlPr>
                          </m:sSubPr>
                          <m:e>
                            <m:r>
                              <a:rPr lang="en-US" i="1">
                                <a:latin typeface="Cambria Math" panose="02040503050406030204" pitchFamily="18" charset="0"/>
                              </a:rPr>
                              <m:t>𝑓</m:t>
                            </m:r>
                          </m:e>
                          <m:sub>
                            <m:r>
                              <a:rPr lang="en-US" i="1">
                                <a:latin typeface="Cambria Math" panose="02040503050406030204" pitchFamily="18" charset="0"/>
                              </a:rPr>
                              <m:t>𝑋</m:t>
                            </m:r>
                          </m:sub>
                        </m:sSub>
                        <m:r>
                          <a:rPr lang="en-US" i="1">
                            <a:latin typeface="Cambria Math" panose="02040503050406030204" pitchFamily="18" charset="0"/>
                          </a:rPr>
                          <m:t>(.5)</m:t>
                        </m:r>
                      </m:den>
                    </m:f>
                  </m:oMath>
                </a14:m>
                <a:endParaRPr lang="en-US" dirty="0"/>
              </a:p>
              <a:p>
                <a:endParaRPr lang="en-US" dirty="0"/>
              </a:p>
            </p:txBody>
          </p:sp>
        </mc:Choice>
        <mc:Fallback xmlns="">
          <p:sp>
            <p:nvSpPr>
              <p:cNvPr id="3" name="Content Placeholder 2">
                <a:extLst>
                  <a:ext uri="{FF2B5EF4-FFF2-40B4-BE49-F238E27FC236}">
                    <a16:creationId xmlns:a16="http://schemas.microsoft.com/office/drawing/2014/main" id="{3F0522B5-E450-454A-A853-5B6FDD6A6E79}"/>
                  </a:ext>
                </a:extLst>
              </p:cNvPr>
              <p:cNvSpPr>
                <a:spLocks noGrp="1" noRot="1" noChangeAspect="1" noMove="1" noResize="1" noEditPoints="1" noAdjustHandles="1" noChangeArrowheads="1" noChangeShapeType="1" noTextEdit="1"/>
              </p:cNvSpPr>
              <p:nvPr>
                <p:ph idx="1"/>
              </p:nvPr>
            </p:nvSpPr>
            <p:spPr>
              <a:xfrm>
                <a:off x="575240" y="1463856"/>
                <a:ext cx="11187258" cy="5130867"/>
              </a:xfrm>
              <a:blipFill>
                <a:blip r:embed="rId3"/>
                <a:stretch>
                  <a:fillRect l="-654" t="-2019"/>
                </a:stretch>
              </a:blipFill>
            </p:spPr>
            <p:txBody>
              <a:bodyPr/>
              <a:lstStyle/>
              <a:p>
                <a:r>
                  <a:rPr lang="en-US">
                    <a:noFill/>
                  </a:rPr>
                  <a:t> </a:t>
                </a:r>
              </a:p>
            </p:txBody>
          </p:sp>
        </mc:Fallback>
      </mc:AlternateContent>
      <p:grpSp>
        <p:nvGrpSpPr>
          <p:cNvPr id="4" name="Group 3">
            <a:extLst>
              <a:ext uri="{FF2B5EF4-FFF2-40B4-BE49-F238E27FC236}">
                <a16:creationId xmlns:a16="http://schemas.microsoft.com/office/drawing/2014/main" id="{BCF39065-A0B2-4397-B816-636A0788E139}"/>
              </a:ext>
            </a:extLst>
          </p:cNvPr>
          <p:cNvGrpSpPr/>
          <p:nvPr/>
        </p:nvGrpSpPr>
        <p:grpSpPr>
          <a:xfrm>
            <a:off x="7227051" y="1564341"/>
            <a:ext cx="4755841" cy="3379799"/>
            <a:chOff x="575239" y="3532095"/>
            <a:chExt cx="5556620" cy="2895600"/>
          </a:xfrm>
        </p:grpSpPr>
        <p:cxnSp>
          <p:nvCxnSpPr>
            <p:cNvPr id="5" name="Straight Connector 4">
              <a:extLst>
                <a:ext uri="{FF2B5EF4-FFF2-40B4-BE49-F238E27FC236}">
                  <a16:creationId xmlns:a16="http://schemas.microsoft.com/office/drawing/2014/main" id="{9E650F23-EBC2-4E2A-9616-E8D16F0E774B}"/>
                </a:ext>
              </a:extLst>
            </p:cNvPr>
            <p:cNvCxnSpPr/>
            <p:nvPr/>
          </p:nvCxnSpPr>
          <p:spPr>
            <a:xfrm>
              <a:off x="575239" y="6172200"/>
              <a:ext cx="555662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70669891-7824-4D21-9C8B-EE6822C07797}"/>
                </a:ext>
              </a:extLst>
            </p:cNvPr>
            <p:cNvCxnSpPr>
              <a:cxnSpLocks/>
            </p:cNvCxnSpPr>
            <p:nvPr/>
          </p:nvCxnSpPr>
          <p:spPr>
            <a:xfrm flipV="1">
              <a:off x="857627" y="3532095"/>
              <a:ext cx="0" cy="289560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7" name="Freeform: Shape 6">
              <a:extLst>
                <a:ext uri="{FF2B5EF4-FFF2-40B4-BE49-F238E27FC236}">
                  <a16:creationId xmlns:a16="http://schemas.microsoft.com/office/drawing/2014/main" id="{9449B17B-0552-44C4-BC3F-26269330A6D4}"/>
                </a:ext>
              </a:extLst>
            </p:cNvPr>
            <p:cNvSpPr/>
            <p:nvPr/>
          </p:nvSpPr>
          <p:spPr>
            <a:xfrm>
              <a:off x="857627" y="3964290"/>
              <a:ext cx="4034667" cy="2207910"/>
            </a:xfrm>
            <a:custGeom>
              <a:avLst/>
              <a:gdLst>
                <a:gd name="connsiteX0" fmla="*/ 0 w 3873696"/>
                <a:gd name="connsiteY0" fmla="*/ 2012621 h 2120946"/>
                <a:gd name="connsiteX1" fmla="*/ 389965 w 3873696"/>
                <a:gd name="connsiteY1" fmla="*/ 1936421 h 2120946"/>
                <a:gd name="connsiteX2" fmla="*/ 389965 w 3873696"/>
                <a:gd name="connsiteY2" fmla="*/ 1936421 h 2120946"/>
                <a:gd name="connsiteX3" fmla="*/ 2070847 w 3873696"/>
                <a:gd name="connsiteY3" fmla="*/ 45 h 2120946"/>
                <a:gd name="connsiteX4" fmla="*/ 3666565 w 3873696"/>
                <a:gd name="connsiteY4" fmla="*/ 1878151 h 2120946"/>
                <a:gd name="connsiteX5" fmla="*/ 3805518 w 3873696"/>
                <a:gd name="connsiteY5" fmla="*/ 2039515 h 2120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696" h="2120946">
                  <a:moveTo>
                    <a:pt x="0" y="2012621"/>
                  </a:moveTo>
                  <a:lnTo>
                    <a:pt x="389965" y="1936421"/>
                  </a:lnTo>
                  <a:lnTo>
                    <a:pt x="389965" y="1936421"/>
                  </a:lnTo>
                  <a:cubicBezTo>
                    <a:pt x="670112" y="1613692"/>
                    <a:pt x="1524747" y="9757"/>
                    <a:pt x="2070847" y="45"/>
                  </a:cubicBezTo>
                  <a:cubicBezTo>
                    <a:pt x="2616947" y="-9667"/>
                    <a:pt x="3377453" y="1538239"/>
                    <a:pt x="3666565" y="1878151"/>
                  </a:cubicBezTo>
                  <a:cubicBezTo>
                    <a:pt x="3955677" y="2218063"/>
                    <a:pt x="3880597" y="2128789"/>
                    <a:pt x="3805518" y="2039515"/>
                  </a:cubicBezTo>
                </a:path>
              </a:pathLst>
            </a:cu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Rectangle 7">
            <a:extLst>
              <a:ext uri="{FF2B5EF4-FFF2-40B4-BE49-F238E27FC236}">
                <a16:creationId xmlns:a16="http://schemas.microsoft.com/office/drawing/2014/main" id="{A82C5445-D65D-44DE-AB61-0F0C865433D5}"/>
              </a:ext>
            </a:extLst>
          </p:cNvPr>
          <p:cNvSpPr/>
          <p:nvPr/>
        </p:nvSpPr>
        <p:spPr>
          <a:xfrm>
            <a:off x="8381535" y="2982482"/>
            <a:ext cx="343177" cy="1663438"/>
          </a:xfrm>
          <a:prstGeom prst="rect">
            <a:avLst/>
          </a:prstGeom>
          <a:solidFill>
            <a:schemeClr val="accent2">
              <a:alpha val="7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1AD7D43D-EAD1-45FC-B284-05F6B50E983B}"/>
              </a:ext>
            </a:extLst>
          </p:cNvPr>
          <p:cNvSpPr txBox="1"/>
          <p:nvPr/>
        </p:nvSpPr>
        <p:spPr>
          <a:xfrm>
            <a:off x="8298450" y="4601001"/>
            <a:ext cx="471418" cy="461665"/>
          </a:xfrm>
          <a:prstGeom prst="rect">
            <a:avLst/>
          </a:prstGeom>
          <a:noFill/>
        </p:spPr>
        <p:txBody>
          <a:bodyPr wrap="square" rtlCol="0">
            <a:spAutoFit/>
          </a:bodyPr>
          <a:lstStyle/>
          <a:p>
            <a:r>
              <a:rPr lang="en-US" sz="2400" b="1" dirty="0">
                <a:latin typeface="Segoe UI" panose="020B0502040204020203" pitchFamily="34" charset="0"/>
                <a:cs typeface="Segoe UI" panose="020B0502040204020203" pitchFamily="34" charset="0"/>
              </a:rPr>
              <a:t>.2</a:t>
            </a:r>
          </a:p>
        </p:txBody>
      </p:sp>
      <p:cxnSp>
        <p:nvCxnSpPr>
          <p:cNvPr id="13" name="Straight Connector 12">
            <a:extLst>
              <a:ext uri="{FF2B5EF4-FFF2-40B4-BE49-F238E27FC236}">
                <a16:creationId xmlns:a16="http://schemas.microsoft.com/office/drawing/2014/main" id="{41831C99-C902-21F6-09D5-0B1A61F88A3F}"/>
              </a:ext>
            </a:extLst>
          </p:cNvPr>
          <p:cNvCxnSpPr>
            <a:cxnSpLocks/>
          </p:cNvCxnSpPr>
          <p:nvPr/>
        </p:nvCxnSpPr>
        <p:spPr>
          <a:xfrm flipH="1">
            <a:off x="8534159" y="2969166"/>
            <a:ext cx="18964" cy="1690069"/>
          </a:xfrm>
          <a:prstGeom prst="line">
            <a:avLst/>
          </a:prstGeom>
          <a:ln w="571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B6A254FB-F110-7F8E-6A57-0B7E3188A3A6}"/>
              </a:ext>
            </a:extLst>
          </p:cNvPr>
          <p:cNvSpPr/>
          <p:nvPr/>
        </p:nvSpPr>
        <p:spPr>
          <a:xfrm>
            <a:off x="9208323" y="2144402"/>
            <a:ext cx="429173" cy="2514833"/>
          </a:xfrm>
          <a:prstGeom prst="rect">
            <a:avLst/>
          </a:prstGeom>
          <a:solidFill>
            <a:schemeClr val="accent2">
              <a:alpha val="7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a:extLst>
              <a:ext uri="{FF2B5EF4-FFF2-40B4-BE49-F238E27FC236}">
                <a16:creationId xmlns:a16="http://schemas.microsoft.com/office/drawing/2014/main" id="{0A89067A-5825-1E3E-F45A-0EB6B3C121C3}"/>
              </a:ext>
            </a:extLst>
          </p:cNvPr>
          <p:cNvSpPr txBox="1"/>
          <p:nvPr/>
        </p:nvSpPr>
        <p:spPr>
          <a:xfrm>
            <a:off x="9125238" y="4614316"/>
            <a:ext cx="471418" cy="461665"/>
          </a:xfrm>
          <a:prstGeom prst="rect">
            <a:avLst/>
          </a:prstGeom>
          <a:noFill/>
        </p:spPr>
        <p:txBody>
          <a:bodyPr wrap="square" rtlCol="0">
            <a:spAutoFit/>
          </a:bodyPr>
          <a:lstStyle/>
          <a:p>
            <a:r>
              <a:rPr lang="en-US" sz="2400" b="1" dirty="0">
                <a:latin typeface="Segoe UI" panose="020B0502040204020203" pitchFamily="34" charset="0"/>
                <a:cs typeface="Segoe UI" panose="020B0502040204020203" pitchFamily="34" charset="0"/>
              </a:rPr>
              <a:t>.5</a:t>
            </a:r>
          </a:p>
        </p:txBody>
      </p:sp>
      <p:cxnSp>
        <p:nvCxnSpPr>
          <p:cNvPr id="19" name="Straight Connector 18">
            <a:extLst>
              <a:ext uri="{FF2B5EF4-FFF2-40B4-BE49-F238E27FC236}">
                <a16:creationId xmlns:a16="http://schemas.microsoft.com/office/drawing/2014/main" id="{1ACBA554-81D3-57F3-426C-B6077B2D2D59}"/>
              </a:ext>
            </a:extLst>
          </p:cNvPr>
          <p:cNvCxnSpPr>
            <a:cxnSpLocks/>
          </p:cNvCxnSpPr>
          <p:nvPr/>
        </p:nvCxnSpPr>
        <p:spPr>
          <a:xfrm flipH="1">
            <a:off x="9368402" y="2153653"/>
            <a:ext cx="54638" cy="2514833"/>
          </a:xfrm>
          <a:prstGeom prst="line">
            <a:avLst/>
          </a:prstGeom>
          <a:ln w="571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57145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79F58A-3CCE-486D-BD56-EDC0D13729A1}"/>
              </a:ext>
            </a:extLst>
          </p:cNvPr>
          <p:cNvSpPr>
            <a:spLocks noGrp="1"/>
          </p:cNvSpPr>
          <p:nvPr>
            <p:ph type="title"/>
          </p:nvPr>
        </p:nvSpPr>
        <p:spPr/>
        <p:txBody>
          <a:bodyPr>
            <a:normAutofit fontScale="90000"/>
          </a:bodyPr>
          <a:lstStyle/>
          <a:p>
            <a:r>
              <a:rPr lang="en-US" dirty="0"/>
              <a:t>What exactly do the values in the PDF mean? </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11A095FC-F84E-4F9E-B13C-2AD4EC9CD0E4}"/>
                  </a:ext>
                </a:extLst>
              </p:cNvPr>
              <p:cNvSpPr>
                <a:spLocks noGrp="1"/>
              </p:cNvSpPr>
              <p:nvPr>
                <p:ph idx="1"/>
              </p:nvPr>
            </p:nvSpPr>
            <p:spPr>
              <a:xfrm>
                <a:off x="575240" y="1463857"/>
                <a:ext cx="11323992" cy="4845504"/>
              </a:xfrm>
            </p:spPr>
            <p:txBody>
              <a:bodyPr/>
              <a:lstStyle/>
              <a:p>
                <a:r>
                  <a:rPr lang="en-US" dirty="0"/>
                  <a:t>The number that when integrated over gives the probability of an event. </a:t>
                </a:r>
              </a:p>
              <a:p>
                <a:r>
                  <a:rPr lang="en-US" dirty="0"/>
                  <a:t>Equivalently, it’s number such that:</a:t>
                </a:r>
              </a:p>
              <a:p>
                <a:r>
                  <a:rPr lang="en-US" dirty="0"/>
                  <a:t>-it is always non-negative</a:t>
                </a:r>
              </a:p>
              <a:p>
                <a:r>
                  <a:rPr lang="en-US" dirty="0"/>
                  <a:t>-integrating over all real numbers gives 1.</a:t>
                </a:r>
              </a:p>
              <a:p>
                <a:r>
                  <a:rPr lang="en-US" dirty="0"/>
                  <a:t>-comparing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oMath>
                </a14:m>
                <a:r>
                  <a:rPr lang="en-US" dirty="0"/>
                  <a:t> and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𝑋</m:t>
                        </m:r>
                      </m:sub>
                    </m:sSub>
                    <m:r>
                      <a:rPr lang="en-US" b="0" i="1" smtClean="0">
                        <a:latin typeface="Cambria Math" panose="02040503050406030204" pitchFamily="18" charset="0"/>
                      </a:rPr>
                      <m:t>(ℓ)</m:t>
                    </m:r>
                  </m:oMath>
                </a14:m>
                <a:r>
                  <a:rPr lang="en-US" dirty="0"/>
                  <a:t> gives the </a:t>
                </a:r>
                <a:r>
                  <a:rPr lang="en-US" b="1" dirty="0">
                    <a:solidFill>
                      <a:schemeClr val="accent5">
                        <a:lumMod val="75000"/>
                      </a:schemeClr>
                    </a:solidFill>
                  </a:rPr>
                  <a:t>relative chances of </a:t>
                </a:r>
                <a14:m>
                  <m:oMath xmlns:m="http://schemas.openxmlformats.org/officeDocument/2006/math">
                    <m:r>
                      <a:rPr lang="en-US" b="1" i="1" smtClean="0">
                        <a:solidFill>
                          <a:schemeClr val="accent5">
                            <a:lumMod val="75000"/>
                          </a:schemeClr>
                        </a:solidFill>
                        <a:latin typeface="Cambria Math" panose="02040503050406030204" pitchFamily="18" charset="0"/>
                      </a:rPr>
                      <m:t>𝑿</m:t>
                    </m:r>
                  </m:oMath>
                </a14:m>
                <a:r>
                  <a:rPr lang="en-US" b="1" dirty="0">
                    <a:solidFill>
                      <a:schemeClr val="accent5">
                        <a:lumMod val="75000"/>
                      </a:schemeClr>
                    </a:solidFill>
                  </a:rPr>
                  <a:t> being near </a:t>
                </a:r>
                <a14:m>
                  <m:oMath xmlns:m="http://schemas.openxmlformats.org/officeDocument/2006/math">
                    <m:r>
                      <a:rPr lang="en-US" b="1" i="1" smtClean="0">
                        <a:solidFill>
                          <a:schemeClr val="accent5">
                            <a:lumMod val="75000"/>
                          </a:schemeClr>
                        </a:solidFill>
                        <a:latin typeface="Cambria Math" panose="02040503050406030204" pitchFamily="18" charset="0"/>
                      </a:rPr>
                      <m:t>𝒌</m:t>
                    </m:r>
                  </m:oMath>
                </a14:m>
                <a:r>
                  <a:rPr lang="en-US" b="1" dirty="0">
                    <a:solidFill>
                      <a:schemeClr val="accent5">
                        <a:lumMod val="75000"/>
                      </a:schemeClr>
                    </a:solidFill>
                  </a:rPr>
                  <a:t> or </a:t>
                </a:r>
                <a14:m>
                  <m:oMath xmlns:m="http://schemas.openxmlformats.org/officeDocument/2006/math">
                    <m:r>
                      <a:rPr lang="en-US" b="1" i="1" smtClean="0">
                        <a:solidFill>
                          <a:schemeClr val="accent5">
                            <a:lumMod val="75000"/>
                          </a:schemeClr>
                        </a:solidFill>
                        <a:latin typeface="Cambria Math" panose="02040503050406030204" pitchFamily="18" charset="0"/>
                      </a:rPr>
                      <m:t>ℓ</m:t>
                    </m:r>
                  </m:oMath>
                </a14:m>
                <a:r>
                  <a:rPr lang="en-US" dirty="0"/>
                  <a:t>. </a:t>
                </a:r>
              </a:p>
            </p:txBody>
          </p:sp>
        </mc:Choice>
        <mc:Fallback xmlns="">
          <p:sp>
            <p:nvSpPr>
              <p:cNvPr id="3" name="Content Placeholder 2">
                <a:extLst>
                  <a:ext uri="{FF2B5EF4-FFF2-40B4-BE49-F238E27FC236}">
                    <a16:creationId xmlns:a16="http://schemas.microsoft.com/office/drawing/2014/main" id="{11A095FC-F84E-4F9E-B13C-2AD4EC9CD0E4}"/>
                  </a:ext>
                </a:extLst>
              </p:cNvPr>
              <p:cNvSpPr>
                <a:spLocks noGrp="1" noRot="1" noChangeAspect="1" noMove="1" noResize="1" noEditPoints="1" noAdjustHandles="1" noChangeArrowheads="1" noChangeShapeType="1" noTextEdit="1"/>
              </p:cNvSpPr>
              <p:nvPr>
                <p:ph idx="1"/>
              </p:nvPr>
            </p:nvSpPr>
            <p:spPr>
              <a:xfrm>
                <a:off x="575240" y="1463857"/>
                <a:ext cx="11323992" cy="4845504"/>
              </a:xfrm>
              <a:blipFill>
                <a:blip r:embed="rId2"/>
                <a:stretch>
                  <a:fillRect l="-700" t="-2138" r="-807"/>
                </a:stretch>
              </a:blipFill>
            </p:spPr>
            <p:txBody>
              <a:bodyPr/>
              <a:lstStyle/>
              <a:p>
                <a:r>
                  <a:rPr lang="en-US">
                    <a:noFill/>
                  </a:rPr>
                  <a:t> </a:t>
                </a:r>
              </a:p>
            </p:txBody>
          </p:sp>
        </mc:Fallback>
      </mc:AlternateContent>
    </p:spTree>
    <p:extLst>
      <p:ext uri="{BB962C8B-B14F-4D97-AF65-F5344CB8AC3E}">
        <p14:creationId xmlns:p14="http://schemas.microsoft.com/office/powerpoint/2010/main" val="30098215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DA26CB-34B9-4DD5-A7FC-60D4AF507D69}"/>
              </a:ext>
            </a:extLst>
          </p:cNvPr>
          <p:cNvSpPr>
            <a:spLocks noGrp="1"/>
          </p:cNvSpPr>
          <p:nvPr>
            <p:ph type="title"/>
          </p:nvPr>
        </p:nvSpPr>
        <p:spPr>
          <a:xfrm>
            <a:off x="1902775" y="3328368"/>
            <a:ext cx="7923613" cy="590415"/>
          </a:xfrm>
        </p:spPr>
        <p:txBody>
          <a:bodyPr/>
          <a:lstStyle/>
          <a:p>
            <a:r>
              <a:rPr lang="en-US" dirty="0"/>
              <a:t>Cumulative Distribution Function (CDF)</a:t>
            </a:r>
          </a:p>
        </p:txBody>
      </p:sp>
      <p:sp>
        <p:nvSpPr>
          <p:cNvPr id="5" name="Text Placeholder 4">
            <a:extLst>
              <a:ext uri="{FF2B5EF4-FFF2-40B4-BE49-F238E27FC236}">
                <a16:creationId xmlns:a16="http://schemas.microsoft.com/office/drawing/2014/main" id="{3163DFDE-35E6-4E1F-9D26-BE2F08DF9DF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2442145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61F60-9F33-485B-96D2-BF1EFD9854A2}"/>
              </a:ext>
            </a:extLst>
          </p:cNvPr>
          <p:cNvSpPr>
            <a:spLocks noGrp="1"/>
          </p:cNvSpPr>
          <p:nvPr>
            <p:ph type="title"/>
          </p:nvPr>
        </p:nvSpPr>
        <p:spPr/>
        <p:txBody>
          <a:bodyPr/>
          <a:lstStyle/>
          <a:p>
            <a:r>
              <a:rPr lang="en-US" dirty="0"/>
              <a:t>What’s a CDF?</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BD6E55FE-6AB6-4088-ACE5-5E98370C56EA}"/>
                  </a:ext>
                </a:extLst>
              </p:cNvPr>
              <p:cNvSpPr>
                <a:spLocks noGrp="1"/>
              </p:cNvSpPr>
              <p:nvPr>
                <p:ph idx="1"/>
              </p:nvPr>
            </p:nvSpPr>
            <p:spPr>
              <a:xfrm>
                <a:off x="575240" y="2978149"/>
                <a:ext cx="11187258" cy="2766061"/>
              </a:xfrm>
            </p:spPr>
            <p:txBody>
              <a:bodyPr/>
              <a:lstStyle/>
              <a:p>
                <a:pPr marL="0" indent="0">
                  <a:buNone/>
                </a:pP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𝐹</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r>
                      <a:rPr lang="en-US" b="0" i="1" smtClean="0">
                        <a:latin typeface="Cambria Math" panose="02040503050406030204" pitchFamily="18" charset="0"/>
                      </a:rPr>
                      <m:t>=</m:t>
                    </m:r>
                    <m:r>
                      <a:rPr lang="en-US" b="0" i="1" smtClean="0">
                        <a:latin typeface="Cambria Math" panose="02040503050406030204" pitchFamily="18" charset="0"/>
                      </a:rPr>
                      <m:t>ℙ</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𝑘</m:t>
                        </m:r>
                      </m:e>
                    </m:d>
                    <m:r>
                      <a:rPr lang="en-US" b="0" i="1" smtClean="0">
                        <a:latin typeface="Cambria Math" panose="02040503050406030204" pitchFamily="18" charset="0"/>
                      </a:rPr>
                      <m:t>=</m:t>
                    </m:r>
                    <m:nary>
                      <m:naryPr>
                        <m:ctrlPr>
                          <a:rPr lang="en-US" i="1" smtClean="0">
                            <a:latin typeface="Cambria Math" panose="02040503050406030204" pitchFamily="18" charset="0"/>
                          </a:rPr>
                        </m:ctrlPr>
                      </m:naryPr>
                      <m:sub>
                        <m:r>
                          <m:rPr>
                            <m:brk m:alnAt="23"/>
                          </m:rPr>
                          <a:rPr lang="en-US" b="0" i="1" smtClean="0">
                            <a:latin typeface="Cambria Math" panose="02040503050406030204" pitchFamily="18" charset="0"/>
                          </a:rPr>
                          <m:t>−</m:t>
                        </m:r>
                        <m:r>
                          <a:rPr lang="en-US" b="0" i="1" smtClean="0">
                            <a:latin typeface="Cambria Math" panose="02040503050406030204" pitchFamily="18" charset="0"/>
                          </a:rPr>
                          <m:t>∞</m:t>
                        </m:r>
                      </m:sub>
                      <m:sup>
                        <m:r>
                          <a:rPr lang="en-US" b="0" i="1" smtClean="0">
                            <a:latin typeface="Cambria Math" panose="02040503050406030204" pitchFamily="18" charset="0"/>
                          </a:rPr>
                          <m:t>𝑘</m:t>
                        </m:r>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𝑧</m:t>
                            </m:r>
                          </m:e>
                        </m:d>
                        <m:r>
                          <a:rPr lang="en-US" b="0" i="1" smtClean="0">
                            <a:latin typeface="Cambria Math" panose="02040503050406030204" pitchFamily="18" charset="0"/>
                          </a:rPr>
                          <m:t> </m:t>
                        </m:r>
                        <m:r>
                          <m:rPr>
                            <m:sty m:val="p"/>
                          </m:rPr>
                          <a:rPr lang="en-US" b="0" i="0" smtClean="0">
                            <a:latin typeface="Cambria Math" panose="02040503050406030204" pitchFamily="18" charset="0"/>
                          </a:rPr>
                          <m:t>d</m:t>
                        </m:r>
                        <m:r>
                          <a:rPr lang="en-US" b="0" i="1" smtClean="0">
                            <a:latin typeface="Cambria Math" panose="02040503050406030204" pitchFamily="18" charset="0"/>
                          </a:rPr>
                          <m:t>𝑧</m:t>
                        </m:r>
                      </m:e>
                    </m:nary>
                  </m:oMath>
                </a14:m>
                <a:r>
                  <a:rPr lang="en-US" dirty="0"/>
                  <a:t> </a:t>
                </a:r>
              </a:p>
              <a:p>
                <a:endParaRPr lang="en-US" dirty="0"/>
              </a:p>
              <a:p>
                <a:r>
                  <a:rPr lang="en-US" dirty="0"/>
                  <a:t>So how do I get from CDF to PDF? Taking the derivative!</a:t>
                </a:r>
              </a:p>
              <a:p>
                <a14:m>
                  <m:oMath xmlns:m="http://schemas.openxmlformats.org/officeDocument/2006/math">
                    <m:f>
                      <m:fPr>
                        <m:ctrlPr>
                          <a:rPr lang="en-US" b="0" i="1" smtClean="0">
                            <a:latin typeface="Cambria Math" panose="02040503050406030204" pitchFamily="18" charset="0"/>
                          </a:rPr>
                        </m:ctrlPr>
                      </m:fPr>
                      <m:num>
                        <m:r>
                          <m:rPr>
                            <m:sty m:val="p"/>
                          </m:rPr>
                          <a:rPr lang="en-US" b="0" i="0" smtClean="0">
                            <a:latin typeface="Cambria Math" panose="02040503050406030204" pitchFamily="18" charset="0"/>
                          </a:rPr>
                          <m:t>d</m:t>
                        </m:r>
                      </m:num>
                      <m:den>
                        <m:r>
                          <m:rPr>
                            <m:sty m:val="p"/>
                          </m:rPr>
                          <a:rPr lang="en-US" b="0" i="0" smtClean="0">
                            <a:latin typeface="Cambria Math" panose="02040503050406030204" pitchFamily="18" charset="0"/>
                          </a:rPr>
                          <m:t>d</m:t>
                        </m:r>
                        <m:r>
                          <a:rPr lang="en-US" b="0" i="1" smtClean="0">
                            <a:latin typeface="Cambria Math" panose="02040503050406030204" pitchFamily="18" charset="0"/>
                          </a:rPr>
                          <m:t>𝑘</m:t>
                        </m:r>
                      </m:den>
                    </m:f>
                    <m:sSub>
                      <m:sSubPr>
                        <m:ctrlPr>
                          <a:rPr lang="en-US" b="0" i="1" smtClean="0">
                            <a:latin typeface="Cambria Math" panose="02040503050406030204" pitchFamily="18" charset="0"/>
                          </a:rPr>
                        </m:ctrlPr>
                      </m:sSubPr>
                      <m:e>
                        <m:r>
                          <a:rPr lang="en-US" b="0" i="1" smtClean="0">
                            <a:latin typeface="Cambria Math" panose="02040503050406030204" pitchFamily="18" charset="0"/>
                          </a:rPr>
                          <m:t>𝐹</m:t>
                        </m:r>
                      </m:e>
                      <m:sub>
                        <m:r>
                          <a:rPr lang="en-US" b="0" i="1" smtClean="0">
                            <a:latin typeface="Cambria Math" panose="02040503050406030204" pitchFamily="18" charset="0"/>
                          </a:rPr>
                          <m:t>𝑋</m:t>
                        </m:r>
                      </m:sub>
                    </m:sSub>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m:rPr>
                            <m:sty m:val="p"/>
                          </m:rPr>
                          <a:rPr lang="en-US" b="0" i="0" smtClean="0">
                            <a:latin typeface="Cambria Math" panose="02040503050406030204" pitchFamily="18" charset="0"/>
                          </a:rPr>
                          <m:t>d</m:t>
                        </m:r>
                      </m:num>
                      <m:den>
                        <m:r>
                          <a:rPr lang="en-US" b="0" i="1" smtClean="0">
                            <a:latin typeface="Cambria Math" panose="02040503050406030204" pitchFamily="18" charset="0"/>
                          </a:rPr>
                          <m:t>𝑑𝑘</m:t>
                        </m:r>
                      </m:den>
                    </m:f>
                    <m:d>
                      <m:dPr>
                        <m:ctrlPr>
                          <a:rPr lang="en-US" b="0" i="1" smtClean="0">
                            <a:latin typeface="Cambria Math" panose="02040503050406030204" pitchFamily="18" charset="0"/>
                          </a:rPr>
                        </m:ctrlPr>
                      </m:dPr>
                      <m:e>
                        <m:nary>
                          <m:naryPr>
                            <m:ctrlPr>
                              <a:rPr lang="en-US" b="0" i="1" smtClean="0">
                                <a:latin typeface="Cambria Math" panose="02040503050406030204" pitchFamily="18" charset="0"/>
                              </a:rPr>
                            </m:ctrlPr>
                          </m:naryPr>
                          <m:sub>
                            <m:r>
                              <m:rPr>
                                <m:brk m:alnAt="23"/>
                              </m:rPr>
                              <a:rPr lang="en-US" b="0" i="1" smtClean="0">
                                <a:latin typeface="Cambria Math" panose="02040503050406030204" pitchFamily="18" charset="0"/>
                              </a:rPr>
                              <m:t>−</m:t>
                            </m:r>
                            <m:r>
                              <a:rPr lang="en-US" b="0" i="1" smtClean="0">
                                <a:latin typeface="Cambria Math" panose="02040503050406030204" pitchFamily="18" charset="0"/>
                              </a:rPr>
                              <m:t>∞</m:t>
                            </m:r>
                          </m:sub>
                          <m:sup>
                            <m:r>
                              <a:rPr lang="en-US" b="0" i="1" smtClean="0">
                                <a:latin typeface="Cambria Math" panose="02040503050406030204" pitchFamily="18" charset="0"/>
                              </a:rPr>
                              <m:t>𝑘</m:t>
                            </m:r>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𝑧</m:t>
                                </m:r>
                              </m:e>
                            </m:d>
                            <m:r>
                              <a:rPr lang="en-US" b="0" i="1" smtClean="0">
                                <a:latin typeface="Cambria Math" panose="02040503050406030204" pitchFamily="18" charset="0"/>
                              </a:rPr>
                              <m:t> </m:t>
                            </m:r>
                            <m:r>
                              <m:rPr>
                                <m:sty m:val="p"/>
                              </m:rPr>
                              <a:rPr lang="en-US" b="0" i="0" smtClean="0">
                                <a:latin typeface="Cambria Math" panose="02040503050406030204" pitchFamily="18" charset="0"/>
                              </a:rPr>
                              <m:t>d</m:t>
                            </m:r>
                            <m:r>
                              <a:rPr lang="en-US" b="0" i="1" smtClean="0">
                                <a:latin typeface="Cambria Math" panose="02040503050406030204" pitchFamily="18" charset="0"/>
                              </a:rPr>
                              <m:t>𝑧</m:t>
                            </m:r>
                          </m:e>
                        </m:nary>
                      </m:e>
                    </m:d>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𝑋</m:t>
                        </m:r>
                      </m:sub>
                    </m:sSub>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m:t>
                    </m:r>
                  </m:oMath>
                </a14:m>
                <a:endParaRPr lang="en-US" dirty="0"/>
              </a:p>
            </p:txBody>
          </p:sp>
        </mc:Choice>
        <mc:Fallback xmlns="">
          <p:sp>
            <p:nvSpPr>
              <p:cNvPr id="3" name="Content Placeholder 2">
                <a:extLst>
                  <a:ext uri="{FF2B5EF4-FFF2-40B4-BE49-F238E27FC236}">
                    <a16:creationId xmlns:a16="http://schemas.microsoft.com/office/drawing/2014/main" id="{BD6E55FE-6AB6-4088-ACE5-5E98370C56EA}"/>
                  </a:ext>
                </a:extLst>
              </p:cNvPr>
              <p:cNvSpPr>
                <a:spLocks noGrp="1" noRot="1" noChangeAspect="1" noMove="1" noResize="1" noEditPoints="1" noAdjustHandles="1" noChangeArrowheads="1" noChangeShapeType="1" noTextEdit="1"/>
              </p:cNvSpPr>
              <p:nvPr>
                <p:ph idx="1"/>
              </p:nvPr>
            </p:nvSpPr>
            <p:spPr>
              <a:xfrm>
                <a:off x="575240" y="2978149"/>
                <a:ext cx="11187258" cy="2766061"/>
              </a:xfrm>
              <a:blipFill>
                <a:blip r:embed="rId3"/>
                <a:stretch>
                  <a:fillRect l="-65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a:extLst>
                  <a:ext uri="{FF2B5EF4-FFF2-40B4-BE49-F238E27FC236}">
                    <a16:creationId xmlns:a16="http://schemas.microsoft.com/office/drawing/2014/main" id="{7F1184AF-06B6-4865-8928-C689FCD43ABA}"/>
                  </a:ext>
                </a:extLst>
              </p:cNvPr>
              <p:cNvSpPr/>
              <p:nvPr/>
            </p:nvSpPr>
            <p:spPr>
              <a:xfrm>
                <a:off x="575238" y="1521489"/>
                <a:ext cx="9864161" cy="1145999"/>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Segoe UI Semibold" panose="020B0702040204020203" pitchFamily="34" charset="0"/>
                    <a:cs typeface="Segoe UI Semibold" panose="020B0702040204020203" pitchFamily="34" charset="0"/>
                  </a:rPr>
                  <a:t>The Cumulative Distribution Function </a:t>
                </a:r>
                <a14:m>
                  <m:oMath xmlns:m="http://schemas.openxmlformats.org/officeDocument/2006/math">
                    <m:sSub>
                      <m:sSubPr>
                        <m:ctrlPr>
                          <a:rPr lang="en-US" sz="2800" b="0" i="1" smtClean="0">
                            <a:latin typeface="Cambria Math" panose="02040503050406030204" pitchFamily="18" charset="0"/>
                            <a:cs typeface="Segoe UI Semibold" panose="020B0702040204020203" pitchFamily="34" charset="0"/>
                          </a:rPr>
                        </m:ctrlPr>
                      </m:sSubPr>
                      <m:e>
                        <m:r>
                          <a:rPr lang="en-US" sz="2800" b="0" i="1" smtClean="0">
                            <a:latin typeface="Cambria Math" panose="02040503050406030204" pitchFamily="18" charset="0"/>
                            <a:cs typeface="Segoe UI Semibold" panose="020B0702040204020203" pitchFamily="34" charset="0"/>
                          </a:rPr>
                          <m:t>𝐹</m:t>
                        </m:r>
                      </m:e>
                      <m:sub>
                        <m:r>
                          <a:rPr lang="en-US" sz="2800" b="0" i="1" smtClean="0">
                            <a:latin typeface="Cambria Math" panose="02040503050406030204" pitchFamily="18" charset="0"/>
                            <a:cs typeface="Segoe UI Semibold" panose="020B0702040204020203" pitchFamily="34" charset="0"/>
                          </a:rPr>
                          <m:t>𝑋</m:t>
                        </m:r>
                      </m:sub>
                    </m:sSub>
                    <m:d>
                      <m:dPr>
                        <m:ctrlPr>
                          <a:rPr lang="en-US" sz="2800" b="0" i="1" smtClean="0">
                            <a:latin typeface="Cambria Math" panose="02040503050406030204" pitchFamily="18" charset="0"/>
                            <a:cs typeface="Segoe UI Semibold" panose="020B0702040204020203" pitchFamily="34" charset="0"/>
                          </a:rPr>
                        </m:ctrlPr>
                      </m:dPr>
                      <m:e>
                        <m:r>
                          <a:rPr lang="en-US" sz="2800" b="0" i="1" smtClean="0">
                            <a:latin typeface="Cambria Math" panose="02040503050406030204" pitchFamily="18" charset="0"/>
                            <a:cs typeface="Segoe UI Semibold" panose="020B0702040204020203" pitchFamily="34" charset="0"/>
                          </a:rPr>
                          <m:t>𝑘</m:t>
                        </m:r>
                      </m:e>
                    </m:d>
                    <m:r>
                      <a:rPr lang="en-US" sz="2800" b="1" i="0" smtClean="0">
                        <a:latin typeface="Cambria Math" panose="02040503050406030204" pitchFamily="18" charset="0"/>
                        <a:cs typeface="Segoe UI Semibold" panose="020B0702040204020203" pitchFamily="34" charset="0"/>
                      </a:rPr>
                      <m:t>=</m:t>
                    </m:r>
                    <m:r>
                      <a:rPr lang="en-US" sz="2800" b="1" i="1" smtClean="0">
                        <a:latin typeface="Cambria Math" panose="02040503050406030204" pitchFamily="18" charset="0"/>
                        <a:cs typeface="Segoe UI Semibold" panose="020B0702040204020203" pitchFamily="34" charset="0"/>
                      </a:rPr>
                      <m:t>ℙ</m:t>
                    </m:r>
                    <m:r>
                      <a:rPr lang="en-US" sz="2800" b="1" i="1" smtClean="0">
                        <a:latin typeface="Cambria Math" panose="02040503050406030204" pitchFamily="18" charset="0"/>
                        <a:cs typeface="Segoe UI Semibold" panose="020B0702040204020203" pitchFamily="34" charset="0"/>
                      </a:rPr>
                      <m:t>(</m:t>
                    </m:r>
                    <m:r>
                      <a:rPr lang="en-US" sz="2800" b="1" i="1" smtClean="0">
                        <a:latin typeface="Cambria Math" panose="02040503050406030204" pitchFamily="18" charset="0"/>
                        <a:cs typeface="Segoe UI Semibold" panose="020B0702040204020203" pitchFamily="34" charset="0"/>
                      </a:rPr>
                      <m:t>𝑿</m:t>
                    </m:r>
                    <m:r>
                      <a:rPr lang="en-US" sz="2800" b="1" i="1" smtClean="0">
                        <a:latin typeface="Cambria Math" panose="02040503050406030204" pitchFamily="18" charset="0"/>
                        <a:cs typeface="Segoe UI Semibold" panose="020B0702040204020203" pitchFamily="34" charset="0"/>
                      </a:rPr>
                      <m:t>≤</m:t>
                    </m:r>
                    <m:r>
                      <a:rPr lang="en-US" sz="2800" b="1" i="1" smtClean="0">
                        <a:latin typeface="Cambria Math" panose="02040503050406030204" pitchFamily="18" charset="0"/>
                        <a:cs typeface="Segoe UI Semibold" panose="020B0702040204020203" pitchFamily="34" charset="0"/>
                      </a:rPr>
                      <m:t>𝒌</m:t>
                    </m:r>
                    <m:r>
                      <a:rPr lang="en-US" sz="2800" b="1" i="1" smtClean="0">
                        <a:latin typeface="Cambria Math" panose="02040503050406030204" pitchFamily="18" charset="0"/>
                        <a:cs typeface="Segoe UI Semibold" panose="020B0702040204020203" pitchFamily="34" charset="0"/>
                      </a:rPr>
                      <m:t>)</m:t>
                    </m:r>
                  </m:oMath>
                </a14:m>
                <a:r>
                  <a:rPr lang="en-US" sz="2800" b="1" dirty="0">
                    <a:latin typeface="Segoe UI Semibold" panose="020B0702040204020203" pitchFamily="34" charset="0"/>
                    <a:cs typeface="Segoe UI Semibold" panose="020B0702040204020203" pitchFamily="34" charset="0"/>
                  </a:rPr>
                  <a:t> </a:t>
                </a:r>
              </a:p>
              <a:p>
                <a:pPr algn="ctr"/>
                <a:r>
                  <a:rPr lang="en-US" sz="2800" b="1" dirty="0">
                    <a:latin typeface="Segoe UI Semibold" panose="020B0702040204020203" pitchFamily="34" charset="0"/>
                    <a:cs typeface="Segoe UI Semibold" panose="020B0702040204020203" pitchFamily="34" charset="0"/>
                  </a:rPr>
                  <a:t>analogous to the CDF for discrete variables.</a:t>
                </a:r>
              </a:p>
            </p:txBody>
          </p:sp>
        </mc:Choice>
        <mc:Fallback xmlns="">
          <p:sp>
            <p:nvSpPr>
              <p:cNvPr id="4" name="Rectangle 3">
                <a:extLst>
                  <a:ext uri="{FF2B5EF4-FFF2-40B4-BE49-F238E27FC236}">
                    <a16:creationId xmlns:a16="http://schemas.microsoft.com/office/drawing/2014/main" id="{7F1184AF-06B6-4865-8928-C689FCD43ABA}"/>
                  </a:ext>
                </a:extLst>
              </p:cNvPr>
              <p:cNvSpPr>
                <a:spLocks noRot="1" noChangeAspect="1" noMove="1" noResize="1" noEditPoints="1" noAdjustHandles="1" noChangeArrowheads="1" noChangeShapeType="1" noTextEdit="1"/>
              </p:cNvSpPr>
              <p:nvPr/>
            </p:nvSpPr>
            <p:spPr>
              <a:xfrm>
                <a:off x="575238" y="1521489"/>
                <a:ext cx="9864161" cy="1145999"/>
              </a:xfrm>
              <a:prstGeom prst="rect">
                <a:avLst/>
              </a:prstGeom>
              <a:blipFill>
                <a:blip r:embed="rId4"/>
                <a:stretch>
                  <a:fillRect b="-5851"/>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3790855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C8253C-7D63-4415-A831-D007AC0FE1A4}"/>
              </a:ext>
            </a:extLst>
          </p:cNvPr>
          <p:cNvSpPr>
            <a:spLocks noGrp="1"/>
          </p:cNvSpPr>
          <p:nvPr>
            <p:ph type="title"/>
          </p:nvPr>
        </p:nvSpPr>
        <p:spPr/>
        <p:txBody>
          <a:bodyPr/>
          <a:lstStyle/>
          <a:p>
            <a:r>
              <a:rPr lang="en-US" dirty="0"/>
              <a:t>Comparing Discrete and Continuous</a:t>
            </a:r>
          </a:p>
        </p:txBody>
      </p:sp>
      <mc:AlternateContent xmlns:mc="http://schemas.openxmlformats.org/markup-compatibility/2006" xmlns:a14="http://schemas.microsoft.com/office/drawing/2010/main">
        <mc:Choice Requires="a14">
          <p:graphicFrame>
            <p:nvGraphicFramePr>
              <p:cNvPr id="4" name="Content Placeholder 3">
                <a:extLst>
                  <a:ext uri="{FF2B5EF4-FFF2-40B4-BE49-F238E27FC236}">
                    <a16:creationId xmlns:a16="http://schemas.microsoft.com/office/drawing/2014/main" id="{F2EF8A37-1AE7-4913-A385-0557E276C42A}"/>
                  </a:ext>
                </a:extLst>
              </p:cNvPr>
              <p:cNvGraphicFramePr>
                <a:graphicFrameLocks noGrp="1"/>
              </p:cNvGraphicFramePr>
              <p:nvPr>
                <p:ph idx="1"/>
                <p:extLst>
                  <p:ext uri="{D42A27DB-BD31-4B8C-83A1-F6EECF244321}">
                    <p14:modId xmlns:p14="http://schemas.microsoft.com/office/powerpoint/2010/main" val="2571123354"/>
                  </p:ext>
                </p:extLst>
              </p:nvPr>
            </p:nvGraphicFramePr>
            <p:xfrm>
              <a:off x="574675" y="1463675"/>
              <a:ext cx="11187114" cy="4546982"/>
            </p:xfrm>
            <a:graphic>
              <a:graphicData uri="http://schemas.openxmlformats.org/drawingml/2006/table">
                <a:tbl>
                  <a:tblPr firstRow="1" firstCol="1" bandRow="1">
                    <a:tableStyleId>{5C22544A-7EE6-4342-B048-85BDC9FD1C3A}</a:tableStyleId>
                  </a:tblPr>
                  <a:tblGrid>
                    <a:gridCol w="2239963">
                      <a:extLst>
                        <a:ext uri="{9D8B030D-6E8A-4147-A177-3AD203B41FA5}">
                          <a16:colId xmlns:a16="http://schemas.microsoft.com/office/drawing/2014/main" val="1709032533"/>
                        </a:ext>
                      </a:extLst>
                    </a:gridCol>
                    <a:gridCol w="4214812">
                      <a:extLst>
                        <a:ext uri="{9D8B030D-6E8A-4147-A177-3AD203B41FA5}">
                          <a16:colId xmlns:a16="http://schemas.microsoft.com/office/drawing/2014/main" val="1906392070"/>
                        </a:ext>
                      </a:extLst>
                    </a:gridCol>
                    <a:gridCol w="4732339">
                      <a:extLst>
                        <a:ext uri="{9D8B030D-6E8A-4147-A177-3AD203B41FA5}">
                          <a16:colId xmlns:a16="http://schemas.microsoft.com/office/drawing/2014/main" val="1533312725"/>
                        </a:ext>
                      </a:extLst>
                    </a:gridCol>
                  </a:tblGrid>
                  <a:tr h="370840">
                    <a:tc>
                      <a:txBody>
                        <a:bodyPr/>
                        <a:lstStyle/>
                        <a:p>
                          <a:endParaRPr lang="en-US" dirty="0"/>
                        </a:p>
                      </a:txBody>
                      <a:tcPr/>
                    </a:tc>
                    <a:tc>
                      <a:txBody>
                        <a:bodyPr/>
                        <a:lstStyle/>
                        <a:p>
                          <a:r>
                            <a:rPr lang="en-US" dirty="0"/>
                            <a:t>Discrete Random Variables</a:t>
                          </a:r>
                        </a:p>
                      </a:txBody>
                      <a:tcPr/>
                    </a:tc>
                    <a:tc>
                      <a:txBody>
                        <a:bodyPr/>
                        <a:lstStyle/>
                        <a:p>
                          <a:r>
                            <a:rPr lang="en-US" dirty="0"/>
                            <a:t>Continuous Random Variables</a:t>
                          </a:r>
                        </a:p>
                      </a:txBody>
                      <a:tcPr/>
                    </a:tc>
                    <a:extLst>
                      <a:ext uri="{0D108BD9-81ED-4DB2-BD59-A6C34878D82A}">
                        <a16:rowId xmlns:a16="http://schemas.microsoft.com/office/drawing/2014/main" val="2646723447"/>
                      </a:ext>
                    </a:extLst>
                  </a:tr>
                  <a:tr h="370840">
                    <a:tc>
                      <a:txBody>
                        <a:bodyPr/>
                        <a:lstStyle/>
                        <a:p>
                          <a:r>
                            <a:rPr lang="en-US" dirty="0"/>
                            <a:t>Probability </a:t>
                          </a:r>
                          <a14:m>
                            <m:oMath xmlns:m="http://schemas.openxmlformats.org/officeDocument/2006/math">
                              <m:r>
                                <a:rPr lang="en-US" b="1" smtClean="0">
                                  <a:latin typeface="Cambria Math" panose="02040503050406030204" pitchFamily="18" charset="0"/>
                                </a:rPr>
                                <m:t>𝟎</m:t>
                              </m:r>
                            </m:oMath>
                          </a14:m>
                          <a:endParaRPr lang="en-US" dirty="0"/>
                        </a:p>
                      </a:txBody>
                      <a:tcPr/>
                    </a:tc>
                    <a:tc>
                      <a:txBody>
                        <a:bodyPr/>
                        <a:lstStyle/>
                        <a:p>
                          <a:r>
                            <a:rPr lang="en-US" dirty="0"/>
                            <a:t>Equivalent to impossible</a:t>
                          </a:r>
                        </a:p>
                      </a:txBody>
                      <a:tcPr/>
                    </a:tc>
                    <a:tc>
                      <a:txBody>
                        <a:bodyPr/>
                        <a:lstStyle/>
                        <a:p>
                          <a:r>
                            <a:rPr lang="en-US" dirty="0"/>
                            <a:t>All impossible events have probability </a:t>
                          </a:r>
                          <a14:m>
                            <m:oMath xmlns:m="http://schemas.openxmlformats.org/officeDocument/2006/math">
                              <m:r>
                                <a:rPr lang="en-US" b="0" smtClean="0">
                                  <a:latin typeface="Cambria Math" panose="02040503050406030204" pitchFamily="18" charset="0"/>
                                </a:rPr>
                                <m:t>0,</m:t>
                              </m:r>
                            </m:oMath>
                          </a14:m>
                          <a:r>
                            <a:rPr lang="en-US" dirty="0"/>
                            <a:t> but not conversely</a:t>
                          </a:r>
                          <a:r>
                            <a:rPr lang="en-US" baseline="0" dirty="0"/>
                            <a:t>.</a:t>
                          </a:r>
                          <a:endParaRPr lang="en-US" dirty="0"/>
                        </a:p>
                      </a:txBody>
                      <a:tcPr/>
                    </a:tc>
                    <a:extLst>
                      <a:ext uri="{0D108BD9-81ED-4DB2-BD59-A6C34878D82A}">
                        <a16:rowId xmlns:a16="http://schemas.microsoft.com/office/drawing/2014/main" val="980795604"/>
                      </a:ext>
                    </a:extLst>
                  </a:tr>
                  <a:tr h="370840">
                    <a:tc>
                      <a:txBody>
                        <a:bodyPr/>
                        <a:lstStyle/>
                        <a:p>
                          <a:r>
                            <a:rPr lang="en-US" dirty="0"/>
                            <a:t>Relative Chances</a:t>
                          </a:r>
                        </a:p>
                      </a:txBody>
                      <a:tcPr/>
                    </a:tc>
                    <a:tc>
                      <a:txBody>
                        <a:bodyPr/>
                        <a:lstStyle/>
                        <a:p>
                          <a:r>
                            <a:rPr lang="en-US" dirty="0"/>
                            <a:t>PMF: </a:t>
                          </a:r>
                          <a14:m>
                            <m:oMath xmlns:m="http://schemas.openxmlformats.org/officeDocument/2006/math">
                              <m:sSub>
                                <m:sSubPr>
                                  <m:ctrlPr>
                                    <a:rPr lang="en-US" b="0" i="1" smtClean="0">
                                      <a:latin typeface="Cambria Math" panose="02040503050406030204" pitchFamily="18" charset="0"/>
                                    </a:rPr>
                                  </m:ctrlPr>
                                </m:sSubPr>
                                <m:e>
                                  <m:r>
                                    <a:rPr lang="en-US" b="0" smtClean="0">
                                      <a:latin typeface="Cambria Math" panose="02040503050406030204" pitchFamily="18" charset="0"/>
                                    </a:rPr>
                                    <m:t>𝑝</m:t>
                                  </m:r>
                                </m:e>
                                <m:sub>
                                  <m:r>
                                    <a:rPr lang="en-US" b="0"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smtClean="0">
                                      <a:latin typeface="Cambria Math" panose="02040503050406030204" pitchFamily="18" charset="0"/>
                                    </a:rPr>
                                    <m:t>𝑘</m:t>
                                  </m:r>
                                </m:e>
                              </m:d>
                              <m:r>
                                <a:rPr lang="en-US" b="0" smtClean="0">
                                  <a:latin typeface="Cambria Math" panose="02040503050406030204" pitchFamily="18" charset="0"/>
                                </a:rPr>
                                <m:t>=</m:t>
                              </m:r>
                              <m:r>
                                <a:rPr lang="en-US" b="0" smtClean="0">
                                  <a:latin typeface="Cambria Math" panose="02040503050406030204" pitchFamily="18" charset="0"/>
                                </a:rPr>
                                <m:t>ℙ</m:t>
                              </m:r>
                              <m:r>
                                <a:rPr lang="en-US" b="0" smtClean="0">
                                  <a:latin typeface="Cambria Math" panose="02040503050406030204" pitchFamily="18" charset="0"/>
                                </a:rPr>
                                <m:t>(</m:t>
                              </m:r>
                              <m:r>
                                <a:rPr lang="en-US" b="0" smtClean="0">
                                  <a:latin typeface="Cambria Math" panose="02040503050406030204" pitchFamily="18" charset="0"/>
                                </a:rPr>
                                <m:t>𝑋</m:t>
                              </m:r>
                              <m:r>
                                <a:rPr lang="en-US" b="0" smtClean="0">
                                  <a:latin typeface="Cambria Math" panose="02040503050406030204" pitchFamily="18" charset="0"/>
                                </a:rPr>
                                <m:t>=</m:t>
                              </m:r>
                              <m:r>
                                <a:rPr lang="en-US" b="0" smtClean="0">
                                  <a:latin typeface="Cambria Math" panose="02040503050406030204" pitchFamily="18" charset="0"/>
                                </a:rPr>
                                <m:t>𝑘</m:t>
                              </m:r>
                              <m:r>
                                <a:rPr lang="en-US" b="0" smtClean="0">
                                  <a:latin typeface="Cambria Math" panose="02040503050406030204" pitchFamily="18" charset="0"/>
                                </a:rPr>
                                <m:t>)</m:t>
                              </m:r>
                            </m:oMath>
                          </a14:m>
                          <a:endParaRPr lang="en-US" dirty="0"/>
                        </a:p>
                      </a:txBody>
                      <a:tcPr/>
                    </a:tc>
                    <a:tc>
                      <a:txBody>
                        <a:bodyPr/>
                        <a:lstStyle/>
                        <a:p>
                          <a:r>
                            <a:rPr lang="en-US" dirty="0"/>
                            <a:t>PDF </a:t>
                          </a:r>
                          <a14:m>
                            <m:oMath xmlns:m="http://schemas.openxmlformats.org/officeDocument/2006/math">
                              <m:sSub>
                                <m:sSubPr>
                                  <m:ctrlPr>
                                    <a:rPr lang="en-US" b="0" i="1" smtClean="0">
                                      <a:latin typeface="Cambria Math" panose="02040503050406030204" pitchFamily="18" charset="0"/>
                                    </a:rPr>
                                  </m:ctrlPr>
                                </m:sSubPr>
                                <m:e>
                                  <m:r>
                                    <a:rPr lang="en-US" b="0" smtClean="0">
                                      <a:latin typeface="Cambria Math" panose="02040503050406030204" pitchFamily="18" charset="0"/>
                                    </a:rPr>
                                    <m:t>𝑓</m:t>
                                  </m:r>
                                </m:e>
                                <m:sub>
                                  <m:r>
                                    <a:rPr lang="en-US" b="0" smtClean="0">
                                      <a:latin typeface="Cambria Math" panose="02040503050406030204" pitchFamily="18" charset="0"/>
                                    </a:rPr>
                                    <m:t>𝑋</m:t>
                                  </m:r>
                                </m:sub>
                              </m:sSub>
                              <m:r>
                                <a:rPr lang="en-US" b="0" smtClean="0">
                                  <a:latin typeface="Cambria Math" panose="02040503050406030204" pitchFamily="18" charset="0"/>
                                </a:rPr>
                                <m:t>(</m:t>
                              </m:r>
                              <m:r>
                                <a:rPr lang="en-US" b="0" smtClean="0">
                                  <a:latin typeface="Cambria Math" panose="02040503050406030204" pitchFamily="18" charset="0"/>
                                </a:rPr>
                                <m:t>𝑘</m:t>
                              </m:r>
                              <m:r>
                                <a:rPr lang="en-US" b="0" smtClean="0">
                                  <a:latin typeface="Cambria Math" panose="02040503050406030204" pitchFamily="18" charset="0"/>
                                </a:rPr>
                                <m:t>)</m:t>
                              </m:r>
                            </m:oMath>
                          </a14:m>
                          <a:r>
                            <a:rPr lang="en-US" dirty="0"/>
                            <a:t> gives chances relative to </a:t>
                          </a:r>
                          <a14:m>
                            <m:oMath xmlns:m="http://schemas.openxmlformats.org/officeDocument/2006/math">
                              <m:sSub>
                                <m:sSubPr>
                                  <m:ctrlPr>
                                    <a:rPr lang="en-US" b="0" i="1" smtClean="0">
                                      <a:latin typeface="Cambria Math" panose="02040503050406030204" pitchFamily="18" charset="0"/>
                                    </a:rPr>
                                  </m:ctrlPr>
                                </m:sSubPr>
                                <m:e>
                                  <m:r>
                                    <a:rPr lang="en-US" b="0" smtClean="0">
                                      <a:latin typeface="Cambria Math" panose="02040503050406030204" pitchFamily="18" charset="0"/>
                                    </a:rPr>
                                    <m:t>𝑓</m:t>
                                  </m:r>
                                </m:e>
                                <m:sub>
                                  <m:r>
                                    <a:rPr lang="en-US" b="0" smtClean="0">
                                      <a:latin typeface="Cambria Math" panose="02040503050406030204" pitchFamily="18" charset="0"/>
                                    </a:rPr>
                                    <m:t>𝑋</m:t>
                                  </m:r>
                                </m:sub>
                              </m:sSub>
                              <m:r>
                                <a:rPr lang="en-US" b="0" smtClean="0">
                                  <a:latin typeface="Cambria Math" panose="02040503050406030204" pitchFamily="18" charset="0"/>
                                </a:rPr>
                                <m:t>(</m:t>
                              </m:r>
                              <m:sSup>
                                <m:sSupPr>
                                  <m:ctrlPr>
                                    <a:rPr lang="en-US" b="0" i="1" smtClean="0">
                                      <a:latin typeface="Cambria Math" panose="02040503050406030204" pitchFamily="18" charset="0"/>
                                    </a:rPr>
                                  </m:ctrlPr>
                                </m:sSupPr>
                                <m:e>
                                  <m:r>
                                    <a:rPr lang="en-US" b="0" smtClean="0">
                                      <a:latin typeface="Cambria Math" panose="02040503050406030204" pitchFamily="18" charset="0"/>
                                    </a:rPr>
                                    <m:t>𝑘</m:t>
                                  </m:r>
                                </m:e>
                                <m:sup>
                                  <m:r>
                                    <a:rPr lang="en-US" b="0" smtClean="0">
                                      <a:latin typeface="Cambria Math" panose="02040503050406030204" pitchFamily="18" charset="0"/>
                                    </a:rPr>
                                    <m:t>′</m:t>
                                  </m:r>
                                </m:sup>
                              </m:sSup>
                              <m:r>
                                <a:rPr lang="en-US" b="0" smtClean="0">
                                  <a:latin typeface="Cambria Math" panose="02040503050406030204" pitchFamily="18" charset="0"/>
                                </a:rPr>
                                <m:t>)</m:t>
                              </m:r>
                            </m:oMath>
                          </a14:m>
                          <a:endParaRPr lang="en-US" dirty="0"/>
                        </a:p>
                      </a:txBody>
                      <a:tcPr/>
                    </a:tc>
                    <a:extLst>
                      <a:ext uri="{0D108BD9-81ED-4DB2-BD59-A6C34878D82A}">
                        <a16:rowId xmlns:a16="http://schemas.microsoft.com/office/drawing/2014/main" val="3109935141"/>
                      </a:ext>
                    </a:extLst>
                  </a:tr>
                  <a:tr h="370840">
                    <a:tc>
                      <a:txBody>
                        <a:bodyPr/>
                        <a:lstStyle/>
                        <a:p>
                          <a:r>
                            <a:rPr lang="en-US" dirty="0"/>
                            <a:t>Events</a:t>
                          </a:r>
                        </a:p>
                      </a:txBody>
                      <a:tcPr/>
                    </a:tc>
                    <a:tc>
                      <a:txBody>
                        <a:bodyPr/>
                        <a:lstStyle/>
                        <a:p>
                          <a:r>
                            <a:rPr lang="en-US" dirty="0"/>
                            <a:t>Sum over PMF to get probability</a:t>
                          </a:r>
                        </a:p>
                      </a:txBody>
                      <a:tcPr/>
                    </a:tc>
                    <a:tc>
                      <a:txBody>
                        <a:bodyPr/>
                        <a:lstStyle/>
                        <a:p>
                          <a:r>
                            <a:rPr lang="en-US" dirty="0"/>
                            <a:t>Integrate PDF to get probability</a:t>
                          </a:r>
                        </a:p>
                      </a:txBody>
                      <a:tcPr/>
                    </a:tc>
                    <a:extLst>
                      <a:ext uri="{0D108BD9-81ED-4DB2-BD59-A6C34878D82A}">
                        <a16:rowId xmlns:a16="http://schemas.microsoft.com/office/drawing/2014/main" val="3958944108"/>
                      </a:ext>
                    </a:extLst>
                  </a:tr>
                  <a:tr h="370840">
                    <a:tc>
                      <a:txBody>
                        <a:bodyPr/>
                        <a:lstStyle/>
                        <a:p>
                          <a:r>
                            <a:rPr lang="en-US" dirty="0"/>
                            <a:t>Convert from CDF to PMF</a:t>
                          </a:r>
                        </a:p>
                      </a:txBody>
                      <a:tcPr/>
                    </a:tc>
                    <a:tc>
                      <a:txBody>
                        <a:bodyPr/>
                        <a:lstStyle/>
                        <a:p>
                          <a:r>
                            <a:rPr lang="en-US" dirty="0"/>
                            <a:t>Sum up PMF to get CDF.</a:t>
                          </a:r>
                        </a:p>
                        <a:p>
                          <a:r>
                            <a:rPr lang="en-US" dirty="0"/>
                            <a:t>Look for “breakpoints” in CDF to get PMF. </a:t>
                          </a:r>
                        </a:p>
                      </a:txBody>
                      <a:tcPr/>
                    </a:tc>
                    <a:tc>
                      <a:txBody>
                        <a:bodyPr/>
                        <a:lstStyle/>
                        <a:p>
                          <a:r>
                            <a:rPr lang="en-US" dirty="0"/>
                            <a:t>Integrate PDF to get CDF.</a:t>
                          </a:r>
                        </a:p>
                        <a:p>
                          <a:r>
                            <a:rPr lang="en-US" dirty="0"/>
                            <a:t>Differentiate CDF to get PDF.</a:t>
                          </a:r>
                        </a:p>
                      </a:txBody>
                      <a:tcPr/>
                    </a:tc>
                    <a:extLst>
                      <a:ext uri="{0D108BD9-81ED-4DB2-BD59-A6C34878D82A}">
                        <a16:rowId xmlns:a16="http://schemas.microsoft.com/office/drawing/2014/main" val="2134381625"/>
                      </a:ext>
                    </a:extLst>
                  </a:tr>
                  <a:tr h="370840">
                    <a:tc>
                      <a:txBody>
                        <a:bodyPr/>
                        <a:lstStyle/>
                        <a:p>
                          <a:pPr/>
                          <a14:m>
                            <m:oMathPara xmlns:m="http://schemas.openxmlformats.org/officeDocument/2006/math">
                              <m:oMathParaPr>
                                <m:jc m:val="centerGroup"/>
                              </m:oMathParaPr>
                              <m:oMath xmlns:m="http://schemas.openxmlformats.org/officeDocument/2006/math">
                                <m:r>
                                  <a:rPr lang="en-US" b="1" smtClean="0">
                                    <a:latin typeface="Cambria Math" panose="02040503050406030204" pitchFamily="18" charset="0"/>
                                  </a:rPr>
                                  <m:t>𝔼</m:t>
                                </m:r>
                                <m:r>
                                  <a:rPr lang="en-US" b="1" smtClean="0">
                                    <a:latin typeface="Cambria Math" panose="02040503050406030204" pitchFamily="18" charset="0"/>
                                  </a:rPr>
                                  <m:t>[</m:t>
                                </m:r>
                                <m:r>
                                  <a:rPr lang="en-US" b="1" smtClean="0">
                                    <a:latin typeface="Cambria Math" panose="02040503050406030204" pitchFamily="18" charset="0"/>
                                  </a:rPr>
                                  <m:t>𝑿</m:t>
                                </m:r>
                                <m:r>
                                  <a:rPr lang="en-US" b="1" smtClean="0">
                                    <a:latin typeface="Cambria Math" panose="02040503050406030204" pitchFamily="18" charset="0"/>
                                  </a:rPr>
                                  <m:t>]</m:t>
                                </m:r>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nary>
                                  <m:naryPr>
                                    <m:chr m:val="∑"/>
                                    <m:supHide m:val="on"/>
                                    <m:ctrlPr>
                                      <a:rPr lang="en-US" b="0" i="1" smtClean="0">
                                        <a:latin typeface="Cambria Math" panose="02040503050406030204" pitchFamily="18" charset="0"/>
                                      </a:rPr>
                                    </m:ctrlPr>
                                  </m:naryPr>
                                  <m:sub>
                                    <m:r>
                                      <a:rPr lang="en-US" b="0" smtClean="0">
                                        <a:latin typeface="Cambria Math" panose="02040503050406030204" pitchFamily="18" charset="0"/>
                                      </a:rPr>
                                      <m:t>𝜔</m:t>
                                    </m:r>
                                  </m:sub>
                                  <m:sup/>
                                  <m:e>
                                    <m:r>
                                      <a:rPr lang="en-US" b="0" smtClean="0">
                                        <a:latin typeface="Cambria Math" panose="02040503050406030204" pitchFamily="18" charset="0"/>
                                      </a:rPr>
                                      <m:t>𝑋</m:t>
                                    </m:r>
                                    <m:r>
                                      <a:rPr lang="en-US" b="0" smtClean="0">
                                        <a:latin typeface="Cambria Math" panose="02040503050406030204" pitchFamily="18" charset="0"/>
                                      </a:rPr>
                                      <m:t>(</m:t>
                                    </m:r>
                                    <m:r>
                                      <a:rPr lang="en-US" b="0" smtClean="0">
                                        <a:latin typeface="Cambria Math" panose="02040503050406030204" pitchFamily="18" charset="0"/>
                                      </a:rPr>
                                      <m:t>𝜔</m:t>
                                    </m:r>
                                    <m:r>
                                      <a:rPr lang="en-US" b="0" smtClean="0">
                                        <a:latin typeface="Cambria Math" panose="02040503050406030204" pitchFamily="18" charset="0"/>
                                      </a:rPr>
                                      <m:t>)⋅</m:t>
                                    </m:r>
                                    <m:sSub>
                                      <m:sSubPr>
                                        <m:ctrlPr>
                                          <a:rPr lang="en-US" b="0" i="1" smtClean="0">
                                            <a:latin typeface="Cambria Math" panose="02040503050406030204" pitchFamily="18" charset="0"/>
                                          </a:rPr>
                                        </m:ctrlPr>
                                      </m:sSubPr>
                                      <m:e>
                                        <m:r>
                                          <a:rPr lang="en-US" b="0" smtClean="0">
                                            <a:latin typeface="Cambria Math" panose="02040503050406030204" pitchFamily="18" charset="0"/>
                                          </a:rPr>
                                          <m:t>𝑓</m:t>
                                        </m:r>
                                      </m:e>
                                      <m:sub>
                                        <m:r>
                                          <a:rPr lang="en-US" b="0" smtClean="0">
                                            <a:latin typeface="Cambria Math" panose="02040503050406030204" pitchFamily="18" charset="0"/>
                                          </a:rPr>
                                          <m:t>𝑋</m:t>
                                        </m:r>
                                      </m:sub>
                                    </m:sSub>
                                    <m:r>
                                      <a:rPr lang="en-US" b="0" smtClean="0">
                                        <a:latin typeface="Cambria Math" panose="02040503050406030204" pitchFamily="18" charset="0"/>
                                      </a:rPr>
                                      <m:t>(</m:t>
                                    </m:r>
                                    <m:r>
                                      <a:rPr lang="en-US" b="0" smtClean="0">
                                        <a:latin typeface="Cambria Math" panose="02040503050406030204" pitchFamily="18" charset="0"/>
                                      </a:rPr>
                                      <m:t>𝜔</m:t>
                                    </m:r>
                                    <m:r>
                                      <a:rPr lang="en-US" b="0" smtClean="0">
                                        <a:latin typeface="Cambria Math" panose="02040503050406030204" pitchFamily="18" charset="0"/>
                                      </a:rPr>
                                      <m:t>)</m:t>
                                    </m:r>
                                  </m:e>
                                </m:nary>
                              </m:oMath>
                            </m:oMathPara>
                          </a14:m>
                          <a:endParaRPr lang="en-US" dirty="0"/>
                        </a:p>
                      </a:txBody>
                      <a:tcPr/>
                    </a:tc>
                    <a:tc>
                      <a:txBody>
                        <a:bodyPr/>
                        <a:lstStyle/>
                        <a:p>
                          <a:pPr algn="ctr"/>
                          <a:r>
                            <a:rPr lang="en-US" dirty="0"/>
                            <a:t>Next up!</a:t>
                          </a:r>
                        </a:p>
                      </a:txBody>
                      <a:tcPr>
                        <a:solidFill>
                          <a:schemeClr val="bg1">
                            <a:lumMod val="95000"/>
                          </a:schemeClr>
                        </a:solidFill>
                      </a:tcPr>
                    </a:tc>
                    <a:extLst>
                      <a:ext uri="{0D108BD9-81ED-4DB2-BD59-A6C34878D82A}">
                        <a16:rowId xmlns:a16="http://schemas.microsoft.com/office/drawing/2014/main" val="4292402285"/>
                      </a:ext>
                    </a:extLst>
                  </a:tr>
                  <a:tr h="370840">
                    <a:tc>
                      <a:txBody>
                        <a:bodyPr/>
                        <a:lstStyle/>
                        <a:p>
                          <a:pPr/>
                          <a14:m>
                            <m:oMathPara xmlns:m="http://schemas.openxmlformats.org/officeDocument/2006/math">
                              <m:oMathParaPr>
                                <m:jc m:val="centerGroup"/>
                              </m:oMathParaPr>
                              <m:oMath xmlns:m="http://schemas.openxmlformats.org/officeDocument/2006/math">
                                <m:r>
                                  <a:rPr lang="en-US" b="1" smtClean="0">
                                    <a:latin typeface="Cambria Math" panose="02040503050406030204" pitchFamily="18" charset="0"/>
                                  </a:rPr>
                                  <m:t>𝔼</m:t>
                                </m:r>
                                <m:r>
                                  <a:rPr lang="en-US" b="1" smtClean="0">
                                    <a:latin typeface="Cambria Math" panose="02040503050406030204" pitchFamily="18" charset="0"/>
                                  </a:rPr>
                                  <m:t>[</m:t>
                                </m:r>
                                <m:r>
                                  <a:rPr lang="en-US" b="1" smtClean="0">
                                    <a:latin typeface="Cambria Math" panose="02040503050406030204" pitchFamily="18" charset="0"/>
                                  </a:rPr>
                                  <m:t>𝒈</m:t>
                                </m:r>
                                <m:d>
                                  <m:dPr>
                                    <m:ctrlPr>
                                      <a:rPr lang="en-US" b="1" i="1" smtClean="0">
                                        <a:latin typeface="Cambria Math" panose="02040503050406030204" pitchFamily="18" charset="0"/>
                                      </a:rPr>
                                    </m:ctrlPr>
                                  </m:dPr>
                                  <m:e>
                                    <m:r>
                                      <a:rPr lang="en-US" b="1" smtClean="0">
                                        <a:latin typeface="Cambria Math" panose="02040503050406030204" pitchFamily="18" charset="0"/>
                                      </a:rPr>
                                      <m:t>𝑿</m:t>
                                    </m:r>
                                  </m:e>
                                </m:d>
                                <m:r>
                                  <a:rPr lang="en-US" b="1" smtClean="0">
                                    <a:latin typeface="Cambria Math" panose="02040503050406030204" pitchFamily="18" charset="0"/>
                                  </a:rPr>
                                  <m:t>]</m:t>
                                </m:r>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nary>
                                  <m:naryPr>
                                    <m:chr m:val="∑"/>
                                    <m:supHide m:val="on"/>
                                    <m:ctrlPr>
                                      <a:rPr lang="en-US" b="0" i="1" smtClean="0">
                                        <a:latin typeface="Cambria Math" panose="02040503050406030204" pitchFamily="18" charset="0"/>
                                      </a:rPr>
                                    </m:ctrlPr>
                                  </m:naryPr>
                                  <m:sub>
                                    <m:r>
                                      <a:rPr lang="en-US" b="0" smtClean="0">
                                        <a:latin typeface="Cambria Math" panose="02040503050406030204" pitchFamily="18" charset="0"/>
                                      </a:rPr>
                                      <m:t>𝜔</m:t>
                                    </m:r>
                                  </m:sub>
                                  <m:sup/>
                                  <m:e>
                                    <m:r>
                                      <a:rPr lang="en-US" b="0" smtClean="0">
                                        <a:latin typeface="Cambria Math" panose="02040503050406030204" pitchFamily="18" charset="0"/>
                                      </a:rPr>
                                      <m:t>𝑔</m:t>
                                    </m:r>
                                    <m:d>
                                      <m:dPr>
                                        <m:ctrlPr>
                                          <a:rPr lang="en-US" b="0" i="1" smtClean="0">
                                            <a:latin typeface="Cambria Math" panose="02040503050406030204" pitchFamily="18" charset="0"/>
                                          </a:rPr>
                                        </m:ctrlPr>
                                      </m:dPr>
                                      <m:e>
                                        <m:r>
                                          <a:rPr lang="en-US" b="0" smtClean="0">
                                            <a:latin typeface="Cambria Math" panose="02040503050406030204" pitchFamily="18" charset="0"/>
                                          </a:rPr>
                                          <m:t>𝑋</m:t>
                                        </m:r>
                                        <m:d>
                                          <m:dPr>
                                            <m:ctrlPr>
                                              <a:rPr lang="en-US" b="0" i="1" smtClean="0">
                                                <a:latin typeface="Cambria Math" panose="02040503050406030204" pitchFamily="18" charset="0"/>
                                              </a:rPr>
                                            </m:ctrlPr>
                                          </m:dPr>
                                          <m:e>
                                            <m:r>
                                              <a:rPr lang="en-US" b="0" smtClean="0">
                                                <a:latin typeface="Cambria Math" panose="02040503050406030204" pitchFamily="18" charset="0"/>
                                              </a:rPr>
                                              <m:t>𝜔</m:t>
                                            </m:r>
                                          </m:e>
                                        </m:d>
                                      </m:e>
                                    </m:d>
                                    <m:r>
                                      <a:rPr lang="en-US" b="0" smtClean="0">
                                        <a:latin typeface="Cambria Math" panose="02040503050406030204" pitchFamily="18" charset="0"/>
                                      </a:rPr>
                                      <m:t>⋅</m:t>
                                    </m:r>
                                    <m:sSub>
                                      <m:sSubPr>
                                        <m:ctrlPr>
                                          <a:rPr lang="en-US" b="0" i="1" smtClean="0">
                                            <a:latin typeface="Cambria Math" panose="02040503050406030204" pitchFamily="18" charset="0"/>
                                          </a:rPr>
                                        </m:ctrlPr>
                                      </m:sSubPr>
                                      <m:e>
                                        <m:r>
                                          <a:rPr lang="en-US" b="0" smtClean="0">
                                            <a:latin typeface="Cambria Math" panose="02040503050406030204" pitchFamily="18" charset="0"/>
                                          </a:rPr>
                                          <m:t>𝑓</m:t>
                                        </m:r>
                                      </m:e>
                                      <m:sub>
                                        <m:r>
                                          <a:rPr lang="en-US" b="0" smtClean="0">
                                            <a:latin typeface="Cambria Math" panose="02040503050406030204" pitchFamily="18" charset="0"/>
                                          </a:rPr>
                                          <m:t>𝑋</m:t>
                                        </m:r>
                                      </m:sub>
                                    </m:sSub>
                                    <m:r>
                                      <a:rPr lang="en-US" b="0" smtClean="0">
                                        <a:latin typeface="Cambria Math" panose="02040503050406030204" pitchFamily="18" charset="0"/>
                                      </a:rPr>
                                      <m:t>(</m:t>
                                    </m:r>
                                    <m:r>
                                      <a:rPr lang="en-US" b="0" smtClean="0">
                                        <a:latin typeface="Cambria Math" panose="02040503050406030204" pitchFamily="18" charset="0"/>
                                      </a:rPr>
                                      <m:t>𝜔</m:t>
                                    </m:r>
                                    <m:r>
                                      <a:rPr lang="en-US" b="0" smtClean="0">
                                        <a:latin typeface="Cambria Math" panose="02040503050406030204" pitchFamily="18" charset="0"/>
                                      </a:rPr>
                                      <m:t>)</m:t>
                                    </m:r>
                                  </m:e>
                                </m:nary>
                              </m:oMath>
                            </m:oMathPara>
                          </a14:m>
                          <a:endParaRPr 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Next up!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txBody>
                      <a:tcPr>
                        <a:solidFill>
                          <a:schemeClr val="bg1">
                            <a:lumMod val="95000"/>
                          </a:schemeClr>
                        </a:solidFill>
                      </a:tcPr>
                    </a:tc>
                    <a:extLst>
                      <a:ext uri="{0D108BD9-81ED-4DB2-BD59-A6C34878D82A}">
                        <a16:rowId xmlns:a16="http://schemas.microsoft.com/office/drawing/2014/main" val="3402158508"/>
                      </a:ext>
                    </a:extLst>
                  </a:tr>
                  <a:tr h="370840">
                    <a:tc>
                      <a:txBody>
                        <a:bodyPr/>
                        <a:lstStyle/>
                        <a:p>
                          <a:pPr/>
                          <a14:m>
                            <m:oMathPara xmlns:m="http://schemas.openxmlformats.org/officeDocument/2006/math">
                              <m:oMathParaPr>
                                <m:jc m:val="centerGroup"/>
                              </m:oMathParaPr>
                              <m:oMath xmlns:m="http://schemas.openxmlformats.org/officeDocument/2006/math">
                                <m:r>
                                  <a:rPr lang="en-US" b="1" smtClean="0">
                                    <a:latin typeface="Cambria Math" panose="02040503050406030204" pitchFamily="18" charset="0"/>
                                  </a:rPr>
                                  <m:t>𝐕𝐚𝐫</m:t>
                                </m:r>
                                <m:r>
                                  <a:rPr lang="en-US" b="1" smtClean="0">
                                    <a:latin typeface="Cambria Math" panose="02040503050406030204" pitchFamily="18" charset="0"/>
                                  </a:rPr>
                                  <m:t>(</m:t>
                                </m:r>
                                <m:r>
                                  <a:rPr lang="en-US" b="1" smtClean="0">
                                    <a:latin typeface="Cambria Math" panose="02040503050406030204" pitchFamily="18" charset="0"/>
                                  </a:rPr>
                                  <m:t>𝑿</m:t>
                                </m:r>
                                <m:r>
                                  <a:rPr lang="en-US" b="1" smtClean="0">
                                    <a:latin typeface="Cambria Math" panose="02040503050406030204" pitchFamily="18" charset="0"/>
                                  </a:rPr>
                                  <m:t>)</m:t>
                                </m:r>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r>
                                  <a:rPr lang="en-US" b="0" smtClean="0">
                                    <a:latin typeface="Cambria Math" panose="02040503050406030204" pitchFamily="18" charset="0"/>
                                  </a:rPr>
                                  <m:t>𝔼</m:t>
                                </m:r>
                                <m:d>
                                  <m:dPr>
                                    <m:begChr m:val="["/>
                                    <m:endChr m:val="]"/>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r>
                                          <a:rPr lang="en-US" b="0" smtClean="0">
                                            <a:latin typeface="Cambria Math" panose="02040503050406030204" pitchFamily="18" charset="0"/>
                                          </a:rPr>
                                          <m:t>𝑋</m:t>
                                        </m:r>
                                      </m:e>
                                      <m:sup>
                                        <m:r>
                                          <a:rPr lang="en-US" b="0" smtClean="0">
                                            <a:latin typeface="Cambria Math" panose="02040503050406030204" pitchFamily="18" charset="0"/>
                                          </a:rPr>
                                          <m:t>2</m:t>
                                        </m:r>
                                      </m:sup>
                                    </m:sSup>
                                  </m:e>
                                </m:d>
                                <m:r>
                                  <a:rPr lang="en-US" b="0" smtClean="0">
                                    <a:latin typeface="Cambria Math" panose="02040503050406030204" pitchFamily="18" charset="0"/>
                                  </a:rPr>
                                  <m:t>−</m:t>
                                </m:r>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smtClean="0">
                                                <a:latin typeface="Cambria Math" panose="02040503050406030204" pitchFamily="18" charset="0"/>
                                              </a:rPr>
                                              <m:t>𝑋</m:t>
                                            </m:r>
                                          </m:e>
                                        </m:d>
                                      </m:e>
                                    </m:d>
                                  </m:e>
                                  <m:sup>
                                    <m:r>
                                      <a:rPr lang="en-US" b="0" smtClean="0">
                                        <a:latin typeface="Cambria Math" panose="02040503050406030204" pitchFamily="18" charset="0"/>
                                      </a:rPr>
                                      <m:t>2</m:t>
                                    </m:r>
                                  </m:sup>
                                </m:sSup>
                              </m:oMath>
                            </m:oMathPara>
                          </a14:m>
                          <a:endParaRPr lang="en-US" dirty="0"/>
                        </a:p>
                      </a:txBody>
                      <a:tcPr/>
                    </a:tc>
                    <a:tc>
                      <a:txBody>
                        <a:bodyPr/>
                        <a:lstStyle/>
                        <a:p>
                          <a:pPr algn="ctr"/>
                          <a14:m>
                            <m:oMathPara xmlns:m="http://schemas.openxmlformats.org/officeDocument/2006/math">
                              <m:oMathParaPr>
                                <m:jc m:val="centerGroup"/>
                              </m:oMathParaPr>
                              <m:oMath xmlns:m="http://schemas.openxmlformats.org/officeDocument/2006/math">
                                <m:r>
                                  <m:rPr>
                                    <m:nor/>
                                  </m:rPr>
                                  <a:rPr lang="en-US" i="0" dirty="0" smtClean="0"/>
                                  <m:t>Next</m:t>
                                </m:r>
                                <m:r>
                                  <m:rPr>
                                    <m:nor/>
                                  </m:rPr>
                                  <a:rPr lang="en-US" i="0" dirty="0" smtClean="0"/>
                                  <m:t> </m:t>
                                </m:r>
                                <m:r>
                                  <m:rPr>
                                    <m:nor/>
                                  </m:rPr>
                                  <a:rPr lang="en-US" i="0" dirty="0" smtClean="0"/>
                                  <m:t>up</m:t>
                                </m:r>
                                <m:r>
                                  <m:rPr>
                                    <m:nor/>
                                  </m:rPr>
                                  <a:rPr lang="en-US" i="0" dirty="0" smtClean="0"/>
                                  <m:t>!</m:t>
                                </m:r>
                              </m:oMath>
                            </m:oMathPara>
                          </a14:m>
                          <a:endParaRPr lang="en-US" dirty="0"/>
                        </a:p>
                        <a:p>
                          <a:pPr algn="ctr"/>
                          <a:endParaRPr lang="en-US" dirty="0"/>
                        </a:p>
                      </a:txBody>
                      <a:tcPr>
                        <a:solidFill>
                          <a:schemeClr val="bg1">
                            <a:lumMod val="95000"/>
                          </a:schemeClr>
                        </a:solidFill>
                      </a:tcPr>
                    </a:tc>
                    <a:extLst>
                      <a:ext uri="{0D108BD9-81ED-4DB2-BD59-A6C34878D82A}">
                        <a16:rowId xmlns:a16="http://schemas.microsoft.com/office/drawing/2014/main" val="2325061097"/>
                      </a:ext>
                    </a:extLst>
                  </a:tr>
                </a:tbl>
              </a:graphicData>
            </a:graphic>
          </p:graphicFrame>
        </mc:Choice>
        <mc:Fallback xmlns="">
          <p:graphicFrame>
            <p:nvGraphicFramePr>
              <p:cNvPr id="4" name="Content Placeholder 3">
                <a:extLst>
                  <a:ext uri="{FF2B5EF4-FFF2-40B4-BE49-F238E27FC236}">
                    <a16:creationId xmlns:a16="http://schemas.microsoft.com/office/drawing/2014/main" id="{F2EF8A37-1AE7-4913-A385-0557E276C42A}"/>
                  </a:ext>
                </a:extLst>
              </p:cNvPr>
              <p:cNvGraphicFramePr>
                <a:graphicFrameLocks noGrp="1"/>
              </p:cNvGraphicFramePr>
              <p:nvPr>
                <p:ph idx="1"/>
                <p:extLst>
                  <p:ext uri="{D42A27DB-BD31-4B8C-83A1-F6EECF244321}">
                    <p14:modId xmlns:p14="http://schemas.microsoft.com/office/powerpoint/2010/main" val="2571123354"/>
                  </p:ext>
                </p:extLst>
              </p:nvPr>
            </p:nvGraphicFramePr>
            <p:xfrm>
              <a:off x="574675" y="1463675"/>
              <a:ext cx="11187114" cy="4562920"/>
            </p:xfrm>
            <a:graphic>
              <a:graphicData uri="http://schemas.openxmlformats.org/drawingml/2006/table">
                <a:tbl>
                  <a:tblPr firstRow="1" firstCol="1" bandRow="1">
                    <a:tableStyleId>{5C22544A-7EE6-4342-B048-85BDC9FD1C3A}</a:tableStyleId>
                  </a:tblPr>
                  <a:tblGrid>
                    <a:gridCol w="2239963">
                      <a:extLst>
                        <a:ext uri="{9D8B030D-6E8A-4147-A177-3AD203B41FA5}">
                          <a16:colId xmlns:a16="http://schemas.microsoft.com/office/drawing/2014/main" val="1709032533"/>
                        </a:ext>
                      </a:extLst>
                    </a:gridCol>
                    <a:gridCol w="4214812">
                      <a:extLst>
                        <a:ext uri="{9D8B030D-6E8A-4147-A177-3AD203B41FA5}">
                          <a16:colId xmlns:a16="http://schemas.microsoft.com/office/drawing/2014/main" val="1906392070"/>
                        </a:ext>
                      </a:extLst>
                    </a:gridCol>
                    <a:gridCol w="4732339">
                      <a:extLst>
                        <a:ext uri="{9D8B030D-6E8A-4147-A177-3AD203B41FA5}">
                          <a16:colId xmlns:a16="http://schemas.microsoft.com/office/drawing/2014/main" val="1533312725"/>
                        </a:ext>
                      </a:extLst>
                    </a:gridCol>
                  </a:tblGrid>
                  <a:tr h="370840">
                    <a:tc>
                      <a:txBody>
                        <a:bodyPr/>
                        <a:lstStyle/>
                        <a:p>
                          <a:endParaRPr lang="en-US" dirty="0"/>
                        </a:p>
                      </a:txBody>
                      <a:tcPr/>
                    </a:tc>
                    <a:tc>
                      <a:txBody>
                        <a:bodyPr/>
                        <a:lstStyle/>
                        <a:p>
                          <a:r>
                            <a:rPr lang="en-US" dirty="0"/>
                            <a:t>Discrete Random Variables</a:t>
                          </a:r>
                        </a:p>
                      </a:txBody>
                      <a:tcPr/>
                    </a:tc>
                    <a:tc>
                      <a:txBody>
                        <a:bodyPr/>
                        <a:lstStyle/>
                        <a:p>
                          <a:r>
                            <a:rPr lang="en-US" dirty="0"/>
                            <a:t>Continuous Random Variables</a:t>
                          </a:r>
                        </a:p>
                      </a:txBody>
                      <a:tcPr/>
                    </a:tc>
                    <a:extLst>
                      <a:ext uri="{0D108BD9-81ED-4DB2-BD59-A6C34878D82A}">
                        <a16:rowId xmlns:a16="http://schemas.microsoft.com/office/drawing/2014/main" val="2646723447"/>
                      </a:ext>
                    </a:extLst>
                  </a:tr>
                  <a:tr h="640080">
                    <a:tc>
                      <a:txBody>
                        <a:bodyPr/>
                        <a:lstStyle/>
                        <a:p>
                          <a:endParaRPr lang="en-US"/>
                        </a:p>
                      </a:txBody>
                      <a:tcPr>
                        <a:blipFill>
                          <a:blip r:embed="rId3"/>
                          <a:stretch>
                            <a:fillRect l="-272" t="-62857" r="-400000" b="-557143"/>
                          </a:stretch>
                        </a:blipFill>
                      </a:tcPr>
                    </a:tc>
                    <a:tc>
                      <a:txBody>
                        <a:bodyPr/>
                        <a:lstStyle/>
                        <a:p>
                          <a:r>
                            <a:rPr lang="en-US" dirty="0"/>
                            <a:t>Equivalent to impossible</a:t>
                          </a:r>
                        </a:p>
                      </a:txBody>
                      <a:tcPr/>
                    </a:tc>
                    <a:tc>
                      <a:txBody>
                        <a:bodyPr/>
                        <a:lstStyle/>
                        <a:p>
                          <a:endParaRPr lang="en-US"/>
                        </a:p>
                      </a:txBody>
                      <a:tcPr>
                        <a:blipFill>
                          <a:blip r:embed="rId3"/>
                          <a:stretch>
                            <a:fillRect l="-136422" t="-62857" r="-515" b="-557143"/>
                          </a:stretch>
                        </a:blipFill>
                      </a:tcPr>
                    </a:tc>
                    <a:extLst>
                      <a:ext uri="{0D108BD9-81ED-4DB2-BD59-A6C34878D82A}">
                        <a16:rowId xmlns:a16="http://schemas.microsoft.com/office/drawing/2014/main" val="980795604"/>
                      </a:ext>
                    </a:extLst>
                  </a:tr>
                  <a:tr h="387160">
                    <a:tc>
                      <a:txBody>
                        <a:bodyPr/>
                        <a:lstStyle/>
                        <a:p>
                          <a:r>
                            <a:rPr lang="en-US" dirty="0"/>
                            <a:t>Relative Chances</a:t>
                          </a:r>
                        </a:p>
                      </a:txBody>
                      <a:tcPr/>
                    </a:tc>
                    <a:tc>
                      <a:txBody>
                        <a:bodyPr/>
                        <a:lstStyle/>
                        <a:p>
                          <a:endParaRPr lang="en-US"/>
                        </a:p>
                      </a:txBody>
                      <a:tcPr>
                        <a:blipFill>
                          <a:blip r:embed="rId3"/>
                          <a:stretch>
                            <a:fillRect l="-53401" t="-271429" r="-113025" b="-828571"/>
                          </a:stretch>
                        </a:blipFill>
                      </a:tcPr>
                    </a:tc>
                    <a:tc>
                      <a:txBody>
                        <a:bodyPr/>
                        <a:lstStyle/>
                        <a:p>
                          <a:endParaRPr lang="en-US"/>
                        </a:p>
                      </a:txBody>
                      <a:tcPr>
                        <a:blipFill>
                          <a:blip r:embed="rId3"/>
                          <a:stretch>
                            <a:fillRect l="-136422" t="-271429" r="-515" b="-828571"/>
                          </a:stretch>
                        </a:blipFill>
                      </a:tcPr>
                    </a:tc>
                    <a:extLst>
                      <a:ext uri="{0D108BD9-81ED-4DB2-BD59-A6C34878D82A}">
                        <a16:rowId xmlns:a16="http://schemas.microsoft.com/office/drawing/2014/main" val="3109935141"/>
                      </a:ext>
                    </a:extLst>
                  </a:tr>
                  <a:tr h="370840">
                    <a:tc>
                      <a:txBody>
                        <a:bodyPr/>
                        <a:lstStyle/>
                        <a:p>
                          <a:r>
                            <a:rPr lang="en-US" dirty="0"/>
                            <a:t>Events</a:t>
                          </a:r>
                        </a:p>
                      </a:txBody>
                      <a:tcPr/>
                    </a:tc>
                    <a:tc>
                      <a:txBody>
                        <a:bodyPr/>
                        <a:lstStyle/>
                        <a:p>
                          <a:r>
                            <a:rPr lang="en-US" dirty="0"/>
                            <a:t>Sum over PMF to get probability</a:t>
                          </a:r>
                        </a:p>
                      </a:txBody>
                      <a:tcPr/>
                    </a:tc>
                    <a:tc>
                      <a:txBody>
                        <a:bodyPr/>
                        <a:lstStyle/>
                        <a:p>
                          <a:r>
                            <a:rPr lang="en-US" dirty="0"/>
                            <a:t>Integrate PDF to get probability</a:t>
                          </a:r>
                        </a:p>
                      </a:txBody>
                      <a:tcPr/>
                    </a:tc>
                    <a:extLst>
                      <a:ext uri="{0D108BD9-81ED-4DB2-BD59-A6C34878D82A}">
                        <a16:rowId xmlns:a16="http://schemas.microsoft.com/office/drawing/2014/main" val="3958944108"/>
                      </a:ext>
                    </a:extLst>
                  </a:tr>
                  <a:tr h="640080">
                    <a:tc>
                      <a:txBody>
                        <a:bodyPr/>
                        <a:lstStyle/>
                        <a:p>
                          <a:r>
                            <a:rPr lang="en-US" dirty="0"/>
                            <a:t>Convert from CDF to PMF</a:t>
                          </a:r>
                        </a:p>
                      </a:txBody>
                      <a:tcPr/>
                    </a:tc>
                    <a:tc>
                      <a:txBody>
                        <a:bodyPr/>
                        <a:lstStyle/>
                        <a:p>
                          <a:r>
                            <a:rPr lang="en-US" dirty="0"/>
                            <a:t>Sum up PMF to get CDF.</a:t>
                          </a:r>
                        </a:p>
                        <a:p>
                          <a:r>
                            <a:rPr lang="en-US" dirty="0"/>
                            <a:t>Look for “breakpoints” in CDF to get PMF. </a:t>
                          </a:r>
                        </a:p>
                      </a:txBody>
                      <a:tcPr/>
                    </a:tc>
                    <a:tc>
                      <a:txBody>
                        <a:bodyPr/>
                        <a:lstStyle/>
                        <a:p>
                          <a:r>
                            <a:rPr lang="en-US" dirty="0"/>
                            <a:t>Integrate PDF to get CDF.</a:t>
                          </a:r>
                        </a:p>
                        <a:p>
                          <a:r>
                            <a:rPr lang="en-US" dirty="0"/>
                            <a:t>Differentiate CDF to get PDF.</a:t>
                          </a:r>
                        </a:p>
                      </a:txBody>
                      <a:tcPr/>
                    </a:tc>
                    <a:extLst>
                      <a:ext uri="{0D108BD9-81ED-4DB2-BD59-A6C34878D82A}">
                        <a16:rowId xmlns:a16="http://schemas.microsoft.com/office/drawing/2014/main" val="2134381625"/>
                      </a:ext>
                    </a:extLst>
                  </a:tr>
                  <a:tr h="756920">
                    <a:tc>
                      <a:txBody>
                        <a:bodyPr/>
                        <a:lstStyle/>
                        <a:p>
                          <a:endParaRPr lang="en-US"/>
                        </a:p>
                      </a:txBody>
                      <a:tcPr>
                        <a:blipFill>
                          <a:blip r:embed="rId3"/>
                          <a:stretch>
                            <a:fillRect l="-272" t="-320000" r="-400000" b="-184800"/>
                          </a:stretch>
                        </a:blipFill>
                      </a:tcPr>
                    </a:tc>
                    <a:tc>
                      <a:txBody>
                        <a:bodyPr/>
                        <a:lstStyle/>
                        <a:p>
                          <a:endParaRPr lang="en-US"/>
                        </a:p>
                      </a:txBody>
                      <a:tcPr>
                        <a:blipFill>
                          <a:blip r:embed="rId3"/>
                          <a:stretch>
                            <a:fillRect l="-53401" t="-320000" r="-113025" b="-184800"/>
                          </a:stretch>
                        </a:blipFill>
                      </a:tcPr>
                    </a:tc>
                    <a:tc>
                      <a:txBody>
                        <a:bodyPr/>
                        <a:lstStyle/>
                        <a:p>
                          <a:pPr algn="ctr"/>
                          <a:r>
                            <a:rPr lang="en-US" dirty="0"/>
                            <a:t>Next up!</a:t>
                          </a:r>
                        </a:p>
                      </a:txBody>
                      <a:tcPr>
                        <a:solidFill>
                          <a:schemeClr val="bg1">
                            <a:lumMod val="95000"/>
                          </a:schemeClr>
                        </a:solidFill>
                      </a:tcPr>
                    </a:tc>
                    <a:extLst>
                      <a:ext uri="{0D108BD9-81ED-4DB2-BD59-A6C34878D82A}">
                        <a16:rowId xmlns:a16="http://schemas.microsoft.com/office/drawing/2014/main" val="4292402285"/>
                      </a:ext>
                    </a:extLst>
                  </a:tr>
                  <a:tr h="756920">
                    <a:tc>
                      <a:txBody>
                        <a:bodyPr/>
                        <a:lstStyle/>
                        <a:p>
                          <a:endParaRPr lang="en-US"/>
                        </a:p>
                      </a:txBody>
                      <a:tcPr>
                        <a:blipFill>
                          <a:blip r:embed="rId3"/>
                          <a:stretch>
                            <a:fillRect l="-272" t="-423387" r="-400000" b="-86290"/>
                          </a:stretch>
                        </a:blipFill>
                      </a:tcPr>
                    </a:tc>
                    <a:tc>
                      <a:txBody>
                        <a:bodyPr/>
                        <a:lstStyle/>
                        <a:p>
                          <a:endParaRPr lang="en-US"/>
                        </a:p>
                      </a:txBody>
                      <a:tcPr>
                        <a:blipFill>
                          <a:blip r:embed="rId3"/>
                          <a:stretch>
                            <a:fillRect l="-53401" t="-423387" r="-113025" b="-86290"/>
                          </a:stretch>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Next up!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txBody>
                      <a:tcPr>
                        <a:solidFill>
                          <a:schemeClr val="bg1">
                            <a:lumMod val="95000"/>
                          </a:schemeClr>
                        </a:solidFill>
                      </a:tcPr>
                    </a:tc>
                    <a:extLst>
                      <a:ext uri="{0D108BD9-81ED-4DB2-BD59-A6C34878D82A}">
                        <a16:rowId xmlns:a16="http://schemas.microsoft.com/office/drawing/2014/main" val="3402158508"/>
                      </a:ext>
                    </a:extLst>
                  </a:tr>
                  <a:tr h="640080">
                    <a:tc>
                      <a:txBody>
                        <a:bodyPr/>
                        <a:lstStyle/>
                        <a:p>
                          <a:endParaRPr lang="en-US"/>
                        </a:p>
                      </a:txBody>
                      <a:tcPr>
                        <a:blipFill>
                          <a:blip r:embed="rId3"/>
                          <a:stretch>
                            <a:fillRect l="-272" t="-618095" r="-400000" b="-1905"/>
                          </a:stretch>
                        </a:blipFill>
                      </a:tcPr>
                    </a:tc>
                    <a:tc>
                      <a:txBody>
                        <a:bodyPr/>
                        <a:lstStyle/>
                        <a:p>
                          <a:endParaRPr lang="en-US"/>
                        </a:p>
                      </a:txBody>
                      <a:tcPr>
                        <a:blipFill>
                          <a:blip r:embed="rId3"/>
                          <a:stretch>
                            <a:fillRect l="-53401" t="-618095" r="-113025" b="-1905"/>
                          </a:stretch>
                        </a:blipFill>
                      </a:tcPr>
                    </a:tc>
                    <a:tc>
                      <a:txBody>
                        <a:bodyPr/>
                        <a:lstStyle/>
                        <a:p>
                          <a:endParaRPr lang="en-US"/>
                        </a:p>
                      </a:txBody>
                      <a:tcPr>
                        <a:blipFill>
                          <a:blip r:embed="rId3"/>
                          <a:stretch>
                            <a:fillRect l="-136422" t="-618095" r="-515" b="-1905"/>
                          </a:stretch>
                        </a:blipFill>
                      </a:tcPr>
                    </a:tc>
                    <a:extLst>
                      <a:ext uri="{0D108BD9-81ED-4DB2-BD59-A6C34878D82A}">
                        <a16:rowId xmlns:a16="http://schemas.microsoft.com/office/drawing/2014/main" val="2325061097"/>
                      </a:ext>
                    </a:extLst>
                  </a:tr>
                </a:tbl>
              </a:graphicData>
            </a:graphic>
          </p:graphicFrame>
        </mc:Fallback>
      </mc:AlternateContent>
    </p:spTree>
    <p:extLst>
      <p:ext uri="{BB962C8B-B14F-4D97-AF65-F5344CB8AC3E}">
        <p14:creationId xmlns:p14="http://schemas.microsoft.com/office/powerpoint/2010/main" val="12222637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FC8665-1CFD-654E-8B2F-B372AF45366B}"/>
              </a:ext>
            </a:extLst>
          </p:cNvPr>
          <p:cNvSpPr>
            <a:spLocks noGrp="1"/>
          </p:cNvSpPr>
          <p:nvPr>
            <p:ph type="title"/>
          </p:nvPr>
        </p:nvSpPr>
        <p:spPr>
          <a:xfrm>
            <a:off x="1902775" y="3262680"/>
            <a:ext cx="5292109" cy="590415"/>
          </a:xfrm>
        </p:spPr>
        <p:txBody>
          <a:bodyPr/>
          <a:lstStyle/>
          <a:p>
            <a:r>
              <a:rPr lang="en-US" dirty="0"/>
              <a:t>Expectation and Variance</a:t>
            </a:r>
          </a:p>
        </p:txBody>
      </p:sp>
      <p:sp>
        <p:nvSpPr>
          <p:cNvPr id="3" name="Text Placeholder 2">
            <a:extLst>
              <a:ext uri="{FF2B5EF4-FFF2-40B4-BE49-F238E27FC236}">
                <a16:creationId xmlns:a16="http://schemas.microsoft.com/office/drawing/2014/main" id="{E7C9BBDB-CFD3-0DC2-5EF3-140AFA70381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1146004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BA5E0-5262-4BCB-B54A-7FBEB5B71AD7}"/>
              </a:ext>
            </a:extLst>
          </p:cNvPr>
          <p:cNvSpPr>
            <a:spLocks noGrp="1"/>
          </p:cNvSpPr>
          <p:nvPr>
            <p:ph type="title"/>
          </p:nvPr>
        </p:nvSpPr>
        <p:spPr/>
        <p:txBody>
          <a:bodyPr/>
          <a:lstStyle/>
          <a:p>
            <a:r>
              <a:rPr lang="en-US" dirty="0"/>
              <a:t>What about expectation?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6F57E79-AC2D-43F5-A877-EF3CBA1D5FD4}"/>
                  </a:ext>
                </a:extLst>
              </p:cNvPr>
              <p:cNvSpPr>
                <a:spLocks noGrp="1"/>
              </p:cNvSpPr>
              <p:nvPr>
                <p:ph idx="1"/>
              </p:nvPr>
            </p:nvSpPr>
            <p:spPr/>
            <p:txBody>
              <a:bodyPr/>
              <a:lstStyle/>
              <a:p>
                <a:pPr marL="0" indent="0">
                  <a:buNone/>
                </a:pPr>
                <a:endParaRPr lang="en-US" dirty="0"/>
              </a:p>
              <a:p>
                <a:pPr marL="0" indent="0">
                  <a:buNone/>
                </a:pPr>
                <a:endParaRPr lang="en-US" sz="1000" dirty="0"/>
              </a:p>
              <a:p>
                <a:r>
                  <a:rPr lang="en-US" dirty="0"/>
                  <a:t>For a </a:t>
                </a:r>
                <a:r>
                  <a:rPr lang="en-US" b="1" dirty="0"/>
                  <a:t>continuous</a:t>
                </a:r>
                <a:r>
                  <a:rPr lang="en-US" dirty="0"/>
                  <a:t> random variable </a:t>
                </a:r>
                <a14:m>
                  <m:oMath xmlns:m="http://schemas.openxmlformats.org/officeDocument/2006/math">
                    <m:r>
                      <a:rPr lang="en-US" b="0" i="1" smtClean="0">
                        <a:latin typeface="Cambria Math" panose="02040503050406030204" pitchFamily="18" charset="0"/>
                      </a:rPr>
                      <m:t>𝑋</m:t>
                    </m:r>
                  </m:oMath>
                </a14:m>
                <a:r>
                  <a:rPr lang="en-US" dirty="0"/>
                  <a:t>, we define:</a:t>
                </a:r>
              </a:p>
              <a:p>
                <a14:m>
                  <m:oMath xmlns:m="http://schemas.openxmlformats.org/officeDocument/2006/math">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m:t>
                    </m:r>
                    <m:nary>
                      <m:naryPr>
                        <m:ctrlPr>
                          <a:rPr lang="en-US" b="0" i="1" smtClean="0">
                            <a:latin typeface="Cambria Math" panose="02040503050406030204" pitchFamily="18" charset="0"/>
                          </a:rPr>
                        </m:ctrlPr>
                      </m:naryPr>
                      <m:sub>
                        <m:r>
                          <m:rPr>
                            <m:brk m:alnAt="23"/>
                          </m:rPr>
                          <a:rPr lang="en-US" b="0" i="1" smtClean="0">
                            <a:latin typeface="Cambria Math" panose="02040503050406030204" pitchFamily="18" charset="0"/>
                          </a:rPr>
                          <m:t>−</m:t>
                        </m:r>
                        <m:r>
                          <a:rPr lang="en-US" b="0" i="1" smtClean="0">
                            <a:latin typeface="Cambria Math" panose="02040503050406030204" pitchFamily="18" charset="0"/>
                          </a:rPr>
                          <m:t>∞</m:t>
                        </m:r>
                      </m:sub>
                      <m:sup>
                        <m:r>
                          <a:rPr lang="en-US" b="0" i="1" smtClean="0">
                            <a:latin typeface="Cambria Math" panose="02040503050406030204" pitchFamily="18" charset="0"/>
                          </a:rPr>
                          <m:t>∞</m:t>
                        </m:r>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r>
                              <a:rPr lang="en-US" b="0" i="1" smtClean="0">
                                <a:latin typeface="Cambria Math" panose="02040503050406030204" pitchFamily="18" charset="0"/>
                              </a:rPr>
                              <m:t>⋅</m:t>
                            </m:r>
                            <m:r>
                              <a:rPr lang="en-US" b="0" i="1" smtClean="0">
                                <a:latin typeface="Cambria Math" panose="02040503050406030204" pitchFamily="18" charset="0"/>
                              </a:rPr>
                              <m:t>𝑓</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𝑧</m:t>
                            </m:r>
                          </m:e>
                        </m:d>
                        <m:r>
                          <a:rPr lang="en-US" b="0" i="1" smtClean="0">
                            <a:latin typeface="Cambria Math" panose="02040503050406030204" pitchFamily="18" charset="0"/>
                          </a:rPr>
                          <m:t> </m:t>
                        </m:r>
                        <m:r>
                          <m:rPr>
                            <m:sty m:val="p"/>
                          </m:rPr>
                          <a:rPr lang="en-US" b="0" i="0" smtClean="0">
                            <a:latin typeface="Cambria Math" panose="02040503050406030204" pitchFamily="18" charset="0"/>
                          </a:rPr>
                          <m:t>d</m:t>
                        </m:r>
                        <m:r>
                          <a:rPr lang="en-US" b="0" i="1" smtClean="0">
                            <a:latin typeface="Cambria Math" panose="02040503050406030204" pitchFamily="18" charset="0"/>
                          </a:rPr>
                          <m:t>𝑧</m:t>
                        </m:r>
                      </m:e>
                    </m:nary>
                  </m:oMath>
                </a14:m>
                <a:endParaRPr lang="en-US" dirty="0"/>
              </a:p>
              <a:p>
                <a:endParaRPr lang="en-US" dirty="0"/>
              </a:p>
              <a:p>
                <a:r>
                  <a:rPr lang="en-US" dirty="0"/>
                  <a:t>Just replace summing over the PMF with integrating the PDF.</a:t>
                </a:r>
              </a:p>
              <a:p>
                <a:r>
                  <a:rPr lang="en-US" dirty="0"/>
                  <a:t>It still represents the average value of </a:t>
                </a:r>
                <a14:m>
                  <m:oMath xmlns:m="http://schemas.openxmlformats.org/officeDocument/2006/math">
                    <m:r>
                      <a:rPr lang="en-US" b="0" i="1" smtClean="0">
                        <a:latin typeface="Cambria Math" panose="02040503050406030204" pitchFamily="18" charset="0"/>
                      </a:rPr>
                      <m:t>𝑋</m:t>
                    </m:r>
                  </m:oMath>
                </a14:m>
                <a:r>
                  <a:rPr lang="en-US" dirty="0"/>
                  <a:t>.</a:t>
                </a:r>
              </a:p>
            </p:txBody>
          </p:sp>
        </mc:Choice>
        <mc:Fallback xmlns="">
          <p:sp>
            <p:nvSpPr>
              <p:cNvPr id="3" name="Content Placeholder 2">
                <a:extLst>
                  <a:ext uri="{FF2B5EF4-FFF2-40B4-BE49-F238E27FC236}">
                    <a16:creationId xmlns:a16="http://schemas.microsoft.com/office/drawing/2014/main" id="{76F57E79-AC2D-43F5-A877-EF3CBA1D5FD4}"/>
                  </a:ext>
                </a:extLst>
              </p:cNvPr>
              <p:cNvSpPr>
                <a:spLocks noGrp="1" noRot="1" noChangeAspect="1" noMove="1" noResize="1" noEditPoints="1" noAdjustHandles="1" noChangeArrowheads="1" noChangeShapeType="1" noTextEdit="1"/>
              </p:cNvSpPr>
              <p:nvPr>
                <p:ph idx="1"/>
              </p:nvPr>
            </p:nvSpPr>
            <p:spPr>
              <a:blipFill>
                <a:blip r:embed="rId2"/>
                <a:stretch>
                  <a:fillRect l="-65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7FCF5DA6-9356-A89D-45E6-98F8CE3A828B}"/>
                  </a:ext>
                </a:extLst>
              </p:cNvPr>
              <p:cNvSpPr txBox="1"/>
              <p:nvPr/>
            </p:nvSpPr>
            <p:spPr>
              <a:xfrm>
                <a:off x="575239" y="1277943"/>
                <a:ext cx="10929937" cy="743362"/>
              </a:xfrm>
              <a:prstGeom prst="roundRect">
                <a:avLst>
                  <a:gd name="adj" fmla="val 16667"/>
                </a:avLst>
              </a:prstGeom>
              <a:solidFill>
                <a:srgbClr val="F3F0E9"/>
              </a:solidFill>
            </p:spPr>
            <p:txBody>
              <a:bodyPr wrap="square" anchor="ctr">
                <a:noAutofit/>
              </a:bodyPr>
              <a:lstStyle/>
              <a:p>
                <a:pPr algn="ctr"/>
                <a:r>
                  <a:rPr lang="en-US" sz="2400" dirty="0">
                    <a:latin typeface="Segoe UI Semilight" panose="020B0402040204020203" pitchFamily="34" charset="0"/>
                    <a:cs typeface="Segoe UI Semilight" panose="020B0402040204020203" pitchFamily="34" charset="0"/>
                  </a:rPr>
                  <a:t>For a </a:t>
                </a:r>
                <a:r>
                  <a:rPr lang="en-US" sz="2400" b="1" dirty="0">
                    <a:latin typeface="Segoe UI Semilight" panose="020B0402040204020203" pitchFamily="34" charset="0"/>
                    <a:cs typeface="Segoe UI Semilight" panose="020B0402040204020203" pitchFamily="34" charset="0"/>
                  </a:rPr>
                  <a:t>discrete </a:t>
                </a:r>
                <a:r>
                  <a:rPr lang="en-US" sz="2400" dirty="0">
                    <a:latin typeface="Segoe UI Semilight" panose="020B0402040204020203" pitchFamily="34" charset="0"/>
                    <a:cs typeface="Segoe UI Semilight" panose="020B0402040204020203" pitchFamily="34" charset="0"/>
                  </a:rPr>
                  <a:t>random variable </a:t>
                </a:r>
                <a14:m>
                  <m:oMath xmlns:m="http://schemas.openxmlformats.org/officeDocument/2006/math">
                    <m:r>
                      <a:rPr lang="en-US" sz="2400" b="0" i="1" smtClean="0">
                        <a:latin typeface="Cambria Math" panose="02040503050406030204" pitchFamily="18" charset="0"/>
                        <a:cs typeface="Segoe UI Semilight" panose="020B0402040204020203" pitchFamily="34" charset="0"/>
                      </a:rPr>
                      <m:t>𝑋</m:t>
                    </m:r>
                  </m:oMath>
                </a14:m>
                <a:r>
                  <a:rPr lang="en-US" sz="2400" b="1" dirty="0">
                    <a:latin typeface="Segoe UI Semilight" panose="020B0402040204020203" pitchFamily="34" charset="0"/>
                    <a:cs typeface="Segoe UI Semilight" panose="020B0402040204020203" pitchFamily="34" charset="0"/>
                  </a:rPr>
                  <a:t>, </a:t>
                </a:r>
                <a:r>
                  <a:rPr lang="en-US" sz="2400" dirty="0">
                    <a:latin typeface="Segoe UI Semilight" panose="020B0402040204020203" pitchFamily="34" charset="0"/>
                    <a:cs typeface="Segoe UI Semilight" panose="020B0402040204020203" pitchFamily="34" charset="0"/>
                  </a:rPr>
                  <a:t>we have </a:t>
                </a:r>
                <a14:m>
                  <m:oMath xmlns:m="http://schemas.openxmlformats.org/officeDocument/2006/math">
                    <m:r>
                      <a:rPr lang="en-US" sz="2400" i="1">
                        <a:latin typeface="Cambria Math" panose="02040503050406030204" pitchFamily="18" charset="0"/>
                      </a:rPr>
                      <m:t>𝔼</m:t>
                    </m:r>
                    <m:d>
                      <m:dPr>
                        <m:begChr m:val="["/>
                        <m:endChr m:val="]"/>
                        <m:ctrlPr>
                          <a:rPr lang="en-US" sz="2400" i="1">
                            <a:latin typeface="Cambria Math" panose="02040503050406030204" pitchFamily="18" charset="0"/>
                          </a:rPr>
                        </m:ctrlPr>
                      </m:dPr>
                      <m:e>
                        <m:r>
                          <a:rPr lang="en-US" sz="2400" i="1">
                            <a:latin typeface="Cambria Math" panose="02040503050406030204" pitchFamily="18" charset="0"/>
                          </a:rPr>
                          <m:t>𝑋</m:t>
                        </m:r>
                      </m:e>
                    </m:d>
                    <m:r>
                      <a:rPr lang="en-US" sz="2400" i="1">
                        <a:latin typeface="Cambria Math" panose="02040503050406030204" pitchFamily="18" charset="0"/>
                      </a:rPr>
                      <m:t>=</m:t>
                    </m:r>
                    <m:nary>
                      <m:naryPr>
                        <m:chr m:val="∑"/>
                        <m:supHide m:val="on"/>
                        <m:ctrlPr>
                          <a:rPr lang="en-US" sz="2400" b="0" i="1" smtClean="0">
                            <a:latin typeface="Cambria Math" panose="02040503050406030204" pitchFamily="18" charset="0"/>
                          </a:rPr>
                        </m:ctrlPr>
                      </m:naryPr>
                      <m:sub>
                        <m:r>
                          <a:rPr lang="en-US" sz="2400" b="0" i="1" smtClean="0">
                            <a:latin typeface="Cambria Math" panose="02040503050406030204" pitchFamily="18" charset="0"/>
                          </a:rPr>
                          <m:t>𝑘</m:t>
                        </m:r>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m:rPr>
                                <m:sty m:val="p"/>
                              </m:rPr>
                              <a:rPr lang="en-US" sz="2400" b="0" i="0" smtClean="0">
                                <a:latin typeface="Cambria Math" panose="02040503050406030204" pitchFamily="18" charset="0"/>
                              </a:rPr>
                              <m:t>Ω</m:t>
                            </m:r>
                          </m:e>
                          <m:sub>
                            <m:r>
                              <a:rPr lang="en-US" sz="2400" b="0" i="1" smtClean="0">
                                <a:latin typeface="Cambria Math" panose="02040503050406030204" pitchFamily="18" charset="0"/>
                              </a:rPr>
                              <m:t>𝑋</m:t>
                            </m:r>
                          </m:sub>
                        </m:sSub>
                      </m:sub>
                      <m:sup/>
                      <m:e>
                        <m:r>
                          <a:rPr lang="en-US" sz="2400" b="0" i="1" smtClean="0">
                            <a:latin typeface="Cambria Math" panose="02040503050406030204" pitchFamily="18" charset="0"/>
                          </a:rPr>
                          <m:t>𝑘</m:t>
                        </m:r>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𝑝</m:t>
                            </m:r>
                          </m:e>
                          <m:sub>
                            <m:r>
                              <a:rPr lang="en-US" sz="2400" b="0" i="1" smtClean="0">
                                <a:latin typeface="Cambria Math" panose="02040503050406030204" pitchFamily="18" charset="0"/>
                              </a:rPr>
                              <m:t>𝑋</m:t>
                            </m:r>
                          </m:sub>
                        </m:sSub>
                        <m:r>
                          <a:rPr lang="en-US" sz="2400" b="0" i="1" smtClean="0">
                            <a:latin typeface="Cambria Math" panose="02040503050406030204" pitchFamily="18" charset="0"/>
                          </a:rPr>
                          <m:t>(</m:t>
                        </m:r>
                        <m:r>
                          <a:rPr lang="en-US" sz="2400" b="0" i="1" smtClean="0">
                            <a:latin typeface="Cambria Math" panose="02040503050406030204" pitchFamily="18" charset="0"/>
                          </a:rPr>
                          <m:t>𝑘</m:t>
                        </m:r>
                        <m:r>
                          <a:rPr lang="en-US" sz="2400" b="0" i="1" smtClean="0">
                            <a:latin typeface="Cambria Math" panose="02040503050406030204" pitchFamily="18" charset="0"/>
                          </a:rPr>
                          <m:t>)</m:t>
                        </m:r>
                      </m:e>
                    </m:nary>
                  </m:oMath>
                </a14:m>
                <a:endParaRPr lang="en-US" sz="2400" b="1" dirty="0">
                  <a:latin typeface="Segoe UI Semilight" panose="020B0402040204020203" pitchFamily="34" charset="0"/>
                  <a:cs typeface="Segoe UI Semilight" panose="020B0402040204020203" pitchFamily="34" charset="0"/>
                </a:endParaRPr>
              </a:p>
            </p:txBody>
          </p:sp>
        </mc:Choice>
        <mc:Fallback xmlns="">
          <p:sp>
            <p:nvSpPr>
              <p:cNvPr id="4" name="TextBox 3">
                <a:extLst>
                  <a:ext uri="{FF2B5EF4-FFF2-40B4-BE49-F238E27FC236}">
                    <a16:creationId xmlns:a16="http://schemas.microsoft.com/office/drawing/2014/main" id="{7FCF5DA6-9356-A89D-45E6-98F8CE3A828B}"/>
                  </a:ext>
                </a:extLst>
              </p:cNvPr>
              <p:cNvSpPr txBox="1">
                <a:spLocks noRot="1" noChangeAspect="1" noMove="1" noResize="1" noEditPoints="1" noAdjustHandles="1" noChangeArrowheads="1" noChangeShapeType="1" noTextEdit="1"/>
              </p:cNvSpPr>
              <p:nvPr/>
            </p:nvSpPr>
            <p:spPr>
              <a:xfrm>
                <a:off x="575239" y="1277943"/>
                <a:ext cx="10929937" cy="743362"/>
              </a:xfrm>
              <a:prstGeom prst="roundRect">
                <a:avLst>
                  <a:gd name="adj" fmla="val 16667"/>
                </a:avLst>
              </a:prstGeom>
              <a:blipFill>
                <a:blip r:embed="rId3"/>
                <a:stretch>
                  <a:fillRect t="-63934" b="-100820"/>
                </a:stretch>
              </a:blipFill>
            </p:spPr>
            <p:txBody>
              <a:bodyPr/>
              <a:lstStyle/>
              <a:p>
                <a:r>
                  <a:rPr lang="en-US">
                    <a:noFill/>
                  </a:rPr>
                  <a:t> </a:t>
                </a:r>
              </a:p>
            </p:txBody>
          </p:sp>
        </mc:Fallback>
      </mc:AlternateContent>
    </p:spTree>
    <p:extLst>
      <p:ext uri="{BB962C8B-B14F-4D97-AF65-F5344CB8AC3E}">
        <p14:creationId xmlns:p14="http://schemas.microsoft.com/office/powerpoint/2010/main" val="25675570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B5F8B-5808-488C-B9EE-D4FB5BA3ABFA}"/>
              </a:ext>
            </a:extLst>
          </p:cNvPr>
          <p:cNvSpPr>
            <a:spLocks noGrp="1"/>
          </p:cNvSpPr>
          <p:nvPr>
            <p:ph type="title"/>
          </p:nvPr>
        </p:nvSpPr>
        <p:spPr/>
        <p:txBody>
          <a:bodyPr>
            <a:normAutofit fontScale="90000"/>
          </a:bodyPr>
          <a:lstStyle/>
          <a:p>
            <a:r>
              <a:rPr lang="en-US" dirty="0"/>
              <a:t>What have we done over the past 4 weeks?</a:t>
            </a:r>
          </a:p>
        </p:txBody>
      </p:sp>
      <p:sp>
        <p:nvSpPr>
          <p:cNvPr id="3" name="Content Placeholder 2">
            <a:extLst>
              <a:ext uri="{FF2B5EF4-FFF2-40B4-BE49-F238E27FC236}">
                <a16:creationId xmlns:a16="http://schemas.microsoft.com/office/drawing/2014/main" id="{E374E40E-6165-44E4-B6CD-DF04C93BA2B5}"/>
              </a:ext>
            </a:extLst>
          </p:cNvPr>
          <p:cNvSpPr>
            <a:spLocks noGrp="1"/>
          </p:cNvSpPr>
          <p:nvPr>
            <p:ph idx="1"/>
          </p:nvPr>
        </p:nvSpPr>
        <p:spPr/>
        <p:txBody>
          <a:bodyPr/>
          <a:lstStyle/>
          <a:p>
            <a:r>
              <a:rPr lang="en-US" dirty="0"/>
              <a:t>Counting</a:t>
            </a:r>
          </a:p>
          <a:p>
            <a:pPr lvl="1"/>
            <a:r>
              <a:rPr lang="en-US" dirty="0"/>
              <a:t>Combinations, permutations, indistinguishable elements, starts and bars, inclusion-exclusion…</a:t>
            </a:r>
          </a:p>
          <a:p>
            <a:pPr lvl="1"/>
            <a:r>
              <a:rPr lang="en-US" sz="2800" dirty="0"/>
              <a:t>Probability foundations</a:t>
            </a:r>
          </a:p>
          <a:p>
            <a:pPr lvl="1"/>
            <a:r>
              <a:rPr lang="en-US" dirty="0"/>
              <a:t>Events, sample space, axioms of probability, expectation, variance</a:t>
            </a:r>
          </a:p>
          <a:p>
            <a:pPr lvl="1"/>
            <a:r>
              <a:rPr lang="en-US" sz="2800" dirty="0"/>
              <a:t>Conditional probability</a:t>
            </a:r>
          </a:p>
          <a:p>
            <a:pPr lvl="1"/>
            <a:r>
              <a:rPr lang="en-US" dirty="0"/>
              <a:t>Conditioning, independence, Bayes’ Rule</a:t>
            </a:r>
          </a:p>
          <a:p>
            <a:pPr lvl="1"/>
            <a:r>
              <a:rPr lang="en-US" sz="2800" dirty="0"/>
              <a:t>Refined our intuition</a:t>
            </a:r>
          </a:p>
          <a:p>
            <a:pPr lvl="1"/>
            <a:r>
              <a:rPr lang="en-US" dirty="0"/>
              <a:t>Especially around Bayes’ Rule</a:t>
            </a:r>
          </a:p>
        </p:txBody>
      </p:sp>
    </p:spTree>
    <p:extLst>
      <p:ext uri="{BB962C8B-B14F-4D97-AF65-F5344CB8AC3E}">
        <p14:creationId xmlns:p14="http://schemas.microsoft.com/office/powerpoint/2010/main" val="17346751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9AADD-6D8E-433E-9D93-CE408BE6B95A}"/>
              </a:ext>
            </a:extLst>
          </p:cNvPr>
          <p:cNvSpPr>
            <a:spLocks noGrp="1"/>
          </p:cNvSpPr>
          <p:nvPr>
            <p:ph type="title"/>
          </p:nvPr>
        </p:nvSpPr>
        <p:spPr/>
        <p:txBody>
          <a:bodyPr/>
          <a:lstStyle/>
          <a:p>
            <a:r>
              <a:rPr lang="en-US" dirty="0"/>
              <a:t>Expectation of a function</a:t>
            </a:r>
          </a:p>
        </p:txBody>
      </p:sp>
      <p:sp>
        <p:nvSpPr>
          <p:cNvPr id="3" name="Content Placeholder 2">
            <a:extLst>
              <a:ext uri="{FF2B5EF4-FFF2-40B4-BE49-F238E27FC236}">
                <a16:creationId xmlns:a16="http://schemas.microsoft.com/office/drawing/2014/main" id="{823CAD82-C427-4BD7-A194-F9D0C6391A5B}"/>
              </a:ext>
            </a:extLst>
          </p:cNvPr>
          <p:cNvSpPr>
            <a:spLocks noGrp="1"/>
          </p:cNvSpPr>
          <p:nvPr>
            <p:ph idx="1"/>
          </p:nvPr>
        </p:nvSpPr>
        <p:spPr>
          <a:xfrm>
            <a:off x="575240" y="3766552"/>
            <a:ext cx="11187258" cy="3324861"/>
          </a:xfrm>
        </p:spPr>
        <p:txBody>
          <a:bodyPr/>
          <a:lstStyle/>
          <a:p>
            <a:r>
              <a:rPr lang="en-US" dirty="0"/>
              <a:t>Again, analogous to the discrete case; just replace summation with integration and </a:t>
            </a:r>
            <a:r>
              <a:rPr lang="en-US" dirty="0" err="1"/>
              <a:t>pmf</a:t>
            </a:r>
            <a:r>
              <a:rPr lang="en-US" dirty="0"/>
              <a:t> with the pdf.</a:t>
            </a:r>
          </a:p>
        </p:txBody>
      </p:sp>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B3031C61-8320-4779-9BAC-341E0546C689}"/>
                  </a:ext>
                </a:extLst>
              </p:cNvPr>
              <p:cNvSpPr/>
              <p:nvPr/>
            </p:nvSpPr>
            <p:spPr>
              <a:xfrm>
                <a:off x="575238" y="2284492"/>
                <a:ext cx="9172011" cy="1145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chemeClr val="tx1"/>
                    </a:solidFill>
                    <a:latin typeface="Segoe UI Semilight" panose="020B0402040204020203" pitchFamily="34" charset="0"/>
                    <a:cs typeface="Segoe UI Semilight" panose="020B0402040204020203" pitchFamily="34" charset="0"/>
                  </a:rPr>
                  <a:t>For any function </a:t>
                </a:r>
                <a14:m>
                  <m:oMath xmlns:m="http://schemas.openxmlformats.org/officeDocument/2006/math">
                    <m:r>
                      <a:rPr lang="en-US" sz="2800" b="0" i="1" smtClean="0">
                        <a:solidFill>
                          <a:schemeClr val="tx1"/>
                        </a:solidFill>
                        <a:latin typeface="Cambria Math" panose="02040503050406030204" pitchFamily="18" charset="0"/>
                        <a:cs typeface="Segoe UI Semibold" panose="020B0702040204020203" pitchFamily="34" charset="0"/>
                      </a:rPr>
                      <m:t>𝑔</m:t>
                    </m:r>
                  </m:oMath>
                </a14:m>
                <a:r>
                  <a:rPr lang="en-US" sz="2800" dirty="0">
                    <a:solidFill>
                      <a:schemeClr val="tx1"/>
                    </a:solidFill>
                    <a:latin typeface="Segoe UI Semilight" panose="020B0402040204020203" pitchFamily="34" charset="0"/>
                    <a:cs typeface="Segoe UI Semilight" panose="020B0402040204020203" pitchFamily="34" charset="0"/>
                  </a:rPr>
                  <a:t> and any </a:t>
                </a:r>
                <a:r>
                  <a:rPr lang="en-US" sz="2800" b="1" dirty="0">
                    <a:solidFill>
                      <a:schemeClr val="tx1"/>
                    </a:solidFill>
                    <a:latin typeface="Segoe UI Semilight" panose="020B0402040204020203" pitchFamily="34" charset="0"/>
                    <a:cs typeface="Segoe UI Semilight" panose="020B0402040204020203" pitchFamily="34" charset="0"/>
                  </a:rPr>
                  <a:t>continuous</a:t>
                </a:r>
                <a:r>
                  <a:rPr lang="en-US" sz="2800" dirty="0">
                    <a:solidFill>
                      <a:schemeClr val="tx1"/>
                    </a:solidFill>
                    <a:latin typeface="Segoe UI Semilight" panose="020B0402040204020203" pitchFamily="34" charset="0"/>
                    <a:cs typeface="Segoe UI Semilight" panose="020B0402040204020203" pitchFamily="34" charset="0"/>
                  </a:rPr>
                  <a:t> random variable, </a:t>
                </a:r>
                <a14:m>
                  <m:oMath xmlns:m="http://schemas.openxmlformats.org/officeDocument/2006/math">
                    <m:r>
                      <a:rPr lang="en-US" sz="2800" b="0" i="1" smtClean="0">
                        <a:solidFill>
                          <a:schemeClr val="tx1"/>
                        </a:solidFill>
                        <a:latin typeface="Cambria Math" panose="02040503050406030204" pitchFamily="18" charset="0"/>
                        <a:cs typeface="Segoe UI Semibold" panose="020B0702040204020203" pitchFamily="34" charset="0"/>
                      </a:rPr>
                      <m:t>𝑋</m:t>
                    </m:r>
                    <m:r>
                      <a:rPr lang="en-US" sz="2800" b="0" i="1" smtClean="0">
                        <a:solidFill>
                          <a:schemeClr val="tx1"/>
                        </a:solidFill>
                        <a:latin typeface="Cambria Math" panose="02040503050406030204" pitchFamily="18" charset="0"/>
                        <a:cs typeface="Segoe UI Semibold" panose="020B0702040204020203" pitchFamily="34" charset="0"/>
                      </a:rPr>
                      <m:t>:</m:t>
                    </m:r>
                  </m:oMath>
                </a14:m>
                <a:endParaRPr lang="en-US" sz="2800" dirty="0">
                  <a:solidFill>
                    <a:schemeClr val="tx1"/>
                  </a:solidFill>
                  <a:latin typeface="Segoe UI Semilight" panose="020B0402040204020203" pitchFamily="34" charset="0"/>
                  <a:cs typeface="Segoe UI Semilight" panose="020B0402040204020203" pitchFamily="34" charset="0"/>
                </a:endParaRPr>
              </a:p>
              <a:p>
                <a:r>
                  <a:rPr lang="en-US" sz="2800" dirty="0">
                    <a:solidFill>
                      <a:schemeClr val="tx1"/>
                    </a:solidFill>
                    <a:latin typeface="Segoe UI Semilight" panose="020B0402040204020203" pitchFamily="34" charset="0"/>
                    <a:cs typeface="Segoe UI Semilight" panose="020B0402040204020203" pitchFamily="34" charset="0"/>
                  </a:rPr>
                  <a:t> </a:t>
                </a:r>
                <a14:m>
                  <m:oMath xmlns:m="http://schemas.openxmlformats.org/officeDocument/2006/math">
                    <m:r>
                      <a:rPr lang="en-US" sz="2800" b="0" i="1" smtClean="0">
                        <a:solidFill>
                          <a:schemeClr val="tx1"/>
                        </a:solidFill>
                        <a:latin typeface="Cambria Math" panose="02040503050406030204" pitchFamily="18" charset="0"/>
                        <a:cs typeface="Segoe UI Semibold" panose="020B0702040204020203" pitchFamily="34" charset="0"/>
                      </a:rPr>
                      <m:t>𝔼</m:t>
                    </m:r>
                    <m:d>
                      <m:dPr>
                        <m:begChr m:val="["/>
                        <m:endChr m:val="]"/>
                        <m:ctrlPr>
                          <a:rPr lang="en-US" sz="2800" i="1" smtClean="0">
                            <a:solidFill>
                              <a:schemeClr val="tx1"/>
                            </a:solidFill>
                            <a:latin typeface="Cambria Math" panose="02040503050406030204" pitchFamily="18" charset="0"/>
                            <a:cs typeface="Segoe UI Semibold" panose="020B0702040204020203" pitchFamily="34" charset="0"/>
                          </a:rPr>
                        </m:ctrlPr>
                      </m:dPr>
                      <m:e>
                        <m:r>
                          <a:rPr lang="en-US" sz="2800" b="0" i="1" smtClean="0">
                            <a:solidFill>
                              <a:schemeClr val="tx1"/>
                            </a:solidFill>
                            <a:latin typeface="Cambria Math" panose="02040503050406030204" pitchFamily="18" charset="0"/>
                            <a:cs typeface="Segoe UI Semibold" panose="020B0702040204020203" pitchFamily="34" charset="0"/>
                          </a:rPr>
                          <m:t>𝑔</m:t>
                        </m:r>
                        <m:d>
                          <m:dPr>
                            <m:ctrlPr>
                              <a:rPr lang="en-US" sz="2800" i="1" smtClean="0">
                                <a:solidFill>
                                  <a:schemeClr val="tx1"/>
                                </a:solidFill>
                                <a:latin typeface="Cambria Math" panose="02040503050406030204" pitchFamily="18" charset="0"/>
                                <a:cs typeface="Segoe UI Semibold" panose="020B0702040204020203" pitchFamily="34" charset="0"/>
                              </a:rPr>
                            </m:ctrlPr>
                          </m:dPr>
                          <m:e>
                            <m:r>
                              <a:rPr lang="en-US" sz="2800" b="0" i="1" smtClean="0">
                                <a:solidFill>
                                  <a:schemeClr val="tx1"/>
                                </a:solidFill>
                                <a:latin typeface="Cambria Math" panose="02040503050406030204" pitchFamily="18" charset="0"/>
                                <a:cs typeface="Segoe UI Semibold" panose="020B0702040204020203" pitchFamily="34" charset="0"/>
                              </a:rPr>
                              <m:t>𝑋</m:t>
                            </m:r>
                          </m:e>
                        </m:d>
                      </m:e>
                    </m:d>
                    <m:r>
                      <a:rPr lang="en-US" sz="2800" b="0" i="1" smtClean="0">
                        <a:solidFill>
                          <a:schemeClr val="tx1"/>
                        </a:solidFill>
                        <a:latin typeface="Cambria Math" panose="02040503050406030204" pitchFamily="18" charset="0"/>
                        <a:cs typeface="Segoe UI Semibold" panose="020B0702040204020203" pitchFamily="34" charset="0"/>
                      </a:rPr>
                      <m:t>=</m:t>
                    </m:r>
                    <m:nary>
                      <m:naryPr>
                        <m:ctrlPr>
                          <a:rPr lang="en-US" sz="2800" i="1" smtClean="0">
                            <a:solidFill>
                              <a:schemeClr val="tx1"/>
                            </a:solidFill>
                            <a:latin typeface="Cambria Math" panose="02040503050406030204" pitchFamily="18" charset="0"/>
                            <a:cs typeface="Segoe UI Semibold" panose="020B0702040204020203" pitchFamily="34" charset="0"/>
                          </a:rPr>
                        </m:ctrlPr>
                      </m:naryPr>
                      <m:sub>
                        <m:r>
                          <m:rPr>
                            <m:brk m:alnAt="23"/>
                          </m:rPr>
                          <a:rPr lang="en-US" sz="2800" b="0" i="1" smtClean="0">
                            <a:solidFill>
                              <a:schemeClr val="tx1"/>
                            </a:solidFill>
                            <a:latin typeface="Cambria Math" panose="02040503050406030204" pitchFamily="18" charset="0"/>
                            <a:cs typeface="Segoe UI Semibold" panose="020B0702040204020203" pitchFamily="34" charset="0"/>
                          </a:rPr>
                          <m:t>−</m:t>
                        </m:r>
                        <m:r>
                          <a:rPr lang="en-US" sz="2800" b="0" i="1" smtClean="0">
                            <a:solidFill>
                              <a:schemeClr val="tx1"/>
                            </a:solidFill>
                            <a:latin typeface="Cambria Math" panose="02040503050406030204" pitchFamily="18" charset="0"/>
                            <a:cs typeface="Segoe UI Semibold" panose="020B0702040204020203" pitchFamily="34" charset="0"/>
                          </a:rPr>
                          <m:t>∞</m:t>
                        </m:r>
                      </m:sub>
                      <m:sup>
                        <m:r>
                          <a:rPr lang="en-US" sz="2800" b="0" i="1" smtClean="0">
                            <a:solidFill>
                              <a:schemeClr val="tx1"/>
                            </a:solidFill>
                            <a:latin typeface="Cambria Math" panose="02040503050406030204" pitchFamily="18" charset="0"/>
                            <a:cs typeface="Segoe UI Semibold" panose="020B0702040204020203" pitchFamily="34" charset="0"/>
                          </a:rPr>
                          <m:t>∞</m:t>
                        </m:r>
                      </m:sup>
                      <m:e>
                        <m:r>
                          <a:rPr lang="en-US" sz="2800" b="0" i="1" smtClean="0">
                            <a:solidFill>
                              <a:schemeClr val="tx1"/>
                            </a:solidFill>
                            <a:latin typeface="Cambria Math" panose="02040503050406030204" pitchFamily="18" charset="0"/>
                            <a:cs typeface="Segoe UI Semibold" panose="020B0702040204020203" pitchFamily="34" charset="0"/>
                          </a:rPr>
                          <m:t>𝑔</m:t>
                        </m:r>
                        <m:d>
                          <m:dPr>
                            <m:ctrlPr>
                              <a:rPr lang="en-US" sz="2800" i="1" smtClean="0">
                                <a:solidFill>
                                  <a:schemeClr val="tx1"/>
                                </a:solidFill>
                                <a:latin typeface="Cambria Math" panose="02040503050406030204" pitchFamily="18" charset="0"/>
                                <a:cs typeface="Segoe UI Semibold" panose="020B0702040204020203" pitchFamily="34" charset="0"/>
                              </a:rPr>
                            </m:ctrlPr>
                          </m:dPr>
                          <m:e>
                            <m:r>
                              <a:rPr lang="en-US" sz="2800" b="0" i="1" smtClean="0">
                                <a:solidFill>
                                  <a:schemeClr val="tx1"/>
                                </a:solidFill>
                                <a:latin typeface="Cambria Math" panose="02040503050406030204" pitchFamily="18" charset="0"/>
                                <a:cs typeface="Segoe UI Semibold" panose="020B0702040204020203" pitchFamily="34" charset="0"/>
                              </a:rPr>
                              <m:t>𝑧</m:t>
                            </m:r>
                          </m:e>
                        </m:d>
                        <m:r>
                          <a:rPr lang="en-US" sz="2800" b="0" i="1" smtClean="0">
                            <a:solidFill>
                              <a:schemeClr val="tx1"/>
                            </a:solidFill>
                            <a:latin typeface="Cambria Math" panose="02040503050406030204" pitchFamily="18" charset="0"/>
                            <a:cs typeface="Segoe UI Semibold" panose="020B0702040204020203" pitchFamily="34" charset="0"/>
                          </a:rPr>
                          <m:t>⋅</m:t>
                        </m:r>
                        <m:sSub>
                          <m:sSubPr>
                            <m:ctrlPr>
                              <a:rPr lang="en-US" sz="2800" i="1" smtClean="0">
                                <a:solidFill>
                                  <a:schemeClr val="tx1"/>
                                </a:solidFill>
                                <a:latin typeface="Cambria Math" panose="02040503050406030204" pitchFamily="18" charset="0"/>
                                <a:cs typeface="Segoe UI Semibold" panose="020B0702040204020203" pitchFamily="34" charset="0"/>
                              </a:rPr>
                            </m:ctrlPr>
                          </m:sSubPr>
                          <m:e>
                            <m:r>
                              <a:rPr lang="en-US" sz="2800" b="0" i="1" smtClean="0">
                                <a:solidFill>
                                  <a:schemeClr val="tx1"/>
                                </a:solidFill>
                                <a:latin typeface="Cambria Math" panose="02040503050406030204" pitchFamily="18" charset="0"/>
                                <a:cs typeface="Segoe UI Semibold" panose="020B0702040204020203" pitchFamily="34" charset="0"/>
                              </a:rPr>
                              <m:t>𝑓</m:t>
                            </m:r>
                          </m:e>
                          <m:sub>
                            <m:r>
                              <a:rPr lang="en-US" sz="2800" b="0" i="1" smtClean="0">
                                <a:solidFill>
                                  <a:schemeClr val="tx1"/>
                                </a:solidFill>
                                <a:latin typeface="Cambria Math" panose="02040503050406030204" pitchFamily="18" charset="0"/>
                                <a:cs typeface="Segoe UI Semibold" panose="020B0702040204020203" pitchFamily="34" charset="0"/>
                              </a:rPr>
                              <m:t>𝑋</m:t>
                            </m:r>
                          </m:sub>
                        </m:sSub>
                        <m:d>
                          <m:dPr>
                            <m:ctrlPr>
                              <a:rPr lang="en-US" sz="2800" i="1" smtClean="0">
                                <a:solidFill>
                                  <a:schemeClr val="tx1"/>
                                </a:solidFill>
                                <a:latin typeface="Cambria Math" panose="02040503050406030204" pitchFamily="18" charset="0"/>
                                <a:cs typeface="Segoe UI Semibold" panose="020B0702040204020203" pitchFamily="34" charset="0"/>
                              </a:rPr>
                            </m:ctrlPr>
                          </m:dPr>
                          <m:e>
                            <m:r>
                              <a:rPr lang="en-US" sz="2800" b="0" i="1" smtClean="0">
                                <a:solidFill>
                                  <a:schemeClr val="tx1"/>
                                </a:solidFill>
                                <a:latin typeface="Cambria Math" panose="02040503050406030204" pitchFamily="18" charset="0"/>
                                <a:cs typeface="Segoe UI Semibold" panose="020B0702040204020203" pitchFamily="34" charset="0"/>
                              </a:rPr>
                              <m:t>𝑧</m:t>
                            </m:r>
                          </m:e>
                        </m:d>
                        <m:r>
                          <a:rPr lang="en-US" sz="2800" b="0" i="1" smtClean="0">
                            <a:solidFill>
                              <a:schemeClr val="tx1"/>
                            </a:solidFill>
                            <a:latin typeface="Cambria Math" panose="02040503050406030204" pitchFamily="18" charset="0"/>
                            <a:cs typeface="Segoe UI Semibold" panose="020B0702040204020203" pitchFamily="34" charset="0"/>
                          </a:rPr>
                          <m:t> </m:t>
                        </m:r>
                        <m:r>
                          <m:rPr>
                            <m:sty m:val="p"/>
                          </m:rPr>
                          <a:rPr lang="en-US" sz="2800" b="0" i="0" smtClean="0">
                            <a:solidFill>
                              <a:schemeClr val="tx1"/>
                            </a:solidFill>
                            <a:latin typeface="Cambria Math" panose="02040503050406030204" pitchFamily="18" charset="0"/>
                            <a:cs typeface="Segoe UI Semibold" panose="020B0702040204020203" pitchFamily="34" charset="0"/>
                          </a:rPr>
                          <m:t>d</m:t>
                        </m:r>
                        <m:r>
                          <a:rPr lang="en-US" sz="2800" b="0" i="1" smtClean="0">
                            <a:solidFill>
                              <a:schemeClr val="tx1"/>
                            </a:solidFill>
                            <a:latin typeface="Cambria Math" panose="02040503050406030204" pitchFamily="18" charset="0"/>
                            <a:cs typeface="Segoe UI Semibold" panose="020B0702040204020203" pitchFamily="34" charset="0"/>
                          </a:rPr>
                          <m:t>𝑧</m:t>
                        </m:r>
                      </m:e>
                    </m:nary>
                  </m:oMath>
                </a14:m>
                <a:endParaRPr lang="en-US" sz="2800" dirty="0">
                  <a:solidFill>
                    <a:schemeClr val="tx1"/>
                  </a:solidFill>
                  <a:latin typeface="Segoe UI Semilight" panose="020B0402040204020203" pitchFamily="34" charset="0"/>
                  <a:cs typeface="Segoe UI Semilight" panose="020B0402040204020203" pitchFamily="34" charset="0"/>
                </a:endParaRPr>
              </a:p>
            </p:txBody>
          </p:sp>
        </mc:Choice>
        <mc:Fallback xmlns="">
          <p:sp>
            <p:nvSpPr>
              <p:cNvPr id="5" name="Rectangle 4">
                <a:extLst>
                  <a:ext uri="{FF2B5EF4-FFF2-40B4-BE49-F238E27FC236}">
                    <a16:creationId xmlns:a16="http://schemas.microsoft.com/office/drawing/2014/main" id="{B3031C61-8320-4779-9BAC-341E0546C689}"/>
                  </a:ext>
                </a:extLst>
              </p:cNvPr>
              <p:cNvSpPr>
                <a:spLocks noRot="1" noChangeAspect="1" noMove="1" noResize="1" noEditPoints="1" noAdjustHandles="1" noChangeArrowheads="1" noChangeShapeType="1" noTextEdit="1"/>
              </p:cNvSpPr>
              <p:nvPr/>
            </p:nvSpPr>
            <p:spPr>
              <a:xfrm>
                <a:off x="575238" y="2284492"/>
                <a:ext cx="9172011" cy="1145999"/>
              </a:xfrm>
              <a:prstGeom prst="rect">
                <a:avLst/>
              </a:prstGeom>
              <a:blipFill>
                <a:blip r:embed="rId2"/>
                <a:stretch>
                  <a:fillRect l="-1329" t="-2128"/>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FB0D223E-82FC-5947-A957-597E7BC86196}"/>
                  </a:ext>
                </a:extLst>
              </p:cNvPr>
              <p:cNvSpPr txBox="1"/>
              <p:nvPr/>
            </p:nvSpPr>
            <p:spPr>
              <a:xfrm>
                <a:off x="575239" y="1277943"/>
                <a:ext cx="10929937" cy="743362"/>
              </a:xfrm>
              <a:prstGeom prst="roundRect">
                <a:avLst>
                  <a:gd name="adj" fmla="val 16667"/>
                </a:avLst>
              </a:prstGeom>
              <a:solidFill>
                <a:srgbClr val="F3F0E9"/>
              </a:solidFill>
            </p:spPr>
            <p:txBody>
              <a:bodyPr wrap="square" anchor="ctr">
                <a:noAutofit/>
              </a:bodyPr>
              <a:lstStyle/>
              <a:p>
                <a:pPr algn="ctr"/>
                <a:r>
                  <a:rPr lang="en-US" sz="2400" dirty="0">
                    <a:latin typeface="Segoe UI Semilight" panose="020B0402040204020203" pitchFamily="34" charset="0"/>
                    <a:cs typeface="Segoe UI Semilight" panose="020B0402040204020203" pitchFamily="34" charset="0"/>
                  </a:rPr>
                  <a:t>For a </a:t>
                </a:r>
                <a:r>
                  <a:rPr lang="en-US" sz="2400" b="1" dirty="0">
                    <a:latin typeface="Segoe UI Semilight" panose="020B0402040204020203" pitchFamily="34" charset="0"/>
                    <a:cs typeface="Segoe UI Semilight" panose="020B0402040204020203" pitchFamily="34" charset="0"/>
                  </a:rPr>
                  <a:t>discrete </a:t>
                </a:r>
                <a:r>
                  <a:rPr lang="en-US" sz="2400" dirty="0">
                    <a:latin typeface="Segoe UI Semilight" panose="020B0402040204020203" pitchFamily="34" charset="0"/>
                    <a:cs typeface="Segoe UI Semilight" panose="020B0402040204020203" pitchFamily="34" charset="0"/>
                  </a:rPr>
                  <a:t>random variable </a:t>
                </a:r>
                <a14:m>
                  <m:oMath xmlns:m="http://schemas.openxmlformats.org/officeDocument/2006/math">
                    <m:r>
                      <a:rPr lang="en-US" sz="2400" b="0" i="1" smtClean="0">
                        <a:latin typeface="Cambria Math" panose="02040503050406030204" pitchFamily="18" charset="0"/>
                        <a:cs typeface="Segoe UI Semilight" panose="020B0402040204020203" pitchFamily="34" charset="0"/>
                      </a:rPr>
                      <m:t>𝑋</m:t>
                    </m:r>
                  </m:oMath>
                </a14:m>
                <a:r>
                  <a:rPr lang="en-US" sz="2400" b="1" dirty="0">
                    <a:latin typeface="Segoe UI Semilight" panose="020B0402040204020203" pitchFamily="34" charset="0"/>
                    <a:cs typeface="Segoe UI Semilight" panose="020B0402040204020203" pitchFamily="34" charset="0"/>
                  </a:rPr>
                  <a:t>, </a:t>
                </a:r>
                <a:r>
                  <a:rPr lang="en-US" sz="2400" dirty="0">
                    <a:latin typeface="Segoe UI Semilight" panose="020B0402040204020203" pitchFamily="34" charset="0"/>
                    <a:cs typeface="Segoe UI Semilight" panose="020B0402040204020203" pitchFamily="34" charset="0"/>
                  </a:rPr>
                  <a:t>we have </a:t>
                </a:r>
                <a14:m>
                  <m:oMath xmlns:m="http://schemas.openxmlformats.org/officeDocument/2006/math">
                    <m:r>
                      <a:rPr lang="en-US" sz="2400" i="1">
                        <a:latin typeface="Cambria Math" panose="02040503050406030204" pitchFamily="18" charset="0"/>
                      </a:rPr>
                      <m:t>𝔼</m:t>
                    </m:r>
                    <m:d>
                      <m:dPr>
                        <m:begChr m:val="["/>
                        <m:endChr m:val="]"/>
                        <m:ctrlPr>
                          <a:rPr lang="en-US" sz="2400" i="1">
                            <a:latin typeface="Cambria Math" panose="02040503050406030204" pitchFamily="18" charset="0"/>
                          </a:rPr>
                        </m:ctrlPr>
                      </m:dPr>
                      <m:e>
                        <m:r>
                          <a:rPr lang="en-US" sz="2400" b="0" i="1" smtClean="0">
                            <a:latin typeface="Cambria Math" panose="02040503050406030204" pitchFamily="18" charset="0"/>
                          </a:rPr>
                          <m:t>𝑔</m:t>
                        </m:r>
                        <m:r>
                          <a:rPr lang="en-US" sz="2400" b="0" i="1" smtClean="0">
                            <a:latin typeface="Cambria Math" panose="02040503050406030204" pitchFamily="18" charset="0"/>
                          </a:rPr>
                          <m:t>(</m:t>
                        </m:r>
                        <m:r>
                          <a:rPr lang="en-US" sz="2400" i="1">
                            <a:latin typeface="Cambria Math" panose="02040503050406030204" pitchFamily="18" charset="0"/>
                          </a:rPr>
                          <m:t>𝑋</m:t>
                        </m:r>
                        <m:r>
                          <a:rPr lang="en-US" sz="2400" b="0" i="1" smtClean="0">
                            <a:latin typeface="Cambria Math" panose="02040503050406030204" pitchFamily="18" charset="0"/>
                          </a:rPr>
                          <m:t>)</m:t>
                        </m:r>
                      </m:e>
                    </m:d>
                    <m:r>
                      <a:rPr lang="en-US" sz="2400" i="1">
                        <a:latin typeface="Cambria Math" panose="02040503050406030204" pitchFamily="18" charset="0"/>
                      </a:rPr>
                      <m:t>=</m:t>
                    </m:r>
                    <m:nary>
                      <m:naryPr>
                        <m:chr m:val="∑"/>
                        <m:supHide m:val="on"/>
                        <m:ctrlPr>
                          <a:rPr lang="en-US" sz="2400" b="0" i="1" smtClean="0">
                            <a:latin typeface="Cambria Math" panose="02040503050406030204" pitchFamily="18" charset="0"/>
                          </a:rPr>
                        </m:ctrlPr>
                      </m:naryPr>
                      <m:sub>
                        <m:r>
                          <a:rPr lang="en-US" sz="2400" b="0" i="1" smtClean="0">
                            <a:latin typeface="Cambria Math" panose="02040503050406030204" pitchFamily="18" charset="0"/>
                          </a:rPr>
                          <m:t>𝑘</m:t>
                        </m:r>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m:rPr>
                                <m:sty m:val="p"/>
                              </m:rPr>
                              <a:rPr lang="en-US" sz="2400" b="0" i="0" smtClean="0">
                                <a:latin typeface="Cambria Math" panose="02040503050406030204" pitchFamily="18" charset="0"/>
                              </a:rPr>
                              <m:t>Ω</m:t>
                            </m:r>
                          </m:e>
                          <m:sub>
                            <m:r>
                              <a:rPr lang="en-US" sz="2400" b="0" i="1" smtClean="0">
                                <a:latin typeface="Cambria Math" panose="02040503050406030204" pitchFamily="18" charset="0"/>
                              </a:rPr>
                              <m:t>𝑋</m:t>
                            </m:r>
                          </m:sub>
                        </m:sSub>
                      </m:sub>
                      <m:sup/>
                      <m:e>
                        <m:r>
                          <a:rPr lang="en-US" sz="2400" b="0" i="1" smtClean="0">
                            <a:latin typeface="Cambria Math" panose="02040503050406030204" pitchFamily="18" charset="0"/>
                          </a:rPr>
                          <m:t>𝑔</m:t>
                        </m:r>
                        <m:r>
                          <a:rPr lang="en-US" sz="2400" b="0" i="1" smtClean="0">
                            <a:latin typeface="Cambria Math" panose="02040503050406030204" pitchFamily="18" charset="0"/>
                          </a:rPr>
                          <m:t>(</m:t>
                        </m:r>
                        <m:r>
                          <a:rPr lang="en-US" sz="2400" b="0" i="1" smtClean="0">
                            <a:latin typeface="Cambria Math" panose="02040503050406030204" pitchFamily="18" charset="0"/>
                          </a:rPr>
                          <m:t>𝑘</m:t>
                        </m:r>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𝑝</m:t>
                            </m:r>
                          </m:e>
                          <m:sub>
                            <m:r>
                              <a:rPr lang="en-US" sz="2400" b="0" i="1" smtClean="0">
                                <a:latin typeface="Cambria Math" panose="02040503050406030204" pitchFamily="18" charset="0"/>
                              </a:rPr>
                              <m:t>𝑋</m:t>
                            </m:r>
                          </m:sub>
                        </m:sSub>
                        <m:r>
                          <a:rPr lang="en-US" sz="2400" b="0" i="1" smtClean="0">
                            <a:latin typeface="Cambria Math" panose="02040503050406030204" pitchFamily="18" charset="0"/>
                          </a:rPr>
                          <m:t>(</m:t>
                        </m:r>
                        <m:r>
                          <a:rPr lang="en-US" sz="2400" b="0" i="1" smtClean="0">
                            <a:latin typeface="Cambria Math" panose="02040503050406030204" pitchFamily="18" charset="0"/>
                          </a:rPr>
                          <m:t>𝑘</m:t>
                        </m:r>
                        <m:r>
                          <a:rPr lang="en-US" sz="2400" b="0" i="1" smtClean="0">
                            <a:latin typeface="Cambria Math" panose="02040503050406030204" pitchFamily="18" charset="0"/>
                          </a:rPr>
                          <m:t>)</m:t>
                        </m:r>
                      </m:e>
                    </m:nary>
                  </m:oMath>
                </a14:m>
                <a:endParaRPr lang="en-US" sz="2400" b="1" dirty="0">
                  <a:latin typeface="Segoe UI Semilight" panose="020B0402040204020203" pitchFamily="34" charset="0"/>
                  <a:cs typeface="Segoe UI Semilight" panose="020B0402040204020203" pitchFamily="34" charset="0"/>
                </a:endParaRPr>
              </a:p>
            </p:txBody>
          </p:sp>
        </mc:Choice>
        <mc:Fallback xmlns="">
          <p:sp>
            <p:nvSpPr>
              <p:cNvPr id="4" name="TextBox 3">
                <a:extLst>
                  <a:ext uri="{FF2B5EF4-FFF2-40B4-BE49-F238E27FC236}">
                    <a16:creationId xmlns:a16="http://schemas.microsoft.com/office/drawing/2014/main" id="{FB0D223E-82FC-5947-A957-597E7BC86196}"/>
                  </a:ext>
                </a:extLst>
              </p:cNvPr>
              <p:cNvSpPr txBox="1">
                <a:spLocks noRot="1" noChangeAspect="1" noMove="1" noResize="1" noEditPoints="1" noAdjustHandles="1" noChangeArrowheads="1" noChangeShapeType="1" noTextEdit="1"/>
              </p:cNvSpPr>
              <p:nvPr/>
            </p:nvSpPr>
            <p:spPr>
              <a:xfrm>
                <a:off x="575239" y="1277943"/>
                <a:ext cx="10929937" cy="743362"/>
              </a:xfrm>
              <a:prstGeom prst="roundRect">
                <a:avLst>
                  <a:gd name="adj" fmla="val 16667"/>
                </a:avLst>
              </a:prstGeom>
              <a:blipFill>
                <a:blip r:embed="rId3"/>
                <a:stretch>
                  <a:fillRect t="-63934" b="-100820"/>
                </a:stretch>
              </a:blipFill>
            </p:spPr>
            <p:txBody>
              <a:bodyPr/>
              <a:lstStyle/>
              <a:p>
                <a:r>
                  <a:rPr lang="en-US">
                    <a:noFill/>
                  </a:rPr>
                  <a:t> </a:t>
                </a:r>
              </a:p>
            </p:txBody>
          </p:sp>
        </mc:Fallback>
      </mc:AlternateContent>
    </p:spTree>
    <p:extLst>
      <p:ext uri="{BB962C8B-B14F-4D97-AF65-F5344CB8AC3E}">
        <p14:creationId xmlns:p14="http://schemas.microsoft.com/office/powerpoint/2010/main" val="24187091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99263-E667-4AA9-A17E-C5BA13841681}"/>
              </a:ext>
            </a:extLst>
          </p:cNvPr>
          <p:cNvSpPr>
            <a:spLocks noGrp="1"/>
          </p:cNvSpPr>
          <p:nvPr>
            <p:ph type="title"/>
          </p:nvPr>
        </p:nvSpPr>
        <p:spPr/>
        <p:txBody>
          <a:bodyPr/>
          <a:lstStyle/>
          <a:p>
            <a:r>
              <a:rPr lang="en-US" dirty="0"/>
              <a:t>Linearity of Expectation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D3ACBBC-101F-454C-B400-56F8C6CEE8C4}"/>
                  </a:ext>
                </a:extLst>
              </p:cNvPr>
              <p:cNvSpPr>
                <a:spLocks noGrp="1"/>
              </p:cNvSpPr>
              <p:nvPr>
                <p:ph idx="1"/>
              </p:nvPr>
            </p:nvSpPr>
            <p:spPr>
              <a:xfrm>
                <a:off x="575240" y="1463857"/>
                <a:ext cx="11187258" cy="4845504"/>
              </a:xfrm>
            </p:spPr>
            <p:txBody>
              <a:bodyPr/>
              <a:lstStyle/>
              <a:p>
                <a:r>
                  <a:rPr lang="en-US" dirty="0"/>
                  <a:t>Still true!</a:t>
                </a:r>
              </a:p>
              <a:p>
                <a:endParaRPr lang="en-US" dirty="0"/>
              </a:p>
              <a:p>
                <a:pPr marL="0" indent="0">
                  <a:buNone/>
                </a:pPr>
                <a:endParaRPr lang="en-US" dirty="0"/>
              </a:p>
              <a:p>
                <a:r>
                  <a:rPr lang="en-US" dirty="0"/>
                  <a:t>Won’t show you the proof – for just </a:t>
                </a:r>
                <a14:m>
                  <m:oMath xmlns:m="http://schemas.openxmlformats.org/officeDocument/2006/math">
                    <m:r>
                      <a:rPr lang="en-US" b="0" i="1" smtClean="0">
                        <a:latin typeface="Cambria Math" panose="02040503050406030204" pitchFamily="18" charset="0"/>
                      </a:rPr>
                      <m:t>𝔼</m:t>
                    </m:r>
                    <m:r>
                      <a:rPr lang="en-US" b="0" i="1" smtClean="0">
                        <a:latin typeface="Cambria Math" panose="02040503050406030204" pitchFamily="18" charset="0"/>
                      </a:rPr>
                      <m:t>[</m:t>
                    </m:r>
                    <m:r>
                      <a:rPr lang="en-US" b="0" i="1" smtClean="0">
                        <a:latin typeface="Cambria Math" panose="02040503050406030204" pitchFamily="18" charset="0"/>
                      </a:rPr>
                      <m:t>𝑎𝑋</m:t>
                    </m:r>
                    <m:r>
                      <a:rPr lang="en-US" b="0" i="1" smtClean="0">
                        <a:latin typeface="Cambria Math" panose="02040503050406030204" pitchFamily="18" charset="0"/>
                      </a:rPr>
                      <m:t>+</m:t>
                    </m:r>
                    <m:r>
                      <a:rPr lang="en-US" b="0" i="1" smtClean="0">
                        <a:latin typeface="Cambria Math" panose="02040503050406030204" pitchFamily="18" charset="0"/>
                      </a:rPr>
                      <m:t>𝑏</m:t>
                    </m:r>
                    <m:r>
                      <a:rPr lang="en-US" b="0" i="1" smtClean="0">
                        <a:latin typeface="Cambria Math" panose="02040503050406030204" pitchFamily="18" charset="0"/>
                      </a:rPr>
                      <m:t>]</m:t>
                    </m:r>
                  </m:oMath>
                </a14:m>
                <a:r>
                  <a:rPr lang="en-US" dirty="0"/>
                  <a:t>, it’s</a:t>
                </a:r>
                <a:br>
                  <a:rPr lang="en-US" dirty="0"/>
                </a:br>
                <a14:m>
                  <m:oMath xmlns:m="http://schemas.openxmlformats.org/officeDocument/2006/math">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𝑎𝑋</m:t>
                        </m:r>
                        <m:r>
                          <a:rPr lang="en-US" b="0" i="1" smtClean="0">
                            <a:latin typeface="Cambria Math" panose="02040503050406030204" pitchFamily="18" charset="0"/>
                          </a:rPr>
                          <m:t>+</m:t>
                        </m:r>
                        <m:r>
                          <a:rPr lang="en-US" b="0" i="1" smtClean="0">
                            <a:latin typeface="Cambria Math" panose="02040503050406030204" pitchFamily="18" charset="0"/>
                          </a:rPr>
                          <m:t>𝑏</m:t>
                        </m:r>
                      </m:e>
                    </m:d>
                    <m:r>
                      <a:rPr lang="en-US" b="0" i="1" smtClean="0">
                        <a:latin typeface="Cambria Math" panose="02040503050406030204" pitchFamily="18" charset="0"/>
                      </a:rPr>
                      <m:t>=</m:t>
                    </m:r>
                    <m:nary>
                      <m:naryPr>
                        <m:ctrlPr>
                          <a:rPr lang="en-US" b="0" i="1" smtClean="0">
                            <a:latin typeface="Cambria Math" panose="02040503050406030204" pitchFamily="18" charset="0"/>
                          </a:rPr>
                        </m:ctrlPr>
                      </m:naryPr>
                      <m:sub>
                        <m:r>
                          <m:rPr>
                            <m:brk m:alnAt="23"/>
                          </m:rPr>
                          <a:rPr lang="en-US" b="0" i="1" smtClean="0">
                            <a:latin typeface="Cambria Math" panose="02040503050406030204" pitchFamily="18" charset="0"/>
                          </a:rPr>
                          <m:t>−</m:t>
                        </m:r>
                        <m:r>
                          <a:rPr lang="en-US" b="0" i="1" smtClean="0">
                            <a:latin typeface="Cambria Math" panose="02040503050406030204" pitchFamily="18" charset="0"/>
                          </a:rPr>
                          <m:t>∞</m:t>
                        </m:r>
                      </m:sub>
                      <m:sup>
                        <m:r>
                          <a:rPr lang="en-US" b="0" i="1" smtClean="0">
                            <a:latin typeface="Cambria Math" panose="02040503050406030204" pitchFamily="18" charset="0"/>
                          </a:rPr>
                          <m:t>∞</m:t>
                        </m:r>
                      </m:sup>
                      <m:e>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𝑎𝑋</m:t>
                            </m:r>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r>
                              <a:rPr lang="en-US" b="0" i="1" smtClean="0">
                                <a:latin typeface="Cambria Math" panose="02040503050406030204" pitchFamily="18" charset="0"/>
                              </a:rPr>
                              <m:t>+</m:t>
                            </m:r>
                            <m:r>
                              <a:rPr lang="en-US" b="0" i="1" smtClean="0">
                                <a:latin typeface="Cambria Math" panose="02040503050406030204" pitchFamily="18" charset="0"/>
                              </a:rPr>
                              <m:t>𝑏</m:t>
                            </m:r>
                          </m:e>
                        </m:d>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𝑋</m:t>
                            </m:r>
                          </m:sub>
                        </m:sSub>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 </m:t>
                        </m:r>
                        <m:r>
                          <m:rPr>
                            <m:sty m:val="p"/>
                          </m:rPr>
                          <a:rPr lang="en-US" b="0" i="0" smtClean="0">
                            <a:latin typeface="Cambria Math" panose="02040503050406030204" pitchFamily="18" charset="0"/>
                          </a:rPr>
                          <m:t>d</m:t>
                        </m:r>
                        <m:r>
                          <a:rPr lang="en-US" b="0" i="1" smtClean="0">
                            <a:latin typeface="Cambria Math" panose="02040503050406030204" pitchFamily="18" charset="0"/>
                          </a:rPr>
                          <m:t>𝑘</m:t>
                        </m:r>
                      </m:e>
                    </m:nary>
                    <m:r>
                      <a:rPr lang="en-US" b="0" i="1" smtClean="0">
                        <a:latin typeface="Cambria Math" panose="02040503050406030204" pitchFamily="18" charset="0"/>
                      </a:rPr>
                      <m:t> </m:t>
                    </m:r>
                  </m:oMath>
                </a14:m>
                <a:r>
                  <a:rPr lang="en-US" dirty="0"/>
                  <a:t> </a:t>
                </a:r>
              </a:p>
              <a:p>
                <a14:m>
                  <m:oMath xmlns:m="http://schemas.openxmlformats.org/officeDocument/2006/math">
                    <m:r>
                      <a:rPr lang="en-US" b="0" i="1" smtClean="0">
                        <a:latin typeface="Cambria Math" panose="02040503050406030204" pitchFamily="18" charset="0"/>
                      </a:rPr>
                      <m:t>=</m:t>
                    </m:r>
                    <m:nary>
                      <m:naryPr>
                        <m:ctrlPr>
                          <a:rPr lang="en-US" b="0" i="1" smtClean="0">
                            <a:latin typeface="Cambria Math" panose="02040503050406030204" pitchFamily="18" charset="0"/>
                          </a:rPr>
                        </m:ctrlPr>
                      </m:naryPr>
                      <m:sub>
                        <m:r>
                          <m:rPr>
                            <m:brk m:alnAt="23"/>
                          </m:rPr>
                          <a:rPr lang="en-US" b="0" i="1" smtClean="0">
                            <a:latin typeface="Cambria Math" panose="02040503050406030204" pitchFamily="18" charset="0"/>
                          </a:rPr>
                          <m:t>−</m:t>
                        </m:r>
                        <m:r>
                          <a:rPr lang="en-US" b="0" i="1" smtClean="0">
                            <a:latin typeface="Cambria Math" panose="02040503050406030204" pitchFamily="18" charset="0"/>
                          </a:rPr>
                          <m:t>∞</m:t>
                        </m:r>
                      </m:sub>
                      <m:sup>
                        <m:r>
                          <a:rPr lang="en-US" b="0" i="1" smtClean="0">
                            <a:latin typeface="Cambria Math" panose="02040503050406030204" pitchFamily="18" charset="0"/>
                          </a:rPr>
                          <m:t>∞</m:t>
                        </m:r>
                      </m:sup>
                      <m:e>
                        <m:r>
                          <a:rPr lang="en-US" b="0" i="1" smtClean="0">
                            <a:latin typeface="Cambria Math" panose="02040503050406030204" pitchFamily="18" charset="0"/>
                          </a:rPr>
                          <m:t>𝑎𝑋</m:t>
                        </m:r>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r>
                          <a:rPr lang="en-US" b="0" i="1" smtClean="0">
                            <a:latin typeface="Cambria Math" panose="02040503050406030204" pitchFamily="18" charset="0"/>
                          </a:rPr>
                          <m:t>𝑑𝑘</m:t>
                        </m:r>
                      </m:e>
                    </m:nary>
                    <m:r>
                      <a:rPr lang="en-US" b="0" i="1" smtClean="0">
                        <a:latin typeface="Cambria Math" panose="02040503050406030204" pitchFamily="18" charset="0"/>
                      </a:rPr>
                      <m:t>+</m:t>
                    </m:r>
                    <m:nary>
                      <m:naryPr>
                        <m:ctrlPr>
                          <a:rPr lang="en-US" i="1">
                            <a:latin typeface="Cambria Math" panose="02040503050406030204" pitchFamily="18" charset="0"/>
                          </a:rPr>
                        </m:ctrlPr>
                      </m:naryPr>
                      <m:sub>
                        <m:r>
                          <m:rPr>
                            <m:brk m:alnAt="23"/>
                          </m:rPr>
                          <a:rPr lang="en-US" i="1">
                            <a:latin typeface="Cambria Math" panose="02040503050406030204" pitchFamily="18" charset="0"/>
                          </a:rPr>
                          <m:t>−</m:t>
                        </m:r>
                        <m:r>
                          <a:rPr lang="en-US" i="1">
                            <a:latin typeface="Cambria Math" panose="02040503050406030204" pitchFamily="18" charset="0"/>
                          </a:rPr>
                          <m:t>∞</m:t>
                        </m:r>
                      </m:sub>
                      <m:sup>
                        <m:r>
                          <a:rPr lang="en-US" i="1">
                            <a:latin typeface="Cambria Math" panose="02040503050406030204" pitchFamily="18" charset="0"/>
                          </a:rPr>
                          <m:t>∞</m:t>
                        </m:r>
                      </m:sup>
                      <m:e>
                        <m:r>
                          <a:rPr lang="en-US" b="0" i="1" smtClean="0">
                            <a:latin typeface="Cambria Math" panose="02040503050406030204" pitchFamily="18" charset="0"/>
                          </a:rPr>
                          <m:t>𝑏</m:t>
                        </m:r>
                        <m:sSub>
                          <m:sSubPr>
                            <m:ctrlPr>
                              <a:rPr lang="en-US" i="1">
                                <a:latin typeface="Cambria Math" panose="02040503050406030204" pitchFamily="18" charset="0"/>
                              </a:rPr>
                            </m:ctrlPr>
                          </m:sSubPr>
                          <m:e>
                            <m:r>
                              <a:rPr lang="en-US" i="1">
                                <a:latin typeface="Cambria Math" panose="02040503050406030204" pitchFamily="18" charset="0"/>
                              </a:rPr>
                              <m:t>𝑓</m:t>
                            </m:r>
                          </m:e>
                          <m:sub>
                            <m:r>
                              <a:rPr lang="en-US" i="1">
                                <a:latin typeface="Cambria Math" panose="02040503050406030204" pitchFamily="18" charset="0"/>
                              </a:rPr>
                              <m:t>𝑋</m:t>
                            </m:r>
                          </m:sub>
                        </m:sSub>
                        <m:d>
                          <m:dPr>
                            <m:ctrlPr>
                              <a:rPr lang="en-US" i="1">
                                <a:latin typeface="Cambria Math" panose="02040503050406030204" pitchFamily="18" charset="0"/>
                              </a:rPr>
                            </m:ctrlPr>
                          </m:dPr>
                          <m:e>
                            <m:r>
                              <a:rPr lang="en-US" i="1">
                                <a:latin typeface="Cambria Math" panose="02040503050406030204" pitchFamily="18" charset="0"/>
                              </a:rPr>
                              <m:t>𝑘</m:t>
                            </m:r>
                          </m:e>
                        </m:d>
                        <m:r>
                          <a:rPr lang="en-US" i="1">
                            <a:latin typeface="Cambria Math" panose="02040503050406030204" pitchFamily="18" charset="0"/>
                          </a:rPr>
                          <m:t>𝑑𝑘</m:t>
                        </m:r>
                      </m:e>
                    </m:nary>
                  </m:oMath>
                </a14:m>
                <a:endParaRPr lang="en-US" dirty="0"/>
              </a:p>
              <a:p>
                <a14:m>
                  <m:oMath xmlns:m="http://schemas.openxmlformats.org/officeDocument/2006/math">
                    <m:r>
                      <a:rPr lang="en-US" i="1">
                        <a:latin typeface="Cambria Math" panose="02040503050406030204" pitchFamily="18" charset="0"/>
                      </a:rPr>
                      <m:t>=</m:t>
                    </m:r>
                    <m:r>
                      <a:rPr lang="en-US" b="0" i="1" smtClean="0">
                        <a:latin typeface="Cambria Math" panose="02040503050406030204" pitchFamily="18" charset="0"/>
                      </a:rPr>
                      <m:t>𝑎</m:t>
                    </m:r>
                    <m:nary>
                      <m:naryPr>
                        <m:ctrlPr>
                          <a:rPr lang="en-US" i="1">
                            <a:latin typeface="Cambria Math" panose="02040503050406030204" pitchFamily="18" charset="0"/>
                          </a:rPr>
                        </m:ctrlPr>
                      </m:naryPr>
                      <m:sub>
                        <m:r>
                          <m:rPr>
                            <m:brk m:alnAt="23"/>
                          </m:rPr>
                          <a:rPr lang="en-US" i="1">
                            <a:latin typeface="Cambria Math" panose="02040503050406030204" pitchFamily="18" charset="0"/>
                          </a:rPr>
                          <m:t>−</m:t>
                        </m:r>
                        <m:r>
                          <a:rPr lang="en-US" i="1">
                            <a:latin typeface="Cambria Math" panose="02040503050406030204" pitchFamily="18" charset="0"/>
                          </a:rPr>
                          <m:t>∞</m:t>
                        </m:r>
                      </m:sub>
                      <m:sup>
                        <m:r>
                          <a:rPr lang="en-US" i="1">
                            <a:latin typeface="Cambria Math" panose="02040503050406030204" pitchFamily="18" charset="0"/>
                          </a:rPr>
                          <m:t>∞</m:t>
                        </m:r>
                      </m:sup>
                      <m:e>
                        <m:r>
                          <a:rPr lang="en-US" i="1">
                            <a:latin typeface="Cambria Math" panose="02040503050406030204" pitchFamily="18" charset="0"/>
                          </a:rPr>
                          <m:t>𝑋</m:t>
                        </m:r>
                        <m:d>
                          <m:dPr>
                            <m:ctrlPr>
                              <a:rPr lang="en-US" i="1">
                                <a:latin typeface="Cambria Math" panose="02040503050406030204" pitchFamily="18" charset="0"/>
                              </a:rPr>
                            </m:ctrlPr>
                          </m:dPr>
                          <m:e>
                            <m:r>
                              <a:rPr lang="en-US" i="1">
                                <a:latin typeface="Cambria Math" panose="02040503050406030204" pitchFamily="18" charset="0"/>
                              </a:rPr>
                              <m:t>𝑘</m:t>
                            </m:r>
                          </m:e>
                        </m:d>
                        <m:sSub>
                          <m:sSubPr>
                            <m:ctrlPr>
                              <a:rPr lang="en-US" i="1">
                                <a:latin typeface="Cambria Math" panose="02040503050406030204" pitchFamily="18" charset="0"/>
                              </a:rPr>
                            </m:ctrlPr>
                          </m:sSubPr>
                          <m:e>
                            <m:r>
                              <a:rPr lang="en-US" i="1">
                                <a:latin typeface="Cambria Math" panose="02040503050406030204" pitchFamily="18" charset="0"/>
                              </a:rPr>
                              <m:t>𝑓</m:t>
                            </m:r>
                          </m:e>
                          <m:sub>
                            <m:r>
                              <a:rPr lang="en-US" i="1">
                                <a:latin typeface="Cambria Math" panose="02040503050406030204" pitchFamily="18" charset="0"/>
                              </a:rPr>
                              <m:t>𝑋</m:t>
                            </m:r>
                          </m:sub>
                        </m:sSub>
                        <m:d>
                          <m:dPr>
                            <m:ctrlPr>
                              <a:rPr lang="en-US" i="1">
                                <a:latin typeface="Cambria Math" panose="02040503050406030204" pitchFamily="18" charset="0"/>
                              </a:rPr>
                            </m:ctrlPr>
                          </m:dPr>
                          <m:e>
                            <m:r>
                              <a:rPr lang="en-US" i="1">
                                <a:latin typeface="Cambria Math" panose="02040503050406030204" pitchFamily="18" charset="0"/>
                              </a:rPr>
                              <m:t>𝑘</m:t>
                            </m:r>
                          </m:e>
                        </m:d>
                        <m:r>
                          <a:rPr lang="en-US" i="1">
                            <a:latin typeface="Cambria Math" panose="02040503050406030204" pitchFamily="18" charset="0"/>
                          </a:rPr>
                          <m:t>𝑑𝑘</m:t>
                        </m:r>
                      </m:e>
                    </m:nary>
                    <m:r>
                      <a:rPr lang="en-US" i="1">
                        <a:latin typeface="Cambria Math" panose="02040503050406030204" pitchFamily="18" charset="0"/>
                      </a:rPr>
                      <m:t>+</m:t>
                    </m:r>
                    <m:r>
                      <a:rPr lang="en-US" b="0" i="1" smtClean="0">
                        <a:latin typeface="Cambria Math" panose="02040503050406030204" pitchFamily="18" charset="0"/>
                      </a:rPr>
                      <m:t>𝑏</m:t>
                    </m:r>
                    <m:nary>
                      <m:naryPr>
                        <m:ctrlPr>
                          <a:rPr lang="en-US" i="1">
                            <a:latin typeface="Cambria Math" panose="02040503050406030204" pitchFamily="18" charset="0"/>
                          </a:rPr>
                        </m:ctrlPr>
                      </m:naryPr>
                      <m:sub>
                        <m:r>
                          <m:rPr>
                            <m:brk m:alnAt="23"/>
                          </m:rPr>
                          <a:rPr lang="en-US" i="1">
                            <a:latin typeface="Cambria Math" panose="02040503050406030204" pitchFamily="18" charset="0"/>
                          </a:rPr>
                          <m:t>−</m:t>
                        </m:r>
                        <m:r>
                          <a:rPr lang="en-US" i="1">
                            <a:latin typeface="Cambria Math" panose="02040503050406030204" pitchFamily="18" charset="0"/>
                          </a:rPr>
                          <m:t>∞</m:t>
                        </m:r>
                      </m:sub>
                      <m:sup>
                        <m:r>
                          <a:rPr lang="en-US" i="1">
                            <a:latin typeface="Cambria Math" panose="02040503050406030204" pitchFamily="18" charset="0"/>
                          </a:rPr>
                          <m:t>∞</m:t>
                        </m:r>
                      </m:sup>
                      <m:e>
                        <m:sSub>
                          <m:sSubPr>
                            <m:ctrlPr>
                              <a:rPr lang="en-US" i="1">
                                <a:latin typeface="Cambria Math" panose="02040503050406030204" pitchFamily="18" charset="0"/>
                              </a:rPr>
                            </m:ctrlPr>
                          </m:sSubPr>
                          <m:e>
                            <m:r>
                              <a:rPr lang="en-US" i="1">
                                <a:latin typeface="Cambria Math" panose="02040503050406030204" pitchFamily="18" charset="0"/>
                              </a:rPr>
                              <m:t>𝑓</m:t>
                            </m:r>
                          </m:e>
                          <m:sub>
                            <m:r>
                              <a:rPr lang="en-US" i="1">
                                <a:latin typeface="Cambria Math" panose="02040503050406030204" pitchFamily="18" charset="0"/>
                              </a:rPr>
                              <m:t>𝑋</m:t>
                            </m:r>
                          </m:sub>
                        </m:sSub>
                        <m:d>
                          <m:dPr>
                            <m:ctrlPr>
                              <a:rPr lang="en-US" i="1">
                                <a:latin typeface="Cambria Math" panose="02040503050406030204" pitchFamily="18" charset="0"/>
                              </a:rPr>
                            </m:ctrlPr>
                          </m:dPr>
                          <m:e>
                            <m:r>
                              <a:rPr lang="en-US" i="1">
                                <a:latin typeface="Cambria Math" panose="02040503050406030204" pitchFamily="18" charset="0"/>
                              </a:rPr>
                              <m:t>𝑘</m:t>
                            </m:r>
                          </m:e>
                        </m:d>
                        <m:r>
                          <a:rPr lang="en-US" i="1">
                            <a:latin typeface="Cambria Math" panose="02040503050406030204" pitchFamily="18" charset="0"/>
                          </a:rPr>
                          <m:t>𝑑𝑘</m:t>
                        </m:r>
                      </m:e>
                    </m:nary>
                  </m:oMath>
                </a14:m>
                <a:endParaRPr lang="en-US" dirty="0"/>
              </a:p>
              <a:p>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m:t>
                    </m:r>
                    <m:r>
                      <a:rPr lang="en-US" b="0" i="1" smtClean="0">
                        <a:latin typeface="Cambria Math" panose="02040503050406030204" pitchFamily="18" charset="0"/>
                      </a:rPr>
                      <m:t>𝑏</m:t>
                    </m:r>
                  </m:oMath>
                </a14:m>
                <a:endParaRPr lang="en-US" dirty="0"/>
              </a:p>
            </p:txBody>
          </p:sp>
        </mc:Choice>
        <mc:Fallback xmlns="">
          <p:sp>
            <p:nvSpPr>
              <p:cNvPr id="3" name="Content Placeholder 2">
                <a:extLst>
                  <a:ext uri="{FF2B5EF4-FFF2-40B4-BE49-F238E27FC236}">
                    <a16:creationId xmlns:a16="http://schemas.microsoft.com/office/drawing/2014/main" id="{ED3ACBBC-101F-454C-B400-56F8C6CEE8C4}"/>
                  </a:ext>
                </a:extLst>
              </p:cNvPr>
              <p:cNvSpPr>
                <a:spLocks noGrp="1" noRot="1" noChangeAspect="1" noMove="1" noResize="1" noEditPoints="1" noAdjustHandles="1" noChangeArrowheads="1" noChangeShapeType="1" noTextEdit="1"/>
              </p:cNvSpPr>
              <p:nvPr>
                <p:ph idx="1"/>
              </p:nvPr>
            </p:nvSpPr>
            <p:spPr>
              <a:xfrm>
                <a:off x="575240" y="1463857"/>
                <a:ext cx="11187258" cy="4845504"/>
              </a:xfrm>
              <a:blipFill>
                <a:blip r:embed="rId2"/>
                <a:stretch>
                  <a:fillRect l="-654" t="-213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a:extLst>
                  <a:ext uri="{FF2B5EF4-FFF2-40B4-BE49-F238E27FC236}">
                    <a16:creationId xmlns:a16="http://schemas.microsoft.com/office/drawing/2014/main" id="{42F83AFF-EA17-4231-8F1F-80CAEE7D710A}"/>
                  </a:ext>
                </a:extLst>
              </p:cNvPr>
              <p:cNvSpPr/>
              <p:nvPr/>
            </p:nvSpPr>
            <p:spPr>
              <a:xfrm>
                <a:off x="575239" y="1959639"/>
                <a:ext cx="6587561" cy="1145999"/>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1" i="1" smtClean="0">
                          <a:latin typeface="Cambria Math" panose="02040503050406030204" pitchFamily="18" charset="0"/>
                          <a:cs typeface="Segoe UI Semibold" panose="020B0702040204020203" pitchFamily="34" charset="0"/>
                        </a:rPr>
                        <m:t>𝔼</m:t>
                      </m:r>
                      <m:d>
                        <m:dPr>
                          <m:begChr m:val="["/>
                          <m:endChr m:val="]"/>
                          <m:ctrlPr>
                            <a:rPr lang="en-US" sz="2800" b="1" i="1" smtClean="0">
                              <a:latin typeface="Cambria Math" panose="02040503050406030204" pitchFamily="18" charset="0"/>
                              <a:cs typeface="Segoe UI Semibold" panose="020B0702040204020203" pitchFamily="34" charset="0"/>
                            </a:rPr>
                          </m:ctrlPr>
                        </m:dPr>
                        <m:e>
                          <m:r>
                            <a:rPr lang="en-US" sz="2800" b="1" i="1" smtClean="0">
                              <a:latin typeface="Cambria Math" panose="02040503050406030204" pitchFamily="18" charset="0"/>
                              <a:cs typeface="Segoe UI Semibold" panose="020B0702040204020203" pitchFamily="34" charset="0"/>
                            </a:rPr>
                            <m:t>𝒂𝑿</m:t>
                          </m:r>
                          <m:r>
                            <a:rPr lang="en-US" sz="2800" b="1" i="1" smtClean="0">
                              <a:latin typeface="Cambria Math" panose="02040503050406030204" pitchFamily="18" charset="0"/>
                              <a:cs typeface="Segoe UI Semibold" panose="020B0702040204020203" pitchFamily="34" charset="0"/>
                            </a:rPr>
                            <m:t>+</m:t>
                          </m:r>
                          <m:r>
                            <a:rPr lang="en-US" sz="2800" b="1" i="1" smtClean="0">
                              <a:latin typeface="Cambria Math" panose="02040503050406030204" pitchFamily="18" charset="0"/>
                              <a:cs typeface="Segoe UI Semibold" panose="020B0702040204020203" pitchFamily="34" charset="0"/>
                            </a:rPr>
                            <m:t>𝒃𝒀</m:t>
                          </m:r>
                          <m:r>
                            <a:rPr lang="en-US" sz="2800" b="1" i="1" smtClean="0">
                              <a:latin typeface="Cambria Math" panose="02040503050406030204" pitchFamily="18" charset="0"/>
                              <a:cs typeface="Segoe UI Semibold" panose="020B0702040204020203" pitchFamily="34" charset="0"/>
                            </a:rPr>
                            <m:t>+</m:t>
                          </m:r>
                          <m:r>
                            <a:rPr lang="en-US" sz="2800" b="1" i="1" smtClean="0">
                              <a:latin typeface="Cambria Math" panose="02040503050406030204" pitchFamily="18" charset="0"/>
                              <a:cs typeface="Segoe UI Semibold" panose="020B0702040204020203" pitchFamily="34" charset="0"/>
                            </a:rPr>
                            <m:t>𝒄</m:t>
                          </m:r>
                        </m:e>
                      </m:d>
                      <m:r>
                        <a:rPr lang="en-US" sz="2800" b="1" i="1" smtClean="0">
                          <a:latin typeface="Cambria Math" panose="02040503050406030204" pitchFamily="18" charset="0"/>
                          <a:cs typeface="Segoe UI Semibold" panose="020B0702040204020203" pitchFamily="34" charset="0"/>
                        </a:rPr>
                        <m:t>=</m:t>
                      </m:r>
                      <m:r>
                        <a:rPr lang="en-US" sz="2800" b="1" i="1" smtClean="0">
                          <a:latin typeface="Cambria Math" panose="02040503050406030204" pitchFamily="18" charset="0"/>
                          <a:cs typeface="Segoe UI Semibold" panose="020B0702040204020203" pitchFamily="34" charset="0"/>
                        </a:rPr>
                        <m:t>𝒂</m:t>
                      </m:r>
                      <m:r>
                        <a:rPr lang="en-US" sz="2800" b="1" i="1" smtClean="0">
                          <a:latin typeface="Cambria Math" panose="02040503050406030204" pitchFamily="18" charset="0"/>
                          <a:cs typeface="Segoe UI Semibold" panose="020B0702040204020203" pitchFamily="34" charset="0"/>
                        </a:rPr>
                        <m:t>𝔼</m:t>
                      </m:r>
                      <m:d>
                        <m:dPr>
                          <m:begChr m:val="["/>
                          <m:endChr m:val="]"/>
                          <m:ctrlPr>
                            <a:rPr lang="en-US" sz="2800" b="1" i="1" smtClean="0">
                              <a:latin typeface="Cambria Math" panose="02040503050406030204" pitchFamily="18" charset="0"/>
                              <a:cs typeface="Segoe UI Semibold" panose="020B0702040204020203" pitchFamily="34" charset="0"/>
                            </a:rPr>
                          </m:ctrlPr>
                        </m:dPr>
                        <m:e>
                          <m:r>
                            <a:rPr lang="en-US" sz="2800" b="1" i="1" smtClean="0">
                              <a:latin typeface="Cambria Math" panose="02040503050406030204" pitchFamily="18" charset="0"/>
                              <a:cs typeface="Segoe UI Semibold" panose="020B0702040204020203" pitchFamily="34" charset="0"/>
                            </a:rPr>
                            <m:t>𝑿</m:t>
                          </m:r>
                        </m:e>
                      </m:d>
                      <m:r>
                        <a:rPr lang="en-US" sz="2800" b="1" i="1" smtClean="0">
                          <a:latin typeface="Cambria Math" panose="02040503050406030204" pitchFamily="18" charset="0"/>
                          <a:cs typeface="Segoe UI Semibold" panose="020B0702040204020203" pitchFamily="34" charset="0"/>
                        </a:rPr>
                        <m:t>+</m:t>
                      </m:r>
                      <m:r>
                        <a:rPr lang="en-US" sz="2800" b="1" i="1" smtClean="0">
                          <a:latin typeface="Cambria Math" panose="02040503050406030204" pitchFamily="18" charset="0"/>
                          <a:cs typeface="Segoe UI Semibold" panose="020B0702040204020203" pitchFamily="34" charset="0"/>
                        </a:rPr>
                        <m:t>𝒃</m:t>
                      </m:r>
                      <m:r>
                        <a:rPr lang="en-US" sz="2800" b="1" i="1" smtClean="0">
                          <a:latin typeface="Cambria Math" panose="02040503050406030204" pitchFamily="18" charset="0"/>
                          <a:cs typeface="Segoe UI Semibold" panose="020B0702040204020203" pitchFamily="34" charset="0"/>
                        </a:rPr>
                        <m:t>𝔼</m:t>
                      </m:r>
                      <m:d>
                        <m:dPr>
                          <m:begChr m:val="["/>
                          <m:endChr m:val="}"/>
                          <m:ctrlPr>
                            <a:rPr lang="en-US" sz="2800" b="1" i="1" smtClean="0">
                              <a:latin typeface="Cambria Math" panose="02040503050406030204" pitchFamily="18" charset="0"/>
                              <a:cs typeface="Segoe UI Semibold" panose="020B0702040204020203" pitchFamily="34" charset="0"/>
                            </a:rPr>
                          </m:ctrlPr>
                        </m:dPr>
                        <m:e>
                          <m:r>
                            <a:rPr lang="en-US" sz="2800" b="1" i="1" smtClean="0">
                              <a:latin typeface="Cambria Math" panose="02040503050406030204" pitchFamily="18" charset="0"/>
                              <a:cs typeface="Segoe UI Semibold" panose="020B0702040204020203" pitchFamily="34" charset="0"/>
                            </a:rPr>
                            <m:t>𝒀</m:t>
                          </m:r>
                        </m:e>
                      </m:d>
                      <m:r>
                        <a:rPr lang="en-US" sz="2800" b="1" i="1" smtClean="0">
                          <a:latin typeface="Cambria Math" panose="02040503050406030204" pitchFamily="18" charset="0"/>
                          <a:cs typeface="Segoe UI Semibold" panose="020B0702040204020203" pitchFamily="34" charset="0"/>
                        </a:rPr>
                        <m:t>+</m:t>
                      </m:r>
                      <m:r>
                        <a:rPr lang="en-US" sz="2800" b="1" i="1" smtClean="0">
                          <a:latin typeface="Cambria Math" panose="02040503050406030204" pitchFamily="18" charset="0"/>
                          <a:cs typeface="Segoe UI Semibold" panose="020B0702040204020203" pitchFamily="34" charset="0"/>
                        </a:rPr>
                        <m:t>𝒄</m:t>
                      </m:r>
                    </m:oMath>
                  </m:oMathPara>
                </a14:m>
                <a:endParaRPr lang="en-US" sz="2800" b="1" dirty="0">
                  <a:latin typeface="Segoe UI Semibold" panose="020B0702040204020203" pitchFamily="34" charset="0"/>
                  <a:cs typeface="Segoe UI Semibold" panose="020B0702040204020203" pitchFamily="34" charset="0"/>
                </a:endParaRPr>
              </a:p>
              <a:p>
                <a:pPr algn="ctr"/>
                <a:r>
                  <a:rPr lang="en-US" sz="2800" b="1" dirty="0">
                    <a:latin typeface="Segoe UI Semibold" panose="020B0702040204020203" pitchFamily="34" charset="0"/>
                    <a:cs typeface="Segoe UI Semibold" panose="020B0702040204020203" pitchFamily="34" charset="0"/>
                  </a:rPr>
                  <a:t>For all </a:t>
                </a:r>
                <a14:m>
                  <m:oMath xmlns:m="http://schemas.openxmlformats.org/officeDocument/2006/math">
                    <m:r>
                      <a:rPr lang="en-US" sz="2800" b="1" i="1" smtClean="0">
                        <a:latin typeface="Cambria Math" panose="02040503050406030204" pitchFamily="18" charset="0"/>
                        <a:cs typeface="Segoe UI Semibold" panose="020B0702040204020203" pitchFamily="34" charset="0"/>
                      </a:rPr>
                      <m:t>𝑿</m:t>
                    </m:r>
                    <m:r>
                      <a:rPr lang="en-US" sz="2800" b="1" i="1" smtClean="0">
                        <a:latin typeface="Cambria Math" panose="02040503050406030204" pitchFamily="18" charset="0"/>
                        <a:cs typeface="Segoe UI Semibold" panose="020B0702040204020203" pitchFamily="34" charset="0"/>
                      </a:rPr>
                      <m:t>,</m:t>
                    </m:r>
                    <m:r>
                      <a:rPr lang="en-US" sz="2800" b="1" i="1" smtClean="0">
                        <a:latin typeface="Cambria Math" panose="02040503050406030204" pitchFamily="18" charset="0"/>
                        <a:cs typeface="Segoe UI Semibold" panose="020B0702040204020203" pitchFamily="34" charset="0"/>
                      </a:rPr>
                      <m:t>𝒀</m:t>
                    </m:r>
                  </m:oMath>
                </a14:m>
                <a:r>
                  <a:rPr lang="en-US" sz="2800" b="1" dirty="0">
                    <a:latin typeface="Segoe UI Semibold" panose="020B0702040204020203" pitchFamily="34" charset="0"/>
                    <a:cs typeface="Segoe UI Semibold" panose="020B0702040204020203" pitchFamily="34" charset="0"/>
                  </a:rPr>
                  <a:t>; even if they’re continuous.</a:t>
                </a:r>
              </a:p>
            </p:txBody>
          </p:sp>
        </mc:Choice>
        <mc:Fallback xmlns="">
          <p:sp>
            <p:nvSpPr>
              <p:cNvPr id="4" name="Rectangle 3">
                <a:extLst>
                  <a:ext uri="{FF2B5EF4-FFF2-40B4-BE49-F238E27FC236}">
                    <a16:creationId xmlns:a16="http://schemas.microsoft.com/office/drawing/2014/main" id="{42F83AFF-EA17-4231-8F1F-80CAEE7D710A}"/>
                  </a:ext>
                </a:extLst>
              </p:cNvPr>
              <p:cNvSpPr>
                <a:spLocks noRot="1" noChangeAspect="1" noMove="1" noResize="1" noEditPoints="1" noAdjustHandles="1" noChangeArrowheads="1" noChangeShapeType="1" noTextEdit="1"/>
              </p:cNvSpPr>
              <p:nvPr/>
            </p:nvSpPr>
            <p:spPr>
              <a:xfrm>
                <a:off x="575239" y="1959639"/>
                <a:ext cx="6587561" cy="1145999"/>
              </a:xfrm>
              <a:prstGeom prst="rect">
                <a:avLst/>
              </a:prstGeom>
              <a:blipFill>
                <a:blip r:embed="rId3"/>
                <a:stretch>
                  <a:fillRect b="-6383"/>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8750163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1334B6-B566-48A8-8392-7BBE5568C0DD}"/>
              </a:ext>
            </a:extLst>
          </p:cNvPr>
          <p:cNvSpPr>
            <a:spLocks noGrp="1"/>
          </p:cNvSpPr>
          <p:nvPr>
            <p:ph type="title"/>
          </p:nvPr>
        </p:nvSpPr>
        <p:spPr/>
        <p:txBody>
          <a:bodyPr/>
          <a:lstStyle/>
          <a:p>
            <a:r>
              <a:rPr lang="en-US" dirty="0"/>
              <a:t>Variance</a:t>
            </a:r>
          </a:p>
        </p:txBody>
      </p:sp>
      <p:sp>
        <p:nvSpPr>
          <p:cNvPr id="3" name="Content Placeholder 2">
            <a:extLst>
              <a:ext uri="{FF2B5EF4-FFF2-40B4-BE49-F238E27FC236}">
                <a16:creationId xmlns:a16="http://schemas.microsoft.com/office/drawing/2014/main" id="{628E974E-CED2-40A5-A117-88330B31F1F9}"/>
              </a:ext>
            </a:extLst>
          </p:cNvPr>
          <p:cNvSpPr>
            <a:spLocks noGrp="1"/>
          </p:cNvSpPr>
          <p:nvPr>
            <p:ph idx="1"/>
          </p:nvPr>
        </p:nvSpPr>
        <p:spPr/>
        <p:txBody>
          <a:bodyPr/>
          <a:lstStyle/>
          <a:p>
            <a:r>
              <a:rPr lang="en-US" dirty="0"/>
              <a:t>No surprises here</a:t>
            </a:r>
          </a:p>
        </p:txBody>
      </p:sp>
      <mc:AlternateContent xmlns:mc="http://schemas.openxmlformats.org/markup-compatibility/2006" xmlns:a14="http://schemas.microsoft.com/office/drawing/2010/main">
        <mc:Choice Requires="a14">
          <p:sp>
            <p:nvSpPr>
              <p:cNvPr id="4" name="Rectangle 3">
                <a:extLst>
                  <a:ext uri="{FF2B5EF4-FFF2-40B4-BE49-F238E27FC236}">
                    <a16:creationId xmlns:a16="http://schemas.microsoft.com/office/drawing/2014/main" id="{1C42BEE6-B706-42D2-9DF9-1770CCF5A3CA}"/>
                  </a:ext>
                </a:extLst>
              </p:cNvPr>
              <p:cNvSpPr/>
              <p:nvPr/>
            </p:nvSpPr>
            <p:spPr>
              <a:xfrm>
                <a:off x="575239" y="2120506"/>
                <a:ext cx="9711761" cy="1145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1" i="0" smtClean="0">
                          <a:solidFill>
                            <a:schemeClr val="tx1"/>
                          </a:solidFill>
                          <a:latin typeface="Cambria Math" panose="02040503050406030204" pitchFamily="18" charset="0"/>
                          <a:cs typeface="Segoe UI Semibold" panose="020B0702040204020203" pitchFamily="34" charset="0"/>
                        </a:rPr>
                        <m:t>𝐕𝐚𝐫</m:t>
                      </m:r>
                      <m:d>
                        <m:dPr>
                          <m:ctrlPr>
                            <a:rPr lang="en-US" sz="2800" b="1" i="1" smtClean="0">
                              <a:solidFill>
                                <a:schemeClr val="tx1"/>
                              </a:solidFill>
                              <a:latin typeface="Cambria Math" panose="02040503050406030204" pitchFamily="18" charset="0"/>
                              <a:cs typeface="Segoe UI Semibold" panose="020B0702040204020203" pitchFamily="34" charset="0"/>
                            </a:rPr>
                          </m:ctrlPr>
                        </m:dPr>
                        <m:e>
                          <m:r>
                            <a:rPr lang="en-US" sz="2800" b="1" i="1" smtClean="0">
                              <a:solidFill>
                                <a:schemeClr val="tx1"/>
                              </a:solidFill>
                              <a:latin typeface="Cambria Math" panose="02040503050406030204" pitchFamily="18" charset="0"/>
                              <a:cs typeface="Segoe UI Semibold" panose="020B0702040204020203" pitchFamily="34" charset="0"/>
                            </a:rPr>
                            <m:t>𝑿</m:t>
                          </m:r>
                        </m:e>
                      </m:d>
                      <m:r>
                        <a:rPr lang="en-US" sz="2800" b="1" i="1" smtClean="0">
                          <a:solidFill>
                            <a:schemeClr val="tx1"/>
                          </a:solidFill>
                          <a:latin typeface="Cambria Math" panose="02040503050406030204" pitchFamily="18" charset="0"/>
                          <a:cs typeface="Segoe UI Semibold" panose="020B0702040204020203" pitchFamily="34" charset="0"/>
                        </a:rPr>
                        <m:t>=</m:t>
                      </m:r>
                      <m:r>
                        <a:rPr lang="en-US" sz="2800" b="1" i="1" smtClean="0">
                          <a:solidFill>
                            <a:schemeClr val="tx1"/>
                          </a:solidFill>
                          <a:latin typeface="Cambria Math" panose="02040503050406030204" pitchFamily="18" charset="0"/>
                          <a:cs typeface="Segoe UI Semibold" panose="020B0702040204020203" pitchFamily="34" charset="0"/>
                        </a:rPr>
                        <m:t>𝔼</m:t>
                      </m:r>
                      <m:d>
                        <m:dPr>
                          <m:begChr m:val="["/>
                          <m:endChr m:val="]"/>
                          <m:ctrlPr>
                            <a:rPr lang="en-US" sz="2800" b="1" i="1" smtClean="0">
                              <a:solidFill>
                                <a:schemeClr val="tx1"/>
                              </a:solidFill>
                              <a:latin typeface="Cambria Math" panose="02040503050406030204" pitchFamily="18" charset="0"/>
                              <a:cs typeface="Segoe UI Semibold" panose="020B0702040204020203" pitchFamily="34" charset="0"/>
                            </a:rPr>
                          </m:ctrlPr>
                        </m:dPr>
                        <m:e>
                          <m:sSup>
                            <m:sSupPr>
                              <m:ctrlPr>
                                <a:rPr lang="en-US" sz="2800" b="1" i="1" smtClean="0">
                                  <a:solidFill>
                                    <a:schemeClr val="tx1"/>
                                  </a:solidFill>
                                  <a:latin typeface="Cambria Math" panose="02040503050406030204" pitchFamily="18" charset="0"/>
                                  <a:cs typeface="Segoe UI Semibold" panose="020B0702040204020203" pitchFamily="34" charset="0"/>
                                </a:rPr>
                              </m:ctrlPr>
                            </m:sSupPr>
                            <m:e>
                              <m:r>
                                <a:rPr lang="en-US" sz="2800" b="1" i="1" smtClean="0">
                                  <a:solidFill>
                                    <a:schemeClr val="tx1"/>
                                  </a:solidFill>
                                  <a:latin typeface="Cambria Math" panose="02040503050406030204" pitchFamily="18" charset="0"/>
                                  <a:cs typeface="Segoe UI Semibold" panose="020B0702040204020203" pitchFamily="34" charset="0"/>
                                </a:rPr>
                                <m:t>𝑿</m:t>
                              </m:r>
                            </m:e>
                            <m:sup>
                              <m:r>
                                <a:rPr lang="en-US" sz="2800" b="1" i="1" smtClean="0">
                                  <a:solidFill>
                                    <a:schemeClr val="tx1"/>
                                  </a:solidFill>
                                  <a:latin typeface="Cambria Math" panose="02040503050406030204" pitchFamily="18" charset="0"/>
                                  <a:cs typeface="Segoe UI Semibold" panose="020B0702040204020203" pitchFamily="34" charset="0"/>
                                </a:rPr>
                                <m:t>𝟐</m:t>
                              </m:r>
                            </m:sup>
                          </m:sSup>
                        </m:e>
                      </m:d>
                      <m:r>
                        <a:rPr lang="en-US" sz="2800" b="1" i="1" smtClean="0">
                          <a:solidFill>
                            <a:schemeClr val="tx1"/>
                          </a:solidFill>
                          <a:latin typeface="Cambria Math" panose="02040503050406030204" pitchFamily="18" charset="0"/>
                          <a:cs typeface="Segoe UI Semibold" panose="020B0702040204020203" pitchFamily="34" charset="0"/>
                        </a:rPr>
                        <m:t>−</m:t>
                      </m:r>
                      <m:sSup>
                        <m:sSupPr>
                          <m:ctrlPr>
                            <a:rPr lang="en-US" sz="2800" b="1" i="1" smtClean="0">
                              <a:solidFill>
                                <a:schemeClr val="tx1"/>
                              </a:solidFill>
                              <a:latin typeface="Cambria Math" panose="02040503050406030204" pitchFamily="18" charset="0"/>
                              <a:cs typeface="Segoe UI Semibold" panose="020B0702040204020203" pitchFamily="34" charset="0"/>
                            </a:rPr>
                          </m:ctrlPr>
                        </m:sSupPr>
                        <m:e>
                          <m:d>
                            <m:dPr>
                              <m:ctrlPr>
                                <a:rPr lang="en-US" sz="2800" b="1" i="1" smtClean="0">
                                  <a:solidFill>
                                    <a:schemeClr val="tx1"/>
                                  </a:solidFill>
                                  <a:latin typeface="Cambria Math" panose="02040503050406030204" pitchFamily="18" charset="0"/>
                                  <a:cs typeface="Segoe UI Semibold" panose="020B0702040204020203" pitchFamily="34" charset="0"/>
                                </a:rPr>
                              </m:ctrlPr>
                            </m:dPr>
                            <m:e>
                              <m:r>
                                <a:rPr lang="en-US" sz="2800" b="1" i="1" smtClean="0">
                                  <a:solidFill>
                                    <a:schemeClr val="tx1"/>
                                  </a:solidFill>
                                  <a:latin typeface="Cambria Math" panose="02040503050406030204" pitchFamily="18" charset="0"/>
                                  <a:cs typeface="Segoe UI Semibold" panose="020B0702040204020203" pitchFamily="34" charset="0"/>
                                </a:rPr>
                                <m:t>𝔼</m:t>
                              </m:r>
                              <m:d>
                                <m:dPr>
                                  <m:begChr m:val="["/>
                                  <m:endChr m:val="]"/>
                                  <m:ctrlPr>
                                    <a:rPr lang="en-US" sz="2800" b="1" i="1" smtClean="0">
                                      <a:solidFill>
                                        <a:schemeClr val="tx1"/>
                                      </a:solidFill>
                                      <a:latin typeface="Cambria Math" panose="02040503050406030204" pitchFamily="18" charset="0"/>
                                      <a:cs typeface="Segoe UI Semibold" panose="020B0702040204020203" pitchFamily="34" charset="0"/>
                                    </a:rPr>
                                  </m:ctrlPr>
                                </m:dPr>
                                <m:e>
                                  <m:r>
                                    <a:rPr lang="en-US" sz="2800" b="1" i="1" smtClean="0">
                                      <a:solidFill>
                                        <a:schemeClr val="tx1"/>
                                      </a:solidFill>
                                      <a:latin typeface="Cambria Math" panose="02040503050406030204" pitchFamily="18" charset="0"/>
                                      <a:cs typeface="Segoe UI Semibold" panose="020B0702040204020203" pitchFamily="34" charset="0"/>
                                    </a:rPr>
                                    <m:t>𝑿</m:t>
                                  </m:r>
                                </m:e>
                              </m:d>
                            </m:e>
                          </m:d>
                        </m:e>
                        <m:sup>
                          <m:r>
                            <a:rPr lang="en-US" sz="2800" b="1" i="1" smtClean="0">
                              <a:solidFill>
                                <a:schemeClr val="tx1"/>
                              </a:solidFill>
                              <a:latin typeface="Cambria Math" panose="02040503050406030204" pitchFamily="18" charset="0"/>
                              <a:cs typeface="Segoe UI Semibold" panose="020B0702040204020203" pitchFamily="34" charset="0"/>
                            </a:rPr>
                            <m:t>𝟐</m:t>
                          </m:r>
                        </m:sup>
                      </m:sSup>
                      <m:r>
                        <a:rPr lang="en-US" sz="2800" b="1" i="1" smtClean="0">
                          <a:solidFill>
                            <a:schemeClr val="tx1"/>
                          </a:solidFill>
                          <a:latin typeface="Cambria Math" panose="02040503050406030204" pitchFamily="18" charset="0"/>
                          <a:cs typeface="Segoe UI Semibold" panose="020B0702040204020203" pitchFamily="34" charset="0"/>
                        </a:rPr>
                        <m:t>=</m:t>
                      </m:r>
                      <m:nary>
                        <m:naryPr>
                          <m:ctrlPr>
                            <a:rPr lang="en-US" sz="2800" b="1" i="1" smtClean="0">
                              <a:solidFill>
                                <a:schemeClr val="tx1"/>
                              </a:solidFill>
                              <a:latin typeface="Cambria Math" panose="02040503050406030204" pitchFamily="18" charset="0"/>
                              <a:cs typeface="Segoe UI Semibold" panose="020B0702040204020203" pitchFamily="34" charset="0"/>
                            </a:rPr>
                          </m:ctrlPr>
                        </m:naryPr>
                        <m:sub>
                          <m:r>
                            <m:rPr>
                              <m:brk m:alnAt="23"/>
                            </m:rPr>
                            <a:rPr lang="en-US" sz="2800" b="1" i="1" smtClean="0">
                              <a:solidFill>
                                <a:schemeClr val="tx1"/>
                              </a:solidFill>
                              <a:latin typeface="Cambria Math" panose="02040503050406030204" pitchFamily="18" charset="0"/>
                              <a:cs typeface="Segoe UI Semibold" panose="020B0702040204020203" pitchFamily="34" charset="0"/>
                            </a:rPr>
                            <m:t>−</m:t>
                          </m:r>
                          <m:r>
                            <a:rPr lang="en-US" sz="2800" b="1" i="1" smtClean="0">
                              <a:solidFill>
                                <a:schemeClr val="tx1"/>
                              </a:solidFill>
                              <a:latin typeface="Cambria Math" panose="02040503050406030204" pitchFamily="18" charset="0"/>
                              <a:cs typeface="Segoe UI Semibold" panose="020B0702040204020203" pitchFamily="34" charset="0"/>
                            </a:rPr>
                            <m:t>∞</m:t>
                          </m:r>
                        </m:sub>
                        <m:sup>
                          <m:r>
                            <a:rPr lang="en-US" sz="2800" b="1" i="1" smtClean="0">
                              <a:solidFill>
                                <a:schemeClr val="tx1"/>
                              </a:solidFill>
                              <a:latin typeface="Cambria Math" panose="02040503050406030204" pitchFamily="18" charset="0"/>
                              <a:cs typeface="Segoe UI Semibold" panose="020B0702040204020203" pitchFamily="34" charset="0"/>
                            </a:rPr>
                            <m:t>∞</m:t>
                          </m:r>
                        </m:sup>
                        <m:e>
                          <m:sSup>
                            <m:sSupPr>
                              <m:ctrlPr>
                                <a:rPr lang="en-US" sz="2800" b="1" i="1" smtClean="0">
                                  <a:solidFill>
                                    <a:schemeClr val="tx1"/>
                                  </a:solidFill>
                                  <a:latin typeface="Cambria Math" panose="02040503050406030204" pitchFamily="18" charset="0"/>
                                  <a:cs typeface="Segoe UI Semibold" panose="020B0702040204020203" pitchFamily="34" charset="0"/>
                                </a:rPr>
                              </m:ctrlPr>
                            </m:sSupPr>
                            <m:e>
                              <m:sSub>
                                <m:sSubPr>
                                  <m:ctrlPr>
                                    <a:rPr lang="en-US" sz="2800" b="1" i="1" smtClean="0">
                                      <a:solidFill>
                                        <a:schemeClr val="tx1"/>
                                      </a:solidFill>
                                      <a:latin typeface="Cambria Math" panose="02040503050406030204" pitchFamily="18" charset="0"/>
                                      <a:cs typeface="Segoe UI Semibold" panose="020B0702040204020203" pitchFamily="34" charset="0"/>
                                    </a:rPr>
                                  </m:ctrlPr>
                                </m:sSubPr>
                                <m:e>
                                  <m:r>
                                    <a:rPr lang="en-US" sz="2800" b="1" i="1" smtClean="0">
                                      <a:solidFill>
                                        <a:schemeClr val="tx1"/>
                                      </a:solidFill>
                                      <a:latin typeface="Cambria Math" panose="02040503050406030204" pitchFamily="18" charset="0"/>
                                      <a:cs typeface="Segoe UI Semibold" panose="020B0702040204020203" pitchFamily="34" charset="0"/>
                                    </a:rPr>
                                    <m:t>𝒇</m:t>
                                  </m:r>
                                </m:e>
                                <m:sub>
                                  <m:r>
                                    <a:rPr lang="en-US" sz="2800" b="1" i="1" smtClean="0">
                                      <a:solidFill>
                                        <a:schemeClr val="tx1"/>
                                      </a:solidFill>
                                      <a:latin typeface="Cambria Math" panose="02040503050406030204" pitchFamily="18" charset="0"/>
                                      <a:cs typeface="Segoe UI Semibold" panose="020B0702040204020203" pitchFamily="34" charset="0"/>
                                    </a:rPr>
                                    <m:t>𝑿</m:t>
                                  </m:r>
                                </m:sub>
                              </m:sSub>
                              <m:r>
                                <a:rPr lang="en-US" sz="2800" b="1" i="1" smtClean="0">
                                  <a:solidFill>
                                    <a:schemeClr val="tx1"/>
                                  </a:solidFill>
                                  <a:latin typeface="Cambria Math" panose="02040503050406030204" pitchFamily="18" charset="0"/>
                                  <a:cs typeface="Segoe UI Semibold" panose="020B0702040204020203" pitchFamily="34" charset="0"/>
                                </a:rPr>
                                <m:t>(</m:t>
                              </m:r>
                              <m:r>
                                <a:rPr lang="en-US" sz="2800" b="1" i="1" smtClean="0">
                                  <a:solidFill>
                                    <a:schemeClr val="tx1"/>
                                  </a:solidFill>
                                  <a:latin typeface="Cambria Math" panose="02040503050406030204" pitchFamily="18" charset="0"/>
                                  <a:cs typeface="Segoe UI Semibold" panose="020B0702040204020203" pitchFamily="34" charset="0"/>
                                </a:rPr>
                                <m:t>𝒌</m:t>
                              </m:r>
                              <m:r>
                                <a:rPr lang="en-US" sz="2800" b="1" i="1" smtClean="0">
                                  <a:solidFill>
                                    <a:schemeClr val="tx1"/>
                                  </a:solidFill>
                                  <a:latin typeface="Cambria Math" panose="02040503050406030204" pitchFamily="18" charset="0"/>
                                  <a:cs typeface="Segoe UI Semibold" panose="020B0702040204020203" pitchFamily="34" charset="0"/>
                                </a:rPr>
                                <m:t>)</m:t>
                              </m:r>
                              <m:d>
                                <m:dPr>
                                  <m:ctrlPr>
                                    <a:rPr lang="en-US" sz="2800" b="1" i="1" smtClean="0">
                                      <a:solidFill>
                                        <a:schemeClr val="tx1"/>
                                      </a:solidFill>
                                      <a:latin typeface="Cambria Math" panose="02040503050406030204" pitchFamily="18" charset="0"/>
                                      <a:cs typeface="Segoe UI Semibold" panose="020B0702040204020203" pitchFamily="34" charset="0"/>
                                    </a:rPr>
                                  </m:ctrlPr>
                                </m:dPr>
                                <m:e>
                                  <m:r>
                                    <a:rPr lang="en-US" sz="2800" b="1" i="1" smtClean="0">
                                      <a:solidFill>
                                        <a:schemeClr val="tx1"/>
                                      </a:solidFill>
                                      <a:latin typeface="Cambria Math" panose="02040503050406030204" pitchFamily="18" charset="0"/>
                                      <a:cs typeface="Segoe UI Semibold" panose="020B0702040204020203" pitchFamily="34" charset="0"/>
                                    </a:rPr>
                                    <m:t>𝒌</m:t>
                                  </m:r>
                                  <m:r>
                                    <a:rPr lang="en-US" sz="2800" b="1" i="1" smtClean="0">
                                      <a:solidFill>
                                        <a:schemeClr val="tx1"/>
                                      </a:solidFill>
                                      <a:latin typeface="Cambria Math" panose="02040503050406030204" pitchFamily="18" charset="0"/>
                                      <a:cs typeface="Segoe UI Semibold" panose="020B0702040204020203" pitchFamily="34" charset="0"/>
                                    </a:rPr>
                                    <m:t>−</m:t>
                                  </m:r>
                                  <m:r>
                                    <a:rPr lang="en-US" sz="2800" b="1" i="1" smtClean="0">
                                      <a:solidFill>
                                        <a:schemeClr val="tx1"/>
                                      </a:solidFill>
                                      <a:latin typeface="Cambria Math" panose="02040503050406030204" pitchFamily="18" charset="0"/>
                                      <a:cs typeface="Segoe UI Semibold" panose="020B0702040204020203" pitchFamily="34" charset="0"/>
                                    </a:rPr>
                                    <m:t>𝔼</m:t>
                                  </m:r>
                                  <m:d>
                                    <m:dPr>
                                      <m:begChr m:val="["/>
                                      <m:endChr m:val="]"/>
                                      <m:ctrlPr>
                                        <a:rPr lang="en-US" sz="2800" b="1" i="1" smtClean="0">
                                          <a:solidFill>
                                            <a:schemeClr val="tx1"/>
                                          </a:solidFill>
                                          <a:latin typeface="Cambria Math" panose="02040503050406030204" pitchFamily="18" charset="0"/>
                                          <a:cs typeface="Segoe UI Semibold" panose="020B0702040204020203" pitchFamily="34" charset="0"/>
                                        </a:rPr>
                                      </m:ctrlPr>
                                    </m:dPr>
                                    <m:e>
                                      <m:r>
                                        <a:rPr lang="en-US" sz="2800" b="1" i="1" smtClean="0">
                                          <a:solidFill>
                                            <a:schemeClr val="tx1"/>
                                          </a:solidFill>
                                          <a:latin typeface="Cambria Math" panose="02040503050406030204" pitchFamily="18" charset="0"/>
                                          <a:cs typeface="Segoe UI Semibold" panose="020B0702040204020203" pitchFamily="34" charset="0"/>
                                        </a:rPr>
                                        <m:t>𝑿</m:t>
                                      </m:r>
                                    </m:e>
                                  </m:d>
                                </m:e>
                              </m:d>
                            </m:e>
                            <m:sup>
                              <m:r>
                                <a:rPr lang="en-US" sz="2800" b="1" i="1" smtClean="0">
                                  <a:solidFill>
                                    <a:schemeClr val="tx1"/>
                                  </a:solidFill>
                                  <a:latin typeface="Cambria Math" panose="02040503050406030204" pitchFamily="18" charset="0"/>
                                  <a:cs typeface="Segoe UI Semibold" panose="020B0702040204020203" pitchFamily="34" charset="0"/>
                                </a:rPr>
                                <m:t>𝟐</m:t>
                              </m:r>
                            </m:sup>
                          </m:sSup>
                          <m:r>
                            <a:rPr lang="en-US" sz="2800" b="1" i="1" smtClean="0">
                              <a:solidFill>
                                <a:schemeClr val="tx1"/>
                              </a:solidFill>
                              <a:latin typeface="Cambria Math" panose="02040503050406030204" pitchFamily="18" charset="0"/>
                              <a:cs typeface="Segoe UI Semibold" panose="020B0702040204020203" pitchFamily="34" charset="0"/>
                            </a:rPr>
                            <m:t> </m:t>
                          </m:r>
                          <m:r>
                            <a:rPr lang="en-US" sz="2800" b="1" i="0" smtClean="0">
                              <a:solidFill>
                                <a:schemeClr val="tx1"/>
                              </a:solidFill>
                              <a:latin typeface="Cambria Math" panose="02040503050406030204" pitchFamily="18" charset="0"/>
                              <a:cs typeface="Segoe UI Semibold" panose="020B0702040204020203" pitchFamily="34" charset="0"/>
                            </a:rPr>
                            <m:t>𝐝</m:t>
                          </m:r>
                          <m:r>
                            <a:rPr lang="en-US" sz="2800" b="1" i="1" smtClean="0">
                              <a:solidFill>
                                <a:schemeClr val="tx1"/>
                              </a:solidFill>
                              <a:latin typeface="Cambria Math" panose="02040503050406030204" pitchFamily="18" charset="0"/>
                              <a:cs typeface="Segoe UI Semibold" panose="020B0702040204020203" pitchFamily="34" charset="0"/>
                            </a:rPr>
                            <m:t>𝒌</m:t>
                          </m:r>
                        </m:e>
                      </m:nary>
                    </m:oMath>
                  </m:oMathPara>
                </a14:m>
                <a:endParaRPr lang="en-US" sz="2800" b="1" dirty="0">
                  <a:solidFill>
                    <a:schemeClr val="tx1"/>
                  </a:solidFill>
                  <a:latin typeface="Segoe UI Semibold" panose="020B0702040204020203" pitchFamily="34" charset="0"/>
                  <a:cs typeface="Segoe UI Semibold" panose="020B0702040204020203" pitchFamily="34" charset="0"/>
                </a:endParaRPr>
              </a:p>
            </p:txBody>
          </p:sp>
        </mc:Choice>
        <mc:Fallback xmlns="">
          <p:sp>
            <p:nvSpPr>
              <p:cNvPr id="4" name="Rectangle 3">
                <a:extLst>
                  <a:ext uri="{FF2B5EF4-FFF2-40B4-BE49-F238E27FC236}">
                    <a16:creationId xmlns:a16="http://schemas.microsoft.com/office/drawing/2014/main" id="{1C42BEE6-B706-42D2-9DF9-1770CCF5A3CA}"/>
                  </a:ext>
                </a:extLst>
              </p:cNvPr>
              <p:cNvSpPr>
                <a:spLocks noRot="1" noChangeAspect="1" noMove="1" noResize="1" noEditPoints="1" noAdjustHandles="1" noChangeArrowheads="1" noChangeShapeType="1" noTextEdit="1"/>
              </p:cNvSpPr>
              <p:nvPr/>
            </p:nvSpPr>
            <p:spPr>
              <a:xfrm>
                <a:off x="575239" y="2120506"/>
                <a:ext cx="9711761" cy="1145999"/>
              </a:xfrm>
              <a:prstGeom prst="rect">
                <a:avLst/>
              </a:prstGeom>
              <a:blipFill>
                <a:blip r:embed="rId3"/>
                <a:stretch>
                  <a:fillRect/>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13668771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E4B683-84A0-A448-5DA2-DF34E0F08F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C7DAED-B824-71B6-AF1F-E5F244171746}"/>
              </a:ext>
            </a:extLst>
          </p:cNvPr>
          <p:cNvSpPr>
            <a:spLocks noGrp="1"/>
          </p:cNvSpPr>
          <p:nvPr>
            <p:ph type="title"/>
          </p:nvPr>
        </p:nvSpPr>
        <p:spPr/>
        <p:txBody>
          <a:bodyPr/>
          <a:lstStyle/>
          <a:p>
            <a:r>
              <a:rPr lang="en-US" dirty="0"/>
              <a:t>Comparing Discrete and Continuous</a:t>
            </a:r>
          </a:p>
        </p:txBody>
      </p:sp>
      <mc:AlternateContent xmlns:mc="http://schemas.openxmlformats.org/markup-compatibility/2006" xmlns:a14="http://schemas.microsoft.com/office/drawing/2010/main">
        <mc:Choice Requires="a14">
          <p:graphicFrame>
            <p:nvGraphicFramePr>
              <p:cNvPr id="4" name="Content Placeholder 3">
                <a:extLst>
                  <a:ext uri="{FF2B5EF4-FFF2-40B4-BE49-F238E27FC236}">
                    <a16:creationId xmlns:a16="http://schemas.microsoft.com/office/drawing/2014/main" id="{164341AE-E7F2-0C46-11D5-4157F20C2D2B}"/>
                  </a:ext>
                </a:extLst>
              </p:cNvPr>
              <p:cNvGraphicFramePr>
                <a:graphicFrameLocks noGrp="1"/>
              </p:cNvGraphicFramePr>
              <p:nvPr>
                <p:ph idx="1"/>
              </p:nvPr>
            </p:nvGraphicFramePr>
            <p:xfrm>
              <a:off x="574675" y="1463675"/>
              <a:ext cx="11187114" cy="4590162"/>
            </p:xfrm>
            <a:graphic>
              <a:graphicData uri="http://schemas.openxmlformats.org/drawingml/2006/table">
                <a:tbl>
                  <a:tblPr firstRow="1" firstCol="1" bandRow="1">
                    <a:tableStyleId>{5C22544A-7EE6-4342-B048-85BDC9FD1C3A}</a:tableStyleId>
                  </a:tblPr>
                  <a:tblGrid>
                    <a:gridCol w="2239963">
                      <a:extLst>
                        <a:ext uri="{9D8B030D-6E8A-4147-A177-3AD203B41FA5}">
                          <a16:colId xmlns:a16="http://schemas.microsoft.com/office/drawing/2014/main" val="1709032533"/>
                        </a:ext>
                      </a:extLst>
                    </a:gridCol>
                    <a:gridCol w="4214812">
                      <a:extLst>
                        <a:ext uri="{9D8B030D-6E8A-4147-A177-3AD203B41FA5}">
                          <a16:colId xmlns:a16="http://schemas.microsoft.com/office/drawing/2014/main" val="1906392070"/>
                        </a:ext>
                      </a:extLst>
                    </a:gridCol>
                    <a:gridCol w="4732339">
                      <a:extLst>
                        <a:ext uri="{9D8B030D-6E8A-4147-A177-3AD203B41FA5}">
                          <a16:colId xmlns:a16="http://schemas.microsoft.com/office/drawing/2014/main" val="1533312725"/>
                        </a:ext>
                      </a:extLst>
                    </a:gridCol>
                  </a:tblGrid>
                  <a:tr h="370840">
                    <a:tc>
                      <a:txBody>
                        <a:bodyPr/>
                        <a:lstStyle/>
                        <a:p>
                          <a:endParaRPr lang="en-US" dirty="0"/>
                        </a:p>
                      </a:txBody>
                      <a:tcPr/>
                    </a:tc>
                    <a:tc>
                      <a:txBody>
                        <a:bodyPr/>
                        <a:lstStyle/>
                        <a:p>
                          <a:r>
                            <a:rPr lang="en-US" dirty="0"/>
                            <a:t>Discrete Random Variables</a:t>
                          </a:r>
                        </a:p>
                      </a:txBody>
                      <a:tcPr/>
                    </a:tc>
                    <a:tc>
                      <a:txBody>
                        <a:bodyPr/>
                        <a:lstStyle/>
                        <a:p>
                          <a:r>
                            <a:rPr lang="en-US" dirty="0"/>
                            <a:t>Continuous Random Variables</a:t>
                          </a:r>
                        </a:p>
                      </a:txBody>
                      <a:tcPr/>
                    </a:tc>
                    <a:extLst>
                      <a:ext uri="{0D108BD9-81ED-4DB2-BD59-A6C34878D82A}">
                        <a16:rowId xmlns:a16="http://schemas.microsoft.com/office/drawing/2014/main" val="2646723447"/>
                      </a:ext>
                    </a:extLst>
                  </a:tr>
                  <a:tr h="370840">
                    <a:tc>
                      <a:txBody>
                        <a:bodyPr/>
                        <a:lstStyle/>
                        <a:p>
                          <a:r>
                            <a:rPr lang="en-US" dirty="0"/>
                            <a:t>Probability </a:t>
                          </a:r>
                          <a14:m>
                            <m:oMath xmlns:m="http://schemas.openxmlformats.org/officeDocument/2006/math">
                              <m:r>
                                <a:rPr lang="en-US" b="1" i="1" smtClean="0">
                                  <a:latin typeface="Cambria Math" panose="02040503050406030204" pitchFamily="18" charset="0"/>
                                </a:rPr>
                                <m:t>𝟎</m:t>
                              </m:r>
                            </m:oMath>
                          </a14:m>
                          <a:endParaRPr lang="en-US" dirty="0"/>
                        </a:p>
                      </a:txBody>
                      <a:tcPr/>
                    </a:tc>
                    <a:tc>
                      <a:txBody>
                        <a:bodyPr/>
                        <a:lstStyle/>
                        <a:p>
                          <a:r>
                            <a:rPr lang="en-US" dirty="0"/>
                            <a:t>Equivalent to impossible</a:t>
                          </a:r>
                        </a:p>
                      </a:txBody>
                      <a:tcPr/>
                    </a:tc>
                    <a:tc>
                      <a:txBody>
                        <a:bodyPr/>
                        <a:lstStyle/>
                        <a:p>
                          <a:r>
                            <a:rPr lang="en-US" dirty="0"/>
                            <a:t>All impossible events have probability </a:t>
                          </a:r>
                          <a14:m>
                            <m:oMath xmlns:m="http://schemas.openxmlformats.org/officeDocument/2006/math">
                              <m:r>
                                <a:rPr lang="en-US" b="0" i="1" smtClean="0">
                                  <a:latin typeface="Cambria Math" panose="02040503050406030204" pitchFamily="18" charset="0"/>
                                </a:rPr>
                                <m:t>0,</m:t>
                              </m:r>
                            </m:oMath>
                          </a14:m>
                          <a:r>
                            <a:rPr lang="en-US" dirty="0"/>
                            <a:t> but not conversely</a:t>
                          </a:r>
                          <a:r>
                            <a:rPr lang="en-US" baseline="0" dirty="0"/>
                            <a:t>.</a:t>
                          </a:r>
                          <a:endParaRPr lang="en-US" dirty="0"/>
                        </a:p>
                      </a:txBody>
                      <a:tcPr/>
                    </a:tc>
                    <a:extLst>
                      <a:ext uri="{0D108BD9-81ED-4DB2-BD59-A6C34878D82A}">
                        <a16:rowId xmlns:a16="http://schemas.microsoft.com/office/drawing/2014/main" val="980795604"/>
                      </a:ext>
                    </a:extLst>
                  </a:tr>
                  <a:tr h="370840">
                    <a:tc>
                      <a:txBody>
                        <a:bodyPr/>
                        <a:lstStyle/>
                        <a:p>
                          <a:r>
                            <a:rPr lang="en-US" dirty="0"/>
                            <a:t>Relative Chances</a:t>
                          </a:r>
                        </a:p>
                      </a:txBody>
                      <a:tcPr/>
                    </a:tc>
                    <a:tc>
                      <a:txBody>
                        <a:bodyPr/>
                        <a:lstStyle/>
                        <a:p>
                          <a:r>
                            <a:rPr lang="en-US" dirty="0"/>
                            <a:t>PMF: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r>
                                <a:rPr lang="en-US" b="0" i="1" smtClean="0">
                                  <a:latin typeface="Cambria Math" panose="02040503050406030204" pitchFamily="18" charset="0"/>
                                </a:rPr>
                                <m:t>=</m:t>
                              </m:r>
                              <m:r>
                                <a:rPr lang="en-US" b="0" i="1" smtClean="0">
                                  <a:latin typeface="Cambria Math" panose="02040503050406030204" pitchFamily="18" charset="0"/>
                                </a:rPr>
                                <m:t>ℙ</m:t>
                              </m:r>
                              <m:r>
                                <a:rPr lang="en-US" b="0" i="1" smtClean="0">
                                  <a:latin typeface="Cambria Math" panose="02040503050406030204" pitchFamily="18" charset="0"/>
                                </a:rPr>
                                <m:t>(</m:t>
                              </m:r>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m:t>
                              </m:r>
                            </m:oMath>
                          </a14:m>
                          <a:endParaRPr lang="en-US" dirty="0"/>
                        </a:p>
                      </a:txBody>
                      <a:tcPr/>
                    </a:tc>
                    <a:tc>
                      <a:txBody>
                        <a:bodyPr/>
                        <a:lstStyle/>
                        <a:p>
                          <a:r>
                            <a:rPr lang="en-US" dirty="0"/>
                            <a:t>PDF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𝑋</m:t>
                                  </m:r>
                                </m:sub>
                              </m:sSub>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m:t>
                              </m:r>
                            </m:oMath>
                          </a14:m>
                          <a:r>
                            <a:rPr lang="en-US" dirty="0"/>
                            <a:t> gives chances relative to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𝑋</m:t>
                                  </m:r>
                                </m:sub>
                              </m:sSub>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𝑘</m:t>
                                  </m:r>
                                </m:e>
                                <m:sup>
                                  <m:r>
                                    <a:rPr lang="en-US" b="0" i="1" smtClean="0">
                                      <a:latin typeface="Cambria Math" panose="02040503050406030204" pitchFamily="18" charset="0"/>
                                    </a:rPr>
                                    <m:t>′</m:t>
                                  </m:r>
                                </m:sup>
                              </m:sSup>
                              <m:r>
                                <a:rPr lang="en-US" b="0" i="1" smtClean="0">
                                  <a:latin typeface="Cambria Math" panose="02040503050406030204" pitchFamily="18" charset="0"/>
                                </a:rPr>
                                <m:t>)</m:t>
                              </m:r>
                            </m:oMath>
                          </a14:m>
                          <a:endParaRPr lang="en-US" dirty="0"/>
                        </a:p>
                      </a:txBody>
                      <a:tcPr/>
                    </a:tc>
                    <a:extLst>
                      <a:ext uri="{0D108BD9-81ED-4DB2-BD59-A6C34878D82A}">
                        <a16:rowId xmlns:a16="http://schemas.microsoft.com/office/drawing/2014/main" val="3109935141"/>
                      </a:ext>
                    </a:extLst>
                  </a:tr>
                  <a:tr h="370840">
                    <a:tc>
                      <a:txBody>
                        <a:bodyPr/>
                        <a:lstStyle/>
                        <a:p>
                          <a:r>
                            <a:rPr lang="en-US" dirty="0"/>
                            <a:t>Events</a:t>
                          </a:r>
                        </a:p>
                      </a:txBody>
                      <a:tcPr/>
                    </a:tc>
                    <a:tc>
                      <a:txBody>
                        <a:bodyPr/>
                        <a:lstStyle/>
                        <a:p>
                          <a:r>
                            <a:rPr lang="en-US" dirty="0"/>
                            <a:t>Sum over PMF to get probability</a:t>
                          </a:r>
                        </a:p>
                      </a:txBody>
                      <a:tcPr/>
                    </a:tc>
                    <a:tc>
                      <a:txBody>
                        <a:bodyPr/>
                        <a:lstStyle/>
                        <a:p>
                          <a:r>
                            <a:rPr lang="en-US" dirty="0"/>
                            <a:t>Integrate PDF to get probability</a:t>
                          </a:r>
                        </a:p>
                      </a:txBody>
                      <a:tcPr/>
                    </a:tc>
                    <a:extLst>
                      <a:ext uri="{0D108BD9-81ED-4DB2-BD59-A6C34878D82A}">
                        <a16:rowId xmlns:a16="http://schemas.microsoft.com/office/drawing/2014/main" val="3958944108"/>
                      </a:ext>
                    </a:extLst>
                  </a:tr>
                  <a:tr h="370840">
                    <a:tc>
                      <a:txBody>
                        <a:bodyPr/>
                        <a:lstStyle/>
                        <a:p>
                          <a:r>
                            <a:rPr lang="en-US" dirty="0"/>
                            <a:t>Convert from CDF to PMF</a:t>
                          </a:r>
                        </a:p>
                      </a:txBody>
                      <a:tcPr/>
                    </a:tc>
                    <a:tc>
                      <a:txBody>
                        <a:bodyPr/>
                        <a:lstStyle/>
                        <a:p>
                          <a:r>
                            <a:rPr lang="en-US" dirty="0"/>
                            <a:t>Sum up PMF to get CDF.</a:t>
                          </a:r>
                        </a:p>
                        <a:p>
                          <a:r>
                            <a:rPr lang="en-US" dirty="0"/>
                            <a:t>Look for “breakpoints” in CDF to get PMF. </a:t>
                          </a:r>
                        </a:p>
                      </a:txBody>
                      <a:tcPr/>
                    </a:tc>
                    <a:tc>
                      <a:txBody>
                        <a:bodyPr/>
                        <a:lstStyle/>
                        <a:p>
                          <a:r>
                            <a:rPr lang="en-US" dirty="0"/>
                            <a:t>Integrate PDF to get CDF.</a:t>
                          </a:r>
                        </a:p>
                        <a:p>
                          <a:r>
                            <a:rPr lang="en-US" dirty="0"/>
                            <a:t>Differentiate CDF to get PDF.</a:t>
                          </a:r>
                        </a:p>
                      </a:txBody>
                      <a:tcPr/>
                    </a:tc>
                    <a:extLst>
                      <a:ext uri="{0D108BD9-81ED-4DB2-BD59-A6C34878D82A}">
                        <a16:rowId xmlns:a16="http://schemas.microsoft.com/office/drawing/2014/main" val="2134381625"/>
                      </a:ext>
                    </a:extLst>
                  </a:tr>
                  <a:tr h="370840">
                    <a:tc>
                      <a:txBody>
                        <a:bodyPr/>
                        <a:lstStyle/>
                        <a:p>
                          <a:pPr/>
                          <a14:m>
                            <m:oMathPara xmlns:m="http://schemas.openxmlformats.org/officeDocument/2006/math">
                              <m:oMathParaPr>
                                <m:jc m:val="centerGroup"/>
                              </m:oMathParaPr>
                              <m:oMath xmlns:m="http://schemas.openxmlformats.org/officeDocument/2006/math">
                                <m:r>
                                  <a:rPr lang="en-US" b="1" i="1" smtClean="0">
                                    <a:latin typeface="Cambria Math" panose="02040503050406030204" pitchFamily="18" charset="0"/>
                                  </a:rPr>
                                  <m:t>𝔼</m:t>
                                </m:r>
                                <m:r>
                                  <a:rPr lang="en-US" b="1" i="1" smtClean="0">
                                    <a:latin typeface="Cambria Math" panose="02040503050406030204" pitchFamily="18" charset="0"/>
                                  </a:rPr>
                                  <m:t>[</m:t>
                                </m:r>
                                <m:r>
                                  <a:rPr lang="en-US" b="1" i="1" smtClean="0">
                                    <a:latin typeface="Cambria Math" panose="02040503050406030204" pitchFamily="18" charset="0"/>
                                  </a:rPr>
                                  <m:t>𝑿</m:t>
                                </m:r>
                                <m:r>
                                  <a:rPr lang="en-US" b="1" i="1" smtClean="0">
                                    <a:latin typeface="Cambria Math" panose="02040503050406030204" pitchFamily="18" charset="0"/>
                                  </a:rPr>
                                  <m:t>]</m:t>
                                </m:r>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nary>
                                  <m:naryPr>
                                    <m:chr m:val="∑"/>
                                    <m:supHide m:val="on"/>
                                    <m:ctrlPr>
                                      <a:rPr lang="en-US" b="0" i="1" smtClean="0">
                                        <a:latin typeface="Cambria Math" panose="02040503050406030204" pitchFamily="18" charset="0"/>
                                      </a:rPr>
                                    </m:ctrlPr>
                                  </m:naryPr>
                                  <m:sub>
                                    <m:r>
                                      <a:rPr lang="en-US" b="0" i="1" smtClean="0">
                                        <a:latin typeface="Cambria Math" panose="02040503050406030204" pitchFamily="18" charset="0"/>
                                      </a:rPr>
                                      <m:t>𝜔</m:t>
                                    </m:r>
                                  </m:sub>
                                  <m:sup/>
                                  <m:e>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𝜔</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𝑋</m:t>
                                        </m:r>
                                      </m:sub>
                                    </m:sSub>
                                    <m:r>
                                      <a:rPr lang="en-US" b="0" i="1" smtClean="0">
                                        <a:latin typeface="Cambria Math" panose="02040503050406030204" pitchFamily="18" charset="0"/>
                                      </a:rPr>
                                      <m:t>(</m:t>
                                    </m:r>
                                    <m:r>
                                      <a:rPr lang="en-US" b="0" i="1" smtClean="0">
                                        <a:latin typeface="Cambria Math" panose="02040503050406030204" pitchFamily="18" charset="0"/>
                                      </a:rPr>
                                      <m:t>𝜔</m:t>
                                    </m:r>
                                    <m:r>
                                      <a:rPr lang="en-US" b="0" i="1" smtClean="0">
                                        <a:latin typeface="Cambria Math" panose="02040503050406030204" pitchFamily="18" charset="0"/>
                                      </a:rPr>
                                      <m:t>)</m:t>
                                    </m:r>
                                  </m:e>
                                </m:nary>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nary>
                                  <m:naryPr>
                                    <m:ctrlPr>
                                      <a:rPr lang="en-US" i="1" smtClean="0">
                                        <a:latin typeface="Cambria Math" panose="02040503050406030204" pitchFamily="18" charset="0"/>
                                      </a:rPr>
                                    </m:ctrlPr>
                                  </m:naryPr>
                                  <m:sub>
                                    <m:r>
                                      <m:rPr>
                                        <m:brk m:alnAt="23"/>
                                      </m:rPr>
                                      <a:rPr lang="en-US" b="0" i="1" smtClean="0">
                                        <a:latin typeface="Cambria Math" panose="02040503050406030204" pitchFamily="18" charset="0"/>
                                      </a:rPr>
                                      <m:t>−</m:t>
                                    </m:r>
                                    <m:r>
                                      <a:rPr lang="en-US" b="0" i="1" smtClean="0">
                                        <a:latin typeface="Cambria Math" panose="02040503050406030204" pitchFamily="18" charset="0"/>
                                      </a:rPr>
                                      <m:t>∞</m:t>
                                    </m:r>
                                  </m:sub>
                                  <m:sup>
                                    <m:r>
                                      <a:rPr lang="en-US" b="0" i="1" smtClean="0">
                                        <a:latin typeface="Cambria Math" panose="02040503050406030204" pitchFamily="18" charset="0"/>
                                      </a:rPr>
                                      <m:t>∞</m:t>
                                    </m:r>
                                  </m:sup>
                                  <m:e>
                                    <m:r>
                                      <a:rPr lang="en-US" b="0" i="1" smtClean="0">
                                        <a:latin typeface="Cambria Math" panose="02040503050406030204" pitchFamily="18" charset="0"/>
                                      </a:rPr>
                                      <m:t>𝑧</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𝑧</m:t>
                                        </m:r>
                                      </m:e>
                                    </m:d>
                                    <m:r>
                                      <a:rPr lang="en-US" b="0" i="1" smtClean="0">
                                        <a:latin typeface="Cambria Math" panose="02040503050406030204" pitchFamily="18" charset="0"/>
                                      </a:rPr>
                                      <m:t> </m:t>
                                    </m:r>
                                    <m:r>
                                      <m:rPr>
                                        <m:sty m:val="p"/>
                                      </m:rPr>
                                      <a:rPr lang="en-US" b="0" i="0" smtClean="0">
                                        <a:latin typeface="Cambria Math" panose="02040503050406030204" pitchFamily="18" charset="0"/>
                                      </a:rPr>
                                      <m:t>d</m:t>
                                    </m:r>
                                    <m:r>
                                      <a:rPr lang="en-US" b="0" i="1" smtClean="0">
                                        <a:latin typeface="Cambria Math" panose="02040503050406030204" pitchFamily="18" charset="0"/>
                                      </a:rPr>
                                      <m:t>𝑧</m:t>
                                    </m:r>
                                  </m:e>
                                </m:nary>
                              </m:oMath>
                            </m:oMathPara>
                          </a14:m>
                          <a:endParaRPr lang="en-US" dirty="0"/>
                        </a:p>
                      </a:txBody>
                      <a:tcPr/>
                    </a:tc>
                    <a:extLst>
                      <a:ext uri="{0D108BD9-81ED-4DB2-BD59-A6C34878D82A}">
                        <a16:rowId xmlns:a16="http://schemas.microsoft.com/office/drawing/2014/main" val="4292402285"/>
                      </a:ext>
                    </a:extLst>
                  </a:tr>
                  <a:tr h="370840">
                    <a:tc>
                      <a:txBody>
                        <a:bodyPr/>
                        <a:lstStyle/>
                        <a:p>
                          <a:pPr/>
                          <a14:m>
                            <m:oMathPara xmlns:m="http://schemas.openxmlformats.org/officeDocument/2006/math">
                              <m:oMathParaPr>
                                <m:jc m:val="centerGroup"/>
                              </m:oMathParaPr>
                              <m:oMath xmlns:m="http://schemas.openxmlformats.org/officeDocument/2006/math">
                                <m:r>
                                  <a:rPr lang="en-US" b="1" i="1" smtClean="0">
                                    <a:latin typeface="Cambria Math" panose="02040503050406030204" pitchFamily="18" charset="0"/>
                                  </a:rPr>
                                  <m:t>𝔼</m:t>
                                </m:r>
                                <m:r>
                                  <a:rPr lang="en-US" b="1" i="1" smtClean="0">
                                    <a:latin typeface="Cambria Math" panose="02040503050406030204" pitchFamily="18" charset="0"/>
                                  </a:rPr>
                                  <m:t>[</m:t>
                                </m:r>
                                <m:r>
                                  <a:rPr lang="en-US" b="1" i="1" smtClean="0">
                                    <a:latin typeface="Cambria Math" panose="02040503050406030204" pitchFamily="18" charset="0"/>
                                  </a:rPr>
                                  <m:t>𝒈</m:t>
                                </m:r>
                                <m:d>
                                  <m:dPr>
                                    <m:ctrlPr>
                                      <a:rPr lang="en-US" b="1" i="1" smtClean="0">
                                        <a:latin typeface="Cambria Math" panose="02040503050406030204" pitchFamily="18" charset="0"/>
                                      </a:rPr>
                                    </m:ctrlPr>
                                  </m:dPr>
                                  <m:e>
                                    <m:r>
                                      <a:rPr lang="en-US" b="1" i="1" smtClean="0">
                                        <a:latin typeface="Cambria Math" panose="02040503050406030204" pitchFamily="18" charset="0"/>
                                      </a:rPr>
                                      <m:t>𝑿</m:t>
                                    </m:r>
                                  </m:e>
                                </m:d>
                                <m:r>
                                  <a:rPr lang="en-US" b="1" i="1" smtClean="0">
                                    <a:latin typeface="Cambria Math" panose="02040503050406030204" pitchFamily="18" charset="0"/>
                                  </a:rPr>
                                  <m:t>]</m:t>
                                </m:r>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nary>
                                  <m:naryPr>
                                    <m:chr m:val="∑"/>
                                    <m:supHide m:val="on"/>
                                    <m:ctrlPr>
                                      <a:rPr lang="en-US" b="0" i="1" smtClean="0">
                                        <a:latin typeface="Cambria Math" panose="02040503050406030204" pitchFamily="18" charset="0"/>
                                      </a:rPr>
                                    </m:ctrlPr>
                                  </m:naryPr>
                                  <m:sub>
                                    <m:r>
                                      <a:rPr lang="en-US" b="0" i="1" smtClean="0">
                                        <a:latin typeface="Cambria Math" panose="02040503050406030204" pitchFamily="18" charset="0"/>
                                      </a:rPr>
                                      <m:t>𝜔</m:t>
                                    </m:r>
                                  </m:sub>
                                  <m:sup/>
                                  <m:e>
                                    <m:r>
                                      <a:rPr lang="en-US" b="0" i="1" smtClean="0">
                                        <a:latin typeface="Cambria Math" panose="02040503050406030204" pitchFamily="18" charset="0"/>
                                      </a:rPr>
                                      <m:t>𝑔</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d>
                                          <m:dPr>
                                            <m:ctrlPr>
                                              <a:rPr lang="en-US" b="0" i="1" smtClean="0">
                                                <a:latin typeface="Cambria Math" panose="02040503050406030204" pitchFamily="18" charset="0"/>
                                              </a:rPr>
                                            </m:ctrlPr>
                                          </m:dPr>
                                          <m:e>
                                            <m:r>
                                              <a:rPr lang="en-US" b="0" i="1" smtClean="0">
                                                <a:latin typeface="Cambria Math" panose="02040503050406030204" pitchFamily="18" charset="0"/>
                                              </a:rPr>
                                              <m:t>𝜔</m:t>
                                            </m:r>
                                          </m:e>
                                        </m:d>
                                      </m:e>
                                    </m:d>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𝑋</m:t>
                                        </m:r>
                                      </m:sub>
                                    </m:sSub>
                                    <m:r>
                                      <a:rPr lang="en-US" b="0" i="1" smtClean="0">
                                        <a:latin typeface="Cambria Math" panose="02040503050406030204" pitchFamily="18" charset="0"/>
                                      </a:rPr>
                                      <m:t>(</m:t>
                                    </m:r>
                                    <m:r>
                                      <a:rPr lang="en-US" b="0" i="1" smtClean="0">
                                        <a:latin typeface="Cambria Math" panose="02040503050406030204" pitchFamily="18" charset="0"/>
                                      </a:rPr>
                                      <m:t>𝜔</m:t>
                                    </m:r>
                                    <m:r>
                                      <a:rPr lang="en-US" b="0" i="1" smtClean="0">
                                        <a:latin typeface="Cambria Math" panose="02040503050406030204" pitchFamily="18" charset="0"/>
                                      </a:rPr>
                                      <m:t>)</m:t>
                                    </m:r>
                                  </m:e>
                                </m:nary>
                              </m:oMath>
                            </m:oMathPara>
                          </a14:m>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nary>
                                  <m:naryPr>
                                    <m:ctrlPr>
                                      <a:rPr lang="en-US" i="1" smtClean="0">
                                        <a:latin typeface="Cambria Math" panose="02040503050406030204" pitchFamily="18" charset="0"/>
                                      </a:rPr>
                                    </m:ctrlPr>
                                  </m:naryPr>
                                  <m:sub>
                                    <m:r>
                                      <m:rPr>
                                        <m:brk m:alnAt="23"/>
                                      </m:rPr>
                                      <a:rPr lang="en-US" b="0" i="1" smtClean="0">
                                        <a:latin typeface="Cambria Math" panose="02040503050406030204" pitchFamily="18" charset="0"/>
                                      </a:rPr>
                                      <m:t>−</m:t>
                                    </m:r>
                                    <m:r>
                                      <a:rPr lang="en-US" b="0" i="1" smtClean="0">
                                        <a:latin typeface="Cambria Math" panose="02040503050406030204" pitchFamily="18" charset="0"/>
                                      </a:rPr>
                                      <m:t>∞</m:t>
                                    </m:r>
                                  </m:sub>
                                  <m:sup>
                                    <m:r>
                                      <a:rPr lang="en-US" b="0" i="1" smtClean="0">
                                        <a:latin typeface="Cambria Math" panose="02040503050406030204" pitchFamily="18" charset="0"/>
                                      </a:rPr>
                                      <m:t>∞</m:t>
                                    </m:r>
                                  </m:sup>
                                  <m:e>
                                    <m:r>
                                      <a:rPr lang="en-US" b="0" i="1" smtClean="0">
                                        <a:latin typeface="Cambria Math" panose="02040503050406030204" pitchFamily="18" charset="0"/>
                                      </a:rPr>
                                      <m:t>𝑔</m:t>
                                    </m:r>
                                    <m:r>
                                      <a:rPr lang="en-US" b="0" i="1" smtClean="0">
                                        <a:latin typeface="Cambria Math" panose="02040503050406030204" pitchFamily="18" charset="0"/>
                                      </a:rPr>
                                      <m:t>(</m:t>
                                    </m:r>
                                    <m:r>
                                      <a:rPr lang="en-US" b="0" i="1" smtClean="0">
                                        <a:latin typeface="Cambria Math" panose="02040503050406030204" pitchFamily="18" charset="0"/>
                                      </a:rPr>
                                      <m:t>𝑧</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𝑧</m:t>
                                        </m:r>
                                      </m:e>
                                    </m:d>
                                    <m:r>
                                      <a:rPr lang="en-US" b="0" i="1" smtClean="0">
                                        <a:latin typeface="Cambria Math" panose="02040503050406030204" pitchFamily="18" charset="0"/>
                                      </a:rPr>
                                      <m:t> </m:t>
                                    </m:r>
                                    <m:r>
                                      <m:rPr>
                                        <m:sty m:val="p"/>
                                      </m:rPr>
                                      <a:rPr lang="en-US" b="0" i="0" smtClean="0">
                                        <a:latin typeface="Cambria Math" panose="02040503050406030204" pitchFamily="18" charset="0"/>
                                      </a:rPr>
                                      <m:t>d</m:t>
                                    </m:r>
                                    <m:r>
                                      <a:rPr lang="en-US" b="0" i="1" smtClean="0">
                                        <a:latin typeface="Cambria Math" panose="02040503050406030204" pitchFamily="18" charset="0"/>
                                      </a:rPr>
                                      <m:t>𝑧</m:t>
                                    </m:r>
                                  </m:e>
                                </m:nary>
                              </m:oMath>
                            </m:oMathPara>
                          </a14:m>
                          <a:endParaRPr lang="en-US" dirty="0"/>
                        </a:p>
                      </a:txBody>
                      <a:tcPr/>
                    </a:tc>
                    <a:extLst>
                      <a:ext uri="{0D108BD9-81ED-4DB2-BD59-A6C34878D82A}">
                        <a16:rowId xmlns:a16="http://schemas.microsoft.com/office/drawing/2014/main" val="3402158508"/>
                      </a:ext>
                    </a:extLst>
                  </a:tr>
                  <a:tr h="370840">
                    <a:tc>
                      <a:txBody>
                        <a:bodyPr/>
                        <a:lstStyle/>
                        <a:p>
                          <a:pPr/>
                          <a14:m>
                            <m:oMathPara xmlns:m="http://schemas.openxmlformats.org/officeDocument/2006/math">
                              <m:oMathParaPr>
                                <m:jc m:val="centerGroup"/>
                              </m:oMathParaPr>
                              <m:oMath xmlns:m="http://schemas.openxmlformats.org/officeDocument/2006/math">
                                <m:r>
                                  <a:rPr lang="en-US" b="1" i="0" smtClean="0">
                                    <a:latin typeface="Cambria Math" panose="02040503050406030204" pitchFamily="18" charset="0"/>
                                  </a:rPr>
                                  <m:t>𝐕𝐚𝐫</m:t>
                                </m:r>
                                <m:r>
                                  <a:rPr lang="en-US" b="1" i="1" smtClean="0">
                                    <a:latin typeface="Cambria Math" panose="02040503050406030204" pitchFamily="18" charset="0"/>
                                  </a:rPr>
                                  <m:t>(</m:t>
                                </m:r>
                                <m:r>
                                  <a:rPr lang="en-US" b="1" i="1" smtClean="0">
                                    <a:latin typeface="Cambria Math" panose="02040503050406030204" pitchFamily="18" charset="0"/>
                                  </a:rPr>
                                  <m:t>𝑿</m:t>
                                </m:r>
                                <m:r>
                                  <a:rPr lang="en-US" b="1" i="1" smtClean="0">
                                    <a:latin typeface="Cambria Math" panose="02040503050406030204" pitchFamily="18" charset="0"/>
                                  </a:rPr>
                                  <m:t>)</m:t>
                                </m:r>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r>
                                          <a:rPr lang="en-US" b="0" i="1" smtClean="0">
                                            <a:latin typeface="Cambria Math" panose="02040503050406030204" pitchFamily="18" charset="0"/>
                                          </a:rPr>
                                          <m:t>𝑋</m:t>
                                        </m:r>
                                      </m:e>
                                      <m:sup>
                                        <m:r>
                                          <a:rPr lang="en-US" b="0" i="1" smtClean="0">
                                            <a:latin typeface="Cambria Math" panose="02040503050406030204" pitchFamily="18" charset="0"/>
                                          </a:rPr>
                                          <m:t>2</m:t>
                                        </m:r>
                                      </m:sup>
                                    </m:sSup>
                                  </m:e>
                                </m:d>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e>
                                    </m:d>
                                  </m:e>
                                  <m:sup>
                                    <m:r>
                                      <a:rPr lang="en-US" b="0" i="1" smtClean="0">
                                        <a:latin typeface="Cambria Math" panose="02040503050406030204" pitchFamily="18" charset="0"/>
                                      </a:rPr>
                                      <m:t>2</m:t>
                                    </m:r>
                                  </m:sup>
                                </m:sSup>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r>
                                          <a:rPr lang="en-US" b="0" i="1" smtClean="0">
                                            <a:latin typeface="Cambria Math" panose="02040503050406030204" pitchFamily="18" charset="0"/>
                                          </a:rPr>
                                          <m:t>𝑋</m:t>
                                        </m:r>
                                      </m:e>
                                      <m:sup>
                                        <m:r>
                                          <a:rPr lang="en-US" b="0" i="1" smtClean="0">
                                            <a:latin typeface="Cambria Math" panose="02040503050406030204" pitchFamily="18" charset="0"/>
                                          </a:rPr>
                                          <m:t>2</m:t>
                                        </m:r>
                                      </m:sup>
                                    </m:sSup>
                                  </m:e>
                                </m:d>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e>
                                    </m:d>
                                  </m:e>
                                  <m:sup>
                                    <m:r>
                                      <a:rPr lang="en-US" b="0" i="1" smtClean="0">
                                        <a:latin typeface="Cambria Math" panose="02040503050406030204" pitchFamily="18" charset="0"/>
                                      </a:rPr>
                                      <m:t>2</m:t>
                                    </m:r>
                                  </m:sup>
                                </m:sSup>
                                <m:r>
                                  <a:rPr lang="en-US" b="0" i="1" smtClean="0">
                                    <a:latin typeface="Cambria Math" panose="02040503050406030204" pitchFamily="18" charset="0"/>
                                  </a:rPr>
                                  <m:t>=</m:t>
                                </m:r>
                                <m:nary>
                                  <m:naryPr>
                                    <m:ctrlPr>
                                      <a:rPr lang="en-US" i="1" smtClean="0">
                                        <a:latin typeface="Cambria Math" panose="02040503050406030204" pitchFamily="18" charset="0"/>
                                      </a:rPr>
                                    </m:ctrlPr>
                                  </m:naryPr>
                                  <m:sub>
                                    <m:r>
                                      <m:rPr>
                                        <m:brk m:alnAt="23"/>
                                      </m:rPr>
                                      <a:rPr lang="en-US" b="0" i="1" smtClean="0">
                                        <a:latin typeface="Cambria Math" panose="02040503050406030204" pitchFamily="18" charset="0"/>
                                      </a:rPr>
                                      <m:t>−</m:t>
                                    </m:r>
                                    <m:r>
                                      <a:rPr lang="en-US" b="0" i="1" smtClean="0">
                                        <a:latin typeface="Cambria Math" panose="02040503050406030204" pitchFamily="18" charset="0"/>
                                      </a:rPr>
                                      <m:t>∞</m:t>
                                    </m:r>
                                  </m:sub>
                                  <m:sup>
                                    <m:r>
                                      <a:rPr lang="en-US" b="0" i="1" smtClean="0">
                                        <a:latin typeface="Cambria Math" panose="02040503050406030204" pitchFamily="18" charset="0"/>
                                      </a:rPr>
                                      <m:t>∞</m:t>
                                    </m:r>
                                  </m:sup>
                                  <m:e>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𝑧</m:t>
                                            </m:r>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e>
                                        </m:d>
                                      </m:e>
                                      <m:sup>
                                        <m:r>
                                          <a:rPr lang="en-US" b="0" i="1" smtClean="0">
                                            <a:latin typeface="Cambria Math" panose="02040503050406030204" pitchFamily="18" charset="0"/>
                                          </a:rPr>
                                          <m:t>2</m:t>
                                        </m:r>
                                      </m:sup>
                                    </m:sSup>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𝑧</m:t>
                                        </m:r>
                                      </m:e>
                                    </m:d>
                                    <m:r>
                                      <a:rPr lang="en-US" b="0" i="1" smtClean="0">
                                        <a:latin typeface="Cambria Math" panose="02040503050406030204" pitchFamily="18" charset="0"/>
                                      </a:rPr>
                                      <m:t> </m:t>
                                    </m:r>
                                    <m:r>
                                      <m:rPr>
                                        <m:sty m:val="p"/>
                                      </m:rPr>
                                      <a:rPr lang="en-US" b="0" i="0" smtClean="0">
                                        <a:latin typeface="Cambria Math" panose="02040503050406030204" pitchFamily="18" charset="0"/>
                                      </a:rPr>
                                      <m:t>d</m:t>
                                    </m:r>
                                    <m:r>
                                      <a:rPr lang="en-US" b="0" i="1" smtClean="0">
                                        <a:latin typeface="Cambria Math" panose="02040503050406030204" pitchFamily="18" charset="0"/>
                                      </a:rPr>
                                      <m:t>𝑧</m:t>
                                    </m:r>
                                  </m:e>
                                </m:nary>
                              </m:oMath>
                            </m:oMathPara>
                          </a14:m>
                          <a:endParaRPr lang="en-US" dirty="0"/>
                        </a:p>
                      </a:txBody>
                      <a:tcPr/>
                    </a:tc>
                    <a:extLst>
                      <a:ext uri="{0D108BD9-81ED-4DB2-BD59-A6C34878D82A}">
                        <a16:rowId xmlns:a16="http://schemas.microsoft.com/office/drawing/2014/main" val="2325061097"/>
                      </a:ext>
                    </a:extLst>
                  </a:tr>
                </a:tbl>
              </a:graphicData>
            </a:graphic>
          </p:graphicFrame>
        </mc:Choice>
        <mc:Fallback xmlns="">
          <p:graphicFrame>
            <p:nvGraphicFramePr>
              <p:cNvPr id="4" name="Content Placeholder 3">
                <a:extLst>
                  <a:ext uri="{FF2B5EF4-FFF2-40B4-BE49-F238E27FC236}">
                    <a16:creationId xmlns:a16="http://schemas.microsoft.com/office/drawing/2014/main" id="{F2EF8A37-1AE7-4913-A385-0557E276C42A}"/>
                  </a:ext>
                </a:extLst>
              </p:cNvPr>
              <p:cNvGraphicFramePr>
                <a:graphicFrameLocks noGrp="1"/>
              </p:cNvGraphicFramePr>
              <p:nvPr>
                <p:ph idx="1"/>
                <p:extLst>
                  <p:ext uri="{D42A27DB-BD31-4B8C-83A1-F6EECF244321}">
                    <p14:modId xmlns:p14="http://schemas.microsoft.com/office/powerpoint/2010/main" val="1644114108"/>
                  </p:ext>
                </p:extLst>
              </p:nvPr>
            </p:nvGraphicFramePr>
            <p:xfrm>
              <a:off x="574675" y="1463675"/>
              <a:ext cx="11187114" cy="4590162"/>
            </p:xfrm>
            <a:graphic>
              <a:graphicData uri="http://schemas.openxmlformats.org/drawingml/2006/table">
                <a:tbl>
                  <a:tblPr firstRow="1" firstCol="1" bandRow="1">
                    <a:tableStyleId>{5C22544A-7EE6-4342-B048-85BDC9FD1C3A}</a:tableStyleId>
                  </a:tblPr>
                  <a:tblGrid>
                    <a:gridCol w="2239963">
                      <a:extLst>
                        <a:ext uri="{9D8B030D-6E8A-4147-A177-3AD203B41FA5}">
                          <a16:colId xmlns:a16="http://schemas.microsoft.com/office/drawing/2014/main" val="1709032533"/>
                        </a:ext>
                      </a:extLst>
                    </a:gridCol>
                    <a:gridCol w="4214812">
                      <a:extLst>
                        <a:ext uri="{9D8B030D-6E8A-4147-A177-3AD203B41FA5}">
                          <a16:colId xmlns:a16="http://schemas.microsoft.com/office/drawing/2014/main" val="1906392070"/>
                        </a:ext>
                      </a:extLst>
                    </a:gridCol>
                    <a:gridCol w="4732339">
                      <a:extLst>
                        <a:ext uri="{9D8B030D-6E8A-4147-A177-3AD203B41FA5}">
                          <a16:colId xmlns:a16="http://schemas.microsoft.com/office/drawing/2014/main" val="1533312725"/>
                        </a:ext>
                      </a:extLst>
                    </a:gridCol>
                  </a:tblGrid>
                  <a:tr h="370840">
                    <a:tc>
                      <a:txBody>
                        <a:bodyPr/>
                        <a:lstStyle/>
                        <a:p>
                          <a:endParaRPr lang="en-US" dirty="0"/>
                        </a:p>
                      </a:txBody>
                      <a:tcPr/>
                    </a:tc>
                    <a:tc>
                      <a:txBody>
                        <a:bodyPr/>
                        <a:lstStyle/>
                        <a:p>
                          <a:r>
                            <a:rPr lang="en-US" dirty="0"/>
                            <a:t>Discrete Random Variables</a:t>
                          </a:r>
                        </a:p>
                      </a:txBody>
                      <a:tcPr/>
                    </a:tc>
                    <a:tc>
                      <a:txBody>
                        <a:bodyPr/>
                        <a:lstStyle/>
                        <a:p>
                          <a:r>
                            <a:rPr lang="en-US" dirty="0"/>
                            <a:t>Continuous Random Variables</a:t>
                          </a:r>
                        </a:p>
                      </a:txBody>
                      <a:tcPr/>
                    </a:tc>
                    <a:extLst>
                      <a:ext uri="{0D108BD9-81ED-4DB2-BD59-A6C34878D82A}">
                        <a16:rowId xmlns:a16="http://schemas.microsoft.com/office/drawing/2014/main" val="2646723447"/>
                      </a:ext>
                    </a:extLst>
                  </a:tr>
                  <a:tr h="640080">
                    <a:tc>
                      <a:txBody>
                        <a:bodyPr/>
                        <a:lstStyle/>
                        <a:p>
                          <a:endParaRPr lang="en-US"/>
                        </a:p>
                      </a:txBody>
                      <a:tcPr>
                        <a:blipFill>
                          <a:blip r:embed="rId3"/>
                          <a:stretch>
                            <a:fillRect l="-272" t="-62857" r="-400000" b="-561905"/>
                          </a:stretch>
                        </a:blipFill>
                      </a:tcPr>
                    </a:tc>
                    <a:tc>
                      <a:txBody>
                        <a:bodyPr/>
                        <a:lstStyle/>
                        <a:p>
                          <a:r>
                            <a:rPr lang="en-US" dirty="0"/>
                            <a:t>Equivalent to impossible</a:t>
                          </a:r>
                        </a:p>
                      </a:txBody>
                      <a:tcPr/>
                    </a:tc>
                    <a:tc>
                      <a:txBody>
                        <a:bodyPr/>
                        <a:lstStyle/>
                        <a:p>
                          <a:endParaRPr lang="en-US"/>
                        </a:p>
                      </a:txBody>
                      <a:tcPr>
                        <a:blipFill>
                          <a:blip r:embed="rId3"/>
                          <a:stretch>
                            <a:fillRect l="-136422" t="-62857" r="-515" b="-561905"/>
                          </a:stretch>
                        </a:blipFill>
                      </a:tcPr>
                    </a:tc>
                    <a:extLst>
                      <a:ext uri="{0D108BD9-81ED-4DB2-BD59-A6C34878D82A}">
                        <a16:rowId xmlns:a16="http://schemas.microsoft.com/office/drawing/2014/main" val="980795604"/>
                      </a:ext>
                    </a:extLst>
                  </a:tr>
                  <a:tr h="370840">
                    <a:tc>
                      <a:txBody>
                        <a:bodyPr/>
                        <a:lstStyle/>
                        <a:p>
                          <a:r>
                            <a:rPr lang="en-US" dirty="0"/>
                            <a:t>Relative Chances</a:t>
                          </a:r>
                        </a:p>
                      </a:txBody>
                      <a:tcPr/>
                    </a:tc>
                    <a:tc>
                      <a:txBody>
                        <a:bodyPr/>
                        <a:lstStyle/>
                        <a:p>
                          <a:endParaRPr lang="en-US"/>
                        </a:p>
                      </a:txBody>
                      <a:tcPr>
                        <a:blipFill>
                          <a:blip r:embed="rId3"/>
                          <a:stretch>
                            <a:fillRect l="-53401" t="-280328" r="-113025" b="-867213"/>
                          </a:stretch>
                        </a:blipFill>
                      </a:tcPr>
                    </a:tc>
                    <a:tc>
                      <a:txBody>
                        <a:bodyPr/>
                        <a:lstStyle/>
                        <a:p>
                          <a:endParaRPr lang="en-US"/>
                        </a:p>
                      </a:txBody>
                      <a:tcPr>
                        <a:blipFill>
                          <a:blip r:embed="rId3"/>
                          <a:stretch>
                            <a:fillRect l="-136422" t="-280328" r="-515" b="-867213"/>
                          </a:stretch>
                        </a:blipFill>
                      </a:tcPr>
                    </a:tc>
                    <a:extLst>
                      <a:ext uri="{0D108BD9-81ED-4DB2-BD59-A6C34878D82A}">
                        <a16:rowId xmlns:a16="http://schemas.microsoft.com/office/drawing/2014/main" val="3109935141"/>
                      </a:ext>
                    </a:extLst>
                  </a:tr>
                  <a:tr h="370840">
                    <a:tc>
                      <a:txBody>
                        <a:bodyPr/>
                        <a:lstStyle/>
                        <a:p>
                          <a:r>
                            <a:rPr lang="en-US" dirty="0"/>
                            <a:t>Events</a:t>
                          </a:r>
                        </a:p>
                      </a:txBody>
                      <a:tcPr/>
                    </a:tc>
                    <a:tc>
                      <a:txBody>
                        <a:bodyPr/>
                        <a:lstStyle/>
                        <a:p>
                          <a:r>
                            <a:rPr lang="en-US" dirty="0"/>
                            <a:t>Sum over PMF to get probability</a:t>
                          </a:r>
                        </a:p>
                      </a:txBody>
                      <a:tcPr/>
                    </a:tc>
                    <a:tc>
                      <a:txBody>
                        <a:bodyPr/>
                        <a:lstStyle/>
                        <a:p>
                          <a:r>
                            <a:rPr lang="en-US" dirty="0"/>
                            <a:t>Integrate PDF to get probability</a:t>
                          </a:r>
                        </a:p>
                      </a:txBody>
                      <a:tcPr/>
                    </a:tc>
                    <a:extLst>
                      <a:ext uri="{0D108BD9-81ED-4DB2-BD59-A6C34878D82A}">
                        <a16:rowId xmlns:a16="http://schemas.microsoft.com/office/drawing/2014/main" val="3958944108"/>
                      </a:ext>
                    </a:extLst>
                  </a:tr>
                  <a:tr h="640080">
                    <a:tc>
                      <a:txBody>
                        <a:bodyPr/>
                        <a:lstStyle/>
                        <a:p>
                          <a:r>
                            <a:rPr lang="en-US" dirty="0"/>
                            <a:t>Convert from CDF to PMF</a:t>
                          </a:r>
                        </a:p>
                      </a:txBody>
                      <a:tcPr/>
                    </a:tc>
                    <a:tc>
                      <a:txBody>
                        <a:bodyPr/>
                        <a:lstStyle/>
                        <a:p>
                          <a:r>
                            <a:rPr lang="en-US" dirty="0"/>
                            <a:t>Sum up PMF to get CDF.</a:t>
                          </a:r>
                        </a:p>
                        <a:p>
                          <a:r>
                            <a:rPr lang="en-US" dirty="0"/>
                            <a:t>Look for “breakpoints” in CDF to get PMF. </a:t>
                          </a:r>
                        </a:p>
                      </a:txBody>
                      <a:tcPr/>
                    </a:tc>
                    <a:tc>
                      <a:txBody>
                        <a:bodyPr/>
                        <a:lstStyle/>
                        <a:p>
                          <a:r>
                            <a:rPr lang="en-US" dirty="0"/>
                            <a:t>Integrate PDF to get CDF.</a:t>
                          </a:r>
                        </a:p>
                        <a:p>
                          <a:r>
                            <a:rPr lang="en-US" dirty="0"/>
                            <a:t>Differentiate CDF to get PDF.</a:t>
                          </a:r>
                        </a:p>
                      </a:txBody>
                      <a:tcPr/>
                    </a:tc>
                    <a:extLst>
                      <a:ext uri="{0D108BD9-81ED-4DB2-BD59-A6C34878D82A}">
                        <a16:rowId xmlns:a16="http://schemas.microsoft.com/office/drawing/2014/main" val="2134381625"/>
                      </a:ext>
                    </a:extLst>
                  </a:tr>
                  <a:tr h="757111">
                    <a:tc>
                      <a:txBody>
                        <a:bodyPr/>
                        <a:lstStyle/>
                        <a:p>
                          <a:endParaRPr lang="en-US"/>
                        </a:p>
                      </a:txBody>
                      <a:tcPr>
                        <a:blipFill>
                          <a:blip r:embed="rId3"/>
                          <a:stretch>
                            <a:fillRect l="-272" t="-320968" r="-400000" b="-192742"/>
                          </a:stretch>
                        </a:blipFill>
                      </a:tcPr>
                    </a:tc>
                    <a:tc>
                      <a:txBody>
                        <a:bodyPr/>
                        <a:lstStyle/>
                        <a:p>
                          <a:endParaRPr lang="en-US"/>
                        </a:p>
                      </a:txBody>
                      <a:tcPr>
                        <a:blipFill>
                          <a:blip r:embed="rId3"/>
                          <a:stretch>
                            <a:fillRect l="-53401" t="-320968" r="-113025" b="-192742"/>
                          </a:stretch>
                        </a:blipFill>
                      </a:tcPr>
                    </a:tc>
                    <a:tc>
                      <a:txBody>
                        <a:bodyPr/>
                        <a:lstStyle/>
                        <a:p>
                          <a:endParaRPr lang="en-US"/>
                        </a:p>
                      </a:txBody>
                      <a:tcPr>
                        <a:blipFill>
                          <a:blip r:embed="rId3"/>
                          <a:stretch>
                            <a:fillRect l="-136422" t="-320968" r="-515" b="-192742"/>
                          </a:stretch>
                        </a:blipFill>
                      </a:tcPr>
                    </a:tc>
                    <a:extLst>
                      <a:ext uri="{0D108BD9-81ED-4DB2-BD59-A6C34878D82A}">
                        <a16:rowId xmlns:a16="http://schemas.microsoft.com/office/drawing/2014/main" val="4292402285"/>
                      </a:ext>
                    </a:extLst>
                  </a:tr>
                  <a:tr h="757111">
                    <a:tc>
                      <a:txBody>
                        <a:bodyPr/>
                        <a:lstStyle/>
                        <a:p>
                          <a:endParaRPr lang="en-US"/>
                        </a:p>
                      </a:txBody>
                      <a:tcPr>
                        <a:blipFill>
                          <a:blip r:embed="rId3"/>
                          <a:stretch>
                            <a:fillRect l="-272" t="-417600" r="-400000" b="-91200"/>
                          </a:stretch>
                        </a:blipFill>
                      </a:tcPr>
                    </a:tc>
                    <a:tc>
                      <a:txBody>
                        <a:bodyPr/>
                        <a:lstStyle/>
                        <a:p>
                          <a:endParaRPr lang="en-US"/>
                        </a:p>
                      </a:txBody>
                      <a:tcPr>
                        <a:blipFill>
                          <a:blip r:embed="rId3"/>
                          <a:stretch>
                            <a:fillRect l="-53401" t="-417600" r="-113025" b="-91200"/>
                          </a:stretch>
                        </a:blipFill>
                      </a:tcPr>
                    </a:tc>
                    <a:tc>
                      <a:txBody>
                        <a:bodyPr/>
                        <a:lstStyle/>
                        <a:p>
                          <a:endParaRPr lang="en-US"/>
                        </a:p>
                      </a:txBody>
                      <a:tcPr>
                        <a:blipFill>
                          <a:blip r:embed="rId3"/>
                          <a:stretch>
                            <a:fillRect l="-136422" t="-417600" r="-515" b="-91200"/>
                          </a:stretch>
                        </a:blipFill>
                      </a:tcPr>
                    </a:tc>
                    <a:extLst>
                      <a:ext uri="{0D108BD9-81ED-4DB2-BD59-A6C34878D82A}">
                        <a16:rowId xmlns:a16="http://schemas.microsoft.com/office/drawing/2014/main" val="3402158508"/>
                      </a:ext>
                    </a:extLst>
                  </a:tr>
                  <a:tr h="683260">
                    <a:tc>
                      <a:txBody>
                        <a:bodyPr/>
                        <a:lstStyle/>
                        <a:p>
                          <a:endParaRPr lang="en-US"/>
                        </a:p>
                      </a:txBody>
                      <a:tcPr>
                        <a:blipFill>
                          <a:blip r:embed="rId3"/>
                          <a:stretch>
                            <a:fillRect l="-272" t="-577679" r="-400000" b="-1786"/>
                          </a:stretch>
                        </a:blipFill>
                      </a:tcPr>
                    </a:tc>
                    <a:tc>
                      <a:txBody>
                        <a:bodyPr/>
                        <a:lstStyle/>
                        <a:p>
                          <a:endParaRPr lang="en-US"/>
                        </a:p>
                      </a:txBody>
                      <a:tcPr>
                        <a:blipFill>
                          <a:blip r:embed="rId3"/>
                          <a:stretch>
                            <a:fillRect l="-53401" t="-577679" r="-113025" b="-1786"/>
                          </a:stretch>
                        </a:blipFill>
                      </a:tcPr>
                    </a:tc>
                    <a:tc>
                      <a:txBody>
                        <a:bodyPr/>
                        <a:lstStyle/>
                        <a:p>
                          <a:endParaRPr lang="en-US"/>
                        </a:p>
                      </a:txBody>
                      <a:tcPr>
                        <a:blipFill>
                          <a:blip r:embed="rId3"/>
                          <a:stretch>
                            <a:fillRect l="-136422" t="-577679" r="-515" b="-1786"/>
                          </a:stretch>
                        </a:blipFill>
                      </a:tcPr>
                    </a:tc>
                    <a:extLst>
                      <a:ext uri="{0D108BD9-81ED-4DB2-BD59-A6C34878D82A}">
                        <a16:rowId xmlns:a16="http://schemas.microsoft.com/office/drawing/2014/main" val="2325061097"/>
                      </a:ext>
                    </a:extLst>
                  </a:tr>
                </a:tbl>
              </a:graphicData>
            </a:graphic>
          </p:graphicFrame>
        </mc:Fallback>
      </mc:AlternateContent>
    </p:spTree>
    <p:extLst>
      <p:ext uri="{BB962C8B-B14F-4D97-AF65-F5344CB8AC3E}">
        <p14:creationId xmlns:p14="http://schemas.microsoft.com/office/powerpoint/2010/main" val="18683876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62DF2-DF4A-7FC6-9543-B09F46D3CDEA}"/>
              </a:ext>
            </a:extLst>
          </p:cNvPr>
          <p:cNvSpPr>
            <a:spLocks noGrp="1"/>
          </p:cNvSpPr>
          <p:nvPr>
            <p:ph type="title"/>
          </p:nvPr>
        </p:nvSpPr>
        <p:spPr>
          <a:xfrm>
            <a:off x="1902774" y="3262680"/>
            <a:ext cx="7561265" cy="590415"/>
          </a:xfrm>
        </p:spPr>
        <p:txBody>
          <a:bodyPr/>
          <a:lstStyle/>
          <a:p>
            <a:r>
              <a:rPr lang="en-US" dirty="0"/>
              <a:t>Zoo of </a:t>
            </a:r>
            <a:r>
              <a:rPr lang="en-US" b="1" dirty="0">
                <a:latin typeface="Segoe UI" panose="020B0502040204020203" pitchFamily="34" charset="0"/>
                <a:cs typeface="Segoe UI" panose="020B0502040204020203" pitchFamily="34" charset="0"/>
              </a:rPr>
              <a:t>Continuous</a:t>
            </a:r>
            <a:r>
              <a:rPr lang="en-US" b="1" dirty="0"/>
              <a:t> Random variables</a:t>
            </a:r>
            <a:endParaRPr lang="en-US" dirty="0"/>
          </a:p>
        </p:txBody>
      </p:sp>
      <p:sp>
        <p:nvSpPr>
          <p:cNvPr id="3" name="Text Placeholder 2">
            <a:extLst>
              <a:ext uri="{FF2B5EF4-FFF2-40B4-BE49-F238E27FC236}">
                <a16:creationId xmlns:a16="http://schemas.microsoft.com/office/drawing/2014/main" id="{45ECA30E-1168-D733-CD4B-9B011D78C8A4}"/>
              </a:ext>
            </a:extLst>
          </p:cNvPr>
          <p:cNvSpPr>
            <a:spLocks noGrp="1"/>
          </p:cNvSpPr>
          <p:nvPr>
            <p:ph type="body" idx="1"/>
          </p:nvPr>
        </p:nvSpPr>
        <p:spPr>
          <a:xfrm>
            <a:off x="1902775" y="3716068"/>
            <a:ext cx="7412675" cy="506283"/>
          </a:xfrm>
        </p:spPr>
        <p:txBody>
          <a:bodyPr>
            <a:normAutofit fontScale="92500"/>
          </a:bodyPr>
          <a:lstStyle/>
          <a:p>
            <a:r>
              <a:rPr lang="en-US" sz="2200" dirty="0"/>
              <a:t>and get practice with working with continuous random variables!</a:t>
            </a:r>
          </a:p>
        </p:txBody>
      </p:sp>
    </p:spTree>
    <p:extLst>
      <p:ext uri="{BB962C8B-B14F-4D97-AF65-F5344CB8AC3E}">
        <p14:creationId xmlns:p14="http://schemas.microsoft.com/office/powerpoint/2010/main" val="15436466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9481A-C0E0-4853-A668-02144B402D21}"/>
              </a:ext>
            </a:extLst>
          </p:cNvPr>
          <p:cNvSpPr>
            <a:spLocks noGrp="1"/>
          </p:cNvSpPr>
          <p:nvPr>
            <p:ph type="title"/>
          </p:nvPr>
        </p:nvSpPr>
        <p:spPr/>
        <p:txBody>
          <a:bodyPr/>
          <a:lstStyle/>
          <a:p>
            <a:r>
              <a:rPr lang="en-US" dirty="0"/>
              <a:t>Continuous Zoo</a:t>
            </a:r>
          </a:p>
        </p:txBody>
      </p:sp>
      <p:grpSp>
        <p:nvGrpSpPr>
          <p:cNvPr id="4" name="Group 3">
            <a:extLst>
              <a:ext uri="{FF2B5EF4-FFF2-40B4-BE49-F238E27FC236}">
                <a16:creationId xmlns:a16="http://schemas.microsoft.com/office/drawing/2014/main" id="{A092E1DE-130C-4043-A1B5-3DAE23F6C36A}"/>
              </a:ext>
            </a:extLst>
          </p:cNvPr>
          <p:cNvGrpSpPr/>
          <p:nvPr/>
        </p:nvGrpSpPr>
        <p:grpSpPr>
          <a:xfrm>
            <a:off x="438624" y="3045099"/>
            <a:ext cx="3276223" cy="2841351"/>
            <a:chOff x="1185842" y="3427084"/>
            <a:chExt cx="5809075" cy="1743803"/>
          </a:xfrm>
        </p:grpSpPr>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6B72DFF8-377A-4CC3-84A9-3FA3FC623F6B}"/>
                    </a:ext>
                  </a:extLst>
                </p:cNvPr>
                <p:cNvSpPr/>
                <p:nvPr/>
              </p:nvSpPr>
              <p:spPr>
                <a:xfrm>
                  <a:off x="1185842" y="3773914"/>
                  <a:ext cx="5809075" cy="1396973"/>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Bef>
                      <a:spcPts val="500"/>
                    </a:spcBef>
                  </a:pPr>
                  <a14:m>
                    <m:oMath xmlns:m="http://schemas.openxmlformats.org/officeDocument/2006/math">
                      <m:sSub>
                        <m:sSubPr>
                          <m:ctrlPr>
                            <a:rPr lang="en-US" sz="2000" b="1" i="1" smtClean="0">
                              <a:latin typeface="Cambria Math" panose="02040503050406030204" pitchFamily="18" charset="0"/>
                              <a:cs typeface="Segoe UI Semibold" panose="020B0702040204020203" pitchFamily="34" charset="0"/>
                            </a:rPr>
                          </m:ctrlPr>
                        </m:sSubPr>
                        <m:e>
                          <m:r>
                            <a:rPr lang="en-US" sz="2000" b="1" i="1" smtClean="0">
                              <a:latin typeface="Cambria Math" panose="02040503050406030204" pitchFamily="18" charset="0"/>
                              <a:cs typeface="Segoe UI Semibold" panose="020B0702040204020203" pitchFamily="34" charset="0"/>
                            </a:rPr>
                            <m:t>𝒇</m:t>
                          </m:r>
                        </m:e>
                        <m:sub>
                          <m:r>
                            <a:rPr lang="en-US" sz="2000" b="1" i="1" smtClean="0">
                              <a:latin typeface="Cambria Math" panose="02040503050406030204" pitchFamily="18" charset="0"/>
                              <a:cs typeface="Segoe UI Semibold" panose="020B0702040204020203" pitchFamily="34" charset="0"/>
                            </a:rPr>
                            <m:t>𝑿</m:t>
                          </m:r>
                        </m:sub>
                      </m:sSub>
                      <m:d>
                        <m:dPr>
                          <m:ctrlPr>
                            <a:rPr lang="en-US" sz="2000" b="1" i="1" smtClean="0">
                              <a:latin typeface="Cambria Math" panose="02040503050406030204" pitchFamily="18" charset="0"/>
                              <a:cs typeface="Segoe UI Semibold" panose="020B0702040204020203" pitchFamily="34" charset="0"/>
                            </a:rPr>
                          </m:ctrlPr>
                        </m:dPr>
                        <m:e>
                          <m:r>
                            <a:rPr lang="en-US" sz="2000" b="1" i="1" smtClean="0">
                              <a:latin typeface="Cambria Math" panose="02040503050406030204" pitchFamily="18" charset="0"/>
                              <a:cs typeface="Segoe UI Semibold" panose="020B0702040204020203" pitchFamily="34" charset="0"/>
                            </a:rPr>
                            <m:t>𝒌</m:t>
                          </m:r>
                        </m:e>
                      </m:d>
                      <m:r>
                        <a:rPr lang="en-US" sz="2000" b="1" i="1" smtClean="0">
                          <a:latin typeface="Cambria Math" panose="02040503050406030204" pitchFamily="18" charset="0"/>
                          <a:cs typeface="Segoe UI Semibold" panose="020B0702040204020203" pitchFamily="34" charset="0"/>
                        </a:rPr>
                        <m:t>=</m:t>
                      </m:r>
                      <m:f>
                        <m:fPr>
                          <m:ctrlPr>
                            <a:rPr lang="en-US" sz="2000" b="1" i="1" smtClean="0">
                              <a:latin typeface="Cambria Math" panose="02040503050406030204" pitchFamily="18" charset="0"/>
                              <a:cs typeface="Segoe UI Semibold" panose="020B0702040204020203" pitchFamily="34" charset="0"/>
                            </a:rPr>
                          </m:ctrlPr>
                        </m:fPr>
                        <m:num>
                          <m:r>
                            <a:rPr lang="en-US" sz="2000" b="1" i="1" smtClean="0">
                              <a:latin typeface="Cambria Math" panose="02040503050406030204" pitchFamily="18" charset="0"/>
                              <a:cs typeface="Segoe UI Semibold" panose="020B0702040204020203" pitchFamily="34" charset="0"/>
                            </a:rPr>
                            <m:t>𝟏</m:t>
                          </m:r>
                        </m:num>
                        <m:den>
                          <m:r>
                            <a:rPr lang="en-US" sz="2000" b="1" i="1" smtClean="0">
                              <a:latin typeface="Cambria Math" panose="02040503050406030204" pitchFamily="18" charset="0"/>
                              <a:cs typeface="Segoe UI Semibold" panose="020B0702040204020203" pitchFamily="34" charset="0"/>
                            </a:rPr>
                            <m:t>𝒃</m:t>
                          </m:r>
                          <m:r>
                            <a:rPr lang="en-US" sz="2000" b="1" i="1" smtClean="0">
                              <a:latin typeface="Cambria Math" panose="02040503050406030204" pitchFamily="18" charset="0"/>
                              <a:cs typeface="Segoe UI Semibold" panose="020B0702040204020203" pitchFamily="34" charset="0"/>
                            </a:rPr>
                            <m:t>−</m:t>
                          </m:r>
                          <m:r>
                            <a:rPr lang="en-US" sz="2000" b="1" i="1" smtClean="0">
                              <a:latin typeface="Cambria Math" panose="02040503050406030204" pitchFamily="18" charset="0"/>
                              <a:cs typeface="Segoe UI Semibold" panose="020B0702040204020203" pitchFamily="34" charset="0"/>
                            </a:rPr>
                            <m:t>𝒂</m:t>
                          </m:r>
                        </m:den>
                      </m:f>
                    </m:oMath>
                  </a14:m>
                  <a:r>
                    <a:rPr lang="en-US" sz="2000" b="1" dirty="0">
                      <a:latin typeface="Segoe UI Semibold" panose="020B0702040204020203" pitchFamily="34" charset="0"/>
                      <a:cs typeface="Segoe UI Semibold" panose="020B0702040204020203" pitchFamily="34" charset="0"/>
                    </a:rPr>
                    <a:t> for </a:t>
                  </a:r>
                  <a14:m>
                    <m:oMath xmlns:m="http://schemas.openxmlformats.org/officeDocument/2006/math">
                      <m:r>
                        <a:rPr lang="en-US" sz="2000" b="1" i="1">
                          <a:latin typeface="Cambria Math" panose="02040503050406030204" pitchFamily="18" charset="0"/>
                          <a:cs typeface="Segoe UI Semibold" panose="020B0702040204020203" pitchFamily="34" charset="0"/>
                        </a:rPr>
                        <m:t>𝒂</m:t>
                      </m:r>
                      <m:r>
                        <a:rPr lang="en-US" sz="2000" b="1" i="1">
                          <a:latin typeface="Cambria Math" panose="02040503050406030204" pitchFamily="18" charset="0"/>
                          <a:cs typeface="Segoe UI Semibold" panose="020B0702040204020203" pitchFamily="34" charset="0"/>
                        </a:rPr>
                        <m:t>≤</m:t>
                      </m:r>
                      <m:r>
                        <a:rPr lang="en-US" sz="2000" b="1" i="1">
                          <a:latin typeface="Cambria Math" panose="02040503050406030204" pitchFamily="18" charset="0"/>
                          <a:cs typeface="Segoe UI Semibold" panose="020B0702040204020203" pitchFamily="34" charset="0"/>
                        </a:rPr>
                        <m:t>𝒌</m:t>
                      </m:r>
                      <m:r>
                        <a:rPr lang="en-US" sz="2000" b="1" i="1" smtClean="0">
                          <a:latin typeface="Cambria Math" panose="02040503050406030204" pitchFamily="18" charset="0"/>
                          <a:cs typeface="Segoe UI Semibold" panose="020B0702040204020203" pitchFamily="34" charset="0"/>
                        </a:rPr>
                        <m:t>≤</m:t>
                      </m:r>
                      <m:r>
                        <a:rPr lang="en-US" sz="2000" b="1" i="1">
                          <a:latin typeface="Cambria Math" panose="02040503050406030204" pitchFamily="18" charset="0"/>
                          <a:cs typeface="Segoe UI Semibold" panose="020B0702040204020203" pitchFamily="34" charset="0"/>
                        </a:rPr>
                        <m:t>𝒃</m:t>
                      </m:r>
                    </m:oMath>
                  </a14:m>
                  <a:endParaRPr lang="en-US" sz="2000" b="1" dirty="0">
                    <a:latin typeface="Segoe UI Semibold" panose="020B0702040204020203" pitchFamily="34" charset="0"/>
                    <a:cs typeface="Segoe UI Semibold" panose="020B0702040204020203" pitchFamily="34" charset="0"/>
                  </a:endParaRPr>
                </a:p>
                <a:p>
                  <a:pPr algn="ctr">
                    <a:spcBef>
                      <a:spcPts val="500"/>
                    </a:spcBef>
                  </a:pPr>
                  <a14:m>
                    <m:oMath xmlns:m="http://schemas.openxmlformats.org/officeDocument/2006/math">
                      <m:sSub>
                        <m:sSubPr>
                          <m:ctrlPr>
                            <a:rPr lang="en-US" sz="2000" b="1" i="1" smtClean="0">
                              <a:latin typeface="Cambria Math" panose="02040503050406030204" pitchFamily="18" charset="0"/>
                              <a:cs typeface="Segoe UI Semibold" panose="020B0702040204020203" pitchFamily="34" charset="0"/>
                            </a:rPr>
                          </m:ctrlPr>
                        </m:sSubPr>
                        <m:e>
                          <m:r>
                            <a:rPr lang="en-US" sz="2000" b="1" i="1" smtClean="0">
                              <a:latin typeface="Cambria Math" panose="02040503050406030204" pitchFamily="18" charset="0"/>
                              <a:cs typeface="Segoe UI Semibold" panose="020B0702040204020203" pitchFamily="34" charset="0"/>
                            </a:rPr>
                            <m:t>𝑭</m:t>
                          </m:r>
                        </m:e>
                        <m:sub>
                          <m:r>
                            <a:rPr lang="en-US" sz="2000" b="1" i="1" smtClean="0">
                              <a:latin typeface="Cambria Math" panose="02040503050406030204" pitchFamily="18" charset="0"/>
                              <a:cs typeface="Segoe UI Semibold" panose="020B0702040204020203" pitchFamily="34" charset="0"/>
                            </a:rPr>
                            <m:t>𝑿</m:t>
                          </m:r>
                        </m:sub>
                      </m:sSub>
                      <m:d>
                        <m:dPr>
                          <m:ctrlPr>
                            <a:rPr lang="en-US" sz="2000" b="1" i="1" smtClean="0">
                              <a:latin typeface="Cambria Math" panose="02040503050406030204" pitchFamily="18" charset="0"/>
                              <a:cs typeface="Segoe UI Semibold" panose="020B0702040204020203" pitchFamily="34" charset="0"/>
                            </a:rPr>
                          </m:ctrlPr>
                        </m:dPr>
                        <m:e>
                          <m:r>
                            <a:rPr lang="en-US" sz="2000" b="1" i="1" smtClean="0">
                              <a:latin typeface="Cambria Math" panose="02040503050406030204" pitchFamily="18" charset="0"/>
                              <a:cs typeface="Segoe UI Semibold" panose="020B0702040204020203" pitchFamily="34" charset="0"/>
                            </a:rPr>
                            <m:t>𝒌</m:t>
                          </m:r>
                        </m:e>
                      </m:d>
                      <m:r>
                        <a:rPr lang="en-US" sz="2000" b="1" i="1" smtClean="0">
                          <a:latin typeface="Cambria Math" panose="02040503050406030204" pitchFamily="18" charset="0"/>
                          <a:cs typeface="Segoe UI Semibold" panose="020B0702040204020203" pitchFamily="34" charset="0"/>
                        </a:rPr>
                        <m:t>=</m:t>
                      </m:r>
                      <m:f>
                        <m:fPr>
                          <m:ctrlPr>
                            <a:rPr lang="en-US" sz="2000" b="1" i="1" smtClean="0">
                              <a:latin typeface="Cambria Math" panose="02040503050406030204" pitchFamily="18" charset="0"/>
                              <a:cs typeface="Segoe UI Semibold" panose="020B0702040204020203" pitchFamily="34" charset="0"/>
                            </a:rPr>
                          </m:ctrlPr>
                        </m:fPr>
                        <m:num>
                          <m:r>
                            <a:rPr lang="en-US" sz="2000" b="1" i="1" smtClean="0">
                              <a:latin typeface="Cambria Math" panose="02040503050406030204" pitchFamily="18" charset="0"/>
                              <a:cs typeface="Segoe UI Semibold" panose="020B0702040204020203" pitchFamily="34" charset="0"/>
                            </a:rPr>
                            <m:t>𝒙</m:t>
                          </m:r>
                          <m:r>
                            <a:rPr lang="en-US" sz="2000" b="1" i="1" smtClean="0">
                              <a:latin typeface="Cambria Math" panose="02040503050406030204" pitchFamily="18" charset="0"/>
                              <a:cs typeface="Segoe UI Semibold" panose="020B0702040204020203" pitchFamily="34" charset="0"/>
                            </a:rPr>
                            <m:t>−</m:t>
                          </m:r>
                          <m:r>
                            <a:rPr lang="en-US" sz="2000" b="1" i="1" smtClean="0">
                              <a:latin typeface="Cambria Math" panose="02040503050406030204" pitchFamily="18" charset="0"/>
                              <a:cs typeface="Segoe UI Semibold" panose="020B0702040204020203" pitchFamily="34" charset="0"/>
                            </a:rPr>
                            <m:t>𝒂</m:t>
                          </m:r>
                        </m:num>
                        <m:den>
                          <m:r>
                            <a:rPr lang="en-US" sz="2000" b="1" i="1" smtClean="0">
                              <a:latin typeface="Cambria Math" panose="02040503050406030204" pitchFamily="18" charset="0"/>
                              <a:cs typeface="Segoe UI Semibold" panose="020B0702040204020203" pitchFamily="34" charset="0"/>
                            </a:rPr>
                            <m:t>𝒃</m:t>
                          </m:r>
                          <m:r>
                            <a:rPr lang="en-US" sz="2000" b="1" i="1" smtClean="0">
                              <a:latin typeface="Cambria Math" panose="02040503050406030204" pitchFamily="18" charset="0"/>
                              <a:cs typeface="Segoe UI Semibold" panose="020B0702040204020203" pitchFamily="34" charset="0"/>
                            </a:rPr>
                            <m:t>−</m:t>
                          </m:r>
                          <m:r>
                            <a:rPr lang="en-US" sz="2000" b="1" i="1" smtClean="0">
                              <a:latin typeface="Cambria Math" panose="02040503050406030204" pitchFamily="18" charset="0"/>
                              <a:cs typeface="Segoe UI Semibold" panose="020B0702040204020203" pitchFamily="34" charset="0"/>
                            </a:rPr>
                            <m:t>𝒂</m:t>
                          </m:r>
                        </m:den>
                      </m:f>
                    </m:oMath>
                  </a14:m>
                  <a:r>
                    <a:rPr lang="en-US" sz="2000" b="1" i="1" dirty="0">
                      <a:latin typeface="Cambria Math" panose="02040503050406030204" pitchFamily="18" charset="0"/>
                      <a:cs typeface="Segoe UI Semibold" panose="020B0702040204020203" pitchFamily="34" charset="0"/>
                    </a:rPr>
                    <a:t> </a:t>
                  </a:r>
                  <a:r>
                    <a:rPr lang="en-US" sz="2000" dirty="0">
                      <a:latin typeface="Segoe UI" panose="020B0502040204020203" pitchFamily="34" charset="0"/>
                      <a:cs typeface="Segoe UI" panose="020B0502040204020203" pitchFamily="34" charset="0"/>
                    </a:rPr>
                    <a:t>if</a:t>
                  </a:r>
                  <a:r>
                    <a:rPr lang="en-US" sz="2000" b="1" dirty="0">
                      <a:latin typeface="Cambria Math" panose="02040503050406030204" pitchFamily="18" charset="0"/>
                      <a:cs typeface="Segoe UI Semibold" panose="020B0702040204020203" pitchFamily="34" charset="0"/>
                    </a:rPr>
                    <a:t> </a:t>
                  </a:r>
                  <a14:m>
                    <m:oMath xmlns:m="http://schemas.openxmlformats.org/officeDocument/2006/math">
                      <m:r>
                        <a:rPr lang="en-US" sz="2000" b="1" i="1" smtClean="0">
                          <a:latin typeface="Cambria Math" panose="02040503050406030204" pitchFamily="18" charset="0"/>
                          <a:cs typeface="Segoe UI Semibold" panose="020B0702040204020203" pitchFamily="34" charset="0"/>
                        </a:rPr>
                        <m:t>𝒂</m:t>
                      </m:r>
                      <m:r>
                        <a:rPr lang="en-US" sz="2000" b="1" i="1" smtClean="0">
                          <a:latin typeface="Cambria Math" panose="02040503050406030204" pitchFamily="18" charset="0"/>
                          <a:cs typeface="Segoe UI Semibold" panose="020B0702040204020203" pitchFamily="34" charset="0"/>
                        </a:rPr>
                        <m:t>≤</m:t>
                      </m:r>
                      <m:r>
                        <a:rPr lang="en-US" sz="2000" b="1" i="1" smtClean="0">
                          <a:latin typeface="Cambria Math" panose="02040503050406030204" pitchFamily="18" charset="0"/>
                          <a:cs typeface="Segoe UI Semibold" panose="020B0702040204020203" pitchFamily="34" charset="0"/>
                        </a:rPr>
                        <m:t>𝒌</m:t>
                      </m:r>
                      <m:r>
                        <a:rPr lang="en-US" sz="2000" b="1" i="1" smtClean="0">
                          <a:latin typeface="Cambria Math" panose="02040503050406030204" pitchFamily="18" charset="0"/>
                          <a:cs typeface="Segoe UI Semibold" panose="020B0702040204020203" pitchFamily="34" charset="0"/>
                        </a:rPr>
                        <m:t>&lt;</m:t>
                      </m:r>
                      <m:r>
                        <a:rPr lang="en-US" sz="2000" b="1" i="1" smtClean="0">
                          <a:latin typeface="Cambria Math" panose="02040503050406030204" pitchFamily="18" charset="0"/>
                          <a:cs typeface="Segoe UI Semibold" panose="020B0702040204020203" pitchFamily="34" charset="0"/>
                        </a:rPr>
                        <m:t>𝒃</m:t>
                      </m:r>
                    </m:oMath>
                  </a14:m>
                  <a:endParaRPr lang="en-US" sz="2000" b="1" i="1" dirty="0">
                    <a:latin typeface="Cambria Math" panose="02040503050406030204" pitchFamily="18" charset="0"/>
                    <a:cs typeface="Segoe UI Semibold" panose="020B0702040204020203" pitchFamily="34" charset="0"/>
                  </a:endParaRPr>
                </a:p>
                <a:p>
                  <a:pPr algn="ctr">
                    <a:spcBef>
                      <a:spcPts val="500"/>
                    </a:spcBef>
                  </a:pPr>
                  <a14:m>
                    <m:oMathPara xmlns:m="http://schemas.openxmlformats.org/officeDocument/2006/math">
                      <m:oMathParaPr>
                        <m:jc m:val="centerGroup"/>
                      </m:oMathParaPr>
                      <m:oMath xmlns:m="http://schemas.openxmlformats.org/officeDocument/2006/math">
                        <m:r>
                          <a:rPr lang="en-US" sz="2000" b="1" i="1" smtClean="0">
                            <a:latin typeface="Cambria Math" panose="02040503050406030204" pitchFamily="18" charset="0"/>
                            <a:cs typeface="Segoe UI Semibold" panose="020B0702040204020203" pitchFamily="34" charset="0"/>
                          </a:rPr>
                          <m:t>𝔼</m:t>
                        </m:r>
                        <m:d>
                          <m:dPr>
                            <m:begChr m:val="["/>
                            <m:endChr m:val="]"/>
                            <m:ctrlPr>
                              <a:rPr lang="en-US" sz="2000" b="1" i="1" smtClean="0">
                                <a:latin typeface="Cambria Math" panose="02040503050406030204" pitchFamily="18" charset="0"/>
                                <a:cs typeface="Segoe UI Semibold" panose="020B0702040204020203" pitchFamily="34" charset="0"/>
                              </a:rPr>
                            </m:ctrlPr>
                          </m:dPr>
                          <m:e>
                            <m:r>
                              <a:rPr lang="en-US" sz="2000" b="1" i="1" smtClean="0">
                                <a:latin typeface="Cambria Math" panose="02040503050406030204" pitchFamily="18" charset="0"/>
                                <a:cs typeface="Segoe UI Semibold" panose="020B0702040204020203" pitchFamily="34" charset="0"/>
                              </a:rPr>
                              <m:t>𝑿</m:t>
                            </m:r>
                          </m:e>
                        </m:d>
                        <m:r>
                          <a:rPr lang="en-US" sz="2000" b="1" i="1" smtClean="0">
                            <a:latin typeface="Cambria Math" panose="02040503050406030204" pitchFamily="18" charset="0"/>
                            <a:cs typeface="Segoe UI Semibold" panose="020B0702040204020203" pitchFamily="34" charset="0"/>
                          </a:rPr>
                          <m:t>=</m:t>
                        </m:r>
                        <m:f>
                          <m:fPr>
                            <m:ctrlPr>
                              <a:rPr lang="en-US" sz="2000" b="1" i="1" smtClean="0">
                                <a:latin typeface="Cambria Math" panose="02040503050406030204" pitchFamily="18" charset="0"/>
                                <a:cs typeface="Segoe UI Semibold" panose="020B0702040204020203" pitchFamily="34" charset="0"/>
                              </a:rPr>
                            </m:ctrlPr>
                          </m:fPr>
                          <m:num>
                            <m:r>
                              <a:rPr lang="en-US" sz="2000" b="1" i="1" smtClean="0">
                                <a:latin typeface="Cambria Math" panose="02040503050406030204" pitchFamily="18" charset="0"/>
                                <a:cs typeface="Segoe UI Semibold" panose="020B0702040204020203" pitchFamily="34" charset="0"/>
                              </a:rPr>
                              <m:t>𝒂</m:t>
                            </m:r>
                            <m:r>
                              <a:rPr lang="en-US" sz="2000" b="1" i="1" smtClean="0">
                                <a:latin typeface="Cambria Math" panose="02040503050406030204" pitchFamily="18" charset="0"/>
                                <a:cs typeface="Segoe UI Semibold" panose="020B0702040204020203" pitchFamily="34" charset="0"/>
                              </a:rPr>
                              <m:t>+</m:t>
                            </m:r>
                            <m:r>
                              <a:rPr lang="en-US" sz="2000" b="1" i="1" smtClean="0">
                                <a:latin typeface="Cambria Math" panose="02040503050406030204" pitchFamily="18" charset="0"/>
                                <a:cs typeface="Segoe UI Semibold" panose="020B0702040204020203" pitchFamily="34" charset="0"/>
                              </a:rPr>
                              <m:t>𝒃</m:t>
                            </m:r>
                          </m:num>
                          <m:den>
                            <m:r>
                              <a:rPr lang="en-US" sz="2000" b="1" i="1" smtClean="0">
                                <a:latin typeface="Cambria Math" panose="02040503050406030204" pitchFamily="18" charset="0"/>
                                <a:cs typeface="Segoe UI Semibold" panose="020B0702040204020203" pitchFamily="34" charset="0"/>
                              </a:rPr>
                              <m:t>𝟐</m:t>
                            </m:r>
                          </m:den>
                        </m:f>
                      </m:oMath>
                    </m:oMathPara>
                  </a14:m>
                  <a:endParaRPr lang="en-US" sz="2000" b="1" dirty="0">
                    <a:latin typeface="Segoe UI Semibold" panose="020B0702040204020203" pitchFamily="34" charset="0"/>
                    <a:cs typeface="Segoe UI Semibold" panose="020B0702040204020203" pitchFamily="34" charset="0"/>
                  </a:endParaRPr>
                </a:p>
                <a:p>
                  <a:pPr algn="ctr">
                    <a:spcBef>
                      <a:spcPts val="500"/>
                    </a:spcBef>
                  </a:pPr>
                  <a14:m>
                    <m:oMathPara xmlns:m="http://schemas.openxmlformats.org/officeDocument/2006/math">
                      <m:oMathParaPr>
                        <m:jc m:val="centerGroup"/>
                      </m:oMathParaPr>
                      <m:oMath xmlns:m="http://schemas.openxmlformats.org/officeDocument/2006/math">
                        <m:r>
                          <a:rPr lang="en-US" sz="1900" b="1" i="0" smtClean="0">
                            <a:latin typeface="Cambria Math" panose="02040503050406030204" pitchFamily="18" charset="0"/>
                            <a:cs typeface="Segoe UI Semibold" panose="020B0702040204020203" pitchFamily="34" charset="0"/>
                          </a:rPr>
                          <m:t>𝐕𝐚𝐫</m:t>
                        </m:r>
                        <m:d>
                          <m:dPr>
                            <m:ctrlPr>
                              <a:rPr lang="en-US" sz="1900" b="1" i="1" smtClean="0">
                                <a:latin typeface="Cambria Math" panose="02040503050406030204" pitchFamily="18" charset="0"/>
                                <a:cs typeface="Segoe UI Semibold" panose="020B0702040204020203" pitchFamily="34" charset="0"/>
                              </a:rPr>
                            </m:ctrlPr>
                          </m:dPr>
                          <m:e>
                            <m:r>
                              <a:rPr lang="en-US" sz="1900" b="1" i="1" smtClean="0">
                                <a:latin typeface="Cambria Math" panose="02040503050406030204" pitchFamily="18" charset="0"/>
                                <a:cs typeface="Segoe UI Semibold" panose="020B0702040204020203" pitchFamily="34" charset="0"/>
                              </a:rPr>
                              <m:t>𝑿</m:t>
                            </m:r>
                          </m:e>
                        </m:d>
                        <m:r>
                          <a:rPr lang="en-US" sz="1900" b="1" i="1" smtClean="0">
                            <a:latin typeface="Cambria Math" panose="02040503050406030204" pitchFamily="18" charset="0"/>
                            <a:cs typeface="Segoe UI Semibold" panose="020B0702040204020203" pitchFamily="34" charset="0"/>
                          </a:rPr>
                          <m:t>=</m:t>
                        </m:r>
                        <m:f>
                          <m:fPr>
                            <m:ctrlPr>
                              <a:rPr lang="en-US" sz="1900" b="1" i="1" smtClean="0">
                                <a:latin typeface="Cambria Math" panose="02040503050406030204" pitchFamily="18" charset="0"/>
                                <a:cs typeface="Segoe UI Semibold" panose="020B0702040204020203" pitchFamily="34" charset="0"/>
                              </a:rPr>
                            </m:ctrlPr>
                          </m:fPr>
                          <m:num>
                            <m:sSup>
                              <m:sSupPr>
                                <m:ctrlPr>
                                  <a:rPr lang="en-US" sz="1900" b="1" i="1" smtClean="0">
                                    <a:latin typeface="Cambria Math" panose="02040503050406030204" pitchFamily="18" charset="0"/>
                                    <a:cs typeface="Segoe UI Semibold" panose="020B0702040204020203" pitchFamily="34" charset="0"/>
                                  </a:rPr>
                                </m:ctrlPr>
                              </m:sSupPr>
                              <m:e>
                                <m:d>
                                  <m:dPr>
                                    <m:ctrlPr>
                                      <a:rPr lang="en-US" sz="1900" b="1" i="1" smtClean="0">
                                        <a:latin typeface="Cambria Math" panose="02040503050406030204" pitchFamily="18" charset="0"/>
                                        <a:cs typeface="Segoe UI Semibold" panose="020B0702040204020203" pitchFamily="34" charset="0"/>
                                      </a:rPr>
                                    </m:ctrlPr>
                                  </m:dPr>
                                  <m:e>
                                    <m:r>
                                      <a:rPr lang="en-US" sz="1900" b="1" i="1" smtClean="0">
                                        <a:latin typeface="Cambria Math" panose="02040503050406030204" pitchFamily="18" charset="0"/>
                                        <a:cs typeface="Segoe UI Semibold" panose="020B0702040204020203" pitchFamily="34" charset="0"/>
                                      </a:rPr>
                                      <m:t>𝒃</m:t>
                                    </m:r>
                                    <m:r>
                                      <a:rPr lang="en-US" sz="1900" b="1" i="1" smtClean="0">
                                        <a:latin typeface="Cambria Math" panose="02040503050406030204" pitchFamily="18" charset="0"/>
                                        <a:cs typeface="Segoe UI Semibold" panose="020B0702040204020203" pitchFamily="34" charset="0"/>
                                      </a:rPr>
                                      <m:t>−</m:t>
                                    </m:r>
                                    <m:r>
                                      <a:rPr lang="en-US" sz="1900" b="1" i="1" smtClean="0">
                                        <a:latin typeface="Cambria Math" panose="02040503050406030204" pitchFamily="18" charset="0"/>
                                        <a:cs typeface="Segoe UI Semibold" panose="020B0702040204020203" pitchFamily="34" charset="0"/>
                                      </a:rPr>
                                      <m:t>𝒂</m:t>
                                    </m:r>
                                  </m:e>
                                </m:d>
                              </m:e>
                              <m:sup>
                                <m:r>
                                  <a:rPr lang="en-US" sz="1900" b="1" i="1" smtClean="0">
                                    <a:latin typeface="Cambria Math" panose="02040503050406030204" pitchFamily="18" charset="0"/>
                                    <a:cs typeface="Segoe UI Semibold" panose="020B0702040204020203" pitchFamily="34" charset="0"/>
                                  </a:rPr>
                                  <m:t>𝟐</m:t>
                                </m:r>
                              </m:sup>
                            </m:sSup>
                          </m:num>
                          <m:den>
                            <m:r>
                              <a:rPr lang="en-US" sz="1900" b="1" i="1" smtClean="0">
                                <a:latin typeface="Cambria Math" panose="02040503050406030204" pitchFamily="18" charset="0"/>
                                <a:cs typeface="Segoe UI Semibold" panose="020B0702040204020203" pitchFamily="34" charset="0"/>
                              </a:rPr>
                              <m:t>𝟏𝟐</m:t>
                            </m:r>
                          </m:den>
                        </m:f>
                      </m:oMath>
                    </m:oMathPara>
                  </a14:m>
                  <a:endParaRPr lang="en-US" sz="1900" b="1" dirty="0">
                    <a:latin typeface="Segoe UI Semibold" panose="020B0702040204020203" pitchFamily="34" charset="0"/>
                    <a:cs typeface="Segoe UI Semibold" panose="020B0702040204020203" pitchFamily="34" charset="0"/>
                  </a:endParaRPr>
                </a:p>
              </p:txBody>
            </p:sp>
          </mc:Choice>
          <mc:Fallback xmlns="">
            <p:sp>
              <p:nvSpPr>
                <p:cNvPr id="5" name="Rectangle 4">
                  <a:extLst>
                    <a:ext uri="{FF2B5EF4-FFF2-40B4-BE49-F238E27FC236}">
                      <a16:creationId xmlns:a16="http://schemas.microsoft.com/office/drawing/2014/main" id="{6B72DFF8-377A-4CC3-84A9-3FA3FC623F6B}"/>
                    </a:ext>
                  </a:extLst>
                </p:cNvPr>
                <p:cNvSpPr>
                  <a:spLocks noRot="1" noChangeAspect="1" noMove="1" noResize="1" noEditPoints="1" noAdjustHandles="1" noChangeArrowheads="1" noChangeShapeType="1" noTextEdit="1"/>
                </p:cNvSpPr>
                <p:nvPr/>
              </p:nvSpPr>
              <p:spPr>
                <a:xfrm>
                  <a:off x="1185842" y="3773914"/>
                  <a:ext cx="5809075" cy="1396973"/>
                </a:xfrm>
                <a:prstGeom prst="rect">
                  <a:avLst/>
                </a:prstGeom>
                <a:blipFill>
                  <a:blip r:embed="rId2"/>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EFC817E3-68A9-4E9D-AE2A-67C5E69288B8}"/>
                    </a:ext>
                  </a:extLst>
                </p:cNvPr>
                <p:cNvSpPr/>
                <p:nvPr/>
              </p:nvSpPr>
              <p:spPr>
                <a:xfrm>
                  <a:off x="1195365" y="3427084"/>
                  <a:ext cx="5799552" cy="346830"/>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500"/>
                    </a:spcBef>
                  </a:pPr>
                  <a14:m>
                    <m:oMathPara xmlns:m="http://schemas.openxmlformats.org/officeDocument/2006/math">
                      <m:oMathParaPr>
                        <m:jc m:val="centerGroup"/>
                      </m:oMathParaPr>
                      <m:oMath xmlns:m="http://schemas.openxmlformats.org/officeDocument/2006/math">
                        <m:r>
                          <a:rPr lang="en-US" sz="2000" b="1" i="1" dirty="0" smtClean="0">
                            <a:latin typeface="Cambria Math" panose="02040503050406030204" pitchFamily="18" charset="0"/>
                            <a:cs typeface="Segoe UI Semibold" panose="020B0702040204020203" pitchFamily="34" charset="0"/>
                          </a:rPr>
                          <m:t>𝑿</m:t>
                        </m:r>
                        <m:r>
                          <a:rPr lang="en-US" sz="2000" b="1" i="1" dirty="0" smtClean="0">
                            <a:latin typeface="Cambria Math" panose="02040503050406030204" pitchFamily="18" charset="0"/>
                            <a:cs typeface="Segoe UI Semibold" panose="020B0702040204020203" pitchFamily="34" charset="0"/>
                          </a:rPr>
                          <m:t>~</m:t>
                        </m:r>
                        <m:r>
                          <a:rPr lang="en-US" sz="2000" b="1" i="0" dirty="0" smtClean="0">
                            <a:latin typeface="Cambria Math" panose="02040503050406030204" pitchFamily="18" charset="0"/>
                            <a:cs typeface="Segoe UI Semibold" panose="020B0702040204020203" pitchFamily="34" charset="0"/>
                          </a:rPr>
                          <m:t>𝐔𝐧𝐢𝐟</m:t>
                        </m:r>
                        <m:r>
                          <a:rPr lang="en-US" sz="2000" b="1" i="1" dirty="0" smtClean="0">
                            <a:latin typeface="Cambria Math" panose="02040503050406030204" pitchFamily="18" charset="0"/>
                            <a:cs typeface="Segoe UI Semibold" panose="020B0702040204020203" pitchFamily="34" charset="0"/>
                          </a:rPr>
                          <m:t>(</m:t>
                        </m:r>
                        <m:r>
                          <a:rPr lang="en-US" sz="2000" b="1" i="1" dirty="0" smtClean="0">
                            <a:latin typeface="Cambria Math" panose="02040503050406030204" pitchFamily="18" charset="0"/>
                            <a:cs typeface="Segoe UI Semibold" panose="020B0702040204020203" pitchFamily="34" charset="0"/>
                          </a:rPr>
                          <m:t>𝒂</m:t>
                        </m:r>
                        <m:r>
                          <a:rPr lang="en-US" sz="2000" b="1" i="1" dirty="0" smtClean="0">
                            <a:latin typeface="Cambria Math" panose="02040503050406030204" pitchFamily="18" charset="0"/>
                            <a:cs typeface="Segoe UI Semibold" panose="020B0702040204020203" pitchFamily="34" charset="0"/>
                          </a:rPr>
                          <m:t>,</m:t>
                        </m:r>
                        <m:r>
                          <a:rPr lang="en-US" sz="2000" b="1" i="1" dirty="0" smtClean="0">
                            <a:latin typeface="Cambria Math" panose="02040503050406030204" pitchFamily="18" charset="0"/>
                            <a:cs typeface="Segoe UI Semibold" panose="020B0702040204020203" pitchFamily="34" charset="0"/>
                          </a:rPr>
                          <m:t>𝒃</m:t>
                        </m:r>
                        <m:r>
                          <a:rPr lang="en-US" sz="2000" b="1" i="1" dirty="0" smtClean="0">
                            <a:latin typeface="Cambria Math" panose="02040503050406030204" pitchFamily="18" charset="0"/>
                            <a:cs typeface="Segoe UI Semibold" panose="020B0702040204020203" pitchFamily="34" charset="0"/>
                          </a:rPr>
                          <m:t>)</m:t>
                        </m:r>
                      </m:oMath>
                    </m:oMathPara>
                  </a14:m>
                  <a:endParaRPr lang="en-US" sz="2000" b="1" dirty="0">
                    <a:latin typeface="Segoe UI Semibold" panose="020B0702040204020203" pitchFamily="34" charset="0"/>
                    <a:cs typeface="Segoe UI Semibold" panose="020B0702040204020203" pitchFamily="34" charset="0"/>
                  </a:endParaRPr>
                </a:p>
              </p:txBody>
            </p:sp>
          </mc:Choice>
          <mc:Fallback xmlns="">
            <p:sp>
              <p:nvSpPr>
                <p:cNvPr id="34" name="Rectangle 33">
                  <a:extLst>
                    <a:ext uri="{FF2B5EF4-FFF2-40B4-BE49-F238E27FC236}">
                      <a16:creationId xmlns:a16="http://schemas.microsoft.com/office/drawing/2014/main" id="{103E30CE-E9B0-44CF-AE6A-76108E0A6FFF}"/>
                    </a:ext>
                  </a:extLst>
                </p:cNvPr>
                <p:cNvSpPr>
                  <a:spLocks noRot="1" noChangeAspect="1" noMove="1" noResize="1" noEditPoints="1" noAdjustHandles="1" noChangeArrowheads="1" noChangeShapeType="1" noTextEdit="1"/>
                </p:cNvSpPr>
                <p:nvPr/>
              </p:nvSpPr>
              <p:spPr>
                <a:xfrm>
                  <a:off x="1195365" y="3427084"/>
                  <a:ext cx="5799552" cy="346830"/>
                </a:xfrm>
                <a:prstGeom prst="rect">
                  <a:avLst/>
                </a:prstGeom>
                <a:blipFill>
                  <a:blip r:embed="rId23"/>
                  <a:stretch>
                    <a:fillRect b="-6329"/>
                  </a:stretch>
                </a:blipFill>
                <a:ln>
                  <a:noFill/>
                </a:ln>
              </p:spPr>
              <p:txBody>
                <a:bodyPr/>
                <a:lstStyle/>
                <a:p>
                  <a:r>
                    <a:rPr lang="en-US">
                      <a:noFill/>
                    </a:rPr>
                    <a:t> </a:t>
                  </a:r>
                </a:p>
              </p:txBody>
            </p:sp>
          </mc:Fallback>
        </mc:AlternateContent>
      </p:grpSp>
      <p:grpSp>
        <p:nvGrpSpPr>
          <p:cNvPr id="8" name="Group 7">
            <a:extLst>
              <a:ext uri="{FF2B5EF4-FFF2-40B4-BE49-F238E27FC236}">
                <a16:creationId xmlns:a16="http://schemas.microsoft.com/office/drawing/2014/main" id="{A1F1D4A5-72AF-4D10-9172-853E73969DDE}"/>
              </a:ext>
            </a:extLst>
          </p:cNvPr>
          <p:cNvGrpSpPr/>
          <p:nvPr/>
        </p:nvGrpSpPr>
        <p:grpSpPr>
          <a:xfrm>
            <a:off x="4073842" y="3045099"/>
            <a:ext cx="3276223" cy="2841351"/>
            <a:chOff x="1185842" y="3427084"/>
            <a:chExt cx="5809075" cy="1743803"/>
          </a:xfrm>
        </p:grpSpPr>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id="{7D0FD6EC-69F4-448C-8A5F-06724269D10D}"/>
                    </a:ext>
                  </a:extLst>
                </p:cNvPr>
                <p:cNvSpPr/>
                <p:nvPr/>
              </p:nvSpPr>
              <p:spPr>
                <a:xfrm>
                  <a:off x="1185842" y="3773914"/>
                  <a:ext cx="5809075" cy="1396973"/>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Bef>
                      <a:spcPts val="500"/>
                    </a:spcBef>
                  </a:pPr>
                  <a14:m>
                    <m:oMath xmlns:m="http://schemas.openxmlformats.org/officeDocument/2006/math">
                      <m:sSub>
                        <m:sSubPr>
                          <m:ctrlPr>
                            <a:rPr lang="en-US" sz="2000" b="1" i="1" smtClean="0">
                              <a:latin typeface="Cambria Math" panose="02040503050406030204" pitchFamily="18" charset="0"/>
                              <a:cs typeface="Segoe UI Semibold" panose="020B0702040204020203" pitchFamily="34" charset="0"/>
                            </a:rPr>
                          </m:ctrlPr>
                        </m:sSubPr>
                        <m:e>
                          <m:r>
                            <a:rPr lang="en-US" sz="2000" b="1" i="1" smtClean="0">
                              <a:latin typeface="Cambria Math" panose="02040503050406030204" pitchFamily="18" charset="0"/>
                              <a:cs typeface="Segoe UI Semibold" panose="020B0702040204020203" pitchFamily="34" charset="0"/>
                            </a:rPr>
                            <m:t>𝒇</m:t>
                          </m:r>
                        </m:e>
                        <m:sub>
                          <m:r>
                            <a:rPr lang="en-US" sz="2000" b="1" i="1" smtClean="0">
                              <a:latin typeface="Cambria Math" panose="02040503050406030204" pitchFamily="18" charset="0"/>
                              <a:cs typeface="Segoe UI Semibold" panose="020B0702040204020203" pitchFamily="34" charset="0"/>
                            </a:rPr>
                            <m:t>𝑿</m:t>
                          </m:r>
                        </m:sub>
                      </m:sSub>
                      <m:d>
                        <m:dPr>
                          <m:ctrlPr>
                            <a:rPr lang="en-US" sz="2000" b="1" i="1" smtClean="0">
                              <a:latin typeface="Cambria Math" panose="02040503050406030204" pitchFamily="18" charset="0"/>
                              <a:cs typeface="Segoe UI Semibold" panose="020B0702040204020203" pitchFamily="34" charset="0"/>
                            </a:rPr>
                          </m:ctrlPr>
                        </m:dPr>
                        <m:e>
                          <m:r>
                            <a:rPr lang="en-US" sz="2000" b="1" i="1" smtClean="0">
                              <a:latin typeface="Cambria Math" panose="02040503050406030204" pitchFamily="18" charset="0"/>
                              <a:cs typeface="Segoe UI Semibold" panose="020B0702040204020203" pitchFamily="34" charset="0"/>
                            </a:rPr>
                            <m:t>𝒌</m:t>
                          </m:r>
                        </m:e>
                      </m:d>
                      <m:r>
                        <a:rPr lang="en-US" sz="2000" b="1" i="1" smtClean="0">
                          <a:latin typeface="Cambria Math" panose="02040503050406030204" pitchFamily="18" charset="0"/>
                          <a:cs typeface="Segoe UI Semibold" panose="020B0702040204020203" pitchFamily="34" charset="0"/>
                        </a:rPr>
                        <m:t>=</m:t>
                      </m:r>
                      <m:r>
                        <a:rPr lang="en-US" sz="2000" b="1" i="1" smtClean="0">
                          <a:latin typeface="Cambria Math" panose="02040503050406030204" pitchFamily="18" charset="0"/>
                          <a:cs typeface="Segoe UI Semibold" panose="020B0702040204020203" pitchFamily="34" charset="0"/>
                        </a:rPr>
                        <m:t>𝝀</m:t>
                      </m:r>
                      <m:sSup>
                        <m:sSupPr>
                          <m:ctrlPr>
                            <a:rPr lang="en-US" sz="2000" b="1" i="1" smtClean="0">
                              <a:latin typeface="Cambria Math" panose="02040503050406030204" pitchFamily="18" charset="0"/>
                              <a:cs typeface="Segoe UI Semibold" panose="020B0702040204020203" pitchFamily="34" charset="0"/>
                            </a:rPr>
                          </m:ctrlPr>
                        </m:sSupPr>
                        <m:e>
                          <m:r>
                            <a:rPr lang="en-US" sz="2000" b="1" i="1" smtClean="0">
                              <a:latin typeface="Cambria Math" panose="02040503050406030204" pitchFamily="18" charset="0"/>
                              <a:cs typeface="Segoe UI Semibold" panose="020B0702040204020203" pitchFamily="34" charset="0"/>
                            </a:rPr>
                            <m:t>𝒆</m:t>
                          </m:r>
                        </m:e>
                        <m:sup>
                          <m:r>
                            <a:rPr lang="en-US" sz="2000" b="1" i="1" smtClean="0">
                              <a:latin typeface="Cambria Math" panose="02040503050406030204" pitchFamily="18" charset="0"/>
                              <a:cs typeface="Segoe UI Semibold" panose="020B0702040204020203" pitchFamily="34" charset="0"/>
                            </a:rPr>
                            <m:t>−</m:t>
                          </m:r>
                          <m:r>
                            <a:rPr lang="en-US" sz="2000" b="1" i="1" smtClean="0">
                              <a:latin typeface="Cambria Math" panose="02040503050406030204" pitchFamily="18" charset="0"/>
                              <a:cs typeface="Segoe UI Semibold" panose="020B0702040204020203" pitchFamily="34" charset="0"/>
                            </a:rPr>
                            <m:t>𝝀</m:t>
                          </m:r>
                          <m:r>
                            <a:rPr lang="en-US" sz="2000" b="1" i="1" smtClean="0">
                              <a:latin typeface="Cambria Math" panose="02040503050406030204" pitchFamily="18" charset="0"/>
                              <a:cs typeface="Segoe UI Semibold" panose="020B0702040204020203" pitchFamily="34" charset="0"/>
                            </a:rPr>
                            <m:t>𝒌</m:t>
                          </m:r>
                        </m:sup>
                      </m:sSup>
                    </m:oMath>
                  </a14:m>
                  <a:r>
                    <a:rPr lang="en-US" sz="2000" b="1" dirty="0">
                      <a:latin typeface="Segoe UI Semibold" panose="020B0702040204020203" pitchFamily="34" charset="0"/>
                      <a:cs typeface="Segoe UI Semibold" panose="020B0702040204020203" pitchFamily="34" charset="0"/>
                    </a:rPr>
                    <a:t> for </a:t>
                  </a:r>
                  <a14:m>
                    <m:oMath xmlns:m="http://schemas.openxmlformats.org/officeDocument/2006/math">
                      <m:r>
                        <a:rPr lang="en-US" sz="2000" b="1" i="1" smtClean="0">
                          <a:latin typeface="Cambria Math" panose="02040503050406030204" pitchFamily="18" charset="0"/>
                          <a:cs typeface="Segoe UI Semibold" panose="020B0702040204020203" pitchFamily="34" charset="0"/>
                        </a:rPr>
                        <m:t>𝒌</m:t>
                      </m:r>
                      <m:r>
                        <a:rPr lang="en-US" sz="2000" b="1" i="1" smtClean="0">
                          <a:latin typeface="Cambria Math" panose="02040503050406030204" pitchFamily="18" charset="0"/>
                          <a:cs typeface="Segoe UI Semibold" panose="020B0702040204020203" pitchFamily="34" charset="0"/>
                        </a:rPr>
                        <m:t>≥</m:t>
                      </m:r>
                      <m:r>
                        <a:rPr lang="en-US" sz="2000" b="1" i="1" smtClean="0">
                          <a:latin typeface="Cambria Math" panose="02040503050406030204" pitchFamily="18" charset="0"/>
                          <a:cs typeface="Segoe UI Semibold" panose="020B0702040204020203" pitchFamily="34" charset="0"/>
                        </a:rPr>
                        <m:t>𝟎</m:t>
                      </m:r>
                    </m:oMath>
                  </a14:m>
                  <a:endParaRPr lang="en-US" sz="2000" b="1" dirty="0">
                    <a:latin typeface="Segoe UI Semibold" panose="020B0702040204020203" pitchFamily="34" charset="0"/>
                    <a:cs typeface="Segoe UI Semibold" panose="020B0702040204020203" pitchFamily="34" charset="0"/>
                  </a:endParaRPr>
                </a:p>
                <a:p>
                  <a:pPr algn="ctr">
                    <a:spcBef>
                      <a:spcPts val="500"/>
                    </a:spcBef>
                  </a:pPr>
                  <a14:m>
                    <m:oMath xmlns:m="http://schemas.openxmlformats.org/officeDocument/2006/math">
                      <m:sSub>
                        <m:sSubPr>
                          <m:ctrlPr>
                            <a:rPr lang="en-US" sz="2000" b="1" i="1" smtClean="0">
                              <a:latin typeface="Cambria Math" panose="02040503050406030204" pitchFamily="18" charset="0"/>
                              <a:cs typeface="Segoe UI Semibold" panose="020B0702040204020203" pitchFamily="34" charset="0"/>
                            </a:rPr>
                          </m:ctrlPr>
                        </m:sSubPr>
                        <m:e>
                          <m:r>
                            <a:rPr lang="en-US" sz="2000" b="1" i="1" smtClean="0">
                              <a:latin typeface="Cambria Math" panose="02040503050406030204" pitchFamily="18" charset="0"/>
                              <a:cs typeface="Segoe UI Semibold" panose="020B0702040204020203" pitchFamily="34" charset="0"/>
                            </a:rPr>
                            <m:t>𝑭</m:t>
                          </m:r>
                        </m:e>
                        <m:sub>
                          <m:r>
                            <a:rPr lang="en-US" sz="2000" b="1" i="1" smtClean="0">
                              <a:latin typeface="Cambria Math" panose="02040503050406030204" pitchFamily="18" charset="0"/>
                              <a:cs typeface="Segoe UI Semibold" panose="020B0702040204020203" pitchFamily="34" charset="0"/>
                            </a:rPr>
                            <m:t>𝑿</m:t>
                          </m:r>
                        </m:sub>
                      </m:sSub>
                      <m:d>
                        <m:dPr>
                          <m:ctrlPr>
                            <a:rPr lang="en-US" sz="2000" b="1" i="1" smtClean="0">
                              <a:latin typeface="Cambria Math" panose="02040503050406030204" pitchFamily="18" charset="0"/>
                              <a:cs typeface="Segoe UI Semibold" panose="020B0702040204020203" pitchFamily="34" charset="0"/>
                            </a:rPr>
                          </m:ctrlPr>
                        </m:dPr>
                        <m:e>
                          <m:r>
                            <a:rPr lang="en-US" sz="2000" b="1" i="1" smtClean="0">
                              <a:latin typeface="Cambria Math" panose="02040503050406030204" pitchFamily="18" charset="0"/>
                              <a:cs typeface="Segoe UI Semibold" panose="020B0702040204020203" pitchFamily="34" charset="0"/>
                            </a:rPr>
                            <m:t>𝒌</m:t>
                          </m:r>
                        </m:e>
                      </m:d>
                      <m:r>
                        <a:rPr lang="en-US" sz="2000" b="1" i="1" smtClean="0">
                          <a:latin typeface="Cambria Math" panose="02040503050406030204" pitchFamily="18" charset="0"/>
                          <a:cs typeface="Segoe UI Semibold" panose="020B0702040204020203" pitchFamily="34" charset="0"/>
                        </a:rPr>
                        <m:t>=</m:t>
                      </m:r>
                      <m:r>
                        <a:rPr lang="en-US" sz="2000" b="1" i="1" smtClean="0">
                          <a:latin typeface="Cambria Math" panose="02040503050406030204" pitchFamily="18" charset="0"/>
                          <a:cs typeface="Segoe UI Semibold" panose="020B0702040204020203" pitchFamily="34" charset="0"/>
                        </a:rPr>
                        <m:t>𝟏</m:t>
                      </m:r>
                      <m:r>
                        <a:rPr lang="en-US" sz="2000" b="1" i="1" smtClean="0">
                          <a:latin typeface="Cambria Math" panose="02040503050406030204" pitchFamily="18" charset="0"/>
                          <a:cs typeface="Segoe UI Semibold" panose="020B0702040204020203" pitchFamily="34" charset="0"/>
                        </a:rPr>
                        <m:t>−</m:t>
                      </m:r>
                      <m:sSup>
                        <m:sSupPr>
                          <m:ctrlPr>
                            <a:rPr lang="en-US" sz="2000" b="1" i="1" smtClean="0">
                              <a:latin typeface="Cambria Math" panose="02040503050406030204" pitchFamily="18" charset="0"/>
                              <a:cs typeface="Segoe UI Semibold" panose="020B0702040204020203" pitchFamily="34" charset="0"/>
                            </a:rPr>
                          </m:ctrlPr>
                        </m:sSupPr>
                        <m:e>
                          <m:r>
                            <a:rPr lang="en-US" sz="2000" b="1" i="1" smtClean="0">
                              <a:latin typeface="Cambria Math" panose="02040503050406030204" pitchFamily="18" charset="0"/>
                              <a:cs typeface="Segoe UI Semibold" panose="020B0702040204020203" pitchFamily="34" charset="0"/>
                            </a:rPr>
                            <m:t>𝒆</m:t>
                          </m:r>
                        </m:e>
                        <m:sup>
                          <m:r>
                            <a:rPr lang="en-US" sz="2000" b="1" i="1" smtClean="0">
                              <a:latin typeface="Cambria Math" panose="02040503050406030204" pitchFamily="18" charset="0"/>
                              <a:cs typeface="Segoe UI Semibold" panose="020B0702040204020203" pitchFamily="34" charset="0"/>
                            </a:rPr>
                            <m:t>−</m:t>
                          </m:r>
                          <m:r>
                            <a:rPr lang="en-US" sz="2000" b="1" i="1" smtClean="0">
                              <a:latin typeface="Cambria Math" panose="02040503050406030204" pitchFamily="18" charset="0"/>
                              <a:cs typeface="Segoe UI Semibold" panose="020B0702040204020203" pitchFamily="34" charset="0"/>
                            </a:rPr>
                            <m:t>𝝀</m:t>
                          </m:r>
                          <m:r>
                            <a:rPr lang="en-US" sz="2000" b="1" i="1" smtClean="0">
                              <a:latin typeface="Cambria Math" panose="02040503050406030204" pitchFamily="18" charset="0"/>
                              <a:cs typeface="Segoe UI Semibold" panose="020B0702040204020203" pitchFamily="34" charset="0"/>
                            </a:rPr>
                            <m:t>𝒌</m:t>
                          </m:r>
                        </m:sup>
                      </m:sSup>
                    </m:oMath>
                  </a14:m>
                  <a:r>
                    <a:rPr lang="en-US" sz="2000" b="1" dirty="0">
                      <a:latin typeface="Segoe UI Semibold" panose="020B0702040204020203" pitchFamily="34" charset="0"/>
                      <a:cs typeface="Segoe UI Semibold" panose="020B0702040204020203" pitchFamily="34" charset="0"/>
                    </a:rPr>
                    <a:t> if </a:t>
                  </a:r>
                  <a14:m>
                    <m:oMath xmlns:m="http://schemas.openxmlformats.org/officeDocument/2006/math">
                      <m:r>
                        <a:rPr lang="en-US" sz="2000" b="1" i="1" smtClean="0">
                          <a:latin typeface="Cambria Math" panose="02040503050406030204" pitchFamily="18" charset="0"/>
                          <a:cs typeface="Segoe UI Semibold" panose="020B0702040204020203" pitchFamily="34" charset="0"/>
                        </a:rPr>
                        <m:t>𝒌</m:t>
                      </m:r>
                      <m:r>
                        <a:rPr lang="en-US" sz="2000" b="1" i="1" smtClean="0">
                          <a:latin typeface="Cambria Math" panose="02040503050406030204" pitchFamily="18" charset="0"/>
                          <a:cs typeface="Segoe UI Semibold" panose="020B0702040204020203" pitchFamily="34" charset="0"/>
                        </a:rPr>
                        <m:t>≥</m:t>
                      </m:r>
                      <m:r>
                        <a:rPr lang="en-US" sz="2000" b="1" i="1" smtClean="0">
                          <a:latin typeface="Cambria Math" panose="02040503050406030204" pitchFamily="18" charset="0"/>
                          <a:cs typeface="Segoe UI Semibold" panose="020B0702040204020203" pitchFamily="34" charset="0"/>
                        </a:rPr>
                        <m:t>𝟎</m:t>
                      </m:r>
                    </m:oMath>
                  </a14:m>
                  <a:endParaRPr lang="en-US" sz="2000" b="1" dirty="0">
                    <a:latin typeface="Segoe UI Semibold" panose="020B0702040204020203" pitchFamily="34" charset="0"/>
                    <a:cs typeface="Segoe UI Semibold" panose="020B0702040204020203" pitchFamily="34" charset="0"/>
                  </a:endParaRPr>
                </a:p>
                <a:p>
                  <a:pPr algn="ctr">
                    <a:spcBef>
                      <a:spcPts val="500"/>
                    </a:spcBef>
                  </a:pPr>
                  <a14:m>
                    <m:oMathPara xmlns:m="http://schemas.openxmlformats.org/officeDocument/2006/math">
                      <m:oMathParaPr>
                        <m:jc m:val="centerGroup"/>
                      </m:oMathParaPr>
                      <m:oMath xmlns:m="http://schemas.openxmlformats.org/officeDocument/2006/math">
                        <m:r>
                          <a:rPr lang="en-US" sz="2000" b="1" i="1" smtClean="0">
                            <a:latin typeface="Cambria Math" panose="02040503050406030204" pitchFamily="18" charset="0"/>
                            <a:cs typeface="Segoe UI Semibold" panose="020B0702040204020203" pitchFamily="34" charset="0"/>
                          </a:rPr>
                          <m:t>𝔼</m:t>
                        </m:r>
                        <m:d>
                          <m:dPr>
                            <m:begChr m:val="["/>
                            <m:endChr m:val="]"/>
                            <m:ctrlPr>
                              <a:rPr lang="en-US" sz="2000" b="1" i="1" smtClean="0">
                                <a:latin typeface="Cambria Math" panose="02040503050406030204" pitchFamily="18" charset="0"/>
                                <a:cs typeface="Segoe UI Semibold" panose="020B0702040204020203" pitchFamily="34" charset="0"/>
                              </a:rPr>
                            </m:ctrlPr>
                          </m:dPr>
                          <m:e>
                            <m:r>
                              <a:rPr lang="en-US" sz="2000" b="1" i="1" smtClean="0">
                                <a:latin typeface="Cambria Math" panose="02040503050406030204" pitchFamily="18" charset="0"/>
                                <a:cs typeface="Segoe UI Semibold" panose="020B0702040204020203" pitchFamily="34" charset="0"/>
                              </a:rPr>
                              <m:t>𝑿</m:t>
                            </m:r>
                          </m:e>
                        </m:d>
                        <m:r>
                          <a:rPr lang="en-US" sz="2000" b="1" i="1" smtClean="0">
                            <a:latin typeface="Cambria Math" panose="02040503050406030204" pitchFamily="18" charset="0"/>
                            <a:cs typeface="Segoe UI Semibold" panose="020B0702040204020203" pitchFamily="34" charset="0"/>
                          </a:rPr>
                          <m:t>=</m:t>
                        </m:r>
                        <m:f>
                          <m:fPr>
                            <m:ctrlPr>
                              <a:rPr lang="en-US" sz="2000" b="1" i="1" smtClean="0">
                                <a:latin typeface="Cambria Math" panose="02040503050406030204" pitchFamily="18" charset="0"/>
                                <a:cs typeface="Segoe UI Semibold" panose="020B0702040204020203" pitchFamily="34" charset="0"/>
                              </a:rPr>
                            </m:ctrlPr>
                          </m:fPr>
                          <m:num>
                            <m:r>
                              <a:rPr lang="en-US" sz="2000" b="1" i="1" smtClean="0">
                                <a:latin typeface="Cambria Math" panose="02040503050406030204" pitchFamily="18" charset="0"/>
                                <a:cs typeface="Segoe UI Semibold" panose="020B0702040204020203" pitchFamily="34" charset="0"/>
                              </a:rPr>
                              <m:t>𝟏</m:t>
                            </m:r>
                          </m:num>
                          <m:den>
                            <m:r>
                              <a:rPr lang="en-US" sz="2000" b="1" i="1" smtClean="0">
                                <a:latin typeface="Cambria Math" panose="02040503050406030204" pitchFamily="18" charset="0"/>
                                <a:cs typeface="Segoe UI Semibold" panose="020B0702040204020203" pitchFamily="34" charset="0"/>
                              </a:rPr>
                              <m:t>𝝀</m:t>
                            </m:r>
                          </m:den>
                        </m:f>
                      </m:oMath>
                    </m:oMathPara>
                  </a14:m>
                  <a:endParaRPr lang="en-US" sz="2000" b="1" dirty="0">
                    <a:latin typeface="Segoe UI Semibold" panose="020B0702040204020203" pitchFamily="34" charset="0"/>
                    <a:cs typeface="Segoe UI Semibold" panose="020B0702040204020203" pitchFamily="34" charset="0"/>
                  </a:endParaRPr>
                </a:p>
                <a:p>
                  <a:pPr algn="ctr">
                    <a:spcBef>
                      <a:spcPts val="500"/>
                    </a:spcBef>
                  </a:pPr>
                  <a14:m>
                    <m:oMathPara xmlns:m="http://schemas.openxmlformats.org/officeDocument/2006/math">
                      <m:oMathParaPr>
                        <m:jc m:val="centerGroup"/>
                      </m:oMathParaPr>
                      <m:oMath xmlns:m="http://schemas.openxmlformats.org/officeDocument/2006/math">
                        <m:r>
                          <a:rPr lang="en-US" sz="1900" b="1" i="0" smtClean="0">
                            <a:latin typeface="Cambria Math" panose="02040503050406030204" pitchFamily="18" charset="0"/>
                            <a:cs typeface="Segoe UI Semibold" panose="020B0702040204020203" pitchFamily="34" charset="0"/>
                          </a:rPr>
                          <m:t>𝐕𝐚𝐫</m:t>
                        </m:r>
                        <m:d>
                          <m:dPr>
                            <m:ctrlPr>
                              <a:rPr lang="en-US" sz="1900" b="1" i="1" smtClean="0">
                                <a:latin typeface="Cambria Math" panose="02040503050406030204" pitchFamily="18" charset="0"/>
                                <a:cs typeface="Segoe UI Semibold" panose="020B0702040204020203" pitchFamily="34" charset="0"/>
                              </a:rPr>
                            </m:ctrlPr>
                          </m:dPr>
                          <m:e>
                            <m:r>
                              <a:rPr lang="en-US" sz="1900" b="1" i="1" smtClean="0">
                                <a:latin typeface="Cambria Math" panose="02040503050406030204" pitchFamily="18" charset="0"/>
                                <a:cs typeface="Segoe UI Semibold" panose="020B0702040204020203" pitchFamily="34" charset="0"/>
                              </a:rPr>
                              <m:t>𝑿</m:t>
                            </m:r>
                          </m:e>
                        </m:d>
                        <m:r>
                          <a:rPr lang="en-US" sz="1900" b="1" i="1" smtClean="0">
                            <a:latin typeface="Cambria Math" panose="02040503050406030204" pitchFamily="18" charset="0"/>
                            <a:cs typeface="Segoe UI Semibold" panose="020B0702040204020203" pitchFamily="34" charset="0"/>
                          </a:rPr>
                          <m:t>=</m:t>
                        </m:r>
                        <m:f>
                          <m:fPr>
                            <m:ctrlPr>
                              <a:rPr lang="en-US" sz="1900" b="1" i="1" smtClean="0">
                                <a:latin typeface="Cambria Math" panose="02040503050406030204" pitchFamily="18" charset="0"/>
                                <a:cs typeface="Segoe UI Semibold" panose="020B0702040204020203" pitchFamily="34" charset="0"/>
                              </a:rPr>
                            </m:ctrlPr>
                          </m:fPr>
                          <m:num>
                            <m:r>
                              <a:rPr lang="en-US" sz="1900" b="1" i="1" smtClean="0">
                                <a:latin typeface="Cambria Math" panose="02040503050406030204" pitchFamily="18" charset="0"/>
                                <a:cs typeface="Segoe UI Semibold" panose="020B0702040204020203" pitchFamily="34" charset="0"/>
                              </a:rPr>
                              <m:t>𝟏</m:t>
                            </m:r>
                          </m:num>
                          <m:den>
                            <m:sSup>
                              <m:sSupPr>
                                <m:ctrlPr>
                                  <a:rPr lang="en-US" sz="1900" b="1" i="1" smtClean="0">
                                    <a:latin typeface="Cambria Math" panose="02040503050406030204" pitchFamily="18" charset="0"/>
                                    <a:cs typeface="Segoe UI Semibold" panose="020B0702040204020203" pitchFamily="34" charset="0"/>
                                  </a:rPr>
                                </m:ctrlPr>
                              </m:sSupPr>
                              <m:e>
                                <m:r>
                                  <a:rPr lang="en-US" sz="1900" b="1" i="1" smtClean="0">
                                    <a:latin typeface="Cambria Math" panose="02040503050406030204" pitchFamily="18" charset="0"/>
                                    <a:cs typeface="Segoe UI Semibold" panose="020B0702040204020203" pitchFamily="34" charset="0"/>
                                  </a:rPr>
                                  <m:t>𝝀</m:t>
                                </m:r>
                              </m:e>
                              <m:sup>
                                <m:r>
                                  <a:rPr lang="en-US" sz="1900" b="1" i="1" smtClean="0">
                                    <a:latin typeface="Cambria Math" panose="02040503050406030204" pitchFamily="18" charset="0"/>
                                    <a:cs typeface="Segoe UI Semibold" panose="020B0702040204020203" pitchFamily="34" charset="0"/>
                                  </a:rPr>
                                  <m:t>𝟐</m:t>
                                </m:r>
                              </m:sup>
                            </m:sSup>
                          </m:den>
                        </m:f>
                      </m:oMath>
                    </m:oMathPara>
                  </a14:m>
                  <a:endParaRPr lang="en-US" sz="1900" b="1" dirty="0">
                    <a:latin typeface="Segoe UI Semibold" panose="020B0702040204020203" pitchFamily="34" charset="0"/>
                    <a:cs typeface="Segoe UI Semibold" panose="020B0702040204020203" pitchFamily="34" charset="0"/>
                  </a:endParaRPr>
                </a:p>
              </p:txBody>
            </p:sp>
          </mc:Choice>
          <mc:Fallback xmlns="">
            <p:sp>
              <p:nvSpPr>
                <p:cNvPr id="9" name="Rectangle 8">
                  <a:extLst>
                    <a:ext uri="{FF2B5EF4-FFF2-40B4-BE49-F238E27FC236}">
                      <a16:creationId xmlns:a16="http://schemas.microsoft.com/office/drawing/2014/main" id="{7D0FD6EC-69F4-448C-8A5F-06724269D10D}"/>
                    </a:ext>
                  </a:extLst>
                </p:cNvPr>
                <p:cNvSpPr>
                  <a:spLocks noRot="1" noChangeAspect="1" noMove="1" noResize="1" noEditPoints="1" noAdjustHandles="1" noChangeArrowheads="1" noChangeShapeType="1" noTextEdit="1"/>
                </p:cNvSpPr>
                <p:nvPr/>
              </p:nvSpPr>
              <p:spPr>
                <a:xfrm>
                  <a:off x="1185842" y="3773914"/>
                  <a:ext cx="5809075" cy="1396973"/>
                </a:xfrm>
                <a:prstGeom prst="rect">
                  <a:avLst/>
                </a:prstGeom>
                <a:blipFill>
                  <a:blip r:embed="rId24"/>
                  <a:stretch>
                    <a:fillRect t="-535"/>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id="{E0D43EFC-7237-40ED-9486-2D5616C5EA6B}"/>
                    </a:ext>
                  </a:extLst>
                </p:cNvPr>
                <p:cNvSpPr/>
                <p:nvPr/>
              </p:nvSpPr>
              <p:spPr>
                <a:xfrm>
                  <a:off x="1195365" y="3427084"/>
                  <a:ext cx="5799552" cy="346830"/>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500"/>
                    </a:spcBef>
                  </a:pPr>
                  <a14:m>
                    <m:oMathPara xmlns:m="http://schemas.openxmlformats.org/officeDocument/2006/math">
                      <m:oMathParaPr>
                        <m:jc m:val="centerGroup"/>
                      </m:oMathParaPr>
                      <m:oMath xmlns:m="http://schemas.openxmlformats.org/officeDocument/2006/math">
                        <m:r>
                          <a:rPr lang="en-US" sz="2000" b="1" i="1" dirty="0" smtClean="0">
                            <a:latin typeface="Cambria Math" panose="02040503050406030204" pitchFamily="18" charset="0"/>
                            <a:cs typeface="Segoe UI Semibold" panose="020B0702040204020203" pitchFamily="34" charset="0"/>
                          </a:rPr>
                          <m:t>𝑿</m:t>
                        </m:r>
                        <m:r>
                          <a:rPr lang="en-US" sz="2000" b="1" i="1" dirty="0" smtClean="0">
                            <a:latin typeface="Cambria Math" panose="02040503050406030204" pitchFamily="18" charset="0"/>
                            <a:cs typeface="Segoe UI Semibold" panose="020B0702040204020203" pitchFamily="34" charset="0"/>
                          </a:rPr>
                          <m:t>~</m:t>
                        </m:r>
                        <m:r>
                          <a:rPr lang="en-US" sz="2000" b="1" i="0" dirty="0" smtClean="0">
                            <a:latin typeface="Cambria Math" panose="02040503050406030204" pitchFamily="18" charset="0"/>
                            <a:cs typeface="Segoe UI Semibold" panose="020B0702040204020203" pitchFamily="34" charset="0"/>
                          </a:rPr>
                          <m:t>𝐄𝐱𝐩</m:t>
                        </m:r>
                        <m:r>
                          <a:rPr lang="en-US" sz="2000" b="1" i="1" dirty="0" smtClean="0">
                            <a:latin typeface="Cambria Math" panose="02040503050406030204" pitchFamily="18" charset="0"/>
                            <a:cs typeface="Segoe UI Semibold" panose="020B0702040204020203" pitchFamily="34" charset="0"/>
                          </a:rPr>
                          <m:t>(</m:t>
                        </m:r>
                        <m:r>
                          <a:rPr lang="en-US" sz="2000" b="1" i="1" dirty="0" smtClean="0">
                            <a:latin typeface="Cambria Math" panose="02040503050406030204" pitchFamily="18" charset="0"/>
                            <a:cs typeface="Segoe UI Semibold" panose="020B0702040204020203" pitchFamily="34" charset="0"/>
                          </a:rPr>
                          <m:t>𝝀</m:t>
                        </m:r>
                        <m:r>
                          <a:rPr lang="en-US" sz="2000" b="1" i="1" dirty="0" smtClean="0">
                            <a:latin typeface="Cambria Math" panose="02040503050406030204" pitchFamily="18" charset="0"/>
                            <a:cs typeface="Segoe UI Semibold" panose="020B0702040204020203" pitchFamily="34" charset="0"/>
                          </a:rPr>
                          <m:t>)</m:t>
                        </m:r>
                      </m:oMath>
                    </m:oMathPara>
                  </a14:m>
                  <a:endParaRPr lang="en-US" sz="2000" b="1" dirty="0">
                    <a:latin typeface="Segoe UI Semibold" panose="020B0702040204020203" pitchFamily="34" charset="0"/>
                    <a:cs typeface="Segoe UI Semibold" panose="020B0702040204020203" pitchFamily="34" charset="0"/>
                  </a:endParaRPr>
                </a:p>
              </p:txBody>
            </p:sp>
          </mc:Choice>
          <mc:Fallback xmlns="">
            <p:sp>
              <p:nvSpPr>
                <p:cNvPr id="10" name="Rectangle 9">
                  <a:extLst>
                    <a:ext uri="{FF2B5EF4-FFF2-40B4-BE49-F238E27FC236}">
                      <a16:creationId xmlns:a16="http://schemas.microsoft.com/office/drawing/2014/main" id="{E0D43EFC-7237-40ED-9486-2D5616C5EA6B}"/>
                    </a:ext>
                  </a:extLst>
                </p:cNvPr>
                <p:cNvSpPr>
                  <a:spLocks noRot="1" noChangeAspect="1" noMove="1" noResize="1" noEditPoints="1" noAdjustHandles="1" noChangeArrowheads="1" noChangeShapeType="1" noTextEdit="1"/>
                </p:cNvSpPr>
                <p:nvPr/>
              </p:nvSpPr>
              <p:spPr>
                <a:xfrm>
                  <a:off x="1195365" y="3427084"/>
                  <a:ext cx="5799552" cy="346830"/>
                </a:xfrm>
                <a:prstGeom prst="rect">
                  <a:avLst/>
                </a:prstGeom>
                <a:blipFill>
                  <a:blip r:embed="rId25"/>
                  <a:stretch>
                    <a:fillRect b="-6250"/>
                  </a:stretch>
                </a:blipFill>
                <a:ln>
                  <a:noFill/>
                </a:ln>
              </p:spPr>
              <p:txBody>
                <a:bodyPr/>
                <a:lstStyle/>
                <a:p>
                  <a:r>
                    <a:rPr lang="en-US">
                      <a:noFill/>
                    </a:rPr>
                    <a:t> </a:t>
                  </a:r>
                </a:p>
              </p:txBody>
            </p:sp>
          </mc:Fallback>
        </mc:AlternateContent>
      </p:grpSp>
      <p:grpSp>
        <p:nvGrpSpPr>
          <p:cNvPr id="11" name="Group 10">
            <a:extLst>
              <a:ext uri="{FF2B5EF4-FFF2-40B4-BE49-F238E27FC236}">
                <a16:creationId xmlns:a16="http://schemas.microsoft.com/office/drawing/2014/main" id="{CB9B0C70-907C-4A45-9F6C-F24558FF1214}"/>
              </a:ext>
            </a:extLst>
          </p:cNvPr>
          <p:cNvGrpSpPr/>
          <p:nvPr/>
        </p:nvGrpSpPr>
        <p:grpSpPr>
          <a:xfrm>
            <a:off x="7664207" y="3045099"/>
            <a:ext cx="4355855" cy="2841351"/>
            <a:chOff x="1185842" y="3427084"/>
            <a:chExt cx="5809075" cy="1743803"/>
          </a:xfrm>
        </p:grpSpPr>
        <mc:AlternateContent xmlns:mc="http://schemas.openxmlformats.org/markup-compatibility/2006" xmlns:a14="http://schemas.microsoft.com/office/drawing/2010/main">
          <mc:Choice Requires="a14">
            <p:sp>
              <p:nvSpPr>
                <p:cNvPr id="12" name="Rectangle 11">
                  <a:extLst>
                    <a:ext uri="{FF2B5EF4-FFF2-40B4-BE49-F238E27FC236}">
                      <a16:creationId xmlns:a16="http://schemas.microsoft.com/office/drawing/2014/main" id="{461A76E1-CD8E-490D-9C79-971482120A20}"/>
                    </a:ext>
                  </a:extLst>
                </p:cNvPr>
                <p:cNvSpPr/>
                <p:nvPr/>
              </p:nvSpPr>
              <p:spPr>
                <a:xfrm>
                  <a:off x="1185842" y="3773914"/>
                  <a:ext cx="5809075" cy="1396973"/>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Bef>
                      <a:spcPts val="500"/>
                    </a:spcBef>
                  </a:pPr>
                  <a14:m>
                    <m:oMathPara xmlns:m="http://schemas.openxmlformats.org/officeDocument/2006/math">
                      <m:oMathParaPr>
                        <m:jc m:val="centerGroup"/>
                      </m:oMathParaPr>
                      <m:oMath xmlns:m="http://schemas.openxmlformats.org/officeDocument/2006/math">
                        <m:sSub>
                          <m:sSubPr>
                            <m:ctrlPr>
                              <a:rPr lang="en-US" sz="2000" b="1" i="1" smtClean="0">
                                <a:latin typeface="Cambria Math" panose="02040503050406030204" pitchFamily="18" charset="0"/>
                                <a:cs typeface="Segoe UI Semibold" panose="020B0702040204020203" pitchFamily="34" charset="0"/>
                              </a:rPr>
                            </m:ctrlPr>
                          </m:sSubPr>
                          <m:e>
                            <m:r>
                              <a:rPr lang="en-US" sz="2000" b="1" i="1" smtClean="0">
                                <a:latin typeface="Cambria Math" panose="02040503050406030204" pitchFamily="18" charset="0"/>
                                <a:cs typeface="Segoe UI Semibold" panose="020B0702040204020203" pitchFamily="34" charset="0"/>
                              </a:rPr>
                              <m:t>𝒇</m:t>
                            </m:r>
                          </m:e>
                          <m:sub>
                            <m:r>
                              <a:rPr lang="en-US" sz="2000" b="1" i="1" smtClean="0">
                                <a:latin typeface="Cambria Math" panose="02040503050406030204" pitchFamily="18" charset="0"/>
                                <a:cs typeface="Segoe UI Semibold" panose="020B0702040204020203" pitchFamily="34" charset="0"/>
                              </a:rPr>
                              <m:t>𝑿</m:t>
                            </m:r>
                          </m:sub>
                        </m:sSub>
                        <m:d>
                          <m:dPr>
                            <m:ctrlPr>
                              <a:rPr lang="en-US" sz="2000" b="1" i="1" smtClean="0">
                                <a:latin typeface="Cambria Math" panose="02040503050406030204" pitchFamily="18" charset="0"/>
                                <a:cs typeface="Segoe UI Semibold" panose="020B0702040204020203" pitchFamily="34" charset="0"/>
                              </a:rPr>
                            </m:ctrlPr>
                          </m:dPr>
                          <m:e>
                            <m:r>
                              <a:rPr lang="en-US" sz="2000" b="1" i="1" smtClean="0">
                                <a:latin typeface="Cambria Math" panose="02040503050406030204" pitchFamily="18" charset="0"/>
                                <a:cs typeface="Segoe UI Semibold" panose="020B0702040204020203" pitchFamily="34" charset="0"/>
                              </a:rPr>
                              <m:t>𝒌</m:t>
                            </m:r>
                          </m:e>
                        </m:d>
                        <m:r>
                          <a:rPr lang="en-US" sz="2000" b="1" i="1" smtClean="0">
                            <a:latin typeface="Cambria Math" panose="02040503050406030204" pitchFamily="18" charset="0"/>
                            <a:cs typeface="Segoe UI Semibold" panose="020B0702040204020203" pitchFamily="34" charset="0"/>
                          </a:rPr>
                          <m:t>=</m:t>
                        </m:r>
                        <m:f>
                          <m:fPr>
                            <m:ctrlPr>
                              <a:rPr lang="en-US" sz="2000" b="1" i="1" smtClean="0">
                                <a:latin typeface="Cambria Math" panose="02040503050406030204" pitchFamily="18" charset="0"/>
                                <a:cs typeface="Segoe UI Semibold" panose="020B0702040204020203" pitchFamily="34" charset="0"/>
                              </a:rPr>
                            </m:ctrlPr>
                          </m:fPr>
                          <m:num>
                            <m:r>
                              <a:rPr lang="en-US" sz="2000" b="1" i="1" smtClean="0">
                                <a:latin typeface="Cambria Math" panose="02040503050406030204" pitchFamily="18" charset="0"/>
                                <a:cs typeface="Segoe UI Semibold" panose="020B0702040204020203" pitchFamily="34" charset="0"/>
                              </a:rPr>
                              <m:t>𝟏</m:t>
                            </m:r>
                          </m:num>
                          <m:den>
                            <m:r>
                              <a:rPr lang="en-US" sz="2000" b="1" i="1" smtClean="0">
                                <a:latin typeface="Cambria Math" panose="02040503050406030204" pitchFamily="18" charset="0"/>
                                <a:cs typeface="Segoe UI Semibold" panose="020B0702040204020203" pitchFamily="34" charset="0"/>
                              </a:rPr>
                              <m:t>𝝈</m:t>
                            </m:r>
                            <m:rad>
                              <m:radPr>
                                <m:degHide m:val="on"/>
                                <m:ctrlPr>
                                  <a:rPr lang="en-US" sz="2000" b="1" i="1" smtClean="0">
                                    <a:latin typeface="Cambria Math" panose="02040503050406030204" pitchFamily="18" charset="0"/>
                                    <a:cs typeface="Segoe UI Semibold" panose="020B0702040204020203" pitchFamily="34" charset="0"/>
                                  </a:rPr>
                                </m:ctrlPr>
                              </m:radPr>
                              <m:deg/>
                              <m:e>
                                <m:r>
                                  <a:rPr lang="en-US" sz="2000" b="1" i="1" smtClean="0">
                                    <a:latin typeface="Cambria Math" panose="02040503050406030204" pitchFamily="18" charset="0"/>
                                    <a:cs typeface="Segoe UI Semibold" panose="020B0702040204020203" pitchFamily="34" charset="0"/>
                                  </a:rPr>
                                  <m:t>𝟐</m:t>
                                </m:r>
                                <m:r>
                                  <a:rPr lang="en-US" sz="2000" b="1" i="1" smtClean="0">
                                    <a:latin typeface="Cambria Math" panose="02040503050406030204" pitchFamily="18" charset="0"/>
                                    <a:cs typeface="Segoe UI Semibold" panose="020B0702040204020203" pitchFamily="34" charset="0"/>
                                  </a:rPr>
                                  <m:t>𝝅</m:t>
                                </m:r>
                              </m:e>
                            </m:rad>
                          </m:den>
                        </m:f>
                        <m:r>
                          <a:rPr lang="en-US" sz="2000" b="1" i="0" smtClean="0">
                            <a:latin typeface="Cambria Math" panose="02040503050406030204" pitchFamily="18" charset="0"/>
                            <a:cs typeface="Segoe UI Semibold" panose="020B0702040204020203" pitchFamily="34" charset="0"/>
                          </a:rPr>
                          <m:t>𝐞𝐱𝐩</m:t>
                        </m:r>
                        <m:d>
                          <m:dPr>
                            <m:ctrlPr>
                              <a:rPr lang="en-US" sz="2000" b="1" i="1" smtClean="0">
                                <a:latin typeface="Cambria Math" panose="02040503050406030204" pitchFamily="18" charset="0"/>
                                <a:cs typeface="Segoe UI Semibold" panose="020B0702040204020203" pitchFamily="34" charset="0"/>
                              </a:rPr>
                            </m:ctrlPr>
                          </m:dPr>
                          <m:e>
                            <m:r>
                              <a:rPr lang="en-US" sz="2000" b="1" i="1" smtClean="0">
                                <a:latin typeface="Cambria Math" panose="02040503050406030204" pitchFamily="18" charset="0"/>
                                <a:cs typeface="Segoe UI Semibold" panose="020B0702040204020203" pitchFamily="34" charset="0"/>
                              </a:rPr>
                              <m:t>−</m:t>
                            </m:r>
                            <m:f>
                              <m:fPr>
                                <m:ctrlPr>
                                  <a:rPr lang="en-US" sz="2000" b="1" i="1" smtClean="0">
                                    <a:latin typeface="Cambria Math" panose="02040503050406030204" pitchFamily="18" charset="0"/>
                                    <a:cs typeface="Segoe UI Semibold" panose="020B0702040204020203" pitchFamily="34" charset="0"/>
                                  </a:rPr>
                                </m:ctrlPr>
                              </m:fPr>
                              <m:num>
                                <m:sSup>
                                  <m:sSupPr>
                                    <m:ctrlPr>
                                      <a:rPr lang="en-US" sz="2000" b="1" i="1">
                                        <a:latin typeface="Cambria Math" panose="02040503050406030204" pitchFamily="18" charset="0"/>
                                        <a:cs typeface="Segoe UI Semibold" panose="020B0702040204020203" pitchFamily="34" charset="0"/>
                                      </a:rPr>
                                    </m:ctrlPr>
                                  </m:sSupPr>
                                  <m:e>
                                    <m:d>
                                      <m:dPr>
                                        <m:ctrlPr>
                                          <a:rPr lang="en-US" sz="2000" b="1" i="1">
                                            <a:latin typeface="Cambria Math" panose="02040503050406030204" pitchFamily="18" charset="0"/>
                                            <a:cs typeface="Segoe UI Semibold" panose="020B0702040204020203" pitchFamily="34" charset="0"/>
                                          </a:rPr>
                                        </m:ctrlPr>
                                      </m:dPr>
                                      <m:e>
                                        <m:r>
                                          <a:rPr lang="en-US" sz="2000" b="1" i="1">
                                            <a:latin typeface="Cambria Math" panose="02040503050406030204" pitchFamily="18" charset="0"/>
                                            <a:cs typeface="Segoe UI Semibold" panose="020B0702040204020203" pitchFamily="34" charset="0"/>
                                          </a:rPr>
                                          <m:t>𝒙</m:t>
                                        </m:r>
                                        <m:r>
                                          <a:rPr lang="en-US" sz="2000" b="1" i="1">
                                            <a:latin typeface="Cambria Math" panose="02040503050406030204" pitchFamily="18" charset="0"/>
                                            <a:cs typeface="Segoe UI Semibold" panose="020B0702040204020203" pitchFamily="34" charset="0"/>
                                          </a:rPr>
                                          <m:t>−</m:t>
                                        </m:r>
                                        <m:r>
                                          <a:rPr lang="en-US" sz="2000" b="1" i="1">
                                            <a:latin typeface="Cambria Math" panose="02040503050406030204" pitchFamily="18" charset="0"/>
                                            <a:cs typeface="Segoe UI Semibold" panose="020B0702040204020203" pitchFamily="34" charset="0"/>
                                          </a:rPr>
                                          <m:t>𝝁</m:t>
                                        </m:r>
                                      </m:e>
                                    </m:d>
                                  </m:e>
                                  <m:sup>
                                    <m:r>
                                      <a:rPr lang="en-US" sz="2000" b="1" i="1">
                                        <a:latin typeface="Cambria Math" panose="02040503050406030204" pitchFamily="18" charset="0"/>
                                        <a:cs typeface="Segoe UI Semibold" panose="020B0702040204020203" pitchFamily="34" charset="0"/>
                                      </a:rPr>
                                      <m:t>𝟐</m:t>
                                    </m:r>
                                  </m:sup>
                                </m:sSup>
                              </m:num>
                              <m:den>
                                <m:r>
                                  <a:rPr lang="en-US" sz="2000" b="1" i="1" smtClean="0">
                                    <a:latin typeface="Cambria Math" panose="02040503050406030204" pitchFamily="18" charset="0"/>
                                    <a:cs typeface="Segoe UI Semibold" panose="020B0702040204020203" pitchFamily="34" charset="0"/>
                                  </a:rPr>
                                  <m:t>𝟐</m:t>
                                </m:r>
                                <m:sSup>
                                  <m:sSupPr>
                                    <m:ctrlPr>
                                      <a:rPr lang="en-US" sz="2000" b="1" i="1" smtClean="0">
                                        <a:latin typeface="Cambria Math" panose="02040503050406030204" pitchFamily="18" charset="0"/>
                                        <a:cs typeface="Segoe UI Semibold" panose="020B0702040204020203" pitchFamily="34" charset="0"/>
                                      </a:rPr>
                                    </m:ctrlPr>
                                  </m:sSupPr>
                                  <m:e>
                                    <m:r>
                                      <a:rPr lang="en-US" sz="2000" b="1" i="1" smtClean="0">
                                        <a:latin typeface="Cambria Math" panose="02040503050406030204" pitchFamily="18" charset="0"/>
                                        <a:cs typeface="Segoe UI Semibold" panose="020B0702040204020203" pitchFamily="34" charset="0"/>
                                      </a:rPr>
                                      <m:t>𝝈</m:t>
                                    </m:r>
                                  </m:e>
                                  <m:sup>
                                    <m:r>
                                      <a:rPr lang="en-US" sz="2000" b="1" i="1" smtClean="0">
                                        <a:latin typeface="Cambria Math" panose="02040503050406030204" pitchFamily="18" charset="0"/>
                                        <a:cs typeface="Segoe UI Semibold" panose="020B0702040204020203" pitchFamily="34" charset="0"/>
                                      </a:rPr>
                                      <m:t>𝟐</m:t>
                                    </m:r>
                                  </m:sup>
                                </m:sSup>
                              </m:den>
                            </m:f>
                          </m:e>
                        </m:d>
                      </m:oMath>
                    </m:oMathPara>
                  </a14:m>
                  <a:endParaRPr lang="en-US" sz="2000" b="1" dirty="0">
                    <a:latin typeface="Segoe UI Semibold" panose="020B0702040204020203" pitchFamily="34" charset="0"/>
                    <a:cs typeface="Segoe UI Semibold" panose="020B0702040204020203" pitchFamily="34" charset="0"/>
                  </a:endParaRPr>
                </a:p>
                <a:p>
                  <a:pPr algn="ctr">
                    <a:spcBef>
                      <a:spcPts val="500"/>
                    </a:spcBef>
                  </a:pPr>
                  <a14:m>
                    <m:oMath xmlns:m="http://schemas.openxmlformats.org/officeDocument/2006/math">
                      <m:sSub>
                        <m:sSubPr>
                          <m:ctrlPr>
                            <a:rPr lang="en-US" sz="2000" b="1" i="1" smtClean="0">
                              <a:latin typeface="Cambria Math" panose="02040503050406030204" pitchFamily="18" charset="0"/>
                              <a:cs typeface="Segoe UI Semibold" panose="020B0702040204020203" pitchFamily="34" charset="0"/>
                            </a:rPr>
                          </m:ctrlPr>
                        </m:sSubPr>
                        <m:e>
                          <m:r>
                            <a:rPr lang="en-US" sz="2000" b="1" i="1" smtClean="0">
                              <a:latin typeface="Cambria Math" panose="02040503050406030204" pitchFamily="18" charset="0"/>
                              <a:cs typeface="Segoe UI Semibold" panose="020B0702040204020203" pitchFamily="34" charset="0"/>
                            </a:rPr>
                            <m:t>𝑭</m:t>
                          </m:r>
                        </m:e>
                        <m:sub>
                          <m:r>
                            <a:rPr lang="en-US" sz="2000" b="1" i="1" smtClean="0">
                              <a:latin typeface="Cambria Math" panose="02040503050406030204" pitchFamily="18" charset="0"/>
                              <a:cs typeface="Segoe UI Semibold" panose="020B0702040204020203" pitchFamily="34" charset="0"/>
                            </a:rPr>
                            <m:t>𝑿</m:t>
                          </m:r>
                        </m:sub>
                      </m:sSub>
                      <m:d>
                        <m:dPr>
                          <m:ctrlPr>
                            <a:rPr lang="en-US" sz="2000" b="1" i="1" smtClean="0">
                              <a:latin typeface="Cambria Math" panose="02040503050406030204" pitchFamily="18" charset="0"/>
                              <a:cs typeface="Segoe UI Semibold" panose="020B0702040204020203" pitchFamily="34" charset="0"/>
                            </a:rPr>
                          </m:ctrlPr>
                        </m:dPr>
                        <m:e>
                          <m:r>
                            <a:rPr lang="en-US" sz="2000" b="1" i="1" smtClean="0">
                              <a:latin typeface="Cambria Math" panose="02040503050406030204" pitchFamily="18" charset="0"/>
                              <a:cs typeface="Segoe UI Semibold" panose="020B0702040204020203" pitchFamily="34" charset="0"/>
                            </a:rPr>
                            <m:t>𝒌</m:t>
                          </m:r>
                        </m:e>
                      </m:d>
                      <m:r>
                        <a:rPr lang="en-US" sz="2000" b="1" i="1" smtClean="0">
                          <a:latin typeface="Cambria Math" panose="02040503050406030204" pitchFamily="18" charset="0"/>
                          <a:cs typeface="Segoe UI Semibold" panose="020B0702040204020203" pitchFamily="34" charset="0"/>
                        </a:rPr>
                        <m:t>=</m:t>
                      </m:r>
                      <m:r>
                        <a:rPr lang="en-US" sz="2000" b="1" i="0" smtClean="0">
                          <a:latin typeface="Cambria Math" panose="02040503050406030204" pitchFamily="18" charset="0"/>
                          <a:cs typeface="Segoe UI Semibold" panose="020B0702040204020203" pitchFamily="34" charset="0"/>
                        </a:rPr>
                        <m:t>𝚽</m:t>
                      </m:r>
                      <m:d>
                        <m:dPr>
                          <m:ctrlPr>
                            <a:rPr lang="en-US" sz="2000" b="1" i="1" smtClean="0">
                              <a:latin typeface="Cambria Math" panose="02040503050406030204" pitchFamily="18" charset="0"/>
                              <a:cs typeface="Segoe UI Semibold" panose="020B0702040204020203" pitchFamily="34" charset="0"/>
                            </a:rPr>
                          </m:ctrlPr>
                        </m:dPr>
                        <m:e>
                          <m:f>
                            <m:fPr>
                              <m:ctrlPr>
                                <a:rPr lang="en-US" sz="2000" b="1" i="1" smtClean="0">
                                  <a:latin typeface="Cambria Math" panose="02040503050406030204" pitchFamily="18" charset="0"/>
                                  <a:cs typeface="Segoe UI Semibold" panose="020B0702040204020203" pitchFamily="34" charset="0"/>
                                </a:rPr>
                              </m:ctrlPr>
                            </m:fPr>
                            <m:num>
                              <m:r>
                                <a:rPr lang="en-US" sz="2000" b="1" i="1" smtClean="0">
                                  <a:latin typeface="Cambria Math" panose="02040503050406030204" pitchFamily="18" charset="0"/>
                                  <a:cs typeface="Segoe UI Semibold" panose="020B0702040204020203" pitchFamily="34" charset="0"/>
                                </a:rPr>
                                <m:t>𝒌</m:t>
                              </m:r>
                              <m:r>
                                <a:rPr lang="en-US" sz="2000" b="1" i="1" smtClean="0">
                                  <a:latin typeface="Cambria Math" panose="02040503050406030204" pitchFamily="18" charset="0"/>
                                  <a:cs typeface="Segoe UI Semibold" panose="020B0702040204020203" pitchFamily="34" charset="0"/>
                                </a:rPr>
                                <m:t>−</m:t>
                              </m:r>
                              <m:r>
                                <a:rPr lang="en-US" sz="2000" b="1" i="1" smtClean="0">
                                  <a:latin typeface="Cambria Math" panose="02040503050406030204" pitchFamily="18" charset="0"/>
                                  <a:cs typeface="Segoe UI Semibold" panose="020B0702040204020203" pitchFamily="34" charset="0"/>
                                </a:rPr>
                                <m:t>𝝁</m:t>
                              </m:r>
                            </m:num>
                            <m:den>
                              <m:r>
                                <a:rPr lang="en-US" sz="2000" b="1" i="1" smtClean="0">
                                  <a:latin typeface="Cambria Math" panose="02040503050406030204" pitchFamily="18" charset="0"/>
                                  <a:cs typeface="Segoe UI Semibold" panose="020B0702040204020203" pitchFamily="34" charset="0"/>
                                </a:rPr>
                                <m:t>𝝈</m:t>
                              </m:r>
                            </m:den>
                          </m:f>
                        </m:e>
                      </m:d>
                    </m:oMath>
                  </a14:m>
                  <a:r>
                    <a:rPr lang="en-US" sz="2000" b="1" i="1" dirty="0">
                      <a:latin typeface="Cambria Math" panose="02040503050406030204" pitchFamily="18" charset="0"/>
                      <a:cs typeface="Segoe UI Semibold" panose="020B0702040204020203" pitchFamily="34" charset="0"/>
                    </a:rPr>
                    <a:t> </a:t>
                  </a:r>
                </a:p>
                <a:p>
                  <a:pPr algn="ctr">
                    <a:spcBef>
                      <a:spcPts val="500"/>
                    </a:spcBef>
                  </a:pPr>
                  <a14:m>
                    <m:oMathPara xmlns:m="http://schemas.openxmlformats.org/officeDocument/2006/math">
                      <m:oMathParaPr>
                        <m:jc m:val="centerGroup"/>
                      </m:oMathParaPr>
                      <m:oMath xmlns:m="http://schemas.openxmlformats.org/officeDocument/2006/math">
                        <m:r>
                          <a:rPr lang="en-US" sz="2000" b="1" i="1" smtClean="0">
                            <a:latin typeface="Cambria Math" panose="02040503050406030204" pitchFamily="18" charset="0"/>
                            <a:cs typeface="Segoe UI Semibold" panose="020B0702040204020203" pitchFamily="34" charset="0"/>
                          </a:rPr>
                          <m:t>𝔼</m:t>
                        </m:r>
                        <m:d>
                          <m:dPr>
                            <m:begChr m:val="["/>
                            <m:endChr m:val="]"/>
                            <m:ctrlPr>
                              <a:rPr lang="en-US" sz="2000" b="1" i="1" smtClean="0">
                                <a:latin typeface="Cambria Math" panose="02040503050406030204" pitchFamily="18" charset="0"/>
                                <a:cs typeface="Segoe UI Semibold" panose="020B0702040204020203" pitchFamily="34" charset="0"/>
                              </a:rPr>
                            </m:ctrlPr>
                          </m:dPr>
                          <m:e>
                            <m:r>
                              <a:rPr lang="en-US" sz="2000" b="1" i="1" smtClean="0">
                                <a:latin typeface="Cambria Math" panose="02040503050406030204" pitchFamily="18" charset="0"/>
                                <a:cs typeface="Segoe UI Semibold" panose="020B0702040204020203" pitchFamily="34" charset="0"/>
                              </a:rPr>
                              <m:t>𝑿</m:t>
                            </m:r>
                          </m:e>
                        </m:d>
                        <m:r>
                          <a:rPr lang="en-US" sz="2000" b="1" i="1" smtClean="0">
                            <a:latin typeface="Cambria Math" panose="02040503050406030204" pitchFamily="18" charset="0"/>
                            <a:cs typeface="Segoe UI Semibold" panose="020B0702040204020203" pitchFamily="34" charset="0"/>
                          </a:rPr>
                          <m:t>=</m:t>
                        </m:r>
                        <m:r>
                          <a:rPr lang="en-US" sz="2000" b="1" i="1" smtClean="0">
                            <a:latin typeface="Cambria Math" panose="02040503050406030204" pitchFamily="18" charset="0"/>
                            <a:cs typeface="Segoe UI Semibold" panose="020B0702040204020203" pitchFamily="34" charset="0"/>
                          </a:rPr>
                          <m:t>𝝁</m:t>
                        </m:r>
                      </m:oMath>
                    </m:oMathPara>
                  </a14:m>
                  <a:endParaRPr lang="en-US" sz="2000" b="1" dirty="0">
                    <a:latin typeface="Segoe UI Semibold" panose="020B0702040204020203" pitchFamily="34" charset="0"/>
                    <a:cs typeface="Segoe UI Semibold" panose="020B0702040204020203" pitchFamily="34" charset="0"/>
                  </a:endParaRPr>
                </a:p>
                <a:p>
                  <a:pPr algn="ctr">
                    <a:spcBef>
                      <a:spcPts val="500"/>
                    </a:spcBef>
                  </a:pPr>
                  <a14:m>
                    <m:oMathPara xmlns:m="http://schemas.openxmlformats.org/officeDocument/2006/math">
                      <m:oMathParaPr>
                        <m:jc m:val="centerGroup"/>
                      </m:oMathParaPr>
                      <m:oMath xmlns:m="http://schemas.openxmlformats.org/officeDocument/2006/math">
                        <m:r>
                          <a:rPr lang="en-US" sz="1900" b="1" i="0" smtClean="0">
                            <a:latin typeface="Cambria Math" panose="02040503050406030204" pitchFamily="18" charset="0"/>
                            <a:cs typeface="Segoe UI Semibold" panose="020B0702040204020203" pitchFamily="34" charset="0"/>
                          </a:rPr>
                          <m:t>𝐕𝐚𝐫</m:t>
                        </m:r>
                        <m:d>
                          <m:dPr>
                            <m:ctrlPr>
                              <a:rPr lang="en-US" sz="1900" b="1" i="1" smtClean="0">
                                <a:latin typeface="Cambria Math" panose="02040503050406030204" pitchFamily="18" charset="0"/>
                                <a:cs typeface="Segoe UI Semibold" panose="020B0702040204020203" pitchFamily="34" charset="0"/>
                              </a:rPr>
                            </m:ctrlPr>
                          </m:dPr>
                          <m:e>
                            <m:r>
                              <a:rPr lang="en-US" sz="1900" b="1" i="1" smtClean="0">
                                <a:latin typeface="Cambria Math" panose="02040503050406030204" pitchFamily="18" charset="0"/>
                                <a:cs typeface="Segoe UI Semibold" panose="020B0702040204020203" pitchFamily="34" charset="0"/>
                              </a:rPr>
                              <m:t>𝑿</m:t>
                            </m:r>
                          </m:e>
                        </m:d>
                        <m:r>
                          <a:rPr lang="en-US" sz="1900" b="1" i="1" smtClean="0">
                            <a:latin typeface="Cambria Math" panose="02040503050406030204" pitchFamily="18" charset="0"/>
                            <a:cs typeface="Segoe UI Semibold" panose="020B0702040204020203" pitchFamily="34" charset="0"/>
                          </a:rPr>
                          <m:t>=</m:t>
                        </m:r>
                        <m:sSup>
                          <m:sSupPr>
                            <m:ctrlPr>
                              <a:rPr lang="en-US" sz="1900" b="1" i="1" smtClean="0">
                                <a:latin typeface="Cambria Math" panose="02040503050406030204" pitchFamily="18" charset="0"/>
                                <a:cs typeface="Segoe UI Semibold" panose="020B0702040204020203" pitchFamily="34" charset="0"/>
                              </a:rPr>
                            </m:ctrlPr>
                          </m:sSupPr>
                          <m:e>
                            <m:r>
                              <a:rPr lang="en-US" sz="1900" b="1" i="1" smtClean="0">
                                <a:latin typeface="Cambria Math" panose="02040503050406030204" pitchFamily="18" charset="0"/>
                                <a:cs typeface="Segoe UI Semibold" panose="020B0702040204020203" pitchFamily="34" charset="0"/>
                              </a:rPr>
                              <m:t>𝝈</m:t>
                            </m:r>
                          </m:e>
                          <m:sup>
                            <m:r>
                              <a:rPr lang="en-US" sz="1900" b="1" i="1" smtClean="0">
                                <a:latin typeface="Cambria Math" panose="02040503050406030204" pitchFamily="18" charset="0"/>
                                <a:cs typeface="Segoe UI Semibold" panose="020B0702040204020203" pitchFamily="34" charset="0"/>
                              </a:rPr>
                              <m:t>𝟐</m:t>
                            </m:r>
                          </m:sup>
                        </m:sSup>
                      </m:oMath>
                    </m:oMathPara>
                  </a14:m>
                  <a:endParaRPr lang="en-US" sz="1900" b="1" dirty="0">
                    <a:latin typeface="Segoe UI Semibold" panose="020B0702040204020203" pitchFamily="34" charset="0"/>
                    <a:cs typeface="Segoe UI Semibold" panose="020B0702040204020203" pitchFamily="34" charset="0"/>
                  </a:endParaRPr>
                </a:p>
              </p:txBody>
            </p:sp>
          </mc:Choice>
          <mc:Fallback xmlns="">
            <p:sp>
              <p:nvSpPr>
                <p:cNvPr id="12" name="Rectangle 11">
                  <a:extLst>
                    <a:ext uri="{FF2B5EF4-FFF2-40B4-BE49-F238E27FC236}">
                      <a16:creationId xmlns:a16="http://schemas.microsoft.com/office/drawing/2014/main" id="{461A76E1-CD8E-490D-9C79-971482120A20}"/>
                    </a:ext>
                  </a:extLst>
                </p:cNvPr>
                <p:cNvSpPr>
                  <a:spLocks noRot="1" noChangeAspect="1" noMove="1" noResize="1" noEditPoints="1" noAdjustHandles="1" noChangeArrowheads="1" noChangeShapeType="1" noTextEdit="1"/>
                </p:cNvSpPr>
                <p:nvPr/>
              </p:nvSpPr>
              <p:spPr>
                <a:xfrm>
                  <a:off x="1185842" y="3773914"/>
                  <a:ext cx="5809075" cy="1396973"/>
                </a:xfrm>
                <a:prstGeom prst="rect">
                  <a:avLst/>
                </a:prstGeom>
                <a:blipFill>
                  <a:blip r:embed="rId26"/>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Rectangle 12">
                  <a:extLst>
                    <a:ext uri="{FF2B5EF4-FFF2-40B4-BE49-F238E27FC236}">
                      <a16:creationId xmlns:a16="http://schemas.microsoft.com/office/drawing/2014/main" id="{EBFE8A43-3593-4BCE-9B5F-2DF493A07DB7}"/>
                    </a:ext>
                  </a:extLst>
                </p:cNvPr>
                <p:cNvSpPr/>
                <p:nvPr/>
              </p:nvSpPr>
              <p:spPr>
                <a:xfrm>
                  <a:off x="1195365" y="3427084"/>
                  <a:ext cx="5799552" cy="346830"/>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500"/>
                    </a:spcBef>
                  </a:pPr>
                  <a14:m>
                    <m:oMathPara xmlns:m="http://schemas.openxmlformats.org/officeDocument/2006/math">
                      <m:oMathParaPr>
                        <m:jc m:val="centerGroup"/>
                      </m:oMathParaPr>
                      <m:oMath xmlns:m="http://schemas.openxmlformats.org/officeDocument/2006/math">
                        <m:r>
                          <a:rPr lang="en-US" sz="2000" b="1" i="1" dirty="0" smtClean="0">
                            <a:latin typeface="Cambria Math" panose="02040503050406030204" pitchFamily="18" charset="0"/>
                            <a:cs typeface="Segoe UI Semibold" panose="020B0702040204020203" pitchFamily="34" charset="0"/>
                          </a:rPr>
                          <m:t>𝑿</m:t>
                        </m:r>
                        <m:r>
                          <a:rPr lang="en-US" sz="2000" b="1" i="1" dirty="0" smtClean="0">
                            <a:latin typeface="Cambria Math" panose="02040503050406030204" pitchFamily="18" charset="0"/>
                            <a:cs typeface="Segoe UI Semibold" panose="020B0702040204020203" pitchFamily="34" charset="0"/>
                          </a:rPr>
                          <m:t>~</m:t>
                        </m:r>
                        <m:r>
                          <a:rPr lang="en-US" sz="2000" b="1" i="1" dirty="0" smtClean="0">
                            <a:latin typeface="Cambria Math" panose="02040503050406030204" pitchFamily="18" charset="0"/>
                            <a:cs typeface="Segoe UI Semibold" panose="020B0702040204020203" pitchFamily="34" charset="0"/>
                          </a:rPr>
                          <m:t>𝒩</m:t>
                        </m:r>
                        <m:r>
                          <a:rPr lang="en-US" sz="2000" b="1" i="1" dirty="0" smtClean="0">
                            <a:latin typeface="Cambria Math" panose="02040503050406030204" pitchFamily="18" charset="0"/>
                            <a:cs typeface="Segoe UI Semibold" panose="020B0702040204020203" pitchFamily="34" charset="0"/>
                          </a:rPr>
                          <m:t>(</m:t>
                        </m:r>
                        <m:r>
                          <a:rPr lang="en-US" sz="2000" b="1" i="1" dirty="0" smtClean="0">
                            <a:latin typeface="Cambria Math" panose="02040503050406030204" pitchFamily="18" charset="0"/>
                            <a:cs typeface="Segoe UI Semibold" panose="020B0702040204020203" pitchFamily="34" charset="0"/>
                          </a:rPr>
                          <m:t>𝝁</m:t>
                        </m:r>
                        <m:r>
                          <a:rPr lang="en-US" sz="2000" b="1" i="1" dirty="0" smtClean="0">
                            <a:latin typeface="Cambria Math" panose="02040503050406030204" pitchFamily="18" charset="0"/>
                            <a:cs typeface="Segoe UI Semibold" panose="020B0702040204020203" pitchFamily="34" charset="0"/>
                          </a:rPr>
                          <m:t>,</m:t>
                        </m:r>
                        <m:sSup>
                          <m:sSupPr>
                            <m:ctrlPr>
                              <a:rPr lang="en-US" sz="2000" b="1" i="1" dirty="0" smtClean="0">
                                <a:latin typeface="Cambria Math" panose="02040503050406030204" pitchFamily="18" charset="0"/>
                                <a:cs typeface="Segoe UI Semibold" panose="020B0702040204020203" pitchFamily="34" charset="0"/>
                              </a:rPr>
                            </m:ctrlPr>
                          </m:sSupPr>
                          <m:e>
                            <m:r>
                              <a:rPr lang="en-US" sz="2000" b="1" i="1" dirty="0" smtClean="0">
                                <a:latin typeface="Cambria Math" panose="02040503050406030204" pitchFamily="18" charset="0"/>
                                <a:cs typeface="Segoe UI Semibold" panose="020B0702040204020203" pitchFamily="34" charset="0"/>
                              </a:rPr>
                              <m:t>𝝈</m:t>
                            </m:r>
                          </m:e>
                          <m:sup>
                            <m:r>
                              <a:rPr lang="en-US" sz="2000" b="1" i="1" dirty="0" smtClean="0">
                                <a:latin typeface="Cambria Math" panose="02040503050406030204" pitchFamily="18" charset="0"/>
                                <a:cs typeface="Segoe UI Semibold" panose="020B0702040204020203" pitchFamily="34" charset="0"/>
                              </a:rPr>
                              <m:t>𝟐</m:t>
                            </m:r>
                          </m:sup>
                        </m:sSup>
                        <m:r>
                          <a:rPr lang="en-US" sz="2000" b="1" i="1" dirty="0" smtClean="0">
                            <a:latin typeface="Cambria Math" panose="02040503050406030204" pitchFamily="18" charset="0"/>
                            <a:cs typeface="Segoe UI Semibold" panose="020B0702040204020203" pitchFamily="34" charset="0"/>
                          </a:rPr>
                          <m:t>)</m:t>
                        </m:r>
                      </m:oMath>
                    </m:oMathPara>
                  </a14:m>
                  <a:endParaRPr lang="en-US" sz="2000" b="1" dirty="0">
                    <a:latin typeface="Segoe UI Semibold" panose="020B0702040204020203" pitchFamily="34" charset="0"/>
                    <a:cs typeface="Segoe UI Semibold" panose="020B0702040204020203" pitchFamily="34" charset="0"/>
                  </a:endParaRPr>
                </a:p>
              </p:txBody>
            </p:sp>
          </mc:Choice>
          <mc:Fallback xmlns="">
            <p:sp>
              <p:nvSpPr>
                <p:cNvPr id="13" name="Rectangle 12">
                  <a:extLst>
                    <a:ext uri="{FF2B5EF4-FFF2-40B4-BE49-F238E27FC236}">
                      <a16:creationId xmlns:a16="http://schemas.microsoft.com/office/drawing/2014/main" id="{EBFE8A43-3593-4BCE-9B5F-2DF493A07DB7}"/>
                    </a:ext>
                  </a:extLst>
                </p:cNvPr>
                <p:cNvSpPr>
                  <a:spLocks noRot="1" noChangeAspect="1" noMove="1" noResize="1" noEditPoints="1" noAdjustHandles="1" noChangeArrowheads="1" noChangeShapeType="1" noTextEdit="1"/>
                </p:cNvSpPr>
                <p:nvPr/>
              </p:nvSpPr>
              <p:spPr>
                <a:xfrm>
                  <a:off x="1195365" y="3427084"/>
                  <a:ext cx="5799552" cy="346830"/>
                </a:xfrm>
                <a:prstGeom prst="rect">
                  <a:avLst/>
                </a:prstGeom>
                <a:blipFill>
                  <a:blip r:embed="rId27"/>
                  <a:stretch>
                    <a:fillRect b="-6250"/>
                  </a:stretch>
                </a:blipFill>
                <a:ln>
                  <a:noFill/>
                </a:ln>
              </p:spPr>
              <p:txBody>
                <a:bodyPr/>
                <a:lstStyle/>
                <a:p>
                  <a:r>
                    <a:rPr lang="en-US">
                      <a:noFill/>
                    </a:rPr>
                    <a:t> </a:t>
                  </a:r>
                </a:p>
              </p:txBody>
            </p:sp>
          </mc:Fallback>
        </mc:AlternateContent>
      </p:grpSp>
      <p:sp>
        <p:nvSpPr>
          <p:cNvPr id="14" name="TextBox 13">
            <a:extLst>
              <a:ext uri="{FF2B5EF4-FFF2-40B4-BE49-F238E27FC236}">
                <a16:creationId xmlns:a16="http://schemas.microsoft.com/office/drawing/2014/main" id="{49821057-0784-4BC0-A71C-4E7517FB7E20}"/>
              </a:ext>
            </a:extLst>
          </p:cNvPr>
          <p:cNvSpPr txBox="1"/>
          <p:nvPr/>
        </p:nvSpPr>
        <p:spPr>
          <a:xfrm>
            <a:off x="349104" y="6075909"/>
            <a:ext cx="7315200" cy="461665"/>
          </a:xfrm>
          <a:prstGeom prst="rect">
            <a:avLst/>
          </a:prstGeom>
          <a:noFill/>
        </p:spPr>
        <p:txBody>
          <a:bodyPr wrap="square" rtlCol="0">
            <a:spAutoFit/>
          </a:bodyPr>
          <a:lstStyle/>
          <a:p>
            <a:r>
              <a:rPr lang="en-US" sz="2400" dirty="0">
                <a:latin typeface="Segoe UI Semilight" panose="020B0402040204020203" pitchFamily="34" charset="0"/>
                <a:cs typeface="Segoe UI Semilight" panose="020B0402040204020203" pitchFamily="34" charset="0"/>
              </a:rPr>
              <a:t>It’s a smaller zoo, but it’s just as much fun! :D</a:t>
            </a:r>
          </a:p>
        </p:txBody>
      </p:sp>
      <p:sp>
        <p:nvSpPr>
          <p:cNvPr id="3" name="Rectangle: Rounded Corners 2">
            <a:extLst>
              <a:ext uri="{FF2B5EF4-FFF2-40B4-BE49-F238E27FC236}">
                <a16:creationId xmlns:a16="http://schemas.microsoft.com/office/drawing/2014/main" id="{0A49EEFE-2327-663B-7833-8F67005E2675}"/>
              </a:ext>
            </a:extLst>
          </p:cNvPr>
          <p:cNvSpPr/>
          <p:nvPr/>
        </p:nvSpPr>
        <p:spPr>
          <a:xfrm>
            <a:off x="438624" y="1594655"/>
            <a:ext cx="11581438" cy="1125686"/>
          </a:xfrm>
          <a:prstGeom prst="roundRect">
            <a:avLst/>
          </a:prstGeom>
          <a:solidFill>
            <a:srgbClr val="CBEC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i="1" dirty="0">
                <a:solidFill>
                  <a:schemeClr val="tx1"/>
                </a:solidFill>
                <a:latin typeface="Segoe UI Semilight" panose="020B0402040204020203" pitchFamily="34" charset="0"/>
                <a:cs typeface="Segoe UI Semilight" panose="020B0402040204020203" pitchFamily="34" charset="0"/>
              </a:rPr>
              <a:t>This zoo defines common patterns for </a:t>
            </a:r>
            <a:r>
              <a:rPr lang="en-US" sz="2400" b="1" i="1" u="sng" dirty="0">
                <a:solidFill>
                  <a:schemeClr val="tx1"/>
                </a:solidFill>
                <a:latin typeface="Segoe UI Semilight" panose="020B0402040204020203" pitchFamily="34" charset="0"/>
                <a:cs typeface="Segoe UI Semilight" panose="020B0402040204020203" pitchFamily="34" charset="0"/>
              </a:rPr>
              <a:t>continuous</a:t>
            </a:r>
            <a:r>
              <a:rPr lang="en-US" sz="2400" b="1" i="1" dirty="0">
                <a:solidFill>
                  <a:schemeClr val="tx1"/>
                </a:solidFill>
                <a:latin typeface="Segoe UI Semilight" panose="020B0402040204020203" pitchFamily="34" charset="0"/>
                <a:cs typeface="Segoe UI Semilight" panose="020B0402040204020203" pitchFamily="34" charset="0"/>
              </a:rPr>
              <a:t> random variables and gives us the PDF, CDF, expectation, and variance, so we don’t have to compute it every time! </a:t>
            </a:r>
            <a:endParaRPr lang="en-US" sz="2400" dirty="0">
              <a:solidFill>
                <a:schemeClr val="tx1"/>
              </a:solidFill>
              <a:latin typeface="Segoe UI Semilight" panose="020B0402040204020203" pitchFamily="34" charset="0"/>
              <a:cs typeface="Segoe UI Semilight" panose="020B0402040204020203" pitchFamily="34" charset="0"/>
            </a:endParaRPr>
          </a:p>
        </p:txBody>
      </p:sp>
    </p:spTree>
    <p:extLst>
      <p:ext uri="{BB962C8B-B14F-4D97-AF65-F5344CB8AC3E}">
        <p14:creationId xmlns:p14="http://schemas.microsoft.com/office/powerpoint/2010/main" val="21741193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6B617-3863-A2C0-4A16-2BFAD9712C97}"/>
              </a:ext>
            </a:extLst>
          </p:cNvPr>
          <p:cNvSpPr>
            <a:spLocks noGrp="1"/>
          </p:cNvSpPr>
          <p:nvPr>
            <p:ph type="title"/>
          </p:nvPr>
        </p:nvSpPr>
        <p:spPr/>
        <p:txBody>
          <a:bodyPr/>
          <a:lstStyle/>
          <a:p>
            <a:r>
              <a:rPr lang="en-US" i="1" dirty="0"/>
              <a:t>Continuous </a:t>
            </a:r>
            <a:r>
              <a:rPr lang="en-US" u="sng" dirty="0"/>
              <a:t>Uniform</a:t>
            </a:r>
            <a:r>
              <a:rPr lang="en-US" dirty="0"/>
              <a:t> Distribution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E884993-00FF-161C-5604-E29367F94FF1}"/>
                  </a:ext>
                </a:extLst>
              </p:cNvPr>
              <p:cNvSpPr>
                <a:spLocks noGrp="1"/>
              </p:cNvSpPr>
              <p:nvPr>
                <p:ph idx="1"/>
              </p:nvPr>
            </p:nvSpPr>
            <p:spPr>
              <a:xfrm>
                <a:off x="575240" y="1463857"/>
                <a:ext cx="11449120" cy="4845504"/>
              </a:xfrm>
            </p:spPr>
            <p:txBody>
              <a:bodyPr/>
              <a:lstStyle/>
              <a:p>
                <a:r>
                  <a:rPr lang="en-US" b="1" dirty="0"/>
                  <a:t>Scenario: </a:t>
                </a:r>
                <a:r>
                  <a:rPr lang="en-US" dirty="0"/>
                  <a:t>Pick a random </a:t>
                </a:r>
                <a:r>
                  <a:rPr lang="en-US" i="1" dirty="0"/>
                  <a:t>real</a:t>
                </a:r>
                <a:r>
                  <a:rPr lang="en-US" dirty="0"/>
                  <a:t> number between </a:t>
                </a:r>
                <a14:m>
                  <m:oMath xmlns:m="http://schemas.openxmlformats.org/officeDocument/2006/math">
                    <m:r>
                      <a:rPr lang="en-US" b="0" i="1" smtClean="0">
                        <a:latin typeface="Cambria Math" panose="02040503050406030204" pitchFamily="18" charset="0"/>
                      </a:rPr>
                      <m:t>𝑎</m:t>
                    </m:r>
                  </m:oMath>
                </a14:m>
                <a:r>
                  <a:rPr lang="en-US" b="1" dirty="0"/>
                  <a:t> </a:t>
                </a:r>
                <a:r>
                  <a:rPr lang="en-US" dirty="0"/>
                  <a:t>and </a:t>
                </a:r>
                <a14:m>
                  <m:oMath xmlns:m="http://schemas.openxmlformats.org/officeDocument/2006/math">
                    <m:r>
                      <a:rPr lang="en-US" b="0" i="1" smtClean="0">
                        <a:latin typeface="Cambria Math" panose="02040503050406030204" pitchFamily="18" charset="0"/>
                      </a:rPr>
                      <m:t>𝑏</m:t>
                    </m:r>
                  </m:oMath>
                </a14:m>
                <a:r>
                  <a:rPr lang="en-US" b="1" dirty="0"/>
                  <a:t>. </a:t>
                </a:r>
                <a14:m>
                  <m:oMath xmlns:m="http://schemas.openxmlformats.org/officeDocument/2006/math">
                    <m:r>
                      <a:rPr lang="en-US" b="0" i="1" smtClean="0">
                        <a:latin typeface="Cambria Math" panose="02040503050406030204" pitchFamily="18" charset="0"/>
                      </a:rPr>
                      <m:t>𝑋</m:t>
                    </m:r>
                  </m:oMath>
                </a14:m>
                <a:r>
                  <a:rPr lang="en-US" dirty="0"/>
                  <a:t> is our choice.</a:t>
                </a:r>
                <a:br>
                  <a:rPr lang="en-US" dirty="0"/>
                </a:br>
                <a:r>
                  <a:rPr lang="en-US" dirty="0"/>
                  <a:t>&gt; </a:t>
                </a:r>
                <a14:m>
                  <m:oMath xmlns:m="http://schemas.openxmlformats.org/officeDocument/2006/math">
                    <m:r>
                      <a:rPr lang="en-US" b="0" i="1" smtClean="0">
                        <a:latin typeface="Cambria Math" panose="02040503050406030204" pitchFamily="18" charset="0"/>
                      </a:rPr>
                      <m:t>𝑋</m:t>
                    </m:r>
                  </m:oMath>
                </a14:m>
                <a:r>
                  <a:rPr lang="en-US" dirty="0"/>
                  <a:t> is a </a:t>
                </a:r>
                <a:r>
                  <a:rPr lang="en-US" b="1" dirty="0"/>
                  <a:t>uniform random real number</a:t>
                </a:r>
                <a:r>
                  <a:rPr lang="en-US" dirty="0"/>
                  <a:t> between </a:t>
                </a:r>
                <a14:m>
                  <m:oMath xmlns:m="http://schemas.openxmlformats.org/officeDocument/2006/math">
                    <m:r>
                      <a:rPr lang="en-US" b="0" i="1" smtClean="0">
                        <a:latin typeface="Cambria Math" panose="02040503050406030204" pitchFamily="18" charset="0"/>
                      </a:rPr>
                      <m:t>𝑎</m:t>
                    </m:r>
                  </m:oMath>
                </a14:m>
                <a:r>
                  <a:rPr lang="en-US" dirty="0"/>
                  <a:t> and </a:t>
                </a:r>
                <a14:m>
                  <m:oMath xmlns:m="http://schemas.openxmlformats.org/officeDocument/2006/math">
                    <m:r>
                      <a:rPr lang="en-US" b="0" i="1" smtClean="0">
                        <a:latin typeface="Cambria Math" panose="02040503050406030204" pitchFamily="18" charset="0"/>
                      </a:rPr>
                      <m:t>𝑏</m:t>
                    </m:r>
                  </m:oMath>
                </a14:m>
                <a:r>
                  <a:rPr lang="en-US" b="0" dirty="0"/>
                  <a:t> -&gt; </a:t>
                </a:r>
                <a14:m>
                  <m:oMath xmlns:m="http://schemas.openxmlformats.org/officeDocument/2006/math">
                    <m:r>
                      <a:rPr lang="en-US" b="0" i="1" smtClean="0">
                        <a:latin typeface="Cambria Math" panose="02040503050406030204" pitchFamily="18" charset="0"/>
                      </a:rPr>
                      <m:t>𝑋</m:t>
                    </m:r>
                    <m:r>
                      <a:rPr lang="en-US" b="0" i="1" smtClean="0">
                        <a:latin typeface="Cambria Math" panose="02040503050406030204" pitchFamily="18" charset="0"/>
                      </a:rPr>
                      <m:t>∼</m:t>
                    </m:r>
                    <m:r>
                      <m:rPr>
                        <m:sty m:val="p"/>
                      </m:rPr>
                      <a:rPr lang="en-US" b="0" i="0" smtClean="0">
                        <a:latin typeface="Cambria Math" panose="02040503050406030204" pitchFamily="18" charset="0"/>
                      </a:rPr>
                      <m:t>Unif</m:t>
                    </m:r>
                    <m:r>
                      <a:rPr lang="en-US" b="0" i="1" smtClean="0">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𝑏</m:t>
                    </m:r>
                    <m:r>
                      <a:rPr lang="en-US" b="0" i="1" smtClean="0">
                        <a:latin typeface="Cambria Math" panose="02040503050406030204" pitchFamily="18" charset="0"/>
                      </a:rPr>
                      <m:t>)</m:t>
                    </m:r>
                  </m:oMath>
                </a14:m>
                <a:endParaRPr lang="en-US" b="0" dirty="0"/>
              </a:p>
            </p:txBody>
          </p:sp>
        </mc:Choice>
        <mc:Fallback xmlns="">
          <p:sp>
            <p:nvSpPr>
              <p:cNvPr id="3" name="Content Placeholder 2">
                <a:extLst>
                  <a:ext uri="{FF2B5EF4-FFF2-40B4-BE49-F238E27FC236}">
                    <a16:creationId xmlns:a16="http://schemas.microsoft.com/office/drawing/2014/main" id="{2E884993-00FF-161C-5604-E29367F94FF1}"/>
                  </a:ext>
                </a:extLst>
              </p:cNvPr>
              <p:cNvSpPr>
                <a:spLocks noGrp="1" noRot="1" noChangeAspect="1" noMove="1" noResize="1" noEditPoints="1" noAdjustHandles="1" noChangeArrowheads="1" noChangeShapeType="1" noTextEdit="1"/>
              </p:cNvSpPr>
              <p:nvPr>
                <p:ph idx="1"/>
              </p:nvPr>
            </p:nvSpPr>
            <p:spPr>
              <a:xfrm>
                <a:off x="575240" y="1463857"/>
                <a:ext cx="11449120" cy="4845504"/>
              </a:xfrm>
              <a:blipFill>
                <a:blip r:embed="rId2"/>
                <a:stretch>
                  <a:fillRect l="-692" t="-213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Rounded Corners 3">
                <a:extLst>
                  <a:ext uri="{FF2B5EF4-FFF2-40B4-BE49-F238E27FC236}">
                    <a16:creationId xmlns:a16="http://schemas.microsoft.com/office/drawing/2014/main" id="{FC5B080C-BCA6-8982-912D-F1E17708CB95}"/>
                  </a:ext>
                </a:extLst>
              </p:cNvPr>
              <p:cNvSpPr/>
              <p:nvPr/>
            </p:nvSpPr>
            <p:spPr>
              <a:xfrm>
                <a:off x="220980" y="5580057"/>
                <a:ext cx="11750040" cy="1014667"/>
              </a:xfrm>
              <a:prstGeom prst="roundRect">
                <a:avLst/>
              </a:prstGeom>
              <a:solidFill>
                <a:srgbClr val="EAF1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i="1" dirty="0">
                    <a:solidFill>
                      <a:schemeClr val="tx1"/>
                    </a:solidFill>
                    <a:latin typeface="Segoe UI Semilight" panose="020B0402040204020203" pitchFamily="34" charset="0"/>
                    <a:cs typeface="Segoe UI Semilight" panose="020B0402040204020203" pitchFamily="34" charset="0"/>
                  </a:rPr>
                  <a:t>We saw the </a:t>
                </a:r>
                <a:r>
                  <a:rPr lang="en-US" sz="2400" i="1" u="sng" dirty="0">
                    <a:solidFill>
                      <a:schemeClr val="tx1"/>
                    </a:solidFill>
                    <a:latin typeface="Segoe UI Semilight" panose="020B0402040204020203" pitchFamily="34" charset="0"/>
                    <a:cs typeface="Segoe UI Semilight" panose="020B0402040204020203" pitchFamily="34" charset="0"/>
                  </a:rPr>
                  <a:t>discrete</a:t>
                </a:r>
                <a:r>
                  <a:rPr lang="en-US" sz="2400" i="1" dirty="0">
                    <a:solidFill>
                      <a:schemeClr val="tx1"/>
                    </a:solidFill>
                    <a:latin typeface="Segoe UI Semilight" panose="020B0402040204020203" pitchFamily="34" charset="0"/>
                    <a:cs typeface="Segoe UI Semilight" panose="020B0402040204020203" pitchFamily="34" charset="0"/>
                  </a:rPr>
                  <a:t> uniform distribution before – it took on an </a:t>
                </a:r>
                <a:r>
                  <a:rPr lang="en-US" sz="2400" i="1" u="sng" dirty="0">
                    <a:solidFill>
                      <a:schemeClr val="tx1"/>
                    </a:solidFill>
                    <a:latin typeface="Segoe UI Semilight" panose="020B0402040204020203" pitchFamily="34" charset="0"/>
                    <a:cs typeface="Segoe UI Semilight" panose="020B0402040204020203" pitchFamily="34" charset="0"/>
                  </a:rPr>
                  <a:t>integer</a:t>
                </a:r>
                <a:r>
                  <a:rPr lang="en-US" sz="2400" i="1" dirty="0">
                    <a:solidFill>
                      <a:schemeClr val="tx1"/>
                    </a:solidFill>
                    <a:latin typeface="Segoe UI Semilight" panose="020B0402040204020203" pitchFamily="34" charset="0"/>
                    <a:cs typeface="Segoe UI Semilight" panose="020B0402040204020203" pitchFamily="34" charset="0"/>
                  </a:rPr>
                  <a:t> between </a:t>
                </a:r>
                <a14:m>
                  <m:oMath xmlns:m="http://schemas.openxmlformats.org/officeDocument/2006/math">
                    <m:r>
                      <a:rPr lang="en-US" sz="2400" i="1" dirty="0" smtClean="0">
                        <a:solidFill>
                          <a:schemeClr val="tx1"/>
                        </a:solidFill>
                        <a:latin typeface="Cambria Math" panose="02040503050406030204" pitchFamily="18" charset="0"/>
                        <a:cs typeface="Segoe UI Semilight" panose="020B0402040204020203" pitchFamily="34" charset="0"/>
                      </a:rPr>
                      <m:t>𝑎</m:t>
                    </m:r>
                  </m:oMath>
                </a14:m>
                <a:r>
                  <a:rPr lang="en-US" sz="2400" i="1" dirty="0">
                    <a:solidFill>
                      <a:schemeClr val="tx1"/>
                    </a:solidFill>
                    <a:latin typeface="Segoe UI Semilight" panose="020B0402040204020203" pitchFamily="34" charset="0"/>
                    <a:cs typeface="Segoe UI Semilight" panose="020B0402040204020203" pitchFamily="34" charset="0"/>
                  </a:rPr>
                  <a:t> and </a:t>
                </a:r>
                <a14:m>
                  <m:oMath xmlns:m="http://schemas.openxmlformats.org/officeDocument/2006/math">
                    <m:r>
                      <a:rPr lang="en-US" sz="2400" i="1" dirty="0" smtClean="0">
                        <a:solidFill>
                          <a:schemeClr val="tx1"/>
                        </a:solidFill>
                        <a:latin typeface="Cambria Math" panose="02040503050406030204" pitchFamily="18" charset="0"/>
                        <a:cs typeface="Segoe UI Semilight" panose="020B0402040204020203" pitchFamily="34" charset="0"/>
                      </a:rPr>
                      <m:t>𝑏</m:t>
                    </m:r>
                  </m:oMath>
                </a14:m>
                <a:endParaRPr lang="en-US" sz="2400" i="1" dirty="0">
                  <a:solidFill>
                    <a:schemeClr val="tx1"/>
                  </a:solidFill>
                  <a:latin typeface="Segoe UI Semilight" panose="020B0402040204020203" pitchFamily="34" charset="0"/>
                  <a:cs typeface="Segoe UI Semilight" panose="020B0402040204020203" pitchFamily="34" charset="0"/>
                </a:endParaRPr>
              </a:p>
              <a:p>
                <a:pPr algn="ctr"/>
                <a:r>
                  <a:rPr lang="en-US" sz="2400" dirty="0">
                    <a:solidFill>
                      <a:schemeClr val="tx1"/>
                    </a:solidFill>
                    <a:latin typeface="Segoe UI Semilight" panose="020B0402040204020203" pitchFamily="34" charset="0"/>
                    <a:cs typeface="Segoe UI Semilight" panose="020B0402040204020203" pitchFamily="34" charset="0"/>
                  </a:rPr>
                  <a:t>This is the </a:t>
                </a:r>
                <a:r>
                  <a:rPr lang="en-US" sz="2400" b="1" u="sng" dirty="0">
                    <a:solidFill>
                      <a:schemeClr val="tx1"/>
                    </a:solidFill>
                    <a:latin typeface="Segoe UI Semilight" panose="020B0402040204020203" pitchFamily="34" charset="0"/>
                    <a:cs typeface="Segoe UI Semilight" panose="020B0402040204020203" pitchFamily="34" charset="0"/>
                  </a:rPr>
                  <a:t>continuous</a:t>
                </a:r>
                <a:r>
                  <a:rPr lang="en-US" sz="2400" dirty="0">
                    <a:solidFill>
                      <a:schemeClr val="tx1"/>
                    </a:solidFill>
                    <a:latin typeface="Segoe UI Semilight" panose="020B0402040204020203" pitchFamily="34" charset="0"/>
                    <a:cs typeface="Segoe UI Semilight" panose="020B0402040204020203" pitchFamily="34" charset="0"/>
                  </a:rPr>
                  <a:t> uniform distribution – it takes on a </a:t>
                </a:r>
                <a:r>
                  <a:rPr lang="en-US" sz="2400" b="1" u="sng" dirty="0">
                    <a:solidFill>
                      <a:schemeClr val="tx1"/>
                    </a:solidFill>
                    <a:latin typeface="Segoe UI Semilight" panose="020B0402040204020203" pitchFamily="34" charset="0"/>
                    <a:cs typeface="Segoe UI Semilight" panose="020B0402040204020203" pitchFamily="34" charset="0"/>
                  </a:rPr>
                  <a:t>real number</a:t>
                </a:r>
                <a:r>
                  <a:rPr lang="en-US" sz="2400" dirty="0">
                    <a:solidFill>
                      <a:schemeClr val="tx1"/>
                    </a:solidFill>
                    <a:latin typeface="Segoe UI Semilight" panose="020B0402040204020203" pitchFamily="34" charset="0"/>
                    <a:cs typeface="Segoe UI Semilight" panose="020B0402040204020203" pitchFamily="34" charset="0"/>
                  </a:rPr>
                  <a:t> between </a:t>
                </a:r>
                <a14:m>
                  <m:oMath xmlns:m="http://schemas.openxmlformats.org/officeDocument/2006/math">
                    <m:r>
                      <a:rPr lang="en-US" sz="2400" i="1" dirty="0" smtClean="0">
                        <a:solidFill>
                          <a:schemeClr val="tx1"/>
                        </a:solidFill>
                        <a:latin typeface="Cambria Math" panose="02040503050406030204" pitchFamily="18" charset="0"/>
                        <a:cs typeface="Segoe UI Semilight" panose="020B0402040204020203" pitchFamily="34" charset="0"/>
                      </a:rPr>
                      <m:t>𝑎</m:t>
                    </m:r>
                  </m:oMath>
                </a14:m>
                <a:r>
                  <a:rPr lang="en-US" sz="2400" dirty="0">
                    <a:solidFill>
                      <a:schemeClr val="tx1"/>
                    </a:solidFill>
                    <a:latin typeface="Segoe UI Semilight" panose="020B0402040204020203" pitchFamily="34" charset="0"/>
                    <a:cs typeface="Segoe UI Semilight" panose="020B0402040204020203" pitchFamily="34" charset="0"/>
                  </a:rPr>
                  <a:t> and </a:t>
                </a:r>
                <a14:m>
                  <m:oMath xmlns:m="http://schemas.openxmlformats.org/officeDocument/2006/math">
                    <m:r>
                      <a:rPr lang="en-US" sz="2400" i="1" dirty="0" smtClean="0">
                        <a:solidFill>
                          <a:schemeClr val="tx1"/>
                        </a:solidFill>
                        <a:latin typeface="Cambria Math" panose="02040503050406030204" pitchFamily="18" charset="0"/>
                        <a:cs typeface="Segoe UI Semilight" panose="020B0402040204020203" pitchFamily="34" charset="0"/>
                      </a:rPr>
                      <m:t>𝑏</m:t>
                    </m:r>
                  </m:oMath>
                </a14:m>
                <a:endParaRPr lang="en-US" sz="2400" dirty="0">
                  <a:solidFill>
                    <a:schemeClr val="tx1"/>
                  </a:solidFill>
                  <a:latin typeface="Segoe UI Semilight" panose="020B0402040204020203" pitchFamily="34" charset="0"/>
                  <a:cs typeface="Segoe UI Semilight" panose="020B0402040204020203" pitchFamily="34" charset="0"/>
                </a:endParaRPr>
              </a:p>
            </p:txBody>
          </p:sp>
        </mc:Choice>
        <mc:Fallback xmlns="">
          <p:sp>
            <p:nvSpPr>
              <p:cNvPr id="4" name="Rectangle: Rounded Corners 3">
                <a:extLst>
                  <a:ext uri="{FF2B5EF4-FFF2-40B4-BE49-F238E27FC236}">
                    <a16:creationId xmlns:a16="http://schemas.microsoft.com/office/drawing/2014/main" id="{FC5B080C-BCA6-8982-912D-F1E17708CB95}"/>
                  </a:ext>
                </a:extLst>
              </p:cNvPr>
              <p:cNvSpPr>
                <a:spLocks noRot="1" noChangeAspect="1" noMove="1" noResize="1" noEditPoints="1" noAdjustHandles="1" noChangeArrowheads="1" noChangeShapeType="1" noTextEdit="1"/>
              </p:cNvSpPr>
              <p:nvPr/>
            </p:nvSpPr>
            <p:spPr>
              <a:xfrm>
                <a:off x="220980" y="5580057"/>
                <a:ext cx="11750040" cy="1014667"/>
              </a:xfrm>
              <a:prstGeom prst="roundRect">
                <a:avLst/>
              </a:prstGeom>
              <a:blipFill>
                <a:blip r:embed="rId3"/>
                <a:stretch>
                  <a:fillRect l="-52" b="-4790"/>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14386976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6B617-3863-A2C0-4A16-2BFAD9712C97}"/>
              </a:ext>
            </a:extLst>
          </p:cNvPr>
          <p:cNvSpPr>
            <a:spLocks noGrp="1"/>
          </p:cNvSpPr>
          <p:nvPr>
            <p:ph type="title"/>
          </p:nvPr>
        </p:nvSpPr>
        <p:spPr/>
        <p:txBody>
          <a:bodyPr/>
          <a:lstStyle/>
          <a:p>
            <a:r>
              <a:rPr lang="en-US" i="1" dirty="0"/>
              <a:t>Continuous </a:t>
            </a:r>
            <a:r>
              <a:rPr lang="en-US" u="sng" dirty="0"/>
              <a:t>Uniform</a:t>
            </a:r>
            <a:r>
              <a:rPr lang="en-US" dirty="0"/>
              <a:t> Distribution - </a:t>
            </a:r>
            <a:r>
              <a:rPr lang="en-US" b="1" dirty="0"/>
              <a:t>PDF</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E884993-00FF-161C-5604-E29367F94FF1}"/>
                  </a:ext>
                </a:extLst>
              </p:cNvPr>
              <p:cNvSpPr>
                <a:spLocks noGrp="1"/>
              </p:cNvSpPr>
              <p:nvPr>
                <p:ph idx="1"/>
              </p:nvPr>
            </p:nvSpPr>
            <p:spPr>
              <a:xfrm>
                <a:off x="575240" y="1463857"/>
                <a:ext cx="11449120" cy="4845504"/>
              </a:xfrm>
            </p:spPr>
            <p:txBody>
              <a:bodyPr/>
              <a:lstStyle/>
              <a:p>
                <a:r>
                  <a:rPr lang="en-US" dirty="0"/>
                  <a:t>&gt; </a:t>
                </a:r>
                <a14:m>
                  <m:oMath xmlns:m="http://schemas.openxmlformats.org/officeDocument/2006/math">
                    <m:r>
                      <a:rPr lang="en-US" b="0" i="1" smtClean="0">
                        <a:latin typeface="Cambria Math" panose="02040503050406030204" pitchFamily="18" charset="0"/>
                      </a:rPr>
                      <m:t>𝑋</m:t>
                    </m:r>
                  </m:oMath>
                </a14:m>
                <a:r>
                  <a:rPr lang="en-US" dirty="0"/>
                  <a:t> is a </a:t>
                </a:r>
                <a:r>
                  <a:rPr lang="en-US" b="1" dirty="0"/>
                  <a:t>uniform random real number</a:t>
                </a:r>
                <a:r>
                  <a:rPr lang="en-US" dirty="0"/>
                  <a:t> between </a:t>
                </a:r>
                <a14:m>
                  <m:oMath xmlns:m="http://schemas.openxmlformats.org/officeDocument/2006/math">
                    <m:r>
                      <a:rPr lang="en-US" b="0" i="1" smtClean="0">
                        <a:latin typeface="Cambria Math" panose="02040503050406030204" pitchFamily="18" charset="0"/>
                      </a:rPr>
                      <m:t>𝑎</m:t>
                    </m:r>
                  </m:oMath>
                </a14:m>
                <a:r>
                  <a:rPr lang="en-US" dirty="0"/>
                  <a:t> and </a:t>
                </a:r>
                <a14:m>
                  <m:oMath xmlns:m="http://schemas.openxmlformats.org/officeDocument/2006/math">
                    <m:r>
                      <a:rPr lang="en-US" b="0" i="1" smtClean="0">
                        <a:latin typeface="Cambria Math" panose="02040503050406030204" pitchFamily="18" charset="0"/>
                      </a:rPr>
                      <m:t>𝑏</m:t>
                    </m:r>
                  </m:oMath>
                </a14:m>
                <a:r>
                  <a:rPr lang="en-US" b="0" dirty="0"/>
                  <a:t> -&gt; </a:t>
                </a:r>
                <a14:m>
                  <m:oMath xmlns:m="http://schemas.openxmlformats.org/officeDocument/2006/math">
                    <m:r>
                      <a:rPr lang="en-US" b="0" i="1" smtClean="0">
                        <a:latin typeface="Cambria Math" panose="02040503050406030204" pitchFamily="18" charset="0"/>
                      </a:rPr>
                      <m:t>𝑋</m:t>
                    </m:r>
                    <m:r>
                      <a:rPr lang="en-US" b="0" i="1" smtClean="0">
                        <a:latin typeface="Cambria Math" panose="02040503050406030204" pitchFamily="18" charset="0"/>
                      </a:rPr>
                      <m:t>∼</m:t>
                    </m:r>
                    <m:r>
                      <m:rPr>
                        <m:sty m:val="p"/>
                      </m:rPr>
                      <a:rPr lang="en-US" b="0" i="0" smtClean="0">
                        <a:latin typeface="Cambria Math" panose="02040503050406030204" pitchFamily="18" charset="0"/>
                      </a:rPr>
                      <m:t>Unif</m:t>
                    </m:r>
                    <m:d>
                      <m:dPr>
                        <m:ctrlPr>
                          <a:rPr lang="en-US" b="0" i="1" smtClean="0">
                            <a:latin typeface="Cambria Math" panose="02040503050406030204" pitchFamily="18" charset="0"/>
                          </a:rPr>
                        </m:ctrlPr>
                      </m:dPr>
                      <m:e>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𝑏</m:t>
                        </m:r>
                      </m:e>
                    </m:d>
                  </m:oMath>
                </a14:m>
                <a:endParaRPr lang="en-US" b="0" dirty="0"/>
              </a:p>
              <a:p>
                <a:endParaRPr lang="en-US" sz="1500" b="0" dirty="0"/>
              </a:p>
              <a:p>
                <a:r>
                  <a:rPr lang="en-US" b="0" dirty="0"/>
                  <a:t>What is the PDF,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oMath>
                </a14:m>
                <a:r>
                  <a:rPr lang="en-US" b="0" dirty="0"/>
                  <a:t>?</a:t>
                </a:r>
              </a:p>
              <a:p>
                <a:pPr lvl="1"/>
                <a:r>
                  <a:rPr lang="en-US" b="0" dirty="0"/>
                  <a:t>Draw a picture and think about the pr</a:t>
                </a:r>
                <a:r>
                  <a:rPr lang="en-US" dirty="0"/>
                  <a:t>operties the PDF must have!</a:t>
                </a:r>
                <a:endParaRPr lang="en-US" b="0" dirty="0"/>
              </a:p>
              <a:p>
                <a:pPr marL="0" indent="0">
                  <a:buNone/>
                </a:pPr>
                <a:endParaRPr lang="en-US" b="0" dirty="0"/>
              </a:p>
              <a:p>
                <a:pPr marL="0" indent="0">
                  <a:buNone/>
                </a:pPr>
                <a:endParaRPr lang="en-US" b="0" dirty="0"/>
              </a:p>
            </p:txBody>
          </p:sp>
        </mc:Choice>
        <mc:Fallback xmlns="">
          <p:sp>
            <p:nvSpPr>
              <p:cNvPr id="3" name="Content Placeholder 2">
                <a:extLst>
                  <a:ext uri="{FF2B5EF4-FFF2-40B4-BE49-F238E27FC236}">
                    <a16:creationId xmlns:a16="http://schemas.microsoft.com/office/drawing/2014/main" id="{2E884993-00FF-161C-5604-E29367F94FF1}"/>
                  </a:ext>
                </a:extLst>
              </p:cNvPr>
              <p:cNvSpPr>
                <a:spLocks noGrp="1" noRot="1" noChangeAspect="1" noMove="1" noResize="1" noEditPoints="1" noAdjustHandles="1" noChangeArrowheads="1" noChangeShapeType="1" noTextEdit="1"/>
              </p:cNvSpPr>
              <p:nvPr>
                <p:ph idx="1"/>
              </p:nvPr>
            </p:nvSpPr>
            <p:spPr>
              <a:xfrm>
                <a:off x="575240" y="1463857"/>
                <a:ext cx="11449120" cy="4845504"/>
              </a:xfrm>
              <a:blipFill>
                <a:blip r:embed="rId2"/>
                <a:stretch>
                  <a:fillRect l="-639" t="-2138"/>
                </a:stretch>
              </a:blipFill>
            </p:spPr>
            <p:txBody>
              <a:bodyPr/>
              <a:lstStyle/>
              <a:p>
                <a:r>
                  <a:rPr lang="en-US">
                    <a:noFill/>
                  </a:rPr>
                  <a:t> </a:t>
                </a:r>
              </a:p>
            </p:txBody>
          </p:sp>
        </mc:Fallback>
      </mc:AlternateContent>
      <p:sp>
        <p:nvSpPr>
          <p:cNvPr id="5" name="Rounded Rectangle 4">
            <a:extLst>
              <a:ext uri="{FF2B5EF4-FFF2-40B4-BE49-F238E27FC236}">
                <a16:creationId xmlns:a16="http://schemas.microsoft.com/office/drawing/2014/main" id="{0D81E19F-D8A6-AB9D-B276-38EB6FC98F43}"/>
              </a:ext>
            </a:extLst>
          </p:cNvPr>
          <p:cNvSpPr/>
          <p:nvPr/>
        </p:nvSpPr>
        <p:spPr>
          <a:xfrm>
            <a:off x="8195309" y="5474970"/>
            <a:ext cx="3714757" cy="12606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Fill out the poll everywhere: pollev.com/jolie312</a:t>
            </a:r>
          </a:p>
        </p:txBody>
      </p:sp>
      <p:cxnSp>
        <p:nvCxnSpPr>
          <p:cNvPr id="7" name="Straight Connector 6">
            <a:extLst>
              <a:ext uri="{FF2B5EF4-FFF2-40B4-BE49-F238E27FC236}">
                <a16:creationId xmlns:a16="http://schemas.microsoft.com/office/drawing/2014/main" id="{9DAB8712-22EF-325A-F629-3AFA630A23CE}"/>
              </a:ext>
            </a:extLst>
          </p:cNvPr>
          <p:cNvCxnSpPr>
            <a:cxnSpLocks/>
          </p:cNvCxnSpPr>
          <p:nvPr/>
        </p:nvCxnSpPr>
        <p:spPr>
          <a:xfrm>
            <a:off x="1417320" y="5806440"/>
            <a:ext cx="5932170" cy="0"/>
          </a:xfrm>
          <a:prstGeom prst="line">
            <a:avLst/>
          </a:prstGeom>
          <a:ln w="571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3C28C1C-B56D-0B38-0179-7533CAFE5EB0}"/>
              </a:ext>
            </a:extLst>
          </p:cNvPr>
          <p:cNvCxnSpPr>
            <a:cxnSpLocks/>
          </p:cNvCxnSpPr>
          <p:nvPr/>
        </p:nvCxnSpPr>
        <p:spPr>
          <a:xfrm flipV="1">
            <a:off x="1417320" y="3657600"/>
            <a:ext cx="0" cy="2148840"/>
          </a:xfrm>
          <a:prstGeom prst="line">
            <a:avLst/>
          </a:prstGeom>
          <a:ln w="571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A42DCD39-8BC0-B91A-79C4-240D30868526}"/>
                  </a:ext>
                </a:extLst>
              </p:cNvPr>
              <p:cNvSpPr txBox="1"/>
              <p:nvPr/>
            </p:nvSpPr>
            <p:spPr>
              <a:xfrm>
                <a:off x="643819" y="3567638"/>
                <a:ext cx="791526" cy="40011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2000" b="0" i="1" dirty="0" smtClean="0">
                              <a:latin typeface="Cambria Math" panose="02040503050406030204" pitchFamily="18" charset="0"/>
                            </a:rPr>
                          </m:ctrlPr>
                        </m:sSubPr>
                        <m:e>
                          <m:r>
                            <a:rPr lang="en-US" sz="2000" b="0" i="1" dirty="0" smtClean="0">
                              <a:latin typeface="Cambria Math" panose="02040503050406030204" pitchFamily="18" charset="0"/>
                            </a:rPr>
                            <m:t>𝑓</m:t>
                          </m:r>
                        </m:e>
                        <m:sub>
                          <m:r>
                            <a:rPr lang="en-US" sz="2000" b="0" i="1" dirty="0" smtClean="0">
                              <a:latin typeface="Cambria Math" panose="02040503050406030204" pitchFamily="18" charset="0"/>
                            </a:rPr>
                            <m:t>𝑋</m:t>
                          </m:r>
                        </m:sub>
                      </m:sSub>
                      <m:r>
                        <a:rPr lang="en-US" sz="2000" b="0" i="1" dirty="0" smtClean="0">
                          <a:latin typeface="Cambria Math" panose="02040503050406030204" pitchFamily="18" charset="0"/>
                        </a:rPr>
                        <m:t>(</m:t>
                      </m:r>
                      <m:r>
                        <a:rPr lang="en-US" sz="2000" b="0" i="1" dirty="0" smtClean="0">
                          <a:latin typeface="Cambria Math" panose="02040503050406030204" pitchFamily="18" charset="0"/>
                        </a:rPr>
                        <m:t>𝑘</m:t>
                      </m:r>
                      <m:r>
                        <a:rPr lang="en-US" sz="2000" b="0" i="1" dirty="0" smtClean="0">
                          <a:latin typeface="Cambria Math" panose="02040503050406030204" pitchFamily="18" charset="0"/>
                        </a:rPr>
                        <m:t>)</m:t>
                      </m:r>
                    </m:oMath>
                  </m:oMathPara>
                </a14:m>
                <a:endParaRPr lang="en-US" sz="2000" dirty="0"/>
              </a:p>
            </p:txBody>
          </p:sp>
        </mc:Choice>
        <mc:Fallback xmlns="">
          <p:sp>
            <p:nvSpPr>
              <p:cNvPr id="13" name="TextBox 12">
                <a:extLst>
                  <a:ext uri="{FF2B5EF4-FFF2-40B4-BE49-F238E27FC236}">
                    <a16:creationId xmlns:a16="http://schemas.microsoft.com/office/drawing/2014/main" id="{A42DCD39-8BC0-B91A-79C4-240D30868526}"/>
                  </a:ext>
                </a:extLst>
              </p:cNvPr>
              <p:cNvSpPr txBox="1">
                <a:spLocks noRot="1" noChangeAspect="1" noMove="1" noResize="1" noEditPoints="1" noAdjustHandles="1" noChangeArrowheads="1" noChangeShapeType="1" noTextEdit="1"/>
              </p:cNvSpPr>
              <p:nvPr/>
            </p:nvSpPr>
            <p:spPr>
              <a:xfrm>
                <a:off x="643819" y="3567638"/>
                <a:ext cx="791526" cy="400110"/>
              </a:xfrm>
              <a:prstGeom prst="rect">
                <a:avLst/>
              </a:prstGeom>
              <a:blipFill>
                <a:blip r:embed="rId3"/>
                <a:stretch>
                  <a:fillRect l="-3101" r="-3101" b="-151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7B6E1DB4-8971-01FF-B2CD-5D65834908E7}"/>
                  </a:ext>
                </a:extLst>
              </p:cNvPr>
              <p:cNvSpPr txBox="1"/>
              <p:nvPr/>
            </p:nvSpPr>
            <p:spPr>
              <a:xfrm>
                <a:off x="6854119" y="5834918"/>
                <a:ext cx="791526" cy="40011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000" b="0" i="1" dirty="0" smtClean="0">
                          <a:latin typeface="Cambria Math" panose="02040503050406030204" pitchFamily="18" charset="0"/>
                        </a:rPr>
                        <m:t>𝑘</m:t>
                      </m:r>
                    </m:oMath>
                  </m:oMathPara>
                </a14:m>
                <a:endParaRPr lang="en-US" sz="2000" dirty="0"/>
              </a:p>
            </p:txBody>
          </p:sp>
        </mc:Choice>
        <mc:Fallback xmlns="">
          <p:sp>
            <p:nvSpPr>
              <p:cNvPr id="16" name="TextBox 15">
                <a:extLst>
                  <a:ext uri="{FF2B5EF4-FFF2-40B4-BE49-F238E27FC236}">
                    <a16:creationId xmlns:a16="http://schemas.microsoft.com/office/drawing/2014/main" id="{7B6E1DB4-8971-01FF-B2CD-5D65834908E7}"/>
                  </a:ext>
                </a:extLst>
              </p:cNvPr>
              <p:cNvSpPr txBox="1">
                <a:spLocks noRot="1" noChangeAspect="1" noMove="1" noResize="1" noEditPoints="1" noAdjustHandles="1" noChangeArrowheads="1" noChangeShapeType="1" noTextEdit="1"/>
              </p:cNvSpPr>
              <p:nvPr/>
            </p:nvSpPr>
            <p:spPr>
              <a:xfrm>
                <a:off x="6854119" y="5834918"/>
                <a:ext cx="791526" cy="400110"/>
              </a:xfrm>
              <a:prstGeom prst="rect">
                <a:avLst/>
              </a:prstGeom>
              <a:blipFill>
                <a:blip r:embed="rId4"/>
                <a:stretch>
                  <a:fillRect/>
                </a:stretch>
              </a:blipFill>
            </p:spPr>
            <p:txBody>
              <a:bodyPr/>
              <a:lstStyle/>
              <a:p>
                <a:r>
                  <a:rPr lang="en-US">
                    <a:noFill/>
                  </a:rPr>
                  <a:t> </a:t>
                </a:r>
              </a:p>
            </p:txBody>
          </p:sp>
        </mc:Fallback>
      </mc:AlternateContent>
      <p:cxnSp>
        <p:nvCxnSpPr>
          <p:cNvPr id="17" name="Straight Connector 16">
            <a:extLst>
              <a:ext uri="{FF2B5EF4-FFF2-40B4-BE49-F238E27FC236}">
                <a16:creationId xmlns:a16="http://schemas.microsoft.com/office/drawing/2014/main" id="{FC4D14A1-3CB0-7F78-D91F-B80FF05215A6}"/>
              </a:ext>
            </a:extLst>
          </p:cNvPr>
          <p:cNvCxnSpPr>
            <a:cxnSpLocks/>
          </p:cNvCxnSpPr>
          <p:nvPr/>
        </p:nvCxnSpPr>
        <p:spPr>
          <a:xfrm flipV="1">
            <a:off x="2952750" y="5669280"/>
            <a:ext cx="0" cy="289560"/>
          </a:xfrm>
          <a:prstGeom prst="line">
            <a:avLst/>
          </a:prstGeom>
          <a:ln w="571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D288492E-AEBB-BD92-F435-0A6F25780C12}"/>
              </a:ext>
            </a:extLst>
          </p:cNvPr>
          <p:cNvCxnSpPr>
            <a:cxnSpLocks/>
          </p:cNvCxnSpPr>
          <p:nvPr/>
        </p:nvCxnSpPr>
        <p:spPr>
          <a:xfrm flipV="1">
            <a:off x="5414010" y="5673090"/>
            <a:ext cx="0" cy="289560"/>
          </a:xfrm>
          <a:prstGeom prst="line">
            <a:avLst/>
          </a:prstGeom>
          <a:ln w="571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2A243E8F-5DAC-4EFA-1FCA-7A40E30BA09A}"/>
                  </a:ext>
                </a:extLst>
              </p:cNvPr>
              <p:cNvSpPr txBox="1"/>
              <p:nvPr/>
            </p:nvSpPr>
            <p:spPr>
              <a:xfrm>
                <a:off x="2556987" y="5892135"/>
                <a:ext cx="791526" cy="40011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000" b="0" i="1" dirty="0" smtClean="0">
                          <a:latin typeface="Cambria Math" panose="02040503050406030204" pitchFamily="18" charset="0"/>
                        </a:rPr>
                        <m:t>𝑎</m:t>
                      </m:r>
                    </m:oMath>
                  </m:oMathPara>
                </a14:m>
                <a:endParaRPr lang="en-US" sz="2000" dirty="0"/>
              </a:p>
            </p:txBody>
          </p:sp>
        </mc:Choice>
        <mc:Fallback xmlns="">
          <p:sp>
            <p:nvSpPr>
              <p:cNvPr id="20" name="TextBox 19">
                <a:extLst>
                  <a:ext uri="{FF2B5EF4-FFF2-40B4-BE49-F238E27FC236}">
                    <a16:creationId xmlns:a16="http://schemas.microsoft.com/office/drawing/2014/main" id="{2A243E8F-5DAC-4EFA-1FCA-7A40E30BA09A}"/>
                  </a:ext>
                </a:extLst>
              </p:cNvPr>
              <p:cNvSpPr txBox="1">
                <a:spLocks noRot="1" noChangeAspect="1" noMove="1" noResize="1" noEditPoints="1" noAdjustHandles="1" noChangeArrowheads="1" noChangeShapeType="1" noTextEdit="1"/>
              </p:cNvSpPr>
              <p:nvPr/>
            </p:nvSpPr>
            <p:spPr>
              <a:xfrm>
                <a:off x="2556987" y="5892135"/>
                <a:ext cx="791526" cy="400110"/>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8F2AECAC-3E09-E68D-376C-A2735094F6C7}"/>
                  </a:ext>
                </a:extLst>
              </p:cNvPr>
              <p:cNvSpPr txBox="1"/>
              <p:nvPr/>
            </p:nvSpPr>
            <p:spPr>
              <a:xfrm>
                <a:off x="5018247" y="5909251"/>
                <a:ext cx="791526" cy="40011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000" b="0" i="1" dirty="0" smtClean="0">
                          <a:latin typeface="Cambria Math" panose="02040503050406030204" pitchFamily="18" charset="0"/>
                        </a:rPr>
                        <m:t>𝑏</m:t>
                      </m:r>
                    </m:oMath>
                  </m:oMathPara>
                </a14:m>
                <a:endParaRPr lang="en-US" sz="2000" dirty="0"/>
              </a:p>
            </p:txBody>
          </p:sp>
        </mc:Choice>
        <mc:Fallback xmlns="">
          <p:sp>
            <p:nvSpPr>
              <p:cNvPr id="21" name="TextBox 20">
                <a:extLst>
                  <a:ext uri="{FF2B5EF4-FFF2-40B4-BE49-F238E27FC236}">
                    <a16:creationId xmlns:a16="http://schemas.microsoft.com/office/drawing/2014/main" id="{8F2AECAC-3E09-E68D-376C-A2735094F6C7}"/>
                  </a:ext>
                </a:extLst>
              </p:cNvPr>
              <p:cNvSpPr txBox="1">
                <a:spLocks noRot="1" noChangeAspect="1" noMove="1" noResize="1" noEditPoints="1" noAdjustHandles="1" noChangeArrowheads="1" noChangeShapeType="1" noTextEdit="1"/>
              </p:cNvSpPr>
              <p:nvPr/>
            </p:nvSpPr>
            <p:spPr>
              <a:xfrm>
                <a:off x="5018247" y="5909251"/>
                <a:ext cx="791526" cy="400110"/>
              </a:xfrm>
              <a:prstGeom prst="rect">
                <a:avLst/>
              </a:prstGeom>
              <a:blipFill>
                <a:blip r:embed="rId6"/>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0269833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6B617-3863-A2C0-4A16-2BFAD9712C97}"/>
              </a:ext>
            </a:extLst>
          </p:cNvPr>
          <p:cNvSpPr>
            <a:spLocks noGrp="1"/>
          </p:cNvSpPr>
          <p:nvPr>
            <p:ph type="title"/>
          </p:nvPr>
        </p:nvSpPr>
        <p:spPr/>
        <p:txBody>
          <a:bodyPr/>
          <a:lstStyle/>
          <a:p>
            <a:r>
              <a:rPr lang="en-US" i="1" dirty="0"/>
              <a:t>Continuous </a:t>
            </a:r>
            <a:r>
              <a:rPr lang="en-US" u="sng" dirty="0"/>
              <a:t>Uniform</a:t>
            </a:r>
            <a:r>
              <a:rPr lang="en-US" dirty="0"/>
              <a:t> Distribution - </a:t>
            </a:r>
            <a:r>
              <a:rPr lang="en-US" b="1" dirty="0"/>
              <a:t>PDF</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E884993-00FF-161C-5604-E29367F94FF1}"/>
                  </a:ext>
                </a:extLst>
              </p:cNvPr>
              <p:cNvSpPr>
                <a:spLocks noGrp="1"/>
              </p:cNvSpPr>
              <p:nvPr>
                <p:ph idx="1"/>
              </p:nvPr>
            </p:nvSpPr>
            <p:spPr>
              <a:xfrm>
                <a:off x="575240" y="1463857"/>
                <a:ext cx="11449120" cy="4845504"/>
              </a:xfrm>
            </p:spPr>
            <p:txBody>
              <a:bodyPr/>
              <a:lstStyle/>
              <a:p>
                <a:r>
                  <a:rPr lang="en-US" dirty="0"/>
                  <a:t>&gt; </a:t>
                </a:r>
                <a14:m>
                  <m:oMath xmlns:m="http://schemas.openxmlformats.org/officeDocument/2006/math">
                    <m:r>
                      <a:rPr lang="en-US" b="0" i="1" smtClean="0">
                        <a:latin typeface="Cambria Math" panose="02040503050406030204" pitchFamily="18" charset="0"/>
                      </a:rPr>
                      <m:t>𝑋</m:t>
                    </m:r>
                  </m:oMath>
                </a14:m>
                <a:r>
                  <a:rPr lang="en-US" dirty="0"/>
                  <a:t> is a </a:t>
                </a:r>
                <a:r>
                  <a:rPr lang="en-US" b="1" dirty="0"/>
                  <a:t>uniform random real number</a:t>
                </a:r>
                <a:r>
                  <a:rPr lang="en-US" dirty="0"/>
                  <a:t> between </a:t>
                </a:r>
                <a14:m>
                  <m:oMath xmlns:m="http://schemas.openxmlformats.org/officeDocument/2006/math">
                    <m:r>
                      <a:rPr lang="en-US" b="0" i="1" smtClean="0">
                        <a:latin typeface="Cambria Math" panose="02040503050406030204" pitchFamily="18" charset="0"/>
                      </a:rPr>
                      <m:t>𝑎</m:t>
                    </m:r>
                  </m:oMath>
                </a14:m>
                <a:r>
                  <a:rPr lang="en-US" dirty="0"/>
                  <a:t> and </a:t>
                </a:r>
                <a14:m>
                  <m:oMath xmlns:m="http://schemas.openxmlformats.org/officeDocument/2006/math">
                    <m:r>
                      <a:rPr lang="en-US" b="0" i="1" smtClean="0">
                        <a:latin typeface="Cambria Math" panose="02040503050406030204" pitchFamily="18" charset="0"/>
                      </a:rPr>
                      <m:t>𝑏</m:t>
                    </m:r>
                  </m:oMath>
                </a14:m>
                <a:r>
                  <a:rPr lang="en-US" b="0" dirty="0"/>
                  <a:t> -&gt; </a:t>
                </a:r>
                <a14:m>
                  <m:oMath xmlns:m="http://schemas.openxmlformats.org/officeDocument/2006/math">
                    <m:r>
                      <a:rPr lang="en-US" b="0" i="1" smtClean="0">
                        <a:latin typeface="Cambria Math" panose="02040503050406030204" pitchFamily="18" charset="0"/>
                      </a:rPr>
                      <m:t>𝑋</m:t>
                    </m:r>
                    <m:r>
                      <a:rPr lang="en-US" b="0" i="1" smtClean="0">
                        <a:latin typeface="Cambria Math" panose="02040503050406030204" pitchFamily="18" charset="0"/>
                      </a:rPr>
                      <m:t>∼</m:t>
                    </m:r>
                    <m:r>
                      <m:rPr>
                        <m:sty m:val="p"/>
                      </m:rPr>
                      <a:rPr lang="en-US" b="0" i="0" smtClean="0">
                        <a:latin typeface="Cambria Math" panose="02040503050406030204" pitchFamily="18" charset="0"/>
                      </a:rPr>
                      <m:t>Unif</m:t>
                    </m:r>
                    <m:d>
                      <m:dPr>
                        <m:ctrlPr>
                          <a:rPr lang="en-US" b="0" i="1" smtClean="0">
                            <a:latin typeface="Cambria Math" panose="02040503050406030204" pitchFamily="18" charset="0"/>
                          </a:rPr>
                        </m:ctrlPr>
                      </m:dPr>
                      <m:e>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𝑏</m:t>
                        </m:r>
                      </m:e>
                    </m:d>
                  </m:oMath>
                </a14:m>
                <a:endParaRPr lang="en-US" b="0" dirty="0"/>
              </a:p>
              <a:p>
                <a:endParaRPr lang="en-US" sz="1500" b="0" dirty="0"/>
              </a:p>
              <a:p>
                <a:r>
                  <a:rPr lang="en-US" b="0" dirty="0"/>
                  <a:t>What is the PDF,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oMath>
                </a14:m>
                <a:r>
                  <a:rPr lang="en-US" b="0" dirty="0"/>
                  <a:t>?</a:t>
                </a:r>
              </a:p>
              <a:p>
                <a:pPr lvl="1"/>
                <a:r>
                  <a:rPr lang="en-US" b="0" dirty="0"/>
                  <a:t>Draw a picture and think about the pr</a:t>
                </a:r>
                <a:r>
                  <a:rPr lang="en-US" dirty="0"/>
                  <a:t>operties the PDF must have!</a:t>
                </a:r>
                <a:endParaRPr lang="en-US" b="0" dirty="0"/>
              </a:p>
              <a:p>
                <a:pPr marL="0" indent="0">
                  <a:buNone/>
                </a:pPr>
                <a:endParaRPr lang="en-US" b="0" dirty="0"/>
              </a:p>
              <a:p>
                <a:pPr marL="0" indent="0">
                  <a:buNone/>
                </a:pPr>
                <a:endParaRPr lang="en-US" b="0" dirty="0"/>
              </a:p>
            </p:txBody>
          </p:sp>
        </mc:Choice>
        <mc:Fallback xmlns="">
          <p:sp>
            <p:nvSpPr>
              <p:cNvPr id="3" name="Content Placeholder 2">
                <a:extLst>
                  <a:ext uri="{FF2B5EF4-FFF2-40B4-BE49-F238E27FC236}">
                    <a16:creationId xmlns:a16="http://schemas.microsoft.com/office/drawing/2014/main" id="{2E884993-00FF-161C-5604-E29367F94FF1}"/>
                  </a:ext>
                </a:extLst>
              </p:cNvPr>
              <p:cNvSpPr>
                <a:spLocks noGrp="1" noRot="1" noChangeAspect="1" noMove="1" noResize="1" noEditPoints="1" noAdjustHandles="1" noChangeArrowheads="1" noChangeShapeType="1" noTextEdit="1"/>
              </p:cNvSpPr>
              <p:nvPr>
                <p:ph idx="1"/>
              </p:nvPr>
            </p:nvSpPr>
            <p:spPr>
              <a:xfrm>
                <a:off x="575240" y="1463857"/>
                <a:ext cx="11449120" cy="4845504"/>
              </a:xfrm>
              <a:blipFill>
                <a:blip r:embed="rId2"/>
                <a:stretch>
                  <a:fillRect l="-639" t="-213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1B5A7C01-8773-363E-201D-B48E9A961525}"/>
                  </a:ext>
                </a:extLst>
              </p:cNvPr>
              <p:cNvSpPr txBox="1"/>
              <p:nvPr/>
            </p:nvSpPr>
            <p:spPr>
              <a:xfrm>
                <a:off x="666679" y="3407618"/>
                <a:ext cx="791526" cy="40011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2000" b="0" i="1" dirty="0" smtClean="0">
                              <a:latin typeface="Cambria Math" panose="02040503050406030204" pitchFamily="18" charset="0"/>
                            </a:rPr>
                          </m:ctrlPr>
                        </m:sSubPr>
                        <m:e>
                          <m:r>
                            <a:rPr lang="en-US" sz="2000" b="0" i="1" dirty="0" smtClean="0">
                              <a:latin typeface="Cambria Math" panose="02040503050406030204" pitchFamily="18" charset="0"/>
                            </a:rPr>
                            <m:t>𝑓</m:t>
                          </m:r>
                        </m:e>
                        <m:sub>
                          <m:r>
                            <a:rPr lang="en-US" sz="2000" b="0" i="1" dirty="0" smtClean="0">
                              <a:latin typeface="Cambria Math" panose="02040503050406030204" pitchFamily="18" charset="0"/>
                            </a:rPr>
                            <m:t>𝑋</m:t>
                          </m:r>
                        </m:sub>
                      </m:sSub>
                      <m:r>
                        <a:rPr lang="en-US" sz="2000" b="0" i="1" dirty="0" smtClean="0">
                          <a:latin typeface="Cambria Math" panose="02040503050406030204" pitchFamily="18" charset="0"/>
                        </a:rPr>
                        <m:t>(</m:t>
                      </m:r>
                      <m:r>
                        <a:rPr lang="en-US" sz="2000" b="0" i="1" dirty="0" smtClean="0">
                          <a:latin typeface="Cambria Math" panose="02040503050406030204" pitchFamily="18" charset="0"/>
                        </a:rPr>
                        <m:t>𝑘</m:t>
                      </m:r>
                      <m:r>
                        <a:rPr lang="en-US" sz="2000" b="0" i="1" dirty="0" smtClean="0">
                          <a:latin typeface="Cambria Math" panose="02040503050406030204" pitchFamily="18" charset="0"/>
                        </a:rPr>
                        <m:t>)</m:t>
                      </m:r>
                    </m:oMath>
                  </m:oMathPara>
                </a14:m>
                <a:endParaRPr lang="en-US" sz="2000" dirty="0"/>
              </a:p>
            </p:txBody>
          </p:sp>
        </mc:Choice>
        <mc:Fallback xmlns="">
          <p:sp>
            <p:nvSpPr>
              <p:cNvPr id="10" name="TextBox 9">
                <a:extLst>
                  <a:ext uri="{FF2B5EF4-FFF2-40B4-BE49-F238E27FC236}">
                    <a16:creationId xmlns:a16="http://schemas.microsoft.com/office/drawing/2014/main" id="{1B5A7C01-8773-363E-201D-B48E9A961525}"/>
                  </a:ext>
                </a:extLst>
              </p:cNvPr>
              <p:cNvSpPr txBox="1">
                <a:spLocks noRot="1" noChangeAspect="1" noMove="1" noResize="1" noEditPoints="1" noAdjustHandles="1" noChangeArrowheads="1" noChangeShapeType="1" noTextEdit="1"/>
              </p:cNvSpPr>
              <p:nvPr/>
            </p:nvSpPr>
            <p:spPr>
              <a:xfrm>
                <a:off x="666679" y="3407618"/>
                <a:ext cx="791526" cy="400110"/>
              </a:xfrm>
              <a:prstGeom prst="rect">
                <a:avLst/>
              </a:prstGeom>
              <a:blipFill>
                <a:blip r:embed="rId3"/>
                <a:stretch>
                  <a:fillRect l="-2308" r="-2308" b="-1363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E6CDDCFB-E5B3-26BD-F581-91F145D6E8A8}"/>
                  </a:ext>
                </a:extLst>
              </p:cNvPr>
              <p:cNvSpPr txBox="1"/>
              <p:nvPr/>
            </p:nvSpPr>
            <p:spPr>
              <a:xfrm>
                <a:off x="6854119" y="5834918"/>
                <a:ext cx="791526" cy="40011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000" b="0" i="1" dirty="0" smtClean="0">
                          <a:latin typeface="Cambria Math" panose="02040503050406030204" pitchFamily="18" charset="0"/>
                        </a:rPr>
                        <m:t>𝑘</m:t>
                      </m:r>
                    </m:oMath>
                  </m:oMathPara>
                </a14:m>
                <a:endParaRPr lang="en-US" sz="2000" dirty="0"/>
              </a:p>
            </p:txBody>
          </p:sp>
        </mc:Choice>
        <mc:Fallback xmlns="">
          <p:sp>
            <p:nvSpPr>
              <p:cNvPr id="11" name="TextBox 10">
                <a:extLst>
                  <a:ext uri="{FF2B5EF4-FFF2-40B4-BE49-F238E27FC236}">
                    <a16:creationId xmlns:a16="http://schemas.microsoft.com/office/drawing/2014/main" id="{E6CDDCFB-E5B3-26BD-F581-91F145D6E8A8}"/>
                  </a:ext>
                </a:extLst>
              </p:cNvPr>
              <p:cNvSpPr txBox="1">
                <a:spLocks noRot="1" noChangeAspect="1" noMove="1" noResize="1" noEditPoints="1" noAdjustHandles="1" noChangeArrowheads="1" noChangeShapeType="1" noTextEdit="1"/>
              </p:cNvSpPr>
              <p:nvPr/>
            </p:nvSpPr>
            <p:spPr>
              <a:xfrm>
                <a:off x="6854119" y="5834918"/>
                <a:ext cx="791526" cy="400110"/>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8FEC4936-60E7-0D59-860B-D68208067A4E}"/>
                  </a:ext>
                </a:extLst>
              </p:cNvPr>
              <p:cNvSpPr txBox="1"/>
              <p:nvPr/>
            </p:nvSpPr>
            <p:spPr>
              <a:xfrm>
                <a:off x="2556987" y="5892135"/>
                <a:ext cx="791526" cy="40011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000" b="0" i="1" dirty="0" smtClean="0">
                          <a:latin typeface="Cambria Math" panose="02040503050406030204" pitchFamily="18" charset="0"/>
                        </a:rPr>
                        <m:t>𝑎</m:t>
                      </m:r>
                    </m:oMath>
                  </m:oMathPara>
                </a14:m>
                <a:endParaRPr lang="en-US" sz="2000" dirty="0"/>
              </a:p>
            </p:txBody>
          </p:sp>
        </mc:Choice>
        <mc:Fallback xmlns="">
          <p:sp>
            <p:nvSpPr>
              <p:cNvPr id="15" name="TextBox 14">
                <a:extLst>
                  <a:ext uri="{FF2B5EF4-FFF2-40B4-BE49-F238E27FC236}">
                    <a16:creationId xmlns:a16="http://schemas.microsoft.com/office/drawing/2014/main" id="{8FEC4936-60E7-0D59-860B-D68208067A4E}"/>
                  </a:ext>
                </a:extLst>
              </p:cNvPr>
              <p:cNvSpPr txBox="1">
                <a:spLocks noRot="1" noChangeAspect="1" noMove="1" noResize="1" noEditPoints="1" noAdjustHandles="1" noChangeArrowheads="1" noChangeShapeType="1" noTextEdit="1"/>
              </p:cNvSpPr>
              <p:nvPr/>
            </p:nvSpPr>
            <p:spPr>
              <a:xfrm>
                <a:off x="2556987" y="5892135"/>
                <a:ext cx="791526" cy="400110"/>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76D0B722-A4FE-0C1E-855E-3AA5E24899D9}"/>
                  </a:ext>
                </a:extLst>
              </p:cNvPr>
              <p:cNvSpPr txBox="1"/>
              <p:nvPr/>
            </p:nvSpPr>
            <p:spPr>
              <a:xfrm>
                <a:off x="5018247" y="5909251"/>
                <a:ext cx="791526" cy="40011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000" b="0" i="1" dirty="0" smtClean="0">
                          <a:latin typeface="Cambria Math" panose="02040503050406030204" pitchFamily="18" charset="0"/>
                        </a:rPr>
                        <m:t>𝑏</m:t>
                      </m:r>
                    </m:oMath>
                  </m:oMathPara>
                </a14:m>
                <a:endParaRPr lang="en-US" sz="2000" dirty="0"/>
              </a:p>
            </p:txBody>
          </p:sp>
        </mc:Choice>
        <mc:Fallback xmlns="">
          <p:sp>
            <p:nvSpPr>
              <p:cNvPr id="17" name="TextBox 16">
                <a:extLst>
                  <a:ext uri="{FF2B5EF4-FFF2-40B4-BE49-F238E27FC236}">
                    <a16:creationId xmlns:a16="http://schemas.microsoft.com/office/drawing/2014/main" id="{76D0B722-A4FE-0C1E-855E-3AA5E24899D9}"/>
                  </a:ext>
                </a:extLst>
              </p:cNvPr>
              <p:cNvSpPr txBox="1">
                <a:spLocks noRot="1" noChangeAspect="1" noMove="1" noResize="1" noEditPoints="1" noAdjustHandles="1" noChangeArrowheads="1" noChangeShapeType="1" noTextEdit="1"/>
              </p:cNvSpPr>
              <p:nvPr/>
            </p:nvSpPr>
            <p:spPr>
              <a:xfrm>
                <a:off x="5018247" y="5909251"/>
                <a:ext cx="791526" cy="400110"/>
              </a:xfrm>
              <a:prstGeom prst="rect">
                <a:avLst/>
              </a:prstGeom>
              <a:blipFill>
                <a:blip r:embed="rId6"/>
                <a:stretch>
                  <a:fillRect/>
                </a:stretch>
              </a:blipFill>
            </p:spPr>
            <p:txBody>
              <a:bodyPr/>
              <a:lstStyle/>
              <a:p>
                <a:r>
                  <a:rPr lang="en-US">
                    <a:noFill/>
                  </a:rPr>
                  <a:t> </a:t>
                </a:r>
              </a:p>
            </p:txBody>
          </p:sp>
        </mc:Fallback>
      </mc:AlternateContent>
      <p:sp>
        <p:nvSpPr>
          <p:cNvPr id="19" name="Rectangle 18">
            <a:extLst>
              <a:ext uri="{FF2B5EF4-FFF2-40B4-BE49-F238E27FC236}">
                <a16:creationId xmlns:a16="http://schemas.microsoft.com/office/drawing/2014/main" id="{D88732EA-0425-595B-F657-63893966FC40}"/>
              </a:ext>
            </a:extLst>
          </p:cNvPr>
          <p:cNvSpPr/>
          <p:nvPr/>
        </p:nvSpPr>
        <p:spPr>
          <a:xfrm>
            <a:off x="1447702" y="5669281"/>
            <a:ext cx="1488698" cy="108680"/>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7D30A424-C8B8-1260-81D3-0AD32E7B873F}"/>
              </a:ext>
            </a:extLst>
          </p:cNvPr>
          <p:cNvSpPr/>
          <p:nvPr/>
        </p:nvSpPr>
        <p:spPr>
          <a:xfrm>
            <a:off x="5442717" y="5669280"/>
            <a:ext cx="1815329" cy="114233"/>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8DCBDA2-8F82-97CC-3D32-3ACD70BD3E18}"/>
              </a:ext>
            </a:extLst>
          </p:cNvPr>
          <p:cNvSpPr/>
          <p:nvPr/>
        </p:nvSpPr>
        <p:spPr>
          <a:xfrm rot="16200000">
            <a:off x="2031483" y="4862471"/>
            <a:ext cx="1706406" cy="124573"/>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5FDF7BBC-AEE2-384A-AF35-028D19EB7DB0}"/>
              </a:ext>
            </a:extLst>
          </p:cNvPr>
          <p:cNvSpPr/>
          <p:nvPr/>
        </p:nvSpPr>
        <p:spPr>
          <a:xfrm rot="16200000">
            <a:off x="4651960" y="4862470"/>
            <a:ext cx="1706406" cy="124573"/>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287407AA-2A61-F9DF-293D-51D1A6916A81}"/>
              </a:ext>
            </a:extLst>
          </p:cNvPr>
          <p:cNvSpPr/>
          <p:nvPr/>
        </p:nvSpPr>
        <p:spPr>
          <a:xfrm>
            <a:off x="2822398" y="3980789"/>
            <a:ext cx="2745045" cy="108680"/>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CC31DD3C-EB3A-A308-52B5-454F99F27346}"/>
              </a:ext>
            </a:extLst>
          </p:cNvPr>
          <p:cNvCxnSpPr>
            <a:cxnSpLocks/>
          </p:cNvCxnSpPr>
          <p:nvPr/>
        </p:nvCxnSpPr>
        <p:spPr>
          <a:xfrm>
            <a:off x="1417320" y="5806440"/>
            <a:ext cx="5932170" cy="0"/>
          </a:xfrm>
          <a:prstGeom prst="line">
            <a:avLst/>
          </a:prstGeom>
          <a:ln w="571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97707E1-74C4-6D82-F70A-E278FD9D2817}"/>
              </a:ext>
            </a:extLst>
          </p:cNvPr>
          <p:cNvCxnSpPr>
            <a:cxnSpLocks/>
          </p:cNvCxnSpPr>
          <p:nvPr/>
        </p:nvCxnSpPr>
        <p:spPr>
          <a:xfrm flipV="1">
            <a:off x="1417320" y="3657600"/>
            <a:ext cx="0" cy="2148840"/>
          </a:xfrm>
          <a:prstGeom prst="line">
            <a:avLst/>
          </a:prstGeom>
          <a:ln w="571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95CAD8F-88B4-0606-52DC-67FE8C5DEBB4}"/>
              </a:ext>
            </a:extLst>
          </p:cNvPr>
          <p:cNvCxnSpPr>
            <a:cxnSpLocks/>
          </p:cNvCxnSpPr>
          <p:nvPr/>
        </p:nvCxnSpPr>
        <p:spPr>
          <a:xfrm flipV="1">
            <a:off x="2952750" y="5669280"/>
            <a:ext cx="0" cy="289560"/>
          </a:xfrm>
          <a:prstGeom prst="line">
            <a:avLst/>
          </a:prstGeom>
          <a:ln w="571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EC670B9-3CB0-8489-368C-4FF52FD649DC}"/>
              </a:ext>
            </a:extLst>
          </p:cNvPr>
          <p:cNvCxnSpPr>
            <a:cxnSpLocks/>
          </p:cNvCxnSpPr>
          <p:nvPr/>
        </p:nvCxnSpPr>
        <p:spPr>
          <a:xfrm flipV="1">
            <a:off x="5414010" y="5673090"/>
            <a:ext cx="0" cy="289560"/>
          </a:xfrm>
          <a:prstGeom prst="line">
            <a:avLst/>
          </a:prstGeom>
          <a:ln w="571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17A0EDB4-E79A-DABA-B814-F2810F011C7C}"/>
                  </a:ext>
                </a:extLst>
              </p:cNvPr>
              <p:cNvSpPr txBox="1"/>
              <p:nvPr/>
            </p:nvSpPr>
            <p:spPr>
              <a:xfrm>
                <a:off x="1204164" y="6288539"/>
                <a:ext cx="6369020" cy="521425"/>
              </a:xfrm>
              <a:prstGeom prst="rect">
                <a:avLst/>
              </a:prstGeom>
              <a:noFill/>
            </p:spPr>
            <p:txBody>
              <a:bodyPr wrap="square">
                <a:spAutoFit/>
              </a:bodyPr>
              <a:lstStyle/>
              <a:p>
                <a:r>
                  <a:rPr kumimoji="0" lang="en-US" sz="2200" b="1" i="0" u="none" strike="noStrike" kern="1200" cap="none" spc="0" normalizeH="0" baseline="0" noProof="0" dirty="0">
                    <a:ln>
                      <a:noFill/>
                    </a:ln>
                    <a:solidFill>
                      <a:prstClr val="black"/>
                    </a:solidFill>
                    <a:effectLst/>
                    <a:uLnTx/>
                    <a:uFillTx/>
                    <a:latin typeface="Segoe UI Semilight" panose="020B0402040204020203" pitchFamily="34" charset="0"/>
                    <a:cs typeface="Segoe UI Semilight" panose="020B0402040204020203" pitchFamily="34" charset="0"/>
                  </a:rPr>
                  <a:t>The area under a PDF must be 1</a:t>
                </a:r>
                <a:r>
                  <a:rPr kumimoji="0" lang="en-US" sz="2200" b="0" i="0" u="none" strike="noStrike" kern="1200" cap="none" spc="0" normalizeH="0" baseline="0" noProof="0" dirty="0">
                    <a:ln>
                      <a:noFill/>
                    </a:ln>
                    <a:solidFill>
                      <a:prstClr val="black"/>
                    </a:solidFill>
                    <a:effectLst/>
                    <a:uLnTx/>
                    <a:uFillTx/>
                    <a:latin typeface="Segoe UI Semilight" panose="020B0402040204020203" pitchFamily="34" charset="0"/>
                    <a:cs typeface="Segoe UI Semilight" panose="020B0402040204020203" pitchFamily="34" charset="0"/>
                  </a:rPr>
                  <a:t>.</a:t>
                </a:r>
                <a:r>
                  <a:rPr kumimoji="0" lang="en-US" sz="2200" b="0" i="0" u="none" strike="noStrike" kern="1200" cap="none" spc="0" normalizeH="0" noProof="0" dirty="0">
                    <a:ln>
                      <a:noFill/>
                    </a:ln>
                    <a:solidFill>
                      <a:prstClr val="black"/>
                    </a:solidFill>
                    <a:effectLst/>
                    <a:uLnTx/>
                    <a:uFillTx/>
                    <a:latin typeface="Segoe UI Semilight" panose="020B0402040204020203" pitchFamily="34" charset="0"/>
                    <a:cs typeface="Segoe UI Semilight" panose="020B0402040204020203" pitchFamily="34" charset="0"/>
                  </a:rPr>
                  <a:t> </a:t>
                </a:r>
                <a14:m>
                  <m:oMath xmlns:m="http://schemas.openxmlformats.org/officeDocument/2006/math">
                    <m:nary>
                      <m:naryPr>
                        <m:limLoc m:val="undOvr"/>
                        <m:grow m:val="on"/>
                        <m:ctrlP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rPr>
                        </m:ctrlPr>
                      </m:naryPr>
                      <m:sub>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rPr>
                          <m:t>−∞</m:t>
                        </m:r>
                      </m:sub>
                      <m:sup>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rPr>
                          <m:t>∞</m:t>
                        </m:r>
                      </m:sup>
                      <m:e>
                        <m:sSub>
                          <m:sSubPr>
                            <m:ctrlP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rPr>
                            </m:ctrlPr>
                          </m:sSubPr>
                          <m:e>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rPr>
                              <m:t>𝑓</m:t>
                            </m:r>
                          </m:e>
                          <m:sub>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rPr>
                              <m:t>𝑋</m:t>
                            </m:r>
                          </m:sub>
                        </m:sSub>
                        <m:d>
                          <m:dPr>
                            <m:ctrlP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rPr>
                            </m:ctrlPr>
                          </m:dPr>
                          <m:e>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rPr>
                              <m:t>𝑧</m:t>
                            </m:r>
                          </m:e>
                        </m:d>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rPr>
                          <m:t>ⅆ</m:t>
                        </m:r>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rPr>
                          <m:t>𝑧</m:t>
                        </m:r>
                      </m:e>
                    </m:nary>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rPr>
                      <m:t>=1</m:t>
                    </m:r>
                  </m:oMath>
                </a14:m>
                <a:endParaRPr lang="en-US" sz="2200" dirty="0"/>
              </a:p>
            </p:txBody>
          </p:sp>
        </mc:Choice>
        <mc:Fallback xmlns="">
          <p:sp>
            <p:nvSpPr>
              <p:cNvPr id="27" name="TextBox 26">
                <a:extLst>
                  <a:ext uri="{FF2B5EF4-FFF2-40B4-BE49-F238E27FC236}">
                    <a16:creationId xmlns:a16="http://schemas.microsoft.com/office/drawing/2014/main" id="{17A0EDB4-E79A-DABA-B814-F2810F011C7C}"/>
                  </a:ext>
                </a:extLst>
              </p:cNvPr>
              <p:cNvSpPr txBox="1">
                <a:spLocks noRot="1" noChangeAspect="1" noMove="1" noResize="1" noEditPoints="1" noAdjustHandles="1" noChangeArrowheads="1" noChangeShapeType="1" noTextEdit="1"/>
              </p:cNvSpPr>
              <p:nvPr/>
            </p:nvSpPr>
            <p:spPr>
              <a:xfrm>
                <a:off x="1204164" y="6288539"/>
                <a:ext cx="6369020" cy="521425"/>
              </a:xfrm>
              <a:prstGeom prst="rect">
                <a:avLst/>
              </a:prstGeom>
              <a:blipFill>
                <a:blip r:embed="rId7"/>
                <a:stretch>
                  <a:fillRect l="-1245" b="-14118"/>
                </a:stretch>
              </a:blipFill>
            </p:spPr>
            <p:txBody>
              <a:bodyPr/>
              <a:lstStyle/>
              <a:p>
                <a:r>
                  <a:rPr lang="en-US">
                    <a:noFill/>
                  </a:rPr>
                  <a:t> </a:t>
                </a:r>
              </a:p>
            </p:txBody>
          </p:sp>
        </mc:Fallback>
      </mc:AlternateContent>
      <p:sp>
        <p:nvSpPr>
          <p:cNvPr id="29" name="Right Brace 28">
            <a:extLst>
              <a:ext uri="{FF2B5EF4-FFF2-40B4-BE49-F238E27FC236}">
                <a16:creationId xmlns:a16="http://schemas.microsoft.com/office/drawing/2014/main" id="{41D442F0-4B16-8E99-08C8-1980FE180600}"/>
              </a:ext>
            </a:extLst>
          </p:cNvPr>
          <p:cNvSpPr/>
          <p:nvPr/>
        </p:nvSpPr>
        <p:spPr>
          <a:xfrm>
            <a:off x="5622340" y="4012269"/>
            <a:ext cx="187434" cy="1752804"/>
          </a:xfrm>
          <a:prstGeom prst="rightBrace">
            <a:avLst/>
          </a:prstGeom>
          <a:ln w="57150">
            <a:solidFill>
              <a:schemeClr val="accent4">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A610820F-6679-1232-F13C-65515DF4E329}"/>
                  </a:ext>
                </a:extLst>
              </p:cNvPr>
              <p:cNvSpPr txBox="1"/>
              <p:nvPr/>
            </p:nvSpPr>
            <p:spPr>
              <a:xfrm>
                <a:off x="5864664" y="4279705"/>
                <a:ext cx="3288507" cy="1249381"/>
              </a:xfrm>
              <a:prstGeom prst="rect">
                <a:avLst/>
              </a:prstGeom>
              <a:noFill/>
            </p:spPr>
            <p:txBody>
              <a:bodyPr wrap="square">
                <a:spAutoFit/>
              </a:bodyPr>
              <a:lstStyle/>
              <a:p>
                <a:r>
                  <a:rPr kumimoji="0" lang="en-US" sz="2200" b="0" i="0" u="none" strike="noStrike" kern="1200" cap="none" spc="0" normalizeH="0" baseline="0" noProof="0" dirty="0">
                    <a:ln>
                      <a:noFill/>
                    </a:ln>
                    <a:solidFill>
                      <a:prstClr val="black"/>
                    </a:solidFill>
                    <a:effectLst/>
                    <a:uLnTx/>
                    <a:uFillTx/>
                    <a:latin typeface="Segoe UI Semilight" panose="020B0402040204020203" pitchFamily="34" charset="0"/>
                    <a:cs typeface="Segoe UI Semilight" panose="020B0402040204020203" pitchFamily="34" charset="0"/>
                  </a:rPr>
                  <a:t>For the area of this rectangle to be 1, the height must be </a:t>
                </a:r>
                <a14:m>
                  <m:oMath xmlns:m="http://schemas.openxmlformats.org/officeDocument/2006/math">
                    <m:f>
                      <m:fPr>
                        <m:ctrlP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cs typeface="Segoe UI Semilight" panose="020B0402040204020203" pitchFamily="34" charset="0"/>
                          </a:rPr>
                        </m:ctrlPr>
                      </m:fPr>
                      <m:num>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cs typeface="Segoe UI Semilight" panose="020B0402040204020203" pitchFamily="34" charset="0"/>
                          </a:rPr>
                          <m:t>1</m:t>
                        </m:r>
                      </m:num>
                      <m:den>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cs typeface="Segoe UI Semilight" panose="020B0402040204020203" pitchFamily="34" charset="0"/>
                          </a:rPr>
                          <m:t>𝑏</m:t>
                        </m:r>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cs typeface="Segoe UI Semilight" panose="020B0402040204020203" pitchFamily="34" charset="0"/>
                          </a:rPr>
                          <m:t>−</m:t>
                        </m:r>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cs typeface="Segoe UI Semilight" panose="020B0402040204020203" pitchFamily="34" charset="0"/>
                          </a:rPr>
                          <m:t>𝑎</m:t>
                        </m:r>
                      </m:den>
                    </m:f>
                  </m:oMath>
                </a14:m>
                <a:endParaRPr lang="en-US" sz="2200" dirty="0"/>
              </a:p>
            </p:txBody>
          </p:sp>
        </mc:Choice>
        <mc:Fallback xmlns="">
          <p:sp>
            <p:nvSpPr>
              <p:cNvPr id="30" name="TextBox 29">
                <a:extLst>
                  <a:ext uri="{FF2B5EF4-FFF2-40B4-BE49-F238E27FC236}">
                    <a16:creationId xmlns:a16="http://schemas.microsoft.com/office/drawing/2014/main" id="{A610820F-6679-1232-F13C-65515DF4E329}"/>
                  </a:ext>
                </a:extLst>
              </p:cNvPr>
              <p:cNvSpPr txBox="1">
                <a:spLocks noRot="1" noChangeAspect="1" noMove="1" noResize="1" noEditPoints="1" noAdjustHandles="1" noChangeArrowheads="1" noChangeShapeType="1" noTextEdit="1"/>
              </p:cNvSpPr>
              <p:nvPr/>
            </p:nvSpPr>
            <p:spPr>
              <a:xfrm>
                <a:off x="5864664" y="4279705"/>
                <a:ext cx="3288507" cy="1249381"/>
              </a:xfrm>
              <a:prstGeom prst="rect">
                <a:avLst/>
              </a:prstGeom>
              <a:blipFill>
                <a:blip r:embed="rId8"/>
                <a:stretch>
                  <a:fillRect l="-2407" t="-2927" b="-3415"/>
                </a:stretch>
              </a:blipFill>
            </p:spPr>
            <p:txBody>
              <a:bodyPr/>
              <a:lstStyle/>
              <a:p>
                <a:r>
                  <a:rPr lang="en-US">
                    <a:noFill/>
                  </a:rPr>
                  <a:t> </a:t>
                </a:r>
              </a:p>
            </p:txBody>
          </p:sp>
        </mc:Fallback>
      </mc:AlternateContent>
      <p:cxnSp>
        <p:nvCxnSpPr>
          <p:cNvPr id="31" name="Straight Connector 30">
            <a:extLst>
              <a:ext uri="{FF2B5EF4-FFF2-40B4-BE49-F238E27FC236}">
                <a16:creationId xmlns:a16="http://schemas.microsoft.com/office/drawing/2014/main" id="{FF32A54C-75CF-3BEA-9CDC-F9E0D7217A05}"/>
              </a:ext>
            </a:extLst>
          </p:cNvPr>
          <p:cNvCxnSpPr>
            <a:cxnSpLocks/>
          </p:cNvCxnSpPr>
          <p:nvPr/>
        </p:nvCxnSpPr>
        <p:spPr>
          <a:xfrm>
            <a:off x="1322070" y="4038939"/>
            <a:ext cx="186690" cy="0"/>
          </a:xfrm>
          <a:prstGeom prst="line">
            <a:avLst/>
          </a:prstGeom>
          <a:ln w="571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B9FFFC49-D4CD-1B2D-1B00-4E9D7D66E989}"/>
                  </a:ext>
                </a:extLst>
              </p:cNvPr>
              <p:cNvSpPr txBox="1"/>
              <p:nvPr/>
            </p:nvSpPr>
            <p:spPr>
              <a:xfrm>
                <a:off x="110490" y="3826719"/>
                <a:ext cx="1406807"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b="0" i="1" dirty="0" smtClean="0">
                          <a:latin typeface="Cambria Math" panose="02040503050406030204" pitchFamily="18" charset="0"/>
                        </a:rPr>
                        <m:t>1/(</m:t>
                      </m:r>
                      <m:r>
                        <a:rPr lang="en-US" b="0" i="1" dirty="0" smtClean="0">
                          <a:latin typeface="Cambria Math" panose="02040503050406030204" pitchFamily="18" charset="0"/>
                        </a:rPr>
                        <m:t>𝑏</m:t>
                      </m:r>
                      <m:r>
                        <a:rPr lang="en-US" b="0" i="1" dirty="0" smtClean="0">
                          <a:latin typeface="Cambria Math" panose="02040503050406030204" pitchFamily="18" charset="0"/>
                        </a:rPr>
                        <m:t>−</m:t>
                      </m:r>
                      <m:r>
                        <a:rPr lang="en-US" b="0" i="1" dirty="0" smtClean="0">
                          <a:latin typeface="Cambria Math" panose="02040503050406030204" pitchFamily="18" charset="0"/>
                        </a:rPr>
                        <m:t>𝑎</m:t>
                      </m:r>
                      <m:r>
                        <a:rPr lang="en-US" b="0" i="1" dirty="0" smtClean="0">
                          <a:latin typeface="Cambria Math" panose="02040503050406030204" pitchFamily="18" charset="0"/>
                        </a:rPr>
                        <m:t>)</m:t>
                      </m:r>
                    </m:oMath>
                  </m:oMathPara>
                </a14:m>
                <a:endParaRPr lang="en-US" dirty="0"/>
              </a:p>
            </p:txBody>
          </p:sp>
        </mc:Choice>
        <mc:Fallback xmlns="">
          <p:sp>
            <p:nvSpPr>
              <p:cNvPr id="34" name="TextBox 33">
                <a:extLst>
                  <a:ext uri="{FF2B5EF4-FFF2-40B4-BE49-F238E27FC236}">
                    <a16:creationId xmlns:a16="http://schemas.microsoft.com/office/drawing/2014/main" id="{B9FFFC49-D4CD-1B2D-1B00-4E9D7D66E989}"/>
                  </a:ext>
                </a:extLst>
              </p:cNvPr>
              <p:cNvSpPr txBox="1">
                <a:spLocks noRot="1" noChangeAspect="1" noMove="1" noResize="1" noEditPoints="1" noAdjustHandles="1" noChangeArrowheads="1" noChangeShapeType="1" noTextEdit="1"/>
              </p:cNvSpPr>
              <p:nvPr/>
            </p:nvSpPr>
            <p:spPr>
              <a:xfrm>
                <a:off x="110490" y="3826719"/>
                <a:ext cx="1406807" cy="369332"/>
              </a:xfrm>
              <a:prstGeom prst="rect">
                <a:avLst/>
              </a:prstGeom>
              <a:blipFill>
                <a:blip r:embed="rId9"/>
                <a:stretch>
                  <a:fillRect b="-13333"/>
                </a:stretch>
              </a:blipFill>
            </p:spPr>
            <p:txBody>
              <a:bodyPr/>
              <a:lstStyle/>
              <a:p>
                <a:r>
                  <a:rPr lang="en-US">
                    <a:noFill/>
                  </a:rPr>
                  <a:t> </a:t>
                </a:r>
              </a:p>
            </p:txBody>
          </p:sp>
        </mc:Fallback>
      </mc:AlternateContent>
      <p:sp>
        <p:nvSpPr>
          <p:cNvPr id="35" name="Right Brace 34">
            <a:extLst>
              <a:ext uri="{FF2B5EF4-FFF2-40B4-BE49-F238E27FC236}">
                <a16:creationId xmlns:a16="http://schemas.microsoft.com/office/drawing/2014/main" id="{D4987ED2-E79D-3F04-09FC-0A9BF2153CF9}"/>
              </a:ext>
            </a:extLst>
          </p:cNvPr>
          <p:cNvSpPr/>
          <p:nvPr/>
        </p:nvSpPr>
        <p:spPr>
          <a:xfrm rot="16200000">
            <a:off x="4048149" y="2368542"/>
            <a:ext cx="293538" cy="2745041"/>
          </a:xfrm>
          <a:prstGeom prst="rightBrace">
            <a:avLst/>
          </a:prstGeom>
          <a:ln w="57150">
            <a:solidFill>
              <a:schemeClr val="accent4">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866A0A61-9E2C-E006-9953-57755F18F098}"/>
                  </a:ext>
                </a:extLst>
              </p:cNvPr>
              <p:cNvSpPr txBox="1"/>
              <p:nvPr/>
            </p:nvSpPr>
            <p:spPr>
              <a:xfrm>
                <a:off x="3491514" y="3247856"/>
                <a:ext cx="1406807"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𝑏</m:t>
                      </m:r>
                      <m:r>
                        <a:rPr lang="en-US" b="0" i="1" smtClean="0">
                          <a:latin typeface="Cambria Math" panose="02040503050406030204" pitchFamily="18" charset="0"/>
                        </a:rPr>
                        <m:t>−</m:t>
                      </m:r>
                      <m:r>
                        <a:rPr lang="en-US" b="0" i="1" smtClean="0">
                          <a:latin typeface="Cambria Math" panose="02040503050406030204" pitchFamily="18" charset="0"/>
                        </a:rPr>
                        <m:t>𝑎</m:t>
                      </m:r>
                    </m:oMath>
                  </m:oMathPara>
                </a14:m>
                <a:endParaRPr lang="en-US" dirty="0"/>
              </a:p>
            </p:txBody>
          </p:sp>
        </mc:Choice>
        <mc:Fallback xmlns="">
          <p:sp>
            <p:nvSpPr>
              <p:cNvPr id="36" name="TextBox 35">
                <a:extLst>
                  <a:ext uri="{FF2B5EF4-FFF2-40B4-BE49-F238E27FC236}">
                    <a16:creationId xmlns:a16="http://schemas.microsoft.com/office/drawing/2014/main" id="{866A0A61-9E2C-E006-9953-57755F18F098}"/>
                  </a:ext>
                </a:extLst>
              </p:cNvPr>
              <p:cNvSpPr txBox="1">
                <a:spLocks noRot="1" noChangeAspect="1" noMove="1" noResize="1" noEditPoints="1" noAdjustHandles="1" noChangeArrowheads="1" noChangeShapeType="1" noTextEdit="1"/>
              </p:cNvSpPr>
              <p:nvPr/>
            </p:nvSpPr>
            <p:spPr>
              <a:xfrm>
                <a:off x="3491514" y="3247856"/>
                <a:ext cx="1406807" cy="369332"/>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26ECE19C-4C98-C194-C293-C0ED4CCBC309}"/>
                  </a:ext>
                </a:extLst>
              </p:cNvPr>
              <p:cNvSpPr txBox="1"/>
              <p:nvPr/>
            </p:nvSpPr>
            <p:spPr>
              <a:xfrm>
                <a:off x="8393836" y="5545931"/>
                <a:ext cx="3690751" cy="1189262"/>
              </a:xfrm>
              <a:prstGeom prst="roundRect">
                <a:avLst/>
              </a:prstGeom>
              <a:noFill/>
              <a:ln w="28575">
                <a:solidFill>
                  <a:schemeClr val="accent4">
                    <a:lumMod val="75000"/>
                  </a:schemeClr>
                </a:solidFill>
              </a:ln>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𝑓</m:t>
                          </m:r>
                        </m:e>
                        <m:sub>
                          <m:r>
                            <a:rPr lang="en-US" sz="2000" b="0" i="1" smtClean="0">
                              <a:latin typeface="Cambria Math" panose="02040503050406030204" pitchFamily="18" charset="0"/>
                            </a:rPr>
                            <m:t>𝑋</m:t>
                          </m:r>
                        </m:sub>
                      </m:sSub>
                      <m:d>
                        <m:dPr>
                          <m:ctrlPr>
                            <a:rPr lang="en-US" sz="2000" b="0" i="1" smtClean="0">
                              <a:latin typeface="Cambria Math" panose="02040503050406030204" pitchFamily="18" charset="0"/>
                            </a:rPr>
                          </m:ctrlPr>
                        </m:dPr>
                        <m:e>
                          <m:r>
                            <a:rPr lang="en-US" sz="2000" b="0" i="1" smtClean="0">
                              <a:latin typeface="Cambria Math" panose="02040503050406030204" pitchFamily="18" charset="0"/>
                            </a:rPr>
                            <m:t>𝑘</m:t>
                          </m:r>
                        </m:e>
                      </m:d>
                      <m:r>
                        <a:rPr lang="en-US" sz="2000" b="0" i="1" smtClean="0">
                          <a:latin typeface="Cambria Math" panose="02040503050406030204" pitchFamily="18" charset="0"/>
                        </a:rPr>
                        <m:t>=</m:t>
                      </m:r>
                      <m:d>
                        <m:dPr>
                          <m:begChr m:val="{"/>
                          <m:endChr m:val=""/>
                          <m:ctrlPr>
                            <a:rPr lang="en-US" sz="2000" b="0" i="1" smtClean="0">
                              <a:latin typeface="Cambria Math" panose="02040503050406030204" pitchFamily="18" charset="0"/>
                            </a:rPr>
                          </m:ctrlPr>
                        </m:dPr>
                        <m:e>
                          <m:eqArr>
                            <m:eqArrPr>
                              <m:ctrlPr>
                                <a:rPr lang="en-US" sz="2000" b="0" i="1" smtClean="0">
                                  <a:latin typeface="Cambria Math" panose="02040503050406030204" pitchFamily="18" charset="0"/>
                                </a:rPr>
                              </m:ctrlPr>
                            </m:eqArrPr>
                            <m:e>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1</m:t>
                                  </m:r>
                                </m:num>
                                <m:den>
                                  <m:r>
                                    <a:rPr lang="en-US" sz="2000" b="0" i="1" smtClean="0">
                                      <a:latin typeface="Cambria Math" panose="02040503050406030204" pitchFamily="18" charset="0"/>
                                    </a:rPr>
                                    <m:t>𝑏</m:t>
                                  </m:r>
                                  <m:r>
                                    <a:rPr lang="en-US" sz="2000" b="0" i="1" smtClean="0">
                                      <a:latin typeface="Cambria Math" panose="02040503050406030204" pitchFamily="18" charset="0"/>
                                    </a:rPr>
                                    <m:t>−</m:t>
                                  </m:r>
                                  <m:r>
                                    <a:rPr lang="en-US" sz="2000" b="0" i="1" smtClean="0">
                                      <a:latin typeface="Cambria Math" panose="02040503050406030204" pitchFamily="18" charset="0"/>
                                    </a:rPr>
                                    <m:t>𝑎</m:t>
                                  </m:r>
                                </m:den>
                              </m:f>
                              <m:r>
                                <a:rPr lang="en-US" sz="2000" b="0" i="1" smtClean="0">
                                  <a:latin typeface="Cambria Math" panose="02040503050406030204" pitchFamily="18" charset="0"/>
                                </a:rPr>
                                <m:t> </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if</m:t>
                              </m:r>
                              <m:r>
                                <a:rPr lang="en-US" sz="2000" b="0" i="1" smtClean="0">
                                  <a:latin typeface="Cambria Math" panose="02040503050406030204" pitchFamily="18" charset="0"/>
                                </a:rPr>
                                <m:t> </m:t>
                              </m:r>
                              <m:r>
                                <a:rPr lang="en-US" sz="2000" b="0" i="1" smtClean="0">
                                  <a:latin typeface="Cambria Math" panose="02040503050406030204" pitchFamily="18" charset="0"/>
                                </a:rPr>
                                <m:t>𝑎</m:t>
                              </m:r>
                              <m:r>
                                <a:rPr lang="en-US" sz="2000" b="0" i="1" smtClean="0">
                                  <a:latin typeface="Cambria Math" panose="02040503050406030204" pitchFamily="18" charset="0"/>
                                </a:rPr>
                                <m:t>≤</m:t>
                              </m:r>
                              <m:r>
                                <a:rPr lang="en-US" sz="2000" b="0" i="1" smtClean="0">
                                  <a:latin typeface="Cambria Math" panose="02040503050406030204" pitchFamily="18" charset="0"/>
                                </a:rPr>
                                <m:t>𝑘</m:t>
                              </m:r>
                              <m:r>
                                <a:rPr lang="en-US" sz="2000" b="0" i="1" smtClean="0">
                                  <a:latin typeface="Cambria Math" panose="02040503050406030204" pitchFamily="18" charset="0"/>
                                </a:rPr>
                                <m:t>≤</m:t>
                              </m:r>
                              <m:r>
                                <a:rPr lang="en-US" sz="2000" b="0" i="1" smtClean="0">
                                  <a:latin typeface="Cambria Math" panose="02040503050406030204" pitchFamily="18" charset="0"/>
                                </a:rPr>
                                <m:t>𝑏</m:t>
                              </m:r>
                            </m:e>
                            <m:e>
                              <m:r>
                                <a:rPr lang="en-US" sz="2000" b="0" i="1" smtClean="0">
                                  <a:latin typeface="Cambria Math" panose="02040503050406030204" pitchFamily="18" charset="0"/>
                                </a:rPr>
                                <m:t>0   </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otherwise</m:t>
                              </m:r>
                            </m:e>
                          </m:eqArr>
                        </m:e>
                      </m:d>
                    </m:oMath>
                  </m:oMathPara>
                </a14:m>
                <a:endParaRPr lang="en-US" sz="2000" dirty="0"/>
              </a:p>
            </p:txBody>
          </p:sp>
        </mc:Choice>
        <mc:Fallback xmlns="">
          <p:sp>
            <p:nvSpPr>
              <p:cNvPr id="38" name="TextBox 37">
                <a:extLst>
                  <a:ext uri="{FF2B5EF4-FFF2-40B4-BE49-F238E27FC236}">
                    <a16:creationId xmlns:a16="http://schemas.microsoft.com/office/drawing/2014/main" id="{26ECE19C-4C98-C194-C293-C0ED4CCBC309}"/>
                  </a:ext>
                </a:extLst>
              </p:cNvPr>
              <p:cNvSpPr txBox="1">
                <a:spLocks noRot="1" noChangeAspect="1" noMove="1" noResize="1" noEditPoints="1" noAdjustHandles="1" noChangeArrowheads="1" noChangeShapeType="1" noTextEdit="1"/>
              </p:cNvSpPr>
              <p:nvPr/>
            </p:nvSpPr>
            <p:spPr>
              <a:xfrm>
                <a:off x="8393836" y="5545931"/>
                <a:ext cx="3690751" cy="1189262"/>
              </a:xfrm>
              <a:prstGeom prst="roundRect">
                <a:avLst/>
              </a:prstGeom>
              <a:blipFill>
                <a:blip r:embed="rId11"/>
                <a:stretch>
                  <a:fillRect/>
                </a:stretch>
              </a:blipFill>
              <a:ln w="28575">
                <a:solidFill>
                  <a:schemeClr val="accent4">
                    <a:lumMod val="75000"/>
                  </a:schemeClr>
                </a:solidFill>
              </a:ln>
            </p:spPr>
            <p:txBody>
              <a:bodyPr/>
              <a:lstStyle/>
              <a:p>
                <a:r>
                  <a:rPr lang="en-US">
                    <a:noFill/>
                  </a:rPr>
                  <a:t> </a:t>
                </a:r>
              </a:p>
            </p:txBody>
          </p:sp>
        </mc:Fallback>
      </mc:AlternateContent>
    </p:spTree>
    <p:extLst>
      <p:ext uri="{BB962C8B-B14F-4D97-AF65-F5344CB8AC3E}">
        <p14:creationId xmlns:p14="http://schemas.microsoft.com/office/powerpoint/2010/main" val="25445383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6B617-3863-A2C0-4A16-2BFAD9712C97}"/>
              </a:ext>
            </a:extLst>
          </p:cNvPr>
          <p:cNvSpPr>
            <a:spLocks noGrp="1"/>
          </p:cNvSpPr>
          <p:nvPr>
            <p:ph type="title"/>
          </p:nvPr>
        </p:nvSpPr>
        <p:spPr>
          <a:xfrm>
            <a:off x="575239" y="263276"/>
            <a:ext cx="11449120" cy="1014667"/>
          </a:xfrm>
        </p:spPr>
        <p:txBody>
          <a:bodyPr>
            <a:normAutofit/>
          </a:bodyPr>
          <a:lstStyle/>
          <a:p>
            <a:r>
              <a:rPr lang="en-US" i="1" dirty="0"/>
              <a:t>Continuous </a:t>
            </a:r>
            <a:r>
              <a:rPr lang="en-US" u="sng" dirty="0"/>
              <a:t>Uniform</a:t>
            </a:r>
            <a:r>
              <a:rPr lang="en-US" dirty="0"/>
              <a:t> Distribution – </a:t>
            </a:r>
            <a:r>
              <a:rPr lang="en-US" b="1" dirty="0"/>
              <a:t>CDF</a:t>
            </a:r>
            <a:r>
              <a:rPr lang="en-US" sz="2400" b="1" dirty="0"/>
              <a:t>(Visual)</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E884993-00FF-161C-5604-E29367F94FF1}"/>
                  </a:ext>
                </a:extLst>
              </p:cNvPr>
              <p:cNvSpPr>
                <a:spLocks noGrp="1"/>
              </p:cNvSpPr>
              <p:nvPr>
                <p:ph idx="1"/>
              </p:nvPr>
            </p:nvSpPr>
            <p:spPr>
              <a:xfrm>
                <a:off x="575240" y="1463857"/>
                <a:ext cx="11449120" cy="4845504"/>
              </a:xfrm>
            </p:spPr>
            <p:txBody>
              <a:bodyPr/>
              <a:lstStyle/>
              <a:p>
                <a:r>
                  <a:rPr lang="en-US" dirty="0"/>
                  <a:t>&gt; </a:t>
                </a:r>
                <a14:m>
                  <m:oMath xmlns:m="http://schemas.openxmlformats.org/officeDocument/2006/math">
                    <m:r>
                      <a:rPr lang="en-US" b="0" i="1" smtClean="0">
                        <a:latin typeface="Cambria Math" panose="02040503050406030204" pitchFamily="18" charset="0"/>
                      </a:rPr>
                      <m:t>𝑋</m:t>
                    </m:r>
                  </m:oMath>
                </a14:m>
                <a:r>
                  <a:rPr lang="en-US" dirty="0"/>
                  <a:t> is a </a:t>
                </a:r>
                <a:r>
                  <a:rPr lang="en-US" b="1" dirty="0"/>
                  <a:t>uniform random real number</a:t>
                </a:r>
                <a:r>
                  <a:rPr lang="en-US" dirty="0"/>
                  <a:t> between </a:t>
                </a:r>
                <a14:m>
                  <m:oMath xmlns:m="http://schemas.openxmlformats.org/officeDocument/2006/math">
                    <m:r>
                      <a:rPr lang="en-US" b="0" i="1" smtClean="0">
                        <a:latin typeface="Cambria Math" panose="02040503050406030204" pitchFamily="18" charset="0"/>
                      </a:rPr>
                      <m:t>𝑎</m:t>
                    </m:r>
                  </m:oMath>
                </a14:m>
                <a:r>
                  <a:rPr lang="en-US" dirty="0"/>
                  <a:t> and </a:t>
                </a:r>
                <a14:m>
                  <m:oMath xmlns:m="http://schemas.openxmlformats.org/officeDocument/2006/math">
                    <m:r>
                      <a:rPr lang="en-US" b="0" i="1" smtClean="0">
                        <a:latin typeface="Cambria Math" panose="02040503050406030204" pitchFamily="18" charset="0"/>
                      </a:rPr>
                      <m:t>𝑏</m:t>
                    </m:r>
                  </m:oMath>
                </a14:m>
                <a:r>
                  <a:rPr lang="en-US" b="0" dirty="0"/>
                  <a:t> -&gt; </a:t>
                </a:r>
                <a14:m>
                  <m:oMath xmlns:m="http://schemas.openxmlformats.org/officeDocument/2006/math">
                    <m:r>
                      <a:rPr lang="en-US" b="0" i="1" smtClean="0">
                        <a:latin typeface="Cambria Math" panose="02040503050406030204" pitchFamily="18" charset="0"/>
                      </a:rPr>
                      <m:t>𝑋</m:t>
                    </m:r>
                    <m:r>
                      <a:rPr lang="en-US" b="0" i="1" smtClean="0">
                        <a:latin typeface="Cambria Math" panose="02040503050406030204" pitchFamily="18" charset="0"/>
                      </a:rPr>
                      <m:t>∼</m:t>
                    </m:r>
                    <m:r>
                      <m:rPr>
                        <m:sty m:val="p"/>
                      </m:rPr>
                      <a:rPr lang="en-US" b="0" i="0" smtClean="0">
                        <a:latin typeface="Cambria Math" panose="02040503050406030204" pitchFamily="18" charset="0"/>
                      </a:rPr>
                      <m:t>Unif</m:t>
                    </m:r>
                    <m:d>
                      <m:dPr>
                        <m:ctrlPr>
                          <a:rPr lang="en-US" b="0" i="1" smtClean="0">
                            <a:latin typeface="Cambria Math" panose="02040503050406030204" pitchFamily="18" charset="0"/>
                          </a:rPr>
                        </m:ctrlPr>
                      </m:dPr>
                      <m:e>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𝑏</m:t>
                        </m:r>
                      </m:e>
                    </m:d>
                  </m:oMath>
                </a14:m>
                <a:endParaRPr lang="en-US" b="0" dirty="0"/>
              </a:p>
              <a:p>
                <a:endParaRPr lang="en-US" sz="1500" b="0" dirty="0"/>
              </a:p>
              <a:p>
                <a:r>
                  <a:rPr lang="en-US" b="0" dirty="0"/>
                  <a:t>What is the CDF,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𝐹</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oMath>
                </a14:m>
                <a:r>
                  <a:rPr lang="en-US" b="0" dirty="0"/>
                  <a:t>?</a:t>
                </a:r>
                <a:r>
                  <a:rPr lang="en-US" sz="2000" b="1" i="1" dirty="0">
                    <a:solidFill>
                      <a:srgbClr val="3E8853"/>
                    </a:solidFill>
                  </a:rPr>
                  <a:t> Let’s compute this “visually”….</a:t>
                </a:r>
                <a:endParaRPr lang="en-US" b="0" dirty="0"/>
              </a:p>
              <a:p>
                <a:pPr marL="0" indent="0">
                  <a:buNone/>
                </a:pPr>
                <a:endParaRPr lang="en-US" b="0" dirty="0"/>
              </a:p>
            </p:txBody>
          </p:sp>
        </mc:Choice>
        <mc:Fallback xmlns="">
          <p:sp>
            <p:nvSpPr>
              <p:cNvPr id="3" name="Content Placeholder 2">
                <a:extLst>
                  <a:ext uri="{FF2B5EF4-FFF2-40B4-BE49-F238E27FC236}">
                    <a16:creationId xmlns:a16="http://schemas.microsoft.com/office/drawing/2014/main" id="{2E884993-00FF-161C-5604-E29367F94FF1}"/>
                  </a:ext>
                </a:extLst>
              </p:cNvPr>
              <p:cNvSpPr>
                <a:spLocks noGrp="1" noRot="1" noChangeAspect="1" noMove="1" noResize="1" noEditPoints="1" noAdjustHandles="1" noChangeArrowheads="1" noChangeShapeType="1" noTextEdit="1"/>
              </p:cNvSpPr>
              <p:nvPr>
                <p:ph idx="1"/>
              </p:nvPr>
            </p:nvSpPr>
            <p:spPr>
              <a:xfrm>
                <a:off x="575240" y="1463857"/>
                <a:ext cx="11449120" cy="4845504"/>
              </a:xfrm>
              <a:blipFill>
                <a:blip r:embed="rId2"/>
                <a:stretch>
                  <a:fillRect l="-639" t="-213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1B5A7C01-8773-363E-201D-B48E9A961525}"/>
                  </a:ext>
                </a:extLst>
              </p:cNvPr>
              <p:cNvSpPr txBox="1"/>
              <p:nvPr/>
            </p:nvSpPr>
            <p:spPr>
              <a:xfrm>
                <a:off x="666679" y="3841958"/>
                <a:ext cx="791526" cy="40011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2000" b="0" i="1" dirty="0" smtClean="0">
                              <a:latin typeface="Cambria Math" panose="02040503050406030204" pitchFamily="18" charset="0"/>
                            </a:rPr>
                          </m:ctrlPr>
                        </m:sSubPr>
                        <m:e>
                          <m:r>
                            <a:rPr lang="en-US" sz="2000" b="0" i="1" dirty="0" smtClean="0">
                              <a:latin typeface="Cambria Math" panose="02040503050406030204" pitchFamily="18" charset="0"/>
                            </a:rPr>
                            <m:t>𝑓</m:t>
                          </m:r>
                        </m:e>
                        <m:sub>
                          <m:r>
                            <a:rPr lang="en-US" sz="2000" b="0" i="1" dirty="0" smtClean="0">
                              <a:latin typeface="Cambria Math" panose="02040503050406030204" pitchFamily="18" charset="0"/>
                            </a:rPr>
                            <m:t>𝑋</m:t>
                          </m:r>
                        </m:sub>
                      </m:sSub>
                      <m:r>
                        <a:rPr lang="en-US" sz="2000" b="0" i="1" dirty="0" smtClean="0">
                          <a:latin typeface="Cambria Math" panose="02040503050406030204" pitchFamily="18" charset="0"/>
                        </a:rPr>
                        <m:t>(</m:t>
                      </m:r>
                      <m:r>
                        <a:rPr lang="en-US" sz="2000" b="0" i="1" dirty="0" smtClean="0">
                          <a:latin typeface="Cambria Math" panose="02040503050406030204" pitchFamily="18" charset="0"/>
                        </a:rPr>
                        <m:t>𝑧</m:t>
                      </m:r>
                      <m:r>
                        <a:rPr lang="en-US" sz="2000" b="0" i="1" dirty="0" smtClean="0">
                          <a:latin typeface="Cambria Math" panose="02040503050406030204" pitchFamily="18" charset="0"/>
                        </a:rPr>
                        <m:t>)</m:t>
                      </m:r>
                    </m:oMath>
                  </m:oMathPara>
                </a14:m>
                <a:endParaRPr lang="en-US" sz="2000" dirty="0"/>
              </a:p>
            </p:txBody>
          </p:sp>
        </mc:Choice>
        <mc:Fallback xmlns="">
          <p:sp>
            <p:nvSpPr>
              <p:cNvPr id="10" name="TextBox 9">
                <a:extLst>
                  <a:ext uri="{FF2B5EF4-FFF2-40B4-BE49-F238E27FC236}">
                    <a16:creationId xmlns:a16="http://schemas.microsoft.com/office/drawing/2014/main" id="{1B5A7C01-8773-363E-201D-B48E9A961525}"/>
                  </a:ext>
                </a:extLst>
              </p:cNvPr>
              <p:cNvSpPr txBox="1">
                <a:spLocks noRot="1" noChangeAspect="1" noMove="1" noResize="1" noEditPoints="1" noAdjustHandles="1" noChangeArrowheads="1" noChangeShapeType="1" noTextEdit="1"/>
              </p:cNvSpPr>
              <p:nvPr/>
            </p:nvSpPr>
            <p:spPr>
              <a:xfrm>
                <a:off x="666679" y="3841958"/>
                <a:ext cx="791526" cy="400110"/>
              </a:xfrm>
              <a:prstGeom prst="rect">
                <a:avLst/>
              </a:prstGeom>
              <a:blipFill>
                <a:blip r:embed="rId3"/>
                <a:stretch>
                  <a:fillRect l="-769" r="-1538" b="-151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E6CDDCFB-E5B3-26BD-F581-91F145D6E8A8}"/>
                  </a:ext>
                </a:extLst>
              </p:cNvPr>
              <p:cNvSpPr txBox="1"/>
              <p:nvPr/>
            </p:nvSpPr>
            <p:spPr>
              <a:xfrm>
                <a:off x="6854119" y="6269258"/>
                <a:ext cx="791526" cy="40011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000" b="0" i="1" dirty="0" smtClean="0">
                          <a:latin typeface="Cambria Math" panose="02040503050406030204" pitchFamily="18" charset="0"/>
                        </a:rPr>
                        <m:t>𝑧</m:t>
                      </m:r>
                    </m:oMath>
                  </m:oMathPara>
                </a14:m>
                <a:endParaRPr lang="en-US" sz="2000" dirty="0"/>
              </a:p>
            </p:txBody>
          </p:sp>
        </mc:Choice>
        <mc:Fallback xmlns="">
          <p:sp>
            <p:nvSpPr>
              <p:cNvPr id="11" name="TextBox 10">
                <a:extLst>
                  <a:ext uri="{FF2B5EF4-FFF2-40B4-BE49-F238E27FC236}">
                    <a16:creationId xmlns:a16="http://schemas.microsoft.com/office/drawing/2014/main" id="{E6CDDCFB-E5B3-26BD-F581-91F145D6E8A8}"/>
                  </a:ext>
                </a:extLst>
              </p:cNvPr>
              <p:cNvSpPr txBox="1">
                <a:spLocks noRot="1" noChangeAspect="1" noMove="1" noResize="1" noEditPoints="1" noAdjustHandles="1" noChangeArrowheads="1" noChangeShapeType="1" noTextEdit="1"/>
              </p:cNvSpPr>
              <p:nvPr/>
            </p:nvSpPr>
            <p:spPr>
              <a:xfrm>
                <a:off x="6854119" y="6269258"/>
                <a:ext cx="791526" cy="400110"/>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8FEC4936-60E7-0D59-860B-D68208067A4E}"/>
                  </a:ext>
                </a:extLst>
              </p:cNvPr>
              <p:cNvSpPr txBox="1"/>
              <p:nvPr/>
            </p:nvSpPr>
            <p:spPr>
              <a:xfrm>
                <a:off x="2556987" y="6326475"/>
                <a:ext cx="791526" cy="40011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000" b="0" i="1" dirty="0" smtClean="0">
                          <a:latin typeface="Cambria Math" panose="02040503050406030204" pitchFamily="18" charset="0"/>
                        </a:rPr>
                        <m:t>𝑎</m:t>
                      </m:r>
                    </m:oMath>
                  </m:oMathPara>
                </a14:m>
                <a:endParaRPr lang="en-US" sz="2000" dirty="0"/>
              </a:p>
            </p:txBody>
          </p:sp>
        </mc:Choice>
        <mc:Fallback xmlns="">
          <p:sp>
            <p:nvSpPr>
              <p:cNvPr id="15" name="TextBox 14">
                <a:extLst>
                  <a:ext uri="{FF2B5EF4-FFF2-40B4-BE49-F238E27FC236}">
                    <a16:creationId xmlns:a16="http://schemas.microsoft.com/office/drawing/2014/main" id="{8FEC4936-60E7-0D59-860B-D68208067A4E}"/>
                  </a:ext>
                </a:extLst>
              </p:cNvPr>
              <p:cNvSpPr txBox="1">
                <a:spLocks noRot="1" noChangeAspect="1" noMove="1" noResize="1" noEditPoints="1" noAdjustHandles="1" noChangeArrowheads="1" noChangeShapeType="1" noTextEdit="1"/>
              </p:cNvSpPr>
              <p:nvPr/>
            </p:nvSpPr>
            <p:spPr>
              <a:xfrm>
                <a:off x="2556987" y="6326475"/>
                <a:ext cx="791526" cy="400110"/>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76D0B722-A4FE-0C1E-855E-3AA5E24899D9}"/>
                  </a:ext>
                </a:extLst>
              </p:cNvPr>
              <p:cNvSpPr txBox="1"/>
              <p:nvPr/>
            </p:nvSpPr>
            <p:spPr>
              <a:xfrm>
                <a:off x="5018247" y="6343591"/>
                <a:ext cx="791526" cy="40011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000" b="0" i="1" dirty="0" smtClean="0">
                          <a:latin typeface="Cambria Math" panose="02040503050406030204" pitchFamily="18" charset="0"/>
                        </a:rPr>
                        <m:t>𝑏</m:t>
                      </m:r>
                    </m:oMath>
                  </m:oMathPara>
                </a14:m>
                <a:endParaRPr lang="en-US" sz="2000" dirty="0"/>
              </a:p>
            </p:txBody>
          </p:sp>
        </mc:Choice>
        <mc:Fallback xmlns="">
          <p:sp>
            <p:nvSpPr>
              <p:cNvPr id="17" name="TextBox 16">
                <a:extLst>
                  <a:ext uri="{FF2B5EF4-FFF2-40B4-BE49-F238E27FC236}">
                    <a16:creationId xmlns:a16="http://schemas.microsoft.com/office/drawing/2014/main" id="{76D0B722-A4FE-0C1E-855E-3AA5E24899D9}"/>
                  </a:ext>
                </a:extLst>
              </p:cNvPr>
              <p:cNvSpPr txBox="1">
                <a:spLocks noRot="1" noChangeAspect="1" noMove="1" noResize="1" noEditPoints="1" noAdjustHandles="1" noChangeArrowheads="1" noChangeShapeType="1" noTextEdit="1"/>
              </p:cNvSpPr>
              <p:nvPr/>
            </p:nvSpPr>
            <p:spPr>
              <a:xfrm>
                <a:off x="5018247" y="6343591"/>
                <a:ext cx="791526" cy="400110"/>
              </a:xfrm>
              <a:prstGeom prst="rect">
                <a:avLst/>
              </a:prstGeom>
              <a:blipFill>
                <a:blip r:embed="rId6"/>
                <a:stretch>
                  <a:fillRect/>
                </a:stretch>
              </a:blipFill>
            </p:spPr>
            <p:txBody>
              <a:bodyPr/>
              <a:lstStyle/>
              <a:p>
                <a:r>
                  <a:rPr lang="en-US">
                    <a:noFill/>
                  </a:rPr>
                  <a:t> </a:t>
                </a:r>
              </a:p>
            </p:txBody>
          </p:sp>
        </mc:Fallback>
      </mc:AlternateContent>
      <p:sp>
        <p:nvSpPr>
          <p:cNvPr id="19" name="Rectangle 18">
            <a:extLst>
              <a:ext uri="{FF2B5EF4-FFF2-40B4-BE49-F238E27FC236}">
                <a16:creationId xmlns:a16="http://schemas.microsoft.com/office/drawing/2014/main" id="{D88732EA-0425-595B-F657-63893966FC40}"/>
              </a:ext>
            </a:extLst>
          </p:cNvPr>
          <p:cNvSpPr/>
          <p:nvPr/>
        </p:nvSpPr>
        <p:spPr>
          <a:xfrm>
            <a:off x="1447702" y="6103621"/>
            <a:ext cx="1488698" cy="108680"/>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7D30A424-C8B8-1260-81D3-0AD32E7B873F}"/>
              </a:ext>
            </a:extLst>
          </p:cNvPr>
          <p:cNvSpPr/>
          <p:nvPr/>
        </p:nvSpPr>
        <p:spPr>
          <a:xfrm>
            <a:off x="5442717" y="6103620"/>
            <a:ext cx="1815329" cy="114233"/>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8DCBDA2-8F82-97CC-3D32-3ACD70BD3E18}"/>
              </a:ext>
            </a:extLst>
          </p:cNvPr>
          <p:cNvSpPr/>
          <p:nvPr/>
        </p:nvSpPr>
        <p:spPr>
          <a:xfrm rot="16200000">
            <a:off x="2031483" y="5296811"/>
            <a:ext cx="1706406" cy="124573"/>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5FDF7BBC-AEE2-384A-AF35-028D19EB7DB0}"/>
              </a:ext>
            </a:extLst>
          </p:cNvPr>
          <p:cNvSpPr/>
          <p:nvPr/>
        </p:nvSpPr>
        <p:spPr>
          <a:xfrm rot="16200000">
            <a:off x="4651960" y="5296810"/>
            <a:ext cx="1706406" cy="124573"/>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287407AA-2A61-F9DF-293D-51D1A6916A81}"/>
              </a:ext>
            </a:extLst>
          </p:cNvPr>
          <p:cNvSpPr/>
          <p:nvPr/>
        </p:nvSpPr>
        <p:spPr>
          <a:xfrm>
            <a:off x="2822398" y="4415129"/>
            <a:ext cx="2745045" cy="108680"/>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CC31DD3C-EB3A-A308-52B5-454F99F27346}"/>
              </a:ext>
            </a:extLst>
          </p:cNvPr>
          <p:cNvCxnSpPr>
            <a:cxnSpLocks/>
          </p:cNvCxnSpPr>
          <p:nvPr/>
        </p:nvCxnSpPr>
        <p:spPr>
          <a:xfrm>
            <a:off x="1417320" y="6240780"/>
            <a:ext cx="5932170" cy="0"/>
          </a:xfrm>
          <a:prstGeom prst="line">
            <a:avLst/>
          </a:prstGeom>
          <a:ln w="571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97707E1-74C4-6D82-F70A-E278FD9D2817}"/>
              </a:ext>
            </a:extLst>
          </p:cNvPr>
          <p:cNvCxnSpPr>
            <a:cxnSpLocks/>
          </p:cNvCxnSpPr>
          <p:nvPr/>
        </p:nvCxnSpPr>
        <p:spPr>
          <a:xfrm flipV="1">
            <a:off x="1417320" y="4091940"/>
            <a:ext cx="0" cy="2148840"/>
          </a:xfrm>
          <a:prstGeom prst="line">
            <a:avLst/>
          </a:prstGeom>
          <a:ln w="571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95CAD8F-88B4-0606-52DC-67FE8C5DEBB4}"/>
              </a:ext>
            </a:extLst>
          </p:cNvPr>
          <p:cNvCxnSpPr>
            <a:cxnSpLocks/>
          </p:cNvCxnSpPr>
          <p:nvPr/>
        </p:nvCxnSpPr>
        <p:spPr>
          <a:xfrm flipV="1">
            <a:off x="2952750" y="6103620"/>
            <a:ext cx="0" cy="289560"/>
          </a:xfrm>
          <a:prstGeom prst="line">
            <a:avLst/>
          </a:prstGeom>
          <a:ln w="571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EC670B9-3CB0-8489-368C-4FF52FD649DC}"/>
              </a:ext>
            </a:extLst>
          </p:cNvPr>
          <p:cNvCxnSpPr>
            <a:cxnSpLocks/>
          </p:cNvCxnSpPr>
          <p:nvPr/>
        </p:nvCxnSpPr>
        <p:spPr>
          <a:xfrm flipV="1">
            <a:off x="5414010" y="6107430"/>
            <a:ext cx="0" cy="289560"/>
          </a:xfrm>
          <a:prstGeom prst="line">
            <a:avLst/>
          </a:prstGeom>
          <a:ln w="571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29" name="Right Brace 28">
            <a:extLst>
              <a:ext uri="{FF2B5EF4-FFF2-40B4-BE49-F238E27FC236}">
                <a16:creationId xmlns:a16="http://schemas.microsoft.com/office/drawing/2014/main" id="{41D442F0-4B16-8E99-08C8-1980FE180600}"/>
              </a:ext>
            </a:extLst>
          </p:cNvPr>
          <p:cNvSpPr/>
          <p:nvPr/>
        </p:nvSpPr>
        <p:spPr>
          <a:xfrm>
            <a:off x="5622340" y="4446609"/>
            <a:ext cx="187434" cy="1752804"/>
          </a:xfrm>
          <a:prstGeom prst="rightBrace">
            <a:avLst/>
          </a:prstGeom>
          <a:ln w="57150">
            <a:solidFill>
              <a:schemeClr val="accent4">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A610820F-6679-1232-F13C-65515DF4E329}"/>
                  </a:ext>
                </a:extLst>
              </p:cNvPr>
              <p:cNvSpPr txBox="1"/>
              <p:nvPr/>
            </p:nvSpPr>
            <p:spPr>
              <a:xfrm>
                <a:off x="5894576" y="4988978"/>
                <a:ext cx="759895" cy="572273"/>
              </a:xfrm>
              <a:prstGeom prst="rect">
                <a:avLst/>
              </a:prstGeom>
              <a:noFill/>
            </p:spPr>
            <p:txBody>
              <a:bodyPr wrap="square">
                <a:spAutoFit/>
              </a:bodyPr>
              <a:lstStyle/>
              <a:p>
                <a14:m>
                  <m:oMath xmlns:m="http://schemas.openxmlformats.org/officeDocument/2006/math">
                    <m:f>
                      <m:fPr>
                        <m:ctrlP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cs typeface="Segoe UI Semilight" panose="020B0402040204020203" pitchFamily="34" charset="0"/>
                          </a:rPr>
                        </m:ctrlPr>
                      </m:fPr>
                      <m:num>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cs typeface="Segoe UI Semilight" panose="020B0402040204020203" pitchFamily="34" charset="0"/>
                          </a:rPr>
                          <m:t>1</m:t>
                        </m:r>
                      </m:num>
                      <m:den>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cs typeface="Segoe UI Semilight" panose="020B0402040204020203" pitchFamily="34" charset="0"/>
                          </a:rPr>
                          <m:t>𝑏</m:t>
                        </m:r>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cs typeface="Segoe UI Semilight" panose="020B0402040204020203" pitchFamily="34" charset="0"/>
                          </a:rPr>
                          <m:t>−</m:t>
                        </m:r>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cs typeface="Segoe UI Semilight" panose="020B0402040204020203" pitchFamily="34" charset="0"/>
                          </a:rPr>
                          <m:t>𝑎</m:t>
                        </m:r>
                      </m:den>
                    </m:f>
                  </m:oMath>
                </a14:m>
                <a:r>
                  <a:rPr lang="en-US" sz="2200" dirty="0"/>
                  <a:t> </a:t>
                </a:r>
              </a:p>
            </p:txBody>
          </p:sp>
        </mc:Choice>
        <mc:Fallback xmlns="">
          <p:sp>
            <p:nvSpPr>
              <p:cNvPr id="30" name="TextBox 29">
                <a:extLst>
                  <a:ext uri="{FF2B5EF4-FFF2-40B4-BE49-F238E27FC236}">
                    <a16:creationId xmlns:a16="http://schemas.microsoft.com/office/drawing/2014/main" id="{A610820F-6679-1232-F13C-65515DF4E329}"/>
                  </a:ext>
                </a:extLst>
              </p:cNvPr>
              <p:cNvSpPr txBox="1">
                <a:spLocks noRot="1" noChangeAspect="1" noMove="1" noResize="1" noEditPoints="1" noAdjustHandles="1" noChangeArrowheads="1" noChangeShapeType="1" noTextEdit="1"/>
              </p:cNvSpPr>
              <p:nvPr/>
            </p:nvSpPr>
            <p:spPr>
              <a:xfrm>
                <a:off x="5894576" y="4988978"/>
                <a:ext cx="759895" cy="572273"/>
              </a:xfrm>
              <a:prstGeom prst="rect">
                <a:avLst/>
              </a:prstGeom>
              <a:blipFill>
                <a:blip r:embed="rId7"/>
                <a:stretch>
                  <a:fillRect/>
                </a:stretch>
              </a:blipFill>
            </p:spPr>
            <p:txBody>
              <a:bodyPr/>
              <a:lstStyle/>
              <a:p>
                <a:r>
                  <a:rPr lang="en-US">
                    <a:noFill/>
                  </a:rPr>
                  <a:t> </a:t>
                </a:r>
              </a:p>
            </p:txBody>
          </p:sp>
        </mc:Fallback>
      </mc:AlternateContent>
      <p:cxnSp>
        <p:nvCxnSpPr>
          <p:cNvPr id="31" name="Straight Connector 30">
            <a:extLst>
              <a:ext uri="{FF2B5EF4-FFF2-40B4-BE49-F238E27FC236}">
                <a16:creationId xmlns:a16="http://schemas.microsoft.com/office/drawing/2014/main" id="{FF32A54C-75CF-3BEA-9CDC-F9E0D7217A05}"/>
              </a:ext>
            </a:extLst>
          </p:cNvPr>
          <p:cNvCxnSpPr>
            <a:cxnSpLocks/>
          </p:cNvCxnSpPr>
          <p:nvPr/>
        </p:nvCxnSpPr>
        <p:spPr>
          <a:xfrm>
            <a:off x="1322070" y="4473279"/>
            <a:ext cx="186690" cy="0"/>
          </a:xfrm>
          <a:prstGeom prst="line">
            <a:avLst/>
          </a:prstGeom>
          <a:ln w="571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B9FFFC49-D4CD-1B2D-1B00-4E9D7D66E989}"/>
                  </a:ext>
                </a:extLst>
              </p:cNvPr>
              <p:cNvSpPr txBox="1"/>
              <p:nvPr/>
            </p:nvSpPr>
            <p:spPr>
              <a:xfrm>
                <a:off x="110490" y="4261059"/>
                <a:ext cx="1406807"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b="0" i="1" dirty="0" smtClean="0">
                          <a:latin typeface="Cambria Math" panose="02040503050406030204" pitchFamily="18" charset="0"/>
                        </a:rPr>
                        <m:t>1/(</m:t>
                      </m:r>
                      <m:r>
                        <a:rPr lang="en-US" b="0" i="1" dirty="0" smtClean="0">
                          <a:latin typeface="Cambria Math" panose="02040503050406030204" pitchFamily="18" charset="0"/>
                        </a:rPr>
                        <m:t>𝑏</m:t>
                      </m:r>
                      <m:r>
                        <a:rPr lang="en-US" b="0" i="1" dirty="0" smtClean="0">
                          <a:latin typeface="Cambria Math" panose="02040503050406030204" pitchFamily="18" charset="0"/>
                        </a:rPr>
                        <m:t>−</m:t>
                      </m:r>
                      <m:r>
                        <a:rPr lang="en-US" b="0" i="1" dirty="0" smtClean="0">
                          <a:latin typeface="Cambria Math" panose="02040503050406030204" pitchFamily="18" charset="0"/>
                        </a:rPr>
                        <m:t>𝑎</m:t>
                      </m:r>
                      <m:r>
                        <a:rPr lang="en-US" b="0" i="1" dirty="0" smtClean="0">
                          <a:latin typeface="Cambria Math" panose="02040503050406030204" pitchFamily="18" charset="0"/>
                        </a:rPr>
                        <m:t>)</m:t>
                      </m:r>
                    </m:oMath>
                  </m:oMathPara>
                </a14:m>
                <a:endParaRPr lang="en-US" dirty="0"/>
              </a:p>
            </p:txBody>
          </p:sp>
        </mc:Choice>
        <mc:Fallback xmlns="">
          <p:sp>
            <p:nvSpPr>
              <p:cNvPr id="34" name="TextBox 33">
                <a:extLst>
                  <a:ext uri="{FF2B5EF4-FFF2-40B4-BE49-F238E27FC236}">
                    <a16:creationId xmlns:a16="http://schemas.microsoft.com/office/drawing/2014/main" id="{B9FFFC49-D4CD-1B2D-1B00-4E9D7D66E989}"/>
                  </a:ext>
                </a:extLst>
              </p:cNvPr>
              <p:cNvSpPr txBox="1">
                <a:spLocks noRot="1" noChangeAspect="1" noMove="1" noResize="1" noEditPoints="1" noAdjustHandles="1" noChangeArrowheads="1" noChangeShapeType="1" noTextEdit="1"/>
              </p:cNvSpPr>
              <p:nvPr/>
            </p:nvSpPr>
            <p:spPr>
              <a:xfrm>
                <a:off x="110490" y="4261059"/>
                <a:ext cx="1406807" cy="369332"/>
              </a:xfrm>
              <a:prstGeom prst="rect">
                <a:avLst/>
              </a:prstGeom>
              <a:blipFill>
                <a:blip r:embed="rId8"/>
                <a:stretch>
                  <a:fillRect b="-11475"/>
                </a:stretch>
              </a:blipFill>
            </p:spPr>
            <p:txBody>
              <a:bodyPr/>
              <a:lstStyle/>
              <a:p>
                <a:r>
                  <a:rPr lang="en-US">
                    <a:noFill/>
                  </a:rPr>
                  <a:t> </a:t>
                </a:r>
              </a:p>
            </p:txBody>
          </p:sp>
        </mc:Fallback>
      </mc:AlternateContent>
      <p:sp>
        <p:nvSpPr>
          <p:cNvPr id="35" name="Right Brace 34">
            <a:extLst>
              <a:ext uri="{FF2B5EF4-FFF2-40B4-BE49-F238E27FC236}">
                <a16:creationId xmlns:a16="http://schemas.microsoft.com/office/drawing/2014/main" id="{D4987ED2-E79D-3F04-09FC-0A9BF2153CF9}"/>
              </a:ext>
            </a:extLst>
          </p:cNvPr>
          <p:cNvSpPr/>
          <p:nvPr/>
        </p:nvSpPr>
        <p:spPr>
          <a:xfrm rot="16200000">
            <a:off x="4048149" y="2802882"/>
            <a:ext cx="293538" cy="2745041"/>
          </a:xfrm>
          <a:prstGeom prst="rightBrace">
            <a:avLst/>
          </a:prstGeom>
          <a:ln w="57150">
            <a:solidFill>
              <a:schemeClr val="accent4">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866A0A61-9E2C-E006-9953-57755F18F098}"/>
                  </a:ext>
                </a:extLst>
              </p:cNvPr>
              <p:cNvSpPr txBox="1"/>
              <p:nvPr/>
            </p:nvSpPr>
            <p:spPr>
              <a:xfrm>
                <a:off x="3491514" y="3682196"/>
                <a:ext cx="1406807"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𝑏</m:t>
                      </m:r>
                      <m:r>
                        <a:rPr lang="en-US" b="0" i="1" smtClean="0">
                          <a:latin typeface="Cambria Math" panose="02040503050406030204" pitchFamily="18" charset="0"/>
                        </a:rPr>
                        <m:t>−</m:t>
                      </m:r>
                      <m:r>
                        <a:rPr lang="en-US" b="0" i="1" smtClean="0">
                          <a:latin typeface="Cambria Math" panose="02040503050406030204" pitchFamily="18" charset="0"/>
                        </a:rPr>
                        <m:t>𝑎</m:t>
                      </m:r>
                    </m:oMath>
                  </m:oMathPara>
                </a14:m>
                <a:endParaRPr lang="en-US" dirty="0"/>
              </a:p>
            </p:txBody>
          </p:sp>
        </mc:Choice>
        <mc:Fallback xmlns="">
          <p:sp>
            <p:nvSpPr>
              <p:cNvPr id="36" name="TextBox 35">
                <a:extLst>
                  <a:ext uri="{FF2B5EF4-FFF2-40B4-BE49-F238E27FC236}">
                    <a16:creationId xmlns:a16="http://schemas.microsoft.com/office/drawing/2014/main" id="{866A0A61-9E2C-E006-9953-57755F18F098}"/>
                  </a:ext>
                </a:extLst>
              </p:cNvPr>
              <p:cNvSpPr txBox="1">
                <a:spLocks noRot="1" noChangeAspect="1" noMove="1" noResize="1" noEditPoints="1" noAdjustHandles="1" noChangeArrowheads="1" noChangeShapeType="1" noTextEdit="1"/>
              </p:cNvSpPr>
              <p:nvPr/>
            </p:nvSpPr>
            <p:spPr>
              <a:xfrm>
                <a:off x="3491514" y="3682196"/>
                <a:ext cx="1406807" cy="369332"/>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26ECE19C-4C98-C194-C293-C0ED4CCBC309}"/>
                  </a:ext>
                </a:extLst>
              </p:cNvPr>
              <p:cNvSpPr txBox="1"/>
              <p:nvPr/>
            </p:nvSpPr>
            <p:spPr>
              <a:xfrm>
                <a:off x="7926009" y="3886609"/>
                <a:ext cx="3690751" cy="1703517"/>
              </a:xfrm>
              <a:prstGeom prst="roundRect">
                <a:avLst/>
              </a:prstGeom>
              <a:noFill/>
              <a:ln w="28575">
                <a:solidFill>
                  <a:schemeClr val="accent4">
                    <a:lumMod val="75000"/>
                  </a:schemeClr>
                </a:solidFill>
              </a:ln>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panose="02040503050406030204" pitchFamily="18" charset="0"/>
                            </a:rPr>
                          </m:ctrlPr>
                        </m:sSubPr>
                        <m:e>
                          <m:r>
                            <a:rPr lang="en-US" sz="2000" i="1">
                              <a:latin typeface="Cambria Math" panose="02040503050406030204" pitchFamily="18" charset="0"/>
                            </a:rPr>
                            <m:t>𝐹</m:t>
                          </m:r>
                        </m:e>
                        <m:sub>
                          <m:r>
                            <a:rPr lang="en-US" sz="2000" i="1">
                              <a:latin typeface="Cambria Math" panose="02040503050406030204" pitchFamily="18" charset="0"/>
                            </a:rPr>
                            <m:t>𝑋</m:t>
                          </m:r>
                        </m:sub>
                      </m:sSub>
                      <m:d>
                        <m:dPr>
                          <m:ctrlPr>
                            <a:rPr lang="en-US" sz="2000" i="1">
                              <a:latin typeface="Cambria Math" panose="02040503050406030204" pitchFamily="18" charset="0"/>
                            </a:rPr>
                          </m:ctrlPr>
                        </m:dPr>
                        <m:e>
                          <m:r>
                            <a:rPr lang="en-US" sz="2000" i="1">
                              <a:latin typeface="Cambria Math" panose="02040503050406030204" pitchFamily="18" charset="0"/>
                            </a:rPr>
                            <m:t>𝑘</m:t>
                          </m:r>
                        </m:e>
                      </m:d>
                      <m:r>
                        <a:rPr lang="en-US" sz="2000" i="1">
                          <a:latin typeface="Cambria Math" panose="02040503050406030204" pitchFamily="18" charset="0"/>
                        </a:rPr>
                        <m:t>=</m:t>
                      </m:r>
                      <m:d>
                        <m:dPr>
                          <m:begChr m:val="{"/>
                          <m:endChr m:val=""/>
                          <m:ctrlPr>
                            <a:rPr lang="en-US" sz="2000" i="1">
                              <a:latin typeface="Cambria Math" panose="02040503050406030204" pitchFamily="18" charset="0"/>
                            </a:rPr>
                          </m:ctrlPr>
                        </m:dPr>
                        <m:e>
                          <m:r>
                            <a:rPr lang="en-US" sz="2000" b="0" i="1" smtClean="0">
                              <a:latin typeface="Cambria Math" panose="02040503050406030204" pitchFamily="18" charset="0"/>
                            </a:rPr>
                            <m:t>                            </m:t>
                          </m:r>
                          <m:eqArr>
                            <m:eqArrPr>
                              <m:ctrlPr>
                                <a:rPr lang="en-US" sz="2000" b="0" i="1" smtClean="0">
                                  <a:latin typeface="Cambria Math" panose="02040503050406030204" pitchFamily="18" charset="0"/>
                                </a:rPr>
                              </m:ctrlPr>
                            </m:eqArrPr>
                            <m:e>
                              <m:r>
                                <a:rPr lang="en-US" sz="2000" b="0" i="1" smtClean="0">
                                  <a:latin typeface="Cambria Math" panose="02040503050406030204" pitchFamily="18" charset="0"/>
                                </a:rPr>
                                <m:t> </m:t>
                              </m:r>
                            </m:e>
                            <m:e/>
                            <m:e>
                              <m:r>
                                <a:rPr lang="en-US" sz="2000" b="1" i="1" smtClean="0">
                                  <a:latin typeface="Cambria Math" panose="02040503050406030204" pitchFamily="18" charset="0"/>
                                </a:rPr>
                                <m:t> </m:t>
                              </m:r>
                            </m:e>
                            <m:e>
                              <m:r>
                                <a:rPr lang="en-US" sz="2000" b="0" i="1" smtClean="0">
                                  <a:latin typeface="Cambria Math" panose="02040503050406030204" pitchFamily="18" charset="0"/>
                                </a:rPr>
                                <m:t>  </m:t>
                              </m:r>
                            </m:e>
                            <m:e/>
                          </m:eqArr>
                        </m:e>
                      </m:d>
                    </m:oMath>
                  </m:oMathPara>
                </a14:m>
                <a:endParaRPr lang="en-US" sz="2000" dirty="0"/>
              </a:p>
            </p:txBody>
          </p:sp>
        </mc:Choice>
        <mc:Fallback xmlns="">
          <p:sp>
            <p:nvSpPr>
              <p:cNvPr id="38" name="TextBox 37">
                <a:extLst>
                  <a:ext uri="{FF2B5EF4-FFF2-40B4-BE49-F238E27FC236}">
                    <a16:creationId xmlns:a16="http://schemas.microsoft.com/office/drawing/2014/main" id="{26ECE19C-4C98-C194-C293-C0ED4CCBC309}"/>
                  </a:ext>
                </a:extLst>
              </p:cNvPr>
              <p:cNvSpPr txBox="1">
                <a:spLocks noRot="1" noChangeAspect="1" noMove="1" noResize="1" noEditPoints="1" noAdjustHandles="1" noChangeArrowheads="1" noChangeShapeType="1" noTextEdit="1"/>
              </p:cNvSpPr>
              <p:nvPr/>
            </p:nvSpPr>
            <p:spPr>
              <a:xfrm>
                <a:off x="7926009" y="3886609"/>
                <a:ext cx="3690751" cy="1703517"/>
              </a:xfrm>
              <a:prstGeom prst="roundRect">
                <a:avLst/>
              </a:prstGeom>
              <a:blipFill>
                <a:blip r:embed="rId10"/>
                <a:stretch>
                  <a:fillRect/>
                </a:stretch>
              </a:blipFill>
              <a:ln w="28575">
                <a:solidFill>
                  <a:schemeClr val="accent4">
                    <a:lumMod val="75000"/>
                  </a:schemeClr>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C1B952BF-8BAD-DE6B-F92C-BA9BC1B5DE7C}"/>
                  </a:ext>
                </a:extLst>
              </p:cNvPr>
              <p:cNvSpPr txBox="1"/>
              <p:nvPr/>
            </p:nvSpPr>
            <p:spPr>
              <a:xfrm>
                <a:off x="3452337" y="6330285"/>
                <a:ext cx="791526" cy="40011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000" b="1" i="1" dirty="0" smtClean="0">
                          <a:solidFill>
                            <a:schemeClr val="accent5"/>
                          </a:solidFill>
                          <a:latin typeface="Cambria Math" panose="02040503050406030204" pitchFamily="18" charset="0"/>
                        </a:rPr>
                        <m:t>𝒌</m:t>
                      </m:r>
                    </m:oMath>
                  </m:oMathPara>
                </a14:m>
                <a:endParaRPr lang="en-US" sz="2000" b="1" dirty="0">
                  <a:solidFill>
                    <a:schemeClr val="accent5"/>
                  </a:solidFill>
                </a:endParaRPr>
              </a:p>
            </p:txBody>
          </p:sp>
        </mc:Choice>
        <mc:Fallback xmlns="">
          <p:sp>
            <p:nvSpPr>
              <p:cNvPr id="4" name="TextBox 3">
                <a:extLst>
                  <a:ext uri="{FF2B5EF4-FFF2-40B4-BE49-F238E27FC236}">
                    <a16:creationId xmlns:a16="http://schemas.microsoft.com/office/drawing/2014/main" id="{C1B952BF-8BAD-DE6B-F92C-BA9BC1B5DE7C}"/>
                  </a:ext>
                </a:extLst>
              </p:cNvPr>
              <p:cNvSpPr txBox="1">
                <a:spLocks noRot="1" noChangeAspect="1" noMove="1" noResize="1" noEditPoints="1" noAdjustHandles="1" noChangeArrowheads="1" noChangeShapeType="1" noTextEdit="1"/>
              </p:cNvSpPr>
              <p:nvPr/>
            </p:nvSpPr>
            <p:spPr>
              <a:xfrm>
                <a:off x="3452337" y="6330285"/>
                <a:ext cx="791526" cy="400110"/>
              </a:xfrm>
              <a:prstGeom prst="rect">
                <a:avLst/>
              </a:prstGeom>
              <a:blipFill>
                <a:blip r:embed="rId11"/>
                <a:stretch>
                  <a:fillRect/>
                </a:stretch>
              </a:blipFill>
            </p:spPr>
            <p:txBody>
              <a:bodyPr/>
              <a:lstStyle/>
              <a:p>
                <a:r>
                  <a:rPr lang="en-US">
                    <a:noFill/>
                  </a:rPr>
                  <a:t> </a:t>
                </a:r>
              </a:p>
            </p:txBody>
          </p:sp>
        </mc:Fallback>
      </mc:AlternateContent>
      <p:cxnSp>
        <p:nvCxnSpPr>
          <p:cNvPr id="5" name="Straight Connector 4">
            <a:extLst>
              <a:ext uri="{FF2B5EF4-FFF2-40B4-BE49-F238E27FC236}">
                <a16:creationId xmlns:a16="http://schemas.microsoft.com/office/drawing/2014/main" id="{5AAA8478-C07E-3395-71D0-F88DA270CB5E}"/>
              </a:ext>
            </a:extLst>
          </p:cNvPr>
          <p:cNvCxnSpPr>
            <a:cxnSpLocks/>
          </p:cNvCxnSpPr>
          <p:nvPr/>
        </p:nvCxnSpPr>
        <p:spPr>
          <a:xfrm flipV="1">
            <a:off x="3848100" y="6107430"/>
            <a:ext cx="0" cy="289560"/>
          </a:xfrm>
          <a:prstGeom prst="line">
            <a:avLst/>
          </a:prstGeom>
          <a:ln w="571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24778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D0751-6CE4-4FE4-A84F-F7C81F4DEC91}"/>
              </a:ext>
            </a:extLst>
          </p:cNvPr>
          <p:cNvSpPr>
            <a:spLocks noGrp="1"/>
          </p:cNvSpPr>
          <p:nvPr>
            <p:ph type="title"/>
          </p:nvPr>
        </p:nvSpPr>
        <p:spPr/>
        <p:txBody>
          <a:bodyPr/>
          <a:lstStyle/>
          <a:p>
            <a:r>
              <a:rPr lang="en-US" dirty="0"/>
              <a:t>What’s next?</a:t>
            </a:r>
          </a:p>
        </p:txBody>
      </p:sp>
      <p:sp>
        <p:nvSpPr>
          <p:cNvPr id="3" name="Content Placeholder 2">
            <a:extLst>
              <a:ext uri="{FF2B5EF4-FFF2-40B4-BE49-F238E27FC236}">
                <a16:creationId xmlns:a16="http://schemas.microsoft.com/office/drawing/2014/main" id="{FAB101FA-3102-4B8C-B357-CCE6CF27225A}"/>
              </a:ext>
            </a:extLst>
          </p:cNvPr>
          <p:cNvSpPr>
            <a:spLocks noGrp="1"/>
          </p:cNvSpPr>
          <p:nvPr>
            <p:ph idx="1"/>
          </p:nvPr>
        </p:nvSpPr>
        <p:spPr/>
        <p:txBody>
          <a:bodyPr/>
          <a:lstStyle/>
          <a:p>
            <a:r>
              <a:rPr lang="en-US" dirty="0"/>
              <a:t>Continuous random variables.</a:t>
            </a:r>
          </a:p>
          <a:p>
            <a:pPr lvl="1"/>
            <a:r>
              <a:rPr lang="en-US" dirty="0"/>
              <a:t>So far our sample spaces have been countable. What happens if we want to choose a random real number?</a:t>
            </a:r>
          </a:p>
          <a:p>
            <a:pPr lvl="1"/>
            <a:r>
              <a:rPr lang="en-US" dirty="0"/>
              <a:t>How do expectation, variance, conditioning, etc. change in this new context?</a:t>
            </a:r>
          </a:p>
          <a:p>
            <a:pPr lvl="1"/>
            <a:r>
              <a:rPr lang="en-US" dirty="0"/>
              <a:t>Mostly analogous to discrete cases, but with integrals instead of sums.</a:t>
            </a:r>
          </a:p>
          <a:p>
            <a:pPr lvl="1"/>
            <a:r>
              <a:rPr lang="en-US" sz="2800" dirty="0"/>
              <a:t>Analysis when it’s inconvenient (or impossible) to exactly calculate probabilities.</a:t>
            </a:r>
          </a:p>
          <a:p>
            <a:pPr lvl="1"/>
            <a:r>
              <a:rPr lang="en-US" dirty="0"/>
              <a:t>Central Limit Theorem (approximating discrete distributions with continuous ones)</a:t>
            </a:r>
          </a:p>
          <a:p>
            <a:pPr lvl="1"/>
            <a:r>
              <a:rPr lang="en-US" dirty="0"/>
              <a:t>Tail Bounds/Concentration (arguing it’s unlikely that a random variable is far from its expectation)</a:t>
            </a:r>
          </a:p>
          <a:p>
            <a:pPr lvl="1"/>
            <a:r>
              <a:rPr lang="en-US" sz="2800" dirty="0"/>
              <a:t>A first taste of making predictions from data (i.e., a bit of ML)</a:t>
            </a:r>
          </a:p>
        </p:txBody>
      </p:sp>
    </p:spTree>
    <p:extLst>
      <p:ext uri="{BB962C8B-B14F-4D97-AF65-F5344CB8AC3E}">
        <p14:creationId xmlns:p14="http://schemas.microsoft.com/office/powerpoint/2010/main" val="29715884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309A672-F758-F2CD-5BB8-6116114A34E6}"/>
              </a:ext>
            </a:extLst>
          </p:cNvPr>
          <p:cNvSpPr/>
          <p:nvPr/>
        </p:nvSpPr>
        <p:spPr>
          <a:xfrm>
            <a:off x="2913540" y="4455523"/>
            <a:ext cx="934559" cy="1773892"/>
          </a:xfrm>
          <a:prstGeom prst="rect">
            <a:avLst/>
          </a:prstGeom>
          <a:solidFill>
            <a:schemeClr val="accent5">
              <a:lumMod val="20000"/>
              <a:lumOff val="80000"/>
            </a:schemeClr>
          </a:solidFill>
          <a:ln w="38100">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0B6B617-3863-A2C0-4A16-2BFAD9712C97}"/>
              </a:ext>
            </a:extLst>
          </p:cNvPr>
          <p:cNvSpPr>
            <a:spLocks noGrp="1"/>
          </p:cNvSpPr>
          <p:nvPr>
            <p:ph type="title"/>
          </p:nvPr>
        </p:nvSpPr>
        <p:spPr>
          <a:xfrm>
            <a:off x="575239" y="263276"/>
            <a:ext cx="11449120" cy="1014667"/>
          </a:xfrm>
        </p:spPr>
        <p:txBody>
          <a:bodyPr>
            <a:normAutofit/>
          </a:bodyPr>
          <a:lstStyle/>
          <a:p>
            <a:r>
              <a:rPr lang="en-US" i="1" dirty="0"/>
              <a:t>Continuous </a:t>
            </a:r>
            <a:r>
              <a:rPr lang="en-US" u="sng" dirty="0"/>
              <a:t>Uniform</a:t>
            </a:r>
            <a:r>
              <a:rPr lang="en-US" dirty="0"/>
              <a:t> Distribution – </a:t>
            </a:r>
            <a:r>
              <a:rPr lang="en-US" b="1" dirty="0"/>
              <a:t>CDF</a:t>
            </a:r>
            <a:r>
              <a:rPr lang="en-US" sz="2400" b="1" dirty="0"/>
              <a:t>(Visual)</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E884993-00FF-161C-5604-E29367F94FF1}"/>
                  </a:ext>
                </a:extLst>
              </p:cNvPr>
              <p:cNvSpPr>
                <a:spLocks noGrp="1"/>
              </p:cNvSpPr>
              <p:nvPr>
                <p:ph idx="1"/>
              </p:nvPr>
            </p:nvSpPr>
            <p:spPr>
              <a:xfrm>
                <a:off x="575240" y="1463857"/>
                <a:ext cx="11449120" cy="4845504"/>
              </a:xfrm>
            </p:spPr>
            <p:txBody>
              <a:bodyPr/>
              <a:lstStyle/>
              <a:p>
                <a:r>
                  <a:rPr lang="en-US" dirty="0"/>
                  <a:t>&gt; </a:t>
                </a:r>
                <a14:m>
                  <m:oMath xmlns:m="http://schemas.openxmlformats.org/officeDocument/2006/math">
                    <m:r>
                      <a:rPr lang="en-US" b="0" i="1" smtClean="0">
                        <a:latin typeface="Cambria Math" panose="02040503050406030204" pitchFamily="18" charset="0"/>
                      </a:rPr>
                      <m:t>𝑋</m:t>
                    </m:r>
                  </m:oMath>
                </a14:m>
                <a:r>
                  <a:rPr lang="en-US" dirty="0"/>
                  <a:t> is a </a:t>
                </a:r>
                <a:r>
                  <a:rPr lang="en-US" b="1" dirty="0"/>
                  <a:t>uniform random real number</a:t>
                </a:r>
                <a:r>
                  <a:rPr lang="en-US" dirty="0"/>
                  <a:t> between </a:t>
                </a:r>
                <a14:m>
                  <m:oMath xmlns:m="http://schemas.openxmlformats.org/officeDocument/2006/math">
                    <m:r>
                      <a:rPr lang="en-US" b="0" i="1" smtClean="0">
                        <a:latin typeface="Cambria Math" panose="02040503050406030204" pitchFamily="18" charset="0"/>
                      </a:rPr>
                      <m:t>𝑎</m:t>
                    </m:r>
                  </m:oMath>
                </a14:m>
                <a:r>
                  <a:rPr lang="en-US" dirty="0"/>
                  <a:t> and </a:t>
                </a:r>
                <a14:m>
                  <m:oMath xmlns:m="http://schemas.openxmlformats.org/officeDocument/2006/math">
                    <m:r>
                      <a:rPr lang="en-US" b="0" i="1" smtClean="0">
                        <a:latin typeface="Cambria Math" panose="02040503050406030204" pitchFamily="18" charset="0"/>
                      </a:rPr>
                      <m:t>𝑏</m:t>
                    </m:r>
                  </m:oMath>
                </a14:m>
                <a:r>
                  <a:rPr lang="en-US" b="0" dirty="0"/>
                  <a:t> -&gt; </a:t>
                </a:r>
                <a14:m>
                  <m:oMath xmlns:m="http://schemas.openxmlformats.org/officeDocument/2006/math">
                    <m:r>
                      <a:rPr lang="en-US" b="0" i="1" smtClean="0">
                        <a:latin typeface="Cambria Math" panose="02040503050406030204" pitchFamily="18" charset="0"/>
                      </a:rPr>
                      <m:t>𝑋</m:t>
                    </m:r>
                    <m:r>
                      <a:rPr lang="en-US" b="0" i="1" smtClean="0">
                        <a:latin typeface="Cambria Math" panose="02040503050406030204" pitchFamily="18" charset="0"/>
                      </a:rPr>
                      <m:t>∼</m:t>
                    </m:r>
                    <m:r>
                      <m:rPr>
                        <m:sty m:val="p"/>
                      </m:rPr>
                      <a:rPr lang="en-US" b="0" i="0" smtClean="0">
                        <a:latin typeface="Cambria Math" panose="02040503050406030204" pitchFamily="18" charset="0"/>
                      </a:rPr>
                      <m:t>Unif</m:t>
                    </m:r>
                    <m:d>
                      <m:dPr>
                        <m:ctrlPr>
                          <a:rPr lang="en-US" b="0" i="1" smtClean="0">
                            <a:latin typeface="Cambria Math" panose="02040503050406030204" pitchFamily="18" charset="0"/>
                          </a:rPr>
                        </m:ctrlPr>
                      </m:dPr>
                      <m:e>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𝑏</m:t>
                        </m:r>
                      </m:e>
                    </m:d>
                  </m:oMath>
                </a14:m>
                <a:endParaRPr lang="en-US" b="0" dirty="0"/>
              </a:p>
              <a:p>
                <a:endParaRPr lang="en-US" sz="1500" b="0" dirty="0"/>
              </a:p>
              <a:p>
                <a:r>
                  <a:rPr lang="en-US" b="0" dirty="0"/>
                  <a:t>What is the CDF,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𝐹</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oMath>
                </a14:m>
                <a:r>
                  <a:rPr lang="en-US" b="0" dirty="0"/>
                  <a:t>?</a:t>
                </a:r>
                <a:r>
                  <a:rPr lang="en-US" sz="2000" b="1" i="1" dirty="0">
                    <a:solidFill>
                      <a:srgbClr val="3E8853"/>
                    </a:solidFill>
                  </a:rPr>
                  <a:t> Let’s compute this “visually”….</a:t>
                </a:r>
                <a:endParaRPr lang="en-US" b="0" dirty="0"/>
              </a:p>
              <a:p>
                <a:pPr lvl="1"/>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𝐹</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r>
                      <a:rPr lang="en-US" b="0" i="1" smtClean="0">
                        <a:latin typeface="Cambria Math" panose="02040503050406030204" pitchFamily="18" charset="0"/>
                      </a:rPr>
                      <m:t>=</m:t>
                    </m:r>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m:t>
                    </m:r>
                  </m:oMath>
                </a14:m>
                <a:r>
                  <a:rPr lang="en-US" b="0" dirty="0"/>
                  <a:t> is the area of the green region below: </a:t>
                </a:r>
                <a14:m>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𝑎</m:t>
                        </m:r>
                      </m:num>
                      <m:den>
                        <m:r>
                          <a:rPr lang="en-US" b="0" i="1" smtClean="0">
                            <a:latin typeface="Cambria Math" panose="02040503050406030204" pitchFamily="18" charset="0"/>
                          </a:rPr>
                          <m:t>𝑏</m:t>
                        </m:r>
                        <m:r>
                          <a:rPr lang="en-US" b="0" i="1" smtClean="0">
                            <a:latin typeface="Cambria Math" panose="02040503050406030204" pitchFamily="18" charset="0"/>
                          </a:rPr>
                          <m:t>−</m:t>
                        </m:r>
                        <m:r>
                          <a:rPr lang="en-US" b="0" i="1" smtClean="0">
                            <a:latin typeface="Cambria Math" panose="02040503050406030204" pitchFamily="18" charset="0"/>
                          </a:rPr>
                          <m:t>𝑎</m:t>
                        </m:r>
                      </m:den>
                    </m:f>
                  </m:oMath>
                </a14:m>
                <a:r>
                  <a:rPr lang="en-US" b="0" dirty="0"/>
                  <a:t> if </a:t>
                </a:r>
                <a14:m>
                  <m:oMath xmlns:m="http://schemas.openxmlformats.org/officeDocument/2006/math">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&lt;</m:t>
                    </m:r>
                    <m:r>
                      <a:rPr lang="en-US" b="0" i="1" smtClean="0">
                        <a:latin typeface="Cambria Math" panose="02040503050406030204" pitchFamily="18" charset="0"/>
                      </a:rPr>
                      <m:t>𝑏</m:t>
                    </m:r>
                  </m:oMath>
                </a14:m>
                <a:endParaRPr lang="en-US" b="0" dirty="0"/>
              </a:p>
              <a:p>
                <a:pPr marL="0" indent="0">
                  <a:buNone/>
                </a:pPr>
                <a:endParaRPr lang="en-US" b="0" dirty="0"/>
              </a:p>
            </p:txBody>
          </p:sp>
        </mc:Choice>
        <mc:Fallback xmlns="">
          <p:sp>
            <p:nvSpPr>
              <p:cNvPr id="3" name="Content Placeholder 2">
                <a:extLst>
                  <a:ext uri="{FF2B5EF4-FFF2-40B4-BE49-F238E27FC236}">
                    <a16:creationId xmlns:a16="http://schemas.microsoft.com/office/drawing/2014/main" id="{2E884993-00FF-161C-5604-E29367F94FF1}"/>
                  </a:ext>
                </a:extLst>
              </p:cNvPr>
              <p:cNvSpPr>
                <a:spLocks noGrp="1" noRot="1" noChangeAspect="1" noMove="1" noResize="1" noEditPoints="1" noAdjustHandles="1" noChangeArrowheads="1" noChangeShapeType="1" noTextEdit="1"/>
              </p:cNvSpPr>
              <p:nvPr>
                <p:ph idx="1"/>
              </p:nvPr>
            </p:nvSpPr>
            <p:spPr>
              <a:xfrm>
                <a:off x="575240" y="1463857"/>
                <a:ext cx="11449120" cy="4845504"/>
              </a:xfrm>
              <a:blipFill>
                <a:blip r:embed="rId2"/>
                <a:stretch>
                  <a:fillRect l="-639" t="-213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1B5A7C01-8773-363E-201D-B48E9A961525}"/>
                  </a:ext>
                </a:extLst>
              </p:cNvPr>
              <p:cNvSpPr txBox="1"/>
              <p:nvPr/>
            </p:nvSpPr>
            <p:spPr>
              <a:xfrm>
                <a:off x="666679" y="3841958"/>
                <a:ext cx="791526" cy="40011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2000" b="0" i="1" dirty="0" smtClean="0">
                              <a:latin typeface="Cambria Math" panose="02040503050406030204" pitchFamily="18" charset="0"/>
                            </a:rPr>
                          </m:ctrlPr>
                        </m:sSubPr>
                        <m:e>
                          <m:r>
                            <a:rPr lang="en-US" sz="2000" b="0" i="1" dirty="0" smtClean="0">
                              <a:latin typeface="Cambria Math" panose="02040503050406030204" pitchFamily="18" charset="0"/>
                            </a:rPr>
                            <m:t>𝑓</m:t>
                          </m:r>
                        </m:e>
                        <m:sub>
                          <m:r>
                            <a:rPr lang="en-US" sz="2000" b="0" i="1" dirty="0" smtClean="0">
                              <a:latin typeface="Cambria Math" panose="02040503050406030204" pitchFamily="18" charset="0"/>
                            </a:rPr>
                            <m:t>𝑋</m:t>
                          </m:r>
                        </m:sub>
                      </m:sSub>
                      <m:r>
                        <a:rPr lang="en-US" sz="2000" b="0" i="1" dirty="0" smtClean="0">
                          <a:latin typeface="Cambria Math" panose="02040503050406030204" pitchFamily="18" charset="0"/>
                        </a:rPr>
                        <m:t>(</m:t>
                      </m:r>
                      <m:r>
                        <a:rPr lang="en-US" sz="2000" b="0" i="1" dirty="0" smtClean="0">
                          <a:latin typeface="Cambria Math" panose="02040503050406030204" pitchFamily="18" charset="0"/>
                        </a:rPr>
                        <m:t>𝑧</m:t>
                      </m:r>
                      <m:r>
                        <a:rPr lang="en-US" sz="2000" b="0" i="1" dirty="0" smtClean="0">
                          <a:latin typeface="Cambria Math" panose="02040503050406030204" pitchFamily="18" charset="0"/>
                        </a:rPr>
                        <m:t>)</m:t>
                      </m:r>
                    </m:oMath>
                  </m:oMathPara>
                </a14:m>
                <a:endParaRPr lang="en-US" sz="2000" dirty="0"/>
              </a:p>
            </p:txBody>
          </p:sp>
        </mc:Choice>
        <mc:Fallback xmlns="">
          <p:sp>
            <p:nvSpPr>
              <p:cNvPr id="10" name="TextBox 9">
                <a:extLst>
                  <a:ext uri="{FF2B5EF4-FFF2-40B4-BE49-F238E27FC236}">
                    <a16:creationId xmlns:a16="http://schemas.microsoft.com/office/drawing/2014/main" id="{1B5A7C01-8773-363E-201D-B48E9A961525}"/>
                  </a:ext>
                </a:extLst>
              </p:cNvPr>
              <p:cNvSpPr txBox="1">
                <a:spLocks noRot="1" noChangeAspect="1" noMove="1" noResize="1" noEditPoints="1" noAdjustHandles="1" noChangeArrowheads="1" noChangeShapeType="1" noTextEdit="1"/>
              </p:cNvSpPr>
              <p:nvPr/>
            </p:nvSpPr>
            <p:spPr>
              <a:xfrm>
                <a:off x="666679" y="3841958"/>
                <a:ext cx="791526" cy="400110"/>
              </a:xfrm>
              <a:prstGeom prst="rect">
                <a:avLst/>
              </a:prstGeom>
              <a:blipFill>
                <a:blip r:embed="rId3"/>
                <a:stretch>
                  <a:fillRect l="-769" r="-1538" b="-151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E6CDDCFB-E5B3-26BD-F581-91F145D6E8A8}"/>
                  </a:ext>
                </a:extLst>
              </p:cNvPr>
              <p:cNvSpPr txBox="1"/>
              <p:nvPr/>
            </p:nvSpPr>
            <p:spPr>
              <a:xfrm>
                <a:off x="6854119" y="6269258"/>
                <a:ext cx="791526" cy="40011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000" b="0" i="1" dirty="0" smtClean="0">
                          <a:latin typeface="Cambria Math" panose="02040503050406030204" pitchFamily="18" charset="0"/>
                        </a:rPr>
                        <m:t>𝑧</m:t>
                      </m:r>
                    </m:oMath>
                  </m:oMathPara>
                </a14:m>
                <a:endParaRPr lang="en-US" sz="2000" dirty="0"/>
              </a:p>
            </p:txBody>
          </p:sp>
        </mc:Choice>
        <mc:Fallback xmlns="">
          <p:sp>
            <p:nvSpPr>
              <p:cNvPr id="11" name="TextBox 10">
                <a:extLst>
                  <a:ext uri="{FF2B5EF4-FFF2-40B4-BE49-F238E27FC236}">
                    <a16:creationId xmlns:a16="http://schemas.microsoft.com/office/drawing/2014/main" id="{E6CDDCFB-E5B3-26BD-F581-91F145D6E8A8}"/>
                  </a:ext>
                </a:extLst>
              </p:cNvPr>
              <p:cNvSpPr txBox="1">
                <a:spLocks noRot="1" noChangeAspect="1" noMove="1" noResize="1" noEditPoints="1" noAdjustHandles="1" noChangeArrowheads="1" noChangeShapeType="1" noTextEdit="1"/>
              </p:cNvSpPr>
              <p:nvPr/>
            </p:nvSpPr>
            <p:spPr>
              <a:xfrm>
                <a:off x="6854119" y="6269258"/>
                <a:ext cx="791526" cy="400110"/>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8FEC4936-60E7-0D59-860B-D68208067A4E}"/>
                  </a:ext>
                </a:extLst>
              </p:cNvPr>
              <p:cNvSpPr txBox="1"/>
              <p:nvPr/>
            </p:nvSpPr>
            <p:spPr>
              <a:xfrm>
                <a:off x="2556987" y="6326475"/>
                <a:ext cx="791526" cy="40011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000" b="0" i="1" dirty="0" smtClean="0">
                          <a:latin typeface="Cambria Math" panose="02040503050406030204" pitchFamily="18" charset="0"/>
                        </a:rPr>
                        <m:t>𝑎</m:t>
                      </m:r>
                    </m:oMath>
                  </m:oMathPara>
                </a14:m>
                <a:endParaRPr lang="en-US" sz="2000" dirty="0"/>
              </a:p>
            </p:txBody>
          </p:sp>
        </mc:Choice>
        <mc:Fallback xmlns="">
          <p:sp>
            <p:nvSpPr>
              <p:cNvPr id="15" name="TextBox 14">
                <a:extLst>
                  <a:ext uri="{FF2B5EF4-FFF2-40B4-BE49-F238E27FC236}">
                    <a16:creationId xmlns:a16="http://schemas.microsoft.com/office/drawing/2014/main" id="{8FEC4936-60E7-0D59-860B-D68208067A4E}"/>
                  </a:ext>
                </a:extLst>
              </p:cNvPr>
              <p:cNvSpPr txBox="1">
                <a:spLocks noRot="1" noChangeAspect="1" noMove="1" noResize="1" noEditPoints="1" noAdjustHandles="1" noChangeArrowheads="1" noChangeShapeType="1" noTextEdit="1"/>
              </p:cNvSpPr>
              <p:nvPr/>
            </p:nvSpPr>
            <p:spPr>
              <a:xfrm>
                <a:off x="2556987" y="6326475"/>
                <a:ext cx="791526" cy="400110"/>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76D0B722-A4FE-0C1E-855E-3AA5E24899D9}"/>
                  </a:ext>
                </a:extLst>
              </p:cNvPr>
              <p:cNvSpPr txBox="1"/>
              <p:nvPr/>
            </p:nvSpPr>
            <p:spPr>
              <a:xfrm>
                <a:off x="5018247" y="6343591"/>
                <a:ext cx="791526" cy="40011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000" b="0" i="1" dirty="0" smtClean="0">
                          <a:latin typeface="Cambria Math" panose="02040503050406030204" pitchFamily="18" charset="0"/>
                        </a:rPr>
                        <m:t>𝑏</m:t>
                      </m:r>
                    </m:oMath>
                  </m:oMathPara>
                </a14:m>
                <a:endParaRPr lang="en-US" sz="2000" dirty="0"/>
              </a:p>
            </p:txBody>
          </p:sp>
        </mc:Choice>
        <mc:Fallback xmlns="">
          <p:sp>
            <p:nvSpPr>
              <p:cNvPr id="17" name="TextBox 16">
                <a:extLst>
                  <a:ext uri="{FF2B5EF4-FFF2-40B4-BE49-F238E27FC236}">
                    <a16:creationId xmlns:a16="http://schemas.microsoft.com/office/drawing/2014/main" id="{76D0B722-A4FE-0C1E-855E-3AA5E24899D9}"/>
                  </a:ext>
                </a:extLst>
              </p:cNvPr>
              <p:cNvSpPr txBox="1">
                <a:spLocks noRot="1" noChangeAspect="1" noMove="1" noResize="1" noEditPoints="1" noAdjustHandles="1" noChangeArrowheads="1" noChangeShapeType="1" noTextEdit="1"/>
              </p:cNvSpPr>
              <p:nvPr/>
            </p:nvSpPr>
            <p:spPr>
              <a:xfrm>
                <a:off x="5018247" y="6343591"/>
                <a:ext cx="791526" cy="400110"/>
              </a:xfrm>
              <a:prstGeom prst="rect">
                <a:avLst/>
              </a:prstGeom>
              <a:blipFill>
                <a:blip r:embed="rId6"/>
                <a:stretch>
                  <a:fillRect/>
                </a:stretch>
              </a:blipFill>
            </p:spPr>
            <p:txBody>
              <a:bodyPr/>
              <a:lstStyle/>
              <a:p>
                <a:r>
                  <a:rPr lang="en-US">
                    <a:noFill/>
                  </a:rPr>
                  <a:t> </a:t>
                </a:r>
              </a:p>
            </p:txBody>
          </p:sp>
        </mc:Fallback>
      </mc:AlternateContent>
      <p:sp>
        <p:nvSpPr>
          <p:cNvPr id="19" name="Rectangle 18">
            <a:extLst>
              <a:ext uri="{FF2B5EF4-FFF2-40B4-BE49-F238E27FC236}">
                <a16:creationId xmlns:a16="http://schemas.microsoft.com/office/drawing/2014/main" id="{D88732EA-0425-595B-F657-63893966FC40}"/>
              </a:ext>
            </a:extLst>
          </p:cNvPr>
          <p:cNvSpPr/>
          <p:nvPr/>
        </p:nvSpPr>
        <p:spPr>
          <a:xfrm>
            <a:off x="1447702" y="6103621"/>
            <a:ext cx="1488698" cy="108680"/>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7D30A424-C8B8-1260-81D3-0AD32E7B873F}"/>
              </a:ext>
            </a:extLst>
          </p:cNvPr>
          <p:cNvSpPr/>
          <p:nvPr/>
        </p:nvSpPr>
        <p:spPr>
          <a:xfrm>
            <a:off x="5442717" y="6103620"/>
            <a:ext cx="1815329" cy="114233"/>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8DCBDA2-8F82-97CC-3D32-3ACD70BD3E18}"/>
              </a:ext>
            </a:extLst>
          </p:cNvPr>
          <p:cNvSpPr/>
          <p:nvPr/>
        </p:nvSpPr>
        <p:spPr>
          <a:xfrm rot="16200000">
            <a:off x="2031483" y="5296811"/>
            <a:ext cx="1706406" cy="124573"/>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5FDF7BBC-AEE2-384A-AF35-028D19EB7DB0}"/>
              </a:ext>
            </a:extLst>
          </p:cNvPr>
          <p:cNvSpPr/>
          <p:nvPr/>
        </p:nvSpPr>
        <p:spPr>
          <a:xfrm rot="16200000">
            <a:off x="4651960" y="5296810"/>
            <a:ext cx="1706406" cy="124573"/>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287407AA-2A61-F9DF-293D-51D1A6916A81}"/>
              </a:ext>
            </a:extLst>
          </p:cNvPr>
          <p:cNvSpPr/>
          <p:nvPr/>
        </p:nvSpPr>
        <p:spPr>
          <a:xfrm>
            <a:off x="2822398" y="4415129"/>
            <a:ext cx="2745045" cy="108680"/>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CC31DD3C-EB3A-A308-52B5-454F99F27346}"/>
              </a:ext>
            </a:extLst>
          </p:cNvPr>
          <p:cNvCxnSpPr>
            <a:cxnSpLocks/>
          </p:cNvCxnSpPr>
          <p:nvPr/>
        </p:nvCxnSpPr>
        <p:spPr>
          <a:xfrm>
            <a:off x="1417320" y="6240780"/>
            <a:ext cx="5932170" cy="0"/>
          </a:xfrm>
          <a:prstGeom prst="line">
            <a:avLst/>
          </a:prstGeom>
          <a:ln w="571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97707E1-74C4-6D82-F70A-E278FD9D2817}"/>
              </a:ext>
            </a:extLst>
          </p:cNvPr>
          <p:cNvCxnSpPr>
            <a:cxnSpLocks/>
          </p:cNvCxnSpPr>
          <p:nvPr/>
        </p:nvCxnSpPr>
        <p:spPr>
          <a:xfrm flipV="1">
            <a:off x="1417320" y="4091940"/>
            <a:ext cx="0" cy="2148840"/>
          </a:xfrm>
          <a:prstGeom prst="line">
            <a:avLst/>
          </a:prstGeom>
          <a:ln w="571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95CAD8F-88B4-0606-52DC-67FE8C5DEBB4}"/>
              </a:ext>
            </a:extLst>
          </p:cNvPr>
          <p:cNvCxnSpPr>
            <a:cxnSpLocks/>
          </p:cNvCxnSpPr>
          <p:nvPr/>
        </p:nvCxnSpPr>
        <p:spPr>
          <a:xfrm flipV="1">
            <a:off x="2952750" y="6103620"/>
            <a:ext cx="0" cy="289560"/>
          </a:xfrm>
          <a:prstGeom prst="line">
            <a:avLst/>
          </a:prstGeom>
          <a:ln w="571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EC670B9-3CB0-8489-368C-4FF52FD649DC}"/>
              </a:ext>
            </a:extLst>
          </p:cNvPr>
          <p:cNvCxnSpPr>
            <a:cxnSpLocks/>
          </p:cNvCxnSpPr>
          <p:nvPr/>
        </p:nvCxnSpPr>
        <p:spPr>
          <a:xfrm flipV="1">
            <a:off x="5414010" y="6107430"/>
            <a:ext cx="0" cy="289560"/>
          </a:xfrm>
          <a:prstGeom prst="line">
            <a:avLst/>
          </a:prstGeom>
          <a:ln w="571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29" name="Right Brace 28">
            <a:extLst>
              <a:ext uri="{FF2B5EF4-FFF2-40B4-BE49-F238E27FC236}">
                <a16:creationId xmlns:a16="http://schemas.microsoft.com/office/drawing/2014/main" id="{41D442F0-4B16-8E99-08C8-1980FE180600}"/>
              </a:ext>
            </a:extLst>
          </p:cNvPr>
          <p:cNvSpPr/>
          <p:nvPr/>
        </p:nvSpPr>
        <p:spPr>
          <a:xfrm>
            <a:off x="5622340" y="4446609"/>
            <a:ext cx="187434" cy="1752804"/>
          </a:xfrm>
          <a:prstGeom prst="rightBrace">
            <a:avLst/>
          </a:prstGeom>
          <a:ln w="57150">
            <a:solidFill>
              <a:schemeClr val="accent4">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A610820F-6679-1232-F13C-65515DF4E329}"/>
                  </a:ext>
                </a:extLst>
              </p:cNvPr>
              <p:cNvSpPr txBox="1"/>
              <p:nvPr/>
            </p:nvSpPr>
            <p:spPr>
              <a:xfrm>
                <a:off x="5894576" y="4988978"/>
                <a:ext cx="759895" cy="572273"/>
              </a:xfrm>
              <a:prstGeom prst="rect">
                <a:avLst/>
              </a:prstGeom>
              <a:noFill/>
            </p:spPr>
            <p:txBody>
              <a:bodyPr wrap="square">
                <a:spAutoFit/>
              </a:bodyPr>
              <a:lstStyle/>
              <a:p>
                <a14:m>
                  <m:oMath xmlns:m="http://schemas.openxmlformats.org/officeDocument/2006/math">
                    <m:f>
                      <m:fPr>
                        <m:ctrlP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cs typeface="Segoe UI Semilight" panose="020B0402040204020203" pitchFamily="34" charset="0"/>
                          </a:rPr>
                        </m:ctrlPr>
                      </m:fPr>
                      <m:num>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cs typeface="Segoe UI Semilight" panose="020B0402040204020203" pitchFamily="34" charset="0"/>
                          </a:rPr>
                          <m:t>1</m:t>
                        </m:r>
                      </m:num>
                      <m:den>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cs typeface="Segoe UI Semilight" panose="020B0402040204020203" pitchFamily="34" charset="0"/>
                          </a:rPr>
                          <m:t>𝑏</m:t>
                        </m:r>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cs typeface="Segoe UI Semilight" panose="020B0402040204020203" pitchFamily="34" charset="0"/>
                          </a:rPr>
                          <m:t>−</m:t>
                        </m:r>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cs typeface="Segoe UI Semilight" panose="020B0402040204020203" pitchFamily="34" charset="0"/>
                          </a:rPr>
                          <m:t>𝑎</m:t>
                        </m:r>
                      </m:den>
                    </m:f>
                  </m:oMath>
                </a14:m>
                <a:r>
                  <a:rPr lang="en-US" sz="2200" dirty="0"/>
                  <a:t> </a:t>
                </a:r>
              </a:p>
            </p:txBody>
          </p:sp>
        </mc:Choice>
        <mc:Fallback xmlns="">
          <p:sp>
            <p:nvSpPr>
              <p:cNvPr id="30" name="TextBox 29">
                <a:extLst>
                  <a:ext uri="{FF2B5EF4-FFF2-40B4-BE49-F238E27FC236}">
                    <a16:creationId xmlns:a16="http://schemas.microsoft.com/office/drawing/2014/main" id="{A610820F-6679-1232-F13C-65515DF4E329}"/>
                  </a:ext>
                </a:extLst>
              </p:cNvPr>
              <p:cNvSpPr txBox="1">
                <a:spLocks noRot="1" noChangeAspect="1" noMove="1" noResize="1" noEditPoints="1" noAdjustHandles="1" noChangeArrowheads="1" noChangeShapeType="1" noTextEdit="1"/>
              </p:cNvSpPr>
              <p:nvPr/>
            </p:nvSpPr>
            <p:spPr>
              <a:xfrm>
                <a:off x="5894576" y="4988978"/>
                <a:ext cx="759895" cy="572273"/>
              </a:xfrm>
              <a:prstGeom prst="rect">
                <a:avLst/>
              </a:prstGeom>
              <a:blipFill>
                <a:blip r:embed="rId7"/>
                <a:stretch>
                  <a:fillRect/>
                </a:stretch>
              </a:blipFill>
            </p:spPr>
            <p:txBody>
              <a:bodyPr/>
              <a:lstStyle/>
              <a:p>
                <a:r>
                  <a:rPr lang="en-US">
                    <a:noFill/>
                  </a:rPr>
                  <a:t> </a:t>
                </a:r>
              </a:p>
            </p:txBody>
          </p:sp>
        </mc:Fallback>
      </mc:AlternateContent>
      <p:cxnSp>
        <p:nvCxnSpPr>
          <p:cNvPr id="31" name="Straight Connector 30">
            <a:extLst>
              <a:ext uri="{FF2B5EF4-FFF2-40B4-BE49-F238E27FC236}">
                <a16:creationId xmlns:a16="http://schemas.microsoft.com/office/drawing/2014/main" id="{FF32A54C-75CF-3BEA-9CDC-F9E0D7217A05}"/>
              </a:ext>
            </a:extLst>
          </p:cNvPr>
          <p:cNvCxnSpPr>
            <a:cxnSpLocks/>
          </p:cNvCxnSpPr>
          <p:nvPr/>
        </p:nvCxnSpPr>
        <p:spPr>
          <a:xfrm>
            <a:off x="1322070" y="4473279"/>
            <a:ext cx="186690" cy="0"/>
          </a:xfrm>
          <a:prstGeom prst="line">
            <a:avLst/>
          </a:prstGeom>
          <a:ln w="571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B9FFFC49-D4CD-1B2D-1B00-4E9D7D66E989}"/>
                  </a:ext>
                </a:extLst>
              </p:cNvPr>
              <p:cNvSpPr txBox="1"/>
              <p:nvPr/>
            </p:nvSpPr>
            <p:spPr>
              <a:xfrm>
                <a:off x="110490" y="4261059"/>
                <a:ext cx="1406807"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b="0" i="1" dirty="0" smtClean="0">
                          <a:latin typeface="Cambria Math" panose="02040503050406030204" pitchFamily="18" charset="0"/>
                        </a:rPr>
                        <m:t>1/(</m:t>
                      </m:r>
                      <m:r>
                        <a:rPr lang="en-US" b="0" i="1" dirty="0" smtClean="0">
                          <a:latin typeface="Cambria Math" panose="02040503050406030204" pitchFamily="18" charset="0"/>
                        </a:rPr>
                        <m:t>𝑏</m:t>
                      </m:r>
                      <m:r>
                        <a:rPr lang="en-US" b="0" i="1" dirty="0" smtClean="0">
                          <a:latin typeface="Cambria Math" panose="02040503050406030204" pitchFamily="18" charset="0"/>
                        </a:rPr>
                        <m:t>−</m:t>
                      </m:r>
                      <m:r>
                        <a:rPr lang="en-US" b="0" i="1" dirty="0" smtClean="0">
                          <a:latin typeface="Cambria Math" panose="02040503050406030204" pitchFamily="18" charset="0"/>
                        </a:rPr>
                        <m:t>𝑎</m:t>
                      </m:r>
                      <m:r>
                        <a:rPr lang="en-US" b="0" i="1" dirty="0" smtClean="0">
                          <a:latin typeface="Cambria Math" panose="02040503050406030204" pitchFamily="18" charset="0"/>
                        </a:rPr>
                        <m:t>)</m:t>
                      </m:r>
                    </m:oMath>
                  </m:oMathPara>
                </a14:m>
                <a:endParaRPr lang="en-US" dirty="0"/>
              </a:p>
            </p:txBody>
          </p:sp>
        </mc:Choice>
        <mc:Fallback xmlns="">
          <p:sp>
            <p:nvSpPr>
              <p:cNvPr id="34" name="TextBox 33">
                <a:extLst>
                  <a:ext uri="{FF2B5EF4-FFF2-40B4-BE49-F238E27FC236}">
                    <a16:creationId xmlns:a16="http://schemas.microsoft.com/office/drawing/2014/main" id="{B9FFFC49-D4CD-1B2D-1B00-4E9D7D66E989}"/>
                  </a:ext>
                </a:extLst>
              </p:cNvPr>
              <p:cNvSpPr txBox="1">
                <a:spLocks noRot="1" noChangeAspect="1" noMove="1" noResize="1" noEditPoints="1" noAdjustHandles="1" noChangeArrowheads="1" noChangeShapeType="1" noTextEdit="1"/>
              </p:cNvSpPr>
              <p:nvPr/>
            </p:nvSpPr>
            <p:spPr>
              <a:xfrm>
                <a:off x="110490" y="4261059"/>
                <a:ext cx="1406807" cy="369332"/>
              </a:xfrm>
              <a:prstGeom prst="rect">
                <a:avLst/>
              </a:prstGeom>
              <a:blipFill>
                <a:blip r:embed="rId8"/>
                <a:stretch>
                  <a:fillRect b="-11475"/>
                </a:stretch>
              </a:blipFill>
            </p:spPr>
            <p:txBody>
              <a:bodyPr/>
              <a:lstStyle/>
              <a:p>
                <a:r>
                  <a:rPr lang="en-US">
                    <a:noFill/>
                  </a:rPr>
                  <a:t> </a:t>
                </a:r>
              </a:p>
            </p:txBody>
          </p:sp>
        </mc:Fallback>
      </mc:AlternateContent>
      <p:sp>
        <p:nvSpPr>
          <p:cNvPr id="35" name="Right Brace 34">
            <a:extLst>
              <a:ext uri="{FF2B5EF4-FFF2-40B4-BE49-F238E27FC236}">
                <a16:creationId xmlns:a16="http://schemas.microsoft.com/office/drawing/2014/main" id="{D4987ED2-E79D-3F04-09FC-0A9BF2153CF9}"/>
              </a:ext>
            </a:extLst>
          </p:cNvPr>
          <p:cNvSpPr/>
          <p:nvPr/>
        </p:nvSpPr>
        <p:spPr>
          <a:xfrm rot="16200000">
            <a:off x="4048149" y="2802882"/>
            <a:ext cx="293538" cy="2745041"/>
          </a:xfrm>
          <a:prstGeom prst="rightBrace">
            <a:avLst/>
          </a:prstGeom>
          <a:ln w="57150">
            <a:solidFill>
              <a:schemeClr val="accent4">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866A0A61-9E2C-E006-9953-57755F18F098}"/>
                  </a:ext>
                </a:extLst>
              </p:cNvPr>
              <p:cNvSpPr txBox="1"/>
              <p:nvPr/>
            </p:nvSpPr>
            <p:spPr>
              <a:xfrm>
                <a:off x="3491514" y="3682196"/>
                <a:ext cx="1406807"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𝑏</m:t>
                      </m:r>
                      <m:r>
                        <a:rPr lang="en-US" b="0" i="1" smtClean="0">
                          <a:latin typeface="Cambria Math" panose="02040503050406030204" pitchFamily="18" charset="0"/>
                        </a:rPr>
                        <m:t>−</m:t>
                      </m:r>
                      <m:r>
                        <a:rPr lang="en-US" b="0" i="1" smtClean="0">
                          <a:latin typeface="Cambria Math" panose="02040503050406030204" pitchFamily="18" charset="0"/>
                        </a:rPr>
                        <m:t>𝑎</m:t>
                      </m:r>
                    </m:oMath>
                  </m:oMathPara>
                </a14:m>
                <a:endParaRPr lang="en-US" dirty="0"/>
              </a:p>
            </p:txBody>
          </p:sp>
        </mc:Choice>
        <mc:Fallback xmlns="">
          <p:sp>
            <p:nvSpPr>
              <p:cNvPr id="36" name="TextBox 35">
                <a:extLst>
                  <a:ext uri="{FF2B5EF4-FFF2-40B4-BE49-F238E27FC236}">
                    <a16:creationId xmlns:a16="http://schemas.microsoft.com/office/drawing/2014/main" id="{866A0A61-9E2C-E006-9953-57755F18F098}"/>
                  </a:ext>
                </a:extLst>
              </p:cNvPr>
              <p:cNvSpPr txBox="1">
                <a:spLocks noRot="1" noChangeAspect="1" noMove="1" noResize="1" noEditPoints="1" noAdjustHandles="1" noChangeArrowheads="1" noChangeShapeType="1" noTextEdit="1"/>
              </p:cNvSpPr>
              <p:nvPr/>
            </p:nvSpPr>
            <p:spPr>
              <a:xfrm>
                <a:off x="3491514" y="3682196"/>
                <a:ext cx="1406807" cy="369332"/>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26ECE19C-4C98-C194-C293-C0ED4CCBC309}"/>
                  </a:ext>
                </a:extLst>
              </p:cNvPr>
              <p:cNvSpPr txBox="1"/>
              <p:nvPr/>
            </p:nvSpPr>
            <p:spPr>
              <a:xfrm>
                <a:off x="7926009" y="3886609"/>
                <a:ext cx="3690751" cy="1703517"/>
              </a:xfrm>
              <a:prstGeom prst="roundRect">
                <a:avLst/>
              </a:prstGeom>
              <a:noFill/>
              <a:ln w="28575">
                <a:solidFill>
                  <a:schemeClr val="accent4">
                    <a:lumMod val="75000"/>
                  </a:schemeClr>
                </a:solidFill>
              </a:ln>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panose="02040503050406030204" pitchFamily="18" charset="0"/>
                            </a:rPr>
                          </m:ctrlPr>
                        </m:sSubPr>
                        <m:e>
                          <m:r>
                            <a:rPr lang="en-US" sz="2000" i="1">
                              <a:latin typeface="Cambria Math" panose="02040503050406030204" pitchFamily="18" charset="0"/>
                            </a:rPr>
                            <m:t>𝐹</m:t>
                          </m:r>
                        </m:e>
                        <m:sub>
                          <m:r>
                            <a:rPr lang="en-US" sz="2000" i="1">
                              <a:latin typeface="Cambria Math" panose="02040503050406030204" pitchFamily="18" charset="0"/>
                            </a:rPr>
                            <m:t>𝑋</m:t>
                          </m:r>
                        </m:sub>
                      </m:sSub>
                      <m:d>
                        <m:dPr>
                          <m:ctrlPr>
                            <a:rPr lang="en-US" sz="2000" i="1">
                              <a:latin typeface="Cambria Math" panose="02040503050406030204" pitchFamily="18" charset="0"/>
                            </a:rPr>
                          </m:ctrlPr>
                        </m:dPr>
                        <m:e>
                          <m:r>
                            <a:rPr lang="en-US" sz="2000" i="1">
                              <a:latin typeface="Cambria Math" panose="02040503050406030204" pitchFamily="18" charset="0"/>
                            </a:rPr>
                            <m:t>𝑘</m:t>
                          </m:r>
                        </m:e>
                      </m:d>
                      <m:r>
                        <a:rPr lang="en-US" sz="2000" i="1">
                          <a:latin typeface="Cambria Math" panose="02040503050406030204" pitchFamily="18" charset="0"/>
                        </a:rPr>
                        <m:t>=</m:t>
                      </m:r>
                      <m:d>
                        <m:dPr>
                          <m:begChr m:val="{"/>
                          <m:endChr m:val=""/>
                          <m:ctrlPr>
                            <a:rPr lang="en-US" sz="2000" i="1">
                              <a:latin typeface="Cambria Math" panose="02040503050406030204" pitchFamily="18" charset="0"/>
                            </a:rPr>
                          </m:ctrlPr>
                        </m:dPr>
                        <m:e>
                          <m:eqArr>
                            <m:eqArrPr>
                              <m:ctrlPr>
                                <a:rPr lang="en-US" sz="2000" b="0" i="1" smtClean="0">
                                  <a:latin typeface="Cambria Math" panose="02040503050406030204" pitchFamily="18" charset="0"/>
                                </a:rPr>
                              </m:ctrlPr>
                            </m:eqArrPr>
                            <m:e>
                              <m:r>
                                <a:rPr lang="en-US" sz="2000" b="0" i="1" smtClean="0">
                                  <a:latin typeface="Cambria Math" panose="02040503050406030204" pitchFamily="18" charset="0"/>
                                </a:rPr>
                                <m:t> </m:t>
                              </m:r>
                            </m:e>
                            <m:e/>
                            <m:e>
                              <m:f>
                                <m:fPr>
                                  <m:ctrlPr>
                                    <a:rPr lang="en-US" sz="2000" b="1" i="1">
                                      <a:latin typeface="Cambria Math" panose="02040503050406030204" pitchFamily="18" charset="0"/>
                                    </a:rPr>
                                  </m:ctrlPr>
                                </m:fPr>
                                <m:num>
                                  <m:r>
                                    <a:rPr lang="en-US" sz="2000" b="1" i="1">
                                      <a:latin typeface="Cambria Math" panose="02040503050406030204" pitchFamily="18" charset="0"/>
                                    </a:rPr>
                                    <m:t>𝒌</m:t>
                                  </m:r>
                                  <m:r>
                                    <a:rPr lang="en-US" sz="2000" b="1" i="1">
                                      <a:latin typeface="Cambria Math" panose="02040503050406030204" pitchFamily="18" charset="0"/>
                                    </a:rPr>
                                    <m:t>−</m:t>
                                  </m:r>
                                  <m:r>
                                    <a:rPr lang="en-US" sz="2000" b="1" i="1">
                                      <a:latin typeface="Cambria Math" panose="02040503050406030204" pitchFamily="18" charset="0"/>
                                    </a:rPr>
                                    <m:t>𝒂</m:t>
                                  </m:r>
                                </m:num>
                                <m:den>
                                  <m:r>
                                    <a:rPr lang="en-US" sz="2000" b="1" i="1">
                                      <a:latin typeface="Cambria Math" panose="02040503050406030204" pitchFamily="18" charset="0"/>
                                    </a:rPr>
                                    <m:t>𝒃</m:t>
                                  </m:r>
                                  <m:r>
                                    <a:rPr lang="en-US" sz="2000" b="1" i="1">
                                      <a:latin typeface="Cambria Math" panose="02040503050406030204" pitchFamily="18" charset="0"/>
                                    </a:rPr>
                                    <m:t>−</m:t>
                                  </m:r>
                                  <m:r>
                                    <a:rPr lang="en-US" sz="2000" b="1" i="1">
                                      <a:latin typeface="Cambria Math" panose="02040503050406030204" pitchFamily="18" charset="0"/>
                                    </a:rPr>
                                    <m:t>𝒂</m:t>
                                  </m:r>
                                </m:den>
                              </m:f>
                              <m:r>
                                <a:rPr lang="en-US" sz="2000" b="1" i="1">
                                  <a:latin typeface="Cambria Math" panose="02040503050406030204" pitchFamily="18" charset="0"/>
                                </a:rPr>
                                <m:t>  </m:t>
                              </m:r>
                              <m:r>
                                <a:rPr lang="en-US" sz="2000" b="1" i="0">
                                  <a:latin typeface="Cambria Math" panose="02040503050406030204" pitchFamily="18" charset="0"/>
                                </a:rPr>
                                <m:t>𝐢𝐟</m:t>
                              </m:r>
                              <m:r>
                                <a:rPr lang="en-US" sz="2000" b="1" i="1">
                                  <a:latin typeface="Cambria Math" panose="02040503050406030204" pitchFamily="18" charset="0"/>
                                </a:rPr>
                                <m:t> </m:t>
                              </m:r>
                              <m:r>
                                <a:rPr lang="en-US" sz="2000" b="1" i="1">
                                  <a:latin typeface="Cambria Math" panose="02040503050406030204" pitchFamily="18" charset="0"/>
                                </a:rPr>
                                <m:t>𝒂</m:t>
                              </m:r>
                              <m:r>
                                <a:rPr lang="en-US" sz="2000" b="1" i="1">
                                  <a:latin typeface="Cambria Math" panose="02040503050406030204" pitchFamily="18" charset="0"/>
                                </a:rPr>
                                <m:t>≤</m:t>
                              </m:r>
                              <m:r>
                                <a:rPr lang="en-US" sz="2000" b="1" i="1">
                                  <a:latin typeface="Cambria Math" panose="02040503050406030204" pitchFamily="18" charset="0"/>
                                </a:rPr>
                                <m:t>𝒌</m:t>
                              </m:r>
                              <m:r>
                                <a:rPr lang="en-US" sz="2000" i="1">
                                  <a:latin typeface="Cambria Math" panose="02040503050406030204" pitchFamily="18" charset="0"/>
                                </a:rPr>
                                <m:t>≤</m:t>
                              </m:r>
                              <m:r>
                                <a:rPr lang="en-US" sz="2000" b="1" i="1">
                                  <a:latin typeface="Cambria Math" panose="02040503050406030204" pitchFamily="18" charset="0"/>
                                </a:rPr>
                                <m:t>𝒃</m:t>
                              </m:r>
                            </m:e>
                            <m:e>
                              <m:r>
                                <a:rPr lang="en-US" sz="2000" b="0" i="1" smtClean="0">
                                  <a:latin typeface="Cambria Math" panose="02040503050406030204" pitchFamily="18" charset="0"/>
                                </a:rPr>
                                <m:t>  </m:t>
                              </m:r>
                            </m:e>
                            <m:e/>
                          </m:eqArr>
                        </m:e>
                      </m:d>
                    </m:oMath>
                  </m:oMathPara>
                </a14:m>
                <a:endParaRPr lang="en-US" sz="2000" dirty="0"/>
              </a:p>
            </p:txBody>
          </p:sp>
        </mc:Choice>
        <mc:Fallback xmlns="">
          <p:sp>
            <p:nvSpPr>
              <p:cNvPr id="38" name="TextBox 37">
                <a:extLst>
                  <a:ext uri="{FF2B5EF4-FFF2-40B4-BE49-F238E27FC236}">
                    <a16:creationId xmlns:a16="http://schemas.microsoft.com/office/drawing/2014/main" id="{26ECE19C-4C98-C194-C293-C0ED4CCBC309}"/>
                  </a:ext>
                </a:extLst>
              </p:cNvPr>
              <p:cNvSpPr txBox="1">
                <a:spLocks noRot="1" noChangeAspect="1" noMove="1" noResize="1" noEditPoints="1" noAdjustHandles="1" noChangeArrowheads="1" noChangeShapeType="1" noTextEdit="1"/>
              </p:cNvSpPr>
              <p:nvPr/>
            </p:nvSpPr>
            <p:spPr>
              <a:xfrm>
                <a:off x="7926009" y="3886609"/>
                <a:ext cx="3690751" cy="1703517"/>
              </a:xfrm>
              <a:prstGeom prst="roundRect">
                <a:avLst/>
              </a:prstGeom>
              <a:blipFill>
                <a:blip r:embed="rId10"/>
                <a:stretch>
                  <a:fillRect/>
                </a:stretch>
              </a:blipFill>
              <a:ln w="28575">
                <a:solidFill>
                  <a:schemeClr val="accent4">
                    <a:lumMod val="75000"/>
                  </a:schemeClr>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C1B952BF-8BAD-DE6B-F92C-BA9BC1B5DE7C}"/>
                  </a:ext>
                </a:extLst>
              </p:cNvPr>
              <p:cNvSpPr txBox="1"/>
              <p:nvPr/>
            </p:nvSpPr>
            <p:spPr>
              <a:xfrm>
                <a:off x="3452337" y="6330285"/>
                <a:ext cx="791526" cy="40011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000" b="1" i="1" dirty="0" smtClean="0">
                          <a:solidFill>
                            <a:schemeClr val="accent5"/>
                          </a:solidFill>
                          <a:latin typeface="Cambria Math" panose="02040503050406030204" pitchFamily="18" charset="0"/>
                        </a:rPr>
                        <m:t>𝒌</m:t>
                      </m:r>
                    </m:oMath>
                  </m:oMathPara>
                </a14:m>
                <a:endParaRPr lang="en-US" sz="2000" b="1" dirty="0">
                  <a:solidFill>
                    <a:schemeClr val="accent5"/>
                  </a:solidFill>
                </a:endParaRPr>
              </a:p>
            </p:txBody>
          </p:sp>
        </mc:Choice>
        <mc:Fallback xmlns="">
          <p:sp>
            <p:nvSpPr>
              <p:cNvPr id="4" name="TextBox 3">
                <a:extLst>
                  <a:ext uri="{FF2B5EF4-FFF2-40B4-BE49-F238E27FC236}">
                    <a16:creationId xmlns:a16="http://schemas.microsoft.com/office/drawing/2014/main" id="{C1B952BF-8BAD-DE6B-F92C-BA9BC1B5DE7C}"/>
                  </a:ext>
                </a:extLst>
              </p:cNvPr>
              <p:cNvSpPr txBox="1">
                <a:spLocks noRot="1" noChangeAspect="1" noMove="1" noResize="1" noEditPoints="1" noAdjustHandles="1" noChangeArrowheads="1" noChangeShapeType="1" noTextEdit="1"/>
              </p:cNvSpPr>
              <p:nvPr/>
            </p:nvSpPr>
            <p:spPr>
              <a:xfrm>
                <a:off x="3452337" y="6330285"/>
                <a:ext cx="791526" cy="400110"/>
              </a:xfrm>
              <a:prstGeom prst="rect">
                <a:avLst/>
              </a:prstGeom>
              <a:blipFill>
                <a:blip r:embed="rId11"/>
                <a:stretch>
                  <a:fillRect/>
                </a:stretch>
              </a:blipFill>
            </p:spPr>
            <p:txBody>
              <a:bodyPr/>
              <a:lstStyle/>
              <a:p>
                <a:r>
                  <a:rPr lang="en-US">
                    <a:noFill/>
                  </a:rPr>
                  <a:t> </a:t>
                </a:r>
              </a:p>
            </p:txBody>
          </p:sp>
        </mc:Fallback>
      </mc:AlternateContent>
      <p:cxnSp>
        <p:nvCxnSpPr>
          <p:cNvPr id="5" name="Straight Connector 4">
            <a:extLst>
              <a:ext uri="{FF2B5EF4-FFF2-40B4-BE49-F238E27FC236}">
                <a16:creationId xmlns:a16="http://schemas.microsoft.com/office/drawing/2014/main" id="{5AAA8478-C07E-3395-71D0-F88DA270CB5E}"/>
              </a:ext>
            </a:extLst>
          </p:cNvPr>
          <p:cNvCxnSpPr>
            <a:cxnSpLocks/>
          </p:cNvCxnSpPr>
          <p:nvPr/>
        </p:nvCxnSpPr>
        <p:spPr>
          <a:xfrm flipV="1">
            <a:off x="3848100" y="6107430"/>
            <a:ext cx="0" cy="289560"/>
          </a:xfrm>
          <a:prstGeom prst="line">
            <a:avLst/>
          </a:prstGeom>
          <a:ln w="571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83428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6B617-3863-A2C0-4A16-2BFAD9712C97}"/>
              </a:ext>
            </a:extLst>
          </p:cNvPr>
          <p:cNvSpPr>
            <a:spLocks noGrp="1"/>
          </p:cNvSpPr>
          <p:nvPr>
            <p:ph type="title"/>
          </p:nvPr>
        </p:nvSpPr>
        <p:spPr>
          <a:xfrm>
            <a:off x="575239" y="263276"/>
            <a:ext cx="11449120" cy="1014667"/>
          </a:xfrm>
        </p:spPr>
        <p:txBody>
          <a:bodyPr>
            <a:normAutofit/>
          </a:bodyPr>
          <a:lstStyle/>
          <a:p>
            <a:r>
              <a:rPr lang="en-US" i="1" dirty="0"/>
              <a:t>Continuous </a:t>
            </a:r>
            <a:r>
              <a:rPr lang="en-US" u="sng" dirty="0"/>
              <a:t>Uniform</a:t>
            </a:r>
            <a:r>
              <a:rPr lang="en-US" dirty="0"/>
              <a:t> Distribution – </a:t>
            </a:r>
            <a:r>
              <a:rPr lang="en-US" b="1" dirty="0"/>
              <a:t>CDF</a:t>
            </a:r>
            <a:r>
              <a:rPr lang="en-US" sz="2400" b="1" dirty="0"/>
              <a:t>(Visual)</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E884993-00FF-161C-5604-E29367F94FF1}"/>
                  </a:ext>
                </a:extLst>
              </p:cNvPr>
              <p:cNvSpPr>
                <a:spLocks noGrp="1"/>
              </p:cNvSpPr>
              <p:nvPr>
                <p:ph idx="1"/>
              </p:nvPr>
            </p:nvSpPr>
            <p:spPr>
              <a:xfrm>
                <a:off x="575240" y="1463857"/>
                <a:ext cx="11449120" cy="4845504"/>
              </a:xfrm>
            </p:spPr>
            <p:txBody>
              <a:bodyPr/>
              <a:lstStyle/>
              <a:p>
                <a:r>
                  <a:rPr lang="en-US" dirty="0"/>
                  <a:t>&gt; </a:t>
                </a:r>
                <a14:m>
                  <m:oMath xmlns:m="http://schemas.openxmlformats.org/officeDocument/2006/math">
                    <m:r>
                      <a:rPr lang="en-US" b="0" i="1" smtClean="0">
                        <a:latin typeface="Cambria Math" panose="02040503050406030204" pitchFamily="18" charset="0"/>
                      </a:rPr>
                      <m:t>𝑋</m:t>
                    </m:r>
                  </m:oMath>
                </a14:m>
                <a:r>
                  <a:rPr lang="en-US" dirty="0"/>
                  <a:t> is a </a:t>
                </a:r>
                <a:r>
                  <a:rPr lang="en-US" b="1" dirty="0"/>
                  <a:t>uniform random real number</a:t>
                </a:r>
                <a:r>
                  <a:rPr lang="en-US" dirty="0"/>
                  <a:t> between </a:t>
                </a:r>
                <a14:m>
                  <m:oMath xmlns:m="http://schemas.openxmlformats.org/officeDocument/2006/math">
                    <m:r>
                      <a:rPr lang="en-US" b="0" i="1" smtClean="0">
                        <a:latin typeface="Cambria Math" panose="02040503050406030204" pitchFamily="18" charset="0"/>
                      </a:rPr>
                      <m:t>𝑎</m:t>
                    </m:r>
                  </m:oMath>
                </a14:m>
                <a:r>
                  <a:rPr lang="en-US" dirty="0"/>
                  <a:t> and </a:t>
                </a:r>
                <a14:m>
                  <m:oMath xmlns:m="http://schemas.openxmlformats.org/officeDocument/2006/math">
                    <m:r>
                      <a:rPr lang="en-US" b="0" i="1" smtClean="0">
                        <a:latin typeface="Cambria Math" panose="02040503050406030204" pitchFamily="18" charset="0"/>
                      </a:rPr>
                      <m:t>𝑏</m:t>
                    </m:r>
                  </m:oMath>
                </a14:m>
                <a:r>
                  <a:rPr lang="en-US" b="0" dirty="0"/>
                  <a:t> -&gt; </a:t>
                </a:r>
                <a14:m>
                  <m:oMath xmlns:m="http://schemas.openxmlformats.org/officeDocument/2006/math">
                    <m:r>
                      <a:rPr lang="en-US" b="0" i="1" smtClean="0">
                        <a:latin typeface="Cambria Math" panose="02040503050406030204" pitchFamily="18" charset="0"/>
                      </a:rPr>
                      <m:t>𝑋</m:t>
                    </m:r>
                    <m:r>
                      <a:rPr lang="en-US" b="0" i="1" smtClean="0">
                        <a:latin typeface="Cambria Math" panose="02040503050406030204" pitchFamily="18" charset="0"/>
                      </a:rPr>
                      <m:t>∼</m:t>
                    </m:r>
                    <m:r>
                      <m:rPr>
                        <m:sty m:val="p"/>
                      </m:rPr>
                      <a:rPr lang="en-US" b="0" i="0" smtClean="0">
                        <a:latin typeface="Cambria Math" panose="02040503050406030204" pitchFamily="18" charset="0"/>
                      </a:rPr>
                      <m:t>Unif</m:t>
                    </m:r>
                    <m:d>
                      <m:dPr>
                        <m:ctrlPr>
                          <a:rPr lang="en-US" b="0" i="1" smtClean="0">
                            <a:latin typeface="Cambria Math" panose="02040503050406030204" pitchFamily="18" charset="0"/>
                          </a:rPr>
                        </m:ctrlPr>
                      </m:dPr>
                      <m:e>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𝑏</m:t>
                        </m:r>
                      </m:e>
                    </m:d>
                  </m:oMath>
                </a14:m>
                <a:endParaRPr lang="en-US" b="0" dirty="0"/>
              </a:p>
              <a:p>
                <a:endParaRPr lang="en-US" sz="1500" b="0" dirty="0"/>
              </a:p>
              <a:p>
                <a:r>
                  <a:rPr lang="en-US" b="0" dirty="0"/>
                  <a:t>What is the CDF,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𝐹</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oMath>
                </a14:m>
                <a:r>
                  <a:rPr lang="en-US" b="0" dirty="0"/>
                  <a:t>?</a:t>
                </a:r>
                <a:r>
                  <a:rPr lang="en-US" sz="2000" b="1" i="1" dirty="0">
                    <a:solidFill>
                      <a:srgbClr val="3E8853"/>
                    </a:solidFill>
                  </a:rPr>
                  <a:t> Let’s compute this “visually”….</a:t>
                </a:r>
                <a:endParaRPr lang="en-US" b="0" dirty="0"/>
              </a:p>
              <a:p>
                <a:pPr lvl="1"/>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𝐹</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r>
                      <a:rPr lang="en-US" b="0" i="1" smtClean="0">
                        <a:latin typeface="Cambria Math" panose="02040503050406030204" pitchFamily="18" charset="0"/>
                      </a:rPr>
                      <m:t>=</m:t>
                    </m:r>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m:t>
                    </m:r>
                  </m:oMath>
                </a14:m>
                <a:r>
                  <a:rPr lang="en-US" b="0" dirty="0"/>
                  <a:t> is the area of the green region below: </a:t>
                </a:r>
                <a14:m>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𝑎</m:t>
                        </m:r>
                      </m:num>
                      <m:den>
                        <m:r>
                          <a:rPr lang="en-US" b="0" i="1" smtClean="0">
                            <a:latin typeface="Cambria Math" panose="02040503050406030204" pitchFamily="18" charset="0"/>
                          </a:rPr>
                          <m:t>𝑏</m:t>
                        </m:r>
                        <m:r>
                          <a:rPr lang="en-US" b="0" i="1" smtClean="0">
                            <a:latin typeface="Cambria Math" panose="02040503050406030204" pitchFamily="18" charset="0"/>
                          </a:rPr>
                          <m:t>−</m:t>
                        </m:r>
                        <m:r>
                          <a:rPr lang="en-US" b="0" i="1" smtClean="0">
                            <a:latin typeface="Cambria Math" panose="02040503050406030204" pitchFamily="18" charset="0"/>
                          </a:rPr>
                          <m:t>𝑎</m:t>
                        </m:r>
                      </m:den>
                    </m:f>
                  </m:oMath>
                </a14:m>
                <a:r>
                  <a:rPr lang="en-US" b="0" dirty="0"/>
                  <a:t> if </a:t>
                </a:r>
                <a14:m>
                  <m:oMath xmlns:m="http://schemas.openxmlformats.org/officeDocument/2006/math">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&lt;</m:t>
                    </m:r>
                    <m:r>
                      <a:rPr lang="en-US" b="0" i="1" smtClean="0">
                        <a:latin typeface="Cambria Math" panose="02040503050406030204" pitchFamily="18" charset="0"/>
                      </a:rPr>
                      <m:t>𝑏</m:t>
                    </m:r>
                  </m:oMath>
                </a14:m>
                <a:endParaRPr lang="en-US" b="0" dirty="0"/>
              </a:p>
              <a:p>
                <a:pPr marL="0" indent="0">
                  <a:buNone/>
                </a:pPr>
                <a:endParaRPr lang="en-US" b="0" dirty="0"/>
              </a:p>
            </p:txBody>
          </p:sp>
        </mc:Choice>
        <mc:Fallback xmlns="">
          <p:sp>
            <p:nvSpPr>
              <p:cNvPr id="3" name="Content Placeholder 2">
                <a:extLst>
                  <a:ext uri="{FF2B5EF4-FFF2-40B4-BE49-F238E27FC236}">
                    <a16:creationId xmlns:a16="http://schemas.microsoft.com/office/drawing/2014/main" id="{2E884993-00FF-161C-5604-E29367F94FF1}"/>
                  </a:ext>
                </a:extLst>
              </p:cNvPr>
              <p:cNvSpPr>
                <a:spLocks noGrp="1" noRot="1" noChangeAspect="1" noMove="1" noResize="1" noEditPoints="1" noAdjustHandles="1" noChangeArrowheads="1" noChangeShapeType="1" noTextEdit="1"/>
              </p:cNvSpPr>
              <p:nvPr>
                <p:ph idx="1"/>
              </p:nvPr>
            </p:nvSpPr>
            <p:spPr>
              <a:xfrm>
                <a:off x="575240" y="1463857"/>
                <a:ext cx="11449120" cy="4845504"/>
              </a:xfrm>
              <a:blipFill>
                <a:blip r:embed="rId2"/>
                <a:stretch>
                  <a:fillRect l="-639" t="-213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1B5A7C01-8773-363E-201D-B48E9A961525}"/>
                  </a:ext>
                </a:extLst>
              </p:cNvPr>
              <p:cNvSpPr txBox="1"/>
              <p:nvPr/>
            </p:nvSpPr>
            <p:spPr>
              <a:xfrm>
                <a:off x="666679" y="3841958"/>
                <a:ext cx="791526" cy="40011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2000" b="0" i="1" dirty="0" smtClean="0">
                              <a:latin typeface="Cambria Math" panose="02040503050406030204" pitchFamily="18" charset="0"/>
                            </a:rPr>
                          </m:ctrlPr>
                        </m:sSubPr>
                        <m:e>
                          <m:r>
                            <a:rPr lang="en-US" sz="2000" b="0" i="1" dirty="0" smtClean="0">
                              <a:latin typeface="Cambria Math" panose="02040503050406030204" pitchFamily="18" charset="0"/>
                            </a:rPr>
                            <m:t>𝑓</m:t>
                          </m:r>
                        </m:e>
                        <m:sub>
                          <m:r>
                            <a:rPr lang="en-US" sz="2000" b="0" i="1" dirty="0" smtClean="0">
                              <a:latin typeface="Cambria Math" panose="02040503050406030204" pitchFamily="18" charset="0"/>
                            </a:rPr>
                            <m:t>𝑋</m:t>
                          </m:r>
                        </m:sub>
                      </m:sSub>
                      <m:r>
                        <a:rPr lang="en-US" sz="2000" b="0" i="1" dirty="0" smtClean="0">
                          <a:latin typeface="Cambria Math" panose="02040503050406030204" pitchFamily="18" charset="0"/>
                        </a:rPr>
                        <m:t>(</m:t>
                      </m:r>
                      <m:r>
                        <a:rPr lang="en-US" sz="2000" b="0" i="1" dirty="0" smtClean="0">
                          <a:latin typeface="Cambria Math" panose="02040503050406030204" pitchFamily="18" charset="0"/>
                        </a:rPr>
                        <m:t>𝑧</m:t>
                      </m:r>
                      <m:r>
                        <a:rPr lang="en-US" sz="2000" b="0" i="1" dirty="0" smtClean="0">
                          <a:latin typeface="Cambria Math" panose="02040503050406030204" pitchFamily="18" charset="0"/>
                        </a:rPr>
                        <m:t>)</m:t>
                      </m:r>
                    </m:oMath>
                  </m:oMathPara>
                </a14:m>
                <a:endParaRPr lang="en-US" sz="2000" dirty="0"/>
              </a:p>
            </p:txBody>
          </p:sp>
        </mc:Choice>
        <mc:Fallback xmlns="">
          <p:sp>
            <p:nvSpPr>
              <p:cNvPr id="10" name="TextBox 9">
                <a:extLst>
                  <a:ext uri="{FF2B5EF4-FFF2-40B4-BE49-F238E27FC236}">
                    <a16:creationId xmlns:a16="http://schemas.microsoft.com/office/drawing/2014/main" id="{1B5A7C01-8773-363E-201D-B48E9A961525}"/>
                  </a:ext>
                </a:extLst>
              </p:cNvPr>
              <p:cNvSpPr txBox="1">
                <a:spLocks noRot="1" noChangeAspect="1" noMove="1" noResize="1" noEditPoints="1" noAdjustHandles="1" noChangeArrowheads="1" noChangeShapeType="1" noTextEdit="1"/>
              </p:cNvSpPr>
              <p:nvPr/>
            </p:nvSpPr>
            <p:spPr>
              <a:xfrm>
                <a:off x="666679" y="3841958"/>
                <a:ext cx="791526" cy="400110"/>
              </a:xfrm>
              <a:prstGeom prst="rect">
                <a:avLst/>
              </a:prstGeom>
              <a:blipFill>
                <a:blip r:embed="rId3"/>
                <a:stretch>
                  <a:fillRect l="-769" r="-1538" b="-151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E6CDDCFB-E5B3-26BD-F581-91F145D6E8A8}"/>
                  </a:ext>
                </a:extLst>
              </p:cNvPr>
              <p:cNvSpPr txBox="1"/>
              <p:nvPr/>
            </p:nvSpPr>
            <p:spPr>
              <a:xfrm>
                <a:off x="6854119" y="6269258"/>
                <a:ext cx="791526" cy="40011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000" b="0" i="1" dirty="0" smtClean="0">
                          <a:latin typeface="Cambria Math" panose="02040503050406030204" pitchFamily="18" charset="0"/>
                        </a:rPr>
                        <m:t>𝑧</m:t>
                      </m:r>
                    </m:oMath>
                  </m:oMathPara>
                </a14:m>
                <a:endParaRPr lang="en-US" sz="2000" dirty="0"/>
              </a:p>
            </p:txBody>
          </p:sp>
        </mc:Choice>
        <mc:Fallback xmlns="">
          <p:sp>
            <p:nvSpPr>
              <p:cNvPr id="11" name="TextBox 10">
                <a:extLst>
                  <a:ext uri="{FF2B5EF4-FFF2-40B4-BE49-F238E27FC236}">
                    <a16:creationId xmlns:a16="http://schemas.microsoft.com/office/drawing/2014/main" id="{E6CDDCFB-E5B3-26BD-F581-91F145D6E8A8}"/>
                  </a:ext>
                </a:extLst>
              </p:cNvPr>
              <p:cNvSpPr txBox="1">
                <a:spLocks noRot="1" noChangeAspect="1" noMove="1" noResize="1" noEditPoints="1" noAdjustHandles="1" noChangeArrowheads="1" noChangeShapeType="1" noTextEdit="1"/>
              </p:cNvSpPr>
              <p:nvPr/>
            </p:nvSpPr>
            <p:spPr>
              <a:xfrm>
                <a:off x="6854119" y="6269258"/>
                <a:ext cx="791526" cy="400110"/>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8FEC4936-60E7-0D59-860B-D68208067A4E}"/>
                  </a:ext>
                </a:extLst>
              </p:cNvPr>
              <p:cNvSpPr txBox="1"/>
              <p:nvPr/>
            </p:nvSpPr>
            <p:spPr>
              <a:xfrm>
                <a:off x="2556987" y="6326475"/>
                <a:ext cx="791526" cy="40011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000" b="0" i="1" dirty="0" smtClean="0">
                          <a:latin typeface="Cambria Math" panose="02040503050406030204" pitchFamily="18" charset="0"/>
                        </a:rPr>
                        <m:t>𝑎</m:t>
                      </m:r>
                    </m:oMath>
                  </m:oMathPara>
                </a14:m>
                <a:endParaRPr lang="en-US" sz="2000" dirty="0"/>
              </a:p>
            </p:txBody>
          </p:sp>
        </mc:Choice>
        <mc:Fallback xmlns="">
          <p:sp>
            <p:nvSpPr>
              <p:cNvPr id="15" name="TextBox 14">
                <a:extLst>
                  <a:ext uri="{FF2B5EF4-FFF2-40B4-BE49-F238E27FC236}">
                    <a16:creationId xmlns:a16="http://schemas.microsoft.com/office/drawing/2014/main" id="{8FEC4936-60E7-0D59-860B-D68208067A4E}"/>
                  </a:ext>
                </a:extLst>
              </p:cNvPr>
              <p:cNvSpPr txBox="1">
                <a:spLocks noRot="1" noChangeAspect="1" noMove="1" noResize="1" noEditPoints="1" noAdjustHandles="1" noChangeArrowheads="1" noChangeShapeType="1" noTextEdit="1"/>
              </p:cNvSpPr>
              <p:nvPr/>
            </p:nvSpPr>
            <p:spPr>
              <a:xfrm>
                <a:off x="2556987" y="6326475"/>
                <a:ext cx="791526" cy="400110"/>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76D0B722-A4FE-0C1E-855E-3AA5E24899D9}"/>
                  </a:ext>
                </a:extLst>
              </p:cNvPr>
              <p:cNvSpPr txBox="1"/>
              <p:nvPr/>
            </p:nvSpPr>
            <p:spPr>
              <a:xfrm>
                <a:off x="5018247" y="6343591"/>
                <a:ext cx="791526" cy="40011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000" b="0" i="1" dirty="0" smtClean="0">
                          <a:latin typeface="Cambria Math" panose="02040503050406030204" pitchFamily="18" charset="0"/>
                        </a:rPr>
                        <m:t>𝑏</m:t>
                      </m:r>
                    </m:oMath>
                  </m:oMathPara>
                </a14:m>
                <a:endParaRPr lang="en-US" sz="2000" dirty="0"/>
              </a:p>
            </p:txBody>
          </p:sp>
        </mc:Choice>
        <mc:Fallback xmlns="">
          <p:sp>
            <p:nvSpPr>
              <p:cNvPr id="17" name="TextBox 16">
                <a:extLst>
                  <a:ext uri="{FF2B5EF4-FFF2-40B4-BE49-F238E27FC236}">
                    <a16:creationId xmlns:a16="http://schemas.microsoft.com/office/drawing/2014/main" id="{76D0B722-A4FE-0C1E-855E-3AA5E24899D9}"/>
                  </a:ext>
                </a:extLst>
              </p:cNvPr>
              <p:cNvSpPr txBox="1">
                <a:spLocks noRot="1" noChangeAspect="1" noMove="1" noResize="1" noEditPoints="1" noAdjustHandles="1" noChangeArrowheads="1" noChangeShapeType="1" noTextEdit="1"/>
              </p:cNvSpPr>
              <p:nvPr/>
            </p:nvSpPr>
            <p:spPr>
              <a:xfrm>
                <a:off x="5018247" y="6343591"/>
                <a:ext cx="791526" cy="400110"/>
              </a:xfrm>
              <a:prstGeom prst="rect">
                <a:avLst/>
              </a:prstGeom>
              <a:blipFill>
                <a:blip r:embed="rId6"/>
                <a:stretch>
                  <a:fillRect/>
                </a:stretch>
              </a:blipFill>
            </p:spPr>
            <p:txBody>
              <a:bodyPr/>
              <a:lstStyle/>
              <a:p>
                <a:r>
                  <a:rPr lang="en-US">
                    <a:noFill/>
                  </a:rPr>
                  <a:t> </a:t>
                </a:r>
              </a:p>
            </p:txBody>
          </p:sp>
        </mc:Fallback>
      </mc:AlternateContent>
      <p:sp>
        <p:nvSpPr>
          <p:cNvPr id="19" name="Rectangle 18">
            <a:extLst>
              <a:ext uri="{FF2B5EF4-FFF2-40B4-BE49-F238E27FC236}">
                <a16:creationId xmlns:a16="http://schemas.microsoft.com/office/drawing/2014/main" id="{D88732EA-0425-595B-F657-63893966FC40}"/>
              </a:ext>
            </a:extLst>
          </p:cNvPr>
          <p:cNvSpPr/>
          <p:nvPr/>
        </p:nvSpPr>
        <p:spPr>
          <a:xfrm>
            <a:off x="1447702" y="6103621"/>
            <a:ext cx="1488698" cy="108680"/>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7D30A424-C8B8-1260-81D3-0AD32E7B873F}"/>
              </a:ext>
            </a:extLst>
          </p:cNvPr>
          <p:cNvSpPr/>
          <p:nvPr/>
        </p:nvSpPr>
        <p:spPr>
          <a:xfrm>
            <a:off x="5442717" y="6103620"/>
            <a:ext cx="1815329" cy="114233"/>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8DCBDA2-8F82-97CC-3D32-3ACD70BD3E18}"/>
              </a:ext>
            </a:extLst>
          </p:cNvPr>
          <p:cNvSpPr/>
          <p:nvPr/>
        </p:nvSpPr>
        <p:spPr>
          <a:xfrm rot="16200000">
            <a:off x="2031483" y="5296811"/>
            <a:ext cx="1706406" cy="124573"/>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5FDF7BBC-AEE2-384A-AF35-028D19EB7DB0}"/>
              </a:ext>
            </a:extLst>
          </p:cNvPr>
          <p:cNvSpPr/>
          <p:nvPr/>
        </p:nvSpPr>
        <p:spPr>
          <a:xfrm rot="16200000">
            <a:off x="4651960" y="5296810"/>
            <a:ext cx="1706406" cy="124573"/>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287407AA-2A61-F9DF-293D-51D1A6916A81}"/>
              </a:ext>
            </a:extLst>
          </p:cNvPr>
          <p:cNvSpPr/>
          <p:nvPr/>
        </p:nvSpPr>
        <p:spPr>
          <a:xfrm>
            <a:off x="2822398" y="4415129"/>
            <a:ext cx="2745045" cy="108680"/>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CC31DD3C-EB3A-A308-52B5-454F99F27346}"/>
              </a:ext>
            </a:extLst>
          </p:cNvPr>
          <p:cNvCxnSpPr>
            <a:cxnSpLocks/>
          </p:cNvCxnSpPr>
          <p:nvPr/>
        </p:nvCxnSpPr>
        <p:spPr>
          <a:xfrm>
            <a:off x="1417320" y="6240780"/>
            <a:ext cx="5932170" cy="0"/>
          </a:xfrm>
          <a:prstGeom prst="line">
            <a:avLst/>
          </a:prstGeom>
          <a:ln w="571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97707E1-74C4-6D82-F70A-E278FD9D2817}"/>
              </a:ext>
            </a:extLst>
          </p:cNvPr>
          <p:cNvCxnSpPr>
            <a:cxnSpLocks/>
          </p:cNvCxnSpPr>
          <p:nvPr/>
        </p:nvCxnSpPr>
        <p:spPr>
          <a:xfrm flipV="1">
            <a:off x="1417320" y="4091940"/>
            <a:ext cx="0" cy="2148840"/>
          </a:xfrm>
          <a:prstGeom prst="line">
            <a:avLst/>
          </a:prstGeom>
          <a:ln w="571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95CAD8F-88B4-0606-52DC-67FE8C5DEBB4}"/>
              </a:ext>
            </a:extLst>
          </p:cNvPr>
          <p:cNvCxnSpPr>
            <a:cxnSpLocks/>
          </p:cNvCxnSpPr>
          <p:nvPr/>
        </p:nvCxnSpPr>
        <p:spPr>
          <a:xfrm flipV="1">
            <a:off x="2952750" y="6103620"/>
            <a:ext cx="0" cy="289560"/>
          </a:xfrm>
          <a:prstGeom prst="line">
            <a:avLst/>
          </a:prstGeom>
          <a:ln w="571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EC670B9-3CB0-8489-368C-4FF52FD649DC}"/>
              </a:ext>
            </a:extLst>
          </p:cNvPr>
          <p:cNvCxnSpPr>
            <a:cxnSpLocks/>
          </p:cNvCxnSpPr>
          <p:nvPr/>
        </p:nvCxnSpPr>
        <p:spPr>
          <a:xfrm flipV="1">
            <a:off x="5414010" y="6107430"/>
            <a:ext cx="0" cy="289560"/>
          </a:xfrm>
          <a:prstGeom prst="line">
            <a:avLst/>
          </a:prstGeom>
          <a:ln w="571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29" name="Right Brace 28">
            <a:extLst>
              <a:ext uri="{FF2B5EF4-FFF2-40B4-BE49-F238E27FC236}">
                <a16:creationId xmlns:a16="http://schemas.microsoft.com/office/drawing/2014/main" id="{41D442F0-4B16-8E99-08C8-1980FE180600}"/>
              </a:ext>
            </a:extLst>
          </p:cNvPr>
          <p:cNvSpPr/>
          <p:nvPr/>
        </p:nvSpPr>
        <p:spPr>
          <a:xfrm>
            <a:off x="5622340" y="4446609"/>
            <a:ext cx="187434" cy="1752804"/>
          </a:xfrm>
          <a:prstGeom prst="rightBrace">
            <a:avLst/>
          </a:prstGeom>
          <a:ln w="57150">
            <a:solidFill>
              <a:schemeClr val="accent4">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A610820F-6679-1232-F13C-65515DF4E329}"/>
                  </a:ext>
                </a:extLst>
              </p:cNvPr>
              <p:cNvSpPr txBox="1"/>
              <p:nvPr/>
            </p:nvSpPr>
            <p:spPr>
              <a:xfrm>
                <a:off x="5894576" y="4988978"/>
                <a:ext cx="759895" cy="572273"/>
              </a:xfrm>
              <a:prstGeom prst="rect">
                <a:avLst/>
              </a:prstGeom>
              <a:noFill/>
            </p:spPr>
            <p:txBody>
              <a:bodyPr wrap="square">
                <a:spAutoFit/>
              </a:bodyPr>
              <a:lstStyle/>
              <a:p>
                <a14:m>
                  <m:oMath xmlns:m="http://schemas.openxmlformats.org/officeDocument/2006/math">
                    <m:f>
                      <m:fPr>
                        <m:ctrlP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cs typeface="Segoe UI Semilight" panose="020B0402040204020203" pitchFamily="34" charset="0"/>
                          </a:rPr>
                        </m:ctrlPr>
                      </m:fPr>
                      <m:num>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cs typeface="Segoe UI Semilight" panose="020B0402040204020203" pitchFamily="34" charset="0"/>
                          </a:rPr>
                          <m:t>1</m:t>
                        </m:r>
                      </m:num>
                      <m:den>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cs typeface="Segoe UI Semilight" panose="020B0402040204020203" pitchFamily="34" charset="0"/>
                          </a:rPr>
                          <m:t>𝑏</m:t>
                        </m:r>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cs typeface="Segoe UI Semilight" panose="020B0402040204020203" pitchFamily="34" charset="0"/>
                          </a:rPr>
                          <m:t>−</m:t>
                        </m:r>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cs typeface="Segoe UI Semilight" panose="020B0402040204020203" pitchFamily="34" charset="0"/>
                          </a:rPr>
                          <m:t>𝑎</m:t>
                        </m:r>
                      </m:den>
                    </m:f>
                  </m:oMath>
                </a14:m>
                <a:r>
                  <a:rPr lang="en-US" sz="2200" dirty="0"/>
                  <a:t> </a:t>
                </a:r>
              </a:p>
            </p:txBody>
          </p:sp>
        </mc:Choice>
        <mc:Fallback xmlns="">
          <p:sp>
            <p:nvSpPr>
              <p:cNvPr id="30" name="TextBox 29">
                <a:extLst>
                  <a:ext uri="{FF2B5EF4-FFF2-40B4-BE49-F238E27FC236}">
                    <a16:creationId xmlns:a16="http://schemas.microsoft.com/office/drawing/2014/main" id="{A610820F-6679-1232-F13C-65515DF4E329}"/>
                  </a:ext>
                </a:extLst>
              </p:cNvPr>
              <p:cNvSpPr txBox="1">
                <a:spLocks noRot="1" noChangeAspect="1" noMove="1" noResize="1" noEditPoints="1" noAdjustHandles="1" noChangeArrowheads="1" noChangeShapeType="1" noTextEdit="1"/>
              </p:cNvSpPr>
              <p:nvPr/>
            </p:nvSpPr>
            <p:spPr>
              <a:xfrm>
                <a:off x="5894576" y="4988978"/>
                <a:ext cx="759895" cy="572273"/>
              </a:xfrm>
              <a:prstGeom prst="rect">
                <a:avLst/>
              </a:prstGeom>
              <a:blipFill>
                <a:blip r:embed="rId7"/>
                <a:stretch>
                  <a:fillRect/>
                </a:stretch>
              </a:blipFill>
            </p:spPr>
            <p:txBody>
              <a:bodyPr/>
              <a:lstStyle/>
              <a:p>
                <a:r>
                  <a:rPr lang="en-US">
                    <a:noFill/>
                  </a:rPr>
                  <a:t> </a:t>
                </a:r>
              </a:p>
            </p:txBody>
          </p:sp>
        </mc:Fallback>
      </mc:AlternateContent>
      <p:cxnSp>
        <p:nvCxnSpPr>
          <p:cNvPr id="31" name="Straight Connector 30">
            <a:extLst>
              <a:ext uri="{FF2B5EF4-FFF2-40B4-BE49-F238E27FC236}">
                <a16:creationId xmlns:a16="http://schemas.microsoft.com/office/drawing/2014/main" id="{FF32A54C-75CF-3BEA-9CDC-F9E0D7217A05}"/>
              </a:ext>
            </a:extLst>
          </p:cNvPr>
          <p:cNvCxnSpPr>
            <a:cxnSpLocks/>
          </p:cNvCxnSpPr>
          <p:nvPr/>
        </p:nvCxnSpPr>
        <p:spPr>
          <a:xfrm>
            <a:off x="1322070" y="4473279"/>
            <a:ext cx="186690" cy="0"/>
          </a:xfrm>
          <a:prstGeom prst="line">
            <a:avLst/>
          </a:prstGeom>
          <a:ln w="571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B9FFFC49-D4CD-1B2D-1B00-4E9D7D66E989}"/>
                  </a:ext>
                </a:extLst>
              </p:cNvPr>
              <p:cNvSpPr txBox="1"/>
              <p:nvPr/>
            </p:nvSpPr>
            <p:spPr>
              <a:xfrm>
                <a:off x="110490" y="4261059"/>
                <a:ext cx="1406807"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b="0" i="1" dirty="0" smtClean="0">
                          <a:latin typeface="Cambria Math" panose="02040503050406030204" pitchFamily="18" charset="0"/>
                        </a:rPr>
                        <m:t>1/(</m:t>
                      </m:r>
                      <m:r>
                        <a:rPr lang="en-US" b="0" i="1" dirty="0" smtClean="0">
                          <a:latin typeface="Cambria Math" panose="02040503050406030204" pitchFamily="18" charset="0"/>
                        </a:rPr>
                        <m:t>𝑏</m:t>
                      </m:r>
                      <m:r>
                        <a:rPr lang="en-US" b="0" i="1" dirty="0" smtClean="0">
                          <a:latin typeface="Cambria Math" panose="02040503050406030204" pitchFamily="18" charset="0"/>
                        </a:rPr>
                        <m:t>−</m:t>
                      </m:r>
                      <m:r>
                        <a:rPr lang="en-US" b="0" i="1" dirty="0" smtClean="0">
                          <a:latin typeface="Cambria Math" panose="02040503050406030204" pitchFamily="18" charset="0"/>
                        </a:rPr>
                        <m:t>𝑎</m:t>
                      </m:r>
                      <m:r>
                        <a:rPr lang="en-US" b="0" i="1" dirty="0" smtClean="0">
                          <a:latin typeface="Cambria Math" panose="02040503050406030204" pitchFamily="18" charset="0"/>
                        </a:rPr>
                        <m:t>)</m:t>
                      </m:r>
                    </m:oMath>
                  </m:oMathPara>
                </a14:m>
                <a:endParaRPr lang="en-US" dirty="0"/>
              </a:p>
            </p:txBody>
          </p:sp>
        </mc:Choice>
        <mc:Fallback xmlns="">
          <p:sp>
            <p:nvSpPr>
              <p:cNvPr id="34" name="TextBox 33">
                <a:extLst>
                  <a:ext uri="{FF2B5EF4-FFF2-40B4-BE49-F238E27FC236}">
                    <a16:creationId xmlns:a16="http://schemas.microsoft.com/office/drawing/2014/main" id="{B9FFFC49-D4CD-1B2D-1B00-4E9D7D66E989}"/>
                  </a:ext>
                </a:extLst>
              </p:cNvPr>
              <p:cNvSpPr txBox="1">
                <a:spLocks noRot="1" noChangeAspect="1" noMove="1" noResize="1" noEditPoints="1" noAdjustHandles="1" noChangeArrowheads="1" noChangeShapeType="1" noTextEdit="1"/>
              </p:cNvSpPr>
              <p:nvPr/>
            </p:nvSpPr>
            <p:spPr>
              <a:xfrm>
                <a:off x="110490" y="4261059"/>
                <a:ext cx="1406807" cy="369332"/>
              </a:xfrm>
              <a:prstGeom prst="rect">
                <a:avLst/>
              </a:prstGeom>
              <a:blipFill>
                <a:blip r:embed="rId8"/>
                <a:stretch>
                  <a:fillRect b="-11475"/>
                </a:stretch>
              </a:blipFill>
            </p:spPr>
            <p:txBody>
              <a:bodyPr/>
              <a:lstStyle/>
              <a:p>
                <a:r>
                  <a:rPr lang="en-US">
                    <a:noFill/>
                  </a:rPr>
                  <a:t> </a:t>
                </a:r>
              </a:p>
            </p:txBody>
          </p:sp>
        </mc:Fallback>
      </mc:AlternateContent>
      <p:sp>
        <p:nvSpPr>
          <p:cNvPr id="35" name="Right Brace 34">
            <a:extLst>
              <a:ext uri="{FF2B5EF4-FFF2-40B4-BE49-F238E27FC236}">
                <a16:creationId xmlns:a16="http://schemas.microsoft.com/office/drawing/2014/main" id="{D4987ED2-E79D-3F04-09FC-0A9BF2153CF9}"/>
              </a:ext>
            </a:extLst>
          </p:cNvPr>
          <p:cNvSpPr/>
          <p:nvPr/>
        </p:nvSpPr>
        <p:spPr>
          <a:xfrm rot="16200000">
            <a:off x="4048149" y="2802882"/>
            <a:ext cx="293538" cy="2745041"/>
          </a:xfrm>
          <a:prstGeom prst="rightBrace">
            <a:avLst/>
          </a:prstGeom>
          <a:ln w="57150">
            <a:solidFill>
              <a:schemeClr val="accent4">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866A0A61-9E2C-E006-9953-57755F18F098}"/>
                  </a:ext>
                </a:extLst>
              </p:cNvPr>
              <p:cNvSpPr txBox="1"/>
              <p:nvPr/>
            </p:nvSpPr>
            <p:spPr>
              <a:xfrm>
                <a:off x="3491514" y="3682196"/>
                <a:ext cx="1406807"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𝑏</m:t>
                      </m:r>
                      <m:r>
                        <a:rPr lang="en-US" b="0" i="1" smtClean="0">
                          <a:latin typeface="Cambria Math" panose="02040503050406030204" pitchFamily="18" charset="0"/>
                        </a:rPr>
                        <m:t>−</m:t>
                      </m:r>
                      <m:r>
                        <a:rPr lang="en-US" b="0" i="1" smtClean="0">
                          <a:latin typeface="Cambria Math" panose="02040503050406030204" pitchFamily="18" charset="0"/>
                        </a:rPr>
                        <m:t>𝑎</m:t>
                      </m:r>
                    </m:oMath>
                  </m:oMathPara>
                </a14:m>
                <a:endParaRPr lang="en-US" dirty="0"/>
              </a:p>
            </p:txBody>
          </p:sp>
        </mc:Choice>
        <mc:Fallback xmlns="">
          <p:sp>
            <p:nvSpPr>
              <p:cNvPr id="36" name="TextBox 35">
                <a:extLst>
                  <a:ext uri="{FF2B5EF4-FFF2-40B4-BE49-F238E27FC236}">
                    <a16:creationId xmlns:a16="http://schemas.microsoft.com/office/drawing/2014/main" id="{866A0A61-9E2C-E006-9953-57755F18F098}"/>
                  </a:ext>
                </a:extLst>
              </p:cNvPr>
              <p:cNvSpPr txBox="1">
                <a:spLocks noRot="1" noChangeAspect="1" noMove="1" noResize="1" noEditPoints="1" noAdjustHandles="1" noChangeArrowheads="1" noChangeShapeType="1" noTextEdit="1"/>
              </p:cNvSpPr>
              <p:nvPr/>
            </p:nvSpPr>
            <p:spPr>
              <a:xfrm>
                <a:off x="3491514" y="3682196"/>
                <a:ext cx="1406807" cy="369332"/>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26ECE19C-4C98-C194-C293-C0ED4CCBC309}"/>
                  </a:ext>
                </a:extLst>
              </p:cNvPr>
              <p:cNvSpPr txBox="1"/>
              <p:nvPr/>
            </p:nvSpPr>
            <p:spPr>
              <a:xfrm>
                <a:off x="7926009" y="3886609"/>
                <a:ext cx="3690751" cy="1765519"/>
              </a:xfrm>
              <a:prstGeom prst="roundRect">
                <a:avLst/>
              </a:prstGeom>
              <a:noFill/>
              <a:ln w="28575">
                <a:solidFill>
                  <a:schemeClr val="accent4">
                    <a:lumMod val="75000"/>
                  </a:schemeClr>
                </a:solidFill>
              </a:ln>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panose="02040503050406030204" pitchFamily="18" charset="0"/>
                            </a:rPr>
                          </m:ctrlPr>
                        </m:sSubPr>
                        <m:e>
                          <m:r>
                            <a:rPr lang="en-US" sz="2000" i="1">
                              <a:latin typeface="Cambria Math" panose="02040503050406030204" pitchFamily="18" charset="0"/>
                            </a:rPr>
                            <m:t>𝐹</m:t>
                          </m:r>
                        </m:e>
                        <m:sub>
                          <m:r>
                            <a:rPr lang="en-US" sz="2000" i="1">
                              <a:latin typeface="Cambria Math" panose="02040503050406030204" pitchFamily="18" charset="0"/>
                            </a:rPr>
                            <m:t>𝑋</m:t>
                          </m:r>
                        </m:sub>
                      </m:sSub>
                      <m:d>
                        <m:dPr>
                          <m:ctrlPr>
                            <a:rPr lang="en-US" sz="2000" i="1">
                              <a:latin typeface="Cambria Math" panose="02040503050406030204" pitchFamily="18" charset="0"/>
                            </a:rPr>
                          </m:ctrlPr>
                        </m:dPr>
                        <m:e>
                          <m:r>
                            <a:rPr lang="en-US" sz="2000" i="1">
                              <a:latin typeface="Cambria Math" panose="02040503050406030204" pitchFamily="18" charset="0"/>
                            </a:rPr>
                            <m:t>𝑘</m:t>
                          </m:r>
                        </m:e>
                      </m:d>
                      <m:r>
                        <a:rPr lang="en-US" sz="2000" i="1">
                          <a:latin typeface="Cambria Math" panose="02040503050406030204" pitchFamily="18" charset="0"/>
                        </a:rPr>
                        <m:t>=</m:t>
                      </m:r>
                      <m:d>
                        <m:dPr>
                          <m:begChr m:val="{"/>
                          <m:endChr m:val=""/>
                          <m:ctrlPr>
                            <a:rPr lang="en-US" sz="2000" i="1">
                              <a:latin typeface="Cambria Math" panose="02040503050406030204" pitchFamily="18" charset="0"/>
                            </a:rPr>
                          </m:ctrlPr>
                        </m:dPr>
                        <m:e>
                          <m:eqArr>
                            <m:eqArrPr>
                              <m:ctrlPr>
                                <a:rPr lang="en-US" sz="2000" i="1">
                                  <a:latin typeface="Cambria Math" panose="02040503050406030204" pitchFamily="18" charset="0"/>
                                </a:rPr>
                              </m:ctrlPr>
                            </m:eqArrPr>
                            <m:e>
                              <m:r>
                                <a:rPr lang="en-US" sz="2000" i="1">
                                  <a:latin typeface="Cambria Math" panose="02040503050406030204" pitchFamily="18" charset="0"/>
                                </a:rPr>
                                <m:t> </m:t>
                              </m:r>
                            </m:e>
                            <m:e>
                              <m:r>
                                <a:rPr lang="en-US" sz="2000" b="1" i="1">
                                  <a:latin typeface="Cambria Math" panose="02040503050406030204" pitchFamily="18" charset="0"/>
                                </a:rPr>
                                <m:t>𝟎</m:t>
                              </m:r>
                              <m:r>
                                <a:rPr lang="en-US" sz="2000" b="1" i="1">
                                  <a:latin typeface="Cambria Math" panose="02040503050406030204" pitchFamily="18" charset="0"/>
                                </a:rPr>
                                <m:t>              </m:t>
                              </m:r>
                              <m:r>
                                <a:rPr lang="en-US" sz="2000" b="1">
                                  <a:latin typeface="Cambria Math" panose="02040503050406030204" pitchFamily="18" charset="0"/>
                                </a:rPr>
                                <m:t> </m:t>
                              </m:r>
                              <m:r>
                                <a:rPr lang="en-US" sz="2000" b="1" i="0">
                                  <a:latin typeface="Cambria Math" panose="02040503050406030204" pitchFamily="18" charset="0"/>
                                </a:rPr>
                                <m:t>𝐢𝐟</m:t>
                              </m:r>
                              <m:r>
                                <a:rPr lang="en-US" sz="2000" b="1" i="1">
                                  <a:latin typeface="Cambria Math" panose="02040503050406030204" pitchFamily="18" charset="0"/>
                                </a:rPr>
                                <m:t> </m:t>
                              </m:r>
                              <m:r>
                                <a:rPr lang="en-US" sz="2000" b="1" i="1">
                                  <a:latin typeface="Cambria Math" panose="02040503050406030204" pitchFamily="18" charset="0"/>
                                </a:rPr>
                                <m:t>𝒌</m:t>
                              </m:r>
                              <m:r>
                                <a:rPr lang="en-US" sz="2000" b="1" i="1">
                                  <a:latin typeface="Cambria Math" panose="02040503050406030204" pitchFamily="18" charset="0"/>
                                </a:rPr>
                                <m:t>&lt;</m:t>
                              </m:r>
                              <m:r>
                                <a:rPr lang="en-US" sz="2000" b="1" i="1">
                                  <a:latin typeface="Cambria Math" panose="02040503050406030204" pitchFamily="18" charset="0"/>
                                </a:rPr>
                                <m:t>𝒂</m:t>
                              </m:r>
                            </m:e>
                            <m:e>
                              <m:f>
                                <m:fPr>
                                  <m:ctrlPr>
                                    <a:rPr lang="en-US" sz="2000" i="1">
                                      <a:latin typeface="Cambria Math" panose="02040503050406030204" pitchFamily="18" charset="0"/>
                                    </a:rPr>
                                  </m:ctrlPr>
                                </m:fPr>
                                <m:num>
                                  <m:r>
                                    <a:rPr lang="en-US" sz="2000" i="1">
                                      <a:latin typeface="Cambria Math" panose="02040503050406030204" pitchFamily="18" charset="0"/>
                                    </a:rPr>
                                    <m:t>𝑘</m:t>
                                  </m:r>
                                  <m:r>
                                    <a:rPr lang="en-US" sz="2000" i="1">
                                      <a:latin typeface="Cambria Math" panose="02040503050406030204" pitchFamily="18" charset="0"/>
                                    </a:rPr>
                                    <m:t>−</m:t>
                                  </m:r>
                                  <m:r>
                                    <a:rPr lang="en-US" sz="2000" i="1">
                                      <a:latin typeface="Cambria Math" panose="02040503050406030204" pitchFamily="18" charset="0"/>
                                    </a:rPr>
                                    <m:t>𝑎</m:t>
                                  </m:r>
                                </m:num>
                                <m:den>
                                  <m:r>
                                    <a:rPr lang="en-US" sz="2000" i="1">
                                      <a:latin typeface="Cambria Math" panose="02040503050406030204" pitchFamily="18" charset="0"/>
                                    </a:rPr>
                                    <m:t>𝑏</m:t>
                                  </m:r>
                                  <m:r>
                                    <a:rPr lang="en-US" sz="2000" i="1">
                                      <a:latin typeface="Cambria Math" panose="02040503050406030204" pitchFamily="18" charset="0"/>
                                    </a:rPr>
                                    <m:t>−</m:t>
                                  </m:r>
                                  <m:r>
                                    <a:rPr lang="en-US" sz="2000" i="1">
                                      <a:latin typeface="Cambria Math" panose="02040503050406030204" pitchFamily="18" charset="0"/>
                                    </a:rPr>
                                    <m:t>𝑎</m:t>
                                  </m:r>
                                </m:den>
                              </m:f>
                              <m:r>
                                <a:rPr lang="en-US" sz="2000" i="1">
                                  <a:latin typeface="Cambria Math" panose="02040503050406030204" pitchFamily="18" charset="0"/>
                                </a:rPr>
                                <m:t>  </m:t>
                              </m:r>
                              <m:r>
                                <m:rPr>
                                  <m:sty m:val="p"/>
                                </m:rPr>
                                <a:rPr lang="en-US" sz="2000">
                                  <a:latin typeface="Cambria Math" panose="02040503050406030204" pitchFamily="18" charset="0"/>
                                </a:rPr>
                                <m:t>if</m:t>
                              </m:r>
                              <m:r>
                                <a:rPr lang="en-US" sz="2000" i="1">
                                  <a:latin typeface="Cambria Math" panose="02040503050406030204" pitchFamily="18" charset="0"/>
                                </a:rPr>
                                <m:t> </m:t>
                              </m:r>
                              <m:r>
                                <a:rPr lang="en-US" sz="2000" i="1">
                                  <a:latin typeface="Cambria Math" panose="02040503050406030204" pitchFamily="18" charset="0"/>
                                </a:rPr>
                                <m:t>𝑎</m:t>
                              </m:r>
                              <m:r>
                                <a:rPr lang="en-US" sz="2000" i="1">
                                  <a:latin typeface="Cambria Math" panose="02040503050406030204" pitchFamily="18" charset="0"/>
                                </a:rPr>
                                <m:t>≤</m:t>
                              </m:r>
                              <m:r>
                                <a:rPr lang="en-US" sz="2000" i="1">
                                  <a:latin typeface="Cambria Math" panose="02040503050406030204" pitchFamily="18" charset="0"/>
                                </a:rPr>
                                <m:t>𝑘</m:t>
                              </m:r>
                              <m:r>
                                <a:rPr lang="en-US" sz="2000" i="1">
                                  <a:latin typeface="Cambria Math" panose="02040503050406030204" pitchFamily="18" charset="0"/>
                                </a:rPr>
                                <m:t>≤</m:t>
                              </m:r>
                              <m:r>
                                <a:rPr lang="en-US" sz="2000" i="1">
                                  <a:latin typeface="Cambria Math" panose="02040503050406030204" pitchFamily="18" charset="0"/>
                                </a:rPr>
                                <m:t>𝑏</m:t>
                              </m:r>
                            </m:e>
                            <m:e>
                              <m:r>
                                <a:rPr lang="en-US" sz="2000" i="1">
                                  <a:latin typeface="Cambria Math" panose="02040503050406030204" pitchFamily="18" charset="0"/>
                                </a:rPr>
                                <m:t>  </m:t>
                              </m:r>
                            </m:e>
                            <m:e/>
                          </m:eqArr>
                        </m:e>
                      </m:d>
                    </m:oMath>
                  </m:oMathPara>
                </a14:m>
                <a:endParaRPr lang="en-US" sz="2000" dirty="0"/>
              </a:p>
            </p:txBody>
          </p:sp>
        </mc:Choice>
        <mc:Fallback xmlns="">
          <p:sp>
            <p:nvSpPr>
              <p:cNvPr id="38" name="TextBox 37">
                <a:extLst>
                  <a:ext uri="{FF2B5EF4-FFF2-40B4-BE49-F238E27FC236}">
                    <a16:creationId xmlns:a16="http://schemas.microsoft.com/office/drawing/2014/main" id="{26ECE19C-4C98-C194-C293-C0ED4CCBC309}"/>
                  </a:ext>
                </a:extLst>
              </p:cNvPr>
              <p:cNvSpPr txBox="1">
                <a:spLocks noRot="1" noChangeAspect="1" noMove="1" noResize="1" noEditPoints="1" noAdjustHandles="1" noChangeArrowheads="1" noChangeShapeType="1" noTextEdit="1"/>
              </p:cNvSpPr>
              <p:nvPr/>
            </p:nvSpPr>
            <p:spPr>
              <a:xfrm>
                <a:off x="7926009" y="3886609"/>
                <a:ext cx="3690751" cy="1765519"/>
              </a:xfrm>
              <a:prstGeom prst="roundRect">
                <a:avLst/>
              </a:prstGeom>
              <a:blipFill>
                <a:blip r:embed="rId10"/>
                <a:stretch>
                  <a:fillRect/>
                </a:stretch>
              </a:blipFill>
              <a:ln w="28575">
                <a:solidFill>
                  <a:schemeClr val="accent4">
                    <a:lumMod val="75000"/>
                  </a:schemeClr>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C1B952BF-8BAD-DE6B-F92C-BA9BC1B5DE7C}"/>
                  </a:ext>
                </a:extLst>
              </p:cNvPr>
              <p:cNvSpPr txBox="1"/>
              <p:nvPr/>
            </p:nvSpPr>
            <p:spPr>
              <a:xfrm>
                <a:off x="1794987" y="6330285"/>
                <a:ext cx="791526" cy="40011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000" b="1" i="1" dirty="0" smtClean="0">
                          <a:solidFill>
                            <a:schemeClr val="accent5"/>
                          </a:solidFill>
                          <a:latin typeface="Cambria Math" panose="02040503050406030204" pitchFamily="18" charset="0"/>
                        </a:rPr>
                        <m:t>𝒌</m:t>
                      </m:r>
                    </m:oMath>
                  </m:oMathPara>
                </a14:m>
                <a:endParaRPr lang="en-US" sz="2000" b="1" dirty="0">
                  <a:solidFill>
                    <a:schemeClr val="accent5"/>
                  </a:solidFill>
                </a:endParaRPr>
              </a:p>
            </p:txBody>
          </p:sp>
        </mc:Choice>
        <mc:Fallback xmlns="">
          <p:sp>
            <p:nvSpPr>
              <p:cNvPr id="4" name="TextBox 3">
                <a:extLst>
                  <a:ext uri="{FF2B5EF4-FFF2-40B4-BE49-F238E27FC236}">
                    <a16:creationId xmlns:a16="http://schemas.microsoft.com/office/drawing/2014/main" id="{C1B952BF-8BAD-DE6B-F92C-BA9BC1B5DE7C}"/>
                  </a:ext>
                </a:extLst>
              </p:cNvPr>
              <p:cNvSpPr txBox="1">
                <a:spLocks noRot="1" noChangeAspect="1" noMove="1" noResize="1" noEditPoints="1" noAdjustHandles="1" noChangeArrowheads="1" noChangeShapeType="1" noTextEdit="1"/>
              </p:cNvSpPr>
              <p:nvPr/>
            </p:nvSpPr>
            <p:spPr>
              <a:xfrm>
                <a:off x="1794987" y="6330285"/>
                <a:ext cx="791526" cy="400110"/>
              </a:xfrm>
              <a:prstGeom prst="rect">
                <a:avLst/>
              </a:prstGeom>
              <a:blipFill>
                <a:blip r:embed="rId11"/>
                <a:stretch>
                  <a:fillRect/>
                </a:stretch>
              </a:blipFill>
            </p:spPr>
            <p:txBody>
              <a:bodyPr/>
              <a:lstStyle/>
              <a:p>
                <a:r>
                  <a:rPr lang="en-US">
                    <a:noFill/>
                  </a:rPr>
                  <a:t> </a:t>
                </a:r>
              </a:p>
            </p:txBody>
          </p:sp>
        </mc:Fallback>
      </mc:AlternateContent>
      <p:cxnSp>
        <p:nvCxnSpPr>
          <p:cNvPr id="5" name="Straight Connector 4">
            <a:extLst>
              <a:ext uri="{FF2B5EF4-FFF2-40B4-BE49-F238E27FC236}">
                <a16:creationId xmlns:a16="http://schemas.microsoft.com/office/drawing/2014/main" id="{5AAA8478-C07E-3395-71D0-F88DA270CB5E}"/>
              </a:ext>
            </a:extLst>
          </p:cNvPr>
          <p:cNvCxnSpPr>
            <a:cxnSpLocks/>
          </p:cNvCxnSpPr>
          <p:nvPr/>
        </p:nvCxnSpPr>
        <p:spPr>
          <a:xfrm flipV="1">
            <a:off x="2190750" y="6107430"/>
            <a:ext cx="0" cy="289560"/>
          </a:xfrm>
          <a:prstGeom prst="line">
            <a:avLst/>
          </a:prstGeom>
          <a:ln w="571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143396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309A672-F758-F2CD-5BB8-6116114A34E6}"/>
              </a:ext>
            </a:extLst>
          </p:cNvPr>
          <p:cNvSpPr/>
          <p:nvPr/>
        </p:nvSpPr>
        <p:spPr>
          <a:xfrm>
            <a:off x="2913540" y="4455523"/>
            <a:ext cx="2573435" cy="1773892"/>
          </a:xfrm>
          <a:prstGeom prst="rect">
            <a:avLst/>
          </a:prstGeom>
          <a:solidFill>
            <a:schemeClr val="accent5">
              <a:lumMod val="20000"/>
              <a:lumOff val="80000"/>
            </a:schemeClr>
          </a:solidFill>
          <a:ln w="38100">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0B6B617-3863-A2C0-4A16-2BFAD9712C97}"/>
              </a:ext>
            </a:extLst>
          </p:cNvPr>
          <p:cNvSpPr>
            <a:spLocks noGrp="1"/>
          </p:cNvSpPr>
          <p:nvPr>
            <p:ph type="title"/>
          </p:nvPr>
        </p:nvSpPr>
        <p:spPr>
          <a:xfrm>
            <a:off x="575239" y="263276"/>
            <a:ext cx="11449120" cy="1014667"/>
          </a:xfrm>
        </p:spPr>
        <p:txBody>
          <a:bodyPr>
            <a:normAutofit/>
          </a:bodyPr>
          <a:lstStyle/>
          <a:p>
            <a:r>
              <a:rPr lang="en-US" i="1" dirty="0"/>
              <a:t>Continuous </a:t>
            </a:r>
            <a:r>
              <a:rPr lang="en-US" u="sng" dirty="0"/>
              <a:t>Uniform</a:t>
            </a:r>
            <a:r>
              <a:rPr lang="en-US" dirty="0"/>
              <a:t> Distribution – </a:t>
            </a:r>
            <a:r>
              <a:rPr lang="en-US" b="1" dirty="0"/>
              <a:t>CDF</a:t>
            </a:r>
            <a:r>
              <a:rPr lang="en-US" sz="2400" b="1" dirty="0"/>
              <a:t>(Visual)</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E884993-00FF-161C-5604-E29367F94FF1}"/>
                  </a:ext>
                </a:extLst>
              </p:cNvPr>
              <p:cNvSpPr>
                <a:spLocks noGrp="1"/>
              </p:cNvSpPr>
              <p:nvPr>
                <p:ph idx="1"/>
              </p:nvPr>
            </p:nvSpPr>
            <p:spPr>
              <a:xfrm>
                <a:off x="575240" y="1463857"/>
                <a:ext cx="11449120" cy="4845504"/>
              </a:xfrm>
            </p:spPr>
            <p:txBody>
              <a:bodyPr/>
              <a:lstStyle/>
              <a:p>
                <a:r>
                  <a:rPr lang="en-US" dirty="0"/>
                  <a:t>&gt; </a:t>
                </a:r>
                <a14:m>
                  <m:oMath xmlns:m="http://schemas.openxmlformats.org/officeDocument/2006/math">
                    <m:r>
                      <a:rPr lang="en-US" b="0" i="1" smtClean="0">
                        <a:latin typeface="Cambria Math" panose="02040503050406030204" pitchFamily="18" charset="0"/>
                      </a:rPr>
                      <m:t>𝑋</m:t>
                    </m:r>
                  </m:oMath>
                </a14:m>
                <a:r>
                  <a:rPr lang="en-US" dirty="0"/>
                  <a:t> is a </a:t>
                </a:r>
                <a:r>
                  <a:rPr lang="en-US" b="1" dirty="0"/>
                  <a:t>uniform random real number</a:t>
                </a:r>
                <a:r>
                  <a:rPr lang="en-US" dirty="0"/>
                  <a:t> between </a:t>
                </a:r>
                <a14:m>
                  <m:oMath xmlns:m="http://schemas.openxmlformats.org/officeDocument/2006/math">
                    <m:r>
                      <a:rPr lang="en-US" b="0" i="1" smtClean="0">
                        <a:latin typeface="Cambria Math" panose="02040503050406030204" pitchFamily="18" charset="0"/>
                      </a:rPr>
                      <m:t>𝑎</m:t>
                    </m:r>
                  </m:oMath>
                </a14:m>
                <a:r>
                  <a:rPr lang="en-US" dirty="0"/>
                  <a:t> and </a:t>
                </a:r>
                <a14:m>
                  <m:oMath xmlns:m="http://schemas.openxmlformats.org/officeDocument/2006/math">
                    <m:r>
                      <a:rPr lang="en-US" b="0" i="1" smtClean="0">
                        <a:latin typeface="Cambria Math" panose="02040503050406030204" pitchFamily="18" charset="0"/>
                      </a:rPr>
                      <m:t>𝑏</m:t>
                    </m:r>
                  </m:oMath>
                </a14:m>
                <a:r>
                  <a:rPr lang="en-US" b="0" dirty="0"/>
                  <a:t> -&gt; </a:t>
                </a:r>
                <a14:m>
                  <m:oMath xmlns:m="http://schemas.openxmlformats.org/officeDocument/2006/math">
                    <m:r>
                      <a:rPr lang="en-US" b="0" i="1" smtClean="0">
                        <a:latin typeface="Cambria Math" panose="02040503050406030204" pitchFamily="18" charset="0"/>
                      </a:rPr>
                      <m:t>𝑋</m:t>
                    </m:r>
                    <m:r>
                      <a:rPr lang="en-US" b="0" i="1" smtClean="0">
                        <a:latin typeface="Cambria Math" panose="02040503050406030204" pitchFamily="18" charset="0"/>
                      </a:rPr>
                      <m:t>∼</m:t>
                    </m:r>
                    <m:r>
                      <m:rPr>
                        <m:sty m:val="p"/>
                      </m:rPr>
                      <a:rPr lang="en-US" b="0" i="0" smtClean="0">
                        <a:latin typeface="Cambria Math" panose="02040503050406030204" pitchFamily="18" charset="0"/>
                      </a:rPr>
                      <m:t>Unif</m:t>
                    </m:r>
                    <m:d>
                      <m:dPr>
                        <m:ctrlPr>
                          <a:rPr lang="en-US" b="0" i="1" smtClean="0">
                            <a:latin typeface="Cambria Math" panose="02040503050406030204" pitchFamily="18" charset="0"/>
                          </a:rPr>
                        </m:ctrlPr>
                      </m:dPr>
                      <m:e>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𝑏</m:t>
                        </m:r>
                      </m:e>
                    </m:d>
                  </m:oMath>
                </a14:m>
                <a:endParaRPr lang="en-US" b="0" dirty="0"/>
              </a:p>
              <a:p>
                <a:endParaRPr lang="en-US" sz="1500" b="0" dirty="0"/>
              </a:p>
              <a:p>
                <a:r>
                  <a:rPr lang="en-US" b="0" dirty="0"/>
                  <a:t>What is the CDF,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𝐹</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oMath>
                </a14:m>
                <a:r>
                  <a:rPr lang="en-US" b="0" dirty="0"/>
                  <a:t>? </a:t>
                </a:r>
                <a:r>
                  <a:rPr lang="en-US" sz="2000" b="1" i="1" dirty="0">
                    <a:solidFill>
                      <a:schemeClr val="accent5"/>
                    </a:solidFill>
                  </a:rPr>
                  <a:t>Let’s compute this “visually”….</a:t>
                </a:r>
              </a:p>
              <a:p>
                <a:pPr lvl="1"/>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𝐹</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r>
                      <a:rPr lang="en-US" b="0" i="1" smtClean="0">
                        <a:latin typeface="Cambria Math" panose="02040503050406030204" pitchFamily="18" charset="0"/>
                      </a:rPr>
                      <m:t>=</m:t>
                    </m:r>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m:t>
                    </m:r>
                  </m:oMath>
                </a14:m>
                <a:r>
                  <a:rPr lang="en-US" b="0" dirty="0"/>
                  <a:t> is the area of the green region below: </a:t>
                </a:r>
                <a14:m>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𝑎</m:t>
                        </m:r>
                      </m:num>
                      <m:den>
                        <m:r>
                          <a:rPr lang="en-US" b="0" i="1" smtClean="0">
                            <a:latin typeface="Cambria Math" panose="02040503050406030204" pitchFamily="18" charset="0"/>
                          </a:rPr>
                          <m:t>𝑏</m:t>
                        </m:r>
                        <m:r>
                          <a:rPr lang="en-US" b="0" i="1" smtClean="0">
                            <a:latin typeface="Cambria Math" panose="02040503050406030204" pitchFamily="18" charset="0"/>
                          </a:rPr>
                          <m:t>−</m:t>
                        </m:r>
                        <m:r>
                          <a:rPr lang="en-US" b="0" i="1" smtClean="0">
                            <a:latin typeface="Cambria Math" panose="02040503050406030204" pitchFamily="18" charset="0"/>
                          </a:rPr>
                          <m:t>𝑎</m:t>
                        </m:r>
                      </m:den>
                    </m:f>
                  </m:oMath>
                </a14:m>
                <a:r>
                  <a:rPr lang="en-US" b="0" dirty="0"/>
                  <a:t> if </a:t>
                </a:r>
                <a14:m>
                  <m:oMath xmlns:m="http://schemas.openxmlformats.org/officeDocument/2006/math">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&lt;</m:t>
                    </m:r>
                    <m:r>
                      <a:rPr lang="en-US" b="0" i="1" smtClean="0">
                        <a:latin typeface="Cambria Math" panose="02040503050406030204" pitchFamily="18" charset="0"/>
                      </a:rPr>
                      <m:t>𝑏</m:t>
                    </m:r>
                  </m:oMath>
                </a14:m>
                <a:endParaRPr lang="en-US" b="0" dirty="0"/>
              </a:p>
              <a:p>
                <a:pPr marL="0" indent="0">
                  <a:buNone/>
                </a:pPr>
                <a:endParaRPr lang="en-US" b="0" dirty="0"/>
              </a:p>
            </p:txBody>
          </p:sp>
        </mc:Choice>
        <mc:Fallback xmlns="">
          <p:sp>
            <p:nvSpPr>
              <p:cNvPr id="3" name="Content Placeholder 2">
                <a:extLst>
                  <a:ext uri="{FF2B5EF4-FFF2-40B4-BE49-F238E27FC236}">
                    <a16:creationId xmlns:a16="http://schemas.microsoft.com/office/drawing/2014/main" id="{2E884993-00FF-161C-5604-E29367F94FF1}"/>
                  </a:ext>
                </a:extLst>
              </p:cNvPr>
              <p:cNvSpPr>
                <a:spLocks noGrp="1" noRot="1" noChangeAspect="1" noMove="1" noResize="1" noEditPoints="1" noAdjustHandles="1" noChangeArrowheads="1" noChangeShapeType="1" noTextEdit="1"/>
              </p:cNvSpPr>
              <p:nvPr>
                <p:ph idx="1"/>
              </p:nvPr>
            </p:nvSpPr>
            <p:spPr>
              <a:xfrm>
                <a:off x="575240" y="1463857"/>
                <a:ext cx="11449120" cy="4845504"/>
              </a:xfrm>
              <a:blipFill>
                <a:blip r:embed="rId2"/>
                <a:stretch>
                  <a:fillRect l="-639" t="-213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1B5A7C01-8773-363E-201D-B48E9A961525}"/>
                  </a:ext>
                </a:extLst>
              </p:cNvPr>
              <p:cNvSpPr txBox="1"/>
              <p:nvPr/>
            </p:nvSpPr>
            <p:spPr>
              <a:xfrm>
                <a:off x="666679" y="3841958"/>
                <a:ext cx="791526" cy="40011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2000" b="0" i="1" dirty="0" smtClean="0">
                              <a:latin typeface="Cambria Math" panose="02040503050406030204" pitchFamily="18" charset="0"/>
                            </a:rPr>
                          </m:ctrlPr>
                        </m:sSubPr>
                        <m:e>
                          <m:r>
                            <a:rPr lang="en-US" sz="2000" b="0" i="1" dirty="0" smtClean="0">
                              <a:latin typeface="Cambria Math" panose="02040503050406030204" pitchFamily="18" charset="0"/>
                            </a:rPr>
                            <m:t>𝑓</m:t>
                          </m:r>
                        </m:e>
                        <m:sub>
                          <m:r>
                            <a:rPr lang="en-US" sz="2000" b="0" i="1" dirty="0" smtClean="0">
                              <a:latin typeface="Cambria Math" panose="02040503050406030204" pitchFamily="18" charset="0"/>
                            </a:rPr>
                            <m:t>𝑋</m:t>
                          </m:r>
                        </m:sub>
                      </m:sSub>
                      <m:r>
                        <a:rPr lang="en-US" sz="2000" b="0" i="1" dirty="0" smtClean="0">
                          <a:latin typeface="Cambria Math" panose="02040503050406030204" pitchFamily="18" charset="0"/>
                        </a:rPr>
                        <m:t>(</m:t>
                      </m:r>
                      <m:r>
                        <a:rPr lang="en-US" sz="2000" b="0" i="1" dirty="0" smtClean="0">
                          <a:latin typeface="Cambria Math" panose="02040503050406030204" pitchFamily="18" charset="0"/>
                        </a:rPr>
                        <m:t>𝑧</m:t>
                      </m:r>
                      <m:r>
                        <a:rPr lang="en-US" sz="2000" b="0" i="1" dirty="0" smtClean="0">
                          <a:latin typeface="Cambria Math" panose="02040503050406030204" pitchFamily="18" charset="0"/>
                        </a:rPr>
                        <m:t>)</m:t>
                      </m:r>
                    </m:oMath>
                  </m:oMathPara>
                </a14:m>
                <a:endParaRPr lang="en-US" sz="2000" dirty="0"/>
              </a:p>
            </p:txBody>
          </p:sp>
        </mc:Choice>
        <mc:Fallback xmlns="">
          <p:sp>
            <p:nvSpPr>
              <p:cNvPr id="10" name="TextBox 9">
                <a:extLst>
                  <a:ext uri="{FF2B5EF4-FFF2-40B4-BE49-F238E27FC236}">
                    <a16:creationId xmlns:a16="http://schemas.microsoft.com/office/drawing/2014/main" id="{1B5A7C01-8773-363E-201D-B48E9A961525}"/>
                  </a:ext>
                </a:extLst>
              </p:cNvPr>
              <p:cNvSpPr txBox="1">
                <a:spLocks noRot="1" noChangeAspect="1" noMove="1" noResize="1" noEditPoints="1" noAdjustHandles="1" noChangeArrowheads="1" noChangeShapeType="1" noTextEdit="1"/>
              </p:cNvSpPr>
              <p:nvPr/>
            </p:nvSpPr>
            <p:spPr>
              <a:xfrm>
                <a:off x="666679" y="3841958"/>
                <a:ext cx="791526" cy="400110"/>
              </a:xfrm>
              <a:prstGeom prst="rect">
                <a:avLst/>
              </a:prstGeom>
              <a:blipFill>
                <a:blip r:embed="rId3"/>
                <a:stretch>
                  <a:fillRect l="-769" r="-1538" b="-151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E6CDDCFB-E5B3-26BD-F581-91F145D6E8A8}"/>
                  </a:ext>
                </a:extLst>
              </p:cNvPr>
              <p:cNvSpPr txBox="1"/>
              <p:nvPr/>
            </p:nvSpPr>
            <p:spPr>
              <a:xfrm>
                <a:off x="6854119" y="6269258"/>
                <a:ext cx="791526" cy="40011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000" b="0" i="1" dirty="0" smtClean="0">
                          <a:latin typeface="Cambria Math" panose="02040503050406030204" pitchFamily="18" charset="0"/>
                        </a:rPr>
                        <m:t>𝑧</m:t>
                      </m:r>
                    </m:oMath>
                  </m:oMathPara>
                </a14:m>
                <a:endParaRPr lang="en-US" sz="2000" dirty="0"/>
              </a:p>
            </p:txBody>
          </p:sp>
        </mc:Choice>
        <mc:Fallback xmlns="">
          <p:sp>
            <p:nvSpPr>
              <p:cNvPr id="11" name="TextBox 10">
                <a:extLst>
                  <a:ext uri="{FF2B5EF4-FFF2-40B4-BE49-F238E27FC236}">
                    <a16:creationId xmlns:a16="http://schemas.microsoft.com/office/drawing/2014/main" id="{E6CDDCFB-E5B3-26BD-F581-91F145D6E8A8}"/>
                  </a:ext>
                </a:extLst>
              </p:cNvPr>
              <p:cNvSpPr txBox="1">
                <a:spLocks noRot="1" noChangeAspect="1" noMove="1" noResize="1" noEditPoints="1" noAdjustHandles="1" noChangeArrowheads="1" noChangeShapeType="1" noTextEdit="1"/>
              </p:cNvSpPr>
              <p:nvPr/>
            </p:nvSpPr>
            <p:spPr>
              <a:xfrm>
                <a:off x="6854119" y="6269258"/>
                <a:ext cx="791526" cy="400110"/>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8FEC4936-60E7-0D59-860B-D68208067A4E}"/>
                  </a:ext>
                </a:extLst>
              </p:cNvPr>
              <p:cNvSpPr txBox="1"/>
              <p:nvPr/>
            </p:nvSpPr>
            <p:spPr>
              <a:xfrm>
                <a:off x="2556987" y="6326475"/>
                <a:ext cx="791526" cy="40011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000" b="0" i="1" dirty="0" smtClean="0">
                          <a:latin typeface="Cambria Math" panose="02040503050406030204" pitchFamily="18" charset="0"/>
                        </a:rPr>
                        <m:t>𝑎</m:t>
                      </m:r>
                    </m:oMath>
                  </m:oMathPara>
                </a14:m>
                <a:endParaRPr lang="en-US" sz="2000" dirty="0"/>
              </a:p>
            </p:txBody>
          </p:sp>
        </mc:Choice>
        <mc:Fallback xmlns="">
          <p:sp>
            <p:nvSpPr>
              <p:cNvPr id="15" name="TextBox 14">
                <a:extLst>
                  <a:ext uri="{FF2B5EF4-FFF2-40B4-BE49-F238E27FC236}">
                    <a16:creationId xmlns:a16="http://schemas.microsoft.com/office/drawing/2014/main" id="{8FEC4936-60E7-0D59-860B-D68208067A4E}"/>
                  </a:ext>
                </a:extLst>
              </p:cNvPr>
              <p:cNvSpPr txBox="1">
                <a:spLocks noRot="1" noChangeAspect="1" noMove="1" noResize="1" noEditPoints="1" noAdjustHandles="1" noChangeArrowheads="1" noChangeShapeType="1" noTextEdit="1"/>
              </p:cNvSpPr>
              <p:nvPr/>
            </p:nvSpPr>
            <p:spPr>
              <a:xfrm>
                <a:off x="2556987" y="6326475"/>
                <a:ext cx="791526" cy="400110"/>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76D0B722-A4FE-0C1E-855E-3AA5E24899D9}"/>
                  </a:ext>
                </a:extLst>
              </p:cNvPr>
              <p:cNvSpPr txBox="1"/>
              <p:nvPr/>
            </p:nvSpPr>
            <p:spPr>
              <a:xfrm>
                <a:off x="5018247" y="6343591"/>
                <a:ext cx="791526" cy="40011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000" b="0" i="1" dirty="0" smtClean="0">
                          <a:latin typeface="Cambria Math" panose="02040503050406030204" pitchFamily="18" charset="0"/>
                        </a:rPr>
                        <m:t>𝑏</m:t>
                      </m:r>
                    </m:oMath>
                  </m:oMathPara>
                </a14:m>
                <a:endParaRPr lang="en-US" sz="2000" dirty="0"/>
              </a:p>
            </p:txBody>
          </p:sp>
        </mc:Choice>
        <mc:Fallback xmlns="">
          <p:sp>
            <p:nvSpPr>
              <p:cNvPr id="17" name="TextBox 16">
                <a:extLst>
                  <a:ext uri="{FF2B5EF4-FFF2-40B4-BE49-F238E27FC236}">
                    <a16:creationId xmlns:a16="http://schemas.microsoft.com/office/drawing/2014/main" id="{76D0B722-A4FE-0C1E-855E-3AA5E24899D9}"/>
                  </a:ext>
                </a:extLst>
              </p:cNvPr>
              <p:cNvSpPr txBox="1">
                <a:spLocks noRot="1" noChangeAspect="1" noMove="1" noResize="1" noEditPoints="1" noAdjustHandles="1" noChangeArrowheads="1" noChangeShapeType="1" noTextEdit="1"/>
              </p:cNvSpPr>
              <p:nvPr/>
            </p:nvSpPr>
            <p:spPr>
              <a:xfrm>
                <a:off x="5018247" y="6343591"/>
                <a:ext cx="791526" cy="400110"/>
              </a:xfrm>
              <a:prstGeom prst="rect">
                <a:avLst/>
              </a:prstGeom>
              <a:blipFill>
                <a:blip r:embed="rId6"/>
                <a:stretch>
                  <a:fillRect/>
                </a:stretch>
              </a:blipFill>
            </p:spPr>
            <p:txBody>
              <a:bodyPr/>
              <a:lstStyle/>
              <a:p>
                <a:r>
                  <a:rPr lang="en-US">
                    <a:noFill/>
                  </a:rPr>
                  <a:t> </a:t>
                </a:r>
              </a:p>
            </p:txBody>
          </p:sp>
        </mc:Fallback>
      </mc:AlternateContent>
      <p:sp>
        <p:nvSpPr>
          <p:cNvPr id="19" name="Rectangle 18">
            <a:extLst>
              <a:ext uri="{FF2B5EF4-FFF2-40B4-BE49-F238E27FC236}">
                <a16:creationId xmlns:a16="http://schemas.microsoft.com/office/drawing/2014/main" id="{D88732EA-0425-595B-F657-63893966FC40}"/>
              </a:ext>
            </a:extLst>
          </p:cNvPr>
          <p:cNvSpPr/>
          <p:nvPr/>
        </p:nvSpPr>
        <p:spPr>
          <a:xfrm>
            <a:off x="1447702" y="6103621"/>
            <a:ext cx="1488698" cy="108680"/>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7D30A424-C8B8-1260-81D3-0AD32E7B873F}"/>
              </a:ext>
            </a:extLst>
          </p:cNvPr>
          <p:cNvSpPr/>
          <p:nvPr/>
        </p:nvSpPr>
        <p:spPr>
          <a:xfrm>
            <a:off x="5442717" y="6103620"/>
            <a:ext cx="1815329" cy="114233"/>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8DCBDA2-8F82-97CC-3D32-3ACD70BD3E18}"/>
              </a:ext>
            </a:extLst>
          </p:cNvPr>
          <p:cNvSpPr/>
          <p:nvPr/>
        </p:nvSpPr>
        <p:spPr>
          <a:xfrm rot="16200000">
            <a:off x="2031483" y="5296811"/>
            <a:ext cx="1706406" cy="124573"/>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5FDF7BBC-AEE2-384A-AF35-028D19EB7DB0}"/>
              </a:ext>
            </a:extLst>
          </p:cNvPr>
          <p:cNvSpPr/>
          <p:nvPr/>
        </p:nvSpPr>
        <p:spPr>
          <a:xfrm rot="16200000">
            <a:off x="4651960" y="5296810"/>
            <a:ext cx="1706406" cy="124573"/>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287407AA-2A61-F9DF-293D-51D1A6916A81}"/>
              </a:ext>
            </a:extLst>
          </p:cNvPr>
          <p:cNvSpPr/>
          <p:nvPr/>
        </p:nvSpPr>
        <p:spPr>
          <a:xfrm>
            <a:off x="2822398" y="4415129"/>
            <a:ext cx="2745045" cy="108680"/>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CC31DD3C-EB3A-A308-52B5-454F99F27346}"/>
              </a:ext>
            </a:extLst>
          </p:cNvPr>
          <p:cNvCxnSpPr>
            <a:cxnSpLocks/>
          </p:cNvCxnSpPr>
          <p:nvPr/>
        </p:nvCxnSpPr>
        <p:spPr>
          <a:xfrm>
            <a:off x="1417320" y="6240780"/>
            <a:ext cx="5932170" cy="0"/>
          </a:xfrm>
          <a:prstGeom prst="line">
            <a:avLst/>
          </a:prstGeom>
          <a:ln w="571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97707E1-74C4-6D82-F70A-E278FD9D2817}"/>
              </a:ext>
            </a:extLst>
          </p:cNvPr>
          <p:cNvCxnSpPr>
            <a:cxnSpLocks/>
          </p:cNvCxnSpPr>
          <p:nvPr/>
        </p:nvCxnSpPr>
        <p:spPr>
          <a:xfrm flipV="1">
            <a:off x="1417320" y="4091940"/>
            <a:ext cx="0" cy="2148840"/>
          </a:xfrm>
          <a:prstGeom prst="line">
            <a:avLst/>
          </a:prstGeom>
          <a:ln w="571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95CAD8F-88B4-0606-52DC-67FE8C5DEBB4}"/>
              </a:ext>
            </a:extLst>
          </p:cNvPr>
          <p:cNvCxnSpPr>
            <a:cxnSpLocks/>
          </p:cNvCxnSpPr>
          <p:nvPr/>
        </p:nvCxnSpPr>
        <p:spPr>
          <a:xfrm flipV="1">
            <a:off x="2952750" y="6103620"/>
            <a:ext cx="0" cy="289560"/>
          </a:xfrm>
          <a:prstGeom prst="line">
            <a:avLst/>
          </a:prstGeom>
          <a:ln w="571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EC670B9-3CB0-8489-368C-4FF52FD649DC}"/>
              </a:ext>
            </a:extLst>
          </p:cNvPr>
          <p:cNvCxnSpPr>
            <a:cxnSpLocks/>
          </p:cNvCxnSpPr>
          <p:nvPr/>
        </p:nvCxnSpPr>
        <p:spPr>
          <a:xfrm flipV="1">
            <a:off x="5414010" y="6107430"/>
            <a:ext cx="0" cy="289560"/>
          </a:xfrm>
          <a:prstGeom prst="line">
            <a:avLst/>
          </a:prstGeom>
          <a:ln w="571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29" name="Right Brace 28">
            <a:extLst>
              <a:ext uri="{FF2B5EF4-FFF2-40B4-BE49-F238E27FC236}">
                <a16:creationId xmlns:a16="http://schemas.microsoft.com/office/drawing/2014/main" id="{41D442F0-4B16-8E99-08C8-1980FE180600}"/>
              </a:ext>
            </a:extLst>
          </p:cNvPr>
          <p:cNvSpPr/>
          <p:nvPr/>
        </p:nvSpPr>
        <p:spPr>
          <a:xfrm>
            <a:off x="5622340" y="4446609"/>
            <a:ext cx="187434" cy="1752804"/>
          </a:xfrm>
          <a:prstGeom prst="rightBrace">
            <a:avLst/>
          </a:prstGeom>
          <a:ln w="57150">
            <a:solidFill>
              <a:schemeClr val="accent4">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A610820F-6679-1232-F13C-65515DF4E329}"/>
                  </a:ext>
                </a:extLst>
              </p:cNvPr>
              <p:cNvSpPr txBox="1"/>
              <p:nvPr/>
            </p:nvSpPr>
            <p:spPr>
              <a:xfrm>
                <a:off x="5894576" y="4988978"/>
                <a:ext cx="759895" cy="572273"/>
              </a:xfrm>
              <a:prstGeom prst="rect">
                <a:avLst/>
              </a:prstGeom>
              <a:noFill/>
            </p:spPr>
            <p:txBody>
              <a:bodyPr wrap="square">
                <a:spAutoFit/>
              </a:bodyPr>
              <a:lstStyle/>
              <a:p>
                <a14:m>
                  <m:oMath xmlns:m="http://schemas.openxmlformats.org/officeDocument/2006/math">
                    <m:f>
                      <m:fPr>
                        <m:ctrlP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cs typeface="Segoe UI Semilight" panose="020B0402040204020203" pitchFamily="34" charset="0"/>
                          </a:rPr>
                        </m:ctrlPr>
                      </m:fPr>
                      <m:num>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cs typeface="Segoe UI Semilight" panose="020B0402040204020203" pitchFamily="34" charset="0"/>
                          </a:rPr>
                          <m:t>1</m:t>
                        </m:r>
                      </m:num>
                      <m:den>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cs typeface="Segoe UI Semilight" panose="020B0402040204020203" pitchFamily="34" charset="0"/>
                          </a:rPr>
                          <m:t>𝑏</m:t>
                        </m:r>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cs typeface="Segoe UI Semilight" panose="020B0402040204020203" pitchFamily="34" charset="0"/>
                          </a:rPr>
                          <m:t>−</m:t>
                        </m:r>
                        <m:r>
                          <a:rPr kumimoji="0" lang="en-US" sz="2200" b="0" i="1" u="none" strike="noStrike" kern="1200" cap="none" spc="0" normalizeH="0" baseline="0" noProof="0" smtClean="0">
                            <a:ln>
                              <a:noFill/>
                            </a:ln>
                            <a:solidFill>
                              <a:prstClr val="black"/>
                            </a:solidFill>
                            <a:effectLst/>
                            <a:uLnTx/>
                            <a:uFillTx/>
                            <a:latin typeface="Cambria Math" panose="02040503050406030204" pitchFamily="18" charset="0"/>
                            <a:cs typeface="Segoe UI Semilight" panose="020B0402040204020203" pitchFamily="34" charset="0"/>
                          </a:rPr>
                          <m:t>𝑎</m:t>
                        </m:r>
                      </m:den>
                    </m:f>
                  </m:oMath>
                </a14:m>
                <a:r>
                  <a:rPr lang="en-US" sz="2200" dirty="0"/>
                  <a:t> </a:t>
                </a:r>
              </a:p>
            </p:txBody>
          </p:sp>
        </mc:Choice>
        <mc:Fallback xmlns="">
          <p:sp>
            <p:nvSpPr>
              <p:cNvPr id="30" name="TextBox 29">
                <a:extLst>
                  <a:ext uri="{FF2B5EF4-FFF2-40B4-BE49-F238E27FC236}">
                    <a16:creationId xmlns:a16="http://schemas.microsoft.com/office/drawing/2014/main" id="{A610820F-6679-1232-F13C-65515DF4E329}"/>
                  </a:ext>
                </a:extLst>
              </p:cNvPr>
              <p:cNvSpPr txBox="1">
                <a:spLocks noRot="1" noChangeAspect="1" noMove="1" noResize="1" noEditPoints="1" noAdjustHandles="1" noChangeArrowheads="1" noChangeShapeType="1" noTextEdit="1"/>
              </p:cNvSpPr>
              <p:nvPr/>
            </p:nvSpPr>
            <p:spPr>
              <a:xfrm>
                <a:off x="5894576" y="4988978"/>
                <a:ext cx="759895" cy="572273"/>
              </a:xfrm>
              <a:prstGeom prst="rect">
                <a:avLst/>
              </a:prstGeom>
              <a:blipFill>
                <a:blip r:embed="rId7"/>
                <a:stretch>
                  <a:fillRect/>
                </a:stretch>
              </a:blipFill>
            </p:spPr>
            <p:txBody>
              <a:bodyPr/>
              <a:lstStyle/>
              <a:p>
                <a:r>
                  <a:rPr lang="en-US">
                    <a:noFill/>
                  </a:rPr>
                  <a:t> </a:t>
                </a:r>
              </a:p>
            </p:txBody>
          </p:sp>
        </mc:Fallback>
      </mc:AlternateContent>
      <p:cxnSp>
        <p:nvCxnSpPr>
          <p:cNvPr id="31" name="Straight Connector 30">
            <a:extLst>
              <a:ext uri="{FF2B5EF4-FFF2-40B4-BE49-F238E27FC236}">
                <a16:creationId xmlns:a16="http://schemas.microsoft.com/office/drawing/2014/main" id="{FF32A54C-75CF-3BEA-9CDC-F9E0D7217A05}"/>
              </a:ext>
            </a:extLst>
          </p:cNvPr>
          <p:cNvCxnSpPr>
            <a:cxnSpLocks/>
          </p:cNvCxnSpPr>
          <p:nvPr/>
        </p:nvCxnSpPr>
        <p:spPr>
          <a:xfrm>
            <a:off x="1322070" y="4473279"/>
            <a:ext cx="186690" cy="0"/>
          </a:xfrm>
          <a:prstGeom prst="line">
            <a:avLst/>
          </a:prstGeom>
          <a:ln w="571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B9FFFC49-D4CD-1B2D-1B00-4E9D7D66E989}"/>
                  </a:ext>
                </a:extLst>
              </p:cNvPr>
              <p:cNvSpPr txBox="1"/>
              <p:nvPr/>
            </p:nvSpPr>
            <p:spPr>
              <a:xfrm>
                <a:off x="110490" y="4261059"/>
                <a:ext cx="1406807"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b="0" i="1" dirty="0" smtClean="0">
                          <a:latin typeface="Cambria Math" panose="02040503050406030204" pitchFamily="18" charset="0"/>
                        </a:rPr>
                        <m:t>1/(</m:t>
                      </m:r>
                      <m:r>
                        <a:rPr lang="en-US" b="0" i="1" dirty="0" smtClean="0">
                          <a:latin typeface="Cambria Math" panose="02040503050406030204" pitchFamily="18" charset="0"/>
                        </a:rPr>
                        <m:t>𝑏</m:t>
                      </m:r>
                      <m:r>
                        <a:rPr lang="en-US" b="0" i="1" dirty="0" smtClean="0">
                          <a:latin typeface="Cambria Math" panose="02040503050406030204" pitchFamily="18" charset="0"/>
                        </a:rPr>
                        <m:t>−</m:t>
                      </m:r>
                      <m:r>
                        <a:rPr lang="en-US" b="0" i="1" dirty="0" smtClean="0">
                          <a:latin typeface="Cambria Math" panose="02040503050406030204" pitchFamily="18" charset="0"/>
                        </a:rPr>
                        <m:t>𝑎</m:t>
                      </m:r>
                      <m:r>
                        <a:rPr lang="en-US" b="0" i="1" dirty="0" smtClean="0">
                          <a:latin typeface="Cambria Math" panose="02040503050406030204" pitchFamily="18" charset="0"/>
                        </a:rPr>
                        <m:t>)</m:t>
                      </m:r>
                    </m:oMath>
                  </m:oMathPara>
                </a14:m>
                <a:endParaRPr lang="en-US" dirty="0"/>
              </a:p>
            </p:txBody>
          </p:sp>
        </mc:Choice>
        <mc:Fallback xmlns="">
          <p:sp>
            <p:nvSpPr>
              <p:cNvPr id="34" name="TextBox 33">
                <a:extLst>
                  <a:ext uri="{FF2B5EF4-FFF2-40B4-BE49-F238E27FC236}">
                    <a16:creationId xmlns:a16="http://schemas.microsoft.com/office/drawing/2014/main" id="{B9FFFC49-D4CD-1B2D-1B00-4E9D7D66E989}"/>
                  </a:ext>
                </a:extLst>
              </p:cNvPr>
              <p:cNvSpPr txBox="1">
                <a:spLocks noRot="1" noChangeAspect="1" noMove="1" noResize="1" noEditPoints="1" noAdjustHandles="1" noChangeArrowheads="1" noChangeShapeType="1" noTextEdit="1"/>
              </p:cNvSpPr>
              <p:nvPr/>
            </p:nvSpPr>
            <p:spPr>
              <a:xfrm>
                <a:off x="110490" y="4261059"/>
                <a:ext cx="1406807" cy="369332"/>
              </a:xfrm>
              <a:prstGeom prst="rect">
                <a:avLst/>
              </a:prstGeom>
              <a:blipFill>
                <a:blip r:embed="rId8"/>
                <a:stretch>
                  <a:fillRect b="-11475"/>
                </a:stretch>
              </a:blipFill>
            </p:spPr>
            <p:txBody>
              <a:bodyPr/>
              <a:lstStyle/>
              <a:p>
                <a:r>
                  <a:rPr lang="en-US">
                    <a:noFill/>
                  </a:rPr>
                  <a:t> </a:t>
                </a:r>
              </a:p>
            </p:txBody>
          </p:sp>
        </mc:Fallback>
      </mc:AlternateContent>
      <p:sp>
        <p:nvSpPr>
          <p:cNvPr id="35" name="Right Brace 34">
            <a:extLst>
              <a:ext uri="{FF2B5EF4-FFF2-40B4-BE49-F238E27FC236}">
                <a16:creationId xmlns:a16="http://schemas.microsoft.com/office/drawing/2014/main" id="{D4987ED2-E79D-3F04-09FC-0A9BF2153CF9}"/>
              </a:ext>
            </a:extLst>
          </p:cNvPr>
          <p:cNvSpPr/>
          <p:nvPr/>
        </p:nvSpPr>
        <p:spPr>
          <a:xfrm rot="16200000">
            <a:off x="4048149" y="2802882"/>
            <a:ext cx="293538" cy="2745041"/>
          </a:xfrm>
          <a:prstGeom prst="rightBrace">
            <a:avLst/>
          </a:prstGeom>
          <a:ln w="57150">
            <a:solidFill>
              <a:schemeClr val="accent4">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866A0A61-9E2C-E006-9953-57755F18F098}"/>
                  </a:ext>
                </a:extLst>
              </p:cNvPr>
              <p:cNvSpPr txBox="1"/>
              <p:nvPr/>
            </p:nvSpPr>
            <p:spPr>
              <a:xfrm>
                <a:off x="3491514" y="3682196"/>
                <a:ext cx="1406807"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𝑏</m:t>
                      </m:r>
                      <m:r>
                        <a:rPr lang="en-US" b="0" i="1" smtClean="0">
                          <a:latin typeface="Cambria Math" panose="02040503050406030204" pitchFamily="18" charset="0"/>
                        </a:rPr>
                        <m:t>−</m:t>
                      </m:r>
                      <m:r>
                        <a:rPr lang="en-US" b="0" i="1" smtClean="0">
                          <a:latin typeface="Cambria Math" panose="02040503050406030204" pitchFamily="18" charset="0"/>
                        </a:rPr>
                        <m:t>𝑎</m:t>
                      </m:r>
                    </m:oMath>
                  </m:oMathPara>
                </a14:m>
                <a:endParaRPr lang="en-US" dirty="0"/>
              </a:p>
            </p:txBody>
          </p:sp>
        </mc:Choice>
        <mc:Fallback xmlns="">
          <p:sp>
            <p:nvSpPr>
              <p:cNvPr id="36" name="TextBox 35">
                <a:extLst>
                  <a:ext uri="{FF2B5EF4-FFF2-40B4-BE49-F238E27FC236}">
                    <a16:creationId xmlns:a16="http://schemas.microsoft.com/office/drawing/2014/main" id="{866A0A61-9E2C-E006-9953-57755F18F098}"/>
                  </a:ext>
                </a:extLst>
              </p:cNvPr>
              <p:cNvSpPr txBox="1">
                <a:spLocks noRot="1" noChangeAspect="1" noMove="1" noResize="1" noEditPoints="1" noAdjustHandles="1" noChangeArrowheads="1" noChangeShapeType="1" noTextEdit="1"/>
              </p:cNvSpPr>
              <p:nvPr/>
            </p:nvSpPr>
            <p:spPr>
              <a:xfrm>
                <a:off x="3491514" y="3682196"/>
                <a:ext cx="1406807" cy="369332"/>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C1B952BF-8BAD-DE6B-F92C-BA9BC1B5DE7C}"/>
                  </a:ext>
                </a:extLst>
              </p:cNvPr>
              <p:cNvSpPr txBox="1"/>
              <p:nvPr/>
            </p:nvSpPr>
            <p:spPr>
              <a:xfrm>
                <a:off x="6092667" y="6330285"/>
                <a:ext cx="791526" cy="40011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000" b="1" i="1" dirty="0" smtClean="0">
                          <a:solidFill>
                            <a:schemeClr val="accent5"/>
                          </a:solidFill>
                          <a:latin typeface="Cambria Math" panose="02040503050406030204" pitchFamily="18" charset="0"/>
                        </a:rPr>
                        <m:t>𝒌</m:t>
                      </m:r>
                    </m:oMath>
                  </m:oMathPara>
                </a14:m>
                <a:endParaRPr lang="en-US" sz="2000" b="1" dirty="0">
                  <a:solidFill>
                    <a:schemeClr val="accent5"/>
                  </a:solidFill>
                </a:endParaRPr>
              </a:p>
            </p:txBody>
          </p:sp>
        </mc:Choice>
        <mc:Fallback xmlns="">
          <p:sp>
            <p:nvSpPr>
              <p:cNvPr id="4" name="TextBox 3">
                <a:extLst>
                  <a:ext uri="{FF2B5EF4-FFF2-40B4-BE49-F238E27FC236}">
                    <a16:creationId xmlns:a16="http://schemas.microsoft.com/office/drawing/2014/main" id="{C1B952BF-8BAD-DE6B-F92C-BA9BC1B5DE7C}"/>
                  </a:ext>
                </a:extLst>
              </p:cNvPr>
              <p:cNvSpPr txBox="1">
                <a:spLocks noRot="1" noChangeAspect="1" noMove="1" noResize="1" noEditPoints="1" noAdjustHandles="1" noChangeArrowheads="1" noChangeShapeType="1" noTextEdit="1"/>
              </p:cNvSpPr>
              <p:nvPr/>
            </p:nvSpPr>
            <p:spPr>
              <a:xfrm>
                <a:off x="6092667" y="6330285"/>
                <a:ext cx="791526" cy="400110"/>
              </a:xfrm>
              <a:prstGeom prst="rect">
                <a:avLst/>
              </a:prstGeom>
              <a:blipFill>
                <a:blip r:embed="rId10"/>
                <a:stretch>
                  <a:fillRect/>
                </a:stretch>
              </a:blipFill>
            </p:spPr>
            <p:txBody>
              <a:bodyPr/>
              <a:lstStyle/>
              <a:p>
                <a:r>
                  <a:rPr lang="en-US">
                    <a:noFill/>
                  </a:rPr>
                  <a:t> </a:t>
                </a:r>
              </a:p>
            </p:txBody>
          </p:sp>
        </mc:Fallback>
      </mc:AlternateContent>
      <p:cxnSp>
        <p:nvCxnSpPr>
          <p:cNvPr id="5" name="Straight Connector 4">
            <a:extLst>
              <a:ext uri="{FF2B5EF4-FFF2-40B4-BE49-F238E27FC236}">
                <a16:creationId xmlns:a16="http://schemas.microsoft.com/office/drawing/2014/main" id="{5AAA8478-C07E-3395-71D0-F88DA270CB5E}"/>
              </a:ext>
            </a:extLst>
          </p:cNvPr>
          <p:cNvCxnSpPr>
            <a:cxnSpLocks/>
          </p:cNvCxnSpPr>
          <p:nvPr/>
        </p:nvCxnSpPr>
        <p:spPr>
          <a:xfrm flipV="1">
            <a:off x="6488430" y="6107430"/>
            <a:ext cx="0" cy="289560"/>
          </a:xfrm>
          <a:prstGeom prst="line">
            <a:avLst/>
          </a:prstGeom>
          <a:ln w="571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793C5A9F-D973-BF24-CA46-A6BE7B88D537}"/>
                  </a:ext>
                </a:extLst>
              </p:cNvPr>
              <p:cNvSpPr txBox="1"/>
              <p:nvPr/>
            </p:nvSpPr>
            <p:spPr>
              <a:xfrm>
                <a:off x="7926009" y="3886609"/>
                <a:ext cx="3690751" cy="1762256"/>
              </a:xfrm>
              <a:prstGeom prst="roundRect">
                <a:avLst/>
              </a:prstGeom>
              <a:noFill/>
              <a:ln w="28575">
                <a:solidFill>
                  <a:schemeClr val="accent4">
                    <a:lumMod val="75000"/>
                  </a:schemeClr>
                </a:solidFill>
              </a:ln>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panose="02040503050406030204" pitchFamily="18" charset="0"/>
                            </a:rPr>
                          </m:ctrlPr>
                        </m:sSubPr>
                        <m:e>
                          <m:r>
                            <a:rPr lang="en-US" sz="2000" i="1">
                              <a:latin typeface="Cambria Math" panose="02040503050406030204" pitchFamily="18" charset="0"/>
                            </a:rPr>
                            <m:t>𝐹</m:t>
                          </m:r>
                        </m:e>
                        <m:sub>
                          <m:r>
                            <a:rPr lang="en-US" sz="2000" i="1">
                              <a:latin typeface="Cambria Math" panose="02040503050406030204" pitchFamily="18" charset="0"/>
                            </a:rPr>
                            <m:t>𝑋</m:t>
                          </m:r>
                        </m:sub>
                      </m:sSub>
                      <m:d>
                        <m:dPr>
                          <m:ctrlPr>
                            <a:rPr lang="en-US" sz="2000" i="1">
                              <a:latin typeface="Cambria Math" panose="02040503050406030204" pitchFamily="18" charset="0"/>
                            </a:rPr>
                          </m:ctrlPr>
                        </m:dPr>
                        <m:e>
                          <m:r>
                            <a:rPr lang="en-US" sz="2000" i="1">
                              <a:latin typeface="Cambria Math" panose="02040503050406030204" pitchFamily="18" charset="0"/>
                            </a:rPr>
                            <m:t>𝑘</m:t>
                          </m:r>
                        </m:e>
                      </m:d>
                      <m:r>
                        <a:rPr lang="en-US" sz="2000" i="1">
                          <a:latin typeface="Cambria Math" panose="02040503050406030204" pitchFamily="18" charset="0"/>
                        </a:rPr>
                        <m:t>=</m:t>
                      </m:r>
                      <m:d>
                        <m:dPr>
                          <m:begChr m:val="{"/>
                          <m:endChr m:val=""/>
                          <m:ctrlPr>
                            <a:rPr lang="en-US" sz="2000" i="1">
                              <a:latin typeface="Cambria Math" panose="02040503050406030204" pitchFamily="18" charset="0"/>
                            </a:rPr>
                          </m:ctrlPr>
                        </m:dPr>
                        <m:e>
                          <m:eqArr>
                            <m:eqArrPr>
                              <m:ctrlPr>
                                <a:rPr lang="en-US" sz="2000" i="1">
                                  <a:latin typeface="Cambria Math" panose="02040503050406030204" pitchFamily="18" charset="0"/>
                                </a:rPr>
                              </m:ctrlPr>
                            </m:eqArrPr>
                            <m:e>
                              <m:r>
                                <a:rPr lang="en-US" sz="2000" i="1">
                                  <a:latin typeface="Cambria Math" panose="02040503050406030204" pitchFamily="18" charset="0"/>
                                </a:rPr>
                                <m:t> </m:t>
                              </m:r>
                            </m:e>
                            <m:e>
                              <m:r>
                                <a:rPr lang="en-US" sz="2000" i="1">
                                  <a:latin typeface="Cambria Math" panose="02040503050406030204" pitchFamily="18" charset="0"/>
                                </a:rPr>
                                <m:t>0              </m:t>
                              </m:r>
                              <m:r>
                                <a:rPr lang="en-US" sz="2000">
                                  <a:latin typeface="Cambria Math" panose="02040503050406030204" pitchFamily="18" charset="0"/>
                                </a:rPr>
                                <m:t> </m:t>
                              </m:r>
                              <m:r>
                                <m:rPr>
                                  <m:sty m:val="p"/>
                                </m:rPr>
                                <a:rPr lang="en-US" sz="2000">
                                  <a:latin typeface="Cambria Math" panose="02040503050406030204" pitchFamily="18" charset="0"/>
                                </a:rPr>
                                <m:t>if</m:t>
                              </m:r>
                              <m:r>
                                <a:rPr lang="en-US" sz="2000" i="1">
                                  <a:latin typeface="Cambria Math" panose="02040503050406030204" pitchFamily="18" charset="0"/>
                                </a:rPr>
                                <m:t> </m:t>
                              </m:r>
                              <m:r>
                                <a:rPr lang="en-US" sz="2000" i="1">
                                  <a:latin typeface="Cambria Math" panose="02040503050406030204" pitchFamily="18" charset="0"/>
                                </a:rPr>
                                <m:t>𝑘</m:t>
                              </m:r>
                              <m:r>
                                <a:rPr lang="en-US" sz="2000" i="1">
                                  <a:latin typeface="Cambria Math" panose="02040503050406030204" pitchFamily="18" charset="0"/>
                                </a:rPr>
                                <m:t>&lt;</m:t>
                              </m:r>
                              <m:r>
                                <a:rPr lang="en-US" sz="2000" i="1">
                                  <a:latin typeface="Cambria Math" panose="02040503050406030204" pitchFamily="18" charset="0"/>
                                </a:rPr>
                                <m:t>𝑎</m:t>
                              </m:r>
                            </m:e>
                            <m:e>
                              <m:f>
                                <m:fPr>
                                  <m:ctrlPr>
                                    <a:rPr lang="en-US" sz="2000" i="1">
                                      <a:latin typeface="Cambria Math" panose="02040503050406030204" pitchFamily="18" charset="0"/>
                                    </a:rPr>
                                  </m:ctrlPr>
                                </m:fPr>
                                <m:num>
                                  <m:r>
                                    <a:rPr lang="en-US" sz="2000" i="1">
                                      <a:latin typeface="Cambria Math" panose="02040503050406030204" pitchFamily="18" charset="0"/>
                                    </a:rPr>
                                    <m:t>𝑘</m:t>
                                  </m:r>
                                  <m:r>
                                    <a:rPr lang="en-US" sz="2000" i="1">
                                      <a:latin typeface="Cambria Math" panose="02040503050406030204" pitchFamily="18" charset="0"/>
                                    </a:rPr>
                                    <m:t>−</m:t>
                                  </m:r>
                                  <m:r>
                                    <a:rPr lang="en-US" sz="2000" i="1">
                                      <a:latin typeface="Cambria Math" panose="02040503050406030204" pitchFamily="18" charset="0"/>
                                    </a:rPr>
                                    <m:t>𝑎</m:t>
                                  </m:r>
                                </m:num>
                                <m:den>
                                  <m:r>
                                    <a:rPr lang="en-US" sz="2000" i="1">
                                      <a:latin typeface="Cambria Math" panose="02040503050406030204" pitchFamily="18" charset="0"/>
                                    </a:rPr>
                                    <m:t>𝑏</m:t>
                                  </m:r>
                                  <m:r>
                                    <a:rPr lang="en-US" sz="2000" i="1">
                                      <a:latin typeface="Cambria Math" panose="02040503050406030204" pitchFamily="18" charset="0"/>
                                    </a:rPr>
                                    <m:t>−</m:t>
                                  </m:r>
                                  <m:r>
                                    <a:rPr lang="en-US" sz="2000" i="1">
                                      <a:latin typeface="Cambria Math" panose="02040503050406030204" pitchFamily="18" charset="0"/>
                                    </a:rPr>
                                    <m:t>𝑎</m:t>
                                  </m:r>
                                </m:den>
                              </m:f>
                              <m:r>
                                <a:rPr lang="en-US" sz="2000" i="1">
                                  <a:latin typeface="Cambria Math" panose="02040503050406030204" pitchFamily="18" charset="0"/>
                                </a:rPr>
                                <m:t>  </m:t>
                              </m:r>
                              <m:r>
                                <m:rPr>
                                  <m:sty m:val="p"/>
                                </m:rPr>
                                <a:rPr lang="en-US" sz="2000">
                                  <a:latin typeface="Cambria Math" panose="02040503050406030204" pitchFamily="18" charset="0"/>
                                </a:rPr>
                                <m:t>if</m:t>
                              </m:r>
                              <m:r>
                                <a:rPr lang="en-US" sz="2000" i="1">
                                  <a:latin typeface="Cambria Math" panose="02040503050406030204" pitchFamily="18" charset="0"/>
                                </a:rPr>
                                <m:t> </m:t>
                              </m:r>
                              <m:r>
                                <a:rPr lang="en-US" sz="2000" i="1">
                                  <a:latin typeface="Cambria Math" panose="02040503050406030204" pitchFamily="18" charset="0"/>
                                </a:rPr>
                                <m:t>𝑎</m:t>
                              </m:r>
                              <m:r>
                                <a:rPr lang="en-US" sz="2000" i="1">
                                  <a:latin typeface="Cambria Math" panose="02040503050406030204" pitchFamily="18" charset="0"/>
                                </a:rPr>
                                <m:t>≤</m:t>
                              </m:r>
                              <m:r>
                                <a:rPr lang="en-US" sz="2000" i="1">
                                  <a:latin typeface="Cambria Math" panose="02040503050406030204" pitchFamily="18" charset="0"/>
                                </a:rPr>
                                <m:t>𝑘</m:t>
                              </m:r>
                              <m:r>
                                <a:rPr lang="en-US" sz="2000" b="0" i="1" smtClean="0">
                                  <a:latin typeface="Cambria Math" panose="02040503050406030204" pitchFamily="18" charset="0"/>
                                </a:rPr>
                                <m:t>≤</m:t>
                              </m:r>
                              <m:r>
                                <a:rPr lang="en-US" sz="2000" i="1">
                                  <a:latin typeface="Cambria Math" panose="02040503050406030204" pitchFamily="18" charset="0"/>
                                </a:rPr>
                                <m:t>𝑏</m:t>
                              </m:r>
                            </m:e>
                            <m:e>
                              <m:r>
                                <a:rPr lang="en-US" sz="2000" i="1">
                                  <a:latin typeface="Cambria Math" panose="02040503050406030204" pitchFamily="18" charset="0"/>
                                </a:rPr>
                                <m:t>  </m:t>
                              </m:r>
                            </m:e>
                            <m:e>
                              <m:r>
                                <a:rPr lang="en-US" sz="2000" b="1" i="1" smtClean="0">
                                  <a:latin typeface="Cambria Math" panose="02040503050406030204" pitchFamily="18" charset="0"/>
                                </a:rPr>
                                <m:t>𝟏</m:t>
                              </m:r>
                              <m:r>
                                <a:rPr lang="en-US" sz="2000" b="1" i="1">
                                  <a:latin typeface="Cambria Math" panose="02040503050406030204" pitchFamily="18" charset="0"/>
                                </a:rPr>
                                <m:t>              </m:t>
                              </m:r>
                              <m:r>
                                <a:rPr lang="en-US" sz="2000" b="1">
                                  <a:latin typeface="Cambria Math" panose="02040503050406030204" pitchFamily="18" charset="0"/>
                                </a:rPr>
                                <m:t> </m:t>
                              </m:r>
                              <m:r>
                                <a:rPr lang="en-US" sz="2000" b="1" i="0">
                                  <a:latin typeface="Cambria Math" panose="02040503050406030204" pitchFamily="18" charset="0"/>
                                </a:rPr>
                                <m:t>𝐢𝐟</m:t>
                              </m:r>
                              <m:r>
                                <a:rPr lang="en-US" sz="2000" b="1" i="1">
                                  <a:latin typeface="Cambria Math" panose="02040503050406030204" pitchFamily="18" charset="0"/>
                                </a:rPr>
                                <m:t> </m:t>
                              </m:r>
                              <m:r>
                                <a:rPr lang="en-US" sz="2000" b="1" i="1">
                                  <a:latin typeface="Cambria Math" panose="02040503050406030204" pitchFamily="18" charset="0"/>
                                </a:rPr>
                                <m:t>𝒌</m:t>
                              </m:r>
                              <m:r>
                                <a:rPr lang="en-US" sz="2000" b="1" i="1" smtClean="0">
                                  <a:latin typeface="Cambria Math" panose="02040503050406030204" pitchFamily="18" charset="0"/>
                                </a:rPr>
                                <m:t>≥</m:t>
                              </m:r>
                              <m:r>
                                <a:rPr lang="en-US" sz="2000" b="1" i="1" smtClean="0">
                                  <a:latin typeface="Cambria Math" panose="02040503050406030204" pitchFamily="18" charset="0"/>
                                </a:rPr>
                                <m:t>𝒃</m:t>
                              </m:r>
                            </m:e>
                          </m:eqArr>
                        </m:e>
                      </m:d>
                    </m:oMath>
                  </m:oMathPara>
                </a14:m>
                <a:endParaRPr lang="en-US" sz="2000" dirty="0"/>
              </a:p>
            </p:txBody>
          </p:sp>
        </mc:Choice>
        <mc:Fallback xmlns="">
          <p:sp>
            <p:nvSpPr>
              <p:cNvPr id="9" name="TextBox 8">
                <a:extLst>
                  <a:ext uri="{FF2B5EF4-FFF2-40B4-BE49-F238E27FC236}">
                    <a16:creationId xmlns:a16="http://schemas.microsoft.com/office/drawing/2014/main" id="{793C5A9F-D973-BF24-CA46-A6BE7B88D537}"/>
                  </a:ext>
                </a:extLst>
              </p:cNvPr>
              <p:cNvSpPr txBox="1">
                <a:spLocks noRot="1" noChangeAspect="1" noMove="1" noResize="1" noEditPoints="1" noAdjustHandles="1" noChangeArrowheads="1" noChangeShapeType="1" noTextEdit="1"/>
              </p:cNvSpPr>
              <p:nvPr/>
            </p:nvSpPr>
            <p:spPr>
              <a:xfrm>
                <a:off x="7926009" y="3886609"/>
                <a:ext cx="3690751" cy="1762256"/>
              </a:xfrm>
              <a:prstGeom prst="roundRect">
                <a:avLst/>
              </a:prstGeom>
              <a:blipFill>
                <a:blip r:embed="rId11"/>
                <a:stretch>
                  <a:fillRect/>
                </a:stretch>
              </a:blipFill>
              <a:ln w="28575">
                <a:solidFill>
                  <a:schemeClr val="accent4">
                    <a:lumMod val="75000"/>
                  </a:schemeClr>
                </a:solidFill>
              </a:ln>
            </p:spPr>
            <p:txBody>
              <a:bodyPr/>
              <a:lstStyle/>
              <a:p>
                <a:r>
                  <a:rPr lang="en-US">
                    <a:noFill/>
                  </a:rPr>
                  <a:t> </a:t>
                </a:r>
              </a:p>
            </p:txBody>
          </p:sp>
        </mc:Fallback>
      </mc:AlternateContent>
    </p:spTree>
    <p:extLst>
      <p:ext uri="{BB962C8B-B14F-4D97-AF65-F5344CB8AC3E}">
        <p14:creationId xmlns:p14="http://schemas.microsoft.com/office/powerpoint/2010/main" val="24901439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6B617-3863-A2C0-4A16-2BFAD9712C97}"/>
              </a:ext>
            </a:extLst>
          </p:cNvPr>
          <p:cNvSpPr>
            <a:spLocks noGrp="1"/>
          </p:cNvSpPr>
          <p:nvPr>
            <p:ph type="title"/>
          </p:nvPr>
        </p:nvSpPr>
        <p:spPr>
          <a:xfrm>
            <a:off x="575238" y="263276"/>
            <a:ext cx="11872032" cy="1014667"/>
          </a:xfrm>
        </p:spPr>
        <p:txBody>
          <a:bodyPr>
            <a:normAutofit/>
          </a:bodyPr>
          <a:lstStyle/>
          <a:p>
            <a:r>
              <a:rPr lang="en-US" i="1" dirty="0"/>
              <a:t>Continuous </a:t>
            </a:r>
            <a:r>
              <a:rPr lang="en-US" u="sng" dirty="0"/>
              <a:t>Uniform</a:t>
            </a:r>
            <a:r>
              <a:rPr lang="en-US" dirty="0"/>
              <a:t> Distribution – </a:t>
            </a:r>
            <a:r>
              <a:rPr lang="en-US" b="1" dirty="0"/>
              <a:t>CDF</a:t>
            </a:r>
            <a:r>
              <a:rPr lang="en-US" sz="2400" b="1" dirty="0"/>
              <a:t>(Integral)</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E884993-00FF-161C-5604-E29367F94FF1}"/>
                  </a:ext>
                </a:extLst>
              </p:cNvPr>
              <p:cNvSpPr>
                <a:spLocks noGrp="1"/>
              </p:cNvSpPr>
              <p:nvPr>
                <p:ph idx="1"/>
              </p:nvPr>
            </p:nvSpPr>
            <p:spPr>
              <a:xfrm>
                <a:off x="575240" y="1463856"/>
                <a:ext cx="11449120" cy="5394144"/>
              </a:xfrm>
            </p:spPr>
            <p:txBody>
              <a:bodyPr>
                <a:normAutofit/>
              </a:bodyPr>
              <a:lstStyle/>
              <a:p>
                <a:r>
                  <a:rPr lang="en-US" dirty="0"/>
                  <a:t>&gt; </a:t>
                </a:r>
                <a14:m>
                  <m:oMath xmlns:m="http://schemas.openxmlformats.org/officeDocument/2006/math">
                    <m:r>
                      <a:rPr lang="en-US" b="0" i="1" smtClean="0">
                        <a:latin typeface="Cambria Math" panose="02040503050406030204" pitchFamily="18" charset="0"/>
                      </a:rPr>
                      <m:t>𝑋</m:t>
                    </m:r>
                  </m:oMath>
                </a14:m>
                <a:r>
                  <a:rPr lang="en-US" dirty="0"/>
                  <a:t> is a </a:t>
                </a:r>
                <a:r>
                  <a:rPr lang="en-US" b="1" dirty="0"/>
                  <a:t>uniform random real number</a:t>
                </a:r>
                <a:r>
                  <a:rPr lang="en-US" dirty="0"/>
                  <a:t> between </a:t>
                </a:r>
                <a14:m>
                  <m:oMath xmlns:m="http://schemas.openxmlformats.org/officeDocument/2006/math">
                    <m:r>
                      <a:rPr lang="en-US" b="0" i="1" smtClean="0">
                        <a:latin typeface="Cambria Math" panose="02040503050406030204" pitchFamily="18" charset="0"/>
                      </a:rPr>
                      <m:t>𝑎</m:t>
                    </m:r>
                  </m:oMath>
                </a14:m>
                <a:r>
                  <a:rPr lang="en-US" dirty="0"/>
                  <a:t> and </a:t>
                </a:r>
                <a14:m>
                  <m:oMath xmlns:m="http://schemas.openxmlformats.org/officeDocument/2006/math">
                    <m:r>
                      <a:rPr lang="en-US" b="0" i="1" smtClean="0">
                        <a:latin typeface="Cambria Math" panose="02040503050406030204" pitchFamily="18" charset="0"/>
                      </a:rPr>
                      <m:t>𝑏</m:t>
                    </m:r>
                  </m:oMath>
                </a14:m>
                <a:r>
                  <a:rPr lang="en-US" b="0" dirty="0"/>
                  <a:t> -&gt; </a:t>
                </a:r>
                <a14:m>
                  <m:oMath xmlns:m="http://schemas.openxmlformats.org/officeDocument/2006/math">
                    <m:r>
                      <a:rPr lang="en-US" b="0" i="1" smtClean="0">
                        <a:latin typeface="Cambria Math" panose="02040503050406030204" pitchFamily="18" charset="0"/>
                      </a:rPr>
                      <m:t>𝑋</m:t>
                    </m:r>
                    <m:r>
                      <a:rPr lang="en-US" b="0" i="1" smtClean="0">
                        <a:latin typeface="Cambria Math" panose="02040503050406030204" pitchFamily="18" charset="0"/>
                      </a:rPr>
                      <m:t>∼</m:t>
                    </m:r>
                    <m:r>
                      <m:rPr>
                        <m:sty m:val="p"/>
                      </m:rPr>
                      <a:rPr lang="en-US" b="0" i="0" smtClean="0">
                        <a:latin typeface="Cambria Math" panose="02040503050406030204" pitchFamily="18" charset="0"/>
                      </a:rPr>
                      <m:t>Unif</m:t>
                    </m:r>
                    <m:d>
                      <m:dPr>
                        <m:ctrlPr>
                          <a:rPr lang="en-US" b="0" i="1" smtClean="0">
                            <a:latin typeface="Cambria Math" panose="02040503050406030204" pitchFamily="18" charset="0"/>
                          </a:rPr>
                        </m:ctrlPr>
                      </m:dPr>
                      <m:e>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𝑏</m:t>
                        </m:r>
                      </m:e>
                    </m:d>
                  </m:oMath>
                </a14:m>
                <a:endParaRPr lang="en-US" b="0" dirty="0"/>
              </a:p>
              <a:p>
                <a:endParaRPr lang="en-US" sz="1500" b="0" dirty="0"/>
              </a:p>
              <a:p>
                <a:r>
                  <a:rPr lang="en-US" b="0" dirty="0"/>
                  <a:t>What is the CDF,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𝐹</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oMath>
                </a14:m>
                <a:r>
                  <a:rPr lang="en-US" b="0" dirty="0"/>
                  <a:t>? </a:t>
                </a:r>
                <a:r>
                  <a:rPr lang="en-US" sz="2000" b="1" i="1" dirty="0">
                    <a:solidFill>
                      <a:srgbClr val="3E8853"/>
                    </a:solidFill>
                  </a:rPr>
                  <a:t>Let’s compute this “algebraically”….</a:t>
                </a:r>
                <a:endParaRPr lang="en-US" sz="2400" b="0" dirty="0"/>
              </a:p>
              <a:p>
                <a:pPr lvl="0">
                  <a:buClr>
                    <a:srgbClr val="1CADE4"/>
                  </a:buClr>
                </a:pPr>
                <a:r>
                  <a:rPr lang="en-US" sz="2400" b="0" dirty="0"/>
                  <a:t>The CDF is: </a:t>
                </a:r>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𝐹</m:t>
                        </m:r>
                      </m:e>
                      <m:sub>
                        <m:r>
                          <a:rPr lang="en-US" sz="2400" b="0" i="1" smtClean="0">
                            <a:latin typeface="Cambria Math" panose="02040503050406030204" pitchFamily="18" charset="0"/>
                          </a:rPr>
                          <m:t>𝑋</m:t>
                        </m:r>
                      </m:sub>
                    </m:sSub>
                    <m:d>
                      <m:dPr>
                        <m:ctrlPr>
                          <a:rPr lang="en-US" sz="2400" b="0" i="1" smtClean="0">
                            <a:latin typeface="Cambria Math" panose="02040503050406030204" pitchFamily="18" charset="0"/>
                          </a:rPr>
                        </m:ctrlPr>
                      </m:dPr>
                      <m:e>
                        <m:r>
                          <a:rPr lang="en-US" sz="2400" b="0" i="1" smtClean="0">
                            <a:latin typeface="Cambria Math" panose="02040503050406030204" pitchFamily="18" charset="0"/>
                          </a:rPr>
                          <m:t>𝑘</m:t>
                        </m:r>
                      </m:e>
                    </m:d>
                    <m:r>
                      <a:rPr lang="en-US" sz="2400" b="0" i="1" smtClean="0">
                        <a:latin typeface="Cambria Math" panose="02040503050406030204" pitchFamily="18" charset="0"/>
                      </a:rPr>
                      <m:t>= </m:t>
                    </m:r>
                    <m:nary>
                      <m:naryPr>
                        <m:limLoc m:val="subSup"/>
                        <m:grow m:val="on"/>
                        <m:ctrlPr>
                          <a:rPr lang="en-US" sz="2400" b="0" i="1" dirty="0" smtClean="0">
                            <a:latin typeface="Cambria Math" panose="02040503050406030204" pitchFamily="18" charset="0"/>
                          </a:rPr>
                        </m:ctrlPr>
                      </m:naryPr>
                      <m:sub>
                        <m:r>
                          <a:rPr lang="en-US" sz="2400" b="0" i="0" dirty="0" smtClean="0">
                            <a:latin typeface="Cambria Math" panose="02040503050406030204" pitchFamily="18" charset="0"/>
                          </a:rPr>
                          <m:t>−∞</m:t>
                        </m:r>
                      </m:sub>
                      <m:sup>
                        <m:r>
                          <a:rPr lang="en-US" sz="2400" b="0" i="1" dirty="0" smtClean="0">
                            <a:latin typeface="Cambria Math" panose="02040503050406030204" pitchFamily="18" charset="0"/>
                          </a:rPr>
                          <m:t>𝑘</m:t>
                        </m:r>
                      </m:sup>
                      <m:e>
                        <m:sSub>
                          <m:sSubPr>
                            <m:ctrlPr>
                              <a:rPr lang="en-US" sz="2400" b="0" i="1" dirty="0" smtClean="0">
                                <a:latin typeface="Cambria Math" panose="02040503050406030204" pitchFamily="18" charset="0"/>
                              </a:rPr>
                            </m:ctrlPr>
                          </m:sSubPr>
                          <m:e>
                            <m:r>
                              <a:rPr lang="en-US" sz="2400" b="0" i="1" dirty="0" smtClean="0">
                                <a:latin typeface="Cambria Math" panose="02040503050406030204" pitchFamily="18" charset="0"/>
                              </a:rPr>
                              <m:t>𝑓</m:t>
                            </m:r>
                          </m:e>
                          <m:sub>
                            <m:r>
                              <a:rPr lang="en-US" sz="2400" b="0" i="1" dirty="0" smtClean="0">
                                <a:latin typeface="Cambria Math" panose="02040503050406030204" pitchFamily="18" charset="0"/>
                              </a:rPr>
                              <m:t>𝑋</m:t>
                            </m:r>
                          </m:sub>
                        </m:sSub>
                        <m:d>
                          <m:dPr>
                            <m:ctrlPr>
                              <a:rPr lang="en-US" sz="2400" b="0" i="1" dirty="0" smtClean="0">
                                <a:latin typeface="Cambria Math" panose="02040503050406030204" pitchFamily="18" charset="0"/>
                              </a:rPr>
                            </m:ctrlPr>
                          </m:dPr>
                          <m:e>
                            <m:r>
                              <a:rPr lang="en-US" sz="2400" b="0" i="1" dirty="0" smtClean="0">
                                <a:latin typeface="Cambria Math" panose="02040503050406030204" pitchFamily="18" charset="0"/>
                              </a:rPr>
                              <m:t>𝑧</m:t>
                            </m:r>
                          </m:e>
                        </m:d>
                        <m:r>
                          <a:rPr lang="en-US" sz="2400" b="0" i="1" dirty="0" smtClean="0">
                            <a:latin typeface="Cambria Math" panose="02040503050406030204" pitchFamily="18" charset="0"/>
                          </a:rPr>
                          <m:t>𝑑𝑧</m:t>
                        </m:r>
                      </m:e>
                    </m:nary>
                  </m:oMath>
                </a14:m>
                <a:endParaRPr lang="en-US" sz="2400" b="0" dirty="0"/>
              </a:p>
              <a:p>
                <a:pPr lvl="1">
                  <a:buClr>
                    <a:srgbClr val="1CADE4"/>
                  </a:buClr>
                </a:pPr>
                <a:r>
                  <a:rPr lang="en-US" sz="2000" b="1" i="1" dirty="0"/>
                  <a:t>We can compute this for the ranges based on what </a:t>
                </a:r>
                <a14:m>
                  <m:oMath xmlns:m="http://schemas.openxmlformats.org/officeDocument/2006/math">
                    <m:r>
                      <a:rPr lang="en-US" sz="2000" b="1" i="1" smtClean="0">
                        <a:latin typeface="Cambria Math" panose="02040503050406030204" pitchFamily="18" charset="0"/>
                      </a:rPr>
                      <m:t>𝒌</m:t>
                    </m:r>
                  </m:oMath>
                </a14:m>
                <a:r>
                  <a:rPr lang="en-US" sz="2000" b="1" i="1" dirty="0"/>
                  <a:t> is and what </a:t>
                </a:r>
                <a14:m>
                  <m:oMath xmlns:m="http://schemas.openxmlformats.org/officeDocument/2006/math">
                    <m:sSub>
                      <m:sSubPr>
                        <m:ctrlPr>
                          <a:rPr lang="en-US" sz="2000" b="1" i="1" dirty="0">
                            <a:latin typeface="Cambria Math" panose="02040503050406030204" pitchFamily="18" charset="0"/>
                          </a:rPr>
                        </m:ctrlPr>
                      </m:sSubPr>
                      <m:e>
                        <m:r>
                          <a:rPr lang="en-US" sz="2000" b="1" i="1" dirty="0">
                            <a:latin typeface="Cambria Math" panose="02040503050406030204" pitchFamily="18" charset="0"/>
                          </a:rPr>
                          <m:t>𝒇</m:t>
                        </m:r>
                      </m:e>
                      <m:sub>
                        <m:r>
                          <a:rPr lang="en-US" sz="2000" b="1" i="1" dirty="0">
                            <a:latin typeface="Cambria Math" panose="02040503050406030204" pitchFamily="18" charset="0"/>
                          </a:rPr>
                          <m:t>𝑿</m:t>
                        </m:r>
                      </m:sub>
                    </m:sSub>
                    <m:d>
                      <m:dPr>
                        <m:ctrlPr>
                          <a:rPr lang="en-US" sz="2000" b="1" i="1" dirty="0">
                            <a:latin typeface="Cambria Math" panose="02040503050406030204" pitchFamily="18" charset="0"/>
                          </a:rPr>
                        </m:ctrlPr>
                      </m:dPr>
                      <m:e>
                        <m:r>
                          <a:rPr lang="en-US" sz="2000" b="1" i="1" dirty="0">
                            <a:latin typeface="Cambria Math" panose="02040503050406030204" pitchFamily="18" charset="0"/>
                          </a:rPr>
                          <m:t>𝒛</m:t>
                        </m:r>
                      </m:e>
                    </m:d>
                  </m:oMath>
                </a14:m>
                <a:r>
                  <a:rPr lang="en-US" sz="2000" b="1" i="1" dirty="0"/>
                  <a:t> is for the values of </a:t>
                </a:r>
                <a14:m>
                  <m:oMath xmlns:m="http://schemas.openxmlformats.org/officeDocument/2006/math">
                    <m:r>
                      <a:rPr lang="en-US" sz="2000" b="1" i="1" smtClean="0">
                        <a:latin typeface="Cambria Math" panose="02040503050406030204" pitchFamily="18" charset="0"/>
                      </a:rPr>
                      <m:t>𝒛</m:t>
                    </m:r>
                  </m:oMath>
                </a14:m>
                <a:r>
                  <a:rPr lang="en-US" sz="2000" b="1" i="1" dirty="0"/>
                  <a:t> less than </a:t>
                </a:r>
                <a14:m>
                  <m:oMath xmlns:m="http://schemas.openxmlformats.org/officeDocument/2006/math">
                    <m:r>
                      <a:rPr lang="en-US" sz="2000" b="1" i="1" smtClean="0">
                        <a:latin typeface="Cambria Math" panose="02040503050406030204" pitchFamily="18" charset="0"/>
                      </a:rPr>
                      <m:t>𝒌</m:t>
                    </m:r>
                  </m:oMath>
                </a14:m>
                <a:endParaRPr lang="en-US" sz="2000" b="1" i="1" dirty="0"/>
              </a:p>
              <a:p>
                <a:pPr lvl="1">
                  <a:buClr>
                    <a:srgbClr val="1CADE4"/>
                  </a:buClr>
                </a:pPr>
                <a:r>
                  <a:rPr lang="en-US" sz="2200" b="1" dirty="0"/>
                  <a:t>Case when </a:t>
                </a:r>
                <a14:m>
                  <m:oMath xmlns:m="http://schemas.openxmlformats.org/officeDocument/2006/math">
                    <m:r>
                      <a:rPr lang="en-US" sz="2200" b="1" i="1" smtClean="0">
                        <a:latin typeface="Cambria Math" panose="02040503050406030204" pitchFamily="18" charset="0"/>
                      </a:rPr>
                      <m:t>𝒌</m:t>
                    </m:r>
                    <m:r>
                      <a:rPr lang="en-US" sz="2200" b="1" i="1" smtClean="0">
                        <a:latin typeface="Cambria Math" panose="02040503050406030204" pitchFamily="18" charset="0"/>
                      </a:rPr>
                      <m:t>≤</m:t>
                    </m:r>
                    <m:r>
                      <a:rPr lang="en-US" sz="2200" b="1" i="1" smtClean="0">
                        <a:latin typeface="Cambria Math" panose="02040503050406030204" pitchFamily="18" charset="0"/>
                      </a:rPr>
                      <m:t>𝒂</m:t>
                    </m:r>
                  </m:oMath>
                </a14:m>
                <a:r>
                  <a:rPr lang="en-US" sz="2200" b="1" dirty="0"/>
                  <a:t>: </a:t>
                </a:r>
                <a14:m>
                  <m:oMath xmlns:m="http://schemas.openxmlformats.org/officeDocument/2006/math">
                    <m:sSub>
                      <m:sSubPr>
                        <m:ctrlPr>
                          <a:rPr lang="en-US" sz="2200" i="1">
                            <a:latin typeface="Cambria Math" panose="02040503050406030204" pitchFamily="18" charset="0"/>
                          </a:rPr>
                        </m:ctrlPr>
                      </m:sSubPr>
                      <m:e>
                        <m:r>
                          <a:rPr lang="en-US" sz="2200" i="1">
                            <a:latin typeface="Cambria Math" panose="02040503050406030204" pitchFamily="18" charset="0"/>
                          </a:rPr>
                          <m:t>𝐹</m:t>
                        </m:r>
                      </m:e>
                      <m:sub>
                        <m:r>
                          <a:rPr lang="en-US" sz="2200" i="1">
                            <a:latin typeface="Cambria Math" panose="02040503050406030204" pitchFamily="18" charset="0"/>
                          </a:rPr>
                          <m:t>𝑋</m:t>
                        </m:r>
                      </m:sub>
                    </m:sSub>
                    <m:d>
                      <m:dPr>
                        <m:ctrlPr>
                          <a:rPr lang="en-US" sz="2200" i="1">
                            <a:latin typeface="Cambria Math" panose="02040503050406030204" pitchFamily="18" charset="0"/>
                          </a:rPr>
                        </m:ctrlPr>
                      </m:dPr>
                      <m:e>
                        <m:r>
                          <a:rPr lang="en-US" sz="2200" i="1">
                            <a:latin typeface="Cambria Math" panose="02040503050406030204" pitchFamily="18" charset="0"/>
                          </a:rPr>
                          <m:t>𝑘</m:t>
                        </m:r>
                      </m:e>
                    </m:d>
                    <m:r>
                      <a:rPr lang="en-US" sz="2200" i="1">
                        <a:latin typeface="Cambria Math" panose="02040503050406030204" pitchFamily="18" charset="0"/>
                      </a:rPr>
                      <m:t>= </m:t>
                    </m:r>
                    <m:nary>
                      <m:naryPr>
                        <m:limLoc m:val="subSup"/>
                        <m:grow m:val="on"/>
                        <m:ctrlPr>
                          <a:rPr lang="en-US" sz="2200" i="1" dirty="0">
                            <a:latin typeface="Cambria Math" panose="02040503050406030204" pitchFamily="18" charset="0"/>
                          </a:rPr>
                        </m:ctrlPr>
                      </m:naryPr>
                      <m:sub>
                        <m:r>
                          <a:rPr lang="en-US" sz="2200" dirty="0">
                            <a:latin typeface="Cambria Math" panose="02040503050406030204" pitchFamily="18" charset="0"/>
                          </a:rPr>
                          <m:t>−∞</m:t>
                        </m:r>
                      </m:sub>
                      <m:sup>
                        <m:r>
                          <a:rPr lang="en-US" sz="2200" i="1" dirty="0">
                            <a:latin typeface="Cambria Math" panose="02040503050406030204" pitchFamily="18" charset="0"/>
                          </a:rPr>
                          <m:t>𝑘</m:t>
                        </m:r>
                      </m:sup>
                      <m:e>
                        <m:sSub>
                          <m:sSubPr>
                            <m:ctrlPr>
                              <a:rPr lang="en-US" sz="2200" i="1" dirty="0">
                                <a:latin typeface="Cambria Math" panose="02040503050406030204" pitchFamily="18" charset="0"/>
                              </a:rPr>
                            </m:ctrlPr>
                          </m:sSubPr>
                          <m:e>
                            <m:r>
                              <a:rPr lang="en-US" sz="2200" i="1" dirty="0">
                                <a:latin typeface="Cambria Math" panose="02040503050406030204" pitchFamily="18" charset="0"/>
                              </a:rPr>
                              <m:t>𝑓</m:t>
                            </m:r>
                          </m:e>
                          <m:sub>
                            <m:r>
                              <a:rPr lang="en-US" sz="2200" i="1" dirty="0">
                                <a:latin typeface="Cambria Math" panose="02040503050406030204" pitchFamily="18" charset="0"/>
                              </a:rPr>
                              <m:t>𝑋</m:t>
                            </m:r>
                          </m:sub>
                        </m:sSub>
                        <m:d>
                          <m:dPr>
                            <m:ctrlPr>
                              <a:rPr lang="en-US" sz="2200" i="1" dirty="0">
                                <a:latin typeface="Cambria Math" panose="02040503050406030204" pitchFamily="18" charset="0"/>
                              </a:rPr>
                            </m:ctrlPr>
                          </m:dPr>
                          <m:e>
                            <m:r>
                              <a:rPr lang="en-US" sz="2200" i="1" dirty="0">
                                <a:latin typeface="Cambria Math" panose="02040503050406030204" pitchFamily="18" charset="0"/>
                              </a:rPr>
                              <m:t>𝑧</m:t>
                            </m:r>
                          </m:e>
                        </m:d>
                        <m:r>
                          <a:rPr lang="en-US" sz="2200" i="1" dirty="0">
                            <a:latin typeface="Cambria Math" panose="02040503050406030204" pitchFamily="18" charset="0"/>
                          </a:rPr>
                          <m:t>𝑑𝑧</m:t>
                        </m:r>
                      </m:e>
                    </m:nary>
                    <m:r>
                      <a:rPr lang="en-US" sz="2200" b="0" i="1" dirty="0" smtClean="0">
                        <a:latin typeface="Cambria Math" panose="02040503050406030204" pitchFamily="18" charset="0"/>
                      </a:rPr>
                      <m:t>=</m:t>
                    </m:r>
                    <m:nary>
                      <m:naryPr>
                        <m:limLoc m:val="subSup"/>
                        <m:grow m:val="on"/>
                        <m:ctrlPr>
                          <a:rPr lang="en-US" sz="2200" i="1" dirty="0">
                            <a:latin typeface="Cambria Math" panose="02040503050406030204" pitchFamily="18" charset="0"/>
                          </a:rPr>
                        </m:ctrlPr>
                      </m:naryPr>
                      <m:sub>
                        <m:r>
                          <a:rPr lang="en-US" sz="2200" dirty="0">
                            <a:latin typeface="Cambria Math" panose="02040503050406030204" pitchFamily="18" charset="0"/>
                          </a:rPr>
                          <m:t>−∞</m:t>
                        </m:r>
                      </m:sub>
                      <m:sup>
                        <m:r>
                          <a:rPr lang="en-US" sz="2200" i="1" dirty="0">
                            <a:latin typeface="Cambria Math" panose="02040503050406030204" pitchFamily="18" charset="0"/>
                          </a:rPr>
                          <m:t>𝑘</m:t>
                        </m:r>
                      </m:sup>
                      <m:e>
                        <m:r>
                          <a:rPr lang="en-US" sz="2200" b="0" i="1" dirty="0" smtClean="0">
                            <a:latin typeface="Cambria Math" panose="02040503050406030204" pitchFamily="18" charset="0"/>
                          </a:rPr>
                          <m:t>0 </m:t>
                        </m:r>
                        <m:r>
                          <a:rPr lang="en-US" sz="2200" i="1" dirty="0">
                            <a:latin typeface="Cambria Math" panose="02040503050406030204" pitchFamily="18" charset="0"/>
                          </a:rPr>
                          <m:t>𝑑𝑧</m:t>
                        </m:r>
                        <m:r>
                          <a:rPr lang="en-US" sz="2200" b="0" i="1" dirty="0" smtClean="0">
                            <a:latin typeface="Cambria Math" panose="02040503050406030204" pitchFamily="18" charset="0"/>
                          </a:rPr>
                          <m:t>=0</m:t>
                        </m:r>
                      </m:e>
                    </m:nary>
                  </m:oMath>
                </a14:m>
                <a:endParaRPr lang="en-US" sz="2200" b="1" dirty="0"/>
              </a:p>
              <a:p>
                <a:pPr lvl="1">
                  <a:buClr>
                    <a:srgbClr val="1CADE4"/>
                  </a:buClr>
                </a:pPr>
                <a:r>
                  <a:rPr lang="en-US" sz="2200" b="1" dirty="0"/>
                  <a:t>Case when </a:t>
                </a:r>
                <a14:m>
                  <m:oMath xmlns:m="http://schemas.openxmlformats.org/officeDocument/2006/math">
                    <m:r>
                      <a:rPr lang="en-US" sz="2200" b="1" i="1" smtClean="0">
                        <a:latin typeface="Cambria Math" panose="02040503050406030204" pitchFamily="18" charset="0"/>
                      </a:rPr>
                      <m:t>𝒂</m:t>
                    </m:r>
                    <m:r>
                      <a:rPr lang="en-US" sz="2200" b="1" i="1" smtClean="0">
                        <a:latin typeface="Cambria Math" panose="02040503050406030204" pitchFamily="18" charset="0"/>
                      </a:rPr>
                      <m:t>≤</m:t>
                    </m:r>
                    <m:r>
                      <a:rPr lang="en-US" sz="2200" b="1" i="1" smtClean="0">
                        <a:latin typeface="Cambria Math" panose="02040503050406030204" pitchFamily="18" charset="0"/>
                      </a:rPr>
                      <m:t>𝒌</m:t>
                    </m:r>
                    <m:r>
                      <a:rPr lang="en-US" sz="2200" b="1" i="1" smtClean="0">
                        <a:latin typeface="Cambria Math" panose="02040503050406030204" pitchFamily="18" charset="0"/>
                      </a:rPr>
                      <m:t>≤</m:t>
                    </m:r>
                    <m:r>
                      <a:rPr lang="en-US" sz="2200" b="1" i="1" smtClean="0">
                        <a:latin typeface="Cambria Math" panose="02040503050406030204" pitchFamily="18" charset="0"/>
                      </a:rPr>
                      <m:t>𝒃</m:t>
                    </m:r>
                  </m:oMath>
                </a14:m>
                <a:r>
                  <a:rPr lang="en-US" sz="2200" b="1" dirty="0"/>
                  <a:t>:</a:t>
                </a:r>
                <a:r>
                  <a:rPr lang="en-US" sz="2200" dirty="0"/>
                  <a:t> </a:t>
                </a:r>
                <a14:m>
                  <m:oMath xmlns:m="http://schemas.openxmlformats.org/officeDocument/2006/math">
                    <m:sSub>
                      <m:sSubPr>
                        <m:ctrlPr>
                          <a:rPr lang="en-US" sz="2200" i="1">
                            <a:latin typeface="Cambria Math" panose="02040503050406030204" pitchFamily="18" charset="0"/>
                          </a:rPr>
                        </m:ctrlPr>
                      </m:sSubPr>
                      <m:e>
                        <m:r>
                          <a:rPr lang="en-US" sz="2200" i="1">
                            <a:latin typeface="Cambria Math" panose="02040503050406030204" pitchFamily="18" charset="0"/>
                          </a:rPr>
                          <m:t>𝐹</m:t>
                        </m:r>
                      </m:e>
                      <m:sub>
                        <m:r>
                          <a:rPr lang="en-US" sz="2200" i="1">
                            <a:latin typeface="Cambria Math" panose="02040503050406030204" pitchFamily="18" charset="0"/>
                          </a:rPr>
                          <m:t>𝑋</m:t>
                        </m:r>
                      </m:sub>
                    </m:sSub>
                    <m:d>
                      <m:dPr>
                        <m:ctrlPr>
                          <a:rPr lang="en-US" sz="2200" i="1">
                            <a:latin typeface="Cambria Math" panose="02040503050406030204" pitchFamily="18" charset="0"/>
                          </a:rPr>
                        </m:ctrlPr>
                      </m:dPr>
                      <m:e>
                        <m:r>
                          <a:rPr lang="en-US" sz="2200" i="1">
                            <a:latin typeface="Cambria Math" panose="02040503050406030204" pitchFamily="18" charset="0"/>
                          </a:rPr>
                          <m:t>𝑘</m:t>
                        </m:r>
                      </m:e>
                    </m:d>
                    <m:r>
                      <a:rPr lang="en-US" sz="2200" i="1">
                        <a:latin typeface="Cambria Math" panose="02040503050406030204" pitchFamily="18" charset="0"/>
                      </a:rPr>
                      <m:t>= </m:t>
                    </m:r>
                    <m:nary>
                      <m:naryPr>
                        <m:limLoc m:val="subSup"/>
                        <m:grow m:val="on"/>
                        <m:ctrlPr>
                          <a:rPr lang="en-US" sz="2200" i="1" dirty="0">
                            <a:latin typeface="Cambria Math" panose="02040503050406030204" pitchFamily="18" charset="0"/>
                          </a:rPr>
                        </m:ctrlPr>
                      </m:naryPr>
                      <m:sub>
                        <m:r>
                          <a:rPr lang="en-US" sz="2200" dirty="0">
                            <a:latin typeface="Cambria Math" panose="02040503050406030204" pitchFamily="18" charset="0"/>
                          </a:rPr>
                          <m:t>−∞</m:t>
                        </m:r>
                      </m:sub>
                      <m:sup>
                        <m:r>
                          <a:rPr lang="en-US" sz="2200" i="1" dirty="0">
                            <a:latin typeface="Cambria Math" panose="02040503050406030204" pitchFamily="18" charset="0"/>
                          </a:rPr>
                          <m:t>𝑘</m:t>
                        </m:r>
                      </m:sup>
                      <m:e>
                        <m:sSub>
                          <m:sSubPr>
                            <m:ctrlPr>
                              <a:rPr lang="en-US" sz="2200" i="1" dirty="0">
                                <a:latin typeface="Cambria Math" panose="02040503050406030204" pitchFamily="18" charset="0"/>
                              </a:rPr>
                            </m:ctrlPr>
                          </m:sSubPr>
                          <m:e>
                            <m:r>
                              <a:rPr lang="en-US" sz="2200" i="1" dirty="0">
                                <a:latin typeface="Cambria Math" panose="02040503050406030204" pitchFamily="18" charset="0"/>
                              </a:rPr>
                              <m:t>𝑓</m:t>
                            </m:r>
                          </m:e>
                          <m:sub>
                            <m:r>
                              <a:rPr lang="en-US" sz="2200" i="1" dirty="0">
                                <a:latin typeface="Cambria Math" panose="02040503050406030204" pitchFamily="18" charset="0"/>
                              </a:rPr>
                              <m:t>𝑋</m:t>
                            </m:r>
                          </m:sub>
                        </m:sSub>
                        <m:d>
                          <m:dPr>
                            <m:ctrlPr>
                              <a:rPr lang="en-US" sz="2200" i="1" dirty="0">
                                <a:latin typeface="Cambria Math" panose="02040503050406030204" pitchFamily="18" charset="0"/>
                              </a:rPr>
                            </m:ctrlPr>
                          </m:dPr>
                          <m:e>
                            <m:r>
                              <a:rPr lang="en-US" sz="2200" i="1" dirty="0">
                                <a:latin typeface="Cambria Math" panose="02040503050406030204" pitchFamily="18" charset="0"/>
                              </a:rPr>
                              <m:t>𝑧</m:t>
                            </m:r>
                          </m:e>
                        </m:d>
                        <m:r>
                          <a:rPr lang="en-US" sz="2200" i="1" dirty="0">
                            <a:latin typeface="Cambria Math" panose="02040503050406030204" pitchFamily="18" charset="0"/>
                          </a:rPr>
                          <m:t>𝑑𝑧</m:t>
                        </m:r>
                      </m:e>
                    </m:nary>
                  </m:oMath>
                </a14:m>
                <a:r>
                  <a:rPr lang="en-US" sz="2200" b="1" dirty="0"/>
                  <a:t> =</a:t>
                </a:r>
                <a:r>
                  <a:rPr lang="en-US" sz="2200" dirty="0"/>
                  <a:t> </a:t>
                </a:r>
                <a14:m>
                  <m:oMath xmlns:m="http://schemas.openxmlformats.org/officeDocument/2006/math">
                    <m:nary>
                      <m:naryPr>
                        <m:limLoc m:val="subSup"/>
                        <m:grow m:val="on"/>
                        <m:ctrlPr>
                          <a:rPr lang="en-US" sz="2200" i="1" dirty="0">
                            <a:latin typeface="Cambria Math" panose="02040503050406030204" pitchFamily="18" charset="0"/>
                          </a:rPr>
                        </m:ctrlPr>
                      </m:naryPr>
                      <m:sub>
                        <m:r>
                          <a:rPr lang="en-US" sz="2200" dirty="0">
                            <a:latin typeface="Cambria Math" panose="02040503050406030204" pitchFamily="18" charset="0"/>
                          </a:rPr>
                          <m:t>−∞</m:t>
                        </m:r>
                      </m:sub>
                      <m:sup>
                        <m:r>
                          <a:rPr lang="en-US" sz="2200" b="0" i="1" dirty="0" smtClean="0">
                            <a:latin typeface="Cambria Math" panose="02040503050406030204" pitchFamily="18" charset="0"/>
                          </a:rPr>
                          <m:t>𝑎</m:t>
                        </m:r>
                      </m:sup>
                      <m:e>
                        <m:r>
                          <a:rPr lang="en-US" sz="2200" b="0" i="1" dirty="0" smtClean="0">
                            <a:latin typeface="Cambria Math" panose="02040503050406030204" pitchFamily="18" charset="0"/>
                          </a:rPr>
                          <m:t>0 </m:t>
                        </m:r>
                        <m:r>
                          <a:rPr lang="en-US" sz="2200" i="1" dirty="0">
                            <a:latin typeface="Cambria Math" panose="02040503050406030204" pitchFamily="18" charset="0"/>
                          </a:rPr>
                          <m:t>𝑑𝑧</m:t>
                        </m:r>
                      </m:e>
                    </m:nary>
                    <m:r>
                      <a:rPr lang="en-US" sz="2200" b="1" i="0" dirty="0" smtClean="0">
                        <a:latin typeface="Cambria Math" panose="02040503050406030204" pitchFamily="18" charset="0"/>
                      </a:rPr>
                      <m:t>+</m:t>
                    </m:r>
                    <m:nary>
                      <m:naryPr>
                        <m:limLoc m:val="subSup"/>
                        <m:grow m:val="on"/>
                        <m:ctrlPr>
                          <a:rPr lang="en-US" sz="2200" i="1" dirty="0">
                            <a:latin typeface="Cambria Math" panose="02040503050406030204" pitchFamily="18" charset="0"/>
                          </a:rPr>
                        </m:ctrlPr>
                      </m:naryPr>
                      <m:sub>
                        <m:r>
                          <m:rPr>
                            <m:sty m:val="p"/>
                          </m:rPr>
                          <a:rPr lang="en-US" sz="2200" b="0" i="0" dirty="0" smtClean="0">
                            <a:latin typeface="Cambria Math" panose="02040503050406030204" pitchFamily="18" charset="0"/>
                          </a:rPr>
                          <m:t>a</m:t>
                        </m:r>
                      </m:sub>
                      <m:sup>
                        <m:r>
                          <a:rPr lang="en-US" sz="2200" i="1" dirty="0">
                            <a:latin typeface="Cambria Math" panose="02040503050406030204" pitchFamily="18" charset="0"/>
                          </a:rPr>
                          <m:t>𝑘</m:t>
                        </m:r>
                      </m:sup>
                      <m:e>
                        <m:f>
                          <m:fPr>
                            <m:ctrlPr>
                              <a:rPr lang="en-US" sz="2200" b="0" i="1" dirty="0" smtClean="0">
                                <a:latin typeface="Cambria Math" panose="02040503050406030204" pitchFamily="18" charset="0"/>
                              </a:rPr>
                            </m:ctrlPr>
                          </m:fPr>
                          <m:num>
                            <m:r>
                              <a:rPr lang="en-US" sz="2200" b="0" i="1" dirty="0" smtClean="0">
                                <a:latin typeface="Cambria Math" panose="02040503050406030204" pitchFamily="18" charset="0"/>
                              </a:rPr>
                              <m:t>1</m:t>
                            </m:r>
                          </m:num>
                          <m:den>
                            <m:r>
                              <a:rPr lang="en-US" sz="2200" b="0" i="1" dirty="0" smtClean="0">
                                <a:latin typeface="Cambria Math" panose="02040503050406030204" pitchFamily="18" charset="0"/>
                              </a:rPr>
                              <m:t>𝑏</m:t>
                            </m:r>
                            <m:r>
                              <a:rPr lang="en-US" sz="2200" b="0" i="1" dirty="0" smtClean="0">
                                <a:latin typeface="Cambria Math" panose="02040503050406030204" pitchFamily="18" charset="0"/>
                              </a:rPr>
                              <m:t>−</m:t>
                            </m:r>
                            <m:r>
                              <a:rPr lang="en-US" sz="2200" b="0" i="1" dirty="0" smtClean="0">
                                <a:latin typeface="Cambria Math" panose="02040503050406030204" pitchFamily="18" charset="0"/>
                              </a:rPr>
                              <m:t>𝑎</m:t>
                            </m:r>
                          </m:den>
                        </m:f>
                        <m:r>
                          <a:rPr lang="en-US" sz="2200" i="1" dirty="0">
                            <a:latin typeface="Cambria Math" panose="02040503050406030204" pitchFamily="18" charset="0"/>
                          </a:rPr>
                          <m:t>𝑑𝑧</m:t>
                        </m:r>
                      </m:e>
                    </m:nary>
                    <m:r>
                      <a:rPr lang="en-US" sz="2200" b="0" i="1" dirty="0" smtClean="0">
                        <a:latin typeface="Cambria Math" panose="02040503050406030204" pitchFamily="18" charset="0"/>
                      </a:rPr>
                      <m:t>=</m:t>
                    </m:r>
                    <m:f>
                      <m:fPr>
                        <m:ctrlPr>
                          <a:rPr lang="en-US" sz="2200" b="0" i="1" dirty="0" smtClean="0">
                            <a:latin typeface="Cambria Math" panose="02040503050406030204" pitchFamily="18" charset="0"/>
                          </a:rPr>
                        </m:ctrlPr>
                      </m:fPr>
                      <m:num>
                        <m:r>
                          <a:rPr lang="en-US" sz="2200" b="0" i="1" dirty="0" smtClean="0">
                            <a:latin typeface="Cambria Math" panose="02040503050406030204" pitchFamily="18" charset="0"/>
                          </a:rPr>
                          <m:t>𝑘</m:t>
                        </m:r>
                        <m:r>
                          <a:rPr lang="en-US" sz="2200" b="0" i="1" dirty="0" smtClean="0">
                            <a:latin typeface="Cambria Math" panose="02040503050406030204" pitchFamily="18" charset="0"/>
                          </a:rPr>
                          <m:t>−</m:t>
                        </m:r>
                        <m:r>
                          <a:rPr lang="en-US" sz="2200" b="0" i="1" dirty="0" smtClean="0">
                            <a:latin typeface="Cambria Math" panose="02040503050406030204" pitchFamily="18" charset="0"/>
                          </a:rPr>
                          <m:t>𝑎</m:t>
                        </m:r>
                      </m:num>
                      <m:den>
                        <m:r>
                          <a:rPr lang="en-US" sz="2200" b="0" i="1" dirty="0" smtClean="0">
                            <a:latin typeface="Cambria Math" panose="02040503050406030204" pitchFamily="18" charset="0"/>
                          </a:rPr>
                          <m:t>𝑏</m:t>
                        </m:r>
                        <m:r>
                          <a:rPr lang="en-US" sz="2200" b="0" i="1" dirty="0" smtClean="0">
                            <a:latin typeface="Cambria Math" panose="02040503050406030204" pitchFamily="18" charset="0"/>
                          </a:rPr>
                          <m:t>−</m:t>
                        </m:r>
                        <m:r>
                          <a:rPr lang="en-US" sz="2200" b="0" i="1" dirty="0" smtClean="0">
                            <a:latin typeface="Cambria Math" panose="02040503050406030204" pitchFamily="18" charset="0"/>
                          </a:rPr>
                          <m:t>𝑎</m:t>
                        </m:r>
                      </m:den>
                    </m:f>
                  </m:oMath>
                </a14:m>
                <a:endParaRPr lang="en-US" sz="2200" b="1" dirty="0"/>
              </a:p>
              <a:p>
                <a:pPr lvl="1">
                  <a:buClr>
                    <a:srgbClr val="1CADE4"/>
                  </a:buClr>
                </a:pPr>
                <a:r>
                  <a:rPr lang="en-US" sz="2200" b="1" dirty="0"/>
                  <a:t>Case when </a:t>
                </a:r>
                <a14:m>
                  <m:oMath xmlns:m="http://schemas.openxmlformats.org/officeDocument/2006/math">
                    <m:r>
                      <a:rPr lang="en-US" sz="2200" b="1" i="0" smtClean="0">
                        <a:latin typeface="Cambria Math" panose="02040503050406030204" pitchFamily="18" charset="0"/>
                      </a:rPr>
                      <m:t>𝐤</m:t>
                    </m:r>
                    <m:r>
                      <a:rPr lang="en-US" sz="2200" b="1" i="1" smtClean="0">
                        <a:latin typeface="Cambria Math" panose="02040503050406030204" pitchFamily="18" charset="0"/>
                      </a:rPr>
                      <m:t>&gt;</m:t>
                    </m:r>
                    <m:r>
                      <a:rPr lang="en-US" sz="2200" b="1" i="1" smtClean="0">
                        <a:latin typeface="Cambria Math" panose="02040503050406030204" pitchFamily="18" charset="0"/>
                      </a:rPr>
                      <m:t>𝒃</m:t>
                    </m:r>
                  </m:oMath>
                </a14:m>
                <a:r>
                  <a:rPr lang="en-US" sz="2200" b="1" dirty="0"/>
                  <a:t>:</a:t>
                </a:r>
                <a:r>
                  <a:rPr lang="en-US" sz="2200" dirty="0"/>
                  <a:t> </a:t>
                </a:r>
                <a14:m>
                  <m:oMath xmlns:m="http://schemas.openxmlformats.org/officeDocument/2006/math">
                    <m:sSub>
                      <m:sSubPr>
                        <m:ctrlPr>
                          <a:rPr lang="en-US" sz="2200" i="1">
                            <a:latin typeface="Cambria Math" panose="02040503050406030204" pitchFamily="18" charset="0"/>
                          </a:rPr>
                        </m:ctrlPr>
                      </m:sSubPr>
                      <m:e>
                        <m:r>
                          <a:rPr lang="en-US" sz="2200" i="1">
                            <a:latin typeface="Cambria Math" panose="02040503050406030204" pitchFamily="18" charset="0"/>
                          </a:rPr>
                          <m:t>𝐹</m:t>
                        </m:r>
                      </m:e>
                      <m:sub>
                        <m:r>
                          <a:rPr lang="en-US" sz="2200" i="1">
                            <a:latin typeface="Cambria Math" panose="02040503050406030204" pitchFamily="18" charset="0"/>
                          </a:rPr>
                          <m:t>𝑋</m:t>
                        </m:r>
                      </m:sub>
                    </m:sSub>
                    <m:d>
                      <m:dPr>
                        <m:ctrlPr>
                          <a:rPr lang="en-US" sz="2200" i="1">
                            <a:latin typeface="Cambria Math" panose="02040503050406030204" pitchFamily="18" charset="0"/>
                          </a:rPr>
                        </m:ctrlPr>
                      </m:dPr>
                      <m:e>
                        <m:r>
                          <a:rPr lang="en-US" sz="2200" i="1">
                            <a:latin typeface="Cambria Math" panose="02040503050406030204" pitchFamily="18" charset="0"/>
                          </a:rPr>
                          <m:t>𝑘</m:t>
                        </m:r>
                      </m:e>
                    </m:d>
                    <m:r>
                      <a:rPr lang="en-US" sz="2200" i="1">
                        <a:latin typeface="Cambria Math" panose="02040503050406030204" pitchFamily="18" charset="0"/>
                      </a:rPr>
                      <m:t>= </m:t>
                    </m:r>
                    <m:nary>
                      <m:naryPr>
                        <m:limLoc m:val="subSup"/>
                        <m:grow m:val="on"/>
                        <m:ctrlPr>
                          <a:rPr lang="en-US" sz="2200" i="1" dirty="0">
                            <a:latin typeface="Cambria Math" panose="02040503050406030204" pitchFamily="18" charset="0"/>
                          </a:rPr>
                        </m:ctrlPr>
                      </m:naryPr>
                      <m:sub>
                        <m:r>
                          <a:rPr lang="en-US" sz="2200" dirty="0">
                            <a:latin typeface="Cambria Math" panose="02040503050406030204" pitchFamily="18" charset="0"/>
                          </a:rPr>
                          <m:t>−∞</m:t>
                        </m:r>
                      </m:sub>
                      <m:sup>
                        <m:r>
                          <a:rPr lang="en-US" sz="2200" i="1" dirty="0">
                            <a:latin typeface="Cambria Math" panose="02040503050406030204" pitchFamily="18" charset="0"/>
                          </a:rPr>
                          <m:t>𝑘</m:t>
                        </m:r>
                      </m:sup>
                      <m:e>
                        <m:sSub>
                          <m:sSubPr>
                            <m:ctrlPr>
                              <a:rPr lang="en-US" sz="2200" i="1" dirty="0">
                                <a:latin typeface="Cambria Math" panose="02040503050406030204" pitchFamily="18" charset="0"/>
                              </a:rPr>
                            </m:ctrlPr>
                          </m:sSubPr>
                          <m:e>
                            <m:r>
                              <a:rPr lang="en-US" sz="2200" i="1" dirty="0">
                                <a:latin typeface="Cambria Math" panose="02040503050406030204" pitchFamily="18" charset="0"/>
                              </a:rPr>
                              <m:t>𝑓</m:t>
                            </m:r>
                          </m:e>
                          <m:sub>
                            <m:r>
                              <a:rPr lang="en-US" sz="2200" i="1" dirty="0">
                                <a:latin typeface="Cambria Math" panose="02040503050406030204" pitchFamily="18" charset="0"/>
                              </a:rPr>
                              <m:t>𝑋</m:t>
                            </m:r>
                          </m:sub>
                        </m:sSub>
                        <m:d>
                          <m:dPr>
                            <m:ctrlPr>
                              <a:rPr lang="en-US" sz="2200" i="1" dirty="0">
                                <a:latin typeface="Cambria Math" panose="02040503050406030204" pitchFamily="18" charset="0"/>
                              </a:rPr>
                            </m:ctrlPr>
                          </m:dPr>
                          <m:e>
                            <m:r>
                              <a:rPr lang="en-US" sz="2200" i="1" dirty="0">
                                <a:latin typeface="Cambria Math" panose="02040503050406030204" pitchFamily="18" charset="0"/>
                              </a:rPr>
                              <m:t>𝑧</m:t>
                            </m:r>
                          </m:e>
                        </m:d>
                        <m:r>
                          <a:rPr lang="en-US" sz="2200" i="1" dirty="0">
                            <a:latin typeface="Cambria Math" panose="02040503050406030204" pitchFamily="18" charset="0"/>
                          </a:rPr>
                          <m:t>𝑑𝑧</m:t>
                        </m:r>
                      </m:e>
                    </m:nary>
                  </m:oMath>
                </a14:m>
                <a:r>
                  <a:rPr lang="en-US" sz="2200" b="1" dirty="0"/>
                  <a:t> = </a:t>
                </a:r>
                <a14:m>
                  <m:oMath xmlns:m="http://schemas.openxmlformats.org/officeDocument/2006/math">
                    <m:nary>
                      <m:naryPr>
                        <m:limLoc m:val="subSup"/>
                        <m:grow m:val="on"/>
                        <m:ctrlPr>
                          <a:rPr lang="en-US" sz="2200" i="1" dirty="0">
                            <a:latin typeface="Cambria Math" panose="02040503050406030204" pitchFamily="18" charset="0"/>
                          </a:rPr>
                        </m:ctrlPr>
                      </m:naryPr>
                      <m:sub>
                        <m:r>
                          <m:rPr>
                            <m:sty m:val="p"/>
                          </m:rPr>
                          <a:rPr lang="en-US" sz="2200" b="0" i="0" dirty="0" smtClean="0">
                            <a:latin typeface="Cambria Math" panose="02040503050406030204" pitchFamily="18" charset="0"/>
                          </a:rPr>
                          <m:t>a</m:t>
                        </m:r>
                      </m:sub>
                      <m:sup>
                        <m:r>
                          <a:rPr lang="en-US" sz="2200" b="0" i="1" dirty="0" smtClean="0">
                            <a:latin typeface="Cambria Math" panose="02040503050406030204" pitchFamily="18" charset="0"/>
                          </a:rPr>
                          <m:t>𝑏</m:t>
                        </m:r>
                      </m:sup>
                      <m:e>
                        <m:f>
                          <m:fPr>
                            <m:ctrlPr>
                              <a:rPr lang="en-US" sz="2200" b="0" i="1" dirty="0" smtClean="0">
                                <a:latin typeface="Cambria Math" panose="02040503050406030204" pitchFamily="18" charset="0"/>
                              </a:rPr>
                            </m:ctrlPr>
                          </m:fPr>
                          <m:num>
                            <m:r>
                              <a:rPr lang="en-US" sz="2200" b="0" i="1" dirty="0" smtClean="0">
                                <a:latin typeface="Cambria Math" panose="02040503050406030204" pitchFamily="18" charset="0"/>
                              </a:rPr>
                              <m:t>1</m:t>
                            </m:r>
                          </m:num>
                          <m:den>
                            <m:r>
                              <a:rPr lang="en-US" sz="2200" b="0" i="1" dirty="0" smtClean="0">
                                <a:latin typeface="Cambria Math" panose="02040503050406030204" pitchFamily="18" charset="0"/>
                              </a:rPr>
                              <m:t>𝑏</m:t>
                            </m:r>
                            <m:r>
                              <a:rPr lang="en-US" sz="2200" b="0" i="1" dirty="0" smtClean="0">
                                <a:latin typeface="Cambria Math" panose="02040503050406030204" pitchFamily="18" charset="0"/>
                              </a:rPr>
                              <m:t>−</m:t>
                            </m:r>
                            <m:r>
                              <a:rPr lang="en-US" sz="2200" b="0" i="1" dirty="0" smtClean="0">
                                <a:latin typeface="Cambria Math" panose="02040503050406030204" pitchFamily="18" charset="0"/>
                              </a:rPr>
                              <m:t>𝑎</m:t>
                            </m:r>
                          </m:den>
                        </m:f>
                        <m:r>
                          <a:rPr lang="en-US" sz="2200" i="1" dirty="0">
                            <a:latin typeface="Cambria Math" panose="02040503050406030204" pitchFamily="18" charset="0"/>
                          </a:rPr>
                          <m:t>𝑑𝑧</m:t>
                        </m:r>
                      </m:e>
                    </m:nary>
                    <m:r>
                      <a:rPr lang="en-US" sz="2200" b="0" i="1" dirty="0" smtClean="0">
                        <a:latin typeface="Cambria Math" panose="02040503050406030204" pitchFamily="18" charset="0"/>
                      </a:rPr>
                      <m:t>+</m:t>
                    </m:r>
                    <m:nary>
                      <m:naryPr>
                        <m:limLoc m:val="subSup"/>
                        <m:grow m:val="on"/>
                        <m:ctrlPr>
                          <a:rPr lang="en-US" sz="2200" i="1" dirty="0">
                            <a:latin typeface="Cambria Math" panose="02040503050406030204" pitchFamily="18" charset="0"/>
                          </a:rPr>
                        </m:ctrlPr>
                      </m:naryPr>
                      <m:sub>
                        <m:r>
                          <m:rPr>
                            <m:sty m:val="p"/>
                          </m:rPr>
                          <a:rPr lang="en-US" sz="2200" b="0" i="0" dirty="0" smtClean="0">
                            <a:latin typeface="Cambria Math" panose="02040503050406030204" pitchFamily="18" charset="0"/>
                          </a:rPr>
                          <m:t>b</m:t>
                        </m:r>
                      </m:sub>
                      <m:sup>
                        <m:r>
                          <a:rPr lang="en-US" sz="2200" b="0" i="1" dirty="0" smtClean="0">
                            <a:latin typeface="Cambria Math" panose="02040503050406030204" pitchFamily="18" charset="0"/>
                          </a:rPr>
                          <m:t>𝑘</m:t>
                        </m:r>
                      </m:sup>
                      <m:e>
                        <m:r>
                          <a:rPr lang="en-US" sz="2200" b="0" i="1" dirty="0" smtClean="0">
                            <a:latin typeface="Cambria Math" panose="02040503050406030204" pitchFamily="18" charset="0"/>
                          </a:rPr>
                          <m:t> 0</m:t>
                        </m:r>
                        <m:r>
                          <a:rPr lang="en-US" sz="2200" i="1" dirty="0">
                            <a:latin typeface="Cambria Math" panose="02040503050406030204" pitchFamily="18" charset="0"/>
                          </a:rPr>
                          <m:t>𝑑𝑧</m:t>
                        </m:r>
                      </m:e>
                    </m:nary>
                    <m:r>
                      <a:rPr lang="en-US" sz="2200" b="0" i="1" dirty="0" smtClean="0">
                        <a:latin typeface="Cambria Math" panose="02040503050406030204" pitchFamily="18" charset="0"/>
                      </a:rPr>
                      <m:t>=1</m:t>
                    </m:r>
                  </m:oMath>
                </a14:m>
                <a:endParaRPr lang="en-US" sz="2200" b="1" dirty="0"/>
              </a:p>
              <a:p>
                <a:pPr lvl="1">
                  <a:buClr>
                    <a:srgbClr val="1CADE4"/>
                  </a:buClr>
                </a:pPr>
                <a:endParaRPr lang="en-US" sz="2200" b="1" dirty="0"/>
              </a:p>
            </p:txBody>
          </p:sp>
        </mc:Choice>
        <mc:Fallback xmlns="">
          <p:sp>
            <p:nvSpPr>
              <p:cNvPr id="3" name="Content Placeholder 2">
                <a:extLst>
                  <a:ext uri="{FF2B5EF4-FFF2-40B4-BE49-F238E27FC236}">
                    <a16:creationId xmlns:a16="http://schemas.microsoft.com/office/drawing/2014/main" id="{2E884993-00FF-161C-5604-E29367F94FF1}"/>
                  </a:ext>
                </a:extLst>
              </p:cNvPr>
              <p:cNvSpPr>
                <a:spLocks noGrp="1" noRot="1" noChangeAspect="1" noMove="1" noResize="1" noEditPoints="1" noAdjustHandles="1" noChangeArrowheads="1" noChangeShapeType="1" noTextEdit="1"/>
              </p:cNvSpPr>
              <p:nvPr>
                <p:ph idx="1"/>
              </p:nvPr>
            </p:nvSpPr>
            <p:spPr>
              <a:xfrm>
                <a:off x="575240" y="1463856"/>
                <a:ext cx="11449120" cy="5394144"/>
              </a:xfrm>
              <a:blipFill>
                <a:blip r:embed="rId2"/>
                <a:stretch>
                  <a:fillRect l="-639" t="-192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964EB71A-F547-90DA-5014-D690A38BC36B}"/>
                  </a:ext>
                </a:extLst>
              </p:cNvPr>
              <p:cNvSpPr txBox="1"/>
              <p:nvPr/>
            </p:nvSpPr>
            <p:spPr>
              <a:xfrm>
                <a:off x="8759189" y="5175368"/>
                <a:ext cx="3265170" cy="1561918"/>
              </a:xfrm>
              <a:prstGeom prst="roundRect">
                <a:avLst/>
              </a:prstGeom>
              <a:noFill/>
              <a:ln w="28575">
                <a:solidFill>
                  <a:schemeClr val="accent4">
                    <a:lumMod val="75000"/>
                  </a:schemeClr>
                </a:solidFill>
              </a:ln>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rPr>
                            <m:t>𝐹</m:t>
                          </m:r>
                        </m:e>
                        <m:sub>
                          <m:r>
                            <a:rPr lang="en-US" i="1">
                              <a:latin typeface="Cambria Math" panose="02040503050406030204" pitchFamily="18" charset="0"/>
                            </a:rPr>
                            <m:t>𝑋</m:t>
                          </m:r>
                        </m:sub>
                      </m:sSub>
                      <m:d>
                        <m:dPr>
                          <m:ctrlPr>
                            <a:rPr lang="en-US" i="1">
                              <a:latin typeface="Cambria Math" panose="02040503050406030204" pitchFamily="18" charset="0"/>
                            </a:rPr>
                          </m:ctrlPr>
                        </m:dPr>
                        <m:e>
                          <m:r>
                            <a:rPr lang="en-US" i="1">
                              <a:latin typeface="Cambria Math" panose="02040503050406030204" pitchFamily="18" charset="0"/>
                            </a:rPr>
                            <m:t>𝑘</m:t>
                          </m:r>
                        </m:e>
                      </m:d>
                      <m:r>
                        <a:rPr lang="en-US" i="1">
                          <a:latin typeface="Cambria Math" panose="02040503050406030204" pitchFamily="18" charset="0"/>
                        </a:rPr>
                        <m:t>=</m:t>
                      </m:r>
                      <m:d>
                        <m:dPr>
                          <m:begChr m:val="{"/>
                          <m:endChr m:val=""/>
                          <m:ctrlPr>
                            <a:rPr lang="en-US" i="1">
                              <a:latin typeface="Cambria Math" panose="02040503050406030204" pitchFamily="18" charset="0"/>
                            </a:rPr>
                          </m:ctrlPr>
                        </m:dPr>
                        <m:e>
                          <m:eqArr>
                            <m:eqArrPr>
                              <m:ctrlPr>
                                <a:rPr lang="en-US" i="1">
                                  <a:latin typeface="Cambria Math" panose="02040503050406030204" pitchFamily="18" charset="0"/>
                                </a:rPr>
                              </m:ctrlPr>
                            </m:eqArrPr>
                            <m:e>
                              <m:r>
                                <a:rPr lang="en-US" i="1">
                                  <a:latin typeface="Cambria Math" panose="02040503050406030204" pitchFamily="18" charset="0"/>
                                </a:rPr>
                                <m:t> </m:t>
                              </m:r>
                            </m:e>
                            <m:e>
                              <m:r>
                                <a:rPr lang="en-US" i="1">
                                  <a:latin typeface="Cambria Math" panose="02040503050406030204" pitchFamily="18" charset="0"/>
                                </a:rPr>
                                <m:t>0              </m:t>
                              </m:r>
                              <m:r>
                                <a:rPr lang="en-US">
                                  <a:latin typeface="Cambria Math" panose="02040503050406030204" pitchFamily="18" charset="0"/>
                                </a:rPr>
                                <m:t> </m:t>
                              </m:r>
                              <m:r>
                                <m:rPr>
                                  <m:sty m:val="p"/>
                                </m:rPr>
                                <a:rPr lang="en-US">
                                  <a:latin typeface="Cambria Math" panose="02040503050406030204" pitchFamily="18" charset="0"/>
                                </a:rPr>
                                <m:t>if</m:t>
                              </m:r>
                              <m:r>
                                <a:rPr lang="en-US" i="1">
                                  <a:latin typeface="Cambria Math" panose="02040503050406030204" pitchFamily="18" charset="0"/>
                                </a:rPr>
                                <m:t> </m:t>
                              </m:r>
                              <m:r>
                                <a:rPr lang="en-US" i="1">
                                  <a:latin typeface="Cambria Math" panose="02040503050406030204" pitchFamily="18" charset="0"/>
                                </a:rPr>
                                <m:t>𝑘</m:t>
                              </m:r>
                              <m:r>
                                <a:rPr lang="en-US" i="1">
                                  <a:latin typeface="Cambria Math" panose="02040503050406030204" pitchFamily="18" charset="0"/>
                                </a:rPr>
                                <m:t>&lt;</m:t>
                              </m:r>
                              <m:r>
                                <a:rPr lang="en-US" i="1">
                                  <a:latin typeface="Cambria Math" panose="02040503050406030204" pitchFamily="18" charset="0"/>
                                </a:rPr>
                                <m:t>𝑎</m:t>
                              </m:r>
                            </m:e>
                            <m:e>
                              <m:f>
                                <m:fPr>
                                  <m:ctrlPr>
                                    <a:rPr lang="en-US" i="1">
                                      <a:latin typeface="Cambria Math" panose="02040503050406030204" pitchFamily="18" charset="0"/>
                                    </a:rPr>
                                  </m:ctrlPr>
                                </m:fPr>
                                <m:num>
                                  <m:r>
                                    <a:rPr lang="en-US" i="1">
                                      <a:latin typeface="Cambria Math" panose="02040503050406030204" pitchFamily="18" charset="0"/>
                                    </a:rPr>
                                    <m:t>𝑘</m:t>
                                  </m:r>
                                  <m:r>
                                    <a:rPr lang="en-US" i="1">
                                      <a:latin typeface="Cambria Math" panose="02040503050406030204" pitchFamily="18" charset="0"/>
                                    </a:rPr>
                                    <m:t>−</m:t>
                                  </m:r>
                                  <m:r>
                                    <a:rPr lang="en-US" i="1">
                                      <a:latin typeface="Cambria Math" panose="02040503050406030204" pitchFamily="18" charset="0"/>
                                    </a:rPr>
                                    <m:t>𝑎</m:t>
                                  </m:r>
                                </m:num>
                                <m:den>
                                  <m:r>
                                    <a:rPr lang="en-US" i="1">
                                      <a:latin typeface="Cambria Math" panose="02040503050406030204" pitchFamily="18" charset="0"/>
                                    </a:rPr>
                                    <m:t>𝑏</m:t>
                                  </m:r>
                                  <m:r>
                                    <a:rPr lang="en-US" i="1">
                                      <a:latin typeface="Cambria Math" panose="02040503050406030204" pitchFamily="18" charset="0"/>
                                    </a:rPr>
                                    <m:t>−</m:t>
                                  </m:r>
                                  <m:r>
                                    <a:rPr lang="en-US" i="1">
                                      <a:latin typeface="Cambria Math" panose="02040503050406030204" pitchFamily="18" charset="0"/>
                                    </a:rPr>
                                    <m:t>𝑎</m:t>
                                  </m:r>
                                </m:den>
                              </m:f>
                              <m:r>
                                <a:rPr lang="en-US" i="1">
                                  <a:latin typeface="Cambria Math" panose="02040503050406030204" pitchFamily="18" charset="0"/>
                                </a:rPr>
                                <m:t>  </m:t>
                              </m:r>
                              <m:r>
                                <m:rPr>
                                  <m:sty m:val="p"/>
                                </m:rPr>
                                <a:rPr lang="en-US">
                                  <a:latin typeface="Cambria Math" panose="02040503050406030204" pitchFamily="18" charset="0"/>
                                </a:rPr>
                                <m:t>if</m:t>
                              </m:r>
                              <m:r>
                                <a:rPr lang="en-US" i="1">
                                  <a:latin typeface="Cambria Math" panose="02040503050406030204" pitchFamily="18" charset="0"/>
                                </a:rPr>
                                <m:t> </m:t>
                              </m:r>
                              <m:r>
                                <a:rPr lang="en-US" i="1">
                                  <a:latin typeface="Cambria Math" panose="02040503050406030204" pitchFamily="18" charset="0"/>
                                </a:rPr>
                                <m:t>𝑎</m:t>
                              </m:r>
                              <m:r>
                                <a:rPr lang="en-US" i="1">
                                  <a:latin typeface="Cambria Math" panose="02040503050406030204" pitchFamily="18" charset="0"/>
                                </a:rPr>
                                <m:t>≤</m:t>
                              </m:r>
                              <m:r>
                                <a:rPr lang="en-US" i="1">
                                  <a:latin typeface="Cambria Math" panose="02040503050406030204" pitchFamily="18" charset="0"/>
                                </a:rPr>
                                <m:t>𝑘</m:t>
                              </m:r>
                              <m:r>
                                <a:rPr lang="en-US" b="0" i="1" smtClean="0">
                                  <a:latin typeface="Cambria Math" panose="02040503050406030204" pitchFamily="18" charset="0"/>
                                </a:rPr>
                                <m:t>≤</m:t>
                              </m:r>
                              <m:r>
                                <a:rPr lang="en-US" i="1">
                                  <a:latin typeface="Cambria Math" panose="02040503050406030204" pitchFamily="18" charset="0"/>
                                </a:rPr>
                                <m:t>𝑏</m:t>
                              </m:r>
                            </m:e>
                            <m:e>
                              <m:r>
                                <a:rPr lang="en-US" i="1">
                                  <a:latin typeface="Cambria Math" panose="02040503050406030204" pitchFamily="18" charset="0"/>
                                </a:rPr>
                                <m:t>  </m:t>
                              </m:r>
                            </m:e>
                            <m:e>
                              <m:r>
                                <a:rPr lang="en-US" b="1" i="1" smtClean="0">
                                  <a:latin typeface="Cambria Math" panose="02040503050406030204" pitchFamily="18" charset="0"/>
                                </a:rPr>
                                <m:t>𝟏</m:t>
                              </m:r>
                              <m:r>
                                <a:rPr lang="en-US" b="1" i="1">
                                  <a:latin typeface="Cambria Math" panose="02040503050406030204" pitchFamily="18" charset="0"/>
                                </a:rPr>
                                <m:t>              </m:t>
                              </m:r>
                              <m:r>
                                <a:rPr lang="en-US" b="1">
                                  <a:latin typeface="Cambria Math" panose="02040503050406030204" pitchFamily="18" charset="0"/>
                                </a:rPr>
                                <m:t> </m:t>
                              </m:r>
                              <m:r>
                                <a:rPr lang="en-US" b="1" i="0">
                                  <a:latin typeface="Cambria Math" panose="02040503050406030204" pitchFamily="18" charset="0"/>
                                </a:rPr>
                                <m:t>𝐢𝐟</m:t>
                              </m:r>
                              <m:r>
                                <a:rPr lang="en-US" b="1" i="1">
                                  <a:latin typeface="Cambria Math" panose="02040503050406030204" pitchFamily="18" charset="0"/>
                                </a:rPr>
                                <m:t> </m:t>
                              </m:r>
                              <m:r>
                                <a:rPr lang="en-US" b="1" i="1">
                                  <a:latin typeface="Cambria Math" panose="02040503050406030204" pitchFamily="18" charset="0"/>
                                </a:rPr>
                                <m:t>𝒌</m:t>
                              </m:r>
                              <m:r>
                                <a:rPr lang="en-US" b="1" i="1" smtClean="0">
                                  <a:latin typeface="Cambria Math" panose="02040503050406030204" pitchFamily="18" charset="0"/>
                                </a:rPr>
                                <m:t>≥</m:t>
                              </m:r>
                              <m:r>
                                <a:rPr lang="en-US" b="1" i="1" smtClean="0">
                                  <a:latin typeface="Cambria Math" panose="02040503050406030204" pitchFamily="18" charset="0"/>
                                </a:rPr>
                                <m:t>𝒃</m:t>
                              </m:r>
                            </m:e>
                          </m:eqArr>
                        </m:e>
                      </m:d>
                    </m:oMath>
                  </m:oMathPara>
                </a14:m>
                <a:endParaRPr lang="en-US" dirty="0"/>
              </a:p>
            </p:txBody>
          </p:sp>
        </mc:Choice>
        <mc:Fallback xmlns="">
          <p:sp>
            <p:nvSpPr>
              <p:cNvPr id="13" name="TextBox 12">
                <a:extLst>
                  <a:ext uri="{FF2B5EF4-FFF2-40B4-BE49-F238E27FC236}">
                    <a16:creationId xmlns:a16="http://schemas.microsoft.com/office/drawing/2014/main" id="{964EB71A-F547-90DA-5014-D690A38BC36B}"/>
                  </a:ext>
                </a:extLst>
              </p:cNvPr>
              <p:cNvSpPr txBox="1">
                <a:spLocks noRot="1" noChangeAspect="1" noMove="1" noResize="1" noEditPoints="1" noAdjustHandles="1" noChangeArrowheads="1" noChangeShapeType="1" noTextEdit="1"/>
              </p:cNvSpPr>
              <p:nvPr/>
            </p:nvSpPr>
            <p:spPr>
              <a:xfrm>
                <a:off x="8759189" y="5175368"/>
                <a:ext cx="3265170" cy="1561918"/>
              </a:xfrm>
              <a:prstGeom prst="roundRect">
                <a:avLst/>
              </a:prstGeom>
              <a:blipFill>
                <a:blip r:embed="rId3"/>
                <a:stretch>
                  <a:fillRect/>
                </a:stretch>
              </a:blipFill>
              <a:ln w="28575">
                <a:solidFill>
                  <a:schemeClr val="accent4">
                    <a:lumMod val="75000"/>
                  </a:schemeClr>
                </a:solidFill>
              </a:ln>
            </p:spPr>
            <p:txBody>
              <a:bodyPr/>
              <a:lstStyle/>
              <a:p>
                <a:r>
                  <a:rPr lang="en-US">
                    <a:noFill/>
                  </a:rPr>
                  <a:t> </a:t>
                </a:r>
              </a:p>
            </p:txBody>
          </p:sp>
        </mc:Fallback>
      </mc:AlternateContent>
    </p:spTree>
    <p:extLst>
      <p:ext uri="{BB962C8B-B14F-4D97-AF65-F5344CB8AC3E}">
        <p14:creationId xmlns:p14="http://schemas.microsoft.com/office/powerpoint/2010/main" val="34760641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172F79-9501-4DFE-AB14-AEE6940DC89F}"/>
              </a:ext>
            </a:extLst>
          </p:cNvPr>
          <p:cNvSpPr>
            <a:spLocks noGrp="1"/>
          </p:cNvSpPr>
          <p:nvPr>
            <p:ph type="title"/>
          </p:nvPr>
        </p:nvSpPr>
        <p:spPr/>
        <p:txBody>
          <a:bodyPr/>
          <a:lstStyle/>
          <a:p>
            <a:r>
              <a:rPr lang="en-US" dirty="0"/>
              <a:t>Let’s calculate an expectation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5249C1A-BE0B-4257-AB56-D1CD3FD3E9BA}"/>
                  </a:ext>
                </a:extLst>
              </p:cNvPr>
              <p:cNvSpPr>
                <a:spLocks noGrp="1"/>
              </p:cNvSpPr>
              <p:nvPr>
                <p:ph idx="1"/>
              </p:nvPr>
            </p:nvSpPr>
            <p:spPr/>
            <p:txBody>
              <a:bodyPr/>
              <a:lstStyle/>
              <a:p>
                <a:r>
                  <a:rPr lang="en-US" dirty="0"/>
                  <a:t>Let </a:t>
                </a:r>
                <a14:m>
                  <m:oMath xmlns:m="http://schemas.openxmlformats.org/officeDocument/2006/math">
                    <m:r>
                      <a:rPr lang="en-US" b="0" i="1" smtClean="0">
                        <a:latin typeface="Cambria Math" panose="02040503050406030204" pitchFamily="18" charset="0"/>
                      </a:rPr>
                      <m:t>𝑋</m:t>
                    </m:r>
                  </m:oMath>
                </a14:m>
                <a:r>
                  <a:rPr lang="en-US" dirty="0"/>
                  <a:t> be a uniform random number between </a:t>
                </a:r>
                <a14:m>
                  <m:oMath xmlns:m="http://schemas.openxmlformats.org/officeDocument/2006/math">
                    <m:r>
                      <a:rPr lang="en-US" b="0" i="1" smtClean="0">
                        <a:latin typeface="Cambria Math" panose="02040503050406030204" pitchFamily="18" charset="0"/>
                      </a:rPr>
                      <m:t>𝑎</m:t>
                    </m:r>
                  </m:oMath>
                </a14:m>
                <a:r>
                  <a:rPr lang="en-US" dirty="0"/>
                  <a:t> and</a:t>
                </a:r>
                <a14:m>
                  <m:oMath xmlns:m="http://schemas.openxmlformats.org/officeDocument/2006/math">
                    <m:r>
                      <a:rPr lang="en-US" b="0" i="0" smtClean="0">
                        <a:latin typeface="Cambria Math" panose="02040503050406030204" pitchFamily="18" charset="0"/>
                      </a:rPr>
                      <m:t> </m:t>
                    </m:r>
                    <m:r>
                      <a:rPr lang="en-US" b="0" i="1" smtClean="0">
                        <a:latin typeface="Cambria Math" panose="02040503050406030204" pitchFamily="18" charset="0"/>
                      </a:rPr>
                      <m:t>𝑏</m:t>
                    </m:r>
                  </m:oMath>
                </a14:m>
                <a:r>
                  <a:rPr lang="en-US" dirty="0"/>
                  <a:t>.</a:t>
                </a:r>
              </a:p>
              <a:p>
                <a14:m>
                  <m:oMath xmlns:m="http://schemas.openxmlformats.org/officeDocument/2006/math">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m:t>
                    </m:r>
                    <m:nary>
                      <m:naryPr>
                        <m:ctrlPr>
                          <a:rPr lang="en-US" b="0" i="1" smtClean="0">
                            <a:latin typeface="Cambria Math" panose="02040503050406030204" pitchFamily="18" charset="0"/>
                          </a:rPr>
                        </m:ctrlPr>
                      </m:naryPr>
                      <m:sub>
                        <m:r>
                          <m:rPr>
                            <m:brk m:alnAt="23"/>
                          </m:rPr>
                          <a:rPr lang="en-US" b="0" i="1" smtClean="0">
                            <a:latin typeface="Cambria Math" panose="02040503050406030204" pitchFamily="18" charset="0"/>
                          </a:rPr>
                          <m:t>−</m:t>
                        </m:r>
                        <m:r>
                          <a:rPr lang="en-US" b="0" i="1" smtClean="0">
                            <a:latin typeface="Cambria Math" panose="02040503050406030204" pitchFamily="18" charset="0"/>
                          </a:rPr>
                          <m:t>∞</m:t>
                        </m:r>
                      </m:sub>
                      <m:sup>
                        <m:r>
                          <a:rPr lang="en-US" b="0" i="1" smtClean="0">
                            <a:latin typeface="Cambria Math" panose="02040503050406030204" pitchFamily="18" charset="0"/>
                          </a:rPr>
                          <m:t>∞</m:t>
                        </m:r>
                      </m:sup>
                      <m:e>
                        <m:r>
                          <a:rPr lang="en-US" b="0" i="1" smtClean="0">
                            <a:latin typeface="Cambria Math" panose="02040503050406030204" pitchFamily="18" charset="0"/>
                          </a:rPr>
                          <m:t>𝑧</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𝑧</m:t>
                            </m:r>
                          </m:e>
                        </m:d>
                        <m:r>
                          <a:rPr lang="en-US" b="0" i="1" smtClean="0">
                            <a:latin typeface="Cambria Math" panose="02040503050406030204" pitchFamily="18" charset="0"/>
                          </a:rPr>
                          <m:t> </m:t>
                        </m:r>
                        <m:r>
                          <m:rPr>
                            <m:sty m:val="p"/>
                          </m:rPr>
                          <a:rPr lang="en-US" b="0" i="0" smtClean="0">
                            <a:latin typeface="Cambria Math" panose="02040503050406030204" pitchFamily="18" charset="0"/>
                          </a:rPr>
                          <m:t>d</m:t>
                        </m:r>
                        <m:r>
                          <a:rPr lang="en-US" b="0" i="1" smtClean="0">
                            <a:latin typeface="Cambria Math" panose="02040503050406030204" pitchFamily="18" charset="0"/>
                          </a:rPr>
                          <m:t>𝑧</m:t>
                        </m:r>
                      </m:e>
                    </m:nary>
                  </m:oMath>
                </a14:m>
                <a:endParaRPr lang="en-US" dirty="0"/>
              </a:p>
              <a:p>
                <a14:m>
                  <m:oMath xmlns:m="http://schemas.openxmlformats.org/officeDocument/2006/math">
                    <m:r>
                      <a:rPr lang="en-US" b="0" i="1" smtClean="0">
                        <a:latin typeface="Cambria Math" panose="02040503050406030204" pitchFamily="18" charset="0"/>
                      </a:rPr>
                      <m:t>=</m:t>
                    </m:r>
                    <m:nary>
                      <m:naryPr>
                        <m:ctrlPr>
                          <a:rPr lang="en-US" b="0" i="1" smtClean="0">
                            <a:latin typeface="Cambria Math" panose="02040503050406030204" pitchFamily="18" charset="0"/>
                          </a:rPr>
                        </m:ctrlPr>
                      </m:naryPr>
                      <m:sub>
                        <m:r>
                          <m:rPr>
                            <m:brk m:alnAt="23"/>
                          </m:rPr>
                          <a:rPr lang="en-US" b="0" i="1" smtClean="0">
                            <a:latin typeface="Cambria Math" panose="02040503050406030204" pitchFamily="18" charset="0"/>
                          </a:rPr>
                          <m:t>−</m:t>
                        </m:r>
                        <m:r>
                          <a:rPr lang="en-US" b="0" i="1" smtClean="0">
                            <a:latin typeface="Cambria Math" panose="02040503050406030204" pitchFamily="18" charset="0"/>
                          </a:rPr>
                          <m:t>∞</m:t>
                        </m:r>
                      </m:sub>
                      <m:sup>
                        <m:r>
                          <a:rPr lang="en-US" b="0" i="1" smtClean="0">
                            <a:latin typeface="Cambria Math" panose="02040503050406030204" pitchFamily="18" charset="0"/>
                          </a:rPr>
                          <m:t>𝑎</m:t>
                        </m:r>
                      </m:sup>
                      <m:e>
                        <m:r>
                          <a:rPr lang="en-US" b="0" i="1" smtClean="0">
                            <a:latin typeface="Cambria Math" panose="02040503050406030204" pitchFamily="18" charset="0"/>
                          </a:rPr>
                          <m:t>𝑧</m:t>
                        </m:r>
                        <m:r>
                          <a:rPr lang="en-US" b="0" i="1" smtClean="0">
                            <a:latin typeface="Cambria Math" panose="02040503050406030204" pitchFamily="18" charset="0"/>
                          </a:rPr>
                          <m:t>⋅0 </m:t>
                        </m:r>
                        <m:r>
                          <m:rPr>
                            <m:sty m:val="p"/>
                          </m:rPr>
                          <a:rPr lang="en-US" b="0" i="0" smtClean="0">
                            <a:latin typeface="Cambria Math" panose="02040503050406030204" pitchFamily="18" charset="0"/>
                          </a:rPr>
                          <m:t>d</m:t>
                        </m:r>
                        <m:r>
                          <a:rPr lang="en-US" b="0" i="1" smtClean="0">
                            <a:latin typeface="Cambria Math" panose="02040503050406030204" pitchFamily="18" charset="0"/>
                          </a:rPr>
                          <m:t>𝑧</m:t>
                        </m:r>
                      </m:e>
                    </m:nary>
                    <m:r>
                      <a:rPr lang="en-US" b="0" i="1" smtClean="0">
                        <a:latin typeface="Cambria Math" panose="02040503050406030204" pitchFamily="18" charset="0"/>
                      </a:rPr>
                      <m:t>+</m:t>
                    </m:r>
                    <m:nary>
                      <m:naryPr>
                        <m:ctrlPr>
                          <a:rPr lang="en-US" b="0" i="1" smtClean="0">
                            <a:latin typeface="Cambria Math" panose="02040503050406030204" pitchFamily="18" charset="0"/>
                          </a:rPr>
                        </m:ctrlPr>
                      </m:naryPr>
                      <m:sub>
                        <m:r>
                          <m:rPr>
                            <m:brk m:alnAt="23"/>
                          </m:rPr>
                          <a:rPr lang="en-US" b="0" i="1" smtClean="0">
                            <a:latin typeface="Cambria Math" panose="02040503050406030204" pitchFamily="18" charset="0"/>
                          </a:rPr>
                          <m:t>𝑎</m:t>
                        </m:r>
                      </m:sub>
                      <m:sup>
                        <m:r>
                          <a:rPr lang="en-US" b="0" i="1" smtClean="0">
                            <a:latin typeface="Cambria Math" panose="02040503050406030204" pitchFamily="18" charset="0"/>
                          </a:rPr>
                          <m:t>𝑏</m:t>
                        </m:r>
                      </m:sup>
                      <m:e>
                        <m:r>
                          <a:rPr lang="en-US" b="0" i="1" smtClean="0">
                            <a:latin typeface="Cambria Math" panose="02040503050406030204" pitchFamily="18" charset="0"/>
                          </a:rPr>
                          <m:t>𝑧</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𝑏</m:t>
                            </m:r>
                            <m:r>
                              <a:rPr lang="en-US" b="0" i="1" smtClean="0">
                                <a:latin typeface="Cambria Math" panose="02040503050406030204" pitchFamily="18" charset="0"/>
                              </a:rPr>
                              <m:t>−</m:t>
                            </m:r>
                            <m:r>
                              <a:rPr lang="en-US" b="0" i="1" smtClean="0">
                                <a:latin typeface="Cambria Math" panose="02040503050406030204" pitchFamily="18" charset="0"/>
                              </a:rPr>
                              <m:t>𝑎</m:t>
                            </m:r>
                          </m:den>
                        </m:f>
                        <m:r>
                          <m:rPr>
                            <m:sty m:val="p"/>
                          </m:rPr>
                          <a:rPr lang="en-US" b="0" i="0" smtClean="0">
                            <a:latin typeface="Cambria Math" panose="02040503050406030204" pitchFamily="18" charset="0"/>
                          </a:rPr>
                          <m:t>d</m:t>
                        </m:r>
                        <m:r>
                          <a:rPr lang="en-US" b="0" i="1" smtClean="0">
                            <a:latin typeface="Cambria Math" panose="02040503050406030204" pitchFamily="18" charset="0"/>
                          </a:rPr>
                          <m:t>𝑧</m:t>
                        </m:r>
                      </m:e>
                    </m:nary>
                    <m:r>
                      <a:rPr lang="en-US" b="0" i="1" smtClean="0">
                        <a:latin typeface="Cambria Math" panose="02040503050406030204" pitchFamily="18" charset="0"/>
                      </a:rPr>
                      <m:t>+</m:t>
                    </m:r>
                    <m:nary>
                      <m:naryPr>
                        <m:ctrlPr>
                          <a:rPr lang="en-US" b="0" i="1" smtClean="0">
                            <a:latin typeface="Cambria Math" panose="02040503050406030204" pitchFamily="18" charset="0"/>
                          </a:rPr>
                        </m:ctrlPr>
                      </m:naryPr>
                      <m:sub>
                        <m:r>
                          <m:rPr>
                            <m:brk m:alnAt="23"/>
                          </m:rPr>
                          <a:rPr lang="en-US" b="0" i="1" smtClean="0">
                            <a:latin typeface="Cambria Math" panose="02040503050406030204" pitchFamily="18" charset="0"/>
                          </a:rPr>
                          <m:t>𝑏</m:t>
                        </m:r>
                      </m:sub>
                      <m:sup>
                        <m:r>
                          <a:rPr lang="en-US" b="0" i="1" smtClean="0">
                            <a:latin typeface="Cambria Math" panose="02040503050406030204" pitchFamily="18" charset="0"/>
                          </a:rPr>
                          <m:t>∞</m:t>
                        </m:r>
                      </m:sup>
                      <m:e>
                        <m:r>
                          <a:rPr lang="en-US" b="0" i="1" smtClean="0">
                            <a:latin typeface="Cambria Math" panose="02040503050406030204" pitchFamily="18" charset="0"/>
                          </a:rPr>
                          <m:t>𝑧</m:t>
                        </m:r>
                        <m:r>
                          <a:rPr lang="en-US" b="0" i="1" smtClean="0">
                            <a:latin typeface="Cambria Math" panose="02040503050406030204" pitchFamily="18" charset="0"/>
                          </a:rPr>
                          <m:t>⋅0</m:t>
                        </m:r>
                      </m:e>
                    </m:nary>
                    <m:r>
                      <m:rPr>
                        <m:sty m:val="p"/>
                      </m:rPr>
                      <a:rPr lang="en-US" b="0" i="0" smtClean="0">
                        <a:latin typeface="Cambria Math" panose="02040503050406030204" pitchFamily="18" charset="0"/>
                      </a:rPr>
                      <m:t>d</m:t>
                    </m:r>
                    <m:r>
                      <a:rPr lang="en-US" b="0" i="1" smtClean="0">
                        <a:latin typeface="Cambria Math" panose="02040503050406030204" pitchFamily="18" charset="0"/>
                      </a:rPr>
                      <m:t>𝑧</m:t>
                    </m:r>
                  </m:oMath>
                </a14:m>
                <a:endParaRPr lang="en-US" dirty="0"/>
              </a:p>
              <a:p>
                <a14:m>
                  <m:oMath xmlns:m="http://schemas.openxmlformats.org/officeDocument/2006/math">
                    <m:r>
                      <a:rPr lang="en-US" b="0" i="1" smtClean="0">
                        <a:latin typeface="Cambria Math" panose="02040503050406030204" pitchFamily="18" charset="0"/>
                      </a:rPr>
                      <m:t>=0+</m:t>
                    </m:r>
                    <m:nary>
                      <m:naryPr>
                        <m:ctrlPr>
                          <a:rPr lang="en-US" b="0" i="1" smtClean="0">
                            <a:latin typeface="Cambria Math" panose="02040503050406030204" pitchFamily="18" charset="0"/>
                          </a:rPr>
                        </m:ctrlPr>
                      </m:naryPr>
                      <m:sub>
                        <m:r>
                          <m:rPr>
                            <m:brk m:alnAt="23"/>
                          </m:rPr>
                          <a:rPr lang="en-US" b="0" i="1" smtClean="0">
                            <a:latin typeface="Cambria Math" panose="02040503050406030204" pitchFamily="18" charset="0"/>
                          </a:rPr>
                          <m:t>𝑎</m:t>
                        </m:r>
                      </m:sub>
                      <m:sup>
                        <m:r>
                          <a:rPr lang="en-US" b="0" i="1" smtClean="0">
                            <a:latin typeface="Cambria Math" panose="02040503050406030204" pitchFamily="18" charset="0"/>
                          </a:rPr>
                          <m:t>𝑏</m:t>
                        </m:r>
                      </m:sup>
                      <m:e>
                        <m:f>
                          <m:fPr>
                            <m:ctrlPr>
                              <a:rPr lang="en-US" b="0" i="1" smtClean="0">
                                <a:latin typeface="Cambria Math" panose="02040503050406030204" pitchFamily="18" charset="0"/>
                              </a:rPr>
                            </m:ctrlPr>
                          </m:fPr>
                          <m:num>
                            <m:r>
                              <a:rPr lang="en-US" b="0" i="1" smtClean="0">
                                <a:latin typeface="Cambria Math" panose="02040503050406030204" pitchFamily="18" charset="0"/>
                              </a:rPr>
                              <m:t>𝑧</m:t>
                            </m:r>
                          </m:num>
                          <m:den>
                            <m:r>
                              <a:rPr lang="en-US" b="0" i="1" smtClean="0">
                                <a:latin typeface="Cambria Math" panose="02040503050406030204" pitchFamily="18" charset="0"/>
                              </a:rPr>
                              <m:t>𝑏</m:t>
                            </m:r>
                            <m:r>
                              <a:rPr lang="en-US" b="0" i="1" smtClean="0">
                                <a:latin typeface="Cambria Math" panose="02040503050406030204" pitchFamily="18" charset="0"/>
                              </a:rPr>
                              <m:t>−</m:t>
                            </m:r>
                            <m:r>
                              <a:rPr lang="en-US" b="0" i="1" smtClean="0">
                                <a:latin typeface="Cambria Math" panose="02040503050406030204" pitchFamily="18" charset="0"/>
                              </a:rPr>
                              <m:t>𝑎</m:t>
                            </m:r>
                          </m:den>
                        </m:f>
                        <m:r>
                          <a:rPr lang="en-US" b="0" i="1" smtClean="0">
                            <a:latin typeface="Cambria Math" panose="02040503050406030204" pitchFamily="18" charset="0"/>
                          </a:rPr>
                          <m:t> </m:t>
                        </m:r>
                        <m:r>
                          <m:rPr>
                            <m:sty m:val="p"/>
                          </m:rPr>
                          <a:rPr lang="en-US" b="0" i="0" smtClean="0">
                            <a:latin typeface="Cambria Math" panose="02040503050406030204" pitchFamily="18" charset="0"/>
                          </a:rPr>
                          <m:t>d</m:t>
                        </m:r>
                        <m:r>
                          <a:rPr lang="en-US" b="0" i="1" smtClean="0">
                            <a:latin typeface="Cambria Math" panose="02040503050406030204" pitchFamily="18" charset="0"/>
                          </a:rPr>
                          <m:t>𝑧</m:t>
                        </m:r>
                        <m:r>
                          <a:rPr lang="en-US" b="0" i="1" smtClean="0">
                            <a:latin typeface="Cambria Math" panose="02040503050406030204" pitchFamily="18" charset="0"/>
                          </a:rPr>
                          <m:t>+0</m:t>
                        </m:r>
                      </m:e>
                    </m:nary>
                  </m:oMath>
                </a14:m>
                <a:endParaRPr lang="en-US" dirty="0"/>
              </a:p>
              <a:p>
                <a14:m>
                  <m:oMath xmlns:m="http://schemas.openxmlformats.org/officeDocument/2006/math">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sSup>
                          <m:sSupPr>
                            <m:ctrlPr>
                              <a:rPr lang="en-US" b="0" i="1" smtClean="0">
                                <a:latin typeface="Cambria Math" panose="02040503050406030204" pitchFamily="18" charset="0"/>
                              </a:rPr>
                            </m:ctrlPr>
                          </m:sSupPr>
                          <m:e>
                            <m:d>
                              <m:dPr>
                                <m:begChr m:val=""/>
                                <m:endChr m:val="|"/>
                                <m:ctrlPr>
                                  <a:rPr lang="en-US" b="0" i="1" smtClean="0">
                                    <a:latin typeface="Cambria Math" panose="02040503050406030204" pitchFamily="18" charset="0"/>
                                  </a:rPr>
                                </m:ctrlPr>
                              </m:dPr>
                              <m:e>
                                <m:f>
                                  <m:fPr>
                                    <m:ctrlPr>
                                      <a:rPr lang="en-US" i="1">
                                        <a:latin typeface="Cambria Math" panose="02040503050406030204" pitchFamily="18" charset="0"/>
                                      </a:rPr>
                                    </m:ctrlPr>
                                  </m:fPr>
                                  <m:num>
                                    <m:sSup>
                                      <m:sSupPr>
                                        <m:ctrlPr>
                                          <a:rPr lang="en-US" i="1">
                                            <a:latin typeface="Cambria Math" panose="02040503050406030204" pitchFamily="18" charset="0"/>
                                          </a:rPr>
                                        </m:ctrlPr>
                                      </m:sSupPr>
                                      <m:e>
                                        <m:r>
                                          <a:rPr lang="en-US" i="1">
                                            <a:latin typeface="Cambria Math" panose="02040503050406030204" pitchFamily="18" charset="0"/>
                                          </a:rPr>
                                          <m:t>𝑧</m:t>
                                        </m:r>
                                      </m:e>
                                      <m:sup>
                                        <m:r>
                                          <a:rPr lang="en-US" i="1">
                                            <a:latin typeface="Cambria Math" panose="02040503050406030204" pitchFamily="18" charset="0"/>
                                          </a:rPr>
                                          <m:t>2</m:t>
                                        </m:r>
                                      </m:sup>
                                    </m:sSup>
                                  </m:num>
                                  <m:den>
                                    <m:r>
                                      <a:rPr lang="en-US" i="1">
                                        <a:latin typeface="Cambria Math" panose="02040503050406030204" pitchFamily="18" charset="0"/>
                                      </a:rPr>
                                      <m:t>2</m:t>
                                    </m:r>
                                    <m:r>
                                      <a:rPr lang="en-US" b="0" i="1" smtClean="0">
                                        <a:latin typeface="Cambria Math" panose="02040503050406030204" pitchFamily="18" charset="0"/>
                                      </a:rPr>
                                      <m:t>(</m:t>
                                    </m:r>
                                    <m:r>
                                      <a:rPr lang="en-US" b="0" i="1" smtClean="0">
                                        <a:latin typeface="Cambria Math" panose="02040503050406030204" pitchFamily="18" charset="0"/>
                                      </a:rPr>
                                      <m:t>𝑏</m:t>
                                    </m:r>
                                    <m:r>
                                      <a:rPr lang="en-US" b="0" i="1" smtClean="0">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m:t>
                                    </m:r>
                                  </m:den>
                                </m:f>
                              </m:e>
                            </m:d>
                          </m:e>
                          <m:sup>
                            <m:r>
                              <a:rPr lang="en-US" b="0" i="1" smtClean="0">
                                <a:latin typeface="Cambria Math" panose="02040503050406030204" pitchFamily="18" charset="0"/>
                              </a:rPr>
                              <m:t>𝑏</m:t>
                            </m:r>
                          </m:sup>
                        </m:sSup>
                      </m:e>
                      <m:sub>
                        <m:r>
                          <a:rPr lang="en-US" b="0" i="1" smtClean="0">
                            <a:latin typeface="Cambria Math" panose="02040503050406030204" pitchFamily="18" charset="0"/>
                          </a:rPr>
                          <m:t>𝑧</m:t>
                        </m:r>
                        <m:r>
                          <a:rPr lang="en-US" b="0" i="1" smtClean="0">
                            <a:latin typeface="Cambria Math" panose="02040503050406030204" pitchFamily="18" charset="0"/>
                          </a:rPr>
                          <m:t>=</m:t>
                        </m:r>
                        <m:r>
                          <a:rPr lang="en-US" b="0" i="1" smtClean="0">
                            <a:latin typeface="Cambria Math" panose="02040503050406030204" pitchFamily="18" charset="0"/>
                          </a:rPr>
                          <m:t>𝑎</m:t>
                        </m:r>
                      </m:sub>
                    </m:sSub>
                    <m:r>
                      <a:rPr lang="en-US" b="0" i="1" smtClean="0">
                        <a:latin typeface="Cambria Math" panose="02040503050406030204" pitchFamily="18" charset="0"/>
                      </a:rPr>
                      <m:t>=</m:t>
                    </m:r>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r>
                              <a:rPr lang="en-US" b="0" i="1" smtClean="0">
                                <a:latin typeface="Cambria Math" panose="02040503050406030204" pitchFamily="18" charset="0"/>
                              </a:rPr>
                              <m:t>𝑏</m:t>
                            </m:r>
                          </m:e>
                          <m:sup>
                            <m:r>
                              <a:rPr lang="en-US" b="0" i="1" smtClean="0">
                                <a:latin typeface="Cambria Math" panose="02040503050406030204" pitchFamily="18" charset="0"/>
                              </a:rPr>
                              <m:t>2</m:t>
                            </m:r>
                          </m:sup>
                        </m:sSup>
                      </m:num>
                      <m:den>
                        <m:r>
                          <a:rPr lang="en-US" b="0" i="1" smtClean="0">
                            <a:latin typeface="Cambria Math" panose="02040503050406030204" pitchFamily="18" charset="0"/>
                          </a:rPr>
                          <m:t>2(</m:t>
                        </m:r>
                        <m:r>
                          <a:rPr lang="en-US" b="0" i="1" smtClean="0">
                            <a:latin typeface="Cambria Math" panose="02040503050406030204" pitchFamily="18" charset="0"/>
                          </a:rPr>
                          <m:t>𝑏</m:t>
                        </m:r>
                        <m:r>
                          <a:rPr lang="en-US" b="0" i="1" smtClean="0">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r>
                              <a:rPr lang="en-US" b="0" i="1" smtClean="0">
                                <a:latin typeface="Cambria Math" panose="02040503050406030204" pitchFamily="18" charset="0"/>
                              </a:rPr>
                              <m:t>𝑎</m:t>
                            </m:r>
                          </m:e>
                          <m:sup>
                            <m:r>
                              <a:rPr lang="en-US" b="0" i="1" smtClean="0">
                                <a:latin typeface="Cambria Math" panose="02040503050406030204" pitchFamily="18" charset="0"/>
                              </a:rPr>
                              <m:t>2</m:t>
                            </m:r>
                          </m:sup>
                        </m:sSup>
                      </m:num>
                      <m:den>
                        <m:r>
                          <a:rPr lang="en-US" b="0" i="1" smtClean="0">
                            <a:latin typeface="Cambria Math" panose="02040503050406030204" pitchFamily="18" charset="0"/>
                          </a:rPr>
                          <m:t>2</m:t>
                        </m:r>
                        <m:d>
                          <m:dPr>
                            <m:ctrlPr>
                              <a:rPr lang="en-US" b="0" i="1" smtClean="0">
                                <a:latin typeface="Cambria Math" panose="02040503050406030204" pitchFamily="18" charset="0"/>
                              </a:rPr>
                            </m:ctrlPr>
                          </m:dPr>
                          <m:e>
                            <m:r>
                              <a:rPr lang="en-US" b="0" i="1" smtClean="0">
                                <a:latin typeface="Cambria Math" panose="02040503050406030204" pitchFamily="18" charset="0"/>
                              </a:rPr>
                              <m:t>𝑏</m:t>
                            </m:r>
                            <m:r>
                              <a:rPr lang="en-US" b="0" i="1" smtClean="0">
                                <a:latin typeface="Cambria Math" panose="02040503050406030204" pitchFamily="18" charset="0"/>
                              </a:rPr>
                              <m:t>−</m:t>
                            </m:r>
                            <m:r>
                              <a:rPr lang="en-US" b="0" i="1" smtClean="0">
                                <a:latin typeface="Cambria Math" panose="02040503050406030204" pitchFamily="18" charset="0"/>
                              </a:rPr>
                              <m:t>𝑎</m:t>
                            </m:r>
                          </m:e>
                        </m:d>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r>
                              <a:rPr lang="en-US" b="0" i="1" smtClean="0">
                                <a:latin typeface="Cambria Math" panose="02040503050406030204" pitchFamily="18" charset="0"/>
                              </a:rPr>
                              <m:t>𝑏</m:t>
                            </m:r>
                          </m:e>
                          <m:sup>
                            <m:r>
                              <a:rPr lang="en-US" b="0" i="1" smtClean="0">
                                <a:latin typeface="Cambria Math" panose="02040503050406030204" pitchFamily="18" charset="0"/>
                              </a:rPr>
                              <m:t>2</m:t>
                            </m:r>
                          </m:sup>
                        </m:sSup>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𝑎</m:t>
                            </m:r>
                          </m:e>
                          <m:sup>
                            <m:r>
                              <a:rPr lang="en-US" b="0" i="1" smtClean="0">
                                <a:latin typeface="Cambria Math" panose="02040503050406030204" pitchFamily="18" charset="0"/>
                              </a:rPr>
                              <m:t>2</m:t>
                            </m:r>
                          </m:sup>
                        </m:sSup>
                      </m:num>
                      <m:den>
                        <m:r>
                          <a:rPr lang="en-US" b="0" i="1" smtClean="0">
                            <a:latin typeface="Cambria Math" panose="02040503050406030204" pitchFamily="18" charset="0"/>
                          </a:rPr>
                          <m:t>2</m:t>
                        </m:r>
                        <m:d>
                          <m:dPr>
                            <m:ctrlPr>
                              <a:rPr lang="en-US" b="0" i="1" smtClean="0">
                                <a:latin typeface="Cambria Math" panose="02040503050406030204" pitchFamily="18" charset="0"/>
                              </a:rPr>
                            </m:ctrlPr>
                          </m:dPr>
                          <m:e>
                            <m:r>
                              <a:rPr lang="en-US" b="0" i="1" smtClean="0">
                                <a:latin typeface="Cambria Math" panose="02040503050406030204" pitchFamily="18" charset="0"/>
                              </a:rPr>
                              <m:t>𝑏</m:t>
                            </m:r>
                            <m:r>
                              <a:rPr lang="en-US" b="0" i="1" smtClean="0">
                                <a:latin typeface="Cambria Math" panose="02040503050406030204" pitchFamily="18" charset="0"/>
                              </a:rPr>
                              <m:t>−</m:t>
                            </m:r>
                            <m:r>
                              <a:rPr lang="en-US" b="0" i="1" smtClean="0">
                                <a:latin typeface="Cambria Math" panose="02040503050406030204" pitchFamily="18" charset="0"/>
                              </a:rPr>
                              <m:t>𝑎</m:t>
                            </m:r>
                          </m:e>
                        </m:d>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d>
                          <m:dPr>
                            <m:ctrlPr>
                              <a:rPr lang="en-US" b="0" i="1" smtClean="0">
                                <a:latin typeface="Cambria Math" panose="02040503050406030204" pitchFamily="18" charset="0"/>
                              </a:rPr>
                            </m:ctrlPr>
                          </m:dPr>
                          <m:e>
                            <m:r>
                              <a:rPr lang="en-US" b="0" i="1" smtClean="0">
                                <a:latin typeface="Cambria Math" panose="02040503050406030204" pitchFamily="18" charset="0"/>
                              </a:rPr>
                              <m:t>𝑏</m:t>
                            </m:r>
                            <m:r>
                              <a:rPr lang="en-US" b="0" i="1" smtClean="0">
                                <a:latin typeface="Cambria Math" panose="02040503050406030204" pitchFamily="18" charset="0"/>
                              </a:rPr>
                              <m:t>+</m:t>
                            </m:r>
                            <m:r>
                              <a:rPr lang="en-US" b="0" i="1" smtClean="0">
                                <a:latin typeface="Cambria Math" panose="02040503050406030204" pitchFamily="18" charset="0"/>
                              </a:rPr>
                              <m:t>𝑎</m:t>
                            </m:r>
                          </m:e>
                        </m:d>
                        <m:d>
                          <m:dPr>
                            <m:ctrlPr>
                              <a:rPr lang="en-US" b="0" i="1" smtClean="0">
                                <a:latin typeface="Cambria Math" panose="02040503050406030204" pitchFamily="18" charset="0"/>
                              </a:rPr>
                            </m:ctrlPr>
                          </m:dPr>
                          <m:e>
                            <m:r>
                              <a:rPr lang="en-US" b="0" i="1" smtClean="0">
                                <a:latin typeface="Cambria Math" panose="02040503050406030204" pitchFamily="18" charset="0"/>
                              </a:rPr>
                              <m:t>𝑏</m:t>
                            </m:r>
                            <m:r>
                              <a:rPr lang="en-US" b="0" i="1" smtClean="0">
                                <a:latin typeface="Cambria Math" panose="02040503050406030204" pitchFamily="18" charset="0"/>
                              </a:rPr>
                              <m:t>−</m:t>
                            </m:r>
                            <m:r>
                              <a:rPr lang="en-US" b="0" i="1" smtClean="0">
                                <a:latin typeface="Cambria Math" panose="02040503050406030204" pitchFamily="18" charset="0"/>
                              </a:rPr>
                              <m:t>𝑎</m:t>
                            </m:r>
                          </m:e>
                        </m:d>
                      </m:num>
                      <m:den>
                        <m:r>
                          <a:rPr lang="en-US" b="0" i="1" smtClean="0">
                            <a:latin typeface="Cambria Math" panose="02040503050406030204" pitchFamily="18" charset="0"/>
                          </a:rPr>
                          <m:t>2</m:t>
                        </m:r>
                        <m:d>
                          <m:dPr>
                            <m:ctrlPr>
                              <a:rPr lang="en-US" b="0" i="1" smtClean="0">
                                <a:latin typeface="Cambria Math" panose="02040503050406030204" pitchFamily="18" charset="0"/>
                              </a:rPr>
                            </m:ctrlPr>
                          </m:dPr>
                          <m:e>
                            <m:r>
                              <a:rPr lang="en-US" b="0" i="1" smtClean="0">
                                <a:latin typeface="Cambria Math" panose="02040503050406030204" pitchFamily="18" charset="0"/>
                              </a:rPr>
                              <m:t>𝑏</m:t>
                            </m:r>
                            <m:r>
                              <a:rPr lang="en-US" b="0" i="1" smtClean="0">
                                <a:latin typeface="Cambria Math" panose="02040503050406030204" pitchFamily="18" charset="0"/>
                              </a:rPr>
                              <m:t>−</m:t>
                            </m:r>
                            <m:r>
                              <a:rPr lang="en-US" b="0" i="1" smtClean="0">
                                <a:latin typeface="Cambria Math" panose="02040503050406030204" pitchFamily="18" charset="0"/>
                              </a:rPr>
                              <m:t>𝑎</m:t>
                            </m:r>
                          </m:e>
                        </m:d>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𝑏</m:t>
                        </m:r>
                      </m:num>
                      <m:den>
                        <m:r>
                          <a:rPr lang="en-US" b="0" i="1" smtClean="0">
                            <a:latin typeface="Cambria Math" panose="02040503050406030204" pitchFamily="18" charset="0"/>
                          </a:rPr>
                          <m:t>2</m:t>
                        </m:r>
                      </m:den>
                    </m:f>
                  </m:oMath>
                </a14:m>
                <a:endParaRPr lang="en-US" dirty="0"/>
              </a:p>
            </p:txBody>
          </p:sp>
        </mc:Choice>
        <mc:Fallback xmlns="">
          <p:sp>
            <p:nvSpPr>
              <p:cNvPr id="3" name="Content Placeholder 2">
                <a:extLst>
                  <a:ext uri="{FF2B5EF4-FFF2-40B4-BE49-F238E27FC236}">
                    <a16:creationId xmlns:a16="http://schemas.microsoft.com/office/drawing/2014/main" id="{F5249C1A-BE0B-4257-AB56-D1CD3FD3E9BA}"/>
                  </a:ext>
                </a:extLst>
              </p:cNvPr>
              <p:cNvSpPr>
                <a:spLocks noGrp="1" noRot="1" noChangeAspect="1" noMove="1" noResize="1" noEditPoints="1" noAdjustHandles="1" noChangeArrowheads="1" noChangeShapeType="1" noTextEdit="1"/>
              </p:cNvSpPr>
              <p:nvPr>
                <p:ph idx="1"/>
              </p:nvPr>
            </p:nvSpPr>
            <p:spPr>
              <a:blipFill>
                <a:blip r:embed="rId2"/>
                <a:stretch>
                  <a:fillRect l="-654" t="-213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5B4BC208-75D5-E999-1225-F1D54FACB732}"/>
                  </a:ext>
                </a:extLst>
              </p:cNvPr>
              <p:cNvSpPr txBox="1"/>
              <p:nvPr/>
            </p:nvSpPr>
            <p:spPr>
              <a:xfrm>
                <a:off x="8292974" y="104737"/>
                <a:ext cx="3754171" cy="1173206"/>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2200" b="0" i="1" smtClean="0">
                              <a:latin typeface="Cambria Math" panose="02040503050406030204" pitchFamily="18" charset="0"/>
                            </a:rPr>
                          </m:ctrlPr>
                        </m:sSubPr>
                        <m:e>
                          <m:r>
                            <a:rPr lang="en-US" sz="2200" b="0" i="1" smtClean="0">
                              <a:latin typeface="Cambria Math" panose="02040503050406030204" pitchFamily="18" charset="0"/>
                            </a:rPr>
                            <m:t>𝑓</m:t>
                          </m:r>
                        </m:e>
                        <m:sub>
                          <m:r>
                            <a:rPr lang="en-US" sz="2200" b="0" i="1" smtClean="0">
                              <a:latin typeface="Cambria Math" panose="02040503050406030204" pitchFamily="18" charset="0"/>
                            </a:rPr>
                            <m:t>𝑋</m:t>
                          </m:r>
                        </m:sub>
                      </m:sSub>
                      <m:d>
                        <m:dPr>
                          <m:ctrlPr>
                            <a:rPr lang="en-US" sz="2200" b="0" i="1" smtClean="0">
                              <a:latin typeface="Cambria Math" panose="02040503050406030204" pitchFamily="18" charset="0"/>
                            </a:rPr>
                          </m:ctrlPr>
                        </m:dPr>
                        <m:e>
                          <m:r>
                            <a:rPr lang="en-US" sz="2200" b="0" i="1" smtClean="0">
                              <a:latin typeface="Cambria Math" panose="02040503050406030204" pitchFamily="18" charset="0"/>
                            </a:rPr>
                            <m:t>𝑘</m:t>
                          </m:r>
                        </m:e>
                      </m:d>
                      <m:r>
                        <a:rPr lang="en-US" sz="2200" b="0" i="1" smtClean="0">
                          <a:latin typeface="Cambria Math" panose="02040503050406030204" pitchFamily="18" charset="0"/>
                        </a:rPr>
                        <m:t>=</m:t>
                      </m:r>
                      <m:d>
                        <m:dPr>
                          <m:begChr m:val="{"/>
                          <m:endChr m:val=""/>
                          <m:ctrlPr>
                            <a:rPr lang="en-US" sz="2200" b="0" i="1" smtClean="0">
                              <a:latin typeface="Cambria Math" panose="02040503050406030204" pitchFamily="18" charset="0"/>
                            </a:rPr>
                          </m:ctrlPr>
                        </m:dPr>
                        <m:e>
                          <m:m>
                            <m:mPr>
                              <m:mcs>
                                <m:mc>
                                  <m:mcPr>
                                    <m:count m:val="2"/>
                                    <m:mcJc m:val="center"/>
                                  </m:mcPr>
                                </m:mc>
                              </m:mcs>
                              <m:ctrlPr>
                                <a:rPr lang="en-US" sz="2200" b="0" i="1" smtClean="0">
                                  <a:latin typeface="Cambria Math" panose="02040503050406030204" pitchFamily="18" charset="0"/>
                                </a:rPr>
                              </m:ctrlPr>
                            </m:mPr>
                            <m:mr>
                              <m:e>
                                <m:f>
                                  <m:fPr>
                                    <m:ctrlPr>
                                      <a:rPr lang="en-US" sz="2200" b="0" i="1" smtClean="0">
                                        <a:latin typeface="Cambria Math" panose="02040503050406030204" pitchFamily="18" charset="0"/>
                                      </a:rPr>
                                    </m:ctrlPr>
                                  </m:fPr>
                                  <m:num>
                                    <m:r>
                                      <m:rPr>
                                        <m:brk m:alnAt="7"/>
                                      </m:rPr>
                                      <a:rPr lang="en-US" sz="2200" b="0" i="1" smtClean="0">
                                        <a:latin typeface="Cambria Math" panose="02040503050406030204" pitchFamily="18" charset="0"/>
                                      </a:rPr>
                                      <m:t>1</m:t>
                                    </m:r>
                                  </m:num>
                                  <m:den>
                                    <m:r>
                                      <a:rPr lang="en-US" sz="2200" b="0" i="1" smtClean="0">
                                        <a:latin typeface="Cambria Math" panose="02040503050406030204" pitchFamily="18" charset="0"/>
                                      </a:rPr>
                                      <m:t>𝑏</m:t>
                                    </m:r>
                                    <m:r>
                                      <a:rPr lang="en-US" sz="2200" b="0" i="1" smtClean="0">
                                        <a:latin typeface="Cambria Math" panose="02040503050406030204" pitchFamily="18" charset="0"/>
                                      </a:rPr>
                                      <m:t>−</m:t>
                                    </m:r>
                                    <m:r>
                                      <a:rPr lang="en-US" sz="2200" b="0" i="1" smtClean="0">
                                        <a:latin typeface="Cambria Math" panose="02040503050406030204" pitchFamily="18" charset="0"/>
                                      </a:rPr>
                                      <m:t>𝑎</m:t>
                                    </m:r>
                                  </m:den>
                                </m:f>
                              </m:e>
                              <m:e>
                                <m:r>
                                  <m:rPr>
                                    <m:nor/>
                                  </m:rPr>
                                  <a:rPr lang="en-US" sz="2200" b="0" i="0" smtClean="0">
                                    <a:latin typeface="Cambria Math" panose="02040503050406030204" pitchFamily="18" charset="0"/>
                                  </a:rPr>
                                  <m:t>if</m:t>
                                </m:r>
                                <m:r>
                                  <a:rPr lang="en-US" sz="2200" b="0" i="1" smtClean="0">
                                    <a:latin typeface="Cambria Math" panose="02040503050406030204" pitchFamily="18" charset="0"/>
                                  </a:rPr>
                                  <m:t> </m:t>
                                </m:r>
                                <m:r>
                                  <a:rPr lang="en-US" sz="2200" b="0" i="1" smtClean="0">
                                    <a:latin typeface="Cambria Math" panose="02040503050406030204" pitchFamily="18" charset="0"/>
                                  </a:rPr>
                                  <m:t>𝑎</m:t>
                                </m:r>
                                <m:r>
                                  <a:rPr lang="en-US" sz="2200" b="0" i="1" smtClean="0">
                                    <a:latin typeface="Cambria Math" panose="02040503050406030204" pitchFamily="18" charset="0"/>
                                  </a:rPr>
                                  <m:t>≤</m:t>
                                </m:r>
                                <m:r>
                                  <a:rPr lang="en-US" sz="2200" b="0" i="1" smtClean="0">
                                    <a:latin typeface="Cambria Math" panose="02040503050406030204" pitchFamily="18" charset="0"/>
                                  </a:rPr>
                                  <m:t>𝑧</m:t>
                                </m:r>
                                <m:r>
                                  <a:rPr lang="en-US" sz="2200" b="0" i="1" smtClean="0">
                                    <a:latin typeface="Cambria Math" panose="02040503050406030204" pitchFamily="18" charset="0"/>
                                  </a:rPr>
                                  <m:t>≤</m:t>
                                </m:r>
                                <m:r>
                                  <a:rPr lang="en-US" sz="2200" b="0" i="1" smtClean="0">
                                    <a:latin typeface="Cambria Math" panose="02040503050406030204" pitchFamily="18" charset="0"/>
                                  </a:rPr>
                                  <m:t>𝑏</m:t>
                                </m:r>
                              </m:e>
                            </m:mr>
                            <m:mr>
                              <m:e>
                                <m:r>
                                  <a:rPr lang="en-US" sz="2200" b="0" i="1" smtClean="0">
                                    <a:latin typeface="Cambria Math" panose="02040503050406030204" pitchFamily="18" charset="0"/>
                                  </a:rPr>
                                  <m:t>0</m:t>
                                </m:r>
                              </m:e>
                              <m:e>
                                <m:r>
                                  <m:rPr>
                                    <m:nor/>
                                  </m:rPr>
                                  <a:rPr lang="en-US" sz="2200" b="0" i="0" smtClean="0">
                                    <a:latin typeface="Cambria Math" panose="02040503050406030204" pitchFamily="18" charset="0"/>
                                  </a:rPr>
                                  <m:t>otherwise</m:t>
                                </m:r>
                              </m:e>
                            </m:mr>
                          </m:m>
                        </m:e>
                      </m:d>
                    </m:oMath>
                  </m:oMathPara>
                </a14:m>
                <a:endParaRPr lang="en-US" sz="2200" dirty="0"/>
              </a:p>
            </p:txBody>
          </p:sp>
        </mc:Choice>
        <mc:Fallback xmlns="">
          <p:sp>
            <p:nvSpPr>
              <p:cNvPr id="5" name="TextBox 4">
                <a:extLst>
                  <a:ext uri="{FF2B5EF4-FFF2-40B4-BE49-F238E27FC236}">
                    <a16:creationId xmlns:a16="http://schemas.microsoft.com/office/drawing/2014/main" id="{5B4BC208-75D5-E999-1225-F1D54FACB732}"/>
                  </a:ext>
                </a:extLst>
              </p:cNvPr>
              <p:cNvSpPr txBox="1">
                <a:spLocks noRot="1" noChangeAspect="1" noMove="1" noResize="1" noEditPoints="1" noAdjustHandles="1" noChangeArrowheads="1" noChangeShapeType="1" noTextEdit="1"/>
              </p:cNvSpPr>
              <p:nvPr/>
            </p:nvSpPr>
            <p:spPr>
              <a:xfrm>
                <a:off x="8292974" y="104737"/>
                <a:ext cx="3754171" cy="1173206"/>
              </a:xfrm>
              <a:prstGeom prst="rect">
                <a:avLst/>
              </a:prstGeom>
              <a:blipFill>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387566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C0C4E7EF-C5FF-4AB3-BAC8-07C8D238C5AF}"/>
                  </a:ext>
                </a:extLst>
              </p:cNvPr>
              <p:cNvSpPr>
                <a:spLocks noGrp="1"/>
              </p:cNvSpPr>
              <p:nvPr>
                <p:ph type="title"/>
              </p:nvPr>
            </p:nvSpPr>
            <p:spPr/>
            <p:txBody>
              <a:bodyPr/>
              <a:lstStyle/>
              <a:p>
                <a:r>
                  <a:rPr lang="en-US" dirty="0"/>
                  <a:t>What about </a:t>
                </a:r>
                <a14:m>
                  <m:oMath xmlns:m="http://schemas.openxmlformats.org/officeDocument/2006/math">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𝑔</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e>
                        </m:d>
                      </m:e>
                    </m:d>
                  </m:oMath>
                </a14:m>
                <a:endParaRPr lang="en-US" dirty="0"/>
              </a:p>
            </p:txBody>
          </p:sp>
        </mc:Choice>
        <mc:Fallback xmlns="">
          <p:sp>
            <p:nvSpPr>
              <p:cNvPr id="2" name="Title 1">
                <a:extLst>
                  <a:ext uri="{FF2B5EF4-FFF2-40B4-BE49-F238E27FC236}">
                    <a16:creationId xmlns:a16="http://schemas.microsoft.com/office/drawing/2014/main" id="{C0C4E7EF-C5FF-4AB3-BAC8-07C8D238C5AF}"/>
                  </a:ext>
                </a:extLst>
              </p:cNvPr>
              <p:cNvSpPr>
                <a:spLocks noGrp="1" noRot="1" noChangeAspect="1" noMove="1" noResize="1" noEditPoints="1" noAdjustHandles="1" noChangeArrowheads="1" noChangeShapeType="1" noTextEdit="1"/>
              </p:cNvSpPr>
              <p:nvPr>
                <p:ph type="title"/>
              </p:nvPr>
            </p:nvSpPr>
            <p:spPr>
              <a:blipFill>
                <a:blip r:embed="rId2"/>
                <a:stretch>
                  <a:fillRect l="-2179" t="-6587" b="-958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A4831E4-71CB-48E3-BC31-9B85E3BD5FDF}"/>
                  </a:ext>
                </a:extLst>
              </p:cNvPr>
              <p:cNvSpPr>
                <a:spLocks noGrp="1"/>
              </p:cNvSpPr>
              <p:nvPr>
                <p:ph idx="1"/>
              </p:nvPr>
            </p:nvSpPr>
            <p:spPr/>
            <p:txBody>
              <a:bodyPr/>
              <a:lstStyle/>
              <a:p>
                <a:r>
                  <a:rPr lang="en-US" dirty="0"/>
                  <a:t>Let </a:t>
                </a:r>
                <a14:m>
                  <m:oMath xmlns:m="http://schemas.openxmlformats.org/officeDocument/2006/math">
                    <m:r>
                      <a:rPr lang="en-US" b="0" i="1" smtClean="0">
                        <a:latin typeface="Cambria Math" panose="02040503050406030204" pitchFamily="18" charset="0"/>
                      </a:rPr>
                      <m:t>𝑋</m:t>
                    </m:r>
                    <m:r>
                      <a:rPr lang="en-US" b="0" i="1" smtClean="0">
                        <a:latin typeface="Cambria Math" panose="02040503050406030204" pitchFamily="18" charset="0"/>
                      </a:rPr>
                      <m:t>~</m:t>
                    </m:r>
                    <m:r>
                      <m:rPr>
                        <m:sty m:val="p"/>
                      </m:rPr>
                      <a:rPr lang="en-US" b="0" i="0" smtClean="0">
                        <a:latin typeface="Cambria Math" panose="02040503050406030204" pitchFamily="18" charset="0"/>
                      </a:rPr>
                      <m:t>Unif</m:t>
                    </m:r>
                    <m:r>
                      <a:rPr lang="en-US" b="0" i="1" smtClean="0">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𝑏</m:t>
                    </m:r>
                    <m:r>
                      <a:rPr lang="en-US" b="0" i="1" smtClean="0">
                        <a:latin typeface="Cambria Math" panose="02040503050406030204" pitchFamily="18" charset="0"/>
                      </a:rPr>
                      <m:t>)</m:t>
                    </m:r>
                  </m:oMath>
                </a14:m>
                <a:r>
                  <a:rPr lang="en-US" dirty="0"/>
                  <a:t>, what about </a:t>
                </a:r>
                <a14:m>
                  <m:oMath xmlns:m="http://schemas.openxmlformats.org/officeDocument/2006/math">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r>
                              <a:rPr lang="en-US" b="0" i="1" smtClean="0">
                                <a:latin typeface="Cambria Math" panose="02040503050406030204" pitchFamily="18" charset="0"/>
                              </a:rPr>
                              <m:t>𝑋</m:t>
                            </m:r>
                          </m:e>
                          <m:sup>
                            <m:r>
                              <a:rPr lang="en-US" b="0" i="1" smtClean="0">
                                <a:latin typeface="Cambria Math" panose="02040503050406030204" pitchFamily="18" charset="0"/>
                              </a:rPr>
                              <m:t>2</m:t>
                            </m:r>
                          </m:sup>
                        </m:sSup>
                      </m:e>
                    </m:d>
                  </m:oMath>
                </a14:m>
                <a:r>
                  <a:rPr lang="en-US" dirty="0"/>
                  <a:t>?</a:t>
                </a:r>
              </a:p>
              <a:p>
                <a14:m>
                  <m:oMath xmlns:m="http://schemas.openxmlformats.org/officeDocument/2006/math">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r>
                              <a:rPr lang="en-US" b="0" i="1" smtClean="0">
                                <a:latin typeface="Cambria Math" panose="02040503050406030204" pitchFamily="18" charset="0"/>
                              </a:rPr>
                              <m:t>𝑋</m:t>
                            </m:r>
                          </m:e>
                          <m:sup>
                            <m:r>
                              <a:rPr lang="en-US" b="0" i="1" smtClean="0">
                                <a:latin typeface="Cambria Math" panose="02040503050406030204" pitchFamily="18" charset="0"/>
                              </a:rPr>
                              <m:t>2</m:t>
                            </m:r>
                          </m:sup>
                        </m:sSup>
                      </m:e>
                    </m:d>
                    <m:r>
                      <a:rPr lang="en-US" b="0" i="1" smtClean="0">
                        <a:latin typeface="Cambria Math" panose="02040503050406030204" pitchFamily="18" charset="0"/>
                      </a:rPr>
                      <m:t>=</m:t>
                    </m:r>
                    <m:nary>
                      <m:naryPr>
                        <m:ctrlPr>
                          <a:rPr lang="en-US" b="0" i="1" smtClean="0">
                            <a:latin typeface="Cambria Math" panose="02040503050406030204" pitchFamily="18" charset="0"/>
                          </a:rPr>
                        </m:ctrlPr>
                      </m:naryPr>
                      <m:sub>
                        <m:r>
                          <m:rPr>
                            <m:brk m:alnAt="23"/>
                          </m:rPr>
                          <a:rPr lang="en-US" b="0" i="1" smtClean="0">
                            <a:latin typeface="Cambria Math" panose="02040503050406030204" pitchFamily="18" charset="0"/>
                          </a:rPr>
                          <m:t>−</m:t>
                        </m:r>
                        <m:r>
                          <a:rPr lang="en-US" b="0" i="1" smtClean="0">
                            <a:latin typeface="Cambria Math" panose="02040503050406030204" pitchFamily="18" charset="0"/>
                          </a:rPr>
                          <m:t>∞</m:t>
                        </m:r>
                      </m:sub>
                      <m:sup>
                        <m:r>
                          <a:rPr lang="en-US" b="0" i="1" smtClean="0">
                            <a:latin typeface="Cambria Math" panose="02040503050406030204" pitchFamily="18" charset="0"/>
                          </a:rPr>
                          <m:t>∞</m:t>
                        </m:r>
                      </m:sup>
                      <m:e>
                        <m:sSup>
                          <m:sSupPr>
                            <m:ctrlPr>
                              <a:rPr lang="en-US" b="0" i="1" smtClean="0">
                                <a:latin typeface="Cambria Math" panose="02040503050406030204" pitchFamily="18" charset="0"/>
                              </a:rPr>
                            </m:ctrlPr>
                          </m:sSupPr>
                          <m:e>
                            <m:r>
                              <a:rPr lang="en-US" b="0" i="1" smtClean="0">
                                <a:latin typeface="Cambria Math" panose="02040503050406030204" pitchFamily="18" charset="0"/>
                              </a:rPr>
                              <m:t>𝑧</m:t>
                            </m:r>
                          </m:e>
                          <m:sup>
                            <m:r>
                              <a:rPr lang="en-US" b="0" i="1" smtClean="0">
                                <a:latin typeface="Cambria Math" panose="02040503050406030204" pitchFamily="18" charset="0"/>
                              </a:rPr>
                              <m:t>2</m:t>
                            </m:r>
                          </m:sup>
                        </m:sSup>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𝑧</m:t>
                            </m:r>
                          </m:e>
                        </m:d>
                        <m:r>
                          <m:rPr>
                            <m:sty m:val="p"/>
                          </m:rPr>
                          <a:rPr lang="en-US" b="0" i="0" smtClean="0">
                            <a:latin typeface="Cambria Math" panose="02040503050406030204" pitchFamily="18" charset="0"/>
                          </a:rPr>
                          <m:t>d</m:t>
                        </m:r>
                        <m:r>
                          <a:rPr lang="en-US" b="0" i="1" smtClean="0">
                            <a:latin typeface="Cambria Math" panose="02040503050406030204" pitchFamily="18" charset="0"/>
                          </a:rPr>
                          <m:t>𝑧</m:t>
                        </m:r>
                      </m:e>
                    </m:nary>
                  </m:oMath>
                </a14:m>
                <a:endParaRPr lang="en-US" b="0" dirty="0"/>
              </a:p>
              <a:p>
                <a14:m>
                  <m:oMath xmlns:m="http://schemas.openxmlformats.org/officeDocument/2006/math">
                    <m:r>
                      <a:rPr lang="en-US" b="0" i="1" smtClean="0">
                        <a:latin typeface="Cambria Math" panose="02040503050406030204" pitchFamily="18" charset="0"/>
                      </a:rPr>
                      <m:t>=</m:t>
                    </m:r>
                    <m:nary>
                      <m:naryPr>
                        <m:ctrlPr>
                          <a:rPr lang="en-US" b="0" i="1" smtClean="0">
                            <a:latin typeface="Cambria Math" panose="02040503050406030204" pitchFamily="18" charset="0"/>
                          </a:rPr>
                        </m:ctrlPr>
                      </m:naryPr>
                      <m:sub>
                        <m:r>
                          <m:rPr>
                            <m:brk m:alnAt="23"/>
                          </m:rPr>
                          <a:rPr lang="en-US" b="0" i="1" smtClean="0">
                            <a:latin typeface="Cambria Math" panose="02040503050406030204" pitchFamily="18" charset="0"/>
                          </a:rPr>
                          <m:t>−</m:t>
                        </m:r>
                        <m:r>
                          <a:rPr lang="en-US" b="0" i="1" smtClean="0">
                            <a:latin typeface="Cambria Math" panose="02040503050406030204" pitchFamily="18" charset="0"/>
                          </a:rPr>
                          <m:t>∞</m:t>
                        </m:r>
                      </m:sub>
                      <m:sup>
                        <m:r>
                          <a:rPr lang="en-US" b="0" i="1" smtClean="0">
                            <a:latin typeface="Cambria Math" panose="02040503050406030204" pitchFamily="18" charset="0"/>
                          </a:rPr>
                          <m:t>𝑎</m:t>
                        </m:r>
                      </m:sup>
                      <m:e>
                        <m:sSup>
                          <m:sSupPr>
                            <m:ctrlPr>
                              <a:rPr lang="en-US" b="0" i="1" smtClean="0">
                                <a:latin typeface="Cambria Math" panose="02040503050406030204" pitchFamily="18" charset="0"/>
                              </a:rPr>
                            </m:ctrlPr>
                          </m:sSupPr>
                          <m:e>
                            <m:r>
                              <a:rPr lang="en-US" b="0" i="1" smtClean="0">
                                <a:latin typeface="Cambria Math" panose="02040503050406030204" pitchFamily="18" charset="0"/>
                              </a:rPr>
                              <m:t>𝑧</m:t>
                            </m:r>
                          </m:e>
                          <m:sup>
                            <m:r>
                              <a:rPr lang="en-US" b="0" i="1" smtClean="0">
                                <a:latin typeface="Cambria Math" panose="02040503050406030204" pitchFamily="18" charset="0"/>
                              </a:rPr>
                              <m:t>2</m:t>
                            </m:r>
                          </m:sup>
                        </m:sSup>
                        <m:r>
                          <a:rPr lang="en-US" b="0" i="1" smtClean="0">
                            <a:latin typeface="Cambria Math" panose="02040503050406030204" pitchFamily="18" charset="0"/>
                          </a:rPr>
                          <m:t>⋅0 </m:t>
                        </m:r>
                        <m:r>
                          <m:rPr>
                            <m:sty m:val="p"/>
                          </m:rPr>
                          <a:rPr lang="en-US" b="0" i="0" smtClean="0">
                            <a:latin typeface="Cambria Math" panose="02040503050406030204" pitchFamily="18" charset="0"/>
                          </a:rPr>
                          <m:t>d</m:t>
                        </m:r>
                        <m:r>
                          <a:rPr lang="en-US" b="0" i="1" smtClean="0">
                            <a:latin typeface="Cambria Math" panose="02040503050406030204" pitchFamily="18" charset="0"/>
                          </a:rPr>
                          <m:t>𝑧</m:t>
                        </m:r>
                        <m:r>
                          <a:rPr lang="en-US" b="0" i="1" smtClean="0">
                            <a:latin typeface="Cambria Math" panose="02040503050406030204" pitchFamily="18" charset="0"/>
                          </a:rPr>
                          <m:t>+</m:t>
                        </m:r>
                        <m:nary>
                          <m:naryPr>
                            <m:ctrlPr>
                              <a:rPr lang="en-US" b="0" i="1" smtClean="0">
                                <a:latin typeface="Cambria Math" panose="02040503050406030204" pitchFamily="18" charset="0"/>
                              </a:rPr>
                            </m:ctrlPr>
                          </m:naryPr>
                          <m:sub>
                            <m:r>
                              <m:rPr>
                                <m:brk m:alnAt="23"/>
                              </m:rPr>
                              <a:rPr lang="en-US" b="0" i="1" smtClean="0">
                                <a:latin typeface="Cambria Math" panose="02040503050406030204" pitchFamily="18" charset="0"/>
                              </a:rPr>
                              <m:t>𝑎</m:t>
                            </m:r>
                          </m:sub>
                          <m:sup>
                            <m:r>
                              <a:rPr lang="en-US" b="0" i="1" smtClean="0">
                                <a:latin typeface="Cambria Math" panose="02040503050406030204" pitchFamily="18" charset="0"/>
                              </a:rPr>
                              <m:t>𝑏</m:t>
                            </m:r>
                          </m:sup>
                          <m:e>
                            <m:sSup>
                              <m:sSupPr>
                                <m:ctrlPr>
                                  <a:rPr lang="en-US" b="0" i="1" smtClean="0">
                                    <a:latin typeface="Cambria Math" panose="02040503050406030204" pitchFamily="18" charset="0"/>
                                  </a:rPr>
                                </m:ctrlPr>
                              </m:sSupPr>
                              <m:e>
                                <m:r>
                                  <a:rPr lang="en-US" b="0" i="1" smtClean="0">
                                    <a:latin typeface="Cambria Math" panose="02040503050406030204" pitchFamily="18" charset="0"/>
                                  </a:rPr>
                                  <m:t>𝑧</m:t>
                                </m:r>
                              </m:e>
                              <m:sup>
                                <m:r>
                                  <a:rPr lang="en-US" b="0" i="1" smtClean="0">
                                    <a:latin typeface="Cambria Math" panose="02040503050406030204" pitchFamily="18" charset="0"/>
                                  </a:rPr>
                                  <m:t>2</m:t>
                                </m:r>
                              </m:sup>
                            </m:sSup>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𝑏</m:t>
                                </m:r>
                                <m:r>
                                  <a:rPr lang="en-US" b="0" i="1" smtClean="0">
                                    <a:latin typeface="Cambria Math" panose="02040503050406030204" pitchFamily="18" charset="0"/>
                                  </a:rPr>
                                  <m:t>−</m:t>
                                </m:r>
                                <m:r>
                                  <a:rPr lang="en-US" b="0" i="1" smtClean="0">
                                    <a:latin typeface="Cambria Math" panose="02040503050406030204" pitchFamily="18" charset="0"/>
                                  </a:rPr>
                                  <m:t>𝑎</m:t>
                                </m:r>
                              </m:den>
                            </m:f>
                            <m:r>
                              <m:rPr>
                                <m:sty m:val="p"/>
                              </m:rPr>
                              <a:rPr lang="en-US" b="0" i="0" smtClean="0">
                                <a:latin typeface="Cambria Math" panose="02040503050406030204" pitchFamily="18" charset="0"/>
                              </a:rPr>
                              <m:t>d</m:t>
                            </m:r>
                            <m:r>
                              <a:rPr lang="en-US" b="0" i="1" smtClean="0">
                                <a:latin typeface="Cambria Math" panose="02040503050406030204" pitchFamily="18" charset="0"/>
                              </a:rPr>
                              <m:t>𝑧</m:t>
                            </m:r>
                          </m:e>
                        </m:nary>
                        <m:r>
                          <a:rPr lang="en-US" b="0" i="1" smtClean="0">
                            <a:latin typeface="Cambria Math" panose="02040503050406030204" pitchFamily="18" charset="0"/>
                          </a:rPr>
                          <m:t>+</m:t>
                        </m:r>
                        <m:nary>
                          <m:naryPr>
                            <m:ctrlPr>
                              <a:rPr lang="en-US" b="0" i="1" smtClean="0">
                                <a:latin typeface="Cambria Math" panose="02040503050406030204" pitchFamily="18" charset="0"/>
                              </a:rPr>
                            </m:ctrlPr>
                          </m:naryPr>
                          <m:sub>
                            <m:r>
                              <m:rPr>
                                <m:brk m:alnAt="23"/>
                              </m:rPr>
                              <a:rPr lang="en-US" b="0" i="1" smtClean="0">
                                <a:latin typeface="Cambria Math" panose="02040503050406030204" pitchFamily="18" charset="0"/>
                              </a:rPr>
                              <m:t>𝑏</m:t>
                            </m:r>
                          </m:sub>
                          <m:sup>
                            <m:r>
                              <a:rPr lang="en-US" b="0" i="1" smtClean="0">
                                <a:latin typeface="Cambria Math" panose="02040503050406030204" pitchFamily="18" charset="0"/>
                              </a:rPr>
                              <m:t>∞</m:t>
                            </m:r>
                          </m:sup>
                          <m:e>
                            <m:sSup>
                              <m:sSupPr>
                                <m:ctrlPr>
                                  <a:rPr lang="en-US" b="0" i="1" smtClean="0">
                                    <a:latin typeface="Cambria Math" panose="02040503050406030204" pitchFamily="18" charset="0"/>
                                  </a:rPr>
                                </m:ctrlPr>
                              </m:sSupPr>
                              <m:e>
                                <m:r>
                                  <a:rPr lang="en-US" b="0" i="1" smtClean="0">
                                    <a:latin typeface="Cambria Math" panose="02040503050406030204" pitchFamily="18" charset="0"/>
                                  </a:rPr>
                                  <m:t>𝑧</m:t>
                                </m:r>
                              </m:e>
                              <m:sup>
                                <m:r>
                                  <a:rPr lang="en-US" b="0" i="1" smtClean="0">
                                    <a:latin typeface="Cambria Math" panose="02040503050406030204" pitchFamily="18" charset="0"/>
                                  </a:rPr>
                                  <m:t>2</m:t>
                                </m:r>
                              </m:sup>
                            </m:sSup>
                            <m:r>
                              <a:rPr lang="en-US" b="0" i="1" smtClean="0">
                                <a:latin typeface="Cambria Math" panose="02040503050406030204" pitchFamily="18" charset="0"/>
                              </a:rPr>
                              <m:t>⋅0 </m:t>
                            </m:r>
                            <m:r>
                              <m:rPr>
                                <m:sty m:val="p"/>
                              </m:rPr>
                              <a:rPr lang="en-US" b="0" i="0" smtClean="0">
                                <a:latin typeface="Cambria Math" panose="02040503050406030204" pitchFamily="18" charset="0"/>
                              </a:rPr>
                              <m:t>d</m:t>
                            </m:r>
                            <m:r>
                              <a:rPr lang="en-US" b="0" i="1" smtClean="0">
                                <a:latin typeface="Cambria Math" panose="02040503050406030204" pitchFamily="18" charset="0"/>
                              </a:rPr>
                              <m:t>𝑧</m:t>
                            </m:r>
                          </m:e>
                        </m:nary>
                      </m:e>
                    </m:nary>
                  </m:oMath>
                </a14:m>
                <a:endParaRPr lang="en-US" dirty="0"/>
              </a:p>
              <a:p>
                <a14:m>
                  <m:oMath xmlns:m="http://schemas.openxmlformats.org/officeDocument/2006/math">
                    <m:r>
                      <a:rPr lang="en-US" b="0" i="1" smtClean="0">
                        <a:latin typeface="Cambria Math" panose="02040503050406030204" pitchFamily="18" charset="0"/>
                      </a:rPr>
                      <m:t>=0+</m:t>
                    </m:r>
                    <m:nary>
                      <m:naryPr>
                        <m:ctrlPr>
                          <a:rPr lang="en-US" i="1">
                            <a:latin typeface="Cambria Math" panose="02040503050406030204" pitchFamily="18" charset="0"/>
                          </a:rPr>
                        </m:ctrlPr>
                      </m:naryPr>
                      <m:sub>
                        <m:r>
                          <m:rPr>
                            <m:brk m:alnAt="23"/>
                          </m:rPr>
                          <a:rPr lang="en-US" i="1">
                            <a:latin typeface="Cambria Math" panose="02040503050406030204" pitchFamily="18" charset="0"/>
                          </a:rPr>
                          <m:t>𝑎</m:t>
                        </m:r>
                      </m:sub>
                      <m:sup>
                        <m:r>
                          <a:rPr lang="en-US" i="1">
                            <a:latin typeface="Cambria Math" panose="02040503050406030204" pitchFamily="18" charset="0"/>
                          </a:rPr>
                          <m:t>𝑏</m:t>
                        </m:r>
                      </m:sup>
                      <m:e>
                        <m:sSup>
                          <m:sSupPr>
                            <m:ctrlPr>
                              <a:rPr lang="en-US" i="1">
                                <a:latin typeface="Cambria Math" panose="02040503050406030204" pitchFamily="18" charset="0"/>
                              </a:rPr>
                            </m:ctrlPr>
                          </m:sSupPr>
                          <m:e>
                            <m:r>
                              <a:rPr lang="en-US" i="1">
                                <a:latin typeface="Cambria Math" panose="02040503050406030204" pitchFamily="18" charset="0"/>
                              </a:rPr>
                              <m:t>𝑧</m:t>
                            </m:r>
                          </m:e>
                          <m:sup>
                            <m:r>
                              <a:rPr lang="en-US" i="1">
                                <a:latin typeface="Cambria Math" panose="02040503050406030204" pitchFamily="18" charset="0"/>
                              </a:rPr>
                              <m:t>2</m:t>
                            </m:r>
                          </m:sup>
                        </m:sSup>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𝑏</m:t>
                            </m:r>
                            <m:r>
                              <a:rPr lang="en-US" i="1">
                                <a:latin typeface="Cambria Math" panose="02040503050406030204" pitchFamily="18" charset="0"/>
                              </a:rPr>
                              <m:t>−</m:t>
                            </m:r>
                            <m:r>
                              <a:rPr lang="en-US" i="1">
                                <a:latin typeface="Cambria Math" panose="02040503050406030204" pitchFamily="18" charset="0"/>
                              </a:rPr>
                              <m:t>𝑎</m:t>
                            </m:r>
                          </m:den>
                        </m:f>
                        <m:r>
                          <m:rPr>
                            <m:sty m:val="p"/>
                          </m:rPr>
                          <a:rPr lang="en-US">
                            <a:latin typeface="Cambria Math" panose="02040503050406030204" pitchFamily="18" charset="0"/>
                          </a:rPr>
                          <m:t>d</m:t>
                        </m:r>
                        <m:r>
                          <a:rPr lang="en-US" i="1">
                            <a:latin typeface="Cambria Math" panose="02040503050406030204" pitchFamily="18" charset="0"/>
                          </a:rPr>
                          <m:t>𝑧</m:t>
                        </m:r>
                      </m:e>
                    </m:nary>
                    <m:r>
                      <a:rPr lang="en-US" b="0" i="0" smtClean="0">
                        <a:latin typeface="Cambria Math" panose="02040503050406030204" pitchFamily="18" charset="0"/>
                      </a:rPr>
                      <m:t>+0</m:t>
                    </m:r>
                  </m:oMath>
                </a14:m>
                <a:endParaRPr lang="en-US" dirty="0"/>
              </a:p>
              <a:p>
                <a14:m>
                  <m:oMath xmlns:m="http://schemas.openxmlformats.org/officeDocument/2006/math">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𝑏</m:t>
                        </m:r>
                        <m:r>
                          <a:rPr lang="en-US" b="0" i="1" smtClean="0">
                            <a:latin typeface="Cambria Math" panose="02040503050406030204" pitchFamily="18" charset="0"/>
                          </a:rPr>
                          <m:t>−</m:t>
                        </m:r>
                        <m:r>
                          <a:rPr lang="en-US" b="0" i="1" smtClean="0">
                            <a:latin typeface="Cambria Math" panose="02040503050406030204" pitchFamily="18" charset="0"/>
                          </a:rPr>
                          <m:t>𝑎</m:t>
                        </m:r>
                      </m:den>
                    </m:f>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sSup>
                          <m:sSupPr>
                            <m:ctrlPr>
                              <a:rPr lang="en-US" b="0" i="1" smtClean="0">
                                <a:latin typeface="Cambria Math" panose="02040503050406030204" pitchFamily="18" charset="0"/>
                              </a:rPr>
                            </m:ctrlPr>
                          </m:sSupPr>
                          <m:e>
                            <m:d>
                              <m:dPr>
                                <m:begChr m:val=""/>
                                <m:endChr m:val="|"/>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r>
                                          <a:rPr lang="en-US" b="0" i="1" smtClean="0">
                                            <a:latin typeface="Cambria Math" panose="02040503050406030204" pitchFamily="18" charset="0"/>
                                          </a:rPr>
                                          <m:t>𝑧</m:t>
                                        </m:r>
                                      </m:e>
                                      <m:sup>
                                        <m:r>
                                          <a:rPr lang="en-US" b="0" i="1" smtClean="0">
                                            <a:latin typeface="Cambria Math" panose="02040503050406030204" pitchFamily="18" charset="0"/>
                                          </a:rPr>
                                          <m:t>3</m:t>
                                        </m:r>
                                      </m:sup>
                                    </m:sSup>
                                  </m:num>
                                  <m:den>
                                    <m:r>
                                      <a:rPr lang="en-US" b="0" i="1" smtClean="0">
                                        <a:latin typeface="Cambria Math" panose="02040503050406030204" pitchFamily="18" charset="0"/>
                                      </a:rPr>
                                      <m:t>3</m:t>
                                    </m:r>
                                  </m:den>
                                </m:f>
                              </m:e>
                            </m:d>
                          </m:e>
                          <m:sup>
                            <m:r>
                              <a:rPr lang="en-US" b="0" i="1" smtClean="0">
                                <a:latin typeface="Cambria Math" panose="02040503050406030204" pitchFamily="18" charset="0"/>
                              </a:rPr>
                              <m:t>𝑏</m:t>
                            </m:r>
                          </m:sup>
                        </m:sSup>
                      </m:e>
                      <m:sub>
                        <m:r>
                          <a:rPr lang="en-US" b="0" i="1" smtClean="0">
                            <a:latin typeface="Cambria Math" panose="02040503050406030204" pitchFamily="18" charset="0"/>
                          </a:rPr>
                          <m:t>𝑧</m:t>
                        </m:r>
                        <m:r>
                          <a:rPr lang="en-US" b="0" i="1" smtClean="0">
                            <a:latin typeface="Cambria Math" panose="02040503050406030204" pitchFamily="18" charset="0"/>
                          </a:rPr>
                          <m:t>=</m:t>
                        </m:r>
                        <m:r>
                          <a:rPr lang="en-US" b="0" i="1" smtClean="0">
                            <a:latin typeface="Cambria Math" panose="02040503050406030204" pitchFamily="18" charset="0"/>
                          </a:rPr>
                          <m:t>𝑎</m:t>
                        </m:r>
                      </m:sub>
                    </m:sSub>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𝑏</m:t>
                        </m:r>
                        <m:r>
                          <a:rPr lang="en-US" b="0" i="1" smtClean="0">
                            <a:latin typeface="Cambria Math" panose="02040503050406030204" pitchFamily="18" charset="0"/>
                          </a:rPr>
                          <m:t>−</m:t>
                        </m:r>
                        <m:r>
                          <a:rPr lang="en-US" b="0" i="1" smtClean="0">
                            <a:latin typeface="Cambria Math" panose="02040503050406030204" pitchFamily="18" charset="0"/>
                          </a:rPr>
                          <m:t>𝑎</m:t>
                        </m:r>
                      </m:den>
                    </m:f>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r>
                                  <a:rPr lang="en-US" b="0" i="1" smtClean="0">
                                    <a:latin typeface="Cambria Math" panose="02040503050406030204" pitchFamily="18" charset="0"/>
                                  </a:rPr>
                                  <m:t>𝑏</m:t>
                                </m:r>
                              </m:e>
                              <m:sup>
                                <m:r>
                                  <a:rPr lang="en-US" b="0" i="1" smtClean="0">
                                    <a:latin typeface="Cambria Math" panose="02040503050406030204" pitchFamily="18" charset="0"/>
                                  </a:rPr>
                                  <m:t>3</m:t>
                                </m:r>
                              </m:sup>
                            </m:sSup>
                          </m:num>
                          <m:den>
                            <m:r>
                              <a:rPr lang="en-US" b="0" i="1" smtClean="0">
                                <a:latin typeface="Cambria Math" panose="02040503050406030204" pitchFamily="18" charset="0"/>
                              </a:rPr>
                              <m:t>3</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r>
                                  <a:rPr lang="en-US" b="0" i="1" smtClean="0">
                                    <a:latin typeface="Cambria Math" panose="02040503050406030204" pitchFamily="18" charset="0"/>
                                  </a:rPr>
                                  <m:t>𝑎</m:t>
                                </m:r>
                              </m:e>
                              <m:sup>
                                <m:r>
                                  <a:rPr lang="en-US" b="0" i="1" smtClean="0">
                                    <a:latin typeface="Cambria Math" panose="02040503050406030204" pitchFamily="18" charset="0"/>
                                  </a:rPr>
                                  <m:t>3</m:t>
                                </m:r>
                              </m:sup>
                            </m:sSup>
                          </m:num>
                          <m:den>
                            <m:r>
                              <a:rPr lang="en-US" b="0" i="1" smtClean="0">
                                <a:latin typeface="Cambria Math" panose="02040503050406030204" pitchFamily="18" charset="0"/>
                              </a:rPr>
                              <m:t>3</m:t>
                            </m:r>
                          </m:den>
                        </m:f>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3</m:t>
                        </m:r>
                        <m:d>
                          <m:dPr>
                            <m:ctrlPr>
                              <a:rPr lang="en-US" b="0" i="1" smtClean="0">
                                <a:latin typeface="Cambria Math" panose="02040503050406030204" pitchFamily="18" charset="0"/>
                              </a:rPr>
                            </m:ctrlPr>
                          </m:dPr>
                          <m:e>
                            <m:r>
                              <a:rPr lang="en-US" b="0" i="1" smtClean="0">
                                <a:latin typeface="Cambria Math" panose="02040503050406030204" pitchFamily="18" charset="0"/>
                              </a:rPr>
                              <m:t>𝑏</m:t>
                            </m:r>
                            <m:r>
                              <a:rPr lang="en-US" b="0" i="1" smtClean="0">
                                <a:latin typeface="Cambria Math" panose="02040503050406030204" pitchFamily="18" charset="0"/>
                              </a:rPr>
                              <m:t>−</m:t>
                            </m:r>
                            <m:r>
                              <a:rPr lang="en-US" b="0" i="1" smtClean="0">
                                <a:latin typeface="Cambria Math" panose="02040503050406030204" pitchFamily="18" charset="0"/>
                              </a:rPr>
                              <m:t>𝑎</m:t>
                            </m:r>
                          </m:e>
                        </m:d>
                      </m:den>
                    </m:f>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𝑏</m:t>
                        </m:r>
                        <m:r>
                          <a:rPr lang="en-US" b="0" i="1" smtClean="0">
                            <a:latin typeface="Cambria Math" panose="02040503050406030204" pitchFamily="18" charset="0"/>
                          </a:rPr>
                          <m:t>−</m:t>
                        </m:r>
                        <m:r>
                          <a:rPr lang="en-US" b="0" i="1" smtClean="0">
                            <a:latin typeface="Cambria Math" panose="02040503050406030204" pitchFamily="18" charset="0"/>
                          </a:rPr>
                          <m:t>𝑎</m:t>
                        </m:r>
                      </m:e>
                    </m:d>
                    <m:d>
                      <m:dPr>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r>
                              <a:rPr lang="en-US" b="0" i="1" smtClean="0">
                                <a:latin typeface="Cambria Math" panose="02040503050406030204" pitchFamily="18" charset="0"/>
                              </a:rPr>
                              <m:t>𝑎</m:t>
                            </m:r>
                          </m:e>
                          <m:sup>
                            <m:r>
                              <a:rPr lang="en-US" b="0" i="1" smtClean="0">
                                <a:latin typeface="Cambria Math" panose="02040503050406030204" pitchFamily="18" charset="0"/>
                              </a:rPr>
                              <m:t>2</m:t>
                            </m:r>
                          </m:sup>
                        </m:sSup>
                        <m:r>
                          <a:rPr lang="en-US" b="0" i="1" smtClean="0">
                            <a:latin typeface="Cambria Math" panose="02040503050406030204" pitchFamily="18" charset="0"/>
                          </a:rPr>
                          <m:t>+</m:t>
                        </m:r>
                        <m:r>
                          <a:rPr lang="en-US" b="0" i="1" smtClean="0">
                            <a:latin typeface="Cambria Math" panose="02040503050406030204" pitchFamily="18" charset="0"/>
                          </a:rPr>
                          <m:t>𝑎𝑏</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𝑏</m:t>
                            </m:r>
                          </m:e>
                          <m:sup>
                            <m:r>
                              <a:rPr lang="en-US" b="0" i="1" smtClean="0">
                                <a:latin typeface="Cambria Math" panose="02040503050406030204" pitchFamily="18" charset="0"/>
                              </a:rPr>
                              <m:t>2</m:t>
                            </m:r>
                          </m:sup>
                        </m:sSup>
                      </m:e>
                    </m:d>
                  </m:oMath>
                </a14:m>
                <a:endParaRPr lang="en-US" dirty="0"/>
              </a:p>
              <a:p>
                <a14:m>
                  <m:oMath xmlns:m="http://schemas.openxmlformats.org/officeDocument/2006/math">
                    <m:r>
                      <a:rPr lang="en-US" b="0" i="1" smtClean="0">
                        <a:latin typeface="Cambria Math" panose="02040503050406030204" pitchFamily="18" charset="0"/>
                      </a:rPr>
                      <m:t>=</m:t>
                    </m:r>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r>
                              <a:rPr lang="en-US" b="0" i="1" smtClean="0">
                                <a:latin typeface="Cambria Math" panose="02040503050406030204" pitchFamily="18" charset="0"/>
                              </a:rPr>
                              <m:t>𝑎</m:t>
                            </m:r>
                          </m:e>
                          <m:sup>
                            <m:r>
                              <a:rPr lang="en-US" b="0" i="1" smtClean="0">
                                <a:latin typeface="Cambria Math" panose="02040503050406030204" pitchFamily="18" charset="0"/>
                              </a:rPr>
                              <m:t>2</m:t>
                            </m:r>
                          </m:sup>
                        </m:sSup>
                        <m:r>
                          <a:rPr lang="en-US" b="0" i="1" smtClean="0">
                            <a:latin typeface="Cambria Math" panose="02040503050406030204" pitchFamily="18" charset="0"/>
                          </a:rPr>
                          <m:t>+</m:t>
                        </m:r>
                        <m:r>
                          <a:rPr lang="en-US" b="0" i="1" smtClean="0">
                            <a:latin typeface="Cambria Math" panose="02040503050406030204" pitchFamily="18" charset="0"/>
                          </a:rPr>
                          <m:t>𝑎𝑏</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𝑏</m:t>
                            </m:r>
                          </m:e>
                          <m:sup>
                            <m:r>
                              <a:rPr lang="en-US" b="0" i="1" smtClean="0">
                                <a:latin typeface="Cambria Math" panose="02040503050406030204" pitchFamily="18" charset="0"/>
                              </a:rPr>
                              <m:t>2</m:t>
                            </m:r>
                          </m:sup>
                        </m:sSup>
                      </m:num>
                      <m:den>
                        <m:r>
                          <a:rPr lang="en-US" b="0" i="1" smtClean="0">
                            <a:latin typeface="Cambria Math" panose="02040503050406030204" pitchFamily="18" charset="0"/>
                          </a:rPr>
                          <m:t>3</m:t>
                        </m:r>
                      </m:den>
                    </m:f>
                  </m:oMath>
                </a14:m>
                <a:endParaRPr lang="en-US" dirty="0"/>
              </a:p>
            </p:txBody>
          </p:sp>
        </mc:Choice>
        <mc:Fallback xmlns="">
          <p:sp>
            <p:nvSpPr>
              <p:cNvPr id="3" name="Content Placeholder 2">
                <a:extLst>
                  <a:ext uri="{FF2B5EF4-FFF2-40B4-BE49-F238E27FC236}">
                    <a16:creationId xmlns:a16="http://schemas.microsoft.com/office/drawing/2014/main" id="{3A4831E4-71CB-48E3-BC31-9B85E3BD5FDF}"/>
                  </a:ext>
                </a:extLst>
              </p:cNvPr>
              <p:cNvSpPr>
                <a:spLocks noGrp="1" noRot="1" noChangeAspect="1" noMove="1" noResize="1" noEditPoints="1" noAdjustHandles="1" noChangeArrowheads="1" noChangeShapeType="1" noTextEdit="1"/>
              </p:cNvSpPr>
              <p:nvPr>
                <p:ph idx="1"/>
              </p:nvPr>
            </p:nvSpPr>
            <p:spPr>
              <a:blipFill>
                <a:blip r:embed="rId3"/>
                <a:stretch>
                  <a:fillRect l="-654" t="-1761"/>
                </a:stretch>
              </a:blipFill>
            </p:spPr>
            <p:txBody>
              <a:bodyPr/>
              <a:lstStyle/>
              <a:p>
                <a:r>
                  <a:rPr lang="en-US">
                    <a:noFill/>
                  </a:rPr>
                  <a:t> </a:t>
                </a:r>
              </a:p>
            </p:txBody>
          </p:sp>
        </mc:Fallback>
      </mc:AlternateContent>
    </p:spTree>
    <p:extLst>
      <p:ext uri="{BB962C8B-B14F-4D97-AF65-F5344CB8AC3E}">
        <p14:creationId xmlns:p14="http://schemas.microsoft.com/office/powerpoint/2010/main" val="55660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2DB330-87CD-4151-836D-B281EF3DB876}"/>
              </a:ext>
            </a:extLst>
          </p:cNvPr>
          <p:cNvSpPr>
            <a:spLocks noGrp="1"/>
          </p:cNvSpPr>
          <p:nvPr>
            <p:ph type="title"/>
          </p:nvPr>
        </p:nvSpPr>
        <p:spPr/>
        <p:txBody>
          <a:bodyPr/>
          <a:lstStyle/>
          <a:p>
            <a:r>
              <a:rPr lang="en-US" dirty="0"/>
              <a:t>Let’s assemble the variance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6023053-D0C6-46AA-9B32-D7B1BE0AB625}"/>
                  </a:ext>
                </a:extLst>
              </p:cNvPr>
              <p:cNvSpPr>
                <a:spLocks noGrp="1"/>
              </p:cNvSpPr>
              <p:nvPr>
                <p:ph idx="1"/>
              </p:nvPr>
            </p:nvSpPr>
            <p:spPr/>
            <p:txBody>
              <a:bodyPr/>
              <a:lstStyle/>
              <a:p>
                <a14:m>
                  <m:oMath xmlns:m="http://schemas.openxmlformats.org/officeDocument/2006/math">
                    <m:r>
                      <m:rPr>
                        <m:sty m:val="p"/>
                      </m:rPr>
                      <a:rPr lang="en-US" b="0" i="0" smtClean="0">
                        <a:latin typeface="Cambria Math" panose="02040503050406030204" pitchFamily="18" charset="0"/>
                      </a:rPr>
                      <m:t>Var</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r>
                              <a:rPr lang="en-US" b="0" i="1" smtClean="0">
                                <a:latin typeface="Cambria Math" panose="02040503050406030204" pitchFamily="18" charset="0"/>
                              </a:rPr>
                              <m:t>𝑋</m:t>
                            </m:r>
                          </m:e>
                          <m:sup>
                            <m:r>
                              <a:rPr lang="en-US" b="0" i="1" smtClean="0">
                                <a:latin typeface="Cambria Math" panose="02040503050406030204" pitchFamily="18" charset="0"/>
                              </a:rPr>
                              <m:t>2</m:t>
                            </m:r>
                          </m:sup>
                        </m:sSup>
                      </m:e>
                    </m:d>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e>
                        </m:d>
                      </m:e>
                      <m:sup>
                        <m:r>
                          <a:rPr lang="en-US" b="0" i="1" smtClean="0">
                            <a:latin typeface="Cambria Math" panose="02040503050406030204" pitchFamily="18" charset="0"/>
                          </a:rPr>
                          <m:t>2</m:t>
                        </m:r>
                      </m:sup>
                    </m:sSup>
                  </m:oMath>
                </a14:m>
                <a:endParaRPr lang="en-US" dirty="0"/>
              </a:p>
              <a:p>
                <a14:m>
                  <m:oMath xmlns:m="http://schemas.openxmlformats.org/officeDocument/2006/math">
                    <m:r>
                      <a:rPr lang="en-US" b="0" i="1" smtClean="0">
                        <a:latin typeface="Cambria Math" panose="02040503050406030204" pitchFamily="18" charset="0"/>
                      </a:rPr>
                      <m:t>=</m:t>
                    </m:r>
                    <m:f>
                      <m:fPr>
                        <m:ctrlPr>
                          <a:rPr lang="en-US" i="1">
                            <a:latin typeface="Cambria Math" panose="02040503050406030204" pitchFamily="18" charset="0"/>
                          </a:rPr>
                        </m:ctrlPr>
                      </m:fPr>
                      <m:num>
                        <m:sSup>
                          <m:sSupPr>
                            <m:ctrlPr>
                              <a:rPr lang="en-US" i="1">
                                <a:latin typeface="Cambria Math" panose="02040503050406030204" pitchFamily="18" charset="0"/>
                              </a:rPr>
                            </m:ctrlPr>
                          </m:sSupPr>
                          <m:e>
                            <m:r>
                              <a:rPr lang="en-US" i="1">
                                <a:latin typeface="Cambria Math" panose="02040503050406030204" pitchFamily="18" charset="0"/>
                              </a:rPr>
                              <m:t>𝑎</m:t>
                            </m:r>
                          </m:e>
                          <m:sup>
                            <m:r>
                              <a:rPr lang="en-US" i="1">
                                <a:latin typeface="Cambria Math" panose="02040503050406030204" pitchFamily="18" charset="0"/>
                              </a:rPr>
                              <m:t>2</m:t>
                            </m:r>
                          </m:sup>
                        </m:sSup>
                        <m:r>
                          <a:rPr lang="en-US" i="1">
                            <a:latin typeface="Cambria Math" panose="02040503050406030204" pitchFamily="18" charset="0"/>
                          </a:rPr>
                          <m:t>+</m:t>
                        </m:r>
                        <m:r>
                          <a:rPr lang="en-US" i="1">
                            <a:latin typeface="Cambria Math" panose="02040503050406030204" pitchFamily="18" charset="0"/>
                          </a:rPr>
                          <m:t>𝑎𝑏</m:t>
                        </m:r>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𝑏</m:t>
                            </m:r>
                          </m:e>
                          <m:sup>
                            <m:r>
                              <a:rPr lang="en-US" i="1">
                                <a:latin typeface="Cambria Math" panose="02040503050406030204" pitchFamily="18" charset="0"/>
                              </a:rPr>
                              <m:t>2</m:t>
                            </m:r>
                          </m:sup>
                        </m:sSup>
                      </m:num>
                      <m:den>
                        <m:r>
                          <a:rPr lang="en-US" i="1">
                            <a:latin typeface="Cambria Math" panose="02040503050406030204" pitchFamily="18" charset="0"/>
                          </a:rPr>
                          <m:t>3</m:t>
                        </m:r>
                      </m:den>
                    </m:f>
                    <m:r>
                      <a:rPr lang="en-US" b="0" i="0" smtClean="0">
                        <a:latin typeface="Cambria Math" panose="02040503050406030204" pitchFamily="18" charset="0"/>
                      </a:rPr>
                      <m:t>−</m:t>
                    </m:r>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𝑏</m:t>
                                </m:r>
                              </m:num>
                              <m:den>
                                <m:r>
                                  <a:rPr lang="en-US" b="0" i="1" smtClean="0">
                                    <a:latin typeface="Cambria Math" panose="02040503050406030204" pitchFamily="18" charset="0"/>
                                  </a:rPr>
                                  <m:t>2</m:t>
                                </m:r>
                              </m:den>
                            </m:f>
                          </m:e>
                        </m:d>
                      </m:e>
                      <m:sup>
                        <m:r>
                          <a:rPr lang="en-US" b="0" i="0" smtClean="0">
                            <a:latin typeface="Cambria Math" panose="02040503050406030204" pitchFamily="18" charset="0"/>
                          </a:rPr>
                          <m:t>2</m:t>
                        </m:r>
                      </m:sup>
                    </m:sSup>
                  </m:oMath>
                </a14:m>
                <a:endParaRPr lang="en-US" dirty="0"/>
              </a:p>
              <a:p>
                <a14:m>
                  <m:oMath xmlns:m="http://schemas.openxmlformats.org/officeDocument/2006/math">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4(</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𝑎</m:t>
                            </m:r>
                          </m:e>
                          <m:sup>
                            <m:r>
                              <a:rPr lang="en-US" b="0" i="1" smtClean="0">
                                <a:latin typeface="Cambria Math" panose="02040503050406030204" pitchFamily="18" charset="0"/>
                              </a:rPr>
                              <m:t>2</m:t>
                            </m:r>
                          </m:sup>
                        </m:sSup>
                        <m:r>
                          <a:rPr lang="en-US" b="0" i="1" smtClean="0">
                            <a:latin typeface="Cambria Math" panose="02040503050406030204" pitchFamily="18" charset="0"/>
                          </a:rPr>
                          <m:t>+</m:t>
                        </m:r>
                        <m:r>
                          <a:rPr lang="en-US" b="0" i="1" smtClean="0">
                            <a:latin typeface="Cambria Math" panose="02040503050406030204" pitchFamily="18" charset="0"/>
                          </a:rPr>
                          <m:t>𝑎𝑏</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𝑏</m:t>
                            </m:r>
                          </m:e>
                          <m:sup>
                            <m:r>
                              <a:rPr lang="en-US" b="0" i="1" smtClean="0">
                                <a:latin typeface="Cambria Math" panose="02040503050406030204" pitchFamily="18" charset="0"/>
                              </a:rPr>
                              <m:t>2</m:t>
                            </m:r>
                          </m:sup>
                        </m:sSup>
                        <m:r>
                          <a:rPr lang="en-US" b="0" i="1" smtClean="0">
                            <a:latin typeface="Cambria Math" panose="02040503050406030204" pitchFamily="18" charset="0"/>
                          </a:rPr>
                          <m:t>)</m:t>
                        </m:r>
                      </m:num>
                      <m:den>
                        <m:r>
                          <a:rPr lang="en-US" b="0" i="1" smtClean="0">
                            <a:latin typeface="Cambria Math" panose="02040503050406030204" pitchFamily="18" charset="0"/>
                          </a:rPr>
                          <m:t>12</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r>
                              <a:rPr lang="en-US" b="0" i="1" smtClean="0">
                                <a:latin typeface="Cambria Math" panose="02040503050406030204" pitchFamily="18" charset="0"/>
                              </a:rPr>
                              <m:t>3(</m:t>
                            </m:r>
                            <m:r>
                              <a:rPr lang="en-US" b="0" i="1" smtClean="0">
                                <a:latin typeface="Cambria Math" panose="02040503050406030204" pitchFamily="18" charset="0"/>
                              </a:rPr>
                              <m:t>𝑎</m:t>
                            </m:r>
                          </m:e>
                          <m:sup>
                            <m:r>
                              <a:rPr lang="en-US" b="0" i="1" smtClean="0">
                                <a:latin typeface="Cambria Math" panose="02040503050406030204" pitchFamily="18" charset="0"/>
                              </a:rPr>
                              <m:t>2</m:t>
                            </m:r>
                          </m:sup>
                        </m:sSup>
                        <m:r>
                          <a:rPr lang="en-US" b="0" i="1" smtClean="0">
                            <a:latin typeface="Cambria Math" panose="02040503050406030204" pitchFamily="18" charset="0"/>
                          </a:rPr>
                          <m:t>+2</m:t>
                        </m:r>
                        <m:r>
                          <a:rPr lang="en-US" b="0" i="1" smtClean="0">
                            <a:latin typeface="Cambria Math" panose="02040503050406030204" pitchFamily="18" charset="0"/>
                          </a:rPr>
                          <m:t>𝑎𝑏</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𝑏</m:t>
                            </m:r>
                          </m:e>
                          <m:sup>
                            <m:r>
                              <a:rPr lang="en-US" b="0" i="1" smtClean="0">
                                <a:latin typeface="Cambria Math" panose="02040503050406030204" pitchFamily="18" charset="0"/>
                              </a:rPr>
                              <m:t>2</m:t>
                            </m:r>
                          </m:sup>
                        </m:sSup>
                        <m:r>
                          <a:rPr lang="en-US" b="0" i="1" smtClean="0">
                            <a:latin typeface="Cambria Math" panose="02040503050406030204" pitchFamily="18" charset="0"/>
                          </a:rPr>
                          <m:t>)</m:t>
                        </m:r>
                      </m:num>
                      <m:den>
                        <m:r>
                          <a:rPr lang="en-US" b="0" i="1" smtClean="0">
                            <a:latin typeface="Cambria Math" panose="02040503050406030204" pitchFamily="18" charset="0"/>
                          </a:rPr>
                          <m:t>12</m:t>
                        </m:r>
                      </m:den>
                    </m:f>
                  </m:oMath>
                </a14:m>
                <a:endParaRPr lang="en-US" dirty="0"/>
              </a:p>
              <a:p>
                <a14:m>
                  <m:oMath xmlns:m="http://schemas.openxmlformats.org/officeDocument/2006/math">
                    <m:r>
                      <a:rPr lang="en-US" b="0" i="1" smtClean="0">
                        <a:latin typeface="Cambria Math" panose="02040503050406030204" pitchFamily="18" charset="0"/>
                      </a:rPr>
                      <m:t>=</m:t>
                    </m:r>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r>
                              <a:rPr lang="en-US" b="0" i="1" smtClean="0">
                                <a:latin typeface="Cambria Math" panose="02040503050406030204" pitchFamily="18" charset="0"/>
                              </a:rPr>
                              <m:t>𝑎</m:t>
                            </m:r>
                          </m:e>
                          <m:sup>
                            <m:r>
                              <a:rPr lang="en-US" b="0" i="1" smtClean="0">
                                <a:latin typeface="Cambria Math" panose="02040503050406030204" pitchFamily="18" charset="0"/>
                              </a:rPr>
                              <m:t>2</m:t>
                            </m:r>
                          </m:sup>
                        </m:sSup>
                        <m:r>
                          <a:rPr lang="en-US" b="0" i="1" smtClean="0">
                            <a:latin typeface="Cambria Math" panose="02040503050406030204" pitchFamily="18" charset="0"/>
                          </a:rPr>
                          <m:t>−2</m:t>
                        </m:r>
                        <m:r>
                          <a:rPr lang="en-US" b="0" i="1" smtClean="0">
                            <a:latin typeface="Cambria Math" panose="02040503050406030204" pitchFamily="18" charset="0"/>
                          </a:rPr>
                          <m:t>𝑎𝑏</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𝑏</m:t>
                            </m:r>
                          </m:e>
                          <m:sup>
                            <m:r>
                              <a:rPr lang="en-US" b="0" i="1" smtClean="0">
                                <a:latin typeface="Cambria Math" panose="02040503050406030204" pitchFamily="18" charset="0"/>
                              </a:rPr>
                              <m:t>2</m:t>
                            </m:r>
                          </m:sup>
                        </m:sSup>
                      </m:num>
                      <m:den>
                        <m:r>
                          <a:rPr lang="en-US" b="0" i="1" smtClean="0">
                            <a:latin typeface="Cambria Math" panose="02040503050406030204" pitchFamily="18" charset="0"/>
                          </a:rPr>
                          <m:t>12</m:t>
                        </m:r>
                      </m:den>
                    </m:f>
                  </m:oMath>
                </a14:m>
                <a:endParaRPr lang="en-US" dirty="0"/>
              </a:p>
              <a:p>
                <a14:m>
                  <m:oMath xmlns:m="http://schemas.openxmlformats.org/officeDocument/2006/math">
                    <m:r>
                      <a:rPr lang="en-US" b="0" i="1" smtClean="0">
                        <a:latin typeface="Cambria Math" panose="02040503050406030204" pitchFamily="18" charset="0"/>
                      </a:rPr>
                      <m:t>=</m:t>
                    </m:r>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𝑏</m:t>
                                </m:r>
                              </m:e>
                            </m:d>
                          </m:e>
                          <m:sup>
                            <m:r>
                              <a:rPr lang="en-US" b="0" i="1" smtClean="0">
                                <a:latin typeface="Cambria Math" panose="02040503050406030204" pitchFamily="18" charset="0"/>
                              </a:rPr>
                              <m:t>2</m:t>
                            </m:r>
                          </m:sup>
                        </m:sSup>
                      </m:num>
                      <m:den>
                        <m:r>
                          <a:rPr lang="en-US" b="0" i="1" smtClean="0">
                            <a:latin typeface="Cambria Math" panose="02040503050406030204" pitchFamily="18" charset="0"/>
                          </a:rPr>
                          <m:t>12</m:t>
                        </m:r>
                      </m:den>
                    </m:f>
                  </m:oMath>
                </a14:m>
                <a:endParaRPr lang="en-US" dirty="0"/>
              </a:p>
            </p:txBody>
          </p:sp>
        </mc:Choice>
        <mc:Fallback xmlns="">
          <p:sp>
            <p:nvSpPr>
              <p:cNvPr id="3" name="Content Placeholder 2">
                <a:extLst>
                  <a:ext uri="{FF2B5EF4-FFF2-40B4-BE49-F238E27FC236}">
                    <a16:creationId xmlns:a16="http://schemas.microsoft.com/office/drawing/2014/main" id="{56023053-D0C6-46AA-9B32-D7B1BE0AB625}"/>
                  </a:ext>
                </a:extLst>
              </p:cNvPr>
              <p:cNvSpPr>
                <a:spLocks noGrp="1" noRot="1" noChangeAspect="1" noMove="1" noResize="1" noEditPoints="1" noAdjustHandles="1" noChangeArrowheads="1" noChangeShapeType="1" noTextEdit="1"/>
              </p:cNvSpPr>
              <p:nvPr>
                <p:ph idx="1"/>
              </p:nvPr>
            </p:nvSpPr>
            <p:spPr>
              <a:blipFill>
                <a:blip r:embed="rId2"/>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479815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FB9F4-DF22-4D03-B514-564E30F65B85}"/>
              </a:ext>
            </a:extLst>
          </p:cNvPr>
          <p:cNvSpPr>
            <a:spLocks noGrp="1"/>
          </p:cNvSpPr>
          <p:nvPr>
            <p:ph type="title"/>
          </p:nvPr>
        </p:nvSpPr>
        <p:spPr/>
        <p:txBody>
          <a:bodyPr/>
          <a:lstStyle/>
          <a:p>
            <a:r>
              <a:rPr lang="en-US" dirty="0"/>
              <a:t>Continuous Uniform Distribution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F47C619-FA10-4FA6-920D-83D972C16CF6}"/>
                  </a:ext>
                </a:extLst>
              </p:cNvPr>
              <p:cNvSpPr>
                <a:spLocks noGrp="1"/>
              </p:cNvSpPr>
              <p:nvPr>
                <p:ph idx="1"/>
              </p:nvPr>
            </p:nvSpPr>
            <p:spPr/>
            <p:txBody>
              <a:bodyPr/>
              <a:lstStyle/>
              <a:p>
                <a14:m>
                  <m:oMath xmlns:m="http://schemas.openxmlformats.org/officeDocument/2006/math">
                    <m:r>
                      <a:rPr lang="en-US" b="0" i="1" smtClean="0">
                        <a:latin typeface="Cambria Math" panose="02040503050406030204" pitchFamily="18" charset="0"/>
                      </a:rPr>
                      <m:t>𝑋</m:t>
                    </m:r>
                    <m:r>
                      <a:rPr lang="en-US" b="0" i="1" smtClean="0">
                        <a:latin typeface="Cambria Math" panose="02040503050406030204" pitchFamily="18" charset="0"/>
                      </a:rPr>
                      <m:t>~</m:t>
                    </m:r>
                    <m:r>
                      <m:rPr>
                        <m:sty m:val="p"/>
                      </m:rPr>
                      <a:rPr lang="en-US" b="0" i="0" smtClean="0">
                        <a:latin typeface="Cambria Math" panose="02040503050406030204" pitchFamily="18" charset="0"/>
                      </a:rPr>
                      <m:t>Unif</m:t>
                    </m:r>
                    <m:r>
                      <a:rPr lang="en-US" b="0" i="1" smtClean="0">
                        <a:latin typeface="Cambria Math" panose="02040503050406030204" pitchFamily="18" charset="0"/>
                      </a:rPr>
                      <m:t>(</m:t>
                    </m:r>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𝑏</m:t>
                    </m:r>
                    <m:r>
                      <a:rPr lang="en-US" b="0" i="1" smtClean="0">
                        <a:latin typeface="Cambria Math" panose="02040503050406030204" pitchFamily="18" charset="0"/>
                      </a:rPr>
                      <m:t>)</m:t>
                    </m:r>
                  </m:oMath>
                </a14:m>
                <a:r>
                  <a:rPr lang="en-US" dirty="0"/>
                  <a:t> (uniform real number between </a:t>
                </a:r>
                <a14:m>
                  <m:oMath xmlns:m="http://schemas.openxmlformats.org/officeDocument/2006/math">
                    <m:r>
                      <a:rPr lang="en-US" b="0" i="1" smtClean="0">
                        <a:latin typeface="Cambria Math" panose="02040503050406030204" pitchFamily="18" charset="0"/>
                      </a:rPr>
                      <m:t>𝑎</m:t>
                    </m:r>
                  </m:oMath>
                </a14:m>
                <a:r>
                  <a:rPr lang="en-US" dirty="0"/>
                  <a:t> and </a:t>
                </a:r>
                <a14:m>
                  <m:oMath xmlns:m="http://schemas.openxmlformats.org/officeDocument/2006/math">
                    <m:r>
                      <a:rPr lang="en-US" b="0" i="1" smtClean="0">
                        <a:latin typeface="Cambria Math" panose="02040503050406030204" pitchFamily="18" charset="0"/>
                      </a:rPr>
                      <m:t>𝑏</m:t>
                    </m:r>
                  </m:oMath>
                </a14:m>
                <a:r>
                  <a:rPr lang="en-US" dirty="0"/>
                  <a:t>)</a:t>
                </a:r>
              </a:p>
              <a:p>
                <a:r>
                  <a:rPr lang="en-US" dirty="0"/>
                  <a:t>PDF: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eqArr>
                          <m:eqArrPr>
                            <m:ctrlPr>
                              <a:rPr lang="en-US" b="0" i="1" smtClean="0">
                                <a:latin typeface="Cambria Math" panose="02040503050406030204" pitchFamily="18" charset="0"/>
                              </a:rPr>
                            </m:ctrlPr>
                          </m:eqArrPr>
                          <m:e>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𝑏</m:t>
                                </m:r>
                                <m:r>
                                  <a:rPr lang="en-US" b="0" i="1" smtClean="0">
                                    <a:latin typeface="Cambria Math" panose="02040503050406030204" pitchFamily="18" charset="0"/>
                                  </a:rPr>
                                  <m:t>−</m:t>
                                </m:r>
                                <m:r>
                                  <a:rPr lang="en-US" b="0" i="1" smtClean="0">
                                    <a:latin typeface="Cambria Math" panose="02040503050406030204" pitchFamily="18" charset="0"/>
                                  </a:rPr>
                                  <m:t>𝑎</m:t>
                                </m:r>
                              </m:den>
                            </m:f>
                            <m:r>
                              <a:rPr lang="en-US" b="0" i="1" smtClean="0">
                                <a:latin typeface="Cambria Math" panose="02040503050406030204" pitchFamily="18" charset="0"/>
                              </a:rPr>
                              <m:t> </m:t>
                            </m:r>
                            <m:r>
                              <a:rPr lang="en-US" b="0" i="0" smtClean="0">
                                <a:latin typeface="Cambria Math" panose="02040503050406030204" pitchFamily="18" charset="0"/>
                              </a:rPr>
                              <m:t>   </m:t>
                            </m:r>
                            <m:r>
                              <m:rPr>
                                <m:sty m:val="p"/>
                              </m:rPr>
                              <a:rPr lang="en-US" b="0" i="0" smtClean="0">
                                <a:latin typeface="Cambria Math" panose="02040503050406030204" pitchFamily="18" charset="0"/>
                              </a:rPr>
                              <m:t>if</m:t>
                            </m:r>
                            <m:r>
                              <a:rPr lang="en-US" b="0" i="1" smtClean="0">
                                <a:latin typeface="Cambria Math" panose="02040503050406030204" pitchFamily="18" charset="0"/>
                              </a:rPr>
                              <m:t> </m:t>
                            </m:r>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𝑏</m:t>
                            </m:r>
                          </m:e>
                          <m:e>
                            <m:r>
                              <a:rPr lang="en-US" b="0" i="1" smtClean="0">
                                <a:latin typeface="Cambria Math" panose="02040503050406030204" pitchFamily="18" charset="0"/>
                              </a:rPr>
                              <m:t>0   </m:t>
                            </m:r>
                            <m:r>
                              <a:rPr lang="en-US" b="0" i="0" smtClean="0">
                                <a:latin typeface="Cambria Math" panose="02040503050406030204" pitchFamily="18" charset="0"/>
                              </a:rPr>
                              <m:t>         </m:t>
                            </m:r>
                            <m:r>
                              <m:rPr>
                                <m:sty m:val="p"/>
                              </m:rPr>
                              <a:rPr lang="en-US" b="0" i="0" smtClean="0">
                                <a:latin typeface="Cambria Math" panose="02040503050406030204" pitchFamily="18" charset="0"/>
                              </a:rPr>
                              <m:t>otherwise</m:t>
                            </m:r>
                          </m:e>
                        </m:eqArr>
                      </m:e>
                    </m:d>
                  </m:oMath>
                </a14:m>
                <a:endParaRPr lang="en-US" dirty="0"/>
              </a:p>
              <a:p>
                <a:r>
                  <a:rPr lang="en-US" dirty="0"/>
                  <a:t>CDF: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𝐹</m:t>
                        </m:r>
                      </m:e>
                      <m:sub>
                        <m:r>
                          <a:rPr lang="en-US" b="0" i="1" smtClean="0">
                            <a:latin typeface="Cambria Math" panose="02040503050406030204" pitchFamily="18" charset="0"/>
                          </a:rPr>
                          <m:t>𝑋</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eqArr>
                          <m:eqArrPr>
                            <m:ctrlPr>
                              <a:rPr lang="en-US" b="0" i="1" smtClean="0">
                                <a:latin typeface="Cambria Math" panose="02040503050406030204" pitchFamily="18" charset="0"/>
                              </a:rPr>
                            </m:ctrlPr>
                          </m:eqArrPr>
                          <m:e>
                            <m:r>
                              <a:rPr lang="en-US" b="0" i="1" smtClean="0">
                                <a:latin typeface="Cambria Math" panose="02040503050406030204" pitchFamily="18" charset="0"/>
                              </a:rPr>
                              <m:t>0              </m:t>
                            </m:r>
                            <m:r>
                              <a:rPr lang="en-US" b="0" i="0" smtClean="0">
                                <a:latin typeface="Cambria Math" panose="02040503050406030204" pitchFamily="18" charset="0"/>
                              </a:rPr>
                              <m:t> </m:t>
                            </m:r>
                            <m:r>
                              <m:rPr>
                                <m:sty m:val="p"/>
                              </m:rPr>
                              <a:rPr lang="en-US" b="0" i="0" smtClean="0">
                                <a:latin typeface="Cambria Math" panose="02040503050406030204" pitchFamily="18" charset="0"/>
                              </a:rPr>
                              <m:t>if</m:t>
                            </m:r>
                            <m:r>
                              <a:rPr lang="en-US" b="0" i="1" smtClean="0">
                                <a:latin typeface="Cambria Math" panose="02040503050406030204" pitchFamily="18" charset="0"/>
                              </a:rPr>
                              <m:t> </m:t>
                            </m:r>
                            <m:r>
                              <a:rPr lang="en-US" b="0" i="1" smtClean="0">
                                <a:latin typeface="Cambria Math" panose="02040503050406030204" pitchFamily="18" charset="0"/>
                              </a:rPr>
                              <m:t>𝑘</m:t>
                            </m:r>
                            <m:r>
                              <a:rPr lang="en-US" b="0" i="1" smtClean="0">
                                <a:latin typeface="Cambria Math" panose="02040503050406030204" pitchFamily="18" charset="0"/>
                              </a:rPr>
                              <m:t>&lt;</m:t>
                            </m:r>
                            <m:r>
                              <a:rPr lang="en-US" b="0" i="1" smtClean="0">
                                <a:latin typeface="Cambria Math" panose="02040503050406030204" pitchFamily="18" charset="0"/>
                              </a:rPr>
                              <m:t>𝑎</m:t>
                            </m:r>
                          </m:e>
                          <m:e>
                            <m:f>
                              <m:fPr>
                                <m:ctrlPr>
                                  <a:rPr lang="en-US" b="0" i="1" smtClean="0">
                                    <a:latin typeface="Cambria Math" panose="02040503050406030204" pitchFamily="18" charset="0"/>
                                  </a:rPr>
                                </m:ctrlPr>
                              </m:fPr>
                              <m:num>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𝑎</m:t>
                                </m:r>
                              </m:num>
                              <m:den>
                                <m:r>
                                  <a:rPr lang="en-US" b="0" i="1" smtClean="0">
                                    <a:latin typeface="Cambria Math" panose="02040503050406030204" pitchFamily="18" charset="0"/>
                                  </a:rPr>
                                  <m:t>𝑏</m:t>
                                </m:r>
                                <m:r>
                                  <a:rPr lang="en-US" b="0" i="1" smtClean="0">
                                    <a:latin typeface="Cambria Math" panose="02040503050406030204" pitchFamily="18" charset="0"/>
                                  </a:rPr>
                                  <m:t>−</m:t>
                                </m:r>
                                <m:r>
                                  <a:rPr lang="en-US" b="0" i="1" smtClean="0">
                                    <a:latin typeface="Cambria Math" panose="02040503050406030204" pitchFamily="18" charset="0"/>
                                  </a:rPr>
                                  <m:t>𝑎</m:t>
                                </m:r>
                              </m:den>
                            </m:f>
                            <m:r>
                              <a:rPr lang="en-US" b="0" i="1" smtClean="0">
                                <a:latin typeface="Cambria Math" panose="02040503050406030204" pitchFamily="18" charset="0"/>
                              </a:rPr>
                              <m:t>  </m:t>
                            </m:r>
                            <m:r>
                              <m:rPr>
                                <m:sty m:val="p"/>
                              </m:rPr>
                              <a:rPr lang="en-US" b="0" i="0" smtClean="0">
                                <a:latin typeface="Cambria Math" panose="02040503050406030204" pitchFamily="18" charset="0"/>
                              </a:rPr>
                              <m:t>if</m:t>
                            </m:r>
                            <m:r>
                              <a:rPr lang="en-US" b="0" i="1" smtClean="0">
                                <a:latin typeface="Cambria Math" panose="02040503050406030204" pitchFamily="18" charset="0"/>
                              </a:rPr>
                              <m:t> </m:t>
                            </m:r>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𝑏</m:t>
                            </m:r>
                          </m:e>
                          <m:e>
                            <m:r>
                              <a:rPr lang="en-US" b="0" i="1" smtClean="0">
                                <a:latin typeface="Cambria Math" panose="02040503050406030204" pitchFamily="18" charset="0"/>
                              </a:rPr>
                              <m:t>1              </m:t>
                            </m:r>
                            <m:r>
                              <a:rPr lang="en-US" b="0" i="0" smtClean="0">
                                <a:latin typeface="Cambria Math" panose="02040503050406030204" pitchFamily="18" charset="0"/>
                              </a:rPr>
                              <m:t>  </m:t>
                            </m:r>
                            <m:r>
                              <m:rPr>
                                <m:sty m:val="p"/>
                              </m:rPr>
                              <a:rPr lang="en-US" b="0" i="0" smtClean="0">
                                <a:latin typeface="Cambria Math" panose="02040503050406030204" pitchFamily="18" charset="0"/>
                              </a:rPr>
                              <m:t>if</m:t>
                            </m:r>
                            <m:r>
                              <a:rPr lang="en-US" b="0" i="1" smtClean="0">
                                <a:latin typeface="Cambria Math" panose="02040503050406030204" pitchFamily="18" charset="0"/>
                              </a:rPr>
                              <m:t> </m:t>
                            </m:r>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𝑏</m:t>
                            </m:r>
                          </m:e>
                        </m:eqArr>
                      </m:e>
                    </m:d>
                  </m:oMath>
                </a14:m>
                <a:endParaRPr lang="en-US" b="0" dirty="0"/>
              </a:p>
              <a:p>
                <a14:m>
                  <m:oMath xmlns:m="http://schemas.openxmlformats.org/officeDocument/2006/math">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𝑏</m:t>
                        </m:r>
                      </m:num>
                      <m:den>
                        <m:r>
                          <a:rPr lang="en-US" b="0" i="1" smtClean="0">
                            <a:latin typeface="Cambria Math" panose="02040503050406030204" pitchFamily="18" charset="0"/>
                          </a:rPr>
                          <m:t>2</m:t>
                        </m:r>
                      </m:den>
                    </m:f>
                  </m:oMath>
                </a14:m>
                <a:endParaRPr lang="en-US" dirty="0"/>
              </a:p>
              <a:p>
                <a14:m>
                  <m:oMath xmlns:m="http://schemas.openxmlformats.org/officeDocument/2006/math">
                    <m:r>
                      <m:rPr>
                        <m:sty m:val="p"/>
                      </m:rPr>
                      <a:rPr lang="en-US" b="0" i="0" smtClean="0">
                        <a:latin typeface="Cambria Math" panose="02040503050406030204" pitchFamily="18" charset="0"/>
                      </a:rPr>
                      <m:t>Var</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m:t>
                    </m:r>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𝑏</m:t>
                                </m:r>
                                <m:r>
                                  <a:rPr lang="en-US" b="0" i="1" smtClean="0">
                                    <a:latin typeface="Cambria Math" panose="02040503050406030204" pitchFamily="18" charset="0"/>
                                  </a:rPr>
                                  <m:t>−</m:t>
                                </m:r>
                                <m:r>
                                  <a:rPr lang="en-US" b="0" i="1" smtClean="0">
                                    <a:latin typeface="Cambria Math" panose="02040503050406030204" pitchFamily="18" charset="0"/>
                                  </a:rPr>
                                  <m:t>𝑎</m:t>
                                </m:r>
                              </m:e>
                            </m:d>
                          </m:e>
                          <m:sup>
                            <m:r>
                              <a:rPr lang="en-US" b="0" i="1" smtClean="0">
                                <a:latin typeface="Cambria Math" panose="02040503050406030204" pitchFamily="18" charset="0"/>
                              </a:rPr>
                              <m:t>2</m:t>
                            </m:r>
                          </m:sup>
                        </m:sSup>
                      </m:num>
                      <m:den>
                        <m:r>
                          <a:rPr lang="en-US" b="0" i="1" smtClean="0">
                            <a:latin typeface="Cambria Math" panose="02040503050406030204" pitchFamily="18" charset="0"/>
                          </a:rPr>
                          <m:t>12</m:t>
                        </m:r>
                      </m:den>
                    </m:f>
                  </m:oMath>
                </a14:m>
                <a:endParaRPr lang="en-US" dirty="0"/>
              </a:p>
            </p:txBody>
          </p:sp>
        </mc:Choice>
        <mc:Fallback xmlns="">
          <p:sp>
            <p:nvSpPr>
              <p:cNvPr id="3" name="Content Placeholder 2">
                <a:extLst>
                  <a:ext uri="{FF2B5EF4-FFF2-40B4-BE49-F238E27FC236}">
                    <a16:creationId xmlns:a16="http://schemas.microsoft.com/office/drawing/2014/main" id="{7F47C619-FA10-4FA6-920D-83D972C16CF6}"/>
                  </a:ext>
                </a:extLst>
              </p:cNvPr>
              <p:cNvSpPr>
                <a:spLocks noGrp="1" noRot="1" noChangeAspect="1" noMove="1" noResize="1" noEditPoints="1" noAdjustHandles="1" noChangeArrowheads="1" noChangeShapeType="1" noTextEdit="1"/>
              </p:cNvSpPr>
              <p:nvPr>
                <p:ph idx="1"/>
              </p:nvPr>
            </p:nvSpPr>
            <p:spPr>
              <a:blipFill>
                <a:blip r:embed="rId2"/>
                <a:stretch>
                  <a:fillRect l="-654" t="-2138"/>
                </a:stretch>
              </a:blipFill>
            </p:spPr>
            <p:txBody>
              <a:bodyPr/>
              <a:lstStyle/>
              <a:p>
                <a:r>
                  <a:rPr lang="en-US">
                    <a:noFill/>
                  </a:rPr>
                  <a:t> </a:t>
                </a:r>
              </a:p>
            </p:txBody>
          </p:sp>
        </mc:Fallback>
      </mc:AlternateContent>
    </p:spTree>
    <p:extLst>
      <p:ext uri="{BB962C8B-B14F-4D97-AF65-F5344CB8AC3E}">
        <p14:creationId xmlns:p14="http://schemas.microsoft.com/office/powerpoint/2010/main" val="18286739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DE2E27-4207-DF8B-BD8F-F6A34BCD7497}"/>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C36C74AB-FDE4-54B6-D4CB-7D7464BA0A59}"/>
              </a:ext>
            </a:extLst>
          </p:cNvPr>
          <p:cNvSpPr>
            <a:spLocks noGrp="1"/>
          </p:cNvSpPr>
          <p:nvPr>
            <p:ph sz="half" idx="1"/>
          </p:nvPr>
        </p:nvSpPr>
        <p:spPr>
          <a:xfrm>
            <a:off x="634620" y="1512985"/>
            <a:ext cx="5397689" cy="4796375"/>
          </a:xfrm>
        </p:spPr>
        <p:txBody>
          <a:bodyPr>
            <a:normAutofit/>
          </a:bodyPr>
          <a:lstStyle/>
          <a:p>
            <a:r>
              <a:rPr lang="en-US" dirty="0"/>
              <a:t>Last time:</a:t>
            </a:r>
          </a:p>
          <a:p>
            <a:pPr marL="470916" lvl="1" indent="-342900">
              <a:buFont typeface="Arial" panose="020B0604020202020204" pitchFamily="34" charset="0"/>
              <a:buChar char="•"/>
            </a:pPr>
            <a:r>
              <a:rPr lang="en-US" dirty="0"/>
              <a:t>Zoo of Discrete RVs</a:t>
            </a:r>
          </a:p>
          <a:p>
            <a:endParaRPr lang="en-US" dirty="0"/>
          </a:p>
        </p:txBody>
      </p:sp>
      <p:sp>
        <p:nvSpPr>
          <p:cNvPr id="5" name="Content Placeholder 3">
            <a:extLst>
              <a:ext uri="{FF2B5EF4-FFF2-40B4-BE49-F238E27FC236}">
                <a16:creationId xmlns:a16="http://schemas.microsoft.com/office/drawing/2014/main" id="{B0FDFA96-7E7E-A52E-E8C9-322EF61F3093}"/>
              </a:ext>
            </a:extLst>
          </p:cNvPr>
          <p:cNvSpPr txBox="1">
            <a:spLocks/>
          </p:cNvSpPr>
          <p:nvPr/>
        </p:nvSpPr>
        <p:spPr>
          <a:xfrm>
            <a:off x="6364809" y="1512984"/>
            <a:ext cx="5397689" cy="4796375"/>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800" kern="1200">
                <a:solidFill>
                  <a:schemeClr val="tx1"/>
                </a:solidFill>
                <a:latin typeface="Segoe UI Semilight" panose="020B0402040204020203" pitchFamily="34" charset="0"/>
                <a:ea typeface="+mn-ea"/>
                <a:cs typeface="Segoe UI Semilight" panose="020B0402040204020203" pitchFamily="34" charset="0"/>
              </a:defRPr>
            </a:lvl1pPr>
            <a:lvl2pPr marL="128016" indent="0" algn="l" defTabSz="914400" rtl="0" eaLnBrk="1" latinLnBrk="0" hangingPunct="1">
              <a:lnSpc>
                <a:spcPct val="90000"/>
              </a:lnSpc>
              <a:spcBef>
                <a:spcPts val="200"/>
              </a:spcBef>
              <a:spcAft>
                <a:spcPts val="400"/>
              </a:spcAft>
              <a:buClr>
                <a:srgbClr val="B6A479"/>
              </a:buClr>
              <a:buFont typeface="Segoe UI Semilight" panose="020B0402040204020203" pitchFamily="34" charset="0"/>
              <a:buNone/>
              <a:defRPr sz="2800" kern="1200">
                <a:solidFill>
                  <a:schemeClr val="tx1"/>
                </a:solidFill>
                <a:latin typeface="Segoe UI Semilight" panose="020B0402040204020203" pitchFamily="34" charset="0"/>
                <a:ea typeface="+mn-ea"/>
                <a:cs typeface="Segoe UI Semilight" panose="020B0402040204020203" pitchFamily="34" charset="0"/>
              </a:defRPr>
            </a:lvl2pPr>
            <a:lvl3pPr marL="448056"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3pPr>
            <a:lvl4pPr marL="59436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4pPr>
            <a:lvl5pPr marL="77724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r>
              <a:rPr lang="en-US" sz="2400" dirty="0"/>
              <a:t>Today:</a:t>
            </a:r>
          </a:p>
          <a:p>
            <a:pPr marL="470916" lvl="1" indent="-342900">
              <a:buFont typeface="Arial" panose="020B0604020202020204" pitchFamily="34" charset="0"/>
              <a:buChar char="•"/>
            </a:pPr>
            <a:r>
              <a:rPr lang="en-US" sz="2400" dirty="0"/>
              <a:t>Continuous Random Variables</a:t>
            </a:r>
          </a:p>
          <a:p>
            <a:pPr marL="790956" lvl="2" indent="-342900">
              <a:buFont typeface="Arial" panose="020B0604020202020204" pitchFamily="34" charset="0"/>
              <a:buChar char="•"/>
            </a:pPr>
            <a:r>
              <a:rPr lang="en-US" sz="2000" dirty="0"/>
              <a:t>Probability Density Function</a:t>
            </a:r>
          </a:p>
          <a:p>
            <a:pPr marL="790956" lvl="2" indent="-342900">
              <a:buFont typeface="Arial" panose="020B0604020202020204" pitchFamily="34" charset="0"/>
              <a:buChar char="•"/>
            </a:pPr>
            <a:r>
              <a:rPr lang="en-US" sz="2000" dirty="0"/>
              <a:t>Cumulative Distribution Function</a:t>
            </a:r>
          </a:p>
          <a:p>
            <a:pPr marL="790956" lvl="2" indent="-342900">
              <a:buFont typeface="Arial" panose="020B0604020202020204" pitchFamily="34" charset="0"/>
              <a:buChar char="•"/>
            </a:pPr>
            <a:r>
              <a:rPr lang="en-US" sz="2000" dirty="0"/>
              <a:t>Expectation and Variance</a:t>
            </a:r>
            <a:endParaRPr lang="en-US" sz="2400" dirty="0"/>
          </a:p>
          <a:p>
            <a:pPr marL="470916" lvl="1" indent="-342900">
              <a:buFont typeface="Arial" panose="020B0604020202020204" pitchFamily="34" charset="0"/>
              <a:buChar char="•"/>
            </a:pPr>
            <a:r>
              <a:rPr lang="en-US" sz="2400" dirty="0"/>
              <a:t>Comparing Discrete vs. Continuous</a:t>
            </a:r>
          </a:p>
          <a:p>
            <a:pPr marL="470916" lvl="1" indent="-342900">
              <a:buFont typeface="Arial" panose="020B0604020202020204" pitchFamily="34" charset="0"/>
              <a:buChar char="•"/>
            </a:pPr>
            <a:r>
              <a:rPr lang="en-US" sz="2400" dirty="0"/>
              <a:t>Continuous Uniform Distribution</a:t>
            </a:r>
          </a:p>
        </p:txBody>
      </p:sp>
      <p:sp>
        <p:nvSpPr>
          <p:cNvPr id="6" name="Title 1">
            <a:extLst>
              <a:ext uri="{FF2B5EF4-FFF2-40B4-BE49-F238E27FC236}">
                <a16:creationId xmlns:a16="http://schemas.microsoft.com/office/drawing/2014/main" id="{C481B734-7EFD-2E21-2E07-5DDE61CEDB8C}"/>
              </a:ext>
            </a:extLst>
          </p:cNvPr>
          <p:cNvSpPr>
            <a:spLocks noGrp="1"/>
          </p:cNvSpPr>
          <p:nvPr>
            <p:ph type="title"/>
          </p:nvPr>
        </p:nvSpPr>
        <p:spPr>
          <a:xfrm>
            <a:off x="575239" y="263276"/>
            <a:ext cx="11187259" cy="1014667"/>
          </a:xfrm>
        </p:spPr>
        <p:txBody>
          <a:bodyPr/>
          <a:lstStyle/>
          <a:p>
            <a:r>
              <a:rPr lang="en-US" dirty="0"/>
              <a:t>Where Are We?</a:t>
            </a:r>
          </a:p>
        </p:txBody>
      </p:sp>
    </p:spTree>
    <p:extLst>
      <p:ext uri="{BB962C8B-B14F-4D97-AF65-F5344CB8AC3E}">
        <p14:creationId xmlns:p14="http://schemas.microsoft.com/office/powerpoint/2010/main" val="3888001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EF4EDB-06A9-3BAE-C237-1805DF9858F2}"/>
              </a:ext>
            </a:extLst>
          </p:cNvPr>
          <p:cNvSpPr>
            <a:spLocks noGrp="1"/>
          </p:cNvSpPr>
          <p:nvPr>
            <p:ph type="title"/>
          </p:nvPr>
        </p:nvSpPr>
        <p:spPr>
          <a:xfrm>
            <a:off x="1902776" y="3262680"/>
            <a:ext cx="6183950" cy="590415"/>
          </a:xfrm>
        </p:spPr>
        <p:txBody>
          <a:bodyPr/>
          <a:lstStyle/>
          <a:p>
            <a:r>
              <a:rPr lang="en-US" i="1" dirty="0"/>
              <a:t>Continuous</a:t>
            </a:r>
            <a:r>
              <a:rPr lang="en-US" dirty="0"/>
              <a:t> Random Variables</a:t>
            </a:r>
          </a:p>
        </p:txBody>
      </p:sp>
      <p:sp>
        <p:nvSpPr>
          <p:cNvPr id="5" name="TextBox 4">
            <a:extLst>
              <a:ext uri="{FF2B5EF4-FFF2-40B4-BE49-F238E27FC236}">
                <a16:creationId xmlns:a16="http://schemas.microsoft.com/office/drawing/2014/main" id="{D5E50558-03A9-7EB0-1860-AB195077750A}"/>
              </a:ext>
            </a:extLst>
          </p:cNvPr>
          <p:cNvSpPr txBox="1"/>
          <p:nvPr/>
        </p:nvSpPr>
        <p:spPr>
          <a:xfrm>
            <a:off x="631031" y="5237800"/>
            <a:ext cx="10929937" cy="1373770"/>
          </a:xfrm>
          <a:prstGeom prst="roundRect">
            <a:avLst>
              <a:gd name="adj" fmla="val 16667"/>
            </a:avLst>
          </a:prstGeom>
          <a:solidFill>
            <a:srgbClr val="F3F0E9"/>
          </a:solidFill>
        </p:spPr>
        <p:txBody>
          <a:bodyPr wrap="square" anchor="ctr">
            <a:noAutofit/>
          </a:bodyPr>
          <a:lstStyle/>
          <a:p>
            <a:pPr algn="ctr"/>
            <a:r>
              <a:rPr lang="en-US" sz="2400" dirty="0">
                <a:latin typeface="Segoe UI Semilight" panose="020B0402040204020203" pitchFamily="34" charset="0"/>
                <a:cs typeface="Segoe UI Semilight" panose="020B0402040204020203" pitchFamily="34" charset="0"/>
              </a:rPr>
              <a:t>Goal for today is to get intuition on what’s different in the continuous case</a:t>
            </a:r>
          </a:p>
          <a:p>
            <a:pPr algn="ctr"/>
            <a:r>
              <a:rPr lang="en-US" sz="2400" b="1" dirty="0">
                <a:latin typeface="Segoe UI Semilight" panose="020B0402040204020203" pitchFamily="34" charset="0"/>
                <a:cs typeface="Segoe UI Semilight" panose="020B0402040204020203" pitchFamily="34" charset="0"/>
              </a:rPr>
              <a:t>ASK QUESTIONS (always! but today especially </a:t>
            </a:r>
            <a:r>
              <a:rPr lang="en-US" sz="2400" b="1" dirty="0">
                <a:latin typeface="Segoe UI Semilight" panose="020B0402040204020203" pitchFamily="34" charset="0"/>
                <a:cs typeface="Segoe UI Semilight" panose="020B0402040204020203" pitchFamily="34" charset="0"/>
                <a:sym typeface="Wingdings" panose="05000000000000000000" pitchFamily="2" charset="2"/>
              </a:rPr>
              <a:t></a:t>
            </a:r>
            <a:r>
              <a:rPr lang="en-US" sz="2400" b="1" dirty="0">
                <a:latin typeface="Segoe UI Semilight" panose="020B0402040204020203" pitchFamily="34" charset="0"/>
                <a:cs typeface="Segoe UI Semilight" panose="020B0402040204020203" pitchFamily="34" charset="0"/>
              </a:rPr>
              <a:t>)</a:t>
            </a:r>
          </a:p>
        </p:txBody>
      </p:sp>
    </p:spTree>
    <p:extLst>
      <p:ext uri="{BB962C8B-B14F-4D97-AF65-F5344CB8AC3E}">
        <p14:creationId xmlns:p14="http://schemas.microsoft.com/office/powerpoint/2010/main" val="19538401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DA795D-252E-49EB-B3E5-491FEDA78DC7}"/>
              </a:ext>
            </a:extLst>
          </p:cNvPr>
          <p:cNvSpPr>
            <a:spLocks noGrp="1"/>
          </p:cNvSpPr>
          <p:nvPr>
            <p:ph type="title"/>
          </p:nvPr>
        </p:nvSpPr>
        <p:spPr/>
        <p:txBody>
          <a:bodyPr/>
          <a:lstStyle/>
          <a:p>
            <a:r>
              <a:rPr lang="en-US" b="1" i="1" dirty="0"/>
              <a:t>Discrete</a:t>
            </a:r>
            <a:r>
              <a:rPr lang="en-US" dirty="0"/>
              <a:t> Random Variables</a:t>
            </a:r>
          </a:p>
        </p:txBody>
      </p:sp>
      <p:sp>
        <p:nvSpPr>
          <p:cNvPr id="3" name="Content Placeholder 2">
            <a:extLst>
              <a:ext uri="{FF2B5EF4-FFF2-40B4-BE49-F238E27FC236}">
                <a16:creationId xmlns:a16="http://schemas.microsoft.com/office/drawing/2014/main" id="{93E9A866-13FF-481F-B66A-9871A20024C0}"/>
              </a:ext>
            </a:extLst>
          </p:cNvPr>
          <p:cNvSpPr>
            <a:spLocks noGrp="1"/>
          </p:cNvSpPr>
          <p:nvPr>
            <p:ph idx="1"/>
          </p:nvPr>
        </p:nvSpPr>
        <p:spPr>
          <a:xfrm>
            <a:off x="575237" y="1120593"/>
            <a:ext cx="11483410" cy="3273349"/>
          </a:xfrm>
        </p:spPr>
        <p:txBody>
          <a:bodyPr>
            <a:normAutofit/>
          </a:bodyPr>
          <a:lstStyle/>
          <a:p>
            <a:r>
              <a:rPr lang="en-US" b="1" dirty="0"/>
              <a:t>The kind that we’ve been working with up till now! </a:t>
            </a:r>
          </a:p>
          <a:p>
            <a:r>
              <a:rPr lang="en-US" dirty="0"/>
              <a:t>The support has </a:t>
            </a:r>
            <a:r>
              <a:rPr lang="en-US" i="1" dirty="0"/>
              <a:t>finite </a:t>
            </a:r>
            <a:r>
              <a:rPr lang="en-US" dirty="0"/>
              <a:t>or </a:t>
            </a:r>
            <a:r>
              <a:rPr lang="en-US" i="1" dirty="0"/>
              <a:t>countably infinite values</a:t>
            </a:r>
          </a:p>
          <a:p>
            <a:pPr lvl="1"/>
            <a:r>
              <a:rPr lang="en-US" i="1" dirty="0"/>
              <a:t>e.g., number of successes, number of trials till success, attendance at a class are all discrete because they take on a set of finite or countably infinite values</a:t>
            </a:r>
          </a:p>
          <a:p>
            <a:pPr lvl="1"/>
            <a:endParaRPr lang="en-US" i="1" dirty="0"/>
          </a:p>
          <a:p>
            <a:pPr lvl="1"/>
            <a:endParaRPr lang="en-US" i="1" dirty="0"/>
          </a:p>
          <a:p>
            <a:pPr marL="0" indent="0">
              <a:buNone/>
            </a:pPr>
            <a:endParaRPr lang="en-US" i="1" dirty="0"/>
          </a:p>
          <a:p>
            <a:pPr marL="0" indent="0">
              <a:buNone/>
            </a:pPr>
            <a:endParaRPr lang="en-US" i="1" dirty="0"/>
          </a:p>
          <a:p>
            <a:pPr marL="0" indent="0">
              <a:buNone/>
            </a:pPr>
            <a:endParaRPr lang="en-US" i="1" dirty="0"/>
          </a:p>
        </p:txBody>
      </p:sp>
      <p:sp>
        <p:nvSpPr>
          <p:cNvPr id="4" name="Title 1">
            <a:extLst>
              <a:ext uri="{FF2B5EF4-FFF2-40B4-BE49-F238E27FC236}">
                <a16:creationId xmlns:a16="http://schemas.microsoft.com/office/drawing/2014/main" id="{4E2A8607-52C0-B209-0EDE-FB5FD2864E93}"/>
              </a:ext>
            </a:extLst>
          </p:cNvPr>
          <p:cNvSpPr txBox="1">
            <a:spLocks/>
          </p:cNvSpPr>
          <p:nvPr/>
        </p:nvSpPr>
        <p:spPr>
          <a:xfrm>
            <a:off x="575239" y="3379275"/>
            <a:ext cx="11187259" cy="1014667"/>
          </a:xfrm>
          <a:prstGeom prst="rect">
            <a:avLst/>
          </a:prstGeom>
        </p:spPr>
        <p:txBody>
          <a:bodyPr vert="horz" lIns="91440" tIns="45720" rIns="91440" bIns="45720" rtlCol="0" anchor="ctr">
            <a:normAutofit/>
          </a:bodyPr>
          <a:lstStyle>
            <a:lvl1pPr algn="l" defTabSz="914400" rtl="0" eaLnBrk="1" latinLnBrk="0" hangingPunct="1">
              <a:lnSpc>
                <a:spcPct val="80000"/>
              </a:lnSpc>
              <a:spcBef>
                <a:spcPct val="0"/>
              </a:spcBef>
              <a:buNone/>
              <a:defRPr sz="4400" kern="1200" cap="none" spc="100" baseline="0">
                <a:solidFill>
                  <a:schemeClr val="tx1">
                    <a:lumMod val="95000"/>
                    <a:lumOff val="5000"/>
                  </a:schemeClr>
                </a:solidFill>
                <a:latin typeface="Segoe UI" panose="020B0502040204020203" pitchFamily="34" charset="0"/>
                <a:ea typeface="+mj-ea"/>
                <a:cs typeface="Segoe UI" panose="020B0502040204020203" pitchFamily="34" charset="0"/>
              </a:defRPr>
            </a:lvl1pPr>
          </a:lstStyle>
          <a:p>
            <a:endParaRPr lang="en-US" dirty="0"/>
          </a:p>
        </p:txBody>
      </p:sp>
      <p:sp>
        <p:nvSpPr>
          <p:cNvPr id="5" name="Rectangle: Rounded Corners 4">
            <a:extLst>
              <a:ext uri="{FF2B5EF4-FFF2-40B4-BE49-F238E27FC236}">
                <a16:creationId xmlns:a16="http://schemas.microsoft.com/office/drawing/2014/main" id="{E58837EA-BB98-359D-9E32-8C3FEF3D935C}"/>
              </a:ext>
            </a:extLst>
          </p:cNvPr>
          <p:cNvSpPr/>
          <p:nvPr/>
        </p:nvSpPr>
        <p:spPr>
          <a:xfrm>
            <a:off x="575237" y="3087657"/>
            <a:ext cx="10629791" cy="1262743"/>
          </a:xfrm>
          <a:prstGeom prst="roundRect">
            <a:avLst/>
          </a:prstGeom>
          <a:solidFill>
            <a:srgbClr val="F3F0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14300" marR="0" lvl="1" indent="12700" algn="l" defTabSz="914400" rtl="0" eaLnBrk="1" fontAlgn="auto" latinLnBrk="0" hangingPunct="1">
              <a:lnSpc>
                <a:spcPct val="90000"/>
              </a:lnSpc>
              <a:spcBef>
                <a:spcPts val="200"/>
              </a:spcBef>
              <a:spcAft>
                <a:spcPts val="400"/>
              </a:spcAft>
              <a:buClr>
                <a:srgbClr val="B6A479"/>
              </a:buClr>
              <a:buSzTx/>
              <a:buFont typeface="Segoe UI Semilight" panose="020B0402040204020203" pitchFamily="34" charset="0"/>
              <a:buChar char=" "/>
              <a:tabLst/>
              <a:defRPr/>
            </a:pPr>
            <a:r>
              <a:rPr kumimoji="0" lang="en-US" sz="2400" b="0" i="0"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Some random experiments have </a:t>
            </a:r>
            <a:r>
              <a:rPr kumimoji="0" lang="en-US" sz="2400" b="0" i="0" u="sng"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uncountably-infinite sample spaces</a:t>
            </a:r>
          </a:p>
          <a:p>
            <a:pPr marL="91440" marR="0" lvl="0" indent="-91440" algn="l" defTabSz="914400" rtl="0" eaLnBrk="1" fontAlgn="auto" latinLnBrk="0" hangingPunct="1">
              <a:lnSpc>
                <a:spcPct val="90000"/>
              </a:lnSpc>
              <a:spcBef>
                <a:spcPts val="0"/>
              </a:spcBef>
              <a:spcAft>
                <a:spcPts val="200"/>
              </a:spcAft>
              <a:buClr>
                <a:srgbClr val="1CADE4"/>
              </a:buClr>
              <a:buSzPct val="100000"/>
              <a:buFont typeface="Tw Cen MT" panose="020B0602020104020603" pitchFamily="34" charset="0"/>
              <a:buChar char=" "/>
              <a:tabLst/>
              <a:defRPr/>
            </a:pPr>
            <a:r>
              <a:rPr kumimoji="0" lang="en-US" sz="2200" b="0" i="1"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&gt; How long until the next bus shows up?</a:t>
            </a:r>
          </a:p>
          <a:p>
            <a:pPr marL="91440" marR="0" lvl="0" indent="-91440" algn="l" defTabSz="914400" rtl="0" eaLnBrk="1" fontAlgn="auto" latinLnBrk="0" hangingPunct="1">
              <a:lnSpc>
                <a:spcPct val="90000"/>
              </a:lnSpc>
              <a:spcBef>
                <a:spcPts val="0"/>
              </a:spcBef>
              <a:spcAft>
                <a:spcPts val="200"/>
              </a:spcAft>
              <a:buClr>
                <a:srgbClr val="1CADE4"/>
              </a:buClr>
              <a:buSzPct val="100000"/>
              <a:buFont typeface="Tw Cen MT" panose="020B0602020104020603" pitchFamily="34" charset="0"/>
              <a:buChar char=" "/>
              <a:tabLst/>
              <a:defRPr/>
            </a:pPr>
            <a:r>
              <a:rPr lang="en-US" sz="2200" i="1" dirty="0">
                <a:solidFill>
                  <a:prstClr val="black"/>
                </a:solidFill>
              </a:rPr>
              <a:t>&gt; </a:t>
            </a:r>
            <a:r>
              <a:rPr lang="en-US" sz="2200" i="1" dirty="0">
                <a:solidFill>
                  <a:prstClr val="black"/>
                </a:solidFill>
                <a:latin typeface="Segoe UI Semilight" panose="020B0402040204020203" pitchFamily="34" charset="0"/>
                <a:cs typeface="Segoe UI Semilight" panose="020B0402040204020203" pitchFamily="34" charset="0"/>
              </a:rPr>
              <a:t>T</a:t>
            </a:r>
            <a:r>
              <a:rPr kumimoji="0" lang="en-US" sz="2200" b="0" i="1" u="none" strike="noStrike" kern="1200" cap="none" spc="0" normalizeH="0" baseline="0" noProof="0" dirty="0" err="1">
                <a:ln>
                  <a:noFill/>
                </a:ln>
                <a:solidFill>
                  <a:prstClr val="black"/>
                </a:solidFill>
                <a:effectLst/>
                <a:uLnTx/>
                <a:uFillTx/>
                <a:latin typeface="Segoe UI Semilight" panose="020B0402040204020203" pitchFamily="34" charset="0"/>
                <a:ea typeface="+mn-ea"/>
                <a:cs typeface="Segoe UI Semilight" panose="020B0402040204020203" pitchFamily="34" charset="0"/>
              </a:rPr>
              <a:t>hrowing</a:t>
            </a:r>
            <a:r>
              <a:rPr kumimoji="0" lang="en-US" sz="2200" b="0" i="1"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 dart on a board (what location does the dart land?</a:t>
            </a:r>
            <a:r>
              <a:rPr lang="en-US" sz="2400" i="1" dirty="0">
                <a:solidFill>
                  <a:prstClr val="black"/>
                </a:solidFill>
                <a:latin typeface="Segoe UI Semilight" panose="020B0402040204020203" pitchFamily="34" charset="0"/>
                <a:cs typeface="Segoe UI Semilight" panose="020B0402040204020203" pitchFamily="34" charset="0"/>
              </a:rPr>
              <a:t>)</a:t>
            </a:r>
            <a:r>
              <a:rPr kumimoji="0" lang="en-US" sz="2400" b="0" i="1"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a:t>
            </a:r>
            <a:endParaRPr lang="en-US" dirty="0"/>
          </a:p>
        </p:txBody>
      </p:sp>
      <p:sp>
        <p:nvSpPr>
          <p:cNvPr id="7" name="TextBox 6">
            <a:extLst>
              <a:ext uri="{FF2B5EF4-FFF2-40B4-BE49-F238E27FC236}">
                <a16:creationId xmlns:a16="http://schemas.microsoft.com/office/drawing/2014/main" id="{40F96C21-2709-74E5-D2E6-442C948BD83D}"/>
              </a:ext>
            </a:extLst>
          </p:cNvPr>
          <p:cNvSpPr txBox="1"/>
          <p:nvPr/>
        </p:nvSpPr>
        <p:spPr>
          <a:xfrm>
            <a:off x="575237" y="4679540"/>
            <a:ext cx="11483409" cy="1613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1"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Continuous</a:t>
            </a:r>
            <a:r>
              <a:rPr kumimoji="0" lang="en-US" sz="4400" b="0" i="0" u="none" strike="noStrike" kern="1200" cap="none" spc="0" normalizeH="0" baseline="0" noProof="0" dirty="0">
                <a:ln>
                  <a:noFill/>
                </a:ln>
                <a:solidFill>
                  <a:prstClr val="black"/>
                </a:solidFill>
                <a:effectLst/>
                <a:uLnTx/>
                <a:uFillTx/>
                <a:latin typeface="Segoe UI" panose="020B0502040204020203" pitchFamily="34" charset="0"/>
                <a:cs typeface="Segoe UI" panose="020B0502040204020203" pitchFamily="34" charset="0"/>
              </a:rPr>
              <a:t> Random Variables</a:t>
            </a:r>
          </a:p>
          <a:p>
            <a:pPr marL="114300" lvl="1" indent="12700">
              <a:spcAft>
                <a:spcPts val="0"/>
              </a:spcAft>
              <a:buFont typeface="Segoe UI Semilight" panose="020B0402040204020203" pitchFamily="34" charset="0"/>
              <a:buChar char=" "/>
            </a:pPr>
            <a:r>
              <a:rPr lang="en-US" sz="2800" dirty="0"/>
              <a:t>Random variables with a support of</a:t>
            </a:r>
            <a:r>
              <a:rPr lang="en-US" sz="2800" i="1" dirty="0"/>
              <a:t> </a:t>
            </a:r>
            <a:r>
              <a:rPr kumimoji="0" lang="en-US" sz="2800" b="0" i="1"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uncountably-infinite</a:t>
            </a:r>
            <a:r>
              <a:rPr lang="en-US" sz="2800" i="1" dirty="0"/>
              <a:t> values</a:t>
            </a:r>
          </a:p>
          <a:p>
            <a:pPr marL="114300" marR="0" lvl="1" indent="12700" algn="l" defTabSz="914400" rtl="0" eaLnBrk="1" fontAlgn="auto" latinLnBrk="0" hangingPunct="1">
              <a:lnSpc>
                <a:spcPct val="90000"/>
              </a:lnSpc>
              <a:spcBef>
                <a:spcPts val="200"/>
              </a:spcBef>
              <a:spcAft>
                <a:spcPts val="400"/>
              </a:spcAft>
              <a:buClr>
                <a:srgbClr val="B6A479"/>
              </a:buClr>
              <a:buSzTx/>
              <a:buFont typeface="Segoe UI Semilight" panose="020B0402040204020203" pitchFamily="34" charset="0"/>
              <a:buChar char=" "/>
              <a:tabLst/>
              <a:defRPr/>
            </a:pPr>
            <a:r>
              <a:rPr lang="en-US" sz="2200" i="1" dirty="0">
                <a:solidFill>
                  <a:prstClr val="black"/>
                </a:solidFill>
              </a:rPr>
              <a:t>&gt; </a:t>
            </a:r>
            <a:r>
              <a:rPr kumimoji="0" lang="en-US" sz="2200" b="0" i="1"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e.g., RVs that take on any </a:t>
            </a:r>
            <a:r>
              <a:rPr kumimoji="0" lang="en-US" sz="2200" b="1" i="1"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real</a:t>
            </a:r>
            <a:r>
              <a:rPr kumimoji="0" lang="en-US" sz="2200" b="0" i="1" u="none" strike="noStrike" kern="1200" cap="none" spc="0" normalizeH="0" baseline="0" noProof="0" dirty="0">
                <a:ln>
                  <a:noFill/>
                </a:ln>
                <a:solidFill>
                  <a:prstClr val="black"/>
                </a:solidFill>
                <a:effectLst/>
                <a:uLnTx/>
                <a:uFillTx/>
                <a:latin typeface="Segoe UI Semilight" panose="020B0402040204020203" pitchFamily="34" charset="0"/>
                <a:ea typeface="+mn-ea"/>
                <a:cs typeface="Segoe UI Semilight" panose="020B0402040204020203" pitchFamily="34" charset="0"/>
              </a:rPr>
              <a:t> number in some interval(s) like distance, height, time, etc.</a:t>
            </a:r>
            <a:r>
              <a:rPr lang="en-US" sz="2800" i="1" dirty="0"/>
              <a:t> </a:t>
            </a:r>
            <a:endParaRPr lang="en-US" sz="2400" i="1" dirty="0"/>
          </a:p>
        </p:txBody>
      </p:sp>
    </p:spTree>
    <p:extLst>
      <p:ext uri="{BB962C8B-B14F-4D97-AF65-F5344CB8AC3E}">
        <p14:creationId xmlns:p14="http://schemas.microsoft.com/office/powerpoint/2010/main" val="1152593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0E53C-8915-43F9-8777-5FE5826AAC9F}"/>
              </a:ext>
            </a:extLst>
          </p:cNvPr>
          <p:cNvSpPr>
            <a:spLocks noGrp="1"/>
          </p:cNvSpPr>
          <p:nvPr>
            <p:ph type="title"/>
          </p:nvPr>
        </p:nvSpPr>
        <p:spPr/>
        <p:txBody>
          <a:bodyPr/>
          <a:lstStyle/>
          <a:p>
            <a:r>
              <a:rPr lang="en-US" dirty="0"/>
              <a:t>Why Need New Rules?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6D70469-3BFA-4115-B1BC-C6E812D03430}"/>
                  </a:ext>
                </a:extLst>
              </p:cNvPr>
              <p:cNvSpPr>
                <a:spLocks noGrp="1"/>
              </p:cNvSpPr>
              <p:nvPr>
                <p:ph idx="1"/>
              </p:nvPr>
            </p:nvSpPr>
            <p:spPr>
              <a:xfrm>
                <a:off x="575240" y="1463857"/>
                <a:ext cx="11311960" cy="4845504"/>
              </a:xfrm>
            </p:spPr>
            <p:txBody>
              <a:bodyPr>
                <a:normAutofit/>
              </a:bodyPr>
              <a:lstStyle/>
              <a:p>
                <a:r>
                  <a:rPr lang="en-US" b="1" dirty="0"/>
                  <a:t>Random Experiment: </a:t>
                </a:r>
                <a:r>
                  <a:rPr lang="en-US" dirty="0"/>
                  <a:t>choose a random </a:t>
                </a:r>
                <a:r>
                  <a:rPr lang="en-US" i="1" u="sng" dirty="0"/>
                  <a:t>real</a:t>
                </a:r>
                <a:r>
                  <a:rPr lang="en-US" dirty="0"/>
                  <a:t> number between </a:t>
                </a:r>
                <a14:m>
                  <m:oMath xmlns:m="http://schemas.openxmlformats.org/officeDocument/2006/math">
                    <m:r>
                      <a:rPr lang="en-US" b="0" i="1" smtClean="0">
                        <a:latin typeface="Cambria Math" panose="02040503050406030204" pitchFamily="18" charset="0"/>
                      </a:rPr>
                      <m:t>0</m:t>
                    </m:r>
                  </m:oMath>
                </a14:m>
                <a:r>
                  <a:rPr lang="en-US" dirty="0"/>
                  <a:t> and </a:t>
                </a:r>
                <a14:m>
                  <m:oMath xmlns:m="http://schemas.openxmlformats.org/officeDocument/2006/math">
                    <m:r>
                      <a:rPr lang="en-US" b="0" i="1" smtClean="0">
                        <a:latin typeface="Cambria Math" panose="02040503050406030204" pitchFamily="18" charset="0"/>
                      </a:rPr>
                      <m:t>1</m:t>
                    </m:r>
                  </m:oMath>
                </a14:m>
                <a:endParaRPr lang="en-US" b="0" dirty="0"/>
              </a:p>
              <a:p>
                <a:endParaRPr lang="en-US" sz="400" i="1" dirty="0"/>
              </a:p>
              <a:p>
                <a:r>
                  <a:rPr lang="en-US" i="1" dirty="0"/>
                  <a:t>What’s the probability the number is between </a:t>
                </a:r>
                <a14:m>
                  <m:oMath xmlns:m="http://schemas.openxmlformats.org/officeDocument/2006/math">
                    <m:r>
                      <a:rPr lang="en-US" b="0" i="1" smtClean="0">
                        <a:latin typeface="Cambria Math" panose="02040503050406030204" pitchFamily="18" charset="0"/>
                      </a:rPr>
                      <m:t>0.4</m:t>
                    </m:r>
                  </m:oMath>
                </a14:m>
                <a:r>
                  <a:rPr lang="en-US" i="1" dirty="0"/>
                  <a:t> and </a:t>
                </a:r>
                <a14:m>
                  <m:oMath xmlns:m="http://schemas.openxmlformats.org/officeDocument/2006/math">
                    <m:r>
                      <a:rPr lang="en-US" b="0" i="1" smtClean="0">
                        <a:latin typeface="Cambria Math" panose="02040503050406030204" pitchFamily="18" charset="0"/>
                      </a:rPr>
                      <m:t>0.5</m:t>
                    </m:r>
                  </m:oMath>
                </a14:m>
                <a:r>
                  <a:rPr lang="en-US" i="1" dirty="0"/>
                  <a:t>?</a:t>
                </a:r>
              </a:p>
              <a:p>
                <a:r>
                  <a:rPr lang="en-US" i="1" dirty="0"/>
                  <a:t>&gt; </a:t>
                </a:r>
                <a:r>
                  <a:rPr lang="en-US" dirty="0"/>
                  <a:t>For discrete spaces, we’d ask for </a:t>
                </a:r>
                <a14:m>
                  <m:oMath xmlns:m="http://schemas.openxmlformats.org/officeDocument/2006/math">
                    <m:f>
                      <m:fPr>
                        <m:ctrlPr>
                          <a:rPr lang="en-US" b="0" i="1" smtClean="0">
                            <a:latin typeface="Cambria Math" panose="02040503050406030204" pitchFamily="18" charset="0"/>
                          </a:rPr>
                        </m:ctrlPr>
                      </m:fPr>
                      <m:num>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𝐸</m:t>
                            </m:r>
                          </m:e>
                        </m:d>
                      </m:num>
                      <m:den>
                        <m:d>
                          <m:dPr>
                            <m:begChr m:val="|"/>
                            <m:endChr m:val="|"/>
                            <m:ctrlPr>
                              <a:rPr lang="en-US" b="0" i="1" smtClean="0">
                                <a:latin typeface="Cambria Math" panose="02040503050406030204" pitchFamily="18" charset="0"/>
                              </a:rPr>
                            </m:ctrlPr>
                          </m:dPr>
                          <m:e>
                            <m:r>
                              <m:rPr>
                                <m:sty m:val="p"/>
                              </m:rPr>
                              <a:rPr lang="en-US" b="0" i="0" smtClean="0">
                                <a:latin typeface="Cambria Math" panose="02040503050406030204" pitchFamily="18" charset="0"/>
                              </a:rPr>
                              <m:t>Ω</m:t>
                            </m:r>
                          </m:e>
                        </m:d>
                      </m:den>
                    </m:f>
                  </m:oMath>
                </a14:m>
                <a:endParaRPr lang="en-US" dirty="0"/>
              </a:p>
              <a:p>
                <a:r>
                  <a:rPr lang="en-US" dirty="0"/>
                  <a:t>&gt; So we get </a:t>
                </a:r>
                <a14:m>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m:t>
                        </m:r>
                      </m:num>
                      <m:den>
                        <m:r>
                          <a:rPr lang="en-US" b="0" i="1" smtClean="0">
                            <a:latin typeface="Cambria Math" panose="02040503050406030204" pitchFamily="18" charset="0"/>
                          </a:rPr>
                          <m:t>∞</m:t>
                        </m:r>
                      </m:den>
                    </m:f>
                  </m:oMath>
                </a14:m>
                <a:r>
                  <a:rPr lang="en-US" dirty="0"/>
                  <a:t> </a:t>
                </a:r>
                <a:r>
                  <a:rPr lang="en-US" dirty="0">
                    <a:sym typeface="Wingdings" panose="05000000000000000000" pitchFamily="2" charset="2"/>
                  </a:rPr>
                  <a:t> </a:t>
                </a:r>
              </a:p>
              <a:p>
                <a:endParaRPr lang="en-US" b="1" dirty="0">
                  <a:sym typeface="Wingdings" panose="05000000000000000000" pitchFamily="2" charset="2"/>
                </a:endParaRPr>
              </a:p>
            </p:txBody>
          </p:sp>
        </mc:Choice>
        <mc:Fallback xmlns="">
          <p:sp>
            <p:nvSpPr>
              <p:cNvPr id="3" name="Content Placeholder 2">
                <a:extLst>
                  <a:ext uri="{FF2B5EF4-FFF2-40B4-BE49-F238E27FC236}">
                    <a16:creationId xmlns:a16="http://schemas.microsoft.com/office/drawing/2014/main" id="{36D70469-3BFA-4115-B1BC-C6E812D03430}"/>
                  </a:ext>
                </a:extLst>
              </p:cNvPr>
              <p:cNvSpPr>
                <a:spLocks noGrp="1" noRot="1" noChangeAspect="1" noMove="1" noResize="1" noEditPoints="1" noAdjustHandles="1" noChangeArrowheads="1" noChangeShapeType="1" noTextEdit="1"/>
              </p:cNvSpPr>
              <p:nvPr>
                <p:ph idx="1"/>
              </p:nvPr>
            </p:nvSpPr>
            <p:spPr>
              <a:xfrm>
                <a:off x="575240" y="1463857"/>
                <a:ext cx="11311960" cy="4845504"/>
              </a:xfrm>
              <a:blipFill>
                <a:blip r:embed="rId3"/>
                <a:stretch>
                  <a:fillRect l="-647" t="-213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Rounded Corners 3">
                <a:extLst>
                  <a:ext uri="{FF2B5EF4-FFF2-40B4-BE49-F238E27FC236}">
                    <a16:creationId xmlns:a16="http://schemas.microsoft.com/office/drawing/2014/main" id="{C25F3C0F-1504-079E-99A7-C5067AFC9367}"/>
                  </a:ext>
                </a:extLst>
              </p:cNvPr>
              <p:cNvSpPr/>
              <p:nvPr/>
            </p:nvSpPr>
            <p:spPr>
              <a:xfrm>
                <a:off x="575239" y="4804229"/>
                <a:ext cx="11041521" cy="1790495"/>
              </a:xfrm>
              <a:prstGeom prst="roundRect">
                <a:avLst/>
              </a:prstGeom>
              <a:solidFill>
                <a:srgbClr val="F3F0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91440" lvl="0" indent="-91440">
                  <a:lnSpc>
                    <a:spcPct val="90000"/>
                  </a:lnSpc>
                  <a:spcBef>
                    <a:spcPts val="1200"/>
                  </a:spcBef>
                  <a:spcAft>
                    <a:spcPts val="200"/>
                  </a:spcAft>
                  <a:buClr>
                    <a:srgbClr val="1CADE4"/>
                  </a:buClr>
                  <a:buSzPct val="100000"/>
                  <a:buFont typeface="Tw Cen MT" panose="020B0602020104020603" pitchFamily="34" charset="0"/>
                  <a:buChar char=" "/>
                </a:pPr>
                <a:r>
                  <a:rPr lang="en-US" sz="2800" b="1" dirty="0">
                    <a:solidFill>
                      <a:prstClr val="black"/>
                    </a:solidFill>
                    <a:latin typeface="Segoe UI Semilight" panose="020B0402040204020203" pitchFamily="34" charset="0"/>
                    <a:cs typeface="Segoe UI Semilight" panose="020B0402040204020203" pitchFamily="34" charset="0"/>
                    <a:sym typeface="Wingdings" panose="05000000000000000000" pitchFamily="2" charset="2"/>
                  </a:rPr>
                  <a:t>When working with continuous random experiments, we’ll almost always use continuous random variables to interact with these spaces </a:t>
                </a:r>
              </a:p>
              <a:p>
                <a:pPr marL="91440" lvl="0" indent="-91440">
                  <a:lnSpc>
                    <a:spcPct val="90000"/>
                  </a:lnSpc>
                  <a:spcBef>
                    <a:spcPts val="1200"/>
                  </a:spcBef>
                  <a:spcAft>
                    <a:spcPts val="200"/>
                  </a:spcAft>
                  <a:buClr>
                    <a:srgbClr val="1CADE4"/>
                  </a:buClr>
                  <a:buSzPct val="100000"/>
                  <a:buFont typeface="Tw Cen MT" panose="020B0602020104020603" pitchFamily="34" charset="0"/>
                  <a:buChar char=" "/>
                </a:pPr>
                <a14:m>
                  <m:oMath xmlns:m="http://schemas.openxmlformats.org/officeDocument/2006/math">
                    <m:r>
                      <a:rPr lang="en-US" sz="2800" i="1">
                        <a:solidFill>
                          <a:prstClr val="black"/>
                        </a:solidFill>
                        <a:latin typeface="Cambria Math" panose="02040503050406030204" pitchFamily="18" charset="0"/>
                        <a:sym typeface="Wingdings" panose="05000000000000000000" pitchFamily="2" charset="2"/>
                      </a:rPr>
                      <m:t>𝑋</m:t>
                    </m:r>
                  </m:oMath>
                </a14:m>
                <a:r>
                  <a:rPr lang="en-US" sz="2800" i="1" dirty="0">
                    <a:solidFill>
                      <a:prstClr val="black"/>
                    </a:solidFill>
                    <a:latin typeface="Segoe UI Semilight" panose="020B0402040204020203" pitchFamily="34" charset="0"/>
                    <a:cs typeface="Segoe UI Semilight" panose="020B0402040204020203" pitchFamily="34" charset="0"/>
                    <a:sym typeface="Wingdings" panose="05000000000000000000" pitchFamily="2" charset="2"/>
                  </a:rPr>
                  <a:t> is the number we choose. We want </a:t>
                </a:r>
                <a14:m>
                  <m:oMath xmlns:m="http://schemas.openxmlformats.org/officeDocument/2006/math">
                    <m:r>
                      <a:rPr lang="en-US" sz="2800" i="1">
                        <a:solidFill>
                          <a:prstClr val="black"/>
                        </a:solidFill>
                        <a:latin typeface="Cambria Math" panose="02040503050406030204" pitchFamily="18" charset="0"/>
                        <a:sym typeface="Wingdings" panose="05000000000000000000" pitchFamily="2" charset="2"/>
                      </a:rPr>
                      <m:t>ℙ</m:t>
                    </m:r>
                    <m:r>
                      <a:rPr lang="en-US" sz="2800" i="1">
                        <a:solidFill>
                          <a:prstClr val="black"/>
                        </a:solidFill>
                        <a:latin typeface="Cambria Math" panose="02040503050406030204" pitchFamily="18" charset="0"/>
                        <a:sym typeface="Wingdings" panose="05000000000000000000" pitchFamily="2" charset="2"/>
                      </a:rPr>
                      <m:t>(0.4≤</m:t>
                    </m:r>
                    <m:r>
                      <a:rPr lang="en-US" sz="2800" i="1">
                        <a:solidFill>
                          <a:prstClr val="black"/>
                        </a:solidFill>
                        <a:latin typeface="Cambria Math" panose="02040503050406030204" pitchFamily="18" charset="0"/>
                        <a:sym typeface="Wingdings" panose="05000000000000000000" pitchFamily="2" charset="2"/>
                      </a:rPr>
                      <m:t>𝑋</m:t>
                    </m:r>
                    <m:r>
                      <a:rPr lang="en-US" sz="2800" i="1">
                        <a:solidFill>
                          <a:prstClr val="black"/>
                        </a:solidFill>
                        <a:latin typeface="Cambria Math" panose="02040503050406030204" pitchFamily="18" charset="0"/>
                        <a:sym typeface="Wingdings" panose="05000000000000000000" pitchFamily="2" charset="2"/>
                      </a:rPr>
                      <m:t>≤0.5)</m:t>
                    </m:r>
                  </m:oMath>
                </a14:m>
                <a:endParaRPr lang="en-US" sz="2800" i="1" dirty="0">
                  <a:solidFill>
                    <a:prstClr val="black"/>
                  </a:solidFill>
                  <a:latin typeface="Segoe UI Semilight" panose="020B0402040204020203" pitchFamily="34" charset="0"/>
                  <a:cs typeface="Segoe UI Semilight" panose="020B0402040204020203" pitchFamily="34" charset="0"/>
                  <a:sym typeface="Wingdings" panose="05000000000000000000" pitchFamily="2" charset="2"/>
                </a:endParaRPr>
              </a:p>
            </p:txBody>
          </p:sp>
        </mc:Choice>
        <mc:Fallback xmlns="">
          <p:sp>
            <p:nvSpPr>
              <p:cNvPr id="4" name="Rectangle: Rounded Corners 3">
                <a:extLst>
                  <a:ext uri="{FF2B5EF4-FFF2-40B4-BE49-F238E27FC236}">
                    <a16:creationId xmlns:a16="http://schemas.microsoft.com/office/drawing/2014/main" id="{C25F3C0F-1504-079E-99A7-C5067AFC9367}"/>
                  </a:ext>
                </a:extLst>
              </p:cNvPr>
              <p:cNvSpPr>
                <a:spLocks noRot="1" noChangeAspect="1" noMove="1" noResize="1" noEditPoints="1" noAdjustHandles="1" noChangeArrowheads="1" noChangeShapeType="1" noTextEdit="1"/>
              </p:cNvSpPr>
              <p:nvPr/>
            </p:nvSpPr>
            <p:spPr>
              <a:xfrm>
                <a:off x="575239" y="4804229"/>
                <a:ext cx="11041521" cy="1790495"/>
              </a:xfrm>
              <a:prstGeom prst="roundRect">
                <a:avLst/>
              </a:prstGeom>
              <a:blipFill>
                <a:blip r:embed="rId4"/>
                <a:stretch>
                  <a:fillRect r="-607"/>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137937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62DF2-DF4A-7FC6-9543-B09F46D3CDEA}"/>
              </a:ext>
            </a:extLst>
          </p:cNvPr>
          <p:cNvSpPr>
            <a:spLocks noGrp="1"/>
          </p:cNvSpPr>
          <p:nvPr>
            <p:ph type="title"/>
          </p:nvPr>
        </p:nvSpPr>
        <p:spPr>
          <a:xfrm>
            <a:off x="1902775" y="3262680"/>
            <a:ext cx="7313796" cy="590415"/>
          </a:xfrm>
        </p:spPr>
        <p:txBody>
          <a:bodyPr/>
          <a:lstStyle/>
          <a:p>
            <a:r>
              <a:rPr lang="en-US" dirty="0"/>
              <a:t>Probability </a:t>
            </a:r>
            <a:r>
              <a:rPr lang="en-US" b="1" dirty="0">
                <a:latin typeface="Segoe UI" panose="020B0502040204020203" pitchFamily="34" charset="0"/>
                <a:cs typeface="Segoe UI" panose="020B0502040204020203" pitchFamily="34" charset="0"/>
              </a:rPr>
              <a:t>Density</a:t>
            </a:r>
            <a:r>
              <a:rPr lang="en-US" dirty="0"/>
              <a:t> Function (PDF)</a:t>
            </a:r>
          </a:p>
        </p:txBody>
      </p:sp>
      <p:sp>
        <p:nvSpPr>
          <p:cNvPr id="3" name="Text Placeholder 2">
            <a:extLst>
              <a:ext uri="{FF2B5EF4-FFF2-40B4-BE49-F238E27FC236}">
                <a16:creationId xmlns:a16="http://schemas.microsoft.com/office/drawing/2014/main" id="{45ECA30E-1168-D733-CD4B-9B011D78C8A4}"/>
              </a:ext>
            </a:extLst>
          </p:cNvPr>
          <p:cNvSpPr>
            <a:spLocks noGrp="1"/>
          </p:cNvSpPr>
          <p:nvPr>
            <p:ph type="body" idx="1"/>
          </p:nvPr>
        </p:nvSpPr>
        <p:spPr>
          <a:xfrm>
            <a:off x="1902775" y="3716068"/>
            <a:ext cx="6504161" cy="506283"/>
          </a:xfrm>
        </p:spPr>
        <p:txBody>
          <a:bodyPr>
            <a:normAutofit/>
          </a:bodyPr>
          <a:lstStyle/>
          <a:p>
            <a:r>
              <a:rPr lang="en-US" sz="2200" dirty="0"/>
              <a:t>Analogous to PMF in a discrete random variable</a:t>
            </a:r>
          </a:p>
        </p:txBody>
      </p:sp>
    </p:spTree>
    <p:extLst>
      <p:ext uri="{BB962C8B-B14F-4D97-AF65-F5344CB8AC3E}">
        <p14:creationId xmlns:p14="http://schemas.microsoft.com/office/powerpoint/2010/main" val="48479304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UW-accents">
      <a:dk1>
        <a:sysClr val="windowText" lastClr="000000"/>
      </a:dk1>
      <a:lt1>
        <a:sysClr val="window" lastClr="FFFFFF"/>
      </a:lt1>
      <a:dk2>
        <a:srgbClr val="335B74"/>
      </a:dk2>
      <a:lt2>
        <a:srgbClr val="DFE3E5"/>
      </a:lt2>
      <a:accent1>
        <a:srgbClr val="1CADE4"/>
      </a:accent1>
      <a:accent2>
        <a:srgbClr val="A48DD3"/>
      </a:accent2>
      <a:accent3>
        <a:srgbClr val="4C3282"/>
      </a:accent3>
      <a:accent4>
        <a:srgbClr val="B6A479"/>
      </a:accent4>
      <a:accent5>
        <a:srgbClr val="3E8853"/>
      </a:accent5>
      <a:accent6>
        <a:srgbClr val="62A39F"/>
      </a:accent6>
      <a:hlink>
        <a:srgbClr val="33006F"/>
      </a:hlink>
      <a:folHlink>
        <a:srgbClr val="9A7B4C"/>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312_template" id="{E9E1C34E-321A-4CCF-AB4F-B7BF45CD4E83}" vid="{4E8A6AA9-08E3-46AB-AEAF-6FC73982C91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312_template</Template>
  <TotalTime>0</TotalTime>
  <Words>3144</Words>
  <Application>Microsoft Office PowerPoint</Application>
  <PresentationFormat>Widescreen</PresentationFormat>
  <Paragraphs>435</Paragraphs>
  <Slides>47</Slides>
  <Notes>25</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47</vt:i4>
      </vt:variant>
    </vt:vector>
  </HeadingPairs>
  <TitlesOfParts>
    <vt:vector size="58" baseType="lpstr">
      <vt:lpstr>Aptos</vt:lpstr>
      <vt:lpstr>Arial</vt:lpstr>
      <vt:lpstr>Cambria Math</vt:lpstr>
      <vt:lpstr>Segoe UI</vt:lpstr>
      <vt:lpstr>Segoe UI Light</vt:lpstr>
      <vt:lpstr>Segoe UI Semibold</vt:lpstr>
      <vt:lpstr>Segoe UI Semilight</vt:lpstr>
      <vt:lpstr>Tw Cen MT</vt:lpstr>
      <vt:lpstr>Wingdings</vt:lpstr>
      <vt:lpstr>Wingdings 3</vt:lpstr>
      <vt:lpstr>Integral</vt:lpstr>
      <vt:lpstr>Continuous Random Variables</vt:lpstr>
      <vt:lpstr>Announcements</vt:lpstr>
      <vt:lpstr>What have we done over the past 4 weeks?</vt:lpstr>
      <vt:lpstr>What’s next?</vt:lpstr>
      <vt:lpstr>Where Are We?</vt:lpstr>
      <vt:lpstr>Continuous Random Variables</vt:lpstr>
      <vt:lpstr>Discrete Random Variables</vt:lpstr>
      <vt:lpstr>Why Need New Rules?</vt:lpstr>
      <vt:lpstr>Probability Density Function (PDF)</vt:lpstr>
      <vt:lpstr>How to describe probability of a single value?</vt:lpstr>
      <vt:lpstr>How to describe probability of a single value?</vt:lpstr>
      <vt:lpstr>How to describe probability of a single value?</vt:lpstr>
      <vt:lpstr>How to describe probability of a single value?</vt:lpstr>
      <vt:lpstr>Probability Density Function</vt:lpstr>
      <vt:lpstr>Probability Density Function</vt:lpstr>
      <vt:lpstr>Probability Density Function</vt:lpstr>
      <vt:lpstr>Probability Density Function (example)</vt:lpstr>
      <vt:lpstr>Probability Density Function (example)</vt:lpstr>
      <vt:lpstr>Probability Density Function (example)</vt:lpstr>
      <vt:lpstr>Probability Density Function (example 2)</vt:lpstr>
      <vt:lpstr>Probability vs. Density</vt:lpstr>
      <vt:lpstr>What exactly do the values in the PDF mean? </vt:lpstr>
      <vt:lpstr>What exactly do the values in the PDF mean? </vt:lpstr>
      <vt:lpstr>What exactly do the values in the PDF mean? </vt:lpstr>
      <vt:lpstr>Cumulative Distribution Function (CDF)</vt:lpstr>
      <vt:lpstr>What’s a CDF?</vt:lpstr>
      <vt:lpstr>Comparing Discrete and Continuous</vt:lpstr>
      <vt:lpstr>Expectation and Variance</vt:lpstr>
      <vt:lpstr>What about expectation?</vt:lpstr>
      <vt:lpstr>Expectation of a function</vt:lpstr>
      <vt:lpstr>Linearity of Expectation</vt:lpstr>
      <vt:lpstr>Variance</vt:lpstr>
      <vt:lpstr>Comparing Discrete and Continuous</vt:lpstr>
      <vt:lpstr>Zoo of Continuous Random variables</vt:lpstr>
      <vt:lpstr>Continuous Zoo</vt:lpstr>
      <vt:lpstr>Continuous Uniform Distribution</vt:lpstr>
      <vt:lpstr>Continuous Uniform Distribution - PDF</vt:lpstr>
      <vt:lpstr>Continuous Uniform Distribution - PDF</vt:lpstr>
      <vt:lpstr>Continuous Uniform Distribution – CDF(Visual)</vt:lpstr>
      <vt:lpstr>Continuous Uniform Distribution – CDF(Visual)</vt:lpstr>
      <vt:lpstr>Continuous Uniform Distribution – CDF(Visual)</vt:lpstr>
      <vt:lpstr>Continuous Uniform Distribution – CDF(Visual)</vt:lpstr>
      <vt:lpstr>Continuous Uniform Distribution – CDF(Integral)</vt:lpstr>
      <vt:lpstr>Let’s calculate an expectation</vt:lpstr>
      <vt:lpstr>What about E[g(X)]</vt:lpstr>
      <vt:lpstr>Let’s assemble the variance</vt:lpstr>
      <vt:lpstr>Continuous Uniform Distribution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2024-07-24T18:25:29Z</dcterms:created>
  <dcterms:modified xsi:type="dcterms:W3CDTF">2026-07-24T09:12:18Z</dcterms:modified>
</cp:coreProperties>
</file>