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52"/>
  </p:notesMasterIdLst>
  <p:sldIdLst>
    <p:sldId id="256" r:id="rId2"/>
    <p:sldId id="364" r:id="rId3"/>
    <p:sldId id="331" r:id="rId4"/>
    <p:sldId id="348" r:id="rId5"/>
    <p:sldId id="349" r:id="rId6"/>
    <p:sldId id="350" r:id="rId7"/>
    <p:sldId id="351" r:id="rId8"/>
    <p:sldId id="359" r:id="rId9"/>
    <p:sldId id="372" r:id="rId10"/>
    <p:sldId id="353" r:id="rId11"/>
    <p:sldId id="373" r:id="rId12"/>
    <p:sldId id="371" r:id="rId13"/>
    <p:sldId id="374" r:id="rId14"/>
    <p:sldId id="365" r:id="rId15"/>
    <p:sldId id="284" r:id="rId16"/>
    <p:sldId id="283" r:id="rId17"/>
    <p:sldId id="381" r:id="rId18"/>
    <p:sldId id="382" r:id="rId19"/>
    <p:sldId id="383" r:id="rId20"/>
    <p:sldId id="384" r:id="rId21"/>
    <p:sldId id="385" r:id="rId22"/>
    <p:sldId id="386" r:id="rId23"/>
    <p:sldId id="286" r:id="rId24"/>
    <p:sldId id="325" r:id="rId25"/>
    <p:sldId id="326" r:id="rId26"/>
    <p:sldId id="327" r:id="rId27"/>
    <p:sldId id="387" r:id="rId28"/>
    <p:sldId id="1417" r:id="rId29"/>
    <p:sldId id="332" r:id="rId30"/>
    <p:sldId id="267" r:id="rId31"/>
    <p:sldId id="377" r:id="rId32"/>
    <p:sldId id="333" r:id="rId33"/>
    <p:sldId id="375" r:id="rId34"/>
    <p:sldId id="378" r:id="rId35"/>
    <p:sldId id="334" r:id="rId36"/>
    <p:sldId id="335" r:id="rId37"/>
    <p:sldId id="336" r:id="rId38"/>
    <p:sldId id="337" r:id="rId39"/>
    <p:sldId id="338" r:id="rId40"/>
    <p:sldId id="273" r:id="rId41"/>
    <p:sldId id="379" r:id="rId42"/>
    <p:sldId id="275" r:id="rId43"/>
    <p:sldId id="276" r:id="rId44"/>
    <p:sldId id="274" r:id="rId45"/>
    <p:sldId id="346" r:id="rId46"/>
    <p:sldId id="340" r:id="rId47"/>
    <p:sldId id="376" r:id="rId48"/>
    <p:sldId id="343" r:id="rId49"/>
    <p:sldId id="341" r:id="rId50"/>
    <p:sldId id="342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1F9"/>
    <a:srgbClr val="ECF4F3"/>
    <a:srgbClr val="E8EBEE"/>
    <a:srgbClr val="D4EB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81" autoAdjust="0"/>
    <p:restoredTop sz="84394" autoAdjust="0"/>
  </p:normalViewPr>
  <p:slideViewPr>
    <p:cSldViewPr snapToGrid="0">
      <p:cViewPr varScale="1">
        <p:scale>
          <a:sx n="105" d="100"/>
          <a:sy n="105" d="100"/>
        </p:scale>
        <p:origin x="31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/>
              <a:t>PMF for Poisson</a:t>
            </a:r>
            <a:r>
              <a:rPr lang="en-US" sz="2400" baseline="0"/>
              <a:t> with lambda=1</a:t>
            </a:r>
            <a:endParaRPr lang="en-US" sz="2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Sheet1!$B$29:$B$39</c:f>
              <c:numCache>
                <c:formatCode>General</c:formatCode>
                <c:ptCount val="11"/>
                <c:pt idx="0">
                  <c:v>0.36787944117144233</c:v>
                </c:pt>
                <c:pt idx="1">
                  <c:v>0.36787944117144233</c:v>
                </c:pt>
                <c:pt idx="2">
                  <c:v>0.18393972058572117</c:v>
                </c:pt>
                <c:pt idx="3">
                  <c:v>6.1313240195240391E-2</c:v>
                </c:pt>
                <c:pt idx="4">
                  <c:v>1.5328310048810098E-2</c:v>
                </c:pt>
                <c:pt idx="5">
                  <c:v>3.0656620097620196E-3</c:v>
                </c:pt>
                <c:pt idx="6">
                  <c:v>5.1094366829366989E-4</c:v>
                </c:pt>
                <c:pt idx="7">
                  <c:v>7.2991952613381413E-5</c:v>
                </c:pt>
                <c:pt idx="8">
                  <c:v>9.1239940766726766E-6</c:v>
                </c:pt>
                <c:pt idx="9">
                  <c:v>1.0137771196302974E-6</c:v>
                </c:pt>
                <c:pt idx="10">
                  <c:v>1.0137771196302975E-7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54-4C5C-B864-C3E6AB92A0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76438656"/>
        <c:axId val="1119314880"/>
      </c:barChart>
      <c:catAx>
        <c:axId val="876438656"/>
        <c:scaling>
          <c:orientation val="minMax"/>
        </c:scaling>
        <c:delete val="0"/>
        <c:axPos val="b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9314880"/>
        <c:crosses val="autoZero"/>
        <c:auto val="1"/>
        <c:lblAlgn val="ctr"/>
        <c:lblOffset val="100"/>
        <c:tickLblSkip val="2"/>
        <c:noMultiLvlLbl val="0"/>
      </c:catAx>
      <c:valAx>
        <c:axId val="1119314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6438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/>
              <a:t>PMF for Poisson with lambda=5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Sheet1!$C$29:$C$39</c:f>
              <c:numCache>
                <c:formatCode>General</c:formatCode>
                <c:ptCount val="11"/>
                <c:pt idx="0">
                  <c:v>6.737946999085467E-3</c:v>
                </c:pt>
                <c:pt idx="1">
                  <c:v>3.3689734995427337E-2</c:v>
                </c:pt>
                <c:pt idx="2">
                  <c:v>8.4224337488568335E-2</c:v>
                </c:pt>
                <c:pt idx="3">
                  <c:v>0.14037389581428056</c:v>
                </c:pt>
                <c:pt idx="4">
                  <c:v>0.17546736976785071</c:v>
                </c:pt>
                <c:pt idx="5">
                  <c:v>0.17546736976785071</c:v>
                </c:pt>
                <c:pt idx="6">
                  <c:v>0.14622280813987559</c:v>
                </c:pt>
                <c:pt idx="7">
                  <c:v>0.104444862957054</c:v>
                </c:pt>
                <c:pt idx="8">
                  <c:v>6.5278039348158748E-2</c:v>
                </c:pt>
                <c:pt idx="9">
                  <c:v>3.6265577415643749E-2</c:v>
                </c:pt>
                <c:pt idx="10">
                  <c:v>1.8132788707821871E-2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81-4F4A-ACD2-0CEFB666F2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62076288"/>
        <c:axId val="1354415712"/>
      </c:barChart>
      <c:catAx>
        <c:axId val="862076288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noFill/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54415712"/>
        <c:crosses val="autoZero"/>
        <c:auto val="1"/>
        <c:lblAlgn val="ctr"/>
        <c:lblOffset val="100"/>
        <c:noMultiLvlLbl val="0"/>
      </c:catAx>
      <c:valAx>
        <c:axId val="1354415712"/>
        <c:scaling>
          <c:orientation val="minMax"/>
          <c:max val="0.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2076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5A5C42-0CEA-4489-810A-212970EAC08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FD05A3-9B78-4FC2-B847-8F57DC23E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710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0097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810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3494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4328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1622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92C63-A8EC-E7F2-50C4-4C4E751C5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131C89-F0AC-28BE-1F5A-48AE675DD2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204BB2-6515-088B-6ADD-245AE68337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95267B-CC04-0F19-2D01-DA7E3E615F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8237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073C0D-7BF6-6254-5DF9-B611692B2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83CECB-851A-EC70-C625-1C5E131964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83BA67-EE26-7C4B-977D-2CBE04A17E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5467A0-6241-FD23-07F8-367EA59275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459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8FB12-8963-0003-9A19-FBCCE06E3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D55241-289B-2285-CAE4-61B5099BC2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680136-D66F-5633-960E-AB89215AC1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A05DB9-277D-A8BE-DFF3-C6C134C77E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38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672E0-23D8-9703-3479-BC29192C7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99D9BD-2FB5-B194-4982-69D5A7BBFA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952AFA-EC25-062C-6F36-10A94D355A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951F92-AEF6-E55E-F70D-7B6BC7F021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2426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15D9A-CE47-96A3-84BB-CA6ED6367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AE3E7E-80C3-6F36-AE76-46C0C61EB5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314B5C-700F-2312-0490-F4A7AD15A9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38DD25-7B3D-094C-5160-6F7FF9230C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0520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00BAD-D768-4D06-BA0B-E6C30F9FA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83BB0D-BEFD-E4B5-8B22-DC806780A2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1EAC15-7C54-D171-07F1-0E61DF0734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CB308D-0E16-89A3-5F98-239FE14922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560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86CC5B-2161-4C32-8356-1D3C58CB5E1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8234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3108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1258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8429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5855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956E86-284B-0EE2-CA1F-4B6A04138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543126-F323-70A9-ACED-8B0FB34E0B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42CEA4-9AEA-7BB8-9C54-D2D0C27B73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C46D6F-D4AF-53C9-CB5E-4A76227A6A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4324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9908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2426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9612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72795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5197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17900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90427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99701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0741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81709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3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460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703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0187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244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5511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D05A3-9B78-4FC2-B847-8F57DC23EE0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915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F87C812E-00A9-4E48-BE42-3FF127BFEC6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1825C-E96D-449A-8D95-BB1C833499F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5296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01CC624-0437-43EF-99D3-4B5E545BF210}"/>
              </a:ext>
            </a:extLst>
          </p:cNvPr>
          <p:cNvSpPr/>
          <p:nvPr/>
        </p:nvSpPr>
        <p:spPr>
          <a:xfrm>
            <a:off x="272955" y="0"/>
            <a:ext cx="423081" cy="1562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FEBE18-A94F-4CF8-8975-BC720F070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C812E-00A9-4E48-BE42-3FF127BFEC6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FEFF45-D87C-45A5-8A43-AA51E8326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B072C5-2DDD-45C4-966C-970A137A4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1825C-E96D-449A-8D95-BB1C833499FE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37B5817-8D3A-4DD3-92FF-32BBC5F91560}"/>
              </a:ext>
            </a:extLst>
          </p:cNvPr>
          <p:cNvCxnSpPr/>
          <p:nvPr/>
        </p:nvCxnSpPr>
        <p:spPr>
          <a:xfrm>
            <a:off x="61415" y="753975"/>
            <a:ext cx="12008609" cy="0"/>
          </a:xfrm>
          <a:prstGeom prst="line">
            <a:avLst/>
          </a:prstGeom>
          <a:ln>
            <a:solidFill>
              <a:srgbClr val="D8D8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32B1C59-33FF-4FB4-BDD7-F61C64008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134" y="263276"/>
            <a:ext cx="10334364" cy="101466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B754F48-B758-43EB-980F-1E2884C8E2A7}"/>
              </a:ext>
            </a:extLst>
          </p:cNvPr>
          <p:cNvGrpSpPr/>
          <p:nvPr/>
        </p:nvGrpSpPr>
        <p:grpSpPr>
          <a:xfrm>
            <a:off x="575239" y="475151"/>
            <a:ext cx="631298" cy="631298"/>
            <a:chOff x="1530939" y="2405329"/>
            <a:chExt cx="631298" cy="63129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9BADBD9-302C-40D9-A763-C65CCFE16FDE}"/>
                </a:ext>
              </a:extLst>
            </p:cNvPr>
            <p:cNvSpPr/>
            <p:nvPr userDrawn="1"/>
          </p:nvSpPr>
          <p:spPr>
            <a:xfrm>
              <a:off x="1530939" y="2405329"/>
              <a:ext cx="631298" cy="631298"/>
            </a:xfrm>
            <a:prstGeom prst="ellipse">
              <a:avLst/>
            </a:prstGeom>
            <a:solidFill>
              <a:srgbClr val="B6A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Shape 490">
              <a:extLst>
                <a:ext uri="{FF2B5EF4-FFF2-40B4-BE49-F238E27FC236}">
                  <a16:creationId xmlns:a16="http://schemas.microsoft.com/office/drawing/2014/main" id="{ABC713E7-D704-4682-B292-907313F269C9}"/>
                </a:ext>
              </a:extLst>
            </p:cNvPr>
            <p:cNvGrpSpPr/>
            <p:nvPr userDrawn="1"/>
          </p:nvGrpSpPr>
          <p:grpSpPr>
            <a:xfrm>
              <a:off x="1661835" y="2536225"/>
              <a:ext cx="369505" cy="369505"/>
              <a:chOff x="2594050" y="1631825"/>
              <a:chExt cx="439625" cy="439625"/>
            </a:xfrm>
          </p:grpSpPr>
          <p:sp>
            <p:nvSpPr>
              <p:cNvPr id="9" name="Shape 491">
                <a:extLst>
                  <a:ext uri="{FF2B5EF4-FFF2-40B4-BE49-F238E27FC236}">
                    <a16:creationId xmlns:a16="http://schemas.microsoft.com/office/drawing/2014/main" id="{5701E159-D011-460A-BF32-22B3BFF6328B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Shape 492">
                <a:extLst>
                  <a:ext uri="{FF2B5EF4-FFF2-40B4-BE49-F238E27FC236}">
                    <a16:creationId xmlns:a16="http://schemas.microsoft.com/office/drawing/2014/main" id="{CA3D8659-8AB7-48FB-9131-98E6A18A0B20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Shape 493">
                <a:extLst>
                  <a:ext uri="{FF2B5EF4-FFF2-40B4-BE49-F238E27FC236}">
                    <a16:creationId xmlns:a16="http://schemas.microsoft.com/office/drawing/2014/main" id="{A811AE90-64AA-41C3-9DE9-62A86028AA6C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Shape 494">
                <a:extLst>
                  <a:ext uri="{FF2B5EF4-FFF2-40B4-BE49-F238E27FC236}">
                    <a16:creationId xmlns:a16="http://schemas.microsoft.com/office/drawing/2014/main" id="{0551D70B-4457-48F5-81B9-3A38F6B661D9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72BD7EC-0D21-433C-A8B8-B34982C02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134" y="1463857"/>
            <a:ext cx="10334364" cy="4845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986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letely blank">
  <p:cSld name="Completely 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67334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356FD08-8E43-4554-8ACC-11234BCBCF4E}"/>
              </a:ext>
            </a:extLst>
          </p:cNvPr>
          <p:cNvCxnSpPr/>
          <p:nvPr/>
        </p:nvCxnSpPr>
        <p:spPr>
          <a:xfrm>
            <a:off x="127669" y="3557888"/>
            <a:ext cx="11914495" cy="0"/>
          </a:xfrm>
          <a:prstGeom prst="line">
            <a:avLst/>
          </a:prstGeom>
          <a:ln w="19050">
            <a:solidFill>
              <a:srgbClr val="D8D8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777F25E-8269-472E-9791-7EB74F793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2775" y="3262680"/>
            <a:ext cx="6504161" cy="590415"/>
          </a:xfrm>
          <a:solidFill>
            <a:schemeClr val="bg1"/>
          </a:solidFill>
        </p:spPr>
        <p:txBody>
          <a:bodyPr>
            <a:noAutofit/>
          </a:bodyPr>
          <a:lstStyle>
            <a:lvl1pPr>
              <a:defRPr sz="32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7D8F82-27EF-4582-903A-FAC779261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F5163-3850-436A-BCE0-06200C4419B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6C1EE-E506-47FA-A188-0DF16D497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80F48F-87DE-4815-AD70-D0F2CA558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A3F47-9F86-4B77-9DA6-763493A657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86714E5-EBF9-4569-A5F7-79EC8ADBC566}"/>
              </a:ext>
            </a:extLst>
          </p:cNvPr>
          <p:cNvSpPr/>
          <p:nvPr/>
        </p:nvSpPr>
        <p:spPr>
          <a:xfrm>
            <a:off x="743453" y="3050554"/>
            <a:ext cx="897775" cy="897775"/>
          </a:xfrm>
          <a:prstGeom prst="ellipse">
            <a:avLst/>
          </a:prstGeom>
          <a:solidFill>
            <a:srgbClr val="B6A4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8A67AF-FC3C-498E-9019-5526D4E35E56}"/>
              </a:ext>
            </a:extLst>
          </p:cNvPr>
          <p:cNvSpPr/>
          <p:nvPr/>
        </p:nvSpPr>
        <p:spPr>
          <a:xfrm>
            <a:off x="321425" y="60960"/>
            <a:ext cx="171797" cy="14741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Shape 496">
            <a:extLst>
              <a:ext uri="{FF2B5EF4-FFF2-40B4-BE49-F238E27FC236}">
                <a16:creationId xmlns:a16="http://schemas.microsoft.com/office/drawing/2014/main" id="{A9D83950-EFA8-45B6-9842-F0E75D62D1E4}"/>
              </a:ext>
            </a:extLst>
          </p:cNvPr>
          <p:cNvGrpSpPr/>
          <p:nvPr/>
        </p:nvGrpSpPr>
        <p:grpSpPr>
          <a:xfrm>
            <a:off x="1042384" y="3287057"/>
            <a:ext cx="299911" cy="424768"/>
            <a:chOff x="3979850" y="1598950"/>
            <a:chExt cx="356825" cy="505375"/>
          </a:xfrm>
        </p:grpSpPr>
        <p:sp>
          <p:nvSpPr>
            <p:cNvPr id="11" name="Shape 497">
              <a:extLst>
                <a:ext uri="{FF2B5EF4-FFF2-40B4-BE49-F238E27FC236}">
                  <a16:creationId xmlns:a16="http://schemas.microsoft.com/office/drawing/2014/main" id="{5AC1FC31-D74E-4136-9F49-9396640AE6A7}"/>
                </a:ext>
              </a:extLst>
            </p:cNvPr>
            <p:cNvSpPr/>
            <p:nvPr/>
          </p:nvSpPr>
          <p:spPr>
            <a:xfrm>
              <a:off x="3979850" y="1602600"/>
              <a:ext cx="44475" cy="501725"/>
            </a:xfrm>
            <a:custGeom>
              <a:avLst/>
              <a:gdLst/>
              <a:ahLst/>
              <a:cxnLst/>
              <a:rect l="0" t="0" r="0" b="0"/>
              <a:pathLst>
                <a:path w="1779" h="20069" fill="none" extrusionOk="0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Shape 498">
              <a:extLst>
                <a:ext uri="{FF2B5EF4-FFF2-40B4-BE49-F238E27FC236}">
                  <a16:creationId xmlns:a16="http://schemas.microsoft.com/office/drawing/2014/main" id="{55224696-5DAC-453B-AD17-A914F23CD917}"/>
                </a:ext>
              </a:extLst>
            </p:cNvPr>
            <p:cNvSpPr/>
            <p:nvPr/>
          </p:nvSpPr>
          <p:spPr>
            <a:xfrm>
              <a:off x="4037075" y="1598950"/>
              <a:ext cx="299600" cy="228950"/>
            </a:xfrm>
            <a:custGeom>
              <a:avLst/>
              <a:gdLst/>
              <a:ahLst/>
              <a:cxnLst/>
              <a:rect l="0" t="0" r="0" b="0"/>
              <a:pathLst>
                <a:path w="11984" h="9158" fill="none" extrusionOk="0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5FA472A-7AFD-46BC-8C3E-7439952E8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2775" y="3931493"/>
            <a:ext cx="6504161" cy="506283"/>
          </a:xfrm>
        </p:spPr>
        <p:txBody>
          <a:bodyPr lIns="91440" rIns="9144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42975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2800"/>
            </a:lvl1pPr>
            <a:lvl2pPr marL="128016" indent="0">
              <a:buNone/>
              <a:defRPr sz="2400" baseline="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C812E-00A9-4E48-BE42-3FF127BFEC6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1825C-E96D-449A-8D95-BB1C83349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757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5239" y="1531279"/>
            <a:ext cx="5397688" cy="447646"/>
          </a:xfrm>
        </p:spPr>
        <p:txBody>
          <a:bodyPr lIns="137160" rIns="137160" anchor="ctr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800" b="0" kern="1200" cap="all" baseline="0" dirty="0" smtClean="0">
                <a:solidFill>
                  <a:srgbClr val="4C328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C812E-00A9-4E48-BE42-3FF127BFEC6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1825C-E96D-449A-8D95-BB1C833499F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CD2F29-FDCB-4CD4-A706-8477E063ED40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84218" y="2096446"/>
            <a:ext cx="5397689" cy="4330435"/>
          </a:xfrm>
        </p:spPr>
        <p:txBody>
          <a:bodyPr/>
          <a:lstStyle>
            <a:lvl1pPr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6C8EDAC-3655-4870-AA43-44830ED94DF0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355830" y="1531279"/>
            <a:ext cx="5397688" cy="447646"/>
          </a:xfrm>
        </p:spPr>
        <p:txBody>
          <a:bodyPr lIns="137160" rIns="137160" anchor="ctr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800" b="0" kern="1200" cap="all" baseline="0" dirty="0" smtClean="0">
                <a:solidFill>
                  <a:srgbClr val="4C328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6DFFB8E-9225-4B12-B4C6-960DAE3BDB96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364809" y="2096446"/>
            <a:ext cx="5397689" cy="4330435"/>
          </a:xfrm>
        </p:spPr>
        <p:txBody>
          <a:bodyPr/>
          <a:lstStyle>
            <a:lvl1pPr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22083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C812E-00A9-4E48-BE42-3FF127BFEC6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1825C-E96D-449A-8D95-BB1C83349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36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34620" y="1512985"/>
            <a:ext cx="5397689" cy="4796375"/>
          </a:xfrm>
        </p:spPr>
        <p:txBody>
          <a:bodyPr/>
          <a:lstStyle>
            <a:lvl1pPr marL="91440" indent="-91440">
              <a:buFontTx/>
              <a:buChar char=" "/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 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64809" y="1512984"/>
            <a:ext cx="5397689" cy="4796375"/>
          </a:xfrm>
        </p:spPr>
        <p:txBody>
          <a:bodyPr/>
          <a:lstStyle>
            <a:lvl1pPr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 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C812E-00A9-4E48-BE42-3FF127BFEC6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1825C-E96D-449A-8D95-BB1C833499F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45E9297-2ED3-49ED-918C-68275E6ED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239" y="263276"/>
            <a:ext cx="11187259" cy="1014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219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C812E-00A9-4E48-BE42-3FF127BFEC6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1825C-E96D-449A-8D95-BB1C833499F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UW building">
            <a:extLst>
              <a:ext uri="{FF2B5EF4-FFF2-40B4-BE49-F238E27FC236}">
                <a16:creationId xmlns:a16="http://schemas.microsoft.com/office/drawing/2014/main" id="{8DB080C4-5F0D-47C3-B99E-D2AD3B91FD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" y="0"/>
            <a:ext cx="12191997" cy="457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1452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C812E-00A9-4E48-BE42-3FF127BFEC6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1825C-E96D-449A-8D95-BB1C83349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078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C812E-00A9-4E48-BE42-3FF127BFEC6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1825C-E96D-449A-8D95-BB1C833499F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9466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CB2A4-11AD-445D-9449-ECE97BF72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5881" y="3446573"/>
            <a:ext cx="5590283" cy="1014667"/>
          </a:xfrm>
        </p:spPr>
        <p:txBody>
          <a:bodyPr/>
          <a:lstStyle>
            <a:lvl1pPr algn="ctr">
              <a:defRPr cap="none" baseline="0"/>
            </a:lvl1pPr>
          </a:lstStyle>
          <a:p>
            <a:r>
              <a:rPr lang="en-US" dirty="0"/>
              <a:t>Big Concept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5E7B94-0CB0-48FD-9BA2-0BCEF75A7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C812E-00A9-4E48-BE42-3FF127BFEC6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BA529F-BA16-4C50-8761-34379098B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838C27-C210-4D9C-AB83-9BF54E329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1825C-E96D-449A-8D95-BB1C833499FE}" type="slidenum">
              <a:rPr lang="en-US" smtClean="0"/>
              <a:t>‹#›</a:t>
            </a:fld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067791F-5EAB-433C-8512-E3D8B5FEA33C}"/>
              </a:ext>
            </a:extLst>
          </p:cNvPr>
          <p:cNvCxnSpPr/>
          <p:nvPr/>
        </p:nvCxnSpPr>
        <p:spPr>
          <a:xfrm>
            <a:off x="138752" y="1917510"/>
            <a:ext cx="11914495" cy="0"/>
          </a:xfrm>
          <a:prstGeom prst="line">
            <a:avLst/>
          </a:prstGeom>
          <a:ln w="19050">
            <a:solidFill>
              <a:srgbClr val="D8D8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9FC5ADD-7CD5-4855-8137-142378EFA26D}"/>
              </a:ext>
            </a:extLst>
          </p:cNvPr>
          <p:cNvGrpSpPr/>
          <p:nvPr/>
        </p:nvGrpSpPr>
        <p:grpSpPr>
          <a:xfrm>
            <a:off x="4736398" y="555634"/>
            <a:ext cx="2723751" cy="2723751"/>
            <a:chOff x="4360460" y="449353"/>
            <a:chExt cx="3282287" cy="328228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61030CC-581E-4D1E-9ACA-A92F5BB6C0CB}"/>
                </a:ext>
              </a:extLst>
            </p:cNvPr>
            <p:cNvSpPr/>
            <p:nvPr userDrawn="1"/>
          </p:nvSpPr>
          <p:spPr>
            <a:xfrm>
              <a:off x="4360460" y="449353"/>
              <a:ext cx="3282287" cy="3282287"/>
            </a:xfrm>
            <a:prstGeom prst="ellipse">
              <a:avLst/>
            </a:prstGeom>
            <a:solidFill>
              <a:srgbClr val="B6A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Shape 822">
              <a:extLst>
                <a:ext uri="{FF2B5EF4-FFF2-40B4-BE49-F238E27FC236}">
                  <a16:creationId xmlns:a16="http://schemas.microsoft.com/office/drawing/2014/main" id="{9662AC8F-8502-4CF6-87AC-2CB7EFEBC5CD}"/>
                </a:ext>
              </a:extLst>
            </p:cNvPr>
            <p:cNvGrpSpPr/>
            <p:nvPr userDrawn="1"/>
          </p:nvGrpSpPr>
          <p:grpSpPr>
            <a:xfrm>
              <a:off x="4868910" y="1003939"/>
              <a:ext cx="2265387" cy="2173113"/>
              <a:chOff x="5233525" y="4954450"/>
              <a:chExt cx="538275" cy="516350"/>
            </a:xfrm>
          </p:grpSpPr>
          <p:sp>
            <p:nvSpPr>
              <p:cNvPr id="8" name="Shape 823">
                <a:extLst>
                  <a:ext uri="{FF2B5EF4-FFF2-40B4-BE49-F238E27FC236}">
                    <a16:creationId xmlns:a16="http://schemas.microsoft.com/office/drawing/2014/main" id="{915C32CE-F54C-4A91-A795-5F6EE0E2C310}"/>
                  </a:ext>
                </a:extLst>
              </p:cNvPr>
              <p:cNvSpPr/>
              <p:nvPr/>
            </p:nvSpPr>
            <p:spPr>
              <a:xfrm>
                <a:off x="5637825" y="4954450"/>
                <a:ext cx="89525" cy="89525"/>
              </a:xfrm>
              <a:custGeom>
                <a:avLst/>
                <a:gdLst/>
                <a:ahLst/>
                <a:cxnLst/>
                <a:rect l="0" t="0" r="0" b="0"/>
                <a:pathLst>
                  <a:path w="3581" h="3581" fill="none" extrusionOk="0">
                    <a:moveTo>
                      <a:pt x="1023" y="3410"/>
                    </a:moveTo>
                    <a:lnTo>
                      <a:pt x="1023" y="3410"/>
                    </a:lnTo>
                    <a:lnTo>
                      <a:pt x="1193" y="3483"/>
                    </a:lnTo>
                    <a:lnTo>
                      <a:pt x="1388" y="3532"/>
                    </a:lnTo>
                    <a:lnTo>
                      <a:pt x="1583" y="3556"/>
                    </a:lnTo>
                    <a:lnTo>
                      <a:pt x="1778" y="3581"/>
                    </a:lnTo>
                    <a:lnTo>
                      <a:pt x="1778" y="3581"/>
                    </a:lnTo>
                    <a:lnTo>
                      <a:pt x="1973" y="3556"/>
                    </a:lnTo>
                    <a:lnTo>
                      <a:pt x="2143" y="3532"/>
                    </a:lnTo>
                    <a:lnTo>
                      <a:pt x="2314" y="3508"/>
                    </a:lnTo>
                    <a:lnTo>
                      <a:pt x="2484" y="3435"/>
                    </a:lnTo>
                    <a:lnTo>
                      <a:pt x="2630" y="3361"/>
                    </a:lnTo>
                    <a:lnTo>
                      <a:pt x="2776" y="3264"/>
                    </a:lnTo>
                    <a:lnTo>
                      <a:pt x="2923" y="3167"/>
                    </a:lnTo>
                    <a:lnTo>
                      <a:pt x="3044" y="3045"/>
                    </a:lnTo>
                    <a:lnTo>
                      <a:pt x="3166" y="2923"/>
                    </a:lnTo>
                    <a:lnTo>
                      <a:pt x="3264" y="2801"/>
                    </a:lnTo>
                    <a:lnTo>
                      <a:pt x="3361" y="2631"/>
                    </a:lnTo>
                    <a:lnTo>
                      <a:pt x="3434" y="2485"/>
                    </a:lnTo>
                    <a:lnTo>
                      <a:pt x="3483" y="2314"/>
                    </a:lnTo>
                    <a:lnTo>
                      <a:pt x="3531" y="2144"/>
                    </a:lnTo>
                    <a:lnTo>
                      <a:pt x="3556" y="1973"/>
                    </a:lnTo>
                    <a:lnTo>
                      <a:pt x="3580" y="1803"/>
                    </a:lnTo>
                    <a:lnTo>
                      <a:pt x="3580" y="1803"/>
                    </a:lnTo>
                    <a:lnTo>
                      <a:pt x="3556" y="1608"/>
                    </a:lnTo>
                    <a:lnTo>
                      <a:pt x="3531" y="1437"/>
                    </a:lnTo>
                    <a:lnTo>
                      <a:pt x="3483" y="1267"/>
                    </a:lnTo>
                    <a:lnTo>
                      <a:pt x="3434" y="1096"/>
                    </a:lnTo>
                    <a:lnTo>
                      <a:pt x="3361" y="950"/>
                    </a:lnTo>
                    <a:lnTo>
                      <a:pt x="3264" y="804"/>
                    </a:lnTo>
                    <a:lnTo>
                      <a:pt x="3166" y="658"/>
                    </a:lnTo>
                    <a:lnTo>
                      <a:pt x="3044" y="536"/>
                    </a:lnTo>
                    <a:lnTo>
                      <a:pt x="2923" y="414"/>
                    </a:lnTo>
                    <a:lnTo>
                      <a:pt x="2776" y="317"/>
                    </a:lnTo>
                    <a:lnTo>
                      <a:pt x="2630" y="220"/>
                    </a:lnTo>
                    <a:lnTo>
                      <a:pt x="2484" y="147"/>
                    </a:lnTo>
                    <a:lnTo>
                      <a:pt x="2314" y="98"/>
                    </a:lnTo>
                    <a:lnTo>
                      <a:pt x="2143" y="49"/>
                    </a:lnTo>
                    <a:lnTo>
                      <a:pt x="1973" y="25"/>
                    </a:lnTo>
                    <a:lnTo>
                      <a:pt x="1778" y="0"/>
                    </a:lnTo>
                    <a:lnTo>
                      <a:pt x="1778" y="0"/>
                    </a:lnTo>
                    <a:lnTo>
                      <a:pt x="1607" y="25"/>
                    </a:lnTo>
                    <a:lnTo>
                      <a:pt x="1437" y="49"/>
                    </a:lnTo>
                    <a:lnTo>
                      <a:pt x="1266" y="98"/>
                    </a:lnTo>
                    <a:lnTo>
                      <a:pt x="1096" y="147"/>
                    </a:lnTo>
                    <a:lnTo>
                      <a:pt x="925" y="220"/>
                    </a:lnTo>
                    <a:lnTo>
                      <a:pt x="779" y="317"/>
                    </a:lnTo>
                    <a:lnTo>
                      <a:pt x="658" y="414"/>
                    </a:lnTo>
                    <a:lnTo>
                      <a:pt x="536" y="536"/>
                    </a:lnTo>
                    <a:lnTo>
                      <a:pt x="414" y="658"/>
                    </a:lnTo>
                    <a:lnTo>
                      <a:pt x="317" y="804"/>
                    </a:lnTo>
                    <a:lnTo>
                      <a:pt x="219" y="950"/>
                    </a:lnTo>
                    <a:lnTo>
                      <a:pt x="146" y="1096"/>
                    </a:lnTo>
                    <a:lnTo>
                      <a:pt x="73" y="1267"/>
                    </a:lnTo>
                    <a:lnTo>
                      <a:pt x="49" y="1437"/>
                    </a:lnTo>
                    <a:lnTo>
                      <a:pt x="24" y="1608"/>
                    </a:lnTo>
                    <a:lnTo>
                      <a:pt x="0" y="1803"/>
                    </a:lnTo>
                    <a:lnTo>
                      <a:pt x="0" y="1803"/>
                    </a:lnTo>
                    <a:lnTo>
                      <a:pt x="24" y="2071"/>
                    </a:lnTo>
                    <a:lnTo>
                      <a:pt x="97" y="2339"/>
                    </a:lnTo>
                    <a:lnTo>
                      <a:pt x="195" y="2582"/>
                    </a:lnTo>
                    <a:lnTo>
                      <a:pt x="317" y="280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Shape 824">
                <a:extLst>
                  <a:ext uri="{FF2B5EF4-FFF2-40B4-BE49-F238E27FC236}">
                    <a16:creationId xmlns:a16="http://schemas.microsoft.com/office/drawing/2014/main" id="{25663F7D-C889-439B-A68E-97D8B29147A8}"/>
                  </a:ext>
                </a:extLst>
              </p:cNvPr>
              <p:cNvSpPr/>
              <p:nvPr/>
            </p:nvSpPr>
            <p:spPr>
              <a:xfrm>
                <a:off x="5323025" y="4980625"/>
                <a:ext cx="88925" cy="88925"/>
              </a:xfrm>
              <a:custGeom>
                <a:avLst/>
                <a:gdLst/>
                <a:ahLst/>
                <a:cxnLst/>
                <a:rect l="0" t="0" r="0" b="0"/>
                <a:pathLst>
                  <a:path w="3557" h="3557" fill="none" extrusionOk="0">
                    <a:moveTo>
                      <a:pt x="3191" y="2850"/>
                    </a:moveTo>
                    <a:lnTo>
                      <a:pt x="3191" y="2850"/>
                    </a:lnTo>
                    <a:lnTo>
                      <a:pt x="3313" y="2680"/>
                    </a:lnTo>
                    <a:lnTo>
                      <a:pt x="3410" y="2509"/>
                    </a:lnTo>
                    <a:lnTo>
                      <a:pt x="3483" y="2314"/>
                    </a:lnTo>
                    <a:lnTo>
                      <a:pt x="3532" y="2095"/>
                    </a:lnTo>
                    <a:lnTo>
                      <a:pt x="3532" y="2095"/>
                    </a:lnTo>
                    <a:lnTo>
                      <a:pt x="3556" y="1925"/>
                    </a:lnTo>
                    <a:lnTo>
                      <a:pt x="3556" y="1730"/>
                    </a:lnTo>
                    <a:lnTo>
                      <a:pt x="3556" y="1559"/>
                    </a:lnTo>
                    <a:lnTo>
                      <a:pt x="3508" y="1389"/>
                    </a:lnTo>
                    <a:lnTo>
                      <a:pt x="3459" y="1218"/>
                    </a:lnTo>
                    <a:lnTo>
                      <a:pt x="3410" y="1072"/>
                    </a:lnTo>
                    <a:lnTo>
                      <a:pt x="3337" y="902"/>
                    </a:lnTo>
                    <a:lnTo>
                      <a:pt x="3240" y="756"/>
                    </a:lnTo>
                    <a:lnTo>
                      <a:pt x="3142" y="634"/>
                    </a:lnTo>
                    <a:lnTo>
                      <a:pt x="3021" y="512"/>
                    </a:lnTo>
                    <a:lnTo>
                      <a:pt x="2899" y="390"/>
                    </a:lnTo>
                    <a:lnTo>
                      <a:pt x="2753" y="293"/>
                    </a:lnTo>
                    <a:lnTo>
                      <a:pt x="2606" y="196"/>
                    </a:lnTo>
                    <a:lnTo>
                      <a:pt x="2436" y="122"/>
                    </a:lnTo>
                    <a:lnTo>
                      <a:pt x="2266" y="74"/>
                    </a:lnTo>
                    <a:lnTo>
                      <a:pt x="2095" y="25"/>
                    </a:lnTo>
                    <a:lnTo>
                      <a:pt x="2095" y="25"/>
                    </a:lnTo>
                    <a:lnTo>
                      <a:pt x="1925" y="1"/>
                    </a:lnTo>
                    <a:lnTo>
                      <a:pt x="1730" y="1"/>
                    </a:lnTo>
                    <a:lnTo>
                      <a:pt x="1559" y="1"/>
                    </a:lnTo>
                    <a:lnTo>
                      <a:pt x="1389" y="25"/>
                    </a:lnTo>
                    <a:lnTo>
                      <a:pt x="1218" y="74"/>
                    </a:lnTo>
                    <a:lnTo>
                      <a:pt x="1072" y="147"/>
                    </a:lnTo>
                    <a:lnTo>
                      <a:pt x="902" y="220"/>
                    </a:lnTo>
                    <a:lnTo>
                      <a:pt x="756" y="317"/>
                    </a:lnTo>
                    <a:lnTo>
                      <a:pt x="634" y="415"/>
                    </a:lnTo>
                    <a:lnTo>
                      <a:pt x="512" y="537"/>
                    </a:lnTo>
                    <a:lnTo>
                      <a:pt x="390" y="658"/>
                    </a:lnTo>
                    <a:lnTo>
                      <a:pt x="293" y="804"/>
                    </a:lnTo>
                    <a:lnTo>
                      <a:pt x="195" y="951"/>
                    </a:lnTo>
                    <a:lnTo>
                      <a:pt x="122" y="1097"/>
                    </a:lnTo>
                    <a:lnTo>
                      <a:pt x="74" y="1267"/>
                    </a:lnTo>
                    <a:lnTo>
                      <a:pt x="25" y="1462"/>
                    </a:lnTo>
                    <a:lnTo>
                      <a:pt x="25" y="1462"/>
                    </a:lnTo>
                    <a:lnTo>
                      <a:pt x="1" y="1633"/>
                    </a:lnTo>
                    <a:lnTo>
                      <a:pt x="1" y="1803"/>
                    </a:lnTo>
                    <a:lnTo>
                      <a:pt x="1" y="1998"/>
                    </a:lnTo>
                    <a:lnTo>
                      <a:pt x="25" y="2168"/>
                    </a:lnTo>
                    <a:lnTo>
                      <a:pt x="74" y="2339"/>
                    </a:lnTo>
                    <a:lnTo>
                      <a:pt x="147" y="2485"/>
                    </a:lnTo>
                    <a:lnTo>
                      <a:pt x="220" y="2655"/>
                    </a:lnTo>
                    <a:lnTo>
                      <a:pt x="317" y="2777"/>
                    </a:lnTo>
                    <a:lnTo>
                      <a:pt x="415" y="2923"/>
                    </a:lnTo>
                    <a:lnTo>
                      <a:pt x="536" y="3045"/>
                    </a:lnTo>
                    <a:lnTo>
                      <a:pt x="658" y="3167"/>
                    </a:lnTo>
                    <a:lnTo>
                      <a:pt x="804" y="3264"/>
                    </a:lnTo>
                    <a:lnTo>
                      <a:pt x="950" y="3362"/>
                    </a:lnTo>
                    <a:lnTo>
                      <a:pt x="1096" y="3435"/>
                    </a:lnTo>
                    <a:lnTo>
                      <a:pt x="1267" y="3483"/>
                    </a:lnTo>
                    <a:lnTo>
                      <a:pt x="1462" y="3532"/>
                    </a:lnTo>
                    <a:lnTo>
                      <a:pt x="1462" y="3532"/>
                    </a:lnTo>
                    <a:lnTo>
                      <a:pt x="1705" y="3557"/>
                    </a:lnTo>
                    <a:lnTo>
                      <a:pt x="1973" y="3557"/>
                    </a:lnTo>
                    <a:lnTo>
                      <a:pt x="2217" y="3508"/>
                    </a:lnTo>
                    <a:lnTo>
                      <a:pt x="2460" y="3435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Shape 825">
                <a:extLst>
                  <a:ext uri="{FF2B5EF4-FFF2-40B4-BE49-F238E27FC236}">
                    <a16:creationId xmlns:a16="http://schemas.microsoft.com/office/drawing/2014/main" id="{5C225417-5386-4CF0-A050-D547324972FC}"/>
                  </a:ext>
                </a:extLst>
              </p:cNvPr>
              <p:cNvSpPr/>
              <p:nvPr/>
            </p:nvSpPr>
            <p:spPr>
              <a:xfrm>
                <a:off x="5233525" y="5255225"/>
                <a:ext cx="89525" cy="89525"/>
              </a:xfrm>
              <a:custGeom>
                <a:avLst/>
                <a:gdLst/>
                <a:ahLst/>
                <a:cxnLst/>
                <a:rect l="0" t="0" r="0" b="0"/>
                <a:pathLst>
                  <a:path w="3581" h="3581" fill="none" extrusionOk="0">
                    <a:moveTo>
                      <a:pt x="3215" y="707"/>
                    </a:moveTo>
                    <a:lnTo>
                      <a:pt x="3215" y="707"/>
                    </a:lnTo>
                    <a:lnTo>
                      <a:pt x="3093" y="585"/>
                    </a:lnTo>
                    <a:lnTo>
                      <a:pt x="2972" y="464"/>
                    </a:lnTo>
                    <a:lnTo>
                      <a:pt x="2850" y="342"/>
                    </a:lnTo>
                    <a:lnTo>
                      <a:pt x="2679" y="244"/>
                    </a:lnTo>
                    <a:lnTo>
                      <a:pt x="2679" y="244"/>
                    </a:lnTo>
                    <a:lnTo>
                      <a:pt x="2533" y="171"/>
                    </a:lnTo>
                    <a:lnTo>
                      <a:pt x="2363" y="98"/>
                    </a:lnTo>
                    <a:lnTo>
                      <a:pt x="2192" y="50"/>
                    </a:lnTo>
                    <a:lnTo>
                      <a:pt x="2022" y="25"/>
                    </a:lnTo>
                    <a:lnTo>
                      <a:pt x="1851" y="1"/>
                    </a:lnTo>
                    <a:lnTo>
                      <a:pt x="1681" y="25"/>
                    </a:lnTo>
                    <a:lnTo>
                      <a:pt x="1510" y="25"/>
                    </a:lnTo>
                    <a:lnTo>
                      <a:pt x="1340" y="74"/>
                    </a:lnTo>
                    <a:lnTo>
                      <a:pt x="1169" y="123"/>
                    </a:lnTo>
                    <a:lnTo>
                      <a:pt x="1023" y="196"/>
                    </a:lnTo>
                    <a:lnTo>
                      <a:pt x="877" y="269"/>
                    </a:lnTo>
                    <a:lnTo>
                      <a:pt x="731" y="366"/>
                    </a:lnTo>
                    <a:lnTo>
                      <a:pt x="585" y="488"/>
                    </a:lnTo>
                    <a:lnTo>
                      <a:pt x="463" y="610"/>
                    </a:lnTo>
                    <a:lnTo>
                      <a:pt x="341" y="731"/>
                    </a:lnTo>
                    <a:lnTo>
                      <a:pt x="244" y="902"/>
                    </a:lnTo>
                    <a:lnTo>
                      <a:pt x="244" y="902"/>
                    </a:lnTo>
                    <a:lnTo>
                      <a:pt x="171" y="1048"/>
                    </a:lnTo>
                    <a:lnTo>
                      <a:pt x="98" y="1219"/>
                    </a:lnTo>
                    <a:lnTo>
                      <a:pt x="49" y="1389"/>
                    </a:lnTo>
                    <a:lnTo>
                      <a:pt x="25" y="1560"/>
                    </a:lnTo>
                    <a:lnTo>
                      <a:pt x="0" y="1730"/>
                    </a:lnTo>
                    <a:lnTo>
                      <a:pt x="0" y="1900"/>
                    </a:lnTo>
                    <a:lnTo>
                      <a:pt x="25" y="2071"/>
                    </a:lnTo>
                    <a:lnTo>
                      <a:pt x="73" y="2241"/>
                    </a:lnTo>
                    <a:lnTo>
                      <a:pt x="122" y="2412"/>
                    </a:lnTo>
                    <a:lnTo>
                      <a:pt x="195" y="2558"/>
                    </a:lnTo>
                    <a:lnTo>
                      <a:pt x="268" y="2729"/>
                    </a:lnTo>
                    <a:lnTo>
                      <a:pt x="366" y="2850"/>
                    </a:lnTo>
                    <a:lnTo>
                      <a:pt x="463" y="2996"/>
                    </a:lnTo>
                    <a:lnTo>
                      <a:pt x="609" y="3118"/>
                    </a:lnTo>
                    <a:lnTo>
                      <a:pt x="731" y="3240"/>
                    </a:lnTo>
                    <a:lnTo>
                      <a:pt x="901" y="3337"/>
                    </a:lnTo>
                    <a:lnTo>
                      <a:pt x="901" y="3337"/>
                    </a:lnTo>
                    <a:lnTo>
                      <a:pt x="1048" y="3410"/>
                    </a:lnTo>
                    <a:lnTo>
                      <a:pt x="1218" y="3484"/>
                    </a:lnTo>
                    <a:lnTo>
                      <a:pt x="1389" y="3532"/>
                    </a:lnTo>
                    <a:lnTo>
                      <a:pt x="1559" y="3557"/>
                    </a:lnTo>
                    <a:lnTo>
                      <a:pt x="1730" y="3581"/>
                    </a:lnTo>
                    <a:lnTo>
                      <a:pt x="1900" y="3581"/>
                    </a:lnTo>
                    <a:lnTo>
                      <a:pt x="2071" y="3557"/>
                    </a:lnTo>
                    <a:lnTo>
                      <a:pt x="2241" y="3508"/>
                    </a:lnTo>
                    <a:lnTo>
                      <a:pt x="2411" y="3459"/>
                    </a:lnTo>
                    <a:lnTo>
                      <a:pt x="2558" y="3410"/>
                    </a:lnTo>
                    <a:lnTo>
                      <a:pt x="2704" y="3313"/>
                    </a:lnTo>
                    <a:lnTo>
                      <a:pt x="2850" y="3216"/>
                    </a:lnTo>
                    <a:lnTo>
                      <a:pt x="2996" y="3118"/>
                    </a:lnTo>
                    <a:lnTo>
                      <a:pt x="3118" y="2996"/>
                    </a:lnTo>
                    <a:lnTo>
                      <a:pt x="3240" y="2850"/>
                    </a:lnTo>
                    <a:lnTo>
                      <a:pt x="3337" y="2704"/>
                    </a:lnTo>
                    <a:lnTo>
                      <a:pt x="3337" y="2704"/>
                    </a:lnTo>
                    <a:lnTo>
                      <a:pt x="3459" y="2412"/>
                    </a:lnTo>
                    <a:lnTo>
                      <a:pt x="3532" y="2144"/>
                    </a:lnTo>
                    <a:lnTo>
                      <a:pt x="3581" y="1852"/>
                    </a:lnTo>
                    <a:lnTo>
                      <a:pt x="3556" y="1560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Shape 826">
                <a:extLst>
                  <a:ext uri="{FF2B5EF4-FFF2-40B4-BE49-F238E27FC236}">
                    <a16:creationId xmlns:a16="http://schemas.microsoft.com/office/drawing/2014/main" id="{F2B2177A-3C1C-4737-A983-B5086B44BAC9}"/>
                  </a:ext>
                </a:extLst>
              </p:cNvPr>
              <p:cNvSpPr/>
              <p:nvPr/>
            </p:nvSpPr>
            <p:spPr>
              <a:xfrm>
                <a:off x="5453325" y="5382475"/>
                <a:ext cx="88925" cy="88325"/>
              </a:xfrm>
              <a:custGeom>
                <a:avLst/>
                <a:gdLst/>
                <a:ahLst/>
                <a:cxnLst/>
                <a:rect l="0" t="0" r="0" b="0"/>
                <a:pathLst>
                  <a:path w="3557" h="3533" fill="none" extrusionOk="0">
                    <a:moveTo>
                      <a:pt x="1389" y="1"/>
                    </a:moveTo>
                    <a:lnTo>
                      <a:pt x="1389" y="1"/>
                    </a:lnTo>
                    <a:lnTo>
                      <a:pt x="1194" y="50"/>
                    </a:lnTo>
                    <a:lnTo>
                      <a:pt x="999" y="147"/>
                    </a:lnTo>
                    <a:lnTo>
                      <a:pt x="804" y="245"/>
                    </a:lnTo>
                    <a:lnTo>
                      <a:pt x="634" y="366"/>
                    </a:lnTo>
                    <a:lnTo>
                      <a:pt x="634" y="366"/>
                    </a:lnTo>
                    <a:lnTo>
                      <a:pt x="488" y="488"/>
                    </a:lnTo>
                    <a:lnTo>
                      <a:pt x="390" y="634"/>
                    </a:lnTo>
                    <a:lnTo>
                      <a:pt x="268" y="780"/>
                    </a:lnTo>
                    <a:lnTo>
                      <a:pt x="195" y="926"/>
                    </a:lnTo>
                    <a:lnTo>
                      <a:pt x="122" y="1073"/>
                    </a:lnTo>
                    <a:lnTo>
                      <a:pt x="74" y="1243"/>
                    </a:lnTo>
                    <a:lnTo>
                      <a:pt x="25" y="1414"/>
                    </a:lnTo>
                    <a:lnTo>
                      <a:pt x="0" y="1584"/>
                    </a:lnTo>
                    <a:lnTo>
                      <a:pt x="0" y="1755"/>
                    </a:lnTo>
                    <a:lnTo>
                      <a:pt x="0" y="1925"/>
                    </a:lnTo>
                    <a:lnTo>
                      <a:pt x="25" y="2096"/>
                    </a:lnTo>
                    <a:lnTo>
                      <a:pt x="74" y="2266"/>
                    </a:lnTo>
                    <a:lnTo>
                      <a:pt x="122" y="2412"/>
                    </a:lnTo>
                    <a:lnTo>
                      <a:pt x="195" y="2583"/>
                    </a:lnTo>
                    <a:lnTo>
                      <a:pt x="293" y="2729"/>
                    </a:lnTo>
                    <a:lnTo>
                      <a:pt x="415" y="2875"/>
                    </a:lnTo>
                    <a:lnTo>
                      <a:pt x="415" y="2875"/>
                    </a:lnTo>
                    <a:lnTo>
                      <a:pt x="536" y="3021"/>
                    </a:lnTo>
                    <a:lnTo>
                      <a:pt x="658" y="3143"/>
                    </a:lnTo>
                    <a:lnTo>
                      <a:pt x="804" y="3240"/>
                    </a:lnTo>
                    <a:lnTo>
                      <a:pt x="950" y="3313"/>
                    </a:lnTo>
                    <a:lnTo>
                      <a:pt x="1121" y="3386"/>
                    </a:lnTo>
                    <a:lnTo>
                      <a:pt x="1267" y="3459"/>
                    </a:lnTo>
                    <a:lnTo>
                      <a:pt x="1437" y="3484"/>
                    </a:lnTo>
                    <a:lnTo>
                      <a:pt x="1608" y="3508"/>
                    </a:lnTo>
                    <a:lnTo>
                      <a:pt x="1778" y="3532"/>
                    </a:lnTo>
                    <a:lnTo>
                      <a:pt x="1949" y="3508"/>
                    </a:lnTo>
                    <a:lnTo>
                      <a:pt x="2119" y="3484"/>
                    </a:lnTo>
                    <a:lnTo>
                      <a:pt x="2290" y="3435"/>
                    </a:lnTo>
                    <a:lnTo>
                      <a:pt x="2460" y="3386"/>
                    </a:lnTo>
                    <a:lnTo>
                      <a:pt x="2606" y="3313"/>
                    </a:lnTo>
                    <a:lnTo>
                      <a:pt x="2777" y="3216"/>
                    </a:lnTo>
                    <a:lnTo>
                      <a:pt x="2923" y="3118"/>
                    </a:lnTo>
                    <a:lnTo>
                      <a:pt x="2923" y="3118"/>
                    </a:lnTo>
                    <a:lnTo>
                      <a:pt x="3045" y="2997"/>
                    </a:lnTo>
                    <a:lnTo>
                      <a:pt x="3167" y="2851"/>
                    </a:lnTo>
                    <a:lnTo>
                      <a:pt x="3264" y="2704"/>
                    </a:lnTo>
                    <a:lnTo>
                      <a:pt x="3361" y="2558"/>
                    </a:lnTo>
                    <a:lnTo>
                      <a:pt x="3435" y="2412"/>
                    </a:lnTo>
                    <a:lnTo>
                      <a:pt x="3483" y="2242"/>
                    </a:lnTo>
                    <a:lnTo>
                      <a:pt x="3532" y="2071"/>
                    </a:lnTo>
                    <a:lnTo>
                      <a:pt x="3556" y="1901"/>
                    </a:lnTo>
                    <a:lnTo>
                      <a:pt x="3556" y="1730"/>
                    </a:lnTo>
                    <a:lnTo>
                      <a:pt x="3556" y="1560"/>
                    </a:lnTo>
                    <a:lnTo>
                      <a:pt x="3532" y="1389"/>
                    </a:lnTo>
                    <a:lnTo>
                      <a:pt x="3483" y="1219"/>
                    </a:lnTo>
                    <a:lnTo>
                      <a:pt x="3410" y="1048"/>
                    </a:lnTo>
                    <a:lnTo>
                      <a:pt x="3337" y="902"/>
                    </a:lnTo>
                    <a:lnTo>
                      <a:pt x="3264" y="756"/>
                    </a:lnTo>
                    <a:lnTo>
                      <a:pt x="3142" y="610"/>
                    </a:lnTo>
                    <a:lnTo>
                      <a:pt x="3142" y="610"/>
                    </a:lnTo>
                    <a:lnTo>
                      <a:pt x="2972" y="415"/>
                    </a:lnTo>
                    <a:lnTo>
                      <a:pt x="2753" y="245"/>
                    </a:lnTo>
                    <a:lnTo>
                      <a:pt x="2533" y="123"/>
                    </a:lnTo>
                    <a:lnTo>
                      <a:pt x="2314" y="50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Shape 827">
                <a:extLst>
                  <a:ext uri="{FF2B5EF4-FFF2-40B4-BE49-F238E27FC236}">
                    <a16:creationId xmlns:a16="http://schemas.microsoft.com/office/drawing/2014/main" id="{065E0883-FD56-4990-A3BA-7394FB6E3D9D}"/>
                  </a:ext>
                </a:extLst>
              </p:cNvPr>
              <p:cNvSpPr/>
              <p:nvPr/>
            </p:nvSpPr>
            <p:spPr>
              <a:xfrm>
                <a:off x="5682875" y="5188875"/>
                <a:ext cx="88925" cy="89525"/>
              </a:xfrm>
              <a:custGeom>
                <a:avLst/>
                <a:gdLst/>
                <a:ahLst/>
                <a:cxnLst/>
                <a:rect l="0" t="0" r="0" b="0"/>
                <a:pathLst>
                  <a:path w="3557" h="3581" fill="none" extrusionOk="0">
                    <a:moveTo>
                      <a:pt x="0" y="2022"/>
                    </a:moveTo>
                    <a:lnTo>
                      <a:pt x="0" y="2022"/>
                    </a:lnTo>
                    <a:lnTo>
                      <a:pt x="25" y="2216"/>
                    </a:lnTo>
                    <a:lnTo>
                      <a:pt x="98" y="2411"/>
                    </a:lnTo>
                    <a:lnTo>
                      <a:pt x="98" y="2411"/>
                    </a:lnTo>
                    <a:lnTo>
                      <a:pt x="171" y="2557"/>
                    </a:lnTo>
                    <a:lnTo>
                      <a:pt x="244" y="2728"/>
                    </a:lnTo>
                    <a:lnTo>
                      <a:pt x="341" y="2874"/>
                    </a:lnTo>
                    <a:lnTo>
                      <a:pt x="463" y="2996"/>
                    </a:lnTo>
                    <a:lnTo>
                      <a:pt x="585" y="3118"/>
                    </a:lnTo>
                    <a:lnTo>
                      <a:pt x="707" y="3239"/>
                    </a:lnTo>
                    <a:lnTo>
                      <a:pt x="853" y="3337"/>
                    </a:lnTo>
                    <a:lnTo>
                      <a:pt x="999" y="3410"/>
                    </a:lnTo>
                    <a:lnTo>
                      <a:pt x="1169" y="3483"/>
                    </a:lnTo>
                    <a:lnTo>
                      <a:pt x="1340" y="3532"/>
                    </a:lnTo>
                    <a:lnTo>
                      <a:pt x="1510" y="3556"/>
                    </a:lnTo>
                    <a:lnTo>
                      <a:pt x="1681" y="3580"/>
                    </a:lnTo>
                    <a:lnTo>
                      <a:pt x="1851" y="3580"/>
                    </a:lnTo>
                    <a:lnTo>
                      <a:pt x="2022" y="3556"/>
                    </a:lnTo>
                    <a:lnTo>
                      <a:pt x="2192" y="3532"/>
                    </a:lnTo>
                    <a:lnTo>
                      <a:pt x="2363" y="3459"/>
                    </a:lnTo>
                    <a:lnTo>
                      <a:pt x="2363" y="3459"/>
                    </a:lnTo>
                    <a:lnTo>
                      <a:pt x="2533" y="3410"/>
                    </a:lnTo>
                    <a:lnTo>
                      <a:pt x="2704" y="3312"/>
                    </a:lnTo>
                    <a:lnTo>
                      <a:pt x="2850" y="3215"/>
                    </a:lnTo>
                    <a:lnTo>
                      <a:pt x="2972" y="3093"/>
                    </a:lnTo>
                    <a:lnTo>
                      <a:pt x="3093" y="2971"/>
                    </a:lnTo>
                    <a:lnTo>
                      <a:pt x="3215" y="2850"/>
                    </a:lnTo>
                    <a:lnTo>
                      <a:pt x="3288" y="2704"/>
                    </a:lnTo>
                    <a:lnTo>
                      <a:pt x="3386" y="2557"/>
                    </a:lnTo>
                    <a:lnTo>
                      <a:pt x="3434" y="2387"/>
                    </a:lnTo>
                    <a:lnTo>
                      <a:pt x="3483" y="2216"/>
                    </a:lnTo>
                    <a:lnTo>
                      <a:pt x="3532" y="2070"/>
                    </a:lnTo>
                    <a:lnTo>
                      <a:pt x="3556" y="1875"/>
                    </a:lnTo>
                    <a:lnTo>
                      <a:pt x="3556" y="1705"/>
                    </a:lnTo>
                    <a:lnTo>
                      <a:pt x="3532" y="1534"/>
                    </a:lnTo>
                    <a:lnTo>
                      <a:pt x="3507" y="1364"/>
                    </a:lnTo>
                    <a:lnTo>
                      <a:pt x="3434" y="1194"/>
                    </a:lnTo>
                    <a:lnTo>
                      <a:pt x="3434" y="1194"/>
                    </a:lnTo>
                    <a:lnTo>
                      <a:pt x="3361" y="1023"/>
                    </a:lnTo>
                    <a:lnTo>
                      <a:pt x="3288" y="853"/>
                    </a:lnTo>
                    <a:lnTo>
                      <a:pt x="3191" y="706"/>
                    </a:lnTo>
                    <a:lnTo>
                      <a:pt x="3069" y="585"/>
                    </a:lnTo>
                    <a:lnTo>
                      <a:pt x="2947" y="463"/>
                    </a:lnTo>
                    <a:lnTo>
                      <a:pt x="2825" y="341"/>
                    </a:lnTo>
                    <a:lnTo>
                      <a:pt x="2679" y="268"/>
                    </a:lnTo>
                    <a:lnTo>
                      <a:pt x="2533" y="171"/>
                    </a:lnTo>
                    <a:lnTo>
                      <a:pt x="2363" y="122"/>
                    </a:lnTo>
                    <a:lnTo>
                      <a:pt x="2192" y="73"/>
                    </a:lnTo>
                    <a:lnTo>
                      <a:pt x="2022" y="24"/>
                    </a:lnTo>
                    <a:lnTo>
                      <a:pt x="1851" y="24"/>
                    </a:lnTo>
                    <a:lnTo>
                      <a:pt x="1681" y="0"/>
                    </a:lnTo>
                    <a:lnTo>
                      <a:pt x="1510" y="24"/>
                    </a:lnTo>
                    <a:lnTo>
                      <a:pt x="1340" y="73"/>
                    </a:lnTo>
                    <a:lnTo>
                      <a:pt x="1169" y="122"/>
                    </a:lnTo>
                    <a:lnTo>
                      <a:pt x="1169" y="122"/>
                    </a:lnTo>
                    <a:lnTo>
                      <a:pt x="974" y="195"/>
                    </a:lnTo>
                    <a:lnTo>
                      <a:pt x="804" y="292"/>
                    </a:lnTo>
                    <a:lnTo>
                      <a:pt x="658" y="390"/>
                    </a:lnTo>
                    <a:lnTo>
                      <a:pt x="512" y="512"/>
                    </a:lnTo>
                    <a:lnTo>
                      <a:pt x="390" y="658"/>
                    </a:lnTo>
                    <a:lnTo>
                      <a:pt x="293" y="804"/>
                    </a:lnTo>
                    <a:lnTo>
                      <a:pt x="195" y="950"/>
                    </a:lnTo>
                    <a:lnTo>
                      <a:pt x="122" y="1120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Shape 828">
                <a:extLst>
                  <a:ext uri="{FF2B5EF4-FFF2-40B4-BE49-F238E27FC236}">
                    <a16:creationId xmlns:a16="http://schemas.microsoft.com/office/drawing/2014/main" id="{C497A5ED-CCEE-4F09-A7B4-7079C57F1DC1}"/>
                  </a:ext>
                </a:extLst>
              </p:cNvPr>
              <p:cNvSpPr/>
              <p:nvPr/>
            </p:nvSpPr>
            <p:spPr>
              <a:xfrm>
                <a:off x="5411925" y="5110925"/>
                <a:ext cx="188775" cy="189400"/>
              </a:xfrm>
              <a:custGeom>
                <a:avLst/>
                <a:gdLst/>
                <a:ahLst/>
                <a:cxnLst/>
                <a:rect l="0" t="0" r="0" b="0"/>
                <a:pathLst>
                  <a:path w="7551" h="7576" fill="none" extrusionOk="0">
                    <a:moveTo>
                      <a:pt x="0" y="3776"/>
                    </a:moveTo>
                    <a:lnTo>
                      <a:pt x="0" y="3776"/>
                    </a:lnTo>
                    <a:lnTo>
                      <a:pt x="25" y="3410"/>
                    </a:lnTo>
                    <a:lnTo>
                      <a:pt x="73" y="3021"/>
                    </a:lnTo>
                    <a:lnTo>
                      <a:pt x="171" y="2655"/>
                    </a:lnTo>
                    <a:lnTo>
                      <a:pt x="293" y="2314"/>
                    </a:lnTo>
                    <a:lnTo>
                      <a:pt x="463" y="1973"/>
                    </a:lnTo>
                    <a:lnTo>
                      <a:pt x="658" y="1681"/>
                    </a:lnTo>
                    <a:lnTo>
                      <a:pt x="877" y="1389"/>
                    </a:lnTo>
                    <a:lnTo>
                      <a:pt x="1121" y="1121"/>
                    </a:lnTo>
                    <a:lnTo>
                      <a:pt x="1389" y="877"/>
                    </a:lnTo>
                    <a:lnTo>
                      <a:pt x="1656" y="658"/>
                    </a:lnTo>
                    <a:lnTo>
                      <a:pt x="1973" y="463"/>
                    </a:lnTo>
                    <a:lnTo>
                      <a:pt x="2314" y="293"/>
                    </a:lnTo>
                    <a:lnTo>
                      <a:pt x="2655" y="171"/>
                    </a:lnTo>
                    <a:lnTo>
                      <a:pt x="3020" y="74"/>
                    </a:lnTo>
                    <a:lnTo>
                      <a:pt x="3386" y="25"/>
                    </a:lnTo>
                    <a:lnTo>
                      <a:pt x="3775" y="1"/>
                    </a:lnTo>
                    <a:lnTo>
                      <a:pt x="3775" y="1"/>
                    </a:lnTo>
                    <a:lnTo>
                      <a:pt x="4165" y="25"/>
                    </a:lnTo>
                    <a:lnTo>
                      <a:pt x="4555" y="74"/>
                    </a:lnTo>
                    <a:lnTo>
                      <a:pt x="4896" y="171"/>
                    </a:lnTo>
                    <a:lnTo>
                      <a:pt x="5261" y="293"/>
                    </a:lnTo>
                    <a:lnTo>
                      <a:pt x="5578" y="463"/>
                    </a:lnTo>
                    <a:lnTo>
                      <a:pt x="5894" y="658"/>
                    </a:lnTo>
                    <a:lnTo>
                      <a:pt x="6186" y="877"/>
                    </a:lnTo>
                    <a:lnTo>
                      <a:pt x="6454" y="1121"/>
                    </a:lnTo>
                    <a:lnTo>
                      <a:pt x="6698" y="1389"/>
                    </a:lnTo>
                    <a:lnTo>
                      <a:pt x="6917" y="1681"/>
                    </a:lnTo>
                    <a:lnTo>
                      <a:pt x="7112" y="1973"/>
                    </a:lnTo>
                    <a:lnTo>
                      <a:pt x="7258" y="2314"/>
                    </a:lnTo>
                    <a:lnTo>
                      <a:pt x="7404" y="2655"/>
                    </a:lnTo>
                    <a:lnTo>
                      <a:pt x="7477" y="3021"/>
                    </a:lnTo>
                    <a:lnTo>
                      <a:pt x="7550" y="3410"/>
                    </a:lnTo>
                    <a:lnTo>
                      <a:pt x="7550" y="3776"/>
                    </a:lnTo>
                    <a:lnTo>
                      <a:pt x="7550" y="3776"/>
                    </a:lnTo>
                    <a:lnTo>
                      <a:pt x="7550" y="4165"/>
                    </a:lnTo>
                    <a:lnTo>
                      <a:pt x="7477" y="4555"/>
                    </a:lnTo>
                    <a:lnTo>
                      <a:pt x="7404" y="4920"/>
                    </a:lnTo>
                    <a:lnTo>
                      <a:pt x="7258" y="5261"/>
                    </a:lnTo>
                    <a:lnTo>
                      <a:pt x="7112" y="5578"/>
                    </a:lnTo>
                    <a:lnTo>
                      <a:pt x="6917" y="5895"/>
                    </a:lnTo>
                    <a:lnTo>
                      <a:pt x="6698" y="6187"/>
                    </a:lnTo>
                    <a:lnTo>
                      <a:pt x="6454" y="6455"/>
                    </a:lnTo>
                    <a:lnTo>
                      <a:pt x="6186" y="6698"/>
                    </a:lnTo>
                    <a:lnTo>
                      <a:pt x="5894" y="6917"/>
                    </a:lnTo>
                    <a:lnTo>
                      <a:pt x="5578" y="7112"/>
                    </a:lnTo>
                    <a:lnTo>
                      <a:pt x="5261" y="7258"/>
                    </a:lnTo>
                    <a:lnTo>
                      <a:pt x="4896" y="7405"/>
                    </a:lnTo>
                    <a:lnTo>
                      <a:pt x="4555" y="7478"/>
                    </a:lnTo>
                    <a:lnTo>
                      <a:pt x="4165" y="7551"/>
                    </a:lnTo>
                    <a:lnTo>
                      <a:pt x="3775" y="7575"/>
                    </a:lnTo>
                    <a:lnTo>
                      <a:pt x="3775" y="7575"/>
                    </a:lnTo>
                    <a:lnTo>
                      <a:pt x="3386" y="7551"/>
                    </a:lnTo>
                    <a:lnTo>
                      <a:pt x="3020" y="7478"/>
                    </a:lnTo>
                    <a:lnTo>
                      <a:pt x="2655" y="7405"/>
                    </a:lnTo>
                    <a:lnTo>
                      <a:pt x="2314" y="7258"/>
                    </a:lnTo>
                    <a:lnTo>
                      <a:pt x="1973" y="7112"/>
                    </a:lnTo>
                    <a:lnTo>
                      <a:pt x="1656" y="6917"/>
                    </a:lnTo>
                    <a:lnTo>
                      <a:pt x="1389" y="6698"/>
                    </a:lnTo>
                    <a:lnTo>
                      <a:pt x="1121" y="6455"/>
                    </a:lnTo>
                    <a:lnTo>
                      <a:pt x="877" y="6187"/>
                    </a:lnTo>
                    <a:lnTo>
                      <a:pt x="658" y="5895"/>
                    </a:lnTo>
                    <a:lnTo>
                      <a:pt x="463" y="5578"/>
                    </a:lnTo>
                    <a:lnTo>
                      <a:pt x="293" y="5261"/>
                    </a:lnTo>
                    <a:lnTo>
                      <a:pt x="171" y="4920"/>
                    </a:lnTo>
                    <a:lnTo>
                      <a:pt x="73" y="4555"/>
                    </a:lnTo>
                    <a:lnTo>
                      <a:pt x="25" y="4165"/>
                    </a:lnTo>
                    <a:lnTo>
                      <a:pt x="0" y="3776"/>
                    </a:lnTo>
                    <a:lnTo>
                      <a:pt x="0" y="3776"/>
                    </a:lnTo>
                    <a:close/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Shape 829">
                <a:extLst>
                  <a:ext uri="{FF2B5EF4-FFF2-40B4-BE49-F238E27FC236}">
                    <a16:creationId xmlns:a16="http://schemas.microsoft.com/office/drawing/2014/main" id="{D8CBE5C1-1916-4EF1-B9E9-DC5E58DE62C4}"/>
                  </a:ext>
                </a:extLst>
              </p:cNvPr>
              <p:cNvSpPr/>
              <p:nvPr/>
            </p:nvSpPr>
            <p:spPr>
              <a:xfrm>
                <a:off x="5367475" y="5025075"/>
                <a:ext cx="81600" cy="105975"/>
              </a:xfrm>
              <a:custGeom>
                <a:avLst/>
                <a:gdLst/>
                <a:ahLst/>
                <a:cxnLst/>
                <a:rect l="0" t="0" r="0" b="0"/>
                <a:pathLst>
                  <a:path w="3264" h="4239" fill="none" extrusionOk="0">
                    <a:moveTo>
                      <a:pt x="0" y="1"/>
                    </a:moveTo>
                    <a:lnTo>
                      <a:pt x="3264" y="4238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Shape 830">
                <a:extLst>
                  <a:ext uri="{FF2B5EF4-FFF2-40B4-BE49-F238E27FC236}">
                    <a16:creationId xmlns:a16="http://schemas.microsoft.com/office/drawing/2014/main" id="{BB37530B-08B3-4205-8A08-E876EE3F9FBE}"/>
                  </a:ext>
                </a:extLst>
              </p:cNvPr>
              <p:cNvSpPr/>
              <p:nvPr/>
            </p:nvSpPr>
            <p:spPr>
              <a:xfrm>
                <a:off x="5567800" y="4999500"/>
                <a:ext cx="115100" cy="133975"/>
              </a:xfrm>
              <a:custGeom>
                <a:avLst/>
                <a:gdLst/>
                <a:ahLst/>
                <a:cxnLst/>
                <a:rect l="0" t="0" r="0" b="0"/>
                <a:pathLst>
                  <a:path w="4604" h="5359" fill="none" extrusionOk="0">
                    <a:moveTo>
                      <a:pt x="0" y="5359"/>
                    </a:moveTo>
                    <a:lnTo>
                      <a:pt x="4603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Shape 831">
                <a:extLst>
                  <a:ext uri="{FF2B5EF4-FFF2-40B4-BE49-F238E27FC236}">
                    <a16:creationId xmlns:a16="http://schemas.microsoft.com/office/drawing/2014/main" id="{14DEB002-C856-4D51-9E3F-42951B8C7A10}"/>
                  </a:ext>
                </a:extLst>
              </p:cNvPr>
              <p:cNvSpPr/>
              <p:nvPr/>
            </p:nvSpPr>
            <p:spPr>
              <a:xfrm>
                <a:off x="5600075" y="5217475"/>
                <a:ext cx="127275" cy="16475"/>
              </a:xfrm>
              <a:custGeom>
                <a:avLst/>
                <a:gdLst/>
                <a:ahLst/>
                <a:cxnLst/>
                <a:rect l="0" t="0" r="0" b="0"/>
                <a:pathLst>
                  <a:path w="5091" h="659" fill="none" extrusionOk="0">
                    <a:moveTo>
                      <a:pt x="5090" y="658"/>
                    </a:moveTo>
                    <a:lnTo>
                      <a:pt x="0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Shape 832">
                <a:extLst>
                  <a:ext uri="{FF2B5EF4-FFF2-40B4-BE49-F238E27FC236}">
                    <a16:creationId xmlns:a16="http://schemas.microsoft.com/office/drawing/2014/main" id="{5B5D5E96-C594-4AB6-9DF5-2ED8F56CCF52}"/>
                  </a:ext>
                </a:extLst>
              </p:cNvPr>
              <p:cNvSpPr/>
              <p:nvPr/>
            </p:nvSpPr>
            <p:spPr>
              <a:xfrm>
                <a:off x="5497775" y="5299675"/>
                <a:ext cx="4900" cy="126675"/>
              </a:xfrm>
              <a:custGeom>
                <a:avLst/>
                <a:gdLst/>
                <a:ahLst/>
                <a:cxnLst/>
                <a:rect l="0" t="0" r="0" b="0"/>
                <a:pathLst>
                  <a:path w="196" h="5067" fill="none" extrusionOk="0">
                    <a:moveTo>
                      <a:pt x="0" y="5067"/>
                    </a:moveTo>
                    <a:lnTo>
                      <a:pt x="195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Shape 833">
                <a:extLst>
                  <a:ext uri="{FF2B5EF4-FFF2-40B4-BE49-F238E27FC236}">
                    <a16:creationId xmlns:a16="http://schemas.microsoft.com/office/drawing/2014/main" id="{3FC3F998-CA08-40F4-81A5-CEC994EBBF42}"/>
                  </a:ext>
                </a:extLst>
              </p:cNvPr>
              <p:cNvSpPr/>
              <p:nvPr/>
            </p:nvSpPr>
            <p:spPr>
              <a:xfrm>
                <a:off x="5277975" y="5241825"/>
                <a:ext cx="141275" cy="58500"/>
              </a:xfrm>
              <a:custGeom>
                <a:avLst/>
                <a:gdLst/>
                <a:ahLst/>
                <a:cxnLst/>
                <a:rect l="0" t="0" r="0" b="0"/>
                <a:pathLst>
                  <a:path w="5651" h="2340" fill="none" extrusionOk="0">
                    <a:moveTo>
                      <a:pt x="0" y="2339"/>
                    </a:moveTo>
                    <a:lnTo>
                      <a:pt x="5651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9C05CDBC-229D-45E2-B2F9-9037D7DF97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15880" y="4628428"/>
            <a:ext cx="5590283" cy="1463040"/>
          </a:xfrm>
        </p:spPr>
        <p:txBody>
          <a:bodyPr lIns="91440" rIns="9144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D812236-1A32-4FE2-AB5A-F8F998D835F3}"/>
              </a:ext>
            </a:extLst>
          </p:cNvPr>
          <p:cNvSpPr/>
          <p:nvPr/>
        </p:nvSpPr>
        <p:spPr>
          <a:xfrm>
            <a:off x="272955" y="0"/>
            <a:ext cx="423081" cy="1562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060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5239" y="263276"/>
            <a:ext cx="11187259" cy="1014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5240" y="1463857"/>
            <a:ext cx="11187258" cy="484550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240" y="6544402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F87C812E-00A9-4E48-BE42-3FF127BFEC6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742" y="6544402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544402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4A11825C-E96D-449A-8D95-BB1C833499FE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>
          <a:xfrm flipV="1">
            <a:off x="429491" y="172390"/>
            <a:ext cx="0" cy="1196439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2841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none" spc="100" baseline="0">
          <a:solidFill>
            <a:schemeClr val="tx1">
              <a:lumMod val="95000"/>
              <a:lumOff val="5000"/>
            </a:schemeClr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128016" indent="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None/>
        <a:defRPr sz="2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Char char="-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Char char="-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Char char="-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2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1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34.png"/><Relationship Id="rId4" Type="http://schemas.openxmlformats.org/officeDocument/2006/relationships/image" Target="../media/image22.png"/><Relationship Id="rId9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00.png"/><Relationship Id="rId4" Type="http://schemas.openxmlformats.org/officeDocument/2006/relationships/image" Target="../media/image450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0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0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26" Type="http://schemas.openxmlformats.org/officeDocument/2006/relationships/image" Target="../media/image300.png"/><Relationship Id="rId3" Type="http://schemas.openxmlformats.org/officeDocument/2006/relationships/image" Target="../media/image38.svg"/><Relationship Id="rId34" Type="http://schemas.openxmlformats.org/officeDocument/2006/relationships/image" Target="../media/image350.png"/><Relationship Id="rId7" Type="http://schemas.openxmlformats.org/officeDocument/2006/relationships/image" Target="../media/image42.svg"/><Relationship Id="rId25" Type="http://schemas.openxmlformats.org/officeDocument/2006/relationships/image" Target="../media/image290.png"/><Relationship Id="rId33" Type="http://schemas.openxmlformats.org/officeDocument/2006/relationships/image" Target="../media/image400.png"/><Relationship Id="rId2" Type="http://schemas.openxmlformats.org/officeDocument/2006/relationships/image" Target="../media/image37.svg"/><Relationship Id="rId29" Type="http://schemas.openxmlformats.org/officeDocument/2006/relationships/image" Target="../media/image3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svg"/><Relationship Id="rId11" Type="http://schemas.openxmlformats.org/officeDocument/2006/relationships/image" Target="../media/image46.svg"/><Relationship Id="rId24" Type="http://schemas.openxmlformats.org/officeDocument/2006/relationships/image" Target="../media/image292.png"/><Relationship Id="rId32" Type="http://schemas.openxmlformats.org/officeDocument/2006/relationships/image" Target="../media/image341.png"/><Relationship Id="rId5" Type="http://schemas.openxmlformats.org/officeDocument/2006/relationships/image" Target="../media/image40.svg"/><Relationship Id="rId23" Type="http://schemas.openxmlformats.org/officeDocument/2006/relationships/image" Target="../media/image281.png"/><Relationship Id="rId28" Type="http://schemas.openxmlformats.org/officeDocument/2006/relationships/image" Target="../media/image320.png"/><Relationship Id="rId10" Type="http://schemas.openxmlformats.org/officeDocument/2006/relationships/image" Target="../media/image45.svg"/><Relationship Id="rId31" Type="http://schemas.openxmlformats.org/officeDocument/2006/relationships/image" Target="../media/image380.png"/><Relationship Id="rId4" Type="http://schemas.openxmlformats.org/officeDocument/2006/relationships/image" Target="../media/image39.svg"/><Relationship Id="rId9" Type="http://schemas.openxmlformats.org/officeDocument/2006/relationships/image" Target="../media/image44.svg"/><Relationship Id="rId22" Type="http://schemas.openxmlformats.org/officeDocument/2006/relationships/image" Target="../media/image271.png"/><Relationship Id="rId27" Type="http://schemas.openxmlformats.org/officeDocument/2006/relationships/image" Target="../media/image310.png"/><Relationship Id="rId30" Type="http://schemas.openxmlformats.org/officeDocument/2006/relationships/image" Target="../media/image330.png"/><Relationship Id="rId35" Type="http://schemas.openxmlformats.org/officeDocument/2006/relationships/image" Target="../media/image420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DBF60D7-0469-A6E6-BCAC-5069D01D6A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094" y="2227436"/>
            <a:ext cx="10763812" cy="1463040"/>
          </a:xfrm>
        </p:spPr>
        <p:txBody>
          <a:bodyPr/>
          <a:lstStyle/>
          <a:p>
            <a:pPr algn="ctr"/>
            <a:r>
              <a:rPr lang="en-US" b="1" dirty="0"/>
              <a:t>Discrete Random Variable Zoo II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00D062E-9FE6-2F59-8BFD-6A1B85C30C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73508" y="3174170"/>
            <a:ext cx="7615003" cy="146304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CSE 312 26Su</a:t>
            </a:r>
          </a:p>
          <a:p>
            <a:pPr algn="ctr"/>
            <a:r>
              <a:rPr lang="en-US" sz="3500" dirty="0"/>
              <a:t>Lecture 11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9AFF1F1-0B7A-0810-C54D-66E83F9D2890}"/>
              </a:ext>
            </a:extLst>
          </p:cNvPr>
          <p:cNvSpPr/>
          <p:nvPr/>
        </p:nvSpPr>
        <p:spPr>
          <a:xfrm>
            <a:off x="8019738" y="5006715"/>
            <a:ext cx="869429" cy="12591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398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E3434-E826-4F7B-8EF1-FF5B60D30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Geometric: Expectation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0780300-87A8-42FE-8579-20F7E2A42EC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nary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nary>
                      <m:naryPr>
                        <m:chr m:val="∑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den>
                    </m:f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𝔼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0780300-87A8-42FE-8579-20F7E2A42EC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94738A0A-889B-4097-BA2B-4E2CDB0CAD98}"/>
                  </a:ext>
                </a:extLst>
              </p:cNvPr>
              <p:cNvSpPr/>
              <p:nvPr/>
            </p:nvSpPr>
            <p:spPr>
              <a:xfrm>
                <a:off x="6168868" y="3429000"/>
                <a:ext cx="5292012" cy="219487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/>
                  <a:t>Intuition: for small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sz="2400" dirty="0"/>
                  <a:t> lots of variance (might have to wait a long time, and it’s variable)</a:t>
                </a:r>
              </a:p>
              <a:p>
                <a:pPr algn="ctr"/>
                <a:r>
                  <a:rPr lang="en-US" sz="2400" dirty="0"/>
                  <a:t>For large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sz="2400" dirty="0"/>
                  <a:t> very little variance (for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400" dirty="0"/>
                  <a:t> there’s no variation at all!) </a:t>
                </a: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94738A0A-889B-4097-BA2B-4E2CDB0CAD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868" y="3429000"/>
                <a:ext cx="5292012" cy="2194877"/>
              </a:xfrm>
              <a:prstGeom prst="rect">
                <a:avLst/>
              </a:prstGeom>
              <a:blipFill>
                <a:blip r:embed="rId4"/>
                <a:stretch>
                  <a:fillRect l="-11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DAB1D1B-2A9A-400C-AFB3-4E722D23FE6C}"/>
                  </a:ext>
                </a:extLst>
              </p:cNvPr>
              <p:cNvSpPr/>
              <p:nvPr/>
            </p:nvSpPr>
            <p:spPr>
              <a:xfrm>
                <a:off x="6168868" y="1463857"/>
                <a:ext cx="5292012" cy="587304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/>
                  <a:t>Intuition: Smaller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sz="2400" dirty="0"/>
                  <a:t> means longer wait</a:t>
                </a: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DAB1D1B-2A9A-400C-AFB3-4E722D23FE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868" y="1463857"/>
                <a:ext cx="5292012" cy="587304"/>
              </a:xfrm>
              <a:prstGeom prst="rect">
                <a:avLst/>
              </a:prstGeom>
              <a:blipFill>
                <a:blip r:embed="rId5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1965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3C2EA-E866-4BBE-8F1C-07716D655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Geometric Property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0FF877E-CB5C-4A2C-8B9A-A7AC80D1F7B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Suppose you’re flipping coins independently until you see a heads.</a:t>
                </a: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𝑿</m:t>
                    </m:r>
                    <m:r>
                      <a:rPr lang="en-US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b="1" i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𝐆𝐞𝐨</m:t>
                    </m:r>
                    <m:r>
                      <a:rPr lang="en-US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US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1" dirty="0">
                    <a:solidFill>
                      <a:schemeClr val="accent1">
                        <a:lumMod val="75000"/>
                      </a:schemeClr>
                    </a:solidFill>
                  </a:rPr>
                  <a:t> is number of flips till the first head</a:t>
                </a:r>
              </a:p>
              <a:p>
                <a:r>
                  <a:rPr lang="en-US" dirty="0"/>
                  <a:t>&gt; The first three came up tails. </a:t>
                </a:r>
              </a:p>
              <a:p>
                <a:r>
                  <a:rPr lang="en-US" dirty="0"/>
                  <a:t>&gt;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𝒀</m:t>
                    </m:r>
                  </m:oMath>
                </a14:m>
                <a:r>
                  <a:rPr lang="en-US" b="1" dirty="0">
                    <a:solidFill>
                      <a:schemeClr val="accent1">
                        <a:lumMod val="75000"/>
                      </a:schemeClr>
                    </a:solidFill>
                  </a:rPr>
                  <a:t> is number of flips </a:t>
                </a:r>
                <a:r>
                  <a:rPr lang="en-US" b="1" i="1" dirty="0">
                    <a:solidFill>
                      <a:schemeClr val="accent1">
                        <a:lumMod val="75000"/>
                      </a:schemeClr>
                    </a:solidFill>
                  </a:rPr>
                  <a:t>left </a:t>
                </a:r>
                <a:r>
                  <a:rPr lang="en-US" b="1" dirty="0">
                    <a:solidFill>
                      <a:schemeClr val="accent1">
                        <a:lumMod val="75000"/>
                      </a:schemeClr>
                    </a:solidFill>
                  </a:rPr>
                  <a:t>until you see the first head</a:t>
                </a:r>
                <a:endParaRPr lang="en-US" b="1" dirty="0"/>
              </a:p>
              <a:p>
                <a:r>
                  <a:rPr lang="en-US" b="1" i="1" dirty="0"/>
                  <a:t>Does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𝒀</m:t>
                    </m:r>
                  </m:oMath>
                </a14:m>
                <a:r>
                  <a:rPr lang="en-US" b="1" i="1" dirty="0"/>
                  <a:t> also </a:t>
                </a:r>
                <a:r>
                  <a:rPr lang="en-US" b="1" i="1" dirty="0">
                    <a:solidFill>
                      <a:schemeClr val="tx1"/>
                    </a:solidFill>
                  </a:rPr>
                  <a:t>follow </a:t>
                </a:r>
                <a14:m>
                  <m:oMath xmlns:m="http://schemas.openxmlformats.org/officeDocument/2006/math"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𝐆𝐞𝐨</m:t>
                    </m:r>
                    <m:r>
                      <a:rPr lang="en-US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US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1" dirty="0">
                    <a:solidFill>
                      <a:schemeClr val="tx1"/>
                    </a:solidFill>
                  </a:rPr>
                  <a:t>? </a:t>
                </a:r>
                <a:endParaRPr lang="en-US" b="1" i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0FF877E-CB5C-4A2C-8B9A-A7AC80D1F7B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7E71E726-0099-481F-3274-122A9A829811}"/>
              </a:ext>
            </a:extLst>
          </p:cNvPr>
          <p:cNvSpPr/>
          <p:nvPr/>
        </p:nvSpPr>
        <p:spPr>
          <a:xfrm>
            <a:off x="736979" y="6023817"/>
            <a:ext cx="518615" cy="518615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AEB2CA3-6805-AF2A-1563-8C9F0625DFF6}"/>
              </a:ext>
            </a:extLst>
          </p:cNvPr>
          <p:cNvSpPr/>
          <p:nvPr/>
        </p:nvSpPr>
        <p:spPr>
          <a:xfrm>
            <a:off x="1417333" y="6023817"/>
            <a:ext cx="518615" cy="518615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T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F1F4C05-B0FD-5170-37E0-302FE34AB65F}"/>
              </a:ext>
            </a:extLst>
          </p:cNvPr>
          <p:cNvSpPr/>
          <p:nvPr/>
        </p:nvSpPr>
        <p:spPr>
          <a:xfrm>
            <a:off x="2097687" y="6025613"/>
            <a:ext cx="518615" cy="518615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596E8DA-8A4F-371B-136A-D65538788499}"/>
              </a:ext>
            </a:extLst>
          </p:cNvPr>
          <p:cNvSpPr/>
          <p:nvPr/>
        </p:nvSpPr>
        <p:spPr>
          <a:xfrm>
            <a:off x="2778041" y="6023817"/>
            <a:ext cx="518615" cy="51861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w Cen MT" panose="020B0602020104020603"/>
              </a:rPr>
              <a:t>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0544495-0ED9-3CD2-9E46-91EA2B78B8BE}"/>
              </a:ext>
            </a:extLst>
          </p:cNvPr>
          <p:cNvSpPr/>
          <p:nvPr/>
        </p:nvSpPr>
        <p:spPr>
          <a:xfrm>
            <a:off x="3458395" y="6023817"/>
            <a:ext cx="518615" cy="51861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?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7FAEA8C-E306-D8AF-0227-FC6CC41E971E}"/>
              </a:ext>
            </a:extLst>
          </p:cNvPr>
          <p:cNvSpPr/>
          <p:nvPr/>
        </p:nvSpPr>
        <p:spPr>
          <a:xfrm>
            <a:off x="4138749" y="6023816"/>
            <a:ext cx="518615" cy="51861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?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66A951-A957-0BF3-321D-16CB6857776A}"/>
              </a:ext>
            </a:extLst>
          </p:cNvPr>
          <p:cNvSpPr txBox="1"/>
          <p:nvPr/>
        </p:nvSpPr>
        <p:spPr>
          <a:xfrm>
            <a:off x="5542437" y="5902676"/>
            <a:ext cx="60937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…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B6D1467-B5D3-9758-E2B2-3DE39D80CF7A}"/>
              </a:ext>
            </a:extLst>
          </p:cNvPr>
          <p:cNvSpPr/>
          <p:nvPr/>
        </p:nvSpPr>
        <p:spPr>
          <a:xfrm>
            <a:off x="4819103" y="6050053"/>
            <a:ext cx="518615" cy="51861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Rounded Rectangle 4">
            <a:extLst>
              <a:ext uri="{FF2B5EF4-FFF2-40B4-BE49-F238E27FC236}">
                <a16:creationId xmlns:a16="http://schemas.microsoft.com/office/drawing/2014/main" id="{F4495EEA-7D08-8D4C-AB51-E60DBC139791}"/>
              </a:ext>
            </a:extLst>
          </p:cNvPr>
          <p:cNvSpPr/>
          <p:nvPr/>
        </p:nvSpPr>
        <p:spPr>
          <a:xfrm>
            <a:off x="8156293" y="5433039"/>
            <a:ext cx="3810924" cy="12340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Fill out the poll everywhere: pollev.com/jolie312</a:t>
            </a:r>
          </a:p>
        </p:txBody>
      </p:sp>
    </p:spTree>
    <p:extLst>
      <p:ext uri="{BB962C8B-B14F-4D97-AF65-F5344CB8AC3E}">
        <p14:creationId xmlns:p14="http://schemas.microsoft.com/office/powerpoint/2010/main" val="2460369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0FF877E-CB5C-4A2C-8B9A-A7AC80D1F7B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616760" cy="4845504"/>
              </a:xfrm>
            </p:spPr>
            <p:txBody>
              <a:bodyPr>
                <a:normAutofit/>
              </a:bodyPr>
              <a:lstStyle/>
              <a:p>
                <a:r>
                  <a:rPr lang="en-US" dirty="0">
                    <a:highlight>
                      <a:srgbClr val="ECF4F3"/>
                    </a:highlight>
                  </a:rPr>
                  <a:t>Geometric random variables are called “</a:t>
                </a:r>
                <a:r>
                  <a:rPr lang="en-US" b="1" dirty="0">
                    <a:highlight>
                      <a:srgbClr val="ECF4F3"/>
                    </a:highlight>
                  </a:rPr>
                  <a:t>memoryless</a:t>
                </a:r>
                <a:r>
                  <a:rPr lang="en-US" dirty="0">
                    <a:highlight>
                      <a:srgbClr val="ECF4F3"/>
                    </a:highlight>
                  </a:rPr>
                  <a:t>”</a:t>
                </a:r>
              </a:p>
              <a:p>
                <a:endParaRPr lang="en-US" sz="1100" dirty="0"/>
              </a:p>
              <a:p>
                <a:r>
                  <a:rPr lang="en-US" dirty="0"/>
                  <a:t>Suppose you’re flipping coins independently until you see a heads.</a:t>
                </a:r>
              </a:p>
              <a:p>
                <a14:m>
                  <m:oMath xmlns:m="http://schemas.openxmlformats.org/officeDocument/2006/math">
                    <m:r>
                      <a:rPr lang="en-US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𝑿</m:t>
                    </m:r>
                    <m:r>
                      <a:rPr lang="en-US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b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𝐆𝐞𝐨</m:t>
                    </m:r>
                    <m:r>
                      <a:rPr lang="en-US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US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1" dirty="0">
                    <a:solidFill>
                      <a:schemeClr val="accent1">
                        <a:lumMod val="75000"/>
                      </a:schemeClr>
                    </a:solidFill>
                  </a:rPr>
                  <a:t> is number of flips till the first head</a:t>
                </a:r>
              </a:p>
              <a:p>
                <a:r>
                  <a:rPr lang="en-US" dirty="0"/>
                  <a:t>&gt; The first three came up tails. </a:t>
                </a:r>
              </a:p>
              <a:p>
                <a:r>
                  <a:rPr lang="en-US" dirty="0"/>
                  <a:t>&gt; </a:t>
                </a:r>
                <a14:m>
                  <m:oMath xmlns:m="http://schemas.openxmlformats.org/officeDocument/2006/math">
                    <m:r>
                      <a:rPr lang="en-US" b="1" i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𝒀</m:t>
                    </m:r>
                  </m:oMath>
                </a14:m>
                <a:r>
                  <a:rPr lang="en-US" b="1" dirty="0">
                    <a:solidFill>
                      <a:schemeClr val="accent1">
                        <a:lumMod val="75000"/>
                      </a:schemeClr>
                    </a:solidFill>
                  </a:rPr>
                  <a:t> is number of flips </a:t>
                </a:r>
                <a:r>
                  <a:rPr lang="en-US" b="1" i="1" dirty="0">
                    <a:solidFill>
                      <a:schemeClr val="accent1">
                        <a:lumMod val="75000"/>
                      </a:schemeClr>
                    </a:solidFill>
                  </a:rPr>
                  <a:t>left </a:t>
                </a:r>
                <a:r>
                  <a:rPr lang="en-US" b="1" dirty="0">
                    <a:solidFill>
                      <a:schemeClr val="accent1">
                        <a:lumMod val="75000"/>
                      </a:schemeClr>
                    </a:solidFill>
                  </a:rPr>
                  <a:t>until you see the first head </a:t>
                </a:r>
                <a:r>
                  <a:rPr lang="en-US" b="1" i="1" dirty="0">
                    <a:solidFill>
                      <a:schemeClr val="accent1">
                        <a:lumMod val="75000"/>
                      </a:schemeClr>
                    </a:solidFill>
                  </a:rPr>
                  <a:t>after the first 3 tails</a:t>
                </a:r>
                <a:endParaRPr lang="en-US" b="1" i="1" dirty="0"/>
              </a:p>
              <a:p>
                <a:r>
                  <a:rPr lang="en-US" b="1" i="1" dirty="0"/>
                  <a:t>Does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𝒀</m:t>
                    </m:r>
                  </m:oMath>
                </a14:m>
                <a:r>
                  <a:rPr lang="en-US" b="1" i="1" dirty="0"/>
                  <a:t> also follow </a:t>
                </a:r>
                <a14:m>
                  <m:oMath xmlns:m="http://schemas.openxmlformats.org/officeDocument/2006/math">
                    <m:r>
                      <a:rPr lang="en-US" b="1">
                        <a:latin typeface="Cambria Math" panose="02040503050406030204" pitchFamily="18" charset="0"/>
                      </a:rPr>
                      <m:t>𝐆𝐞𝐨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1" dirty="0"/>
                  <a:t>? </a:t>
                </a:r>
                <a:r>
                  <a:rPr lang="en-US" b="1" dirty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rPr>
                  <a:t>Yes!</a:t>
                </a:r>
                <a:endParaRPr lang="en-US" sz="1000" b="1" i="1" dirty="0"/>
              </a:p>
              <a:p>
                <a:r>
                  <a:rPr lang="en-US" dirty="0"/>
                  <a:t>The coin “forgot” it already came up tails 3 times.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0FF877E-CB5C-4A2C-8B9A-A7AC80D1F7B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616760" cy="4845504"/>
              </a:xfrm>
              <a:blipFill>
                <a:blip r:embed="rId3"/>
                <a:stretch>
                  <a:fillRect l="-1469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96C3C2EA-E866-4BBE-8F1C-07716D655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Geometric Property - </a:t>
            </a:r>
            <a:r>
              <a:rPr lang="en-US" i="1" u="sng" dirty="0"/>
              <a:t>Memoryless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E71E726-0099-481F-3274-122A9A829811}"/>
              </a:ext>
            </a:extLst>
          </p:cNvPr>
          <p:cNvSpPr/>
          <p:nvPr/>
        </p:nvSpPr>
        <p:spPr>
          <a:xfrm>
            <a:off x="736979" y="6023817"/>
            <a:ext cx="518615" cy="518615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AEB2CA3-6805-AF2A-1563-8C9F0625DFF6}"/>
              </a:ext>
            </a:extLst>
          </p:cNvPr>
          <p:cNvSpPr/>
          <p:nvPr/>
        </p:nvSpPr>
        <p:spPr>
          <a:xfrm>
            <a:off x="1417333" y="6023817"/>
            <a:ext cx="518615" cy="518615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T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F1F4C05-B0FD-5170-37E0-302FE34AB65F}"/>
              </a:ext>
            </a:extLst>
          </p:cNvPr>
          <p:cNvSpPr/>
          <p:nvPr/>
        </p:nvSpPr>
        <p:spPr>
          <a:xfrm>
            <a:off x="2097687" y="6025613"/>
            <a:ext cx="518615" cy="518615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596E8DA-8A4F-371B-136A-D65538788499}"/>
              </a:ext>
            </a:extLst>
          </p:cNvPr>
          <p:cNvSpPr/>
          <p:nvPr/>
        </p:nvSpPr>
        <p:spPr>
          <a:xfrm>
            <a:off x="2778041" y="6023817"/>
            <a:ext cx="518615" cy="51861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w Cen MT" panose="020B0602020104020603"/>
              </a:rPr>
              <a:t>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0544495-0ED9-3CD2-9E46-91EA2B78B8BE}"/>
              </a:ext>
            </a:extLst>
          </p:cNvPr>
          <p:cNvSpPr/>
          <p:nvPr/>
        </p:nvSpPr>
        <p:spPr>
          <a:xfrm>
            <a:off x="3458395" y="6023817"/>
            <a:ext cx="518615" cy="51861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?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7FAEA8C-E306-D8AF-0227-FC6CC41E971E}"/>
              </a:ext>
            </a:extLst>
          </p:cNvPr>
          <p:cNvSpPr/>
          <p:nvPr/>
        </p:nvSpPr>
        <p:spPr>
          <a:xfrm>
            <a:off x="4138749" y="6023816"/>
            <a:ext cx="518615" cy="51861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?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66A951-A957-0BF3-321D-16CB6857776A}"/>
              </a:ext>
            </a:extLst>
          </p:cNvPr>
          <p:cNvSpPr txBox="1"/>
          <p:nvPr/>
        </p:nvSpPr>
        <p:spPr>
          <a:xfrm>
            <a:off x="5542437" y="5902676"/>
            <a:ext cx="60937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…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B6D1467-B5D3-9758-E2B2-3DE39D80CF7A}"/>
              </a:ext>
            </a:extLst>
          </p:cNvPr>
          <p:cNvSpPr/>
          <p:nvPr/>
        </p:nvSpPr>
        <p:spPr>
          <a:xfrm>
            <a:off x="4819103" y="6050053"/>
            <a:ext cx="518615" cy="51861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?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6272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704C3-90FC-4AC5-A65A-FFA23EA31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Formally…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9BEF4BB-21E8-4372-8DF2-BED7F36BB0D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be the number of flips needed,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be the flips after the third.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≥3)=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≥3)/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≥3)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+3−1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en-US" dirty="0"/>
              </a:p>
              <a:p>
                <a:r>
                  <a:rPr lang="en-US" dirty="0"/>
                  <a:t>Which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9BEF4BB-21E8-4372-8DF2-BED7F36BB0D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54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43055755-47CF-3E6A-4902-D93D2FCE1BF3}"/>
                  </a:ext>
                </a:extLst>
              </p:cNvPr>
              <p:cNvSpPr/>
              <p:nvPr/>
            </p:nvSpPr>
            <p:spPr>
              <a:xfrm>
                <a:off x="429502" y="4956312"/>
                <a:ext cx="11187259" cy="1664769"/>
              </a:xfrm>
              <a:prstGeom prst="roundRect">
                <a:avLst>
                  <a:gd name="adj" fmla="val 13749"/>
                </a:avLst>
              </a:prstGeom>
              <a:solidFill>
                <a:srgbClr val="ECF4F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A geometric distribution is 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memoryless</a:t>
                </a:r>
                <a:r>
                  <a:rPr lang="en-US" sz="2800" b="1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:</a:t>
                </a:r>
                <a:r>
                  <a:rPr kumimoji="0" lang="en-US" sz="280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 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&gt; 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" panose="020B0502040204020203" pitchFamily="34" charset="0"/>
                      </a:rPr>
                      <m:t>𝑋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" panose="020B0502040204020203" pitchFamily="34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" panose="020B0502040204020203" pitchFamily="34" charset="0"/>
                      </a:rPr>
                      <m:t>Geo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" panose="020B0502040204020203" pitchFamily="34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" panose="020B0502040204020203" pitchFamily="34" charset="0"/>
                      </a:rPr>
                      <m:t>𝑝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" panose="020B0502040204020203" pitchFamily="34" charset="0"/>
                      </a:rPr>
                      <m:t>)</m:t>
                    </m:r>
                  </m:oMath>
                </a14:m>
                <a:endParaRPr lang="en-US" sz="280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lvl="0">
                  <a:defRPr/>
                </a:pPr>
                <a:r>
                  <a:rPr lang="en-US" sz="2800" dirty="0">
                    <a:solidFill>
                      <a:schemeClr val="tx1"/>
                    </a:solidFill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43055755-47CF-3E6A-4902-D93D2FCE1B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02" y="4956312"/>
                <a:ext cx="11187259" cy="1664769"/>
              </a:xfrm>
              <a:prstGeom prst="roundRect">
                <a:avLst>
                  <a:gd name="adj" fmla="val 13749"/>
                </a:avLst>
              </a:prstGeom>
              <a:blipFill>
                <a:blip r:embed="rId4"/>
                <a:stretch>
                  <a:fillRect l="-4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8434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6CDE3-A494-8E9D-4FAC-89F039461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Zoo of Random Variables (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today!</a:t>
            </a:r>
            <a:r>
              <a:rPr lang="en-US" dirty="0"/>
              <a:t>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0A3385-4C50-395B-0DEE-826455153C5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235256"/>
                <a:ext cx="11187258" cy="5531304"/>
              </a:xfrm>
            </p:spPr>
            <p:txBody>
              <a:bodyPr>
                <a:normAutofit fontScale="92500" lnSpcReduction="10000"/>
              </a:bodyPr>
              <a:lstStyle/>
              <a:p>
                <a:pPr marL="404813" indent="-234950">
                  <a:buFont typeface="Arial" panose="020B0604020202020204" pitchFamily="34" charset="0"/>
                  <a:buChar char="•"/>
                </a:pPr>
                <a:r>
                  <a:rPr lang="en-US" b="1" dirty="0"/>
                  <a:t>Uniform: </a:t>
                </a:r>
                <a:r>
                  <a:rPr lang="en-US" dirty="0"/>
                  <a:t>Every integer between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 are equally likely</a:t>
                </a:r>
              </a:p>
              <a:p>
                <a:pPr marL="206439" lvl="1"/>
                <a:r>
                  <a:rPr lang="en-US" b="1" dirty="0"/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Un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endParaRPr lang="en-US" b="1" dirty="0"/>
              </a:p>
              <a:p>
                <a:pPr marL="404813" indent="-234950">
                  <a:buFont typeface="Arial" panose="020B0604020202020204" pitchFamily="34" charset="0"/>
                  <a:buChar char="•"/>
                </a:pPr>
                <a:r>
                  <a:rPr lang="en-US" b="1" dirty="0"/>
                  <a:t>Bernoulli: </a:t>
                </a:r>
                <a:r>
                  <a:rPr lang="en-US" dirty="0"/>
                  <a:t>Whether there is success in one trial</a:t>
                </a:r>
                <a:endParaRPr lang="en-US" b="1" dirty="0"/>
              </a:p>
              <a:p>
                <a:pPr marL="206439" lvl="1"/>
                <a:r>
                  <a:rPr lang="en-US" b="1" dirty="0"/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Ber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1" dirty="0"/>
                  <a:t> is 1 with probability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𝒑</m:t>
                    </m:r>
                  </m:oMath>
                </a14:m>
                <a:r>
                  <a:rPr lang="en-US" b="1" dirty="0"/>
                  <a:t> and 0 otherwise</a:t>
                </a:r>
                <a:endParaRPr lang="en-US" dirty="0"/>
              </a:p>
              <a:p>
                <a:pPr marL="404813" indent="-234950">
                  <a:buFont typeface="Arial" panose="020B0604020202020204" pitchFamily="34" charset="0"/>
                  <a:buChar char="•"/>
                </a:pPr>
                <a:r>
                  <a:rPr lang="en-US" b="1" dirty="0"/>
                  <a:t>Binomial: </a:t>
                </a:r>
                <a:r>
                  <a:rPr lang="en-US" dirty="0"/>
                  <a:t>Number of successes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independent trials</a:t>
                </a:r>
              </a:p>
              <a:p>
                <a:pPr marL="206439" lvl="1"/>
                <a:r>
                  <a:rPr lang="en-US" b="1" dirty="0"/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Bin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</m:oMath>
                </a14:m>
                <a:r>
                  <a:rPr lang="en-US" dirty="0"/>
                  <a:t> -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independent trials, probability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of success on each trial</a:t>
                </a:r>
              </a:p>
              <a:p>
                <a:pPr marL="404813" marR="0" lvl="0" indent="-23495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Geometric: 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Number of </a:t>
                </a:r>
                <a:r>
                  <a:rPr lang="en-US" dirty="0">
                    <a:solidFill>
                      <a:schemeClr val="tx1"/>
                    </a:solidFill>
                  </a:rPr>
                  <a:t>trials till first success</a:t>
                </a:r>
                <a:br>
                  <a:rPr lang="en-US" dirty="0">
                    <a:solidFill>
                      <a:schemeClr val="tx1"/>
                    </a:solidFill>
                  </a:rPr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Geo</m:t>
                    </m:r>
                    <m:d>
                      <m:dPr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𝑝</m:t>
                        </m:r>
                      </m:e>
                    </m:d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- probability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𝑝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of success on each trial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marL="404813" marR="0" lvl="0" indent="-23495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en-US" b="1" dirty="0">
                    <a:solidFill>
                      <a:schemeClr val="accent1">
                        <a:lumMod val="75000"/>
                      </a:schemeClr>
                    </a:solidFill>
                  </a:rPr>
                  <a:t>Poisson: </a:t>
                </a:r>
                <a:r>
                  <a:rPr lang="en-US" dirty="0">
                    <a:solidFill>
                      <a:schemeClr val="accent1">
                        <a:lumMod val="75000"/>
                      </a:schemeClr>
                    </a:solidFill>
                  </a:rPr>
                  <a:t>Number of successes in a time interval</a:t>
                </a:r>
                <a:br>
                  <a:rPr lang="en-US" dirty="0">
                    <a:solidFill>
                      <a:schemeClr val="accent1">
                        <a:lumMod val="75000"/>
                      </a:schemeClr>
                    </a:solidFill>
                  </a:rPr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Poi</m:t>
                    </m:r>
                    <m:d>
                      <m:dPr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1">
                                <a:lumMod val="75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1">
                                <a:lumMod val="75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𝜆</m:t>
                        </m:r>
                      </m:e>
                    </m:d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-</a:t>
                </a:r>
                <a:r>
                  <a:rPr kumimoji="0" lang="en-US" sz="2400" b="0" i="0" u="none" strike="noStrike" kern="1200" cap="none" spc="0" normalizeH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average number of successes in the time interval</a:t>
                </a:r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404813" marR="0" lvl="0" indent="-23495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en-US" b="1" dirty="0">
                    <a:solidFill>
                      <a:schemeClr val="accent1">
                        <a:lumMod val="75000"/>
                      </a:schemeClr>
                    </a:solidFill>
                  </a:rPr>
                  <a:t>Negative Binomial</a:t>
                </a:r>
                <a:r>
                  <a:rPr lang="en-US" dirty="0">
                    <a:solidFill>
                      <a:schemeClr val="accent1">
                        <a:lumMod val="75000"/>
                      </a:schemeClr>
                    </a:solidFill>
                  </a:rPr>
                  <a:t>: Number of trials till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’</a:t>
                </a:r>
                <a:r>
                  <a:rPr lang="en-US" noProof="0" dirty="0" err="1">
                    <a:solidFill>
                      <a:schemeClr val="accent1">
                        <a:lumMod val="75000"/>
                      </a:schemeClr>
                    </a:solidFill>
                  </a:rPr>
                  <a:t>th</a:t>
                </a:r>
                <a:r>
                  <a:rPr lang="en-US" noProof="0" dirty="0">
                    <a:solidFill>
                      <a:schemeClr val="accent1">
                        <a:lumMod val="75000"/>
                      </a:schemeClr>
                    </a:solidFill>
                  </a:rPr>
                  <a:t> success</a:t>
                </a:r>
                <a:br>
                  <a:rPr lang="en-US" noProof="0" dirty="0">
                    <a:solidFill>
                      <a:schemeClr val="accent1">
                        <a:lumMod val="75000"/>
                      </a:schemeClr>
                    </a:solidFill>
                  </a:rPr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NegBin</m:t>
                    </m:r>
                    <m:d>
                      <m:dPr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1">
                                <a:lumMod val="75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1">
                                <a:lumMod val="75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𝑟</m:t>
                        </m:r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1">
                                <a:lumMod val="75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,</m:t>
                        </m:r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1">
                                <a:lumMod val="75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𝑝</m:t>
                        </m:r>
                      </m:e>
                    </m:d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- probability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𝑝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of success on each trial, want trials till th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</a:rPr>
                  <a:t>e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sz="2400" noProof="0" dirty="0">
                    <a:solidFill>
                      <a:schemeClr val="accent1">
                        <a:lumMod val="75000"/>
                      </a:schemeClr>
                    </a:solidFill>
                  </a:rPr>
                  <a:t>’</a:t>
                </a:r>
                <a:r>
                  <a:rPr lang="en-US" sz="2400" noProof="0" dirty="0" err="1">
                    <a:solidFill>
                      <a:schemeClr val="accent1">
                        <a:lumMod val="75000"/>
                      </a:schemeClr>
                    </a:solidFill>
                  </a:rPr>
                  <a:t>th</a:t>
                </a:r>
                <a:r>
                  <a:rPr lang="en-US" sz="2400" noProof="0" dirty="0">
                    <a:solidFill>
                      <a:schemeClr val="accent1">
                        <a:lumMod val="75000"/>
                      </a:schemeClr>
                    </a:solidFill>
                  </a:rPr>
                  <a:t> success</a:t>
                </a:r>
              </a:p>
              <a:p>
                <a:pPr marL="404813" marR="0" lvl="0" indent="-23495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2800" b="1" i="0" u="none" strike="noStrike" kern="1200" cap="none" spc="0" normalizeH="0" baseline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Hypergeometric: </a:t>
                </a:r>
                <a:r>
                  <a:rPr kumimoji="0" lang="en-US" sz="2800" i="0" u="none" strike="noStrike" kern="1200" cap="none" spc="0" normalizeH="0" baseline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Number of successes when drawing a sample</a:t>
                </a:r>
                <a:br>
                  <a:rPr kumimoji="0" lang="en-US" sz="2800" i="0" u="none" strike="noStrike" kern="1200" cap="none" spc="0" normalizeH="0" baseline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HypGeo</m:t>
                    </m:r>
                    <m:d>
                      <m:dPr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1">
                                <a:lumMod val="75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1">
                                <a:lumMod val="75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𝑁</m:t>
                        </m:r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1">
                                <a:lumMod val="75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,</m:t>
                        </m:r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1">
                                <a:lumMod val="75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𝐾</m:t>
                        </m:r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1">
                                <a:lumMod val="75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,</m:t>
                        </m:r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1">
                                <a:lumMod val="75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𝑛</m:t>
                        </m:r>
                      </m:e>
                    </m:d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-</a:t>
                </a:r>
                <a:r>
                  <a:rPr kumimoji="0" lang="en-US" sz="2400" b="0" i="0" u="none" strike="noStrike" kern="1200" cap="none" spc="0" normalizeH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drawing a sample of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Segoe UI Semilight" panose="020B0402040204020203" pitchFamily="34" charset="0"/>
                      </a:rPr>
                      <m:t>𝑛</m:t>
                    </m:r>
                  </m:oMath>
                </a14:m>
                <a:r>
                  <a:rPr kumimoji="0" lang="en-US" sz="2400" b="0" i="0" u="none" strike="noStrike" kern="1200" cap="none" spc="0" normalizeH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items from a set of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Segoe UI Semilight" panose="020B0402040204020203" pitchFamily="34" charset="0"/>
                      </a:rPr>
                      <m:t>𝑁</m:t>
                    </m:r>
                  </m:oMath>
                </a14:m>
                <a:r>
                  <a:rPr kumimoji="0" lang="en-US" sz="2400" b="0" i="0" u="none" strike="noStrike" kern="1200" cap="none" spc="0" normalizeH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with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Segoe UI Semilight" panose="020B0402040204020203" pitchFamily="34" charset="0"/>
                      </a:rPr>
                      <m:t>𝐾</m:t>
                    </m:r>
                  </m:oMath>
                </a14:m>
                <a:r>
                  <a:rPr kumimoji="0" lang="en-US" sz="2400" b="0" i="0" u="none" strike="noStrike" kern="1200" cap="none" spc="0" normalizeH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successes</a:t>
                </a:r>
                <a:endParaRPr lang="en-US" sz="11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0A3385-4C50-395B-0DEE-826455153C5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235256"/>
                <a:ext cx="11187258" cy="5531304"/>
              </a:xfrm>
              <a:blipFill>
                <a:blip r:embed="rId3"/>
                <a:stretch>
                  <a:fillRect t="-2426" b="-14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63322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1A3E2-816F-44BC-8A1B-5E4468625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Scenario: The Poisson Distribution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9B9EA3-ABA9-4C3C-A94C-D644C0F6D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We’re trying to count the </a:t>
            </a:r>
            <a:r>
              <a:rPr lang="en-US" b="1" dirty="0"/>
              <a:t>number of times something happens in some interval of </a:t>
            </a:r>
            <a:r>
              <a:rPr lang="en-US" b="1" u="sng" dirty="0"/>
              <a:t>time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  <a:p>
            <a:r>
              <a:rPr lang="en-US" dirty="0"/>
              <a:t>Examples:</a:t>
            </a:r>
          </a:p>
          <a:p>
            <a:pPr lvl="1"/>
            <a:r>
              <a:rPr lang="en-US" dirty="0"/>
              <a:t>How many traffic accidents occur in Seattle in a day</a:t>
            </a:r>
          </a:p>
          <a:p>
            <a:pPr lvl="1"/>
            <a:r>
              <a:rPr lang="en-US" dirty="0"/>
              <a:t>How many major earthquakes occur in a year (not including aftershocks)</a:t>
            </a:r>
          </a:p>
          <a:p>
            <a:pPr lvl="1"/>
            <a:r>
              <a:rPr lang="en-US" dirty="0"/>
              <a:t>How many customers visit a bakery in an hour</a:t>
            </a:r>
            <a:br>
              <a:rPr lang="en-US" dirty="0"/>
            </a:br>
            <a:endParaRPr lang="en-US" dirty="0"/>
          </a:p>
          <a:p>
            <a:r>
              <a:rPr lang="en-US" dirty="0"/>
              <a:t>Why not just use counting coin flips / binomial distribution? </a:t>
            </a:r>
          </a:p>
          <a:p>
            <a:pPr lvl="1"/>
            <a:r>
              <a:rPr lang="en-US" dirty="0"/>
              <a:t>What are the flips…the number of cars? Every person who might visit the bakery? There are too many of these to count exactly or think about dependency between. </a:t>
            </a:r>
            <a:br>
              <a:rPr lang="en-US" dirty="0"/>
            </a:br>
            <a:br>
              <a:rPr lang="en-US" dirty="0"/>
            </a:br>
            <a:r>
              <a:rPr lang="en-US" b="1" dirty="0"/>
              <a:t>Let’s try modeling with a Poisson distribution.</a:t>
            </a:r>
          </a:p>
        </p:txBody>
      </p:sp>
    </p:spTree>
    <p:extLst>
      <p:ext uri="{BB962C8B-B14F-4D97-AF65-F5344CB8AC3E}">
        <p14:creationId xmlns:p14="http://schemas.microsoft.com/office/powerpoint/2010/main" val="1512327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4694621-9B03-46F9-9E15-56BF7ECE2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Scenario: The Poisson Distribution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99D4AF8-97DF-4AFA-B742-64C8293719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2800" dirty="0"/>
              <a:t>We’re trying to count the </a:t>
            </a:r>
            <a:r>
              <a:rPr lang="en-US" sz="2800" b="1" dirty="0"/>
              <a:t>number of times something happens in some interval of </a:t>
            </a:r>
            <a:r>
              <a:rPr lang="en-US" sz="2800" b="1" u="sng" dirty="0"/>
              <a:t>time</a:t>
            </a:r>
            <a:r>
              <a:rPr lang="en-US" sz="2800" dirty="0"/>
              <a:t>.</a:t>
            </a:r>
          </a:p>
          <a:p>
            <a:pPr lvl="1"/>
            <a:r>
              <a:rPr lang="en-US" dirty="0"/>
              <a:t>&gt; Events occur at a fixed </a:t>
            </a:r>
            <a:r>
              <a:rPr lang="en-US" b="1" dirty="0"/>
              <a:t>rate</a:t>
            </a:r>
            <a:r>
              <a:rPr lang="en-US" dirty="0"/>
              <a:t> per time interval, but at random times</a:t>
            </a:r>
          </a:p>
          <a:p>
            <a:pPr lvl="1"/>
            <a:r>
              <a:rPr lang="en-US" dirty="0"/>
              <a:t>&gt; We know the expected number of events in the time interval</a:t>
            </a:r>
          </a:p>
          <a:p>
            <a:pPr lvl="1"/>
            <a:r>
              <a:rPr lang="en-US" dirty="0"/>
              <a:t>&gt; Event occurrences on disjoint time intervals are independent of the others </a:t>
            </a: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2DFFBA3A-A2B6-CAB3-01FC-450F974FCE32}"/>
              </a:ext>
            </a:extLst>
          </p:cNvPr>
          <p:cNvSpPr txBox="1">
            <a:spLocks/>
          </p:cNvSpPr>
          <p:nvPr/>
        </p:nvSpPr>
        <p:spPr>
          <a:xfrm>
            <a:off x="575240" y="4636825"/>
            <a:ext cx="11187258" cy="85598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128016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None/>
              <a:defRPr sz="2400" kern="1200" baseline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Char char="-"/>
              <a:defRPr sz="2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Char char="-"/>
              <a:defRPr sz="2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Char char="-"/>
              <a:defRPr sz="2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800"/>
              <a:t>Example: model </a:t>
            </a:r>
            <a:r>
              <a:rPr lang="en-US" sz="2800" b="1"/>
              <a:t># of people who buy a mango chili lime donut in a day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919390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C05AC-FA93-0633-A796-0378C87A4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10A3C41-EB94-6F64-0D3C-5D929394D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Scenario: The Poisson Distribution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EFA5F2E-E75A-9507-9429-8D0D5BCA9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240" y="1362550"/>
            <a:ext cx="11187258" cy="957289"/>
          </a:xfrm>
        </p:spPr>
        <p:txBody>
          <a:bodyPr>
            <a:normAutofit/>
          </a:bodyPr>
          <a:lstStyle/>
          <a:p>
            <a:pPr lvl="1"/>
            <a:r>
              <a:rPr lang="en-US" sz="2800" dirty="0"/>
              <a:t>X - # of people who buy a mango chili lime donut in a day, </a:t>
            </a:r>
            <a:r>
              <a:rPr lang="en-US" sz="2800" b="1" dirty="0"/>
              <a:t>E[X] = </a:t>
            </a:r>
            <a:r>
              <a:rPr lang="el-GR" sz="2800" b="1" dirty="0"/>
              <a:t>λ</a:t>
            </a:r>
            <a:r>
              <a:rPr lang="en-US" sz="2800" b="1" dirty="0"/>
              <a:t> &gt; 0</a:t>
            </a:r>
          </a:p>
          <a:p>
            <a:pPr lvl="1"/>
            <a:r>
              <a:rPr lang="en-US" sz="2800" dirty="0"/>
              <a:t>Assume events on disjoint time intervals occur independently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095A391-7A4F-7844-96DA-188377891A6F}"/>
              </a:ext>
            </a:extLst>
          </p:cNvPr>
          <p:cNvSpPr/>
          <p:nvPr/>
        </p:nvSpPr>
        <p:spPr>
          <a:xfrm>
            <a:off x="5666233" y="2498169"/>
            <a:ext cx="859531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1 day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D055B49-B181-6E43-BB03-2F78218B5940}"/>
              </a:ext>
            </a:extLst>
          </p:cNvPr>
          <p:cNvGrpSpPr/>
          <p:nvPr/>
        </p:nvGrpSpPr>
        <p:grpSpPr>
          <a:xfrm>
            <a:off x="869025" y="3770139"/>
            <a:ext cx="10583458" cy="489052"/>
            <a:chOff x="1087685" y="4015389"/>
            <a:chExt cx="10583458" cy="489052"/>
          </a:xfrm>
        </p:grpSpPr>
        <p:sp>
          <p:nvSpPr>
            <p:cNvPr id="72" name="TextBox 5">
              <a:extLst>
                <a:ext uri="{FF2B5EF4-FFF2-40B4-BE49-F238E27FC236}">
                  <a16:creationId xmlns:a16="http://schemas.microsoft.com/office/drawing/2014/main" id="{11A2BC3C-20C2-B147-B17D-D0FB44A533BA}"/>
                </a:ext>
              </a:extLst>
            </p:cNvPr>
            <p:cNvSpPr txBox="1"/>
            <p:nvPr/>
          </p:nvSpPr>
          <p:spPr>
            <a:xfrm>
              <a:off x="1985989" y="4019301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solidFill>
                    <a:srgbClr val="C00000"/>
                  </a:solidFill>
                  <a:latin typeface="Candara" panose="020E0502030303020204" pitchFamily="34" charset="0"/>
                  <a:ea typeface="Helvetica" charset="0"/>
                  <a:cs typeface="Helvetica" charset="0"/>
                </a:rPr>
                <a:t>1</a:t>
              </a:r>
            </a:p>
          </p:txBody>
        </p:sp>
        <p:sp>
          <p:nvSpPr>
            <p:cNvPr id="73" name="TextBox 42">
              <a:extLst>
                <a:ext uri="{FF2B5EF4-FFF2-40B4-BE49-F238E27FC236}">
                  <a16:creationId xmlns:a16="http://schemas.microsoft.com/office/drawing/2014/main" id="{C381150D-38DA-DB49-9AAE-56A0A21BF365}"/>
                </a:ext>
              </a:extLst>
            </p:cNvPr>
            <p:cNvSpPr txBox="1"/>
            <p:nvPr/>
          </p:nvSpPr>
          <p:spPr>
            <a:xfrm>
              <a:off x="1087685" y="4042776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  <p:sp>
          <p:nvSpPr>
            <p:cNvPr id="74" name="TextBox 45">
              <a:extLst>
                <a:ext uri="{FF2B5EF4-FFF2-40B4-BE49-F238E27FC236}">
                  <a16:creationId xmlns:a16="http://schemas.microsoft.com/office/drawing/2014/main" id="{4BF436DB-91AE-9C45-B3CE-657617AE02C3}"/>
                </a:ext>
              </a:extLst>
            </p:cNvPr>
            <p:cNvSpPr txBox="1"/>
            <p:nvPr/>
          </p:nvSpPr>
          <p:spPr>
            <a:xfrm>
              <a:off x="2940639" y="4019300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  <p:sp>
          <p:nvSpPr>
            <p:cNvPr id="75" name="TextBox 46">
              <a:extLst>
                <a:ext uri="{FF2B5EF4-FFF2-40B4-BE49-F238E27FC236}">
                  <a16:creationId xmlns:a16="http://schemas.microsoft.com/office/drawing/2014/main" id="{5C1F409A-48D6-D94C-A618-4C5E316965A5}"/>
                </a:ext>
              </a:extLst>
            </p:cNvPr>
            <p:cNvSpPr txBox="1"/>
            <p:nvPr/>
          </p:nvSpPr>
          <p:spPr>
            <a:xfrm>
              <a:off x="3819926" y="4019300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solidFill>
                    <a:srgbClr val="C00000"/>
                  </a:solidFill>
                  <a:latin typeface="Candara" panose="020E0502030303020204" pitchFamily="34" charset="0"/>
                  <a:ea typeface="Helvetica" charset="0"/>
                  <a:cs typeface="Helvetica" charset="0"/>
                </a:rPr>
                <a:t>1</a:t>
              </a:r>
            </a:p>
          </p:txBody>
        </p:sp>
        <p:sp>
          <p:nvSpPr>
            <p:cNvPr id="76" name="TextBox 47">
              <a:extLst>
                <a:ext uri="{FF2B5EF4-FFF2-40B4-BE49-F238E27FC236}">
                  <a16:creationId xmlns:a16="http://schemas.microsoft.com/office/drawing/2014/main" id="{743E7285-419A-9F4F-9F5C-E82753DC537C}"/>
                </a:ext>
              </a:extLst>
            </p:cNvPr>
            <p:cNvSpPr txBox="1"/>
            <p:nvPr/>
          </p:nvSpPr>
          <p:spPr>
            <a:xfrm>
              <a:off x="5652394" y="4019816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solidFill>
                    <a:srgbClr val="C00000"/>
                  </a:solidFill>
                  <a:latin typeface="Candara" panose="020E0502030303020204" pitchFamily="34" charset="0"/>
                  <a:ea typeface="Helvetica" charset="0"/>
                  <a:cs typeface="Helvetica" charset="0"/>
                </a:rPr>
                <a:t>1</a:t>
              </a:r>
            </a:p>
          </p:txBody>
        </p:sp>
        <p:sp>
          <p:nvSpPr>
            <p:cNvPr id="77" name="TextBox 49">
              <a:extLst>
                <a:ext uri="{FF2B5EF4-FFF2-40B4-BE49-F238E27FC236}">
                  <a16:creationId xmlns:a16="http://schemas.microsoft.com/office/drawing/2014/main" id="{6EBA4BDA-2FD3-A44C-A8D3-869765C6DD95}"/>
                </a:ext>
              </a:extLst>
            </p:cNvPr>
            <p:cNvSpPr txBox="1"/>
            <p:nvPr/>
          </p:nvSpPr>
          <p:spPr>
            <a:xfrm>
              <a:off x="4773107" y="4028517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  <p:sp>
          <p:nvSpPr>
            <p:cNvPr id="78" name="TextBox 54">
              <a:extLst>
                <a:ext uri="{FF2B5EF4-FFF2-40B4-BE49-F238E27FC236}">
                  <a16:creationId xmlns:a16="http://schemas.microsoft.com/office/drawing/2014/main" id="{8C712180-9FCF-7643-A0D9-3A99DD416D84}"/>
                </a:ext>
              </a:extLst>
            </p:cNvPr>
            <p:cNvSpPr txBox="1"/>
            <p:nvPr/>
          </p:nvSpPr>
          <p:spPr>
            <a:xfrm>
              <a:off x="6626061" y="4028517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  <p:sp>
          <p:nvSpPr>
            <p:cNvPr id="79" name="TextBox 61">
              <a:extLst>
                <a:ext uri="{FF2B5EF4-FFF2-40B4-BE49-F238E27FC236}">
                  <a16:creationId xmlns:a16="http://schemas.microsoft.com/office/drawing/2014/main" id="{BA0D021D-C2C5-9645-9F5B-7C5C06C66B22}"/>
                </a:ext>
              </a:extLst>
            </p:cNvPr>
            <p:cNvSpPr txBox="1"/>
            <p:nvPr/>
          </p:nvSpPr>
          <p:spPr>
            <a:xfrm>
              <a:off x="7505348" y="4027333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  <p:sp>
          <p:nvSpPr>
            <p:cNvPr id="80" name="TextBox 62">
              <a:extLst>
                <a:ext uri="{FF2B5EF4-FFF2-40B4-BE49-F238E27FC236}">
                  <a16:creationId xmlns:a16="http://schemas.microsoft.com/office/drawing/2014/main" id="{E79D6F52-C516-D344-AB80-BCA69661EA2F}"/>
                </a:ext>
              </a:extLst>
            </p:cNvPr>
            <p:cNvSpPr txBox="1"/>
            <p:nvPr/>
          </p:nvSpPr>
          <p:spPr>
            <a:xfrm>
              <a:off x="8458529" y="4023280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  <p:sp>
          <p:nvSpPr>
            <p:cNvPr id="81" name="TextBox 63">
              <a:extLst>
                <a:ext uri="{FF2B5EF4-FFF2-40B4-BE49-F238E27FC236}">
                  <a16:creationId xmlns:a16="http://schemas.microsoft.com/office/drawing/2014/main" id="{EB1E5B29-B5FC-3544-93AC-614972A3D741}"/>
                </a:ext>
              </a:extLst>
            </p:cNvPr>
            <p:cNvSpPr txBox="1"/>
            <p:nvPr/>
          </p:nvSpPr>
          <p:spPr>
            <a:xfrm>
              <a:off x="9309170" y="4015389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solidFill>
                    <a:srgbClr val="C00000"/>
                  </a:solidFill>
                  <a:latin typeface="Candara" panose="020E0502030303020204" pitchFamily="34" charset="0"/>
                  <a:ea typeface="Helvetica" charset="0"/>
                  <a:cs typeface="Helvetica" charset="0"/>
                </a:rPr>
                <a:t>1</a:t>
              </a:r>
            </a:p>
          </p:txBody>
        </p:sp>
        <p:sp>
          <p:nvSpPr>
            <p:cNvPr id="82" name="TextBox 64">
              <a:extLst>
                <a:ext uri="{FF2B5EF4-FFF2-40B4-BE49-F238E27FC236}">
                  <a16:creationId xmlns:a16="http://schemas.microsoft.com/office/drawing/2014/main" id="{8F675235-2EF9-5F45-A675-D98E139041E5}"/>
                </a:ext>
              </a:extLst>
            </p:cNvPr>
            <p:cNvSpPr txBox="1"/>
            <p:nvPr/>
          </p:nvSpPr>
          <p:spPr>
            <a:xfrm>
              <a:off x="10265878" y="4015390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solidFill>
                    <a:srgbClr val="C00000"/>
                  </a:solidFill>
                  <a:latin typeface="Candara" panose="020E0502030303020204" pitchFamily="34" charset="0"/>
                  <a:ea typeface="Helvetica" charset="0"/>
                  <a:cs typeface="Helvetica" charset="0"/>
                </a:rPr>
                <a:t>1</a:t>
              </a:r>
            </a:p>
          </p:txBody>
        </p:sp>
        <p:sp>
          <p:nvSpPr>
            <p:cNvPr id="83" name="TextBox 65">
              <a:extLst>
                <a:ext uri="{FF2B5EF4-FFF2-40B4-BE49-F238E27FC236}">
                  <a16:creationId xmlns:a16="http://schemas.microsoft.com/office/drawing/2014/main" id="{83EE7FC6-801D-564A-98AB-1FBFDD09BE48}"/>
                </a:ext>
              </a:extLst>
            </p:cNvPr>
            <p:cNvSpPr txBox="1"/>
            <p:nvPr/>
          </p:nvSpPr>
          <p:spPr>
            <a:xfrm>
              <a:off x="11214686" y="4023279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</p:grp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D3EAAC43-7502-C54C-94B5-8A30DEA39F59}"/>
              </a:ext>
            </a:extLst>
          </p:cNvPr>
          <p:cNvCxnSpPr/>
          <p:nvPr/>
        </p:nvCxnSpPr>
        <p:spPr>
          <a:xfrm>
            <a:off x="616186" y="3524331"/>
            <a:ext cx="0" cy="5579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C1BAA12-2888-934F-99AA-5E8DBAEAFC22}"/>
              </a:ext>
            </a:extLst>
          </p:cNvPr>
          <p:cNvCxnSpPr>
            <a:cxnSpLocks/>
          </p:cNvCxnSpPr>
          <p:nvPr/>
        </p:nvCxnSpPr>
        <p:spPr>
          <a:xfrm>
            <a:off x="616186" y="3803301"/>
            <a:ext cx="109596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57822C0-AE9C-7B4A-9DED-DE96DB6A2F9B}"/>
              </a:ext>
            </a:extLst>
          </p:cNvPr>
          <p:cNvCxnSpPr/>
          <p:nvPr/>
        </p:nvCxnSpPr>
        <p:spPr>
          <a:xfrm>
            <a:off x="15328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E52F3A11-5643-0B4F-AD5B-7BC9579C8E98}"/>
              </a:ext>
            </a:extLst>
          </p:cNvPr>
          <p:cNvCxnSpPr/>
          <p:nvPr/>
        </p:nvCxnSpPr>
        <p:spPr>
          <a:xfrm>
            <a:off x="24449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D092134B-F278-8E40-B7C2-8951E4A9D31D}"/>
              </a:ext>
            </a:extLst>
          </p:cNvPr>
          <p:cNvCxnSpPr/>
          <p:nvPr/>
        </p:nvCxnSpPr>
        <p:spPr>
          <a:xfrm>
            <a:off x="33616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BC074288-7C07-3047-8E5E-8F095CE11AAD}"/>
              </a:ext>
            </a:extLst>
          </p:cNvPr>
          <p:cNvCxnSpPr/>
          <p:nvPr/>
        </p:nvCxnSpPr>
        <p:spPr>
          <a:xfrm>
            <a:off x="42737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27505532-137A-E641-9C12-8927883A1CA8}"/>
              </a:ext>
            </a:extLst>
          </p:cNvPr>
          <p:cNvCxnSpPr/>
          <p:nvPr/>
        </p:nvCxnSpPr>
        <p:spPr>
          <a:xfrm>
            <a:off x="51904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7DC0A147-6178-6242-A675-288E76A87198}"/>
              </a:ext>
            </a:extLst>
          </p:cNvPr>
          <p:cNvCxnSpPr/>
          <p:nvPr/>
        </p:nvCxnSpPr>
        <p:spPr>
          <a:xfrm>
            <a:off x="61025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60F830E6-75BF-0E4E-ADA4-14970B965908}"/>
              </a:ext>
            </a:extLst>
          </p:cNvPr>
          <p:cNvCxnSpPr/>
          <p:nvPr/>
        </p:nvCxnSpPr>
        <p:spPr>
          <a:xfrm>
            <a:off x="70192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CE5904DD-C38E-164C-8CCE-D4D681FCB614}"/>
              </a:ext>
            </a:extLst>
          </p:cNvPr>
          <p:cNvCxnSpPr/>
          <p:nvPr/>
        </p:nvCxnSpPr>
        <p:spPr>
          <a:xfrm>
            <a:off x="79313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1787AC1C-DE6F-E043-825E-611841944CDE}"/>
              </a:ext>
            </a:extLst>
          </p:cNvPr>
          <p:cNvCxnSpPr/>
          <p:nvPr/>
        </p:nvCxnSpPr>
        <p:spPr>
          <a:xfrm>
            <a:off x="88480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198E5D0C-BD8E-3940-8734-DF710B8B3637}"/>
              </a:ext>
            </a:extLst>
          </p:cNvPr>
          <p:cNvCxnSpPr/>
          <p:nvPr/>
        </p:nvCxnSpPr>
        <p:spPr>
          <a:xfrm>
            <a:off x="97601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B288C4DC-30B0-CA4B-B226-3E661CB6D364}"/>
              </a:ext>
            </a:extLst>
          </p:cNvPr>
          <p:cNvCxnSpPr/>
          <p:nvPr/>
        </p:nvCxnSpPr>
        <p:spPr>
          <a:xfrm>
            <a:off x="106768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7CA21360-01F9-B246-825A-2836082BD37C}"/>
              </a:ext>
            </a:extLst>
          </p:cNvPr>
          <p:cNvCxnSpPr/>
          <p:nvPr/>
        </p:nvCxnSpPr>
        <p:spPr>
          <a:xfrm>
            <a:off x="11575815" y="3524331"/>
            <a:ext cx="0" cy="5579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Right Brace 60">
            <a:extLst>
              <a:ext uri="{FF2B5EF4-FFF2-40B4-BE49-F238E27FC236}">
                <a16:creationId xmlns:a16="http://schemas.microsoft.com/office/drawing/2014/main" id="{098E396A-8BF6-5B46-B489-E1C874FD7C43}"/>
              </a:ext>
            </a:extLst>
          </p:cNvPr>
          <p:cNvSpPr/>
          <p:nvPr/>
        </p:nvSpPr>
        <p:spPr>
          <a:xfrm rot="16200000">
            <a:off x="5891080" y="-2299889"/>
            <a:ext cx="409839" cy="10959629"/>
          </a:xfrm>
          <a:prstGeom prst="rightBrace">
            <a:avLst/>
          </a:prstGeom>
          <a:ln w="952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BB7F865D-DB5F-F048-980B-EF379B4A80D3}"/>
              </a:ext>
            </a:extLst>
          </p:cNvPr>
          <p:cNvCxnSpPr/>
          <p:nvPr/>
        </p:nvCxnSpPr>
        <p:spPr>
          <a:xfrm flipV="1">
            <a:off x="1995558" y="3733865"/>
            <a:ext cx="0" cy="18402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F47CDC45-28BB-E648-AE06-DB4D51DA50BE}"/>
              </a:ext>
            </a:extLst>
          </p:cNvPr>
          <p:cNvCxnSpPr/>
          <p:nvPr/>
        </p:nvCxnSpPr>
        <p:spPr>
          <a:xfrm flipV="1">
            <a:off x="3819920" y="3718694"/>
            <a:ext cx="0" cy="18402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0C470764-FB1C-564E-B6F2-5B4DDBE1BEC8}"/>
              </a:ext>
            </a:extLst>
          </p:cNvPr>
          <p:cNvCxnSpPr/>
          <p:nvPr/>
        </p:nvCxnSpPr>
        <p:spPr>
          <a:xfrm flipV="1">
            <a:off x="5661963" y="3733865"/>
            <a:ext cx="0" cy="18402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B5D14BFF-3310-7F42-9859-B31DBB74581A}"/>
              </a:ext>
            </a:extLst>
          </p:cNvPr>
          <p:cNvCxnSpPr/>
          <p:nvPr/>
        </p:nvCxnSpPr>
        <p:spPr>
          <a:xfrm flipV="1">
            <a:off x="9325380" y="3733865"/>
            <a:ext cx="0" cy="18402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98190DAD-DBEB-1845-BC7E-24F336633992}"/>
              </a:ext>
            </a:extLst>
          </p:cNvPr>
          <p:cNvCxnSpPr/>
          <p:nvPr/>
        </p:nvCxnSpPr>
        <p:spPr>
          <a:xfrm flipV="1">
            <a:off x="10276455" y="3718694"/>
            <a:ext cx="0" cy="18402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Smiley Face 84">
            <a:extLst>
              <a:ext uri="{FF2B5EF4-FFF2-40B4-BE49-F238E27FC236}">
                <a16:creationId xmlns:a16="http://schemas.microsoft.com/office/drawing/2014/main" id="{50413618-FFC5-C621-401E-AAA73D9F7165}"/>
              </a:ext>
            </a:extLst>
          </p:cNvPr>
          <p:cNvSpPr/>
          <p:nvPr/>
        </p:nvSpPr>
        <p:spPr>
          <a:xfrm>
            <a:off x="1822179" y="3338130"/>
            <a:ext cx="344691" cy="344691"/>
          </a:xfrm>
          <a:prstGeom prst="smileyFac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Smiley Face 86">
            <a:extLst>
              <a:ext uri="{FF2B5EF4-FFF2-40B4-BE49-F238E27FC236}">
                <a16:creationId xmlns:a16="http://schemas.microsoft.com/office/drawing/2014/main" id="{095525EA-E9B7-FC7F-1640-9C557D947B7F}"/>
              </a:ext>
            </a:extLst>
          </p:cNvPr>
          <p:cNvSpPr/>
          <p:nvPr/>
        </p:nvSpPr>
        <p:spPr>
          <a:xfrm>
            <a:off x="3657148" y="3346325"/>
            <a:ext cx="344691" cy="344691"/>
          </a:xfrm>
          <a:prstGeom prst="smileyFac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Smiley Face 88">
            <a:extLst>
              <a:ext uri="{FF2B5EF4-FFF2-40B4-BE49-F238E27FC236}">
                <a16:creationId xmlns:a16="http://schemas.microsoft.com/office/drawing/2014/main" id="{E738AB5A-3444-8249-7FC1-2F2BBA807D83}"/>
              </a:ext>
            </a:extLst>
          </p:cNvPr>
          <p:cNvSpPr/>
          <p:nvPr/>
        </p:nvSpPr>
        <p:spPr>
          <a:xfrm>
            <a:off x="5480773" y="3342412"/>
            <a:ext cx="344691" cy="344691"/>
          </a:xfrm>
          <a:prstGeom prst="smileyFac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Smiley Face 90">
            <a:extLst>
              <a:ext uri="{FF2B5EF4-FFF2-40B4-BE49-F238E27FC236}">
                <a16:creationId xmlns:a16="http://schemas.microsoft.com/office/drawing/2014/main" id="{E4F19BFA-D947-B41C-16E4-2285F64B1DA3}"/>
              </a:ext>
            </a:extLst>
          </p:cNvPr>
          <p:cNvSpPr/>
          <p:nvPr/>
        </p:nvSpPr>
        <p:spPr>
          <a:xfrm>
            <a:off x="9173064" y="3351984"/>
            <a:ext cx="344691" cy="344691"/>
          </a:xfrm>
          <a:prstGeom prst="smileyFac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Smiley Face 92">
            <a:extLst>
              <a:ext uri="{FF2B5EF4-FFF2-40B4-BE49-F238E27FC236}">
                <a16:creationId xmlns:a16="http://schemas.microsoft.com/office/drawing/2014/main" id="{A72223B3-86E4-95F5-BEE7-6BF52D3676D2}"/>
              </a:ext>
            </a:extLst>
          </p:cNvPr>
          <p:cNvSpPr/>
          <p:nvPr/>
        </p:nvSpPr>
        <p:spPr>
          <a:xfrm>
            <a:off x="10103100" y="3371115"/>
            <a:ext cx="344691" cy="344691"/>
          </a:xfrm>
          <a:prstGeom prst="smileyFac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5382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971D9-4550-B8FE-554B-0FC79663A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BCF823B-D0D8-A128-5430-60207807B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Scenario: The Poisson Distribution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9D62C0D-549D-E276-727B-E15DBA3A1F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240" y="1362550"/>
            <a:ext cx="11187258" cy="957289"/>
          </a:xfrm>
        </p:spPr>
        <p:txBody>
          <a:bodyPr>
            <a:normAutofit/>
          </a:bodyPr>
          <a:lstStyle/>
          <a:p>
            <a:pPr lvl="1"/>
            <a:r>
              <a:rPr lang="en-US" sz="2800" dirty="0"/>
              <a:t>X - # of people who buy a mango chili lime donut in a day, </a:t>
            </a:r>
            <a:r>
              <a:rPr lang="en-US" sz="2800" b="1" dirty="0"/>
              <a:t>E[X] = </a:t>
            </a:r>
            <a:r>
              <a:rPr lang="el-GR" sz="2800" b="1" dirty="0"/>
              <a:t>λ</a:t>
            </a:r>
            <a:r>
              <a:rPr lang="en-US" sz="2800" b="1" dirty="0"/>
              <a:t> &gt; 0</a:t>
            </a:r>
          </a:p>
          <a:p>
            <a:pPr lvl="1"/>
            <a:r>
              <a:rPr lang="en-US" sz="2800" dirty="0"/>
              <a:t>Assume events on disjoint time intervals occur independently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318AB9D1-42E9-F632-3ED6-BD153CF8CC4E}"/>
                  </a:ext>
                </a:extLst>
              </p:cNvPr>
              <p:cNvSpPr/>
              <p:nvPr/>
            </p:nvSpPr>
            <p:spPr>
              <a:xfrm>
                <a:off x="3361678" y="2492971"/>
                <a:ext cx="567373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Divide 1 day into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𝑛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intervals of length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1/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𝑛</m:t>
                    </m:r>
                  </m:oMath>
                </a14:m>
                <a:endParaRPr lang="en-US" sz="24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318AB9D1-42E9-F632-3ED6-BD153CF8CC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1678" y="2492971"/>
                <a:ext cx="5673733" cy="461665"/>
              </a:xfrm>
              <a:prstGeom prst="rect">
                <a:avLst/>
              </a:prstGeom>
              <a:blipFill>
                <a:blip r:embed="rId3"/>
                <a:stretch>
                  <a:fillRect l="-1611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DBA12E21-EEBE-636F-1620-DFF84372861F}"/>
              </a:ext>
            </a:extLst>
          </p:cNvPr>
          <p:cNvCxnSpPr/>
          <p:nvPr/>
        </p:nvCxnSpPr>
        <p:spPr>
          <a:xfrm>
            <a:off x="616186" y="3524331"/>
            <a:ext cx="0" cy="5579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10FE07F4-4BF0-CCFD-D993-83EDBFA62A6A}"/>
              </a:ext>
            </a:extLst>
          </p:cNvPr>
          <p:cNvCxnSpPr>
            <a:cxnSpLocks/>
          </p:cNvCxnSpPr>
          <p:nvPr/>
        </p:nvCxnSpPr>
        <p:spPr>
          <a:xfrm>
            <a:off x="616186" y="3803301"/>
            <a:ext cx="109596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B38D150-7D64-C3BD-6B77-4B3D0C1D4CDA}"/>
              </a:ext>
            </a:extLst>
          </p:cNvPr>
          <p:cNvCxnSpPr/>
          <p:nvPr/>
        </p:nvCxnSpPr>
        <p:spPr>
          <a:xfrm>
            <a:off x="15328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0437BB99-6BA2-926F-BC0B-4579B3BF4650}"/>
              </a:ext>
            </a:extLst>
          </p:cNvPr>
          <p:cNvCxnSpPr/>
          <p:nvPr/>
        </p:nvCxnSpPr>
        <p:spPr>
          <a:xfrm>
            <a:off x="24449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E741B63B-7ED7-2C7D-66E4-1C4C99B6A7E4}"/>
              </a:ext>
            </a:extLst>
          </p:cNvPr>
          <p:cNvCxnSpPr/>
          <p:nvPr/>
        </p:nvCxnSpPr>
        <p:spPr>
          <a:xfrm>
            <a:off x="33616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2EFCB963-3D9E-C4EF-E7AF-3B7D3B73EA54}"/>
              </a:ext>
            </a:extLst>
          </p:cNvPr>
          <p:cNvCxnSpPr/>
          <p:nvPr/>
        </p:nvCxnSpPr>
        <p:spPr>
          <a:xfrm>
            <a:off x="42737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9B5E0A41-4AED-78D8-70E3-CA6A17A4A648}"/>
              </a:ext>
            </a:extLst>
          </p:cNvPr>
          <p:cNvCxnSpPr/>
          <p:nvPr/>
        </p:nvCxnSpPr>
        <p:spPr>
          <a:xfrm>
            <a:off x="51904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AC2CB60C-9E1E-C894-1C24-BFC3E7569448}"/>
              </a:ext>
            </a:extLst>
          </p:cNvPr>
          <p:cNvCxnSpPr/>
          <p:nvPr/>
        </p:nvCxnSpPr>
        <p:spPr>
          <a:xfrm>
            <a:off x="61025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0DEF06ED-A57A-577E-52F1-9BD4ACCA7C57}"/>
              </a:ext>
            </a:extLst>
          </p:cNvPr>
          <p:cNvCxnSpPr/>
          <p:nvPr/>
        </p:nvCxnSpPr>
        <p:spPr>
          <a:xfrm>
            <a:off x="70192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FFDF7A74-2D7C-1B50-CE01-859F8442411F}"/>
              </a:ext>
            </a:extLst>
          </p:cNvPr>
          <p:cNvCxnSpPr/>
          <p:nvPr/>
        </p:nvCxnSpPr>
        <p:spPr>
          <a:xfrm>
            <a:off x="79313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F0D83AA-F484-4456-A825-CA226A733875}"/>
              </a:ext>
            </a:extLst>
          </p:cNvPr>
          <p:cNvCxnSpPr/>
          <p:nvPr/>
        </p:nvCxnSpPr>
        <p:spPr>
          <a:xfrm>
            <a:off x="88480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FB10BAA-ED1C-8295-B4D6-3BE53AAEA1A9}"/>
              </a:ext>
            </a:extLst>
          </p:cNvPr>
          <p:cNvCxnSpPr/>
          <p:nvPr/>
        </p:nvCxnSpPr>
        <p:spPr>
          <a:xfrm>
            <a:off x="97601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0E6955A1-F939-202F-6FBA-28A116A423B2}"/>
              </a:ext>
            </a:extLst>
          </p:cNvPr>
          <p:cNvCxnSpPr/>
          <p:nvPr/>
        </p:nvCxnSpPr>
        <p:spPr>
          <a:xfrm>
            <a:off x="106768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2B4A55EB-2E8C-71FC-DD7D-C724CE0AC640}"/>
              </a:ext>
            </a:extLst>
          </p:cNvPr>
          <p:cNvCxnSpPr/>
          <p:nvPr/>
        </p:nvCxnSpPr>
        <p:spPr>
          <a:xfrm>
            <a:off x="11575815" y="3524331"/>
            <a:ext cx="0" cy="5579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Right Brace 60">
            <a:extLst>
              <a:ext uri="{FF2B5EF4-FFF2-40B4-BE49-F238E27FC236}">
                <a16:creationId xmlns:a16="http://schemas.microsoft.com/office/drawing/2014/main" id="{94E3129D-1ECB-6136-5885-BF204C3F8A2C}"/>
              </a:ext>
            </a:extLst>
          </p:cNvPr>
          <p:cNvSpPr/>
          <p:nvPr/>
        </p:nvSpPr>
        <p:spPr>
          <a:xfrm rot="16200000">
            <a:off x="5891080" y="-2299889"/>
            <a:ext cx="409839" cy="10959629"/>
          </a:xfrm>
          <a:prstGeom prst="rightBrace">
            <a:avLst/>
          </a:prstGeom>
          <a:ln w="952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8B2F2A88-76BA-2DF5-9B0D-EF3B3BDF2ACB}"/>
              </a:ext>
            </a:extLst>
          </p:cNvPr>
          <p:cNvCxnSpPr/>
          <p:nvPr/>
        </p:nvCxnSpPr>
        <p:spPr>
          <a:xfrm>
            <a:off x="616185" y="3630168"/>
            <a:ext cx="916693" cy="0"/>
          </a:xfrm>
          <a:prstGeom prst="straightConnector1">
            <a:avLst/>
          </a:prstGeom>
          <a:ln w="38100">
            <a:solidFill>
              <a:schemeClr val="accent5"/>
            </a:solidFill>
            <a:headEnd type="triangle"/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44">
                <a:extLst>
                  <a:ext uri="{FF2B5EF4-FFF2-40B4-BE49-F238E27FC236}">
                    <a16:creationId xmlns:a16="http://schemas.microsoft.com/office/drawing/2014/main" id="{5E9C1B1F-83C6-3F40-B045-472D4885A18C}"/>
                  </a:ext>
                </a:extLst>
              </p:cNvPr>
              <p:cNvSpPr txBox="1"/>
              <p:nvPr/>
            </p:nvSpPr>
            <p:spPr>
              <a:xfrm>
                <a:off x="851269" y="3290500"/>
                <a:ext cx="42877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1/</m:t>
                      </m:r>
                      <m:r>
                        <a:rPr lang="en-US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dirty="0" err="1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6" name="TextBox 44">
                <a:extLst>
                  <a:ext uri="{FF2B5EF4-FFF2-40B4-BE49-F238E27FC236}">
                    <a16:creationId xmlns:a16="http://schemas.microsoft.com/office/drawing/2014/main" id="{5E9C1B1F-83C6-3F40-B045-472D4885A1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269" y="3290500"/>
                <a:ext cx="428771" cy="276999"/>
              </a:xfrm>
              <a:prstGeom prst="rect">
                <a:avLst/>
              </a:prstGeom>
              <a:blipFill>
                <a:blip r:embed="rId4"/>
                <a:stretch>
                  <a:fillRect l="-14286" t="-2222" r="-8571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9BC5746-08EC-A690-C6EC-5BBFB6725CB1}"/>
                  </a:ext>
                </a:extLst>
              </p:cNvPr>
              <p:cNvSpPr txBox="1"/>
              <p:nvPr/>
            </p:nvSpPr>
            <p:spPr>
              <a:xfrm>
                <a:off x="616187" y="4500726"/>
                <a:ext cx="731519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independent intervals, assume either 0 or 1 per interval</a:t>
                </a:r>
              </a:p>
              <a:p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𝑝</m:t>
                    </m:r>
                  </m:oMath>
                </a14:m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= probability person buys donut in a single interval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9BC5746-08EC-A690-C6EC-5BBFB6725C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187" y="4500726"/>
                <a:ext cx="7315199" cy="769441"/>
              </a:xfrm>
              <a:prstGeom prst="rect">
                <a:avLst/>
              </a:prstGeom>
              <a:blipFill>
                <a:blip r:embed="rId5"/>
                <a:stretch>
                  <a:fillRect l="-1083" t="-3937" b="-157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59595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9971A-A50C-ED9A-7F3C-AF0FA0D82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F7103CC-674D-7EDC-A7C4-AAC1EE5BC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Scenario: The Poisson Distribution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77CC54-B400-BB43-5141-844B114C7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240" y="1362550"/>
            <a:ext cx="11187258" cy="957289"/>
          </a:xfrm>
        </p:spPr>
        <p:txBody>
          <a:bodyPr>
            <a:normAutofit/>
          </a:bodyPr>
          <a:lstStyle/>
          <a:p>
            <a:pPr lvl="1"/>
            <a:r>
              <a:rPr lang="en-US" sz="2800" dirty="0"/>
              <a:t>X - # of people who buy a mango chili lime donut in a day, </a:t>
            </a:r>
            <a:r>
              <a:rPr lang="en-US" sz="2800" b="1" dirty="0"/>
              <a:t>E[X] = </a:t>
            </a:r>
            <a:r>
              <a:rPr lang="el-GR" sz="2800" b="1" dirty="0"/>
              <a:t>λ</a:t>
            </a:r>
            <a:r>
              <a:rPr lang="en-US" sz="2800" b="1" dirty="0"/>
              <a:t> &gt; 0</a:t>
            </a:r>
          </a:p>
          <a:p>
            <a:pPr lvl="1"/>
            <a:r>
              <a:rPr lang="en-US" sz="2800" dirty="0"/>
              <a:t>Assume events on disjoint time intervals occur independently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D8E8C02E-7393-0E57-74DA-68CF9BD098F2}"/>
                  </a:ext>
                </a:extLst>
              </p:cNvPr>
              <p:cNvSpPr/>
              <p:nvPr/>
            </p:nvSpPr>
            <p:spPr>
              <a:xfrm>
                <a:off x="3361678" y="2492971"/>
                <a:ext cx="567373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Divide 1 day into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𝑛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intervals of length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1/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𝑛</m:t>
                    </m:r>
                  </m:oMath>
                </a14:m>
                <a:endParaRPr lang="en-US" sz="24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D8E8C02E-7393-0E57-74DA-68CF9BD098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1678" y="2492971"/>
                <a:ext cx="5673733" cy="461665"/>
              </a:xfrm>
              <a:prstGeom prst="rect">
                <a:avLst/>
              </a:prstGeom>
              <a:blipFill>
                <a:blip r:embed="rId3"/>
                <a:stretch>
                  <a:fillRect l="-1611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C1163247-0B42-E2FE-9D0F-5DE2481668FE}"/>
              </a:ext>
            </a:extLst>
          </p:cNvPr>
          <p:cNvCxnSpPr/>
          <p:nvPr/>
        </p:nvCxnSpPr>
        <p:spPr>
          <a:xfrm>
            <a:off x="616186" y="3524331"/>
            <a:ext cx="0" cy="5579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343ACE2A-D355-49AF-044E-BFDBCE28F065}"/>
              </a:ext>
            </a:extLst>
          </p:cNvPr>
          <p:cNvCxnSpPr>
            <a:cxnSpLocks/>
          </p:cNvCxnSpPr>
          <p:nvPr/>
        </p:nvCxnSpPr>
        <p:spPr>
          <a:xfrm>
            <a:off x="616186" y="3803301"/>
            <a:ext cx="109596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304892B-E8CC-A973-6B90-CC3B8AC95126}"/>
              </a:ext>
            </a:extLst>
          </p:cNvPr>
          <p:cNvCxnSpPr/>
          <p:nvPr/>
        </p:nvCxnSpPr>
        <p:spPr>
          <a:xfrm>
            <a:off x="15328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C4D6D4B2-7F36-CC04-F891-AD1344EA63A5}"/>
              </a:ext>
            </a:extLst>
          </p:cNvPr>
          <p:cNvCxnSpPr/>
          <p:nvPr/>
        </p:nvCxnSpPr>
        <p:spPr>
          <a:xfrm>
            <a:off x="24449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BE3E476C-B6E8-95D9-7ABC-41AE0F132C6E}"/>
              </a:ext>
            </a:extLst>
          </p:cNvPr>
          <p:cNvCxnSpPr/>
          <p:nvPr/>
        </p:nvCxnSpPr>
        <p:spPr>
          <a:xfrm>
            <a:off x="33616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2E334D28-85D8-FA40-F2F9-CF3FE95A4F66}"/>
              </a:ext>
            </a:extLst>
          </p:cNvPr>
          <p:cNvCxnSpPr/>
          <p:nvPr/>
        </p:nvCxnSpPr>
        <p:spPr>
          <a:xfrm>
            <a:off x="42737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50D09E75-583B-045D-000D-C0DCC5BDC36C}"/>
              </a:ext>
            </a:extLst>
          </p:cNvPr>
          <p:cNvCxnSpPr/>
          <p:nvPr/>
        </p:nvCxnSpPr>
        <p:spPr>
          <a:xfrm>
            <a:off x="51904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2011FFB1-9F3B-717F-14B2-37FCE1995244}"/>
              </a:ext>
            </a:extLst>
          </p:cNvPr>
          <p:cNvCxnSpPr/>
          <p:nvPr/>
        </p:nvCxnSpPr>
        <p:spPr>
          <a:xfrm>
            <a:off x="61025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D5593B88-DD3B-C57F-2D3D-13DAE40A0D70}"/>
              </a:ext>
            </a:extLst>
          </p:cNvPr>
          <p:cNvCxnSpPr/>
          <p:nvPr/>
        </p:nvCxnSpPr>
        <p:spPr>
          <a:xfrm>
            <a:off x="70192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0F026EBE-25C4-37BF-F483-65FC2BAA2A51}"/>
              </a:ext>
            </a:extLst>
          </p:cNvPr>
          <p:cNvCxnSpPr/>
          <p:nvPr/>
        </p:nvCxnSpPr>
        <p:spPr>
          <a:xfrm>
            <a:off x="79313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31C7D8E6-FAFB-3A6C-BE04-0F940E4EB9E7}"/>
              </a:ext>
            </a:extLst>
          </p:cNvPr>
          <p:cNvCxnSpPr/>
          <p:nvPr/>
        </p:nvCxnSpPr>
        <p:spPr>
          <a:xfrm>
            <a:off x="88480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EF07EC18-F3FC-15B0-7215-3FB44D6F1A17}"/>
              </a:ext>
            </a:extLst>
          </p:cNvPr>
          <p:cNvCxnSpPr/>
          <p:nvPr/>
        </p:nvCxnSpPr>
        <p:spPr>
          <a:xfrm>
            <a:off x="97601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7175BCF-8169-194F-2E74-A0242BC3B453}"/>
              </a:ext>
            </a:extLst>
          </p:cNvPr>
          <p:cNvCxnSpPr/>
          <p:nvPr/>
        </p:nvCxnSpPr>
        <p:spPr>
          <a:xfrm>
            <a:off x="106768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9ABBCF97-F31F-32D4-0896-DA5B5820B95C}"/>
              </a:ext>
            </a:extLst>
          </p:cNvPr>
          <p:cNvCxnSpPr/>
          <p:nvPr/>
        </p:nvCxnSpPr>
        <p:spPr>
          <a:xfrm>
            <a:off x="11575815" y="3524331"/>
            <a:ext cx="0" cy="5579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Right Brace 60">
            <a:extLst>
              <a:ext uri="{FF2B5EF4-FFF2-40B4-BE49-F238E27FC236}">
                <a16:creationId xmlns:a16="http://schemas.microsoft.com/office/drawing/2014/main" id="{242C939F-C201-4732-DE8F-CA7ACAF7E2A4}"/>
              </a:ext>
            </a:extLst>
          </p:cNvPr>
          <p:cNvSpPr/>
          <p:nvPr/>
        </p:nvSpPr>
        <p:spPr>
          <a:xfrm rot="16200000">
            <a:off x="5891080" y="-2299889"/>
            <a:ext cx="409839" cy="10959629"/>
          </a:xfrm>
          <a:prstGeom prst="rightBrace">
            <a:avLst/>
          </a:prstGeom>
          <a:ln w="952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2FD9CA9B-1BFF-3AD3-5BEA-1D0FA8DFE773}"/>
              </a:ext>
            </a:extLst>
          </p:cNvPr>
          <p:cNvCxnSpPr/>
          <p:nvPr/>
        </p:nvCxnSpPr>
        <p:spPr>
          <a:xfrm>
            <a:off x="616185" y="3630168"/>
            <a:ext cx="916693" cy="0"/>
          </a:xfrm>
          <a:prstGeom prst="straightConnector1">
            <a:avLst/>
          </a:prstGeom>
          <a:ln w="38100">
            <a:solidFill>
              <a:schemeClr val="accent5"/>
            </a:solidFill>
            <a:headEnd type="triangle"/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44">
                <a:extLst>
                  <a:ext uri="{FF2B5EF4-FFF2-40B4-BE49-F238E27FC236}">
                    <a16:creationId xmlns:a16="http://schemas.microsoft.com/office/drawing/2014/main" id="{42C7EF86-2376-5B03-45CD-0376CD14FB4A}"/>
                  </a:ext>
                </a:extLst>
              </p:cNvPr>
              <p:cNvSpPr txBox="1"/>
              <p:nvPr/>
            </p:nvSpPr>
            <p:spPr>
              <a:xfrm>
                <a:off x="851269" y="3290500"/>
                <a:ext cx="42877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1/</m:t>
                      </m:r>
                      <m:r>
                        <a:rPr lang="en-US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dirty="0" err="1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6" name="TextBox 44">
                <a:extLst>
                  <a:ext uri="{FF2B5EF4-FFF2-40B4-BE49-F238E27FC236}">
                    <a16:creationId xmlns:a16="http://schemas.microsoft.com/office/drawing/2014/main" id="{42C7EF86-2376-5B03-45CD-0376CD14FB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269" y="3290500"/>
                <a:ext cx="428771" cy="276999"/>
              </a:xfrm>
              <a:prstGeom prst="rect">
                <a:avLst/>
              </a:prstGeom>
              <a:blipFill>
                <a:blip r:embed="rId4"/>
                <a:stretch>
                  <a:fillRect l="-14286" t="-2222" r="-8571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032A4DF-BF68-A379-20D6-07CAE4CECCC6}"/>
                  </a:ext>
                </a:extLst>
              </p:cNvPr>
              <p:cNvSpPr txBox="1"/>
              <p:nvPr/>
            </p:nvSpPr>
            <p:spPr>
              <a:xfrm>
                <a:off x="616185" y="4500726"/>
                <a:ext cx="8162055" cy="800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independent intervals, assume either 0 or 1 per interval</a:t>
                </a:r>
              </a:p>
              <a:p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𝑝</m:t>
                    </m:r>
                  </m:oMath>
                </a14:m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= probability person buys donut in a single interval =</a:t>
                </a:r>
                <a:r>
                  <a:rPr lang="en-US" sz="2400" b="1" dirty="0"/>
                  <a:t> </a:t>
                </a:r>
                <a14:m>
                  <m:oMath xmlns:m="http://schemas.openxmlformats.org/officeDocument/2006/math">
                    <m:r>
                      <a:rPr lang="el-GR" sz="2400" i="1" dirty="0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 / 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sz="22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032A4DF-BF68-A379-20D6-07CAE4CECC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185" y="4500726"/>
                <a:ext cx="8162055" cy="800219"/>
              </a:xfrm>
              <a:prstGeom prst="rect">
                <a:avLst/>
              </a:prstGeom>
              <a:blipFill>
                <a:blip r:embed="rId5"/>
                <a:stretch>
                  <a:fillRect l="-971" t="-3788" b="-128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F94F89CB-C924-F36B-0192-EB605318BDF1}"/>
              </a:ext>
            </a:extLst>
          </p:cNvPr>
          <p:cNvGrpSpPr/>
          <p:nvPr/>
        </p:nvGrpSpPr>
        <p:grpSpPr>
          <a:xfrm>
            <a:off x="869025" y="3770139"/>
            <a:ext cx="10583458" cy="489052"/>
            <a:chOff x="1087685" y="4015389"/>
            <a:chExt cx="10583458" cy="489052"/>
          </a:xfrm>
        </p:grpSpPr>
        <p:sp>
          <p:nvSpPr>
            <p:cNvPr id="8" name="TextBox 5">
              <a:extLst>
                <a:ext uri="{FF2B5EF4-FFF2-40B4-BE49-F238E27FC236}">
                  <a16:creationId xmlns:a16="http://schemas.microsoft.com/office/drawing/2014/main" id="{5F772443-079E-88BC-5AC5-57C15B1DAE76}"/>
                </a:ext>
              </a:extLst>
            </p:cNvPr>
            <p:cNvSpPr txBox="1"/>
            <p:nvPr/>
          </p:nvSpPr>
          <p:spPr>
            <a:xfrm>
              <a:off x="1985989" y="4019301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solidFill>
                    <a:srgbClr val="C00000"/>
                  </a:solidFill>
                  <a:latin typeface="Candara" panose="020E0502030303020204" pitchFamily="34" charset="0"/>
                  <a:ea typeface="Helvetica" charset="0"/>
                  <a:cs typeface="Helvetica" charset="0"/>
                </a:rPr>
                <a:t>1</a:t>
              </a:r>
            </a:p>
          </p:txBody>
        </p:sp>
        <p:sp>
          <p:nvSpPr>
            <p:cNvPr id="9" name="TextBox 42">
              <a:extLst>
                <a:ext uri="{FF2B5EF4-FFF2-40B4-BE49-F238E27FC236}">
                  <a16:creationId xmlns:a16="http://schemas.microsoft.com/office/drawing/2014/main" id="{64317BC7-0E8E-E076-530C-FD8559558E89}"/>
                </a:ext>
              </a:extLst>
            </p:cNvPr>
            <p:cNvSpPr txBox="1"/>
            <p:nvPr/>
          </p:nvSpPr>
          <p:spPr>
            <a:xfrm>
              <a:off x="1087685" y="4042776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  <p:sp>
          <p:nvSpPr>
            <p:cNvPr id="10" name="TextBox 45">
              <a:extLst>
                <a:ext uri="{FF2B5EF4-FFF2-40B4-BE49-F238E27FC236}">
                  <a16:creationId xmlns:a16="http://schemas.microsoft.com/office/drawing/2014/main" id="{D5726110-C8D3-2FA0-1059-CA536BB848D6}"/>
                </a:ext>
              </a:extLst>
            </p:cNvPr>
            <p:cNvSpPr txBox="1"/>
            <p:nvPr/>
          </p:nvSpPr>
          <p:spPr>
            <a:xfrm>
              <a:off x="2940639" y="4019300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  <p:sp>
          <p:nvSpPr>
            <p:cNvPr id="11" name="TextBox 46">
              <a:extLst>
                <a:ext uri="{FF2B5EF4-FFF2-40B4-BE49-F238E27FC236}">
                  <a16:creationId xmlns:a16="http://schemas.microsoft.com/office/drawing/2014/main" id="{076219D5-8EA9-D70C-104C-179EF4E3FF60}"/>
                </a:ext>
              </a:extLst>
            </p:cNvPr>
            <p:cNvSpPr txBox="1"/>
            <p:nvPr/>
          </p:nvSpPr>
          <p:spPr>
            <a:xfrm>
              <a:off x="3819926" y="4019300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solidFill>
                    <a:srgbClr val="C00000"/>
                  </a:solidFill>
                  <a:latin typeface="Candara" panose="020E0502030303020204" pitchFamily="34" charset="0"/>
                  <a:ea typeface="Helvetica" charset="0"/>
                  <a:cs typeface="Helvetica" charset="0"/>
                </a:rPr>
                <a:t>1</a:t>
              </a:r>
            </a:p>
          </p:txBody>
        </p:sp>
        <p:sp>
          <p:nvSpPr>
            <p:cNvPr id="12" name="TextBox 47">
              <a:extLst>
                <a:ext uri="{FF2B5EF4-FFF2-40B4-BE49-F238E27FC236}">
                  <a16:creationId xmlns:a16="http://schemas.microsoft.com/office/drawing/2014/main" id="{A809FEA0-8921-908D-78D1-F2F72C2A40A5}"/>
                </a:ext>
              </a:extLst>
            </p:cNvPr>
            <p:cNvSpPr txBox="1"/>
            <p:nvPr/>
          </p:nvSpPr>
          <p:spPr>
            <a:xfrm>
              <a:off x="5652394" y="4019816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solidFill>
                    <a:srgbClr val="C00000"/>
                  </a:solidFill>
                  <a:latin typeface="Candara" panose="020E0502030303020204" pitchFamily="34" charset="0"/>
                  <a:ea typeface="Helvetica" charset="0"/>
                  <a:cs typeface="Helvetica" charset="0"/>
                </a:rPr>
                <a:t>1</a:t>
              </a:r>
            </a:p>
          </p:txBody>
        </p:sp>
        <p:sp>
          <p:nvSpPr>
            <p:cNvPr id="13" name="TextBox 49">
              <a:extLst>
                <a:ext uri="{FF2B5EF4-FFF2-40B4-BE49-F238E27FC236}">
                  <a16:creationId xmlns:a16="http://schemas.microsoft.com/office/drawing/2014/main" id="{12C10C90-EF0F-8B02-D911-2C350299920F}"/>
                </a:ext>
              </a:extLst>
            </p:cNvPr>
            <p:cNvSpPr txBox="1"/>
            <p:nvPr/>
          </p:nvSpPr>
          <p:spPr>
            <a:xfrm>
              <a:off x="4773107" y="4028517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  <p:sp>
          <p:nvSpPr>
            <p:cNvPr id="14" name="TextBox 54">
              <a:extLst>
                <a:ext uri="{FF2B5EF4-FFF2-40B4-BE49-F238E27FC236}">
                  <a16:creationId xmlns:a16="http://schemas.microsoft.com/office/drawing/2014/main" id="{760F0FF4-2A41-8577-2F4F-BE891B8A582D}"/>
                </a:ext>
              </a:extLst>
            </p:cNvPr>
            <p:cNvSpPr txBox="1"/>
            <p:nvPr/>
          </p:nvSpPr>
          <p:spPr>
            <a:xfrm>
              <a:off x="6626061" y="4028517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  <p:sp>
          <p:nvSpPr>
            <p:cNvPr id="15" name="TextBox 61">
              <a:extLst>
                <a:ext uri="{FF2B5EF4-FFF2-40B4-BE49-F238E27FC236}">
                  <a16:creationId xmlns:a16="http://schemas.microsoft.com/office/drawing/2014/main" id="{BE224C40-20FB-EDA4-3CEB-5DDAD3A59D76}"/>
                </a:ext>
              </a:extLst>
            </p:cNvPr>
            <p:cNvSpPr txBox="1"/>
            <p:nvPr/>
          </p:nvSpPr>
          <p:spPr>
            <a:xfrm>
              <a:off x="7505348" y="4027333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  <p:sp>
          <p:nvSpPr>
            <p:cNvPr id="16" name="TextBox 62">
              <a:extLst>
                <a:ext uri="{FF2B5EF4-FFF2-40B4-BE49-F238E27FC236}">
                  <a16:creationId xmlns:a16="http://schemas.microsoft.com/office/drawing/2014/main" id="{217E6AEF-859A-E9C2-9748-6BFFC0F4A55D}"/>
                </a:ext>
              </a:extLst>
            </p:cNvPr>
            <p:cNvSpPr txBox="1"/>
            <p:nvPr/>
          </p:nvSpPr>
          <p:spPr>
            <a:xfrm>
              <a:off x="8458529" y="4023280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  <p:sp>
          <p:nvSpPr>
            <p:cNvPr id="17" name="TextBox 63">
              <a:extLst>
                <a:ext uri="{FF2B5EF4-FFF2-40B4-BE49-F238E27FC236}">
                  <a16:creationId xmlns:a16="http://schemas.microsoft.com/office/drawing/2014/main" id="{F50E9F97-B33A-7089-1921-B79AC189773C}"/>
                </a:ext>
              </a:extLst>
            </p:cNvPr>
            <p:cNvSpPr txBox="1"/>
            <p:nvPr/>
          </p:nvSpPr>
          <p:spPr>
            <a:xfrm>
              <a:off x="9309170" y="4015389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solidFill>
                    <a:srgbClr val="C00000"/>
                  </a:solidFill>
                  <a:latin typeface="Candara" panose="020E0502030303020204" pitchFamily="34" charset="0"/>
                  <a:ea typeface="Helvetica" charset="0"/>
                  <a:cs typeface="Helvetica" charset="0"/>
                </a:rPr>
                <a:t>1</a:t>
              </a:r>
            </a:p>
          </p:txBody>
        </p:sp>
        <p:sp>
          <p:nvSpPr>
            <p:cNvPr id="18" name="TextBox 64">
              <a:extLst>
                <a:ext uri="{FF2B5EF4-FFF2-40B4-BE49-F238E27FC236}">
                  <a16:creationId xmlns:a16="http://schemas.microsoft.com/office/drawing/2014/main" id="{FDD6EFA1-1016-6F04-66B9-13CFEC9F3FB3}"/>
                </a:ext>
              </a:extLst>
            </p:cNvPr>
            <p:cNvSpPr txBox="1"/>
            <p:nvPr/>
          </p:nvSpPr>
          <p:spPr>
            <a:xfrm>
              <a:off x="10265878" y="4015390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solidFill>
                    <a:srgbClr val="C00000"/>
                  </a:solidFill>
                  <a:latin typeface="Candara" panose="020E0502030303020204" pitchFamily="34" charset="0"/>
                  <a:ea typeface="Helvetica" charset="0"/>
                  <a:cs typeface="Helvetica" charset="0"/>
                </a:rPr>
                <a:t>1</a:t>
              </a:r>
            </a:p>
          </p:txBody>
        </p:sp>
        <p:sp>
          <p:nvSpPr>
            <p:cNvPr id="19" name="TextBox 65">
              <a:extLst>
                <a:ext uri="{FF2B5EF4-FFF2-40B4-BE49-F238E27FC236}">
                  <a16:creationId xmlns:a16="http://schemas.microsoft.com/office/drawing/2014/main" id="{A8E6E52A-6548-9A42-9221-AD75145F59F6}"/>
                </a:ext>
              </a:extLst>
            </p:cNvPr>
            <p:cNvSpPr txBox="1"/>
            <p:nvPr/>
          </p:nvSpPr>
          <p:spPr>
            <a:xfrm>
              <a:off x="11214686" y="4023279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0F89B73-6AE3-FCEB-393B-D244679064B2}"/>
              </a:ext>
            </a:extLst>
          </p:cNvPr>
          <p:cNvCxnSpPr/>
          <p:nvPr/>
        </p:nvCxnSpPr>
        <p:spPr>
          <a:xfrm>
            <a:off x="616186" y="3524331"/>
            <a:ext cx="0" cy="5579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9E17B5C-665F-7B51-E8FD-DFF9B6C317E4}"/>
              </a:ext>
            </a:extLst>
          </p:cNvPr>
          <p:cNvCxnSpPr>
            <a:cxnSpLocks/>
          </p:cNvCxnSpPr>
          <p:nvPr/>
        </p:nvCxnSpPr>
        <p:spPr>
          <a:xfrm>
            <a:off x="616186" y="3803301"/>
            <a:ext cx="109596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681A2CD-9E00-1889-2CB5-1E493120E9B5}"/>
              </a:ext>
            </a:extLst>
          </p:cNvPr>
          <p:cNvCxnSpPr/>
          <p:nvPr/>
        </p:nvCxnSpPr>
        <p:spPr>
          <a:xfrm>
            <a:off x="15328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244F15E-2A03-C9F5-FF3D-065EDC0C6EF7}"/>
              </a:ext>
            </a:extLst>
          </p:cNvPr>
          <p:cNvCxnSpPr/>
          <p:nvPr/>
        </p:nvCxnSpPr>
        <p:spPr>
          <a:xfrm>
            <a:off x="24449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F9A667D-B74E-9FF5-AFFF-95CF2FF06FF2}"/>
              </a:ext>
            </a:extLst>
          </p:cNvPr>
          <p:cNvCxnSpPr/>
          <p:nvPr/>
        </p:nvCxnSpPr>
        <p:spPr>
          <a:xfrm>
            <a:off x="33616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461B570-F7EA-45B9-9A5D-BE84CA04CD32}"/>
              </a:ext>
            </a:extLst>
          </p:cNvPr>
          <p:cNvCxnSpPr/>
          <p:nvPr/>
        </p:nvCxnSpPr>
        <p:spPr>
          <a:xfrm>
            <a:off x="42737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FA32712-C22E-BF46-E802-404F05C7780E}"/>
              </a:ext>
            </a:extLst>
          </p:cNvPr>
          <p:cNvCxnSpPr/>
          <p:nvPr/>
        </p:nvCxnSpPr>
        <p:spPr>
          <a:xfrm>
            <a:off x="51904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FE0177D-7A80-0C3C-F965-C7E75029A7F5}"/>
              </a:ext>
            </a:extLst>
          </p:cNvPr>
          <p:cNvCxnSpPr/>
          <p:nvPr/>
        </p:nvCxnSpPr>
        <p:spPr>
          <a:xfrm>
            <a:off x="61025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16322B7-A846-D9BD-C64B-077945EF9E65}"/>
              </a:ext>
            </a:extLst>
          </p:cNvPr>
          <p:cNvCxnSpPr/>
          <p:nvPr/>
        </p:nvCxnSpPr>
        <p:spPr>
          <a:xfrm>
            <a:off x="70192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394F394-FDD3-3496-AAB9-905D0CCE2DAD}"/>
              </a:ext>
            </a:extLst>
          </p:cNvPr>
          <p:cNvCxnSpPr/>
          <p:nvPr/>
        </p:nvCxnSpPr>
        <p:spPr>
          <a:xfrm>
            <a:off x="79313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659DB70-2A38-00DF-B937-ED158AE29357}"/>
              </a:ext>
            </a:extLst>
          </p:cNvPr>
          <p:cNvCxnSpPr/>
          <p:nvPr/>
        </p:nvCxnSpPr>
        <p:spPr>
          <a:xfrm>
            <a:off x="88480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4052C99-5C61-0FA7-2119-06A281BC3B64}"/>
              </a:ext>
            </a:extLst>
          </p:cNvPr>
          <p:cNvCxnSpPr/>
          <p:nvPr/>
        </p:nvCxnSpPr>
        <p:spPr>
          <a:xfrm>
            <a:off x="97601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87A31CB-D80A-9CCA-98C5-051F6833A54A}"/>
              </a:ext>
            </a:extLst>
          </p:cNvPr>
          <p:cNvCxnSpPr/>
          <p:nvPr/>
        </p:nvCxnSpPr>
        <p:spPr>
          <a:xfrm>
            <a:off x="106768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D20E39D-1DD2-5528-4618-3B9ECD580BA7}"/>
              </a:ext>
            </a:extLst>
          </p:cNvPr>
          <p:cNvCxnSpPr/>
          <p:nvPr/>
        </p:nvCxnSpPr>
        <p:spPr>
          <a:xfrm>
            <a:off x="11575815" y="3524331"/>
            <a:ext cx="0" cy="5579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96AD421-C4B6-AF55-BAC3-C6DDAC8470B4}"/>
              </a:ext>
            </a:extLst>
          </p:cNvPr>
          <p:cNvCxnSpPr/>
          <p:nvPr/>
        </p:nvCxnSpPr>
        <p:spPr>
          <a:xfrm flipV="1">
            <a:off x="1995558" y="3733865"/>
            <a:ext cx="0" cy="18402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CDEECC3-AC77-1619-433C-2A6D39C5B15F}"/>
              </a:ext>
            </a:extLst>
          </p:cNvPr>
          <p:cNvCxnSpPr/>
          <p:nvPr/>
        </p:nvCxnSpPr>
        <p:spPr>
          <a:xfrm flipV="1">
            <a:off x="3819920" y="3718694"/>
            <a:ext cx="0" cy="18402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5421D9D-115B-E2AF-48B7-90C9E75CD706}"/>
              </a:ext>
            </a:extLst>
          </p:cNvPr>
          <p:cNvCxnSpPr/>
          <p:nvPr/>
        </p:nvCxnSpPr>
        <p:spPr>
          <a:xfrm flipV="1">
            <a:off x="5661963" y="3733865"/>
            <a:ext cx="0" cy="18402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37E2085-EB33-AA2A-CD15-F51F5A85C175}"/>
              </a:ext>
            </a:extLst>
          </p:cNvPr>
          <p:cNvCxnSpPr/>
          <p:nvPr/>
        </p:nvCxnSpPr>
        <p:spPr>
          <a:xfrm flipV="1">
            <a:off x="9325380" y="3733865"/>
            <a:ext cx="0" cy="18402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A770D78-0F30-997E-3707-262969041741}"/>
              </a:ext>
            </a:extLst>
          </p:cNvPr>
          <p:cNvCxnSpPr/>
          <p:nvPr/>
        </p:nvCxnSpPr>
        <p:spPr>
          <a:xfrm flipV="1">
            <a:off x="10276455" y="3718694"/>
            <a:ext cx="0" cy="18402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Smiley Face 38">
            <a:extLst>
              <a:ext uri="{FF2B5EF4-FFF2-40B4-BE49-F238E27FC236}">
                <a16:creationId xmlns:a16="http://schemas.microsoft.com/office/drawing/2014/main" id="{0B99C047-1B90-0006-8C90-E49D3FB17EDD}"/>
              </a:ext>
            </a:extLst>
          </p:cNvPr>
          <p:cNvSpPr/>
          <p:nvPr/>
        </p:nvSpPr>
        <p:spPr>
          <a:xfrm>
            <a:off x="1822179" y="3338130"/>
            <a:ext cx="344691" cy="344691"/>
          </a:xfrm>
          <a:prstGeom prst="smileyFac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Smiley Face 39">
            <a:extLst>
              <a:ext uri="{FF2B5EF4-FFF2-40B4-BE49-F238E27FC236}">
                <a16:creationId xmlns:a16="http://schemas.microsoft.com/office/drawing/2014/main" id="{55E92D04-CBFD-2934-6DB3-22F161E6B0FA}"/>
              </a:ext>
            </a:extLst>
          </p:cNvPr>
          <p:cNvSpPr/>
          <p:nvPr/>
        </p:nvSpPr>
        <p:spPr>
          <a:xfrm>
            <a:off x="3657148" y="3346325"/>
            <a:ext cx="344691" cy="344691"/>
          </a:xfrm>
          <a:prstGeom prst="smileyFac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Smiley Face 40">
            <a:extLst>
              <a:ext uri="{FF2B5EF4-FFF2-40B4-BE49-F238E27FC236}">
                <a16:creationId xmlns:a16="http://schemas.microsoft.com/office/drawing/2014/main" id="{BA7C144C-0D25-36A8-4281-A4A00149E82E}"/>
              </a:ext>
            </a:extLst>
          </p:cNvPr>
          <p:cNvSpPr/>
          <p:nvPr/>
        </p:nvSpPr>
        <p:spPr>
          <a:xfrm>
            <a:off x="5480773" y="3342412"/>
            <a:ext cx="344691" cy="344691"/>
          </a:xfrm>
          <a:prstGeom prst="smileyFac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Smiley Face 41">
            <a:extLst>
              <a:ext uri="{FF2B5EF4-FFF2-40B4-BE49-F238E27FC236}">
                <a16:creationId xmlns:a16="http://schemas.microsoft.com/office/drawing/2014/main" id="{AD6BD38D-4DDD-5774-B568-C6D58227EF26}"/>
              </a:ext>
            </a:extLst>
          </p:cNvPr>
          <p:cNvSpPr/>
          <p:nvPr/>
        </p:nvSpPr>
        <p:spPr>
          <a:xfrm>
            <a:off x="9173064" y="3351984"/>
            <a:ext cx="344691" cy="344691"/>
          </a:xfrm>
          <a:prstGeom prst="smileyFac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Smiley Face 42">
            <a:extLst>
              <a:ext uri="{FF2B5EF4-FFF2-40B4-BE49-F238E27FC236}">
                <a16:creationId xmlns:a16="http://schemas.microsoft.com/office/drawing/2014/main" id="{C213BE8A-47B1-4A8B-7FFA-86C25514CE13}"/>
              </a:ext>
            </a:extLst>
          </p:cNvPr>
          <p:cNvSpPr/>
          <p:nvPr/>
        </p:nvSpPr>
        <p:spPr>
          <a:xfrm>
            <a:off x="10103100" y="3371115"/>
            <a:ext cx="344691" cy="344691"/>
          </a:xfrm>
          <a:prstGeom prst="smileyFac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891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6CDE3-A494-8E9D-4FAC-89F039461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Zoo of Random Variables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07F89B3-3B4D-0B9F-6C35-3A422A5FB8BA}"/>
              </a:ext>
            </a:extLst>
          </p:cNvPr>
          <p:cNvSpPr/>
          <p:nvPr/>
        </p:nvSpPr>
        <p:spPr>
          <a:xfrm>
            <a:off x="502370" y="1699958"/>
            <a:ext cx="11187259" cy="3192082"/>
          </a:xfrm>
          <a:prstGeom prst="roundRect">
            <a:avLst>
              <a:gd name="adj" fmla="val 13749"/>
            </a:avLst>
          </a:prstGeom>
          <a:solidFill>
            <a:srgbClr val="ECF4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There are </a:t>
            </a:r>
            <a:r>
              <a:rPr kumimoji="0" lang="en-US" sz="280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common patterns 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of random experiments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We’re going to </a:t>
            </a:r>
            <a:r>
              <a:rPr lang="en-US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identify some common patterns</a:t>
            </a:r>
            <a:r>
              <a:rPr lang="en-US" sz="28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and </a:t>
            </a:r>
            <a:r>
              <a:rPr lang="en-US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compute the support, PMF, CDF, expectation, and variance</a:t>
            </a:r>
            <a:r>
              <a:rPr lang="en-US" sz="28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 them, so </a:t>
            </a:r>
            <a:r>
              <a:rPr lang="en-US" sz="2800" i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when we see a random variable that matches that pattern</a:t>
            </a:r>
            <a:r>
              <a:rPr lang="en-US" sz="28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we don’t have to re-compute everything! </a:t>
            </a:r>
            <a:endParaRPr lang="en-US" sz="2800" dirty="0"/>
          </a:p>
        </p:txBody>
      </p:sp>
      <p:pic>
        <p:nvPicPr>
          <p:cNvPr id="17" name="Graphic 16" descr="Hippo">
            <a:extLst>
              <a:ext uri="{FF2B5EF4-FFF2-40B4-BE49-F238E27FC236}">
                <a16:creationId xmlns:a16="http://schemas.microsoft.com/office/drawing/2014/main" id="{66D29DC6-E9E4-7085-5FE3-05C47B1262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5239" y="5090828"/>
            <a:ext cx="1235012" cy="1235012"/>
          </a:xfrm>
          <a:prstGeom prst="rect">
            <a:avLst/>
          </a:prstGeom>
        </p:spPr>
      </p:pic>
      <p:pic>
        <p:nvPicPr>
          <p:cNvPr id="18" name="Graphic 17" descr="Rubber duck">
            <a:extLst>
              <a:ext uri="{FF2B5EF4-FFF2-40B4-BE49-F238E27FC236}">
                <a16:creationId xmlns:a16="http://schemas.microsoft.com/office/drawing/2014/main" id="{814CA63A-1410-5ED7-99E1-604E464788B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50154" y="5090828"/>
            <a:ext cx="1235012" cy="1235012"/>
          </a:xfrm>
          <a:prstGeom prst="rect">
            <a:avLst/>
          </a:prstGeom>
        </p:spPr>
      </p:pic>
      <p:pic>
        <p:nvPicPr>
          <p:cNvPr id="21" name="Graphic 20" descr="Rabbit">
            <a:extLst>
              <a:ext uri="{FF2B5EF4-FFF2-40B4-BE49-F238E27FC236}">
                <a16:creationId xmlns:a16="http://schemas.microsoft.com/office/drawing/2014/main" id="{DEB3F129-2D11-A82B-0D6E-17F08A4A6D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02116" y="5040630"/>
            <a:ext cx="1235012" cy="1235012"/>
          </a:xfrm>
          <a:prstGeom prst="rect">
            <a:avLst/>
          </a:prstGeom>
        </p:spPr>
      </p:pic>
      <p:pic>
        <p:nvPicPr>
          <p:cNvPr id="22" name="Graphic 21" descr="Snake">
            <a:extLst>
              <a:ext uri="{FF2B5EF4-FFF2-40B4-BE49-F238E27FC236}">
                <a16:creationId xmlns:a16="http://schemas.microsoft.com/office/drawing/2014/main" id="{CB1213AF-C0A6-A3E5-82B0-88D56ED9EF1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80671" y="5090828"/>
            <a:ext cx="1235012" cy="1235012"/>
          </a:xfrm>
          <a:prstGeom prst="rect">
            <a:avLst/>
          </a:prstGeom>
        </p:spPr>
      </p:pic>
      <p:pic>
        <p:nvPicPr>
          <p:cNvPr id="23" name="Graphic 22" descr="Turtle">
            <a:extLst>
              <a:ext uri="{FF2B5EF4-FFF2-40B4-BE49-F238E27FC236}">
                <a16:creationId xmlns:a16="http://schemas.microsoft.com/office/drawing/2014/main" id="{E23B5A8A-FD1A-BD84-2D84-F72BBB4908F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62679" y="5090828"/>
            <a:ext cx="1235012" cy="1235012"/>
          </a:xfrm>
          <a:prstGeom prst="rect">
            <a:avLst/>
          </a:prstGeom>
        </p:spPr>
      </p:pic>
      <p:pic>
        <p:nvPicPr>
          <p:cNvPr id="24" name="Graphic 23" descr="Panda">
            <a:extLst>
              <a:ext uri="{FF2B5EF4-FFF2-40B4-BE49-F238E27FC236}">
                <a16:creationId xmlns:a16="http://schemas.microsoft.com/office/drawing/2014/main" id="{48B08A8E-2638-333F-8908-DF9606056F2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93196" y="5122993"/>
            <a:ext cx="1235012" cy="1235012"/>
          </a:xfrm>
          <a:prstGeom prst="rect">
            <a:avLst/>
          </a:prstGeom>
        </p:spPr>
      </p:pic>
      <p:pic>
        <p:nvPicPr>
          <p:cNvPr id="25" name="Graphic 24" descr="Whale">
            <a:extLst>
              <a:ext uri="{FF2B5EF4-FFF2-40B4-BE49-F238E27FC236}">
                <a16:creationId xmlns:a16="http://schemas.microsoft.com/office/drawing/2014/main" id="{34CD33AA-6AEC-433D-D591-E3DDB1C6BF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58254" y="5056859"/>
            <a:ext cx="1235012" cy="1235012"/>
          </a:xfrm>
          <a:prstGeom prst="rect">
            <a:avLst/>
          </a:prstGeom>
        </p:spPr>
      </p:pic>
      <p:pic>
        <p:nvPicPr>
          <p:cNvPr id="26" name="Graphic 25" descr="Elephant">
            <a:extLst>
              <a:ext uri="{FF2B5EF4-FFF2-40B4-BE49-F238E27FC236}">
                <a16:creationId xmlns:a16="http://schemas.microsoft.com/office/drawing/2014/main" id="{968CB1A9-A250-0B9D-8C99-6484C9BC4F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292935" y="5056859"/>
            <a:ext cx="1235012" cy="1235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6919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824A6-A4FD-BB0B-19A6-86EE546A9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C944ACD-B51B-CF6E-BD3B-F1FCAF221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Scenario: The Poisson Distribution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636643-350B-C20B-58BE-E7C7544E9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240" y="1362550"/>
            <a:ext cx="11187258" cy="957289"/>
          </a:xfrm>
        </p:spPr>
        <p:txBody>
          <a:bodyPr>
            <a:normAutofit/>
          </a:bodyPr>
          <a:lstStyle/>
          <a:p>
            <a:pPr lvl="1"/>
            <a:r>
              <a:rPr lang="en-US" sz="2800" dirty="0"/>
              <a:t>X - # of people who buy a mango chili lime donut in a day, </a:t>
            </a:r>
            <a:r>
              <a:rPr lang="en-US" sz="2800" b="1" dirty="0"/>
              <a:t>E[X] = </a:t>
            </a:r>
            <a:r>
              <a:rPr lang="el-GR" sz="2800" b="1" dirty="0"/>
              <a:t>λ</a:t>
            </a:r>
            <a:r>
              <a:rPr lang="en-US" sz="2800" b="1" dirty="0"/>
              <a:t> &gt; 0</a:t>
            </a:r>
          </a:p>
          <a:p>
            <a:pPr lvl="1"/>
            <a:r>
              <a:rPr lang="en-US" sz="2800" dirty="0"/>
              <a:t>Assume events on disjoint time intervals occur independently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F1D6317B-28CD-263F-67B2-F29DB6D7661D}"/>
                  </a:ext>
                </a:extLst>
              </p:cNvPr>
              <p:cNvSpPr/>
              <p:nvPr/>
            </p:nvSpPr>
            <p:spPr>
              <a:xfrm>
                <a:off x="3361678" y="2492971"/>
                <a:ext cx="567373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Divide 1 day into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𝑛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intervals of length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1/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𝑛</m:t>
                    </m:r>
                  </m:oMath>
                </a14:m>
                <a:endParaRPr lang="en-US" sz="24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F1D6317B-28CD-263F-67B2-F29DB6D766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1678" y="2492971"/>
                <a:ext cx="5673733" cy="461665"/>
              </a:xfrm>
              <a:prstGeom prst="rect">
                <a:avLst/>
              </a:prstGeom>
              <a:blipFill>
                <a:blip r:embed="rId3"/>
                <a:stretch>
                  <a:fillRect l="-1611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D774B72B-C778-E305-2726-2C259EF88825}"/>
              </a:ext>
            </a:extLst>
          </p:cNvPr>
          <p:cNvCxnSpPr/>
          <p:nvPr/>
        </p:nvCxnSpPr>
        <p:spPr>
          <a:xfrm>
            <a:off x="616186" y="3524331"/>
            <a:ext cx="0" cy="5579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8DA76BCD-2834-7A89-8D47-E21A1687386A}"/>
              </a:ext>
            </a:extLst>
          </p:cNvPr>
          <p:cNvCxnSpPr>
            <a:cxnSpLocks/>
          </p:cNvCxnSpPr>
          <p:nvPr/>
        </p:nvCxnSpPr>
        <p:spPr>
          <a:xfrm>
            <a:off x="616186" y="3803301"/>
            <a:ext cx="109596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9E80E38-52D6-C2E8-7E71-D09617AE3BFD}"/>
              </a:ext>
            </a:extLst>
          </p:cNvPr>
          <p:cNvCxnSpPr/>
          <p:nvPr/>
        </p:nvCxnSpPr>
        <p:spPr>
          <a:xfrm>
            <a:off x="15328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A6E3FA35-2038-BFBE-7DA3-C7A181E7A1F5}"/>
              </a:ext>
            </a:extLst>
          </p:cNvPr>
          <p:cNvCxnSpPr/>
          <p:nvPr/>
        </p:nvCxnSpPr>
        <p:spPr>
          <a:xfrm>
            <a:off x="24449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94CB4DA5-14A8-EEE6-55DD-48A1D5BE525D}"/>
              </a:ext>
            </a:extLst>
          </p:cNvPr>
          <p:cNvCxnSpPr/>
          <p:nvPr/>
        </p:nvCxnSpPr>
        <p:spPr>
          <a:xfrm>
            <a:off x="33616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EC4F2DE4-0AC4-76DA-8205-9E0138D0C619}"/>
              </a:ext>
            </a:extLst>
          </p:cNvPr>
          <p:cNvCxnSpPr/>
          <p:nvPr/>
        </p:nvCxnSpPr>
        <p:spPr>
          <a:xfrm>
            <a:off x="42737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7E0B9AA3-826E-790E-87C8-FE804B0B3F2B}"/>
              </a:ext>
            </a:extLst>
          </p:cNvPr>
          <p:cNvCxnSpPr/>
          <p:nvPr/>
        </p:nvCxnSpPr>
        <p:spPr>
          <a:xfrm>
            <a:off x="51904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A16B3C56-162A-8A84-0E19-7AF1E65E3C14}"/>
              </a:ext>
            </a:extLst>
          </p:cNvPr>
          <p:cNvCxnSpPr/>
          <p:nvPr/>
        </p:nvCxnSpPr>
        <p:spPr>
          <a:xfrm>
            <a:off x="61025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45B16BCA-B1E9-E69B-5661-9DD3278473E4}"/>
              </a:ext>
            </a:extLst>
          </p:cNvPr>
          <p:cNvCxnSpPr/>
          <p:nvPr/>
        </p:nvCxnSpPr>
        <p:spPr>
          <a:xfrm>
            <a:off x="70192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2C7BA786-291B-38D2-962B-D47A617F8D35}"/>
              </a:ext>
            </a:extLst>
          </p:cNvPr>
          <p:cNvCxnSpPr/>
          <p:nvPr/>
        </p:nvCxnSpPr>
        <p:spPr>
          <a:xfrm>
            <a:off x="79313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FB431EEA-3368-D8E0-6E8E-C59D15224523}"/>
              </a:ext>
            </a:extLst>
          </p:cNvPr>
          <p:cNvCxnSpPr/>
          <p:nvPr/>
        </p:nvCxnSpPr>
        <p:spPr>
          <a:xfrm>
            <a:off x="88480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73F87677-CB89-35BE-39D3-8C78C7F725BF}"/>
              </a:ext>
            </a:extLst>
          </p:cNvPr>
          <p:cNvCxnSpPr/>
          <p:nvPr/>
        </p:nvCxnSpPr>
        <p:spPr>
          <a:xfrm>
            <a:off x="97601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19152DE0-A2B7-2309-ED50-D9F80B30DCA5}"/>
              </a:ext>
            </a:extLst>
          </p:cNvPr>
          <p:cNvCxnSpPr/>
          <p:nvPr/>
        </p:nvCxnSpPr>
        <p:spPr>
          <a:xfrm>
            <a:off x="106768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323A5512-E7B7-350D-3F47-A368607FFCC7}"/>
              </a:ext>
            </a:extLst>
          </p:cNvPr>
          <p:cNvCxnSpPr/>
          <p:nvPr/>
        </p:nvCxnSpPr>
        <p:spPr>
          <a:xfrm>
            <a:off x="11575815" y="3524331"/>
            <a:ext cx="0" cy="5579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Right Brace 60">
            <a:extLst>
              <a:ext uri="{FF2B5EF4-FFF2-40B4-BE49-F238E27FC236}">
                <a16:creationId xmlns:a16="http://schemas.microsoft.com/office/drawing/2014/main" id="{08F82A54-CF26-F824-CE56-67B8215157AC}"/>
              </a:ext>
            </a:extLst>
          </p:cNvPr>
          <p:cNvSpPr/>
          <p:nvPr/>
        </p:nvSpPr>
        <p:spPr>
          <a:xfrm rot="16200000">
            <a:off x="5891080" y="-2299889"/>
            <a:ext cx="409839" cy="10959629"/>
          </a:xfrm>
          <a:prstGeom prst="rightBrace">
            <a:avLst/>
          </a:prstGeom>
          <a:ln w="952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7D9AE2C-7477-B2FB-E6A6-B07B7F57959A}"/>
              </a:ext>
            </a:extLst>
          </p:cNvPr>
          <p:cNvCxnSpPr/>
          <p:nvPr/>
        </p:nvCxnSpPr>
        <p:spPr>
          <a:xfrm>
            <a:off x="616185" y="3630168"/>
            <a:ext cx="916693" cy="0"/>
          </a:xfrm>
          <a:prstGeom prst="straightConnector1">
            <a:avLst/>
          </a:prstGeom>
          <a:ln w="38100">
            <a:solidFill>
              <a:schemeClr val="accent5"/>
            </a:solidFill>
            <a:headEnd type="triangle"/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44">
                <a:extLst>
                  <a:ext uri="{FF2B5EF4-FFF2-40B4-BE49-F238E27FC236}">
                    <a16:creationId xmlns:a16="http://schemas.microsoft.com/office/drawing/2014/main" id="{39D1DCBF-700E-8109-0463-1B2BBB534672}"/>
                  </a:ext>
                </a:extLst>
              </p:cNvPr>
              <p:cNvSpPr txBox="1"/>
              <p:nvPr/>
            </p:nvSpPr>
            <p:spPr>
              <a:xfrm>
                <a:off x="851269" y="3290500"/>
                <a:ext cx="42877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1/</m:t>
                      </m:r>
                      <m:r>
                        <a:rPr lang="en-US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dirty="0" err="1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6" name="TextBox 44">
                <a:extLst>
                  <a:ext uri="{FF2B5EF4-FFF2-40B4-BE49-F238E27FC236}">
                    <a16:creationId xmlns:a16="http://schemas.microsoft.com/office/drawing/2014/main" id="{39D1DCBF-700E-8109-0463-1B2BBB5346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269" y="3290500"/>
                <a:ext cx="428771" cy="276999"/>
              </a:xfrm>
              <a:prstGeom prst="rect">
                <a:avLst/>
              </a:prstGeom>
              <a:blipFill>
                <a:blip r:embed="rId4"/>
                <a:stretch>
                  <a:fillRect l="-14286" t="-2222" r="-8571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FEBA530-CDE4-5A7E-0EAD-E707665B4090}"/>
                  </a:ext>
                </a:extLst>
              </p:cNvPr>
              <p:cNvSpPr txBox="1"/>
              <p:nvPr/>
            </p:nvSpPr>
            <p:spPr>
              <a:xfrm>
                <a:off x="616185" y="4500726"/>
                <a:ext cx="9561085" cy="18939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independent intervals, assume either 0 or 1 per interval</a:t>
                </a:r>
              </a:p>
              <a:p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𝑝</m:t>
                    </m:r>
                  </m:oMath>
                </a14:m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= probability person buys donut in a single interval =</a:t>
                </a:r>
                <a:r>
                  <a:rPr lang="en-US" sz="2400" b="1" dirty="0"/>
                  <a:t> </a:t>
                </a:r>
                <a14:m>
                  <m:oMath xmlns:m="http://schemas.openxmlformats.org/officeDocument/2006/math">
                    <m:r>
                      <a:rPr lang="el-GR" sz="2400" i="1" dirty="0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 / 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sz="22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endParaRPr lang="en-US" sz="22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Each interval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𝑖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~</m:t>
                    </m:r>
                    <m:r>
                      <m:rPr>
                        <m:nor/>
                      </m:rPr>
                      <a:rPr lang="en-US" sz="22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Ber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𝑝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𝜆</m:t>
                            </m:r>
                          </m:num>
                          <m:den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𝑛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𝑖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2200" b="0" i="1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  <m:t>1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en-US" sz="2200" b="0" i="0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  <m:t>if</m:t>
                              </m:r>
                              <m:r>
                                <m:rPr>
                                  <m:nor/>
                                </m:rPr>
                                <a:rPr lang="en-US" sz="2200" b="0" i="0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200" b="0" i="0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  <m:t>person</m:t>
                              </m:r>
                              <m:r>
                                <m:rPr>
                                  <m:nor/>
                                </m:rPr>
                                <a:rPr lang="en-US" sz="2200" b="0" i="0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200" b="0" i="0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  <m:t>in</m:t>
                              </m:r>
                              <m:r>
                                <m:rPr>
                                  <m:nor/>
                                </m:rPr>
                                <a:rPr lang="en-US" sz="2200" b="0" i="0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200" b="0" i="0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  <m:t>ith</m:t>
                              </m:r>
                              <m:r>
                                <m:rPr>
                                  <m:nor/>
                                </m:rPr>
                                <a:rPr lang="en-US" sz="2200" b="0" i="0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200" b="0" i="0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  <m:t>interval</m:t>
                              </m:r>
                            </m:e>
                          </m:mr>
                          <m:m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  <m:t>0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en-US" sz="2200" b="0" i="0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  <m:t>otherwise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22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FEBA530-CDE4-5A7E-0EAD-E707665B40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185" y="4500726"/>
                <a:ext cx="9561085" cy="1893980"/>
              </a:xfrm>
              <a:prstGeom prst="rect">
                <a:avLst/>
              </a:prstGeom>
              <a:blipFill>
                <a:blip r:embed="rId5"/>
                <a:stretch>
                  <a:fillRect l="-829" t="-16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B4CA6053-5A5A-95DB-18AC-C564F47DFB91}"/>
              </a:ext>
            </a:extLst>
          </p:cNvPr>
          <p:cNvGrpSpPr/>
          <p:nvPr/>
        </p:nvGrpSpPr>
        <p:grpSpPr>
          <a:xfrm>
            <a:off x="869025" y="3770139"/>
            <a:ext cx="10583458" cy="489052"/>
            <a:chOff x="1087685" y="4015389"/>
            <a:chExt cx="10583458" cy="489052"/>
          </a:xfrm>
        </p:grpSpPr>
        <p:sp>
          <p:nvSpPr>
            <p:cNvPr id="8" name="TextBox 5">
              <a:extLst>
                <a:ext uri="{FF2B5EF4-FFF2-40B4-BE49-F238E27FC236}">
                  <a16:creationId xmlns:a16="http://schemas.microsoft.com/office/drawing/2014/main" id="{175B7F5C-1026-BC0D-3474-BF0B1E2FC74C}"/>
                </a:ext>
              </a:extLst>
            </p:cNvPr>
            <p:cNvSpPr txBox="1"/>
            <p:nvPr/>
          </p:nvSpPr>
          <p:spPr>
            <a:xfrm>
              <a:off x="1985989" y="4019301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solidFill>
                    <a:srgbClr val="C00000"/>
                  </a:solidFill>
                  <a:latin typeface="Candara" panose="020E0502030303020204" pitchFamily="34" charset="0"/>
                  <a:ea typeface="Helvetica" charset="0"/>
                  <a:cs typeface="Helvetica" charset="0"/>
                </a:rPr>
                <a:t>1</a:t>
              </a:r>
            </a:p>
          </p:txBody>
        </p:sp>
        <p:sp>
          <p:nvSpPr>
            <p:cNvPr id="9" name="TextBox 42">
              <a:extLst>
                <a:ext uri="{FF2B5EF4-FFF2-40B4-BE49-F238E27FC236}">
                  <a16:creationId xmlns:a16="http://schemas.microsoft.com/office/drawing/2014/main" id="{FDFD511E-9029-847E-FE44-513945A908F9}"/>
                </a:ext>
              </a:extLst>
            </p:cNvPr>
            <p:cNvSpPr txBox="1"/>
            <p:nvPr/>
          </p:nvSpPr>
          <p:spPr>
            <a:xfrm>
              <a:off x="1087685" y="4042776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  <p:sp>
          <p:nvSpPr>
            <p:cNvPr id="10" name="TextBox 45">
              <a:extLst>
                <a:ext uri="{FF2B5EF4-FFF2-40B4-BE49-F238E27FC236}">
                  <a16:creationId xmlns:a16="http://schemas.microsoft.com/office/drawing/2014/main" id="{31A1CEE6-9A06-600C-FB4F-67CF0C4171E1}"/>
                </a:ext>
              </a:extLst>
            </p:cNvPr>
            <p:cNvSpPr txBox="1"/>
            <p:nvPr/>
          </p:nvSpPr>
          <p:spPr>
            <a:xfrm>
              <a:off x="2940639" y="4019300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  <p:sp>
          <p:nvSpPr>
            <p:cNvPr id="11" name="TextBox 46">
              <a:extLst>
                <a:ext uri="{FF2B5EF4-FFF2-40B4-BE49-F238E27FC236}">
                  <a16:creationId xmlns:a16="http://schemas.microsoft.com/office/drawing/2014/main" id="{85A8C82E-A602-15CF-A66E-0874E3FAFBC7}"/>
                </a:ext>
              </a:extLst>
            </p:cNvPr>
            <p:cNvSpPr txBox="1"/>
            <p:nvPr/>
          </p:nvSpPr>
          <p:spPr>
            <a:xfrm>
              <a:off x="3819926" y="4019300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solidFill>
                    <a:srgbClr val="C00000"/>
                  </a:solidFill>
                  <a:latin typeface="Candara" panose="020E0502030303020204" pitchFamily="34" charset="0"/>
                  <a:ea typeface="Helvetica" charset="0"/>
                  <a:cs typeface="Helvetica" charset="0"/>
                </a:rPr>
                <a:t>1</a:t>
              </a:r>
            </a:p>
          </p:txBody>
        </p:sp>
        <p:sp>
          <p:nvSpPr>
            <p:cNvPr id="12" name="TextBox 47">
              <a:extLst>
                <a:ext uri="{FF2B5EF4-FFF2-40B4-BE49-F238E27FC236}">
                  <a16:creationId xmlns:a16="http://schemas.microsoft.com/office/drawing/2014/main" id="{663298DF-1129-EB0F-3F4F-CE2D8973C738}"/>
                </a:ext>
              </a:extLst>
            </p:cNvPr>
            <p:cNvSpPr txBox="1"/>
            <p:nvPr/>
          </p:nvSpPr>
          <p:spPr>
            <a:xfrm>
              <a:off x="5652394" y="4019816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solidFill>
                    <a:srgbClr val="C00000"/>
                  </a:solidFill>
                  <a:latin typeface="Candara" panose="020E0502030303020204" pitchFamily="34" charset="0"/>
                  <a:ea typeface="Helvetica" charset="0"/>
                  <a:cs typeface="Helvetica" charset="0"/>
                </a:rPr>
                <a:t>1</a:t>
              </a:r>
            </a:p>
          </p:txBody>
        </p:sp>
        <p:sp>
          <p:nvSpPr>
            <p:cNvPr id="13" name="TextBox 49">
              <a:extLst>
                <a:ext uri="{FF2B5EF4-FFF2-40B4-BE49-F238E27FC236}">
                  <a16:creationId xmlns:a16="http://schemas.microsoft.com/office/drawing/2014/main" id="{26B2436C-7375-3250-28C0-DAF78FD44CE9}"/>
                </a:ext>
              </a:extLst>
            </p:cNvPr>
            <p:cNvSpPr txBox="1"/>
            <p:nvPr/>
          </p:nvSpPr>
          <p:spPr>
            <a:xfrm>
              <a:off x="4773107" y="4028517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  <p:sp>
          <p:nvSpPr>
            <p:cNvPr id="14" name="TextBox 54">
              <a:extLst>
                <a:ext uri="{FF2B5EF4-FFF2-40B4-BE49-F238E27FC236}">
                  <a16:creationId xmlns:a16="http://schemas.microsoft.com/office/drawing/2014/main" id="{49AD36DC-4136-5B47-8B42-BCD854E873A2}"/>
                </a:ext>
              </a:extLst>
            </p:cNvPr>
            <p:cNvSpPr txBox="1"/>
            <p:nvPr/>
          </p:nvSpPr>
          <p:spPr>
            <a:xfrm>
              <a:off x="6626061" y="4028517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  <p:sp>
          <p:nvSpPr>
            <p:cNvPr id="15" name="TextBox 61">
              <a:extLst>
                <a:ext uri="{FF2B5EF4-FFF2-40B4-BE49-F238E27FC236}">
                  <a16:creationId xmlns:a16="http://schemas.microsoft.com/office/drawing/2014/main" id="{F45F73A5-9E8F-A2E5-A0E2-792B20890E70}"/>
                </a:ext>
              </a:extLst>
            </p:cNvPr>
            <p:cNvSpPr txBox="1"/>
            <p:nvPr/>
          </p:nvSpPr>
          <p:spPr>
            <a:xfrm>
              <a:off x="7505348" y="4027333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  <p:sp>
          <p:nvSpPr>
            <p:cNvPr id="16" name="TextBox 62">
              <a:extLst>
                <a:ext uri="{FF2B5EF4-FFF2-40B4-BE49-F238E27FC236}">
                  <a16:creationId xmlns:a16="http://schemas.microsoft.com/office/drawing/2014/main" id="{C71214C3-471A-9EB6-6E6E-29837CF55FFA}"/>
                </a:ext>
              </a:extLst>
            </p:cNvPr>
            <p:cNvSpPr txBox="1"/>
            <p:nvPr/>
          </p:nvSpPr>
          <p:spPr>
            <a:xfrm>
              <a:off x="8458529" y="4023280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  <p:sp>
          <p:nvSpPr>
            <p:cNvPr id="17" name="TextBox 63">
              <a:extLst>
                <a:ext uri="{FF2B5EF4-FFF2-40B4-BE49-F238E27FC236}">
                  <a16:creationId xmlns:a16="http://schemas.microsoft.com/office/drawing/2014/main" id="{5B86898F-08B5-3DF3-F026-4607E8C482E6}"/>
                </a:ext>
              </a:extLst>
            </p:cNvPr>
            <p:cNvSpPr txBox="1"/>
            <p:nvPr/>
          </p:nvSpPr>
          <p:spPr>
            <a:xfrm>
              <a:off x="9309170" y="4015389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solidFill>
                    <a:srgbClr val="C00000"/>
                  </a:solidFill>
                  <a:latin typeface="Candara" panose="020E0502030303020204" pitchFamily="34" charset="0"/>
                  <a:ea typeface="Helvetica" charset="0"/>
                  <a:cs typeface="Helvetica" charset="0"/>
                </a:rPr>
                <a:t>1</a:t>
              </a:r>
            </a:p>
          </p:txBody>
        </p:sp>
        <p:sp>
          <p:nvSpPr>
            <p:cNvPr id="18" name="TextBox 64">
              <a:extLst>
                <a:ext uri="{FF2B5EF4-FFF2-40B4-BE49-F238E27FC236}">
                  <a16:creationId xmlns:a16="http://schemas.microsoft.com/office/drawing/2014/main" id="{46A85E62-3777-3871-7750-FFD93DBC8279}"/>
                </a:ext>
              </a:extLst>
            </p:cNvPr>
            <p:cNvSpPr txBox="1"/>
            <p:nvPr/>
          </p:nvSpPr>
          <p:spPr>
            <a:xfrm>
              <a:off x="10265878" y="4015390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solidFill>
                    <a:srgbClr val="C00000"/>
                  </a:solidFill>
                  <a:latin typeface="Candara" panose="020E0502030303020204" pitchFamily="34" charset="0"/>
                  <a:ea typeface="Helvetica" charset="0"/>
                  <a:cs typeface="Helvetica" charset="0"/>
                </a:rPr>
                <a:t>1</a:t>
              </a:r>
            </a:p>
          </p:txBody>
        </p:sp>
        <p:sp>
          <p:nvSpPr>
            <p:cNvPr id="19" name="TextBox 65">
              <a:extLst>
                <a:ext uri="{FF2B5EF4-FFF2-40B4-BE49-F238E27FC236}">
                  <a16:creationId xmlns:a16="http://schemas.microsoft.com/office/drawing/2014/main" id="{6C349B5D-26A7-11F0-E420-B0AA49A5B82A}"/>
                </a:ext>
              </a:extLst>
            </p:cNvPr>
            <p:cNvSpPr txBox="1"/>
            <p:nvPr/>
          </p:nvSpPr>
          <p:spPr>
            <a:xfrm>
              <a:off x="11214686" y="4023279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3E944B7-3581-A938-FCD8-0DD08DF681AE}"/>
              </a:ext>
            </a:extLst>
          </p:cNvPr>
          <p:cNvCxnSpPr/>
          <p:nvPr/>
        </p:nvCxnSpPr>
        <p:spPr>
          <a:xfrm>
            <a:off x="616186" y="3524331"/>
            <a:ext cx="0" cy="5579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83EA4DA-B9E1-E8A0-2C78-462FBE2C270C}"/>
              </a:ext>
            </a:extLst>
          </p:cNvPr>
          <p:cNvCxnSpPr>
            <a:cxnSpLocks/>
          </p:cNvCxnSpPr>
          <p:nvPr/>
        </p:nvCxnSpPr>
        <p:spPr>
          <a:xfrm>
            <a:off x="616186" y="3803301"/>
            <a:ext cx="109596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2AAF2C1-1B51-68E4-0BB8-6E2AA90CBFB5}"/>
              </a:ext>
            </a:extLst>
          </p:cNvPr>
          <p:cNvCxnSpPr/>
          <p:nvPr/>
        </p:nvCxnSpPr>
        <p:spPr>
          <a:xfrm>
            <a:off x="15328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27BFEAA-7322-C71B-6218-0F7A816F8E76}"/>
              </a:ext>
            </a:extLst>
          </p:cNvPr>
          <p:cNvCxnSpPr/>
          <p:nvPr/>
        </p:nvCxnSpPr>
        <p:spPr>
          <a:xfrm>
            <a:off x="24449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4DCEF48-6DB5-CB71-0DEA-35696380DB17}"/>
              </a:ext>
            </a:extLst>
          </p:cNvPr>
          <p:cNvCxnSpPr/>
          <p:nvPr/>
        </p:nvCxnSpPr>
        <p:spPr>
          <a:xfrm>
            <a:off x="33616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9B8436E-B2BE-FD70-07FB-649D84D6DE3A}"/>
              </a:ext>
            </a:extLst>
          </p:cNvPr>
          <p:cNvCxnSpPr/>
          <p:nvPr/>
        </p:nvCxnSpPr>
        <p:spPr>
          <a:xfrm>
            <a:off x="42737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727B9B8-7DD1-7B29-C355-A9F759BE6055}"/>
              </a:ext>
            </a:extLst>
          </p:cNvPr>
          <p:cNvCxnSpPr/>
          <p:nvPr/>
        </p:nvCxnSpPr>
        <p:spPr>
          <a:xfrm>
            <a:off x="51904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B114E2C-E76E-58AF-A787-2A4B0C708D8C}"/>
              </a:ext>
            </a:extLst>
          </p:cNvPr>
          <p:cNvCxnSpPr/>
          <p:nvPr/>
        </p:nvCxnSpPr>
        <p:spPr>
          <a:xfrm>
            <a:off x="61025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4661E00-F1F3-6DB9-C242-2787401DC8BC}"/>
              </a:ext>
            </a:extLst>
          </p:cNvPr>
          <p:cNvCxnSpPr/>
          <p:nvPr/>
        </p:nvCxnSpPr>
        <p:spPr>
          <a:xfrm>
            <a:off x="70192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432E508-73EE-0357-1F57-7DD24A8F4FFB}"/>
              </a:ext>
            </a:extLst>
          </p:cNvPr>
          <p:cNvCxnSpPr/>
          <p:nvPr/>
        </p:nvCxnSpPr>
        <p:spPr>
          <a:xfrm>
            <a:off x="79313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9A4C7AD-A97B-1D56-F1FC-52D52B822B2F}"/>
              </a:ext>
            </a:extLst>
          </p:cNvPr>
          <p:cNvCxnSpPr/>
          <p:nvPr/>
        </p:nvCxnSpPr>
        <p:spPr>
          <a:xfrm>
            <a:off x="88480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B94297C-914F-7E34-1952-B4C31DDE4C0E}"/>
              </a:ext>
            </a:extLst>
          </p:cNvPr>
          <p:cNvCxnSpPr/>
          <p:nvPr/>
        </p:nvCxnSpPr>
        <p:spPr>
          <a:xfrm>
            <a:off x="97601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B9A901B-A882-30C5-6C09-DF8E20A43CD6}"/>
              </a:ext>
            </a:extLst>
          </p:cNvPr>
          <p:cNvCxnSpPr/>
          <p:nvPr/>
        </p:nvCxnSpPr>
        <p:spPr>
          <a:xfrm>
            <a:off x="106768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5E5F184-952A-987C-7C39-FF7D0899F118}"/>
              </a:ext>
            </a:extLst>
          </p:cNvPr>
          <p:cNvCxnSpPr/>
          <p:nvPr/>
        </p:nvCxnSpPr>
        <p:spPr>
          <a:xfrm>
            <a:off x="11575815" y="3524331"/>
            <a:ext cx="0" cy="5579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3B3AC9C-1F26-AF38-26FF-3E794D6C14F4}"/>
              </a:ext>
            </a:extLst>
          </p:cNvPr>
          <p:cNvCxnSpPr/>
          <p:nvPr/>
        </p:nvCxnSpPr>
        <p:spPr>
          <a:xfrm flipV="1">
            <a:off x="1995558" y="3733865"/>
            <a:ext cx="0" cy="18402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B4BB161-D321-EBE9-BE7A-50EBF31EF24D}"/>
              </a:ext>
            </a:extLst>
          </p:cNvPr>
          <p:cNvCxnSpPr/>
          <p:nvPr/>
        </p:nvCxnSpPr>
        <p:spPr>
          <a:xfrm flipV="1">
            <a:off x="3819920" y="3718694"/>
            <a:ext cx="0" cy="18402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666DFDC-9B2A-0C6B-C8C4-958AFD83F7E6}"/>
              </a:ext>
            </a:extLst>
          </p:cNvPr>
          <p:cNvCxnSpPr/>
          <p:nvPr/>
        </p:nvCxnSpPr>
        <p:spPr>
          <a:xfrm flipV="1">
            <a:off x="5661963" y="3733865"/>
            <a:ext cx="0" cy="18402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DA65456-26ED-D3AB-03F0-B88B15907EE4}"/>
              </a:ext>
            </a:extLst>
          </p:cNvPr>
          <p:cNvCxnSpPr/>
          <p:nvPr/>
        </p:nvCxnSpPr>
        <p:spPr>
          <a:xfrm flipV="1">
            <a:off x="9325380" y="3733865"/>
            <a:ext cx="0" cy="18402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B7D0240-38F7-182E-9D1C-327C3C147C97}"/>
              </a:ext>
            </a:extLst>
          </p:cNvPr>
          <p:cNvCxnSpPr/>
          <p:nvPr/>
        </p:nvCxnSpPr>
        <p:spPr>
          <a:xfrm flipV="1">
            <a:off x="10276455" y="3718694"/>
            <a:ext cx="0" cy="18402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Smiley Face 38">
            <a:extLst>
              <a:ext uri="{FF2B5EF4-FFF2-40B4-BE49-F238E27FC236}">
                <a16:creationId xmlns:a16="http://schemas.microsoft.com/office/drawing/2014/main" id="{CC4A3107-90F8-B1DF-A2FF-DAB46D618974}"/>
              </a:ext>
            </a:extLst>
          </p:cNvPr>
          <p:cNvSpPr/>
          <p:nvPr/>
        </p:nvSpPr>
        <p:spPr>
          <a:xfrm>
            <a:off x="1822179" y="3338130"/>
            <a:ext cx="344691" cy="344691"/>
          </a:xfrm>
          <a:prstGeom prst="smileyFac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Smiley Face 39">
            <a:extLst>
              <a:ext uri="{FF2B5EF4-FFF2-40B4-BE49-F238E27FC236}">
                <a16:creationId xmlns:a16="http://schemas.microsoft.com/office/drawing/2014/main" id="{D3241E29-A1CE-3403-CE50-B1B9E3533174}"/>
              </a:ext>
            </a:extLst>
          </p:cNvPr>
          <p:cNvSpPr/>
          <p:nvPr/>
        </p:nvSpPr>
        <p:spPr>
          <a:xfrm>
            <a:off x="3657148" y="3346325"/>
            <a:ext cx="344691" cy="344691"/>
          </a:xfrm>
          <a:prstGeom prst="smileyFac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Smiley Face 40">
            <a:extLst>
              <a:ext uri="{FF2B5EF4-FFF2-40B4-BE49-F238E27FC236}">
                <a16:creationId xmlns:a16="http://schemas.microsoft.com/office/drawing/2014/main" id="{A361721F-5194-66D3-15D4-0ECC45C7905A}"/>
              </a:ext>
            </a:extLst>
          </p:cNvPr>
          <p:cNvSpPr/>
          <p:nvPr/>
        </p:nvSpPr>
        <p:spPr>
          <a:xfrm>
            <a:off x="5480773" y="3342412"/>
            <a:ext cx="344691" cy="344691"/>
          </a:xfrm>
          <a:prstGeom prst="smileyFac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Smiley Face 41">
            <a:extLst>
              <a:ext uri="{FF2B5EF4-FFF2-40B4-BE49-F238E27FC236}">
                <a16:creationId xmlns:a16="http://schemas.microsoft.com/office/drawing/2014/main" id="{CA287C47-2B20-527D-37FC-CBA7EEBEDEED}"/>
              </a:ext>
            </a:extLst>
          </p:cNvPr>
          <p:cNvSpPr/>
          <p:nvPr/>
        </p:nvSpPr>
        <p:spPr>
          <a:xfrm>
            <a:off x="9173064" y="3351984"/>
            <a:ext cx="344691" cy="344691"/>
          </a:xfrm>
          <a:prstGeom prst="smileyFac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Smiley Face 42">
            <a:extLst>
              <a:ext uri="{FF2B5EF4-FFF2-40B4-BE49-F238E27FC236}">
                <a16:creationId xmlns:a16="http://schemas.microsoft.com/office/drawing/2014/main" id="{DD9D42BB-38D0-B26E-AC45-97BF3A0F0BCA}"/>
              </a:ext>
            </a:extLst>
          </p:cNvPr>
          <p:cNvSpPr/>
          <p:nvPr/>
        </p:nvSpPr>
        <p:spPr>
          <a:xfrm>
            <a:off x="10103100" y="3371115"/>
            <a:ext cx="344691" cy="344691"/>
          </a:xfrm>
          <a:prstGeom prst="smileyFac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3040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2725BD-66AC-79D9-D3E5-00D4C2A15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B94B043-D46A-B8BE-3694-54940F51A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Scenario: The Poisson Distribution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AEBA7E-14AC-5534-F74E-1A09B8AB0F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240" y="1362550"/>
            <a:ext cx="11187258" cy="957289"/>
          </a:xfrm>
        </p:spPr>
        <p:txBody>
          <a:bodyPr>
            <a:normAutofit/>
          </a:bodyPr>
          <a:lstStyle/>
          <a:p>
            <a:pPr lvl="1"/>
            <a:r>
              <a:rPr lang="en-US" sz="2800" dirty="0"/>
              <a:t>X - # of people who buy a mango chili lime donut in a day, </a:t>
            </a:r>
            <a:r>
              <a:rPr lang="en-US" sz="2800" b="1" dirty="0"/>
              <a:t>E[X] = </a:t>
            </a:r>
            <a:r>
              <a:rPr lang="el-GR" sz="2800" b="1" dirty="0"/>
              <a:t>λ</a:t>
            </a:r>
            <a:r>
              <a:rPr lang="en-US" sz="2800" b="1" dirty="0"/>
              <a:t> &gt; 0</a:t>
            </a:r>
          </a:p>
          <a:p>
            <a:pPr lvl="1"/>
            <a:r>
              <a:rPr lang="en-US" sz="2800" dirty="0"/>
              <a:t>Assume events on disjoint time intervals occur independently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1251AF7B-E303-06C6-0084-1279C292B1F8}"/>
                  </a:ext>
                </a:extLst>
              </p:cNvPr>
              <p:cNvSpPr/>
              <p:nvPr/>
            </p:nvSpPr>
            <p:spPr>
              <a:xfrm>
                <a:off x="3361678" y="2492971"/>
                <a:ext cx="567373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Divide 1 day into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𝑛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intervals of length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1/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𝑛</m:t>
                    </m:r>
                  </m:oMath>
                </a14:m>
                <a:endParaRPr lang="en-US" sz="24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1251AF7B-E303-06C6-0084-1279C292B1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1678" y="2492971"/>
                <a:ext cx="5673733" cy="461665"/>
              </a:xfrm>
              <a:prstGeom prst="rect">
                <a:avLst/>
              </a:prstGeom>
              <a:blipFill>
                <a:blip r:embed="rId3"/>
                <a:stretch>
                  <a:fillRect l="-1611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8C7C68FB-D6DA-A14A-DA8F-B2BA04251282}"/>
              </a:ext>
            </a:extLst>
          </p:cNvPr>
          <p:cNvCxnSpPr/>
          <p:nvPr/>
        </p:nvCxnSpPr>
        <p:spPr>
          <a:xfrm>
            <a:off x="616186" y="3524331"/>
            <a:ext cx="0" cy="5579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658923A-F6E5-ABD8-18D9-2CEEBDCDB0B1}"/>
              </a:ext>
            </a:extLst>
          </p:cNvPr>
          <p:cNvCxnSpPr>
            <a:cxnSpLocks/>
          </p:cNvCxnSpPr>
          <p:nvPr/>
        </p:nvCxnSpPr>
        <p:spPr>
          <a:xfrm>
            <a:off x="616186" y="3803301"/>
            <a:ext cx="109596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CDB60577-0A9B-464A-A128-B4576AAE31A6}"/>
              </a:ext>
            </a:extLst>
          </p:cNvPr>
          <p:cNvCxnSpPr/>
          <p:nvPr/>
        </p:nvCxnSpPr>
        <p:spPr>
          <a:xfrm>
            <a:off x="15328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2DD29E3-D4EB-935A-55A6-02D3493BB64A}"/>
              </a:ext>
            </a:extLst>
          </p:cNvPr>
          <p:cNvCxnSpPr/>
          <p:nvPr/>
        </p:nvCxnSpPr>
        <p:spPr>
          <a:xfrm>
            <a:off x="24449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1F5B97BB-22AB-34FD-56B6-07999255135C}"/>
              </a:ext>
            </a:extLst>
          </p:cNvPr>
          <p:cNvCxnSpPr/>
          <p:nvPr/>
        </p:nvCxnSpPr>
        <p:spPr>
          <a:xfrm>
            <a:off x="33616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992996C4-7F9F-6909-1FE9-372D9553B84D}"/>
              </a:ext>
            </a:extLst>
          </p:cNvPr>
          <p:cNvCxnSpPr/>
          <p:nvPr/>
        </p:nvCxnSpPr>
        <p:spPr>
          <a:xfrm>
            <a:off x="42737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D1F7A65B-38E9-5BE6-0DE0-933655B2C6C5}"/>
              </a:ext>
            </a:extLst>
          </p:cNvPr>
          <p:cNvCxnSpPr/>
          <p:nvPr/>
        </p:nvCxnSpPr>
        <p:spPr>
          <a:xfrm>
            <a:off x="51904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8773DBC-FCC7-8227-E020-48CA6A2C5031}"/>
              </a:ext>
            </a:extLst>
          </p:cNvPr>
          <p:cNvCxnSpPr/>
          <p:nvPr/>
        </p:nvCxnSpPr>
        <p:spPr>
          <a:xfrm>
            <a:off x="61025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9B6E46A3-8BB4-ACB7-5FAD-2C189F932720}"/>
              </a:ext>
            </a:extLst>
          </p:cNvPr>
          <p:cNvCxnSpPr/>
          <p:nvPr/>
        </p:nvCxnSpPr>
        <p:spPr>
          <a:xfrm>
            <a:off x="70192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60F173D6-39AA-118E-C7DA-A8C7C148D847}"/>
              </a:ext>
            </a:extLst>
          </p:cNvPr>
          <p:cNvCxnSpPr/>
          <p:nvPr/>
        </p:nvCxnSpPr>
        <p:spPr>
          <a:xfrm>
            <a:off x="79313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C0A9EC60-5201-100A-9841-EBB8C0D329C8}"/>
              </a:ext>
            </a:extLst>
          </p:cNvPr>
          <p:cNvCxnSpPr/>
          <p:nvPr/>
        </p:nvCxnSpPr>
        <p:spPr>
          <a:xfrm>
            <a:off x="88480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AA0865E-2D94-B5A9-B38E-1252D2079764}"/>
              </a:ext>
            </a:extLst>
          </p:cNvPr>
          <p:cNvCxnSpPr/>
          <p:nvPr/>
        </p:nvCxnSpPr>
        <p:spPr>
          <a:xfrm>
            <a:off x="97601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DB915968-F723-9E19-F91C-462946EC02D4}"/>
              </a:ext>
            </a:extLst>
          </p:cNvPr>
          <p:cNvCxnSpPr/>
          <p:nvPr/>
        </p:nvCxnSpPr>
        <p:spPr>
          <a:xfrm>
            <a:off x="106768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D2C4E74E-B900-8B29-CB57-9FFC7C2477A6}"/>
              </a:ext>
            </a:extLst>
          </p:cNvPr>
          <p:cNvCxnSpPr/>
          <p:nvPr/>
        </p:nvCxnSpPr>
        <p:spPr>
          <a:xfrm>
            <a:off x="11575815" y="3524331"/>
            <a:ext cx="0" cy="5579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Right Brace 60">
            <a:extLst>
              <a:ext uri="{FF2B5EF4-FFF2-40B4-BE49-F238E27FC236}">
                <a16:creationId xmlns:a16="http://schemas.microsoft.com/office/drawing/2014/main" id="{73C2E40C-3CB8-F9C0-24C5-E679E3105760}"/>
              </a:ext>
            </a:extLst>
          </p:cNvPr>
          <p:cNvSpPr/>
          <p:nvPr/>
        </p:nvSpPr>
        <p:spPr>
          <a:xfrm rot="16200000">
            <a:off x="5891080" y="-2299889"/>
            <a:ext cx="409839" cy="10959629"/>
          </a:xfrm>
          <a:prstGeom prst="rightBrace">
            <a:avLst/>
          </a:prstGeom>
          <a:ln w="952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2035164A-9BA1-2179-75AE-7F0B639F3496}"/>
              </a:ext>
            </a:extLst>
          </p:cNvPr>
          <p:cNvCxnSpPr/>
          <p:nvPr/>
        </p:nvCxnSpPr>
        <p:spPr>
          <a:xfrm>
            <a:off x="616185" y="3630168"/>
            <a:ext cx="916693" cy="0"/>
          </a:xfrm>
          <a:prstGeom prst="straightConnector1">
            <a:avLst/>
          </a:prstGeom>
          <a:ln w="38100">
            <a:solidFill>
              <a:schemeClr val="accent5"/>
            </a:solidFill>
            <a:headEnd type="triangle"/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44">
                <a:extLst>
                  <a:ext uri="{FF2B5EF4-FFF2-40B4-BE49-F238E27FC236}">
                    <a16:creationId xmlns:a16="http://schemas.microsoft.com/office/drawing/2014/main" id="{1F771585-F0E9-22A6-B6FE-55643EE8BA9B}"/>
                  </a:ext>
                </a:extLst>
              </p:cNvPr>
              <p:cNvSpPr txBox="1"/>
              <p:nvPr/>
            </p:nvSpPr>
            <p:spPr>
              <a:xfrm>
                <a:off x="851269" y="3290500"/>
                <a:ext cx="42877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1/</m:t>
                      </m:r>
                      <m:r>
                        <a:rPr lang="en-US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dirty="0" err="1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6" name="TextBox 44">
                <a:extLst>
                  <a:ext uri="{FF2B5EF4-FFF2-40B4-BE49-F238E27FC236}">
                    <a16:creationId xmlns:a16="http://schemas.microsoft.com/office/drawing/2014/main" id="{1F771585-F0E9-22A6-B6FE-55643EE8BA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269" y="3290500"/>
                <a:ext cx="428771" cy="276999"/>
              </a:xfrm>
              <a:prstGeom prst="rect">
                <a:avLst/>
              </a:prstGeom>
              <a:blipFill>
                <a:blip r:embed="rId4"/>
                <a:stretch>
                  <a:fillRect l="-14286" t="-2222" r="-8571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9F5D05E-E70B-2651-A1D9-EBECDEC4811C}"/>
                  </a:ext>
                </a:extLst>
              </p:cNvPr>
              <p:cNvSpPr txBox="1"/>
              <p:nvPr/>
            </p:nvSpPr>
            <p:spPr>
              <a:xfrm>
                <a:off x="616185" y="4500726"/>
                <a:ext cx="9561085" cy="847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Each interval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𝑖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~</m:t>
                    </m:r>
                    <m:r>
                      <m:rPr>
                        <m:nor/>
                      </m:rPr>
                      <a:rPr lang="en-US" sz="22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Ber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𝑝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𝜆</m:t>
                            </m:r>
                          </m:num>
                          <m:den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𝑛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𝑖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2200" b="0" i="1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  <m:t>1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en-US" sz="2200" b="0" i="0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  <m:t>if</m:t>
                              </m:r>
                              <m:r>
                                <m:rPr>
                                  <m:nor/>
                                </m:rPr>
                                <a:rPr lang="en-US" sz="2200" b="0" i="0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200" b="0" i="0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  <m:t>person</m:t>
                              </m:r>
                              <m:r>
                                <m:rPr>
                                  <m:nor/>
                                </m:rPr>
                                <a:rPr lang="en-US" sz="2200" b="0" i="0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200" b="0" i="0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  <m:t>in</m:t>
                              </m:r>
                              <m:r>
                                <m:rPr>
                                  <m:nor/>
                                </m:rPr>
                                <a:rPr lang="en-US" sz="2200" b="0" i="0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200" b="0" i="0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  <m:t>ith</m:t>
                              </m:r>
                              <m:r>
                                <m:rPr>
                                  <m:nor/>
                                </m:rPr>
                                <a:rPr lang="en-US" sz="2200" b="0" i="0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200" b="0" i="0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  <m:t>interval</m:t>
                              </m:r>
                            </m:e>
                          </m:mr>
                          <m:m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  <m:t>0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en-US" sz="2200" b="0" i="0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  <m:t>otherwise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22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9F5D05E-E70B-2651-A1D9-EBECDEC481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185" y="4500726"/>
                <a:ext cx="9561085" cy="847540"/>
              </a:xfrm>
              <a:prstGeom prst="rect">
                <a:avLst/>
              </a:prstGeom>
              <a:blipFill>
                <a:blip r:embed="rId5"/>
                <a:stretch>
                  <a:fillRect l="-8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AD5F0307-CB47-482E-071A-606337276144}"/>
              </a:ext>
            </a:extLst>
          </p:cNvPr>
          <p:cNvGrpSpPr/>
          <p:nvPr/>
        </p:nvGrpSpPr>
        <p:grpSpPr>
          <a:xfrm>
            <a:off x="869025" y="3770139"/>
            <a:ext cx="10583458" cy="489052"/>
            <a:chOff x="1087685" y="4015389"/>
            <a:chExt cx="10583458" cy="489052"/>
          </a:xfrm>
        </p:grpSpPr>
        <p:sp>
          <p:nvSpPr>
            <p:cNvPr id="8" name="TextBox 5">
              <a:extLst>
                <a:ext uri="{FF2B5EF4-FFF2-40B4-BE49-F238E27FC236}">
                  <a16:creationId xmlns:a16="http://schemas.microsoft.com/office/drawing/2014/main" id="{9FBBE5FB-602D-1357-12C4-B66E59838111}"/>
                </a:ext>
              </a:extLst>
            </p:cNvPr>
            <p:cNvSpPr txBox="1"/>
            <p:nvPr/>
          </p:nvSpPr>
          <p:spPr>
            <a:xfrm>
              <a:off x="1985989" y="4019301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solidFill>
                    <a:srgbClr val="C00000"/>
                  </a:solidFill>
                  <a:latin typeface="Candara" panose="020E0502030303020204" pitchFamily="34" charset="0"/>
                  <a:ea typeface="Helvetica" charset="0"/>
                  <a:cs typeface="Helvetica" charset="0"/>
                </a:rPr>
                <a:t>1</a:t>
              </a:r>
            </a:p>
          </p:txBody>
        </p:sp>
        <p:sp>
          <p:nvSpPr>
            <p:cNvPr id="9" name="TextBox 42">
              <a:extLst>
                <a:ext uri="{FF2B5EF4-FFF2-40B4-BE49-F238E27FC236}">
                  <a16:creationId xmlns:a16="http://schemas.microsoft.com/office/drawing/2014/main" id="{30FD059F-8251-D128-A62D-EDFBAEE7A6F5}"/>
                </a:ext>
              </a:extLst>
            </p:cNvPr>
            <p:cNvSpPr txBox="1"/>
            <p:nvPr/>
          </p:nvSpPr>
          <p:spPr>
            <a:xfrm>
              <a:off x="1087685" y="4042776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  <p:sp>
          <p:nvSpPr>
            <p:cNvPr id="10" name="TextBox 45">
              <a:extLst>
                <a:ext uri="{FF2B5EF4-FFF2-40B4-BE49-F238E27FC236}">
                  <a16:creationId xmlns:a16="http://schemas.microsoft.com/office/drawing/2014/main" id="{365A7A8E-CC8A-F69B-83DE-8BDB0E1F8E9A}"/>
                </a:ext>
              </a:extLst>
            </p:cNvPr>
            <p:cNvSpPr txBox="1"/>
            <p:nvPr/>
          </p:nvSpPr>
          <p:spPr>
            <a:xfrm>
              <a:off x="2940639" y="4019300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  <p:sp>
          <p:nvSpPr>
            <p:cNvPr id="11" name="TextBox 46">
              <a:extLst>
                <a:ext uri="{FF2B5EF4-FFF2-40B4-BE49-F238E27FC236}">
                  <a16:creationId xmlns:a16="http://schemas.microsoft.com/office/drawing/2014/main" id="{DD5B7AA7-35C3-BEAE-185D-3EE6825CC338}"/>
                </a:ext>
              </a:extLst>
            </p:cNvPr>
            <p:cNvSpPr txBox="1"/>
            <p:nvPr/>
          </p:nvSpPr>
          <p:spPr>
            <a:xfrm>
              <a:off x="3819926" y="4019300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solidFill>
                    <a:srgbClr val="C00000"/>
                  </a:solidFill>
                  <a:latin typeface="Candara" panose="020E0502030303020204" pitchFamily="34" charset="0"/>
                  <a:ea typeface="Helvetica" charset="0"/>
                  <a:cs typeface="Helvetica" charset="0"/>
                </a:rPr>
                <a:t>1</a:t>
              </a:r>
            </a:p>
          </p:txBody>
        </p:sp>
        <p:sp>
          <p:nvSpPr>
            <p:cNvPr id="12" name="TextBox 47">
              <a:extLst>
                <a:ext uri="{FF2B5EF4-FFF2-40B4-BE49-F238E27FC236}">
                  <a16:creationId xmlns:a16="http://schemas.microsoft.com/office/drawing/2014/main" id="{7FEB3C6C-A874-6A76-521A-6BAD945643DE}"/>
                </a:ext>
              </a:extLst>
            </p:cNvPr>
            <p:cNvSpPr txBox="1"/>
            <p:nvPr/>
          </p:nvSpPr>
          <p:spPr>
            <a:xfrm>
              <a:off x="5652394" y="4019816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solidFill>
                    <a:srgbClr val="C00000"/>
                  </a:solidFill>
                  <a:latin typeface="Candara" panose="020E0502030303020204" pitchFamily="34" charset="0"/>
                  <a:ea typeface="Helvetica" charset="0"/>
                  <a:cs typeface="Helvetica" charset="0"/>
                </a:rPr>
                <a:t>1</a:t>
              </a:r>
            </a:p>
          </p:txBody>
        </p:sp>
        <p:sp>
          <p:nvSpPr>
            <p:cNvPr id="13" name="TextBox 49">
              <a:extLst>
                <a:ext uri="{FF2B5EF4-FFF2-40B4-BE49-F238E27FC236}">
                  <a16:creationId xmlns:a16="http://schemas.microsoft.com/office/drawing/2014/main" id="{E666810C-16C3-3082-EE4E-CF6461706050}"/>
                </a:ext>
              </a:extLst>
            </p:cNvPr>
            <p:cNvSpPr txBox="1"/>
            <p:nvPr/>
          </p:nvSpPr>
          <p:spPr>
            <a:xfrm>
              <a:off x="4773107" y="4028517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  <p:sp>
          <p:nvSpPr>
            <p:cNvPr id="14" name="TextBox 54">
              <a:extLst>
                <a:ext uri="{FF2B5EF4-FFF2-40B4-BE49-F238E27FC236}">
                  <a16:creationId xmlns:a16="http://schemas.microsoft.com/office/drawing/2014/main" id="{53442F52-A1DB-7550-1F7F-A6E4DA1B230B}"/>
                </a:ext>
              </a:extLst>
            </p:cNvPr>
            <p:cNvSpPr txBox="1"/>
            <p:nvPr/>
          </p:nvSpPr>
          <p:spPr>
            <a:xfrm>
              <a:off x="6626061" y="4028517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  <p:sp>
          <p:nvSpPr>
            <p:cNvPr id="15" name="TextBox 61">
              <a:extLst>
                <a:ext uri="{FF2B5EF4-FFF2-40B4-BE49-F238E27FC236}">
                  <a16:creationId xmlns:a16="http://schemas.microsoft.com/office/drawing/2014/main" id="{72B10820-94B8-9150-0F3C-CA49C3136899}"/>
                </a:ext>
              </a:extLst>
            </p:cNvPr>
            <p:cNvSpPr txBox="1"/>
            <p:nvPr/>
          </p:nvSpPr>
          <p:spPr>
            <a:xfrm>
              <a:off x="7505348" y="4027333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  <p:sp>
          <p:nvSpPr>
            <p:cNvPr id="16" name="TextBox 62">
              <a:extLst>
                <a:ext uri="{FF2B5EF4-FFF2-40B4-BE49-F238E27FC236}">
                  <a16:creationId xmlns:a16="http://schemas.microsoft.com/office/drawing/2014/main" id="{27648C82-E4F4-A934-1E21-FD79A5873584}"/>
                </a:ext>
              </a:extLst>
            </p:cNvPr>
            <p:cNvSpPr txBox="1"/>
            <p:nvPr/>
          </p:nvSpPr>
          <p:spPr>
            <a:xfrm>
              <a:off x="8458529" y="4023280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  <p:sp>
          <p:nvSpPr>
            <p:cNvPr id="17" name="TextBox 63">
              <a:extLst>
                <a:ext uri="{FF2B5EF4-FFF2-40B4-BE49-F238E27FC236}">
                  <a16:creationId xmlns:a16="http://schemas.microsoft.com/office/drawing/2014/main" id="{8B0BCA8F-0E02-7DB4-70C5-E51E0A18FBF9}"/>
                </a:ext>
              </a:extLst>
            </p:cNvPr>
            <p:cNvSpPr txBox="1"/>
            <p:nvPr/>
          </p:nvSpPr>
          <p:spPr>
            <a:xfrm>
              <a:off x="9309170" y="4015389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solidFill>
                    <a:srgbClr val="C00000"/>
                  </a:solidFill>
                  <a:latin typeface="Candara" panose="020E0502030303020204" pitchFamily="34" charset="0"/>
                  <a:ea typeface="Helvetica" charset="0"/>
                  <a:cs typeface="Helvetica" charset="0"/>
                </a:rPr>
                <a:t>1</a:t>
              </a:r>
            </a:p>
          </p:txBody>
        </p:sp>
        <p:sp>
          <p:nvSpPr>
            <p:cNvPr id="18" name="TextBox 64">
              <a:extLst>
                <a:ext uri="{FF2B5EF4-FFF2-40B4-BE49-F238E27FC236}">
                  <a16:creationId xmlns:a16="http://schemas.microsoft.com/office/drawing/2014/main" id="{D648A201-B54C-3718-4638-303F323ECF74}"/>
                </a:ext>
              </a:extLst>
            </p:cNvPr>
            <p:cNvSpPr txBox="1"/>
            <p:nvPr/>
          </p:nvSpPr>
          <p:spPr>
            <a:xfrm>
              <a:off x="10265878" y="4015390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solidFill>
                    <a:srgbClr val="C00000"/>
                  </a:solidFill>
                  <a:latin typeface="Candara" panose="020E0502030303020204" pitchFamily="34" charset="0"/>
                  <a:ea typeface="Helvetica" charset="0"/>
                  <a:cs typeface="Helvetica" charset="0"/>
                </a:rPr>
                <a:t>1</a:t>
              </a:r>
            </a:p>
          </p:txBody>
        </p:sp>
        <p:sp>
          <p:nvSpPr>
            <p:cNvPr id="19" name="TextBox 65">
              <a:extLst>
                <a:ext uri="{FF2B5EF4-FFF2-40B4-BE49-F238E27FC236}">
                  <a16:creationId xmlns:a16="http://schemas.microsoft.com/office/drawing/2014/main" id="{368D6E80-050E-9208-41EE-F5FFFA796BC0}"/>
                </a:ext>
              </a:extLst>
            </p:cNvPr>
            <p:cNvSpPr txBox="1"/>
            <p:nvPr/>
          </p:nvSpPr>
          <p:spPr>
            <a:xfrm>
              <a:off x="11214686" y="4023279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C2D79A9-2AF0-0DF6-3D24-B9C4F8A216E8}"/>
              </a:ext>
            </a:extLst>
          </p:cNvPr>
          <p:cNvCxnSpPr/>
          <p:nvPr/>
        </p:nvCxnSpPr>
        <p:spPr>
          <a:xfrm>
            <a:off x="616186" y="3524331"/>
            <a:ext cx="0" cy="5579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89F33DC-BBE3-9859-1150-F86CC6B4A11A}"/>
              </a:ext>
            </a:extLst>
          </p:cNvPr>
          <p:cNvCxnSpPr>
            <a:cxnSpLocks/>
          </p:cNvCxnSpPr>
          <p:nvPr/>
        </p:nvCxnSpPr>
        <p:spPr>
          <a:xfrm>
            <a:off x="616186" y="3803301"/>
            <a:ext cx="109596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E058477-CEEF-5C74-195B-31770BCA325F}"/>
              </a:ext>
            </a:extLst>
          </p:cNvPr>
          <p:cNvCxnSpPr/>
          <p:nvPr/>
        </p:nvCxnSpPr>
        <p:spPr>
          <a:xfrm>
            <a:off x="15328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2F5A002-F7C2-7375-0434-753183AF0089}"/>
              </a:ext>
            </a:extLst>
          </p:cNvPr>
          <p:cNvCxnSpPr/>
          <p:nvPr/>
        </p:nvCxnSpPr>
        <p:spPr>
          <a:xfrm>
            <a:off x="24449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56E26BC-FE31-3548-4A5A-2C48D87072FA}"/>
              </a:ext>
            </a:extLst>
          </p:cNvPr>
          <p:cNvCxnSpPr/>
          <p:nvPr/>
        </p:nvCxnSpPr>
        <p:spPr>
          <a:xfrm>
            <a:off x="33616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D8AA91F-52A3-3F0E-7164-4547C362F70E}"/>
              </a:ext>
            </a:extLst>
          </p:cNvPr>
          <p:cNvCxnSpPr/>
          <p:nvPr/>
        </p:nvCxnSpPr>
        <p:spPr>
          <a:xfrm>
            <a:off x="42737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4B74FB5-96E5-A238-F05F-CD4839F1B9E9}"/>
              </a:ext>
            </a:extLst>
          </p:cNvPr>
          <p:cNvCxnSpPr/>
          <p:nvPr/>
        </p:nvCxnSpPr>
        <p:spPr>
          <a:xfrm>
            <a:off x="51904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A7C7993-C84C-4A3F-644A-641CD38157A6}"/>
              </a:ext>
            </a:extLst>
          </p:cNvPr>
          <p:cNvCxnSpPr/>
          <p:nvPr/>
        </p:nvCxnSpPr>
        <p:spPr>
          <a:xfrm>
            <a:off x="61025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CEAF0D7-9B36-223A-BC4F-FAC304FF64EC}"/>
              </a:ext>
            </a:extLst>
          </p:cNvPr>
          <p:cNvCxnSpPr/>
          <p:nvPr/>
        </p:nvCxnSpPr>
        <p:spPr>
          <a:xfrm>
            <a:off x="70192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F7AAEA2-9C57-ED7A-4483-44D013D814C0}"/>
              </a:ext>
            </a:extLst>
          </p:cNvPr>
          <p:cNvCxnSpPr/>
          <p:nvPr/>
        </p:nvCxnSpPr>
        <p:spPr>
          <a:xfrm>
            <a:off x="79313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8A43321-87C4-CFE4-21B6-51A1F4B20533}"/>
              </a:ext>
            </a:extLst>
          </p:cNvPr>
          <p:cNvCxnSpPr/>
          <p:nvPr/>
        </p:nvCxnSpPr>
        <p:spPr>
          <a:xfrm>
            <a:off x="88480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3751EF2-0542-9BF3-F816-4B8832404E1D}"/>
              </a:ext>
            </a:extLst>
          </p:cNvPr>
          <p:cNvCxnSpPr/>
          <p:nvPr/>
        </p:nvCxnSpPr>
        <p:spPr>
          <a:xfrm>
            <a:off x="9760186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86CF1F5-B89E-DF22-5593-2D24315BC8D3}"/>
              </a:ext>
            </a:extLst>
          </p:cNvPr>
          <p:cNvCxnSpPr/>
          <p:nvPr/>
        </p:nvCxnSpPr>
        <p:spPr>
          <a:xfrm>
            <a:off x="10676878" y="3524331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5EF6F7-5A86-D919-1E8B-B15BC36235E7}"/>
              </a:ext>
            </a:extLst>
          </p:cNvPr>
          <p:cNvCxnSpPr/>
          <p:nvPr/>
        </p:nvCxnSpPr>
        <p:spPr>
          <a:xfrm>
            <a:off x="11575815" y="3524331"/>
            <a:ext cx="0" cy="5579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7E333B6-1DCC-EE19-FCFE-714ADEBD80AE}"/>
              </a:ext>
            </a:extLst>
          </p:cNvPr>
          <p:cNvCxnSpPr/>
          <p:nvPr/>
        </p:nvCxnSpPr>
        <p:spPr>
          <a:xfrm flipV="1">
            <a:off x="1995558" y="3733865"/>
            <a:ext cx="0" cy="18402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85C7297-79E1-10A6-5D94-01A0ACC79EA8}"/>
              </a:ext>
            </a:extLst>
          </p:cNvPr>
          <p:cNvCxnSpPr/>
          <p:nvPr/>
        </p:nvCxnSpPr>
        <p:spPr>
          <a:xfrm flipV="1">
            <a:off x="3819920" y="3718694"/>
            <a:ext cx="0" cy="18402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20197B6-87A5-535D-CEC9-4C87DD8FD781}"/>
              </a:ext>
            </a:extLst>
          </p:cNvPr>
          <p:cNvCxnSpPr/>
          <p:nvPr/>
        </p:nvCxnSpPr>
        <p:spPr>
          <a:xfrm flipV="1">
            <a:off x="5661963" y="3733865"/>
            <a:ext cx="0" cy="18402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123672D-0DFB-F7C5-19F0-C707812FE97A}"/>
              </a:ext>
            </a:extLst>
          </p:cNvPr>
          <p:cNvCxnSpPr/>
          <p:nvPr/>
        </p:nvCxnSpPr>
        <p:spPr>
          <a:xfrm flipV="1">
            <a:off x="9325380" y="3733865"/>
            <a:ext cx="0" cy="18402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DE68E68-9C2C-095A-E0D0-69ECD62F83CD}"/>
              </a:ext>
            </a:extLst>
          </p:cNvPr>
          <p:cNvCxnSpPr/>
          <p:nvPr/>
        </p:nvCxnSpPr>
        <p:spPr>
          <a:xfrm flipV="1">
            <a:off x="10276455" y="3718694"/>
            <a:ext cx="0" cy="18402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Smiley Face 38">
            <a:extLst>
              <a:ext uri="{FF2B5EF4-FFF2-40B4-BE49-F238E27FC236}">
                <a16:creationId xmlns:a16="http://schemas.microsoft.com/office/drawing/2014/main" id="{A1C76F95-9650-5D4A-DBFA-DFCFB9CD06E8}"/>
              </a:ext>
            </a:extLst>
          </p:cNvPr>
          <p:cNvSpPr/>
          <p:nvPr/>
        </p:nvSpPr>
        <p:spPr>
          <a:xfrm>
            <a:off x="1822179" y="3338130"/>
            <a:ext cx="344691" cy="344691"/>
          </a:xfrm>
          <a:prstGeom prst="smileyFac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Smiley Face 39">
            <a:extLst>
              <a:ext uri="{FF2B5EF4-FFF2-40B4-BE49-F238E27FC236}">
                <a16:creationId xmlns:a16="http://schemas.microsoft.com/office/drawing/2014/main" id="{98716F53-30B6-F18A-1AFC-E55D29D512F3}"/>
              </a:ext>
            </a:extLst>
          </p:cNvPr>
          <p:cNvSpPr/>
          <p:nvPr/>
        </p:nvSpPr>
        <p:spPr>
          <a:xfrm>
            <a:off x="3657148" y="3346325"/>
            <a:ext cx="344691" cy="344691"/>
          </a:xfrm>
          <a:prstGeom prst="smileyFac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Smiley Face 40">
            <a:extLst>
              <a:ext uri="{FF2B5EF4-FFF2-40B4-BE49-F238E27FC236}">
                <a16:creationId xmlns:a16="http://schemas.microsoft.com/office/drawing/2014/main" id="{738944FF-05D8-F78C-5D3D-CF9FB6896DE6}"/>
              </a:ext>
            </a:extLst>
          </p:cNvPr>
          <p:cNvSpPr/>
          <p:nvPr/>
        </p:nvSpPr>
        <p:spPr>
          <a:xfrm>
            <a:off x="5480773" y="3342412"/>
            <a:ext cx="344691" cy="344691"/>
          </a:xfrm>
          <a:prstGeom prst="smileyFac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Smiley Face 41">
            <a:extLst>
              <a:ext uri="{FF2B5EF4-FFF2-40B4-BE49-F238E27FC236}">
                <a16:creationId xmlns:a16="http://schemas.microsoft.com/office/drawing/2014/main" id="{56D2ABFE-40C3-0613-2CD1-D0918893AB9A}"/>
              </a:ext>
            </a:extLst>
          </p:cNvPr>
          <p:cNvSpPr/>
          <p:nvPr/>
        </p:nvSpPr>
        <p:spPr>
          <a:xfrm>
            <a:off x="9173064" y="3351984"/>
            <a:ext cx="344691" cy="344691"/>
          </a:xfrm>
          <a:prstGeom prst="smileyFac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Smiley Face 42">
            <a:extLst>
              <a:ext uri="{FF2B5EF4-FFF2-40B4-BE49-F238E27FC236}">
                <a16:creationId xmlns:a16="http://schemas.microsoft.com/office/drawing/2014/main" id="{05CE7288-D328-E9F8-9D9E-3091ABBF6696}"/>
              </a:ext>
            </a:extLst>
          </p:cNvPr>
          <p:cNvSpPr/>
          <p:nvPr/>
        </p:nvSpPr>
        <p:spPr>
          <a:xfrm>
            <a:off x="10103100" y="3371115"/>
            <a:ext cx="344691" cy="344691"/>
          </a:xfrm>
          <a:prstGeom prst="smileyFac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49A89E0-3A75-0E4D-9827-9651274BBD53}"/>
                  </a:ext>
                </a:extLst>
              </p:cNvPr>
              <p:cNvSpPr/>
              <p:nvPr/>
            </p:nvSpPr>
            <p:spPr>
              <a:xfrm>
                <a:off x="616185" y="5495450"/>
                <a:ext cx="1674561" cy="4320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2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sz="22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2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2200" dirty="0"/>
                  <a:t> </a:t>
                </a:r>
              </a:p>
            </p:txBody>
          </p:sp>
        </mc:Choice>
        <mc:Fallback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49A89E0-3A75-0E4D-9827-9651274BBD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185" y="5495450"/>
                <a:ext cx="1674561" cy="432041"/>
              </a:xfrm>
              <a:prstGeom prst="rect">
                <a:avLst/>
              </a:prstGeom>
              <a:blipFill>
                <a:blip r:embed="rId6"/>
                <a:stretch>
                  <a:fillRect l="-364" t="-126761" r="-12727" b="-1887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4DE9E273-22DC-6342-A1DF-F377B9AE4D8A}"/>
                  </a:ext>
                </a:extLst>
              </p:cNvPr>
              <p:cNvSpPr/>
              <p:nvPr/>
            </p:nvSpPr>
            <p:spPr>
              <a:xfrm>
                <a:off x="509047" y="5719177"/>
                <a:ext cx="6444969" cy="954877"/>
              </a:xfrm>
              <a:prstGeom prst="rect">
                <a:avLst/>
              </a:prstGeom>
              <a:ln>
                <a:noFill/>
                <a:prstDash val="dash"/>
              </a:ln>
            </p:spPr>
            <p:txBody>
              <a:bodyPr wrap="none" lIns="182880" tIns="182880" rIns="182880" bIns="18288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2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sz="22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200" i="0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Bin</m:t>
                    </m:r>
                    <m:r>
                      <a:rPr lang="en-US" sz="22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2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2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2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>
                    <a:latin typeface="Candara" panose="020E0502030303020204" pitchFamily="34" charset="0"/>
                  </a:rPr>
                  <a:t>		</a:t>
                </a:r>
                <a:r>
                  <a:rPr lang="en-US" sz="2200" dirty="0">
                    <a:solidFill>
                      <a:srgbClr val="0070C0"/>
                    </a:solidFill>
                    <a:latin typeface="Candara" panose="020E0502030303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sz="22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sz="22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en-US" sz="22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lang="en-US" sz="2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2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2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2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num>
                              <m:den>
                                <m:r>
                                  <a:rPr lang="en-US" sz="22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  <m:sSup>
                      <m:sSupPr>
                        <m:ctrlPr>
                          <a:rPr lang="en-US" sz="2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2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en-US" sz="22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2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num>
                              <m:den>
                                <m:r>
                                  <a:rPr lang="en-US" sz="22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</m:oMath>
                </a14:m>
                <a:endParaRPr lang="en-US" sz="2200" dirty="0">
                  <a:latin typeface="Candara" panose="020E0502030303020204" pitchFamily="34" charset="0"/>
                </a:endParaRPr>
              </a:p>
            </p:txBody>
          </p:sp>
        </mc:Choice>
        <mc:Fallback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4DE9E273-22DC-6342-A1DF-F377B9AE4D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047" y="5719177"/>
                <a:ext cx="6444969" cy="9548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  <a:prstDash val="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AEF77FD1-7966-014A-8B2E-7BE48C5A3278}"/>
                  </a:ext>
                </a:extLst>
              </p:cNvPr>
              <p:cNvSpPr/>
              <p:nvPr/>
            </p:nvSpPr>
            <p:spPr>
              <a:xfrm>
                <a:off x="7396398" y="5981171"/>
                <a:ext cx="2903359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200" dirty="0">
                    <a:latin typeface="Candara" panose="020E0502030303020204" pitchFamily="34" charset="0"/>
                  </a:rPr>
                  <a:t>indeed! </a:t>
                </a: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sz="22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𝑝𝑛</m:t>
                    </m:r>
                    <m:r>
                      <a:rPr lang="en-US" sz="22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AEF77FD1-7966-014A-8B2E-7BE48C5A32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6398" y="5981171"/>
                <a:ext cx="2903359" cy="430887"/>
              </a:xfrm>
              <a:prstGeom prst="rect">
                <a:avLst/>
              </a:prstGeom>
              <a:blipFill>
                <a:blip r:embed="rId8"/>
                <a:stretch>
                  <a:fillRect l="-2725" t="-9859" b="-28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25876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B420F-B483-DDD0-9FCB-14D0CBB2A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F9C7945-CBF4-F81E-DECF-22FD5F150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 the limit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0C5E00F2-79A5-4982-0F8C-63CA37A25769}"/>
                  </a:ext>
                </a:extLst>
              </p:cNvPr>
              <p:cNvSpPr/>
              <p:nvPr/>
            </p:nvSpPr>
            <p:spPr>
              <a:xfrm>
                <a:off x="2557006" y="1148803"/>
                <a:ext cx="706180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Divide 1 day into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𝑛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intervals of length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1/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𝑛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, </a:t>
                </a:r>
                <a:r>
                  <a:rPr lang="en-US" sz="2400" dirty="0">
                    <a:highlight>
                      <a:srgbClr val="FFFF00"/>
                    </a:highlight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highlight>
                          <a:srgbClr val="FFFF00"/>
                        </a:highlight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𝑛</m:t>
                    </m:r>
                    <m:r>
                      <a:rPr lang="en-US" sz="2400" b="0" i="1" smtClean="0">
                        <a:highlight>
                          <a:srgbClr val="FFFF00"/>
                        </a:highlight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→∞</m:t>
                    </m:r>
                  </m:oMath>
                </a14:m>
                <a:endParaRPr lang="en-US" sz="2400" dirty="0">
                  <a:highlight>
                    <a:srgbClr val="FFFF00"/>
                  </a:highlight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0C5E00F2-79A5-4982-0F8C-63CA37A257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7006" y="1148803"/>
                <a:ext cx="7061805" cy="461665"/>
              </a:xfrm>
              <a:prstGeom prst="rect">
                <a:avLst/>
              </a:prstGeom>
              <a:blipFill>
                <a:blip r:embed="rId3"/>
                <a:stretch>
                  <a:fillRect l="-1294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A31096CB-4D46-D387-393F-BF5B28441AAC}"/>
              </a:ext>
            </a:extLst>
          </p:cNvPr>
          <p:cNvCxnSpPr/>
          <p:nvPr/>
        </p:nvCxnSpPr>
        <p:spPr>
          <a:xfrm>
            <a:off x="616186" y="2180163"/>
            <a:ext cx="0" cy="5579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ED436B8-E785-2AC2-AD4A-7AD252BB7E33}"/>
              </a:ext>
            </a:extLst>
          </p:cNvPr>
          <p:cNvCxnSpPr>
            <a:cxnSpLocks/>
          </p:cNvCxnSpPr>
          <p:nvPr/>
        </p:nvCxnSpPr>
        <p:spPr>
          <a:xfrm>
            <a:off x="616186" y="2459133"/>
            <a:ext cx="109596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052EB7F2-7C44-901D-8707-C071E3601A20}"/>
              </a:ext>
            </a:extLst>
          </p:cNvPr>
          <p:cNvCxnSpPr/>
          <p:nvPr/>
        </p:nvCxnSpPr>
        <p:spPr>
          <a:xfrm>
            <a:off x="1532878" y="2180163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661CE633-244F-6576-58CF-B3919AA8B3E1}"/>
              </a:ext>
            </a:extLst>
          </p:cNvPr>
          <p:cNvCxnSpPr/>
          <p:nvPr/>
        </p:nvCxnSpPr>
        <p:spPr>
          <a:xfrm>
            <a:off x="2444986" y="2180163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7177370-1AFF-FC31-987D-AE1C6B7FB960}"/>
              </a:ext>
            </a:extLst>
          </p:cNvPr>
          <p:cNvCxnSpPr/>
          <p:nvPr/>
        </p:nvCxnSpPr>
        <p:spPr>
          <a:xfrm>
            <a:off x="3361678" y="2180163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B5998E21-89BF-1173-4AF1-1D1FDA3A7E03}"/>
              </a:ext>
            </a:extLst>
          </p:cNvPr>
          <p:cNvCxnSpPr/>
          <p:nvPr/>
        </p:nvCxnSpPr>
        <p:spPr>
          <a:xfrm>
            <a:off x="4273786" y="2180163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D363AFB8-14EE-DC47-0862-D6C80AEA5BAB}"/>
              </a:ext>
            </a:extLst>
          </p:cNvPr>
          <p:cNvCxnSpPr/>
          <p:nvPr/>
        </p:nvCxnSpPr>
        <p:spPr>
          <a:xfrm>
            <a:off x="5190478" y="2180163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880346C2-DF2E-738B-63AF-E786A60DB794}"/>
              </a:ext>
            </a:extLst>
          </p:cNvPr>
          <p:cNvCxnSpPr/>
          <p:nvPr/>
        </p:nvCxnSpPr>
        <p:spPr>
          <a:xfrm>
            <a:off x="6102586" y="2180163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DBA4D587-AA98-4E7E-61A0-AA41F3FCA65A}"/>
              </a:ext>
            </a:extLst>
          </p:cNvPr>
          <p:cNvCxnSpPr/>
          <p:nvPr/>
        </p:nvCxnSpPr>
        <p:spPr>
          <a:xfrm>
            <a:off x="7019278" y="2180163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6D49305F-503D-0969-067E-C1DECA400881}"/>
              </a:ext>
            </a:extLst>
          </p:cNvPr>
          <p:cNvCxnSpPr/>
          <p:nvPr/>
        </p:nvCxnSpPr>
        <p:spPr>
          <a:xfrm>
            <a:off x="7931386" y="2180163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D846908F-6054-9D72-581A-F189FE6B1EC0}"/>
              </a:ext>
            </a:extLst>
          </p:cNvPr>
          <p:cNvCxnSpPr/>
          <p:nvPr/>
        </p:nvCxnSpPr>
        <p:spPr>
          <a:xfrm>
            <a:off x="8848078" y="2180163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1227E9EF-167D-B7E5-8BA6-B77EB14B9663}"/>
              </a:ext>
            </a:extLst>
          </p:cNvPr>
          <p:cNvCxnSpPr/>
          <p:nvPr/>
        </p:nvCxnSpPr>
        <p:spPr>
          <a:xfrm>
            <a:off x="9760186" y="2180163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1FEB9ED3-9A80-AFA8-3C86-2498BE109686}"/>
              </a:ext>
            </a:extLst>
          </p:cNvPr>
          <p:cNvCxnSpPr/>
          <p:nvPr/>
        </p:nvCxnSpPr>
        <p:spPr>
          <a:xfrm>
            <a:off x="10676878" y="2180163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0562563A-AF0D-6286-F8CB-98238ABF0AF6}"/>
              </a:ext>
            </a:extLst>
          </p:cNvPr>
          <p:cNvCxnSpPr/>
          <p:nvPr/>
        </p:nvCxnSpPr>
        <p:spPr>
          <a:xfrm>
            <a:off x="11575815" y="2180163"/>
            <a:ext cx="0" cy="5579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Right Brace 60">
            <a:extLst>
              <a:ext uri="{FF2B5EF4-FFF2-40B4-BE49-F238E27FC236}">
                <a16:creationId xmlns:a16="http://schemas.microsoft.com/office/drawing/2014/main" id="{8B0D55C8-EBE2-A9F6-9574-51D177208EF0}"/>
              </a:ext>
            </a:extLst>
          </p:cNvPr>
          <p:cNvSpPr/>
          <p:nvPr/>
        </p:nvSpPr>
        <p:spPr>
          <a:xfrm rot="16200000">
            <a:off x="5891080" y="-3644057"/>
            <a:ext cx="409839" cy="10959629"/>
          </a:xfrm>
          <a:prstGeom prst="rightBrace">
            <a:avLst/>
          </a:prstGeom>
          <a:ln w="952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C73E71E-D65A-7184-17ED-318620D5E858}"/>
              </a:ext>
            </a:extLst>
          </p:cNvPr>
          <p:cNvCxnSpPr/>
          <p:nvPr/>
        </p:nvCxnSpPr>
        <p:spPr>
          <a:xfrm>
            <a:off x="616185" y="2286000"/>
            <a:ext cx="916693" cy="0"/>
          </a:xfrm>
          <a:prstGeom prst="straightConnector1">
            <a:avLst/>
          </a:prstGeom>
          <a:ln w="38100">
            <a:solidFill>
              <a:schemeClr val="accent5"/>
            </a:solidFill>
            <a:headEnd type="triangle"/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44">
                <a:extLst>
                  <a:ext uri="{FF2B5EF4-FFF2-40B4-BE49-F238E27FC236}">
                    <a16:creationId xmlns:a16="http://schemas.microsoft.com/office/drawing/2014/main" id="{388BA34F-895A-5349-E6FC-DE4BA9E2D8C3}"/>
                  </a:ext>
                </a:extLst>
              </p:cNvPr>
              <p:cNvSpPr txBox="1"/>
              <p:nvPr/>
            </p:nvSpPr>
            <p:spPr>
              <a:xfrm>
                <a:off x="851269" y="1946332"/>
                <a:ext cx="42877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1/</m:t>
                      </m:r>
                      <m:r>
                        <a:rPr lang="en-US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dirty="0" err="1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6" name="TextBox 44">
                <a:extLst>
                  <a:ext uri="{FF2B5EF4-FFF2-40B4-BE49-F238E27FC236}">
                    <a16:creationId xmlns:a16="http://schemas.microsoft.com/office/drawing/2014/main" id="{388BA34F-895A-5349-E6FC-DE4BA9E2D8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269" y="1946332"/>
                <a:ext cx="428771" cy="276999"/>
              </a:xfrm>
              <a:prstGeom prst="rect">
                <a:avLst/>
              </a:prstGeom>
              <a:blipFill>
                <a:blip r:embed="rId4"/>
                <a:stretch>
                  <a:fillRect l="-14286" t="-2174" r="-8571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93B6BD05-251B-AC26-B069-002A1265AF2C}"/>
              </a:ext>
            </a:extLst>
          </p:cNvPr>
          <p:cNvGrpSpPr/>
          <p:nvPr/>
        </p:nvGrpSpPr>
        <p:grpSpPr>
          <a:xfrm>
            <a:off x="869025" y="2425971"/>
            <a:ext cx="10583458" cy="489052"/>
            <a:chOff x="1087685" y="4015389"/>
            <a:chExt cx="10583458" cy="489052"/>
          </a:xfrm>
        </p:grpSpPr>
        <p:sp>
          <p:nvSpPr>
            <p:cNvPr id="8" name="TextBox 5">
              <a:extLst>
                <a:ext uri="{FF2B5EF4-FFF2-40B4-BE49-F238E27FC236}">
                  <a16:creationId xmlns:a16="http://schemas.microsoft.com/office/drawing/2014/main" id="{7B0A6E0E-141D-235D-6521-EDFFF2CAAB63}"/>
                </a:ext>
              </a:extLst>
            </p:cNvPr>
            <p:cNvSpPr txBox="1"/>
            <p:nvPr/>
          </p:nvSpPr>
          <p:spPr>
            <a:xfrm>
              <a:off x="1985989" y="4019301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solidFill>
                    <a:srgbClr val="C00000"/>
                  </a:solidFill>
                  <a:latin typeface="Candara" panose="020E0502030303020204" pitchFamily="34" charset="0"/>
                  <a:ea typeface="Helvetica" charset="0"/>
                  <a:cs typeface="Helvetica" charset="0"/>
                </a:rPr>
                <a:t>1</a:t>
              </a:r>
            </a:p>
          </p:txBody>
        </p:sp>
        <p:sp>
          <p:nvSpPr>
            <p:cNvPr id="9" name="TextBox 42">
              <a:extLst>
                <a:ext uri="{FF2B5EF4-FFF2-40B4-BE49-F238E27FC236}">
                  <a16:creationId xmlns:a16="http://schemas.microsoft.com/office/drawing/2014/main" id="{B9D26282-44B1-B276-F07C-FAD6ED2401BD}"/>
                </a:ext>
              </a:extLst>
            </p:cNvPr>
            <p:cNvSpPr txBox="1"/>
            <p:nvPr/>
          </p:nvSpPr>
          <p:spPr>
            <a:xfrm>
              <a:off x="1087685" y="4042776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  <p:sp>
          <p:nvSpPr>
            <p:cNvPr id="10" name="TextBox 45">
              <a:extLst>
                <a:ext uri="{FF2B5EF4-FFF2-40B4-BE49-F238E27FC236}">
                  <a16:creationId xmlns:a16="http://schemas.microsoft.com/office/drawing/2014/main" id="{0299AD75-88D8-7FAA-2320-08B47AFBC26C}"/>
                </a:ext>
              </a:extLst>
            </p:cNvPr>
            <p:cNvSpPr txBox="1"/>
            <p:nvPr/>
          </p:nvSpPr>
          <p:spPr>
            <a:xfrm>
              <a:off x="2940639" y="4019300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  <p:sp>
          <p:nvSpPr>
            <p:cNvPr id="11" name="TextBox 46">
              <a:extLst>
                <a:ext uri="{FF2B5EF4-FFF2-40B4-BE49-F238E27FC236}">
                  <a16:creationId xmlns:a16="http://schemas.microsoft.com/office/drawing/2014/main" id="{6873CE18-E36B-F199-3B1C-ECC50CA0342D}"/>
                </a:ext>
              </a:extLst>
            </p:cNvPr>
            <p:cNvSpPr txBox="1"/>
            <p:nvPr/>
          </p:nvSpPr>
          <p:spPr>
            <a:xfrm>
              <a:off x="3819926" y="4019300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solidFill>
                    <a:srgbClr val="C00000"/>
                  </a:solidFill>
                  <a:latin typeface="Candara" panose="020E0502030303020204" pitchFamily="34" charset="0"/>
                  <a:ea typeface="Helvetica" charset="0"/>
                  <a:cs typeface="Helvetica" charset="0"/>
                </a:rPr>
                <a:t>1</a:t>
              </a:r>
            </a:p>
          </p:txBody>
        </p:sp>
        <p:sp>
          <p:nvSpPr>
            <p:cNvPr id="12" name="TextBox 47">
              <a:extLst>
                <a:ext uri="{FF2B5EF4-FFF2-40B4-BE49-F238E27FC236}">
                  <a16:creationId xmlns:a16="http://schemas.microsoft.com/office/drawing/2014/main" id="{923498AF-DEE0-5639-7193-53AE2AE51202}"/>
                </a:ext>
              </a:extLst>
            </p:cNvPr>
            <p:cNvSpPr txBox="1"/>
            <p:nvPr/>
          </p:nvSpPr>
          <p:spPr>
            <a:xfrm>
              <a:off x="5652394" y="4019816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solidFill>
                    <a:srgbClr val="C00000"/>
                  </a:solidFill>
                  <a:latin typeface="Candara" panose="020E0502030303020204" pitchFamily="34" charset="0"/>
                  <a:ea typeface="Helvetica" charset="0"/>
                  <a:cs typeface="Helvetica" charset="0"/>
                </a:rPr>
                <a:t>1</a:t>
              </a:r>
            </a:p>
          </p:txBody>
        </p:sp>
        <p:sp>
          <p:nvSpPr>
            <p:cNvPr id="13" name="TextBox 49">
              <a:extLst>
                <a:ext uri="{FF2B5EF4-FFF2-40B4-BE49-F238E27FC236}">
                  <a16:creationId xmlns:a16="http://schemas.microsoft.com/office/drawing/2014/main" id="{2058E255-AD86-FA6C-2A06-C27280662896}"/>
                </a:ext>
              </a:extLst>
            </p:cNvPr>
            <p:cNvSpPr txBox="1"/>
            <p:nvPr/>
          </p:nvSpPr>
          <p:spPr>
            <a:xfrm>
              <a:off x="4773107" y="4028517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  <p:sp>
          <p:nvSpPr>
            <p:cNvPr id="14" name="TextBox 54">
              <a:extLst>
                <a:ext uri="{FF2B5EF4-FFF2-40B4-BE49-F238E27FC236}">
                  <a16:creationId xmlns:a16="http://schemas.microsoft.com/office/drawing/2014/main" id="{933C5E9D-0D00-2923-FE31-9A08D07A26D3}"/>
                </a:ext>
              </a:extLst>
            </p:cNvPr>
            <p:cNvSpPr txBox="1"/>
            <p:nvPr/>
          </p:nvSpPr>
          <p:spPr>
            <a:xfrm>
              <a:off x="6626061" y="4028517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  <p:sp>
          <p:nvSpPr>
            <p:cNvPr id="15" name="TextBox 61">
              <a:extLst>
                <a:ext uri="{FF2B5EF4-FFF2-40B4-BE49-F238E27FC236}">
                  <a16:creationId xmlns:a16="http://schemas.microsoft.com/office/drawing/2014/main" id="{09A2BC4D-6D1E-B246-2322-70B6742A3E36}"/>
                </a:ext>
              </a:extLst>
            </p:cNvPr>
            <p:cNvSpPr txBox="1"/>
            <p:nvPr/>
          </p:nvSpPr>
          <p:spPr>
            <a:xfrm>
              <a:off x="7505348" y="4027333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  <p:sp>
          <p:nvSpPr>
            <p:cNvPr id="16" name="TextBox 62">
              <a:extLst>
                <a:ext uri="{FF2B5EF4-FFF2-40B4-BE49-F238E27FC236}">
                  <a16:creationId xmlns:a16="http://schemas.microsoft.com/office/drawing/2014/main" id="{65155A87-404E-6CF3-0A56-A0262CC53E3C}"/>
                </a:ext>
              </a:extLst>
            </p:cNvPr>
            <p:cNvSpPr txBox="1"/>
            <p:nvPr/>
          </p:nvSpPr>
          <p:spPr>
            <a:xfrm>
              <a:off x="8458529" y="4023280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  <p:sp>
          <p:nvSpPr>
            <p:cNvPr id="17" name="TextBox 63">
              <a:extLst>
                <a:ext uri="{FF2B5EF4-FFF2-40B4-BE49-F238E27FC236}">
                  <a16:creationId xmlns:a16="http://schemas.microsoft.com/office/drawing/2014/main" id="{04A5ABD3-8364-A047-E6B0-0EDD9050E62E}"/>
                </a:ext>
              </a:extLst>
            </p:cNvPr>
            <p:cNvSpPr txBox="1"/>
            <p:nvPr/>
          </p:nvSpPr>
          <p:spPr>
            <a:xfrm>
              <a:off x="9309170" y="4015389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solidFill>
                    <a:srgbClr val="C00000"/>
                  </a:solidFill>
                  <a:latin typeface="Candara" panose="020E0502030303020204" pitchFamily="34" charset="0"/>
                  <a:ea typeface="Helvetica" charset="0"/>
                  <a:cs typeface="Helvetica" charset="0"/>
                </a:rPr>
                <a:t>1</a:t>
              </a:r>
            </a:p>
          </p:txBody>
        </p:sp>
        <p:sp>
          <p:nvSpPr>
            <p:cNvPr id="18" name="TextBox 64">
              <a:extLst>
                <a:ext uri="{FF2B5EF4-FFF2-40B4-BE49-F238E27FC236}">
                  <a16:creationId xmlns:a16="http://schemas.microsoft.com/office/drawing/2014/main" id="{41EE6A84-AD1A-90D3-17FB-7549FCBB18AA}"/>
                </a:ext>
              </a:extLst>
            </p:cNvPr>
            <p:cNvSpPr txBox="1"/>
            <p:nvPr/>
          </p:nvSpPr>
          <p:spPr>
            <a:xfrm>
              <a:off x="10265878" y="4015390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solidFill>
                    <a:srgbClr val="C00000"/>
                  </a:solidFill>
                  <a:latin typeface="Candara" panose="020E0502030303020204" pitchFamily="34" charset="0"/>
                  <a:ea typeface="Helvetica" charset="0"/>
                  <a:cs typeface="Helvetica" charset="0"/>
                </a:rPr>
                <a:t>1</a:t>
              </a:r>
            </a:p>
          </p:txBody>
        </p:sp>
        <p:sp>
          <p:nvSpPr>
            <p:cNvPr id="19" name="TextBox 65">
              <a:extLst>
                <a:ext uri="{FF2B5EF4-FFF2-40B4-BE49-F238E27FC236}">
                  <a16:creationId xmlns:a16="http://schemas.microsoft.com/office/drawing/2014/main" id="{D8001244-AE04-D750-36BF-D5E013BBF7DC}"/>
                </a:ext>
              </a:extLst>
            </p:cNvPr>
            <p:cNvSpPr txBox="1"/>
            <p:nvPr/>
          </p:nvSpPr>
          <p:spPr>
            <a:xfrm>
              <a:off x="11214686" y="4023279"/>
              <a:ext cx="456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0" dirty="0">
                  <a:latin typeface="Candara" panose="020E0502030303020204" pitchFamily="34" charset="0"/>
                  <a:ea typeface="Helvetica" charset="0"/>
                  <a:cs typeface="Helvetica" charset="0"/>
                </a:rPr>
                <a:t>0</a:t>
              </a:r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BDD3D58-CE32-C495-AC41-7FE2975B6839}"/>
              </a:ext>
            </a:extLst>
          </p:cNvPr>
          <p:cNvCxnSpPr/>
          <p:nvPr/>
        </p:nvCxnSpPr>
        <p:spPr>
          <a:xfrm>
            <a:off x="616186" y="2180163"/>
            <a:ext cx="0" cy="5579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9542D00-7A49-EF82-ED42-BCFBE2E2B18D}"/>
              </a:ext>
            </a:extLst>
          </p:cNvPr>
          <p:cNvCxnSpPr>
            <a:cxnSpLocks/>
          </p:cNvCxnSpPr>
          <p:nvPr/>
        </p:nvCxnSpPr>
        <p:spPr>
          <a:xfrm>
            <a:off x="616186" y="2459133"/>
            <a:ext cx="109596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F78EFFB-785C-833E-7E38-485DAE70E9E2}"/>
              </a:ext>
            </a:extLst>
          </p:cNvPr>
          <p:cNvCxnSpPr/>
          <p:nvPr/>
        </p:nvCxnSpPr>
        <p:spPr>
          <a:xfrm>
            <a:off x="1532878" y="2180163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6CB0880-6069-621F-8F2F-FE10D503FD46}"/>
              </a:ext>
            </a:extLst>
          </p:cNvPr>
          <p:cNvCxnSpPr/>
          <p:nvPr/>
        </p:nvCxnSpPr>
        <p:spPr>
          <a:xfrm>
            <a:off x="2444986" y="2180163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0B8C043-E848-2A5F-1D4A-5CC5B747C359}"/>
              </a:ext>
            </a:extLst>
          </p:cNvPr>
          <p:cNvCxnSpPr/>
          <p:nvPr/>
        </p:nvCxnSpPr>
        <p:spPr>
          <a:xfrm>
            <a:off x="3361678" y="2180163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9C9D0A0-771C-32BB-B7C1-151867D2AFFF}"/>
              </a:ext>
            </a:extLst>
          </p:cNvPr>
          <p:cNvCxnSpPr/>
          <p:nvPr/>
        </p:nvCxnSpPr>
        <p:spPr>
          <a:xfrm>
            <a:off x="4273786" y="2180163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83D632D-4757-A9E3-44EE-5A512DB15D22}"/>
              </a:ext>
            </a:extLst>
          </p:cNvPr>
          <p:cNvCxnSpPr/>
          <p:nvPr/>
        </p:nvCxnSpPr>
        <p:spPr>
          <a:xfrm>
            <a:off x="5190478" y="2180163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1AE5FC7-CA6C-7327-8A81-BED6954E036C}"/>
              </a:ext>
            </a:extLst>
          </p:cNvPr>
          <p:cNvCxnSpPr/>
          <p:nvPr/>
        </p:nvCxnSpPr>
        <p:spPr>
          <a:xfrm>
            <a:off x="6102586" y="2180163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5A70954-07F8-A7E4-0C96-DADC7CB9B395}"/>
              </a:ext>
            </a:extLst>
          </p:cNvPr>
          <p:cNvCxnSpPr/>
          <p:nvPr/>
        </p:nvCxnSpPr>
        <p:spPr>
          <a:xfrm>
            <a:off x="7019278" y="2180163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E45BDCD-936E-CC1E-07EF-8B70F16A7657}"/>
              </a:ext>
            </a:extLst>
          </p:cNvPr>
          <p:cNvCxnSpPr/>
          <p:nvPr/>
        </p:nvCxnSpPr>
        <p:spPr>
          <a:xfrm>
            <a:off x="7931386" y="2180163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3D8BBDB-5B93-6A3D-B114-9DE9E15B3D7B}"/>
              </a:ext>
            </a:extLst>
          </p:cNvPr>
          <p:cNvCxnSpPr/>
          <p:nvPr/>
        </p:nvCxnSpPr>
        <p:spPr>
          <a:xfrm>
            <a:off x="8848078" y="2180163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9ED412B-8A15-3F70-1654-D1BFD510243D}"/>
              </a:ext>
            </a:extLst>
          </p:cNvPr>
          <p:cNvCxnSpPr/>
          <p:nvPr/>
        </p:nvCxnSpPr>
        <p:spPr>
          <a:xfrm>
            <a:off x="9760186" y="2180163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06FDB6D-D57E-05B7-9957-3657B98F3292}"/>
              </a:ext>
            </a:extLst>
          </p:cNvPr>
          <p:cNvCxnSpPr/>
          <p:nvPr/>
        </p:nvCxnSpPr>
        <p:spPr>
          <a:xfrm>
            <a:off x="10676878" y="2180163"/>
            <a:ext cx="0" cy="557939"/>
          </a:xfrm>
          <a:prstGeom prst="line">
            <a:avLst/>
          </a:prstGeom>
          <a:ln w="19050">
            <a:solidFill>
              <a:srgbClr val="036A1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367B284-28C5-E00A-B33C-2BDB6862EAB9}"/>
              </a:ext>
            </a:extLst>
          </p:cNvPr>
          <p:cNvCxnSpPr/>
          <p:nvPr/>
        </p:nvCxnSpPr>
        <p:spPr>
          <a:xfrm>
            <a:off x="11575815" y="2180163"/>
            <a:ext cx="0" cy="5579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CBEDA47-B0BE-8A56-C306-AA5BDEC53A53}"/>
              </a:ext>
            </a:extLst>
          </p:cNvPr>
          <p:cNvCxnSpPr/>
          <p:nvPr/>
        </p:nvCxnSpPr>
        <p:spPr>
          <a:xfrm flipV="1">
            <a:off x="1995558" y="2389697"/>
            <a:ext cx="0" cy="18402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6F8A26C-ED30-E00C-5884-CC246B773A30}"/>
              </a:ext>
            </a:extLst>
          </p:cNvPr>
          <p:cNvCxnSpPr/>
          <p:nvPr/>
        </p:nvCxnSpPr>
        <p:spPr>
          <a:xfrm flipV="1">
            <a:off x="3819920" y="2374526"/>
            <a:ext cx="0" cy="18402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76D997D4-793C-8FA3-C4EE-228E53DE1183}"/>
              </a:ext>
            </a:extLst>
          </p:cNvPr>
          <p:cNvCxnSpPr/>
          <p:nvPr/>
        </p:nvCxnSpPr>
        <p:spPr>
          <a:xfrm flipV="1">
            <a:off x="5661963" y="2389697"/>
            <a:ext cx="0" cy="18402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AA4EE14-2DFF-3D9E-9A81-B725680B9ED0}"/>
              </a:ext>
            </a:extLst>
          </p:cNvPr>
          <p:cNvCxnSpPr/>
          <p:nvPr/>
        </p:nvCxnSpPr>
        <p:spPr>
          <a:xfrm flipV="1">
            <a:off x="9325380" y="2389697"/>
            <a:ext cx="0" cy="18402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3ADF733-530F-1E20-44DE-85486EC0B9B1}"/>
              </a:ext>
            </a:extLst>
          </p:cNvPr>
          <p:cNvCxnSpPr/>
          <p:nvPr/>
        </p:nvCxnSpPr>
        <p:spPr>
          <a:xfrm flipV="1">
            <a:off x="10276455" y="2374526"/>
            <a:ext cx="0" cy="18402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Smiley Face 38">
            <a:extLst>
              <a:ext uri="{FF2B5EF4-FFF2-40B4-BE49-F238E27FC236}">
                <a16:creationId xmlns:a16="http://schemas.microsoft.com/office/drawing/2014/main" id="{7F7A455C-2A80-43AF-91FD-D03187570865}"/>
              </a:ext>
            </a:extLst>
          </p:cNvPr>
          <p:cNvSpPr/>
          <p:nvPr/>
        </p:nvSpPr>
        <p:spPr>
          <a:xfrm>
            <a:off x="1822179" y="1993962"/>
            <a:ext cx="344691" cy="344691"/>
          </a:xfrm>
          <a:prstGeom prst="smileyFac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Smiley Face 39">
            <a:extLst>
              <a:ext uri="{FF2B5EF4-FFF2-40B4-BE49-F238E27FC236}">
                <a16:creationId xmlns:a16="http://schemas.microsoft.com/office/drawing/2014/main" id="{ED6DF9CA-59E4-48B4-1E99-256824922087}"/>
              </a:ext>
            </a:extLst>
          </p:cNvPr>
          <p:cNvSpPr/>
          <p:nvPr/>
        </p:nvSpPr>
        <p:spPr>
          <a:xfrm>
            <a:off x="3657148" y="2002157"/>
            <a:ext cx="344691" cy="344691"/>
          </a:xfrm>
          <a:prstGeom prst="smileyFac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Smiley Face 40">
            <a:extLst>
              <a:ext uri="{FF2B5EF4-FFF2-40B4-BE49-F238E27FC236}">
                <a16:creationId xmlns:a16="http://schemas.microsoft.com/office/drawing/2014/main" id="{50ED7B9E-3DDB-9776-2668-63167E951DAC}"/>
              </a:ext>
            </a:extLst>
          </p:cNvPr>
          <p:cNvSpPr/>
          <p:nvPr/>
        </p:nvSpPr>
        <p:spPr>
          <a:xfrm>
            <a:off x="5480773" y="1998244"/>
            <a:ext cx="344691" cy="344691"/>
          </a:xfrm>
          <a:prstGeom prst="smileyFac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Smiley Face 41">
            <a:extLst>
              <a:ext uri="{FF2B5EF4-FFF2-40B4-BE49-F238E27FC236}">
                <a16:creationId xmlns:a16="http://schemas.microsoft.com/office/drawing/2014/main" id="{AC253BA3-CE37-057A-9D03-8553EBD7488A}"/>
              </a:ext>
            </a:extLst>
          </p:cNvPr>
          <p:cNvSpPr/>
          <p:nvPr/>
        </p:nvSpPr>
        <p:spPr>
          <a:xfrm>
            <a:off x="9173064" y="2007816"/>
            <a:ext cx="344691" cy="344691"/>
          </a:xfrm>
          <a:prstGeom prst="smileyFac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Smiley Face 42">
            <a:extLst>
              <a:ext uri="{FF2B5EF4-FFF2-40B4-BE49-F238E27FC236}">
                <a16:creationId xmlns:a16="http://schemas.microsoft.com/office/drawing/2014/main" id="{DF6221C0-0E85-D5B0-CC93-A0F3C2D0EC1D}"/>
              </a:ext>
            </a:extLst>
          </p:cNvPr>
          <p:cNvSpPr/>
          <p:nvPr/>
        </p:nvSpPr>
        <p:spPr>
          <a:xfrm>
            <a:off x="10103100" y="2026947"/>
            <a:ext cx="344691" cy="344691"/>
          </a:xfrm>
          <a:prstGeom prst="smileyFac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0085A0C2-8F96-20AC-32A3-1131C79CB71E}"/>
                  </a:ext>
                </a:extLst>
              </p:cNvPr>
              <p:cNvSpPr/>
              <p:nvPr/>
            </p:nvSpPr>
            <p:spPr>
              <a:xfrm>
                <a:off x="7514916" y="3521"/>
                <a:ext cx="4802790" cy="848309"/>
              </a:xfrm>
              <a:prstGeom prst="rect">
                <a:avLst/>
              </a:prstGeom>
              <a:ln>
                <a:noFill/>
                <a:prstDash val="dash"/>
              </a:ln>
            </p:spPr>
            <p:txBody>
              <a:bodyPr wrap="none" lIns="182880" tIns="182880" rIns="182880" bIns="18288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is </a:t>
                </a:r>
                <a:r>
                  <a:rPr lang="en-US" b="1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binomial,</a:t>
                </a:r>
                <a:r>
                  <a:rPr lang="en-US" dirty="0">
                    <a:solidFill>
                      <a:srgbClr val="0070C0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en-US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num>
                              <m:den>
                                <m:r>
                                  <a:rPr lang="en-US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  <m:sSup>
                      <m:sSupPr>
                        <m:ctrlP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en-US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num>
                              <m:den>
                                <m:r>
                                  <a:rPr lang="en-US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</m:oMath>
                </a14:m>
                <a:endParaRPr lang="en-US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0085A0C2-8F96-20AC-32A3-1131C79CB7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4916" y="3521"/>
                <a:ext cx="4802790" cy="8483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  <a:prstDash val="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Rectangle 64">
            <a:extLst>
              <a:ext uri="{FF2B5EF4-FFF2-40B4-BE49-F238E27FC236}">
                <a16:creationId xmlns:a16="http://schemas.microsoft.com/office/drawing/2014/main" id="{5D80A473-651C-0E42-8B06-D53FC600D3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54042" y="3354071"/>
            <a:ext cx="1361497" cy="12441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4095B44E-4A57-6847-BE20-3979D99A2C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64475" y="3360207"/>
            <a:ext cx="1495191" cy="12441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43234008-76C7-3D41-91FA-B52DFFF124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78478" y="3360208"/>
            <a:ext cx="1495190" cy="12441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81889DB9-5FFE-5947-899F-13A09DEF0B5C}"/>
                  </a:ext>
                </a:extLst>
              </p:cNvPr>
              <p:cNvSpPr/>
              <p:nvPr/>
            </p:nvSpPr>
            <p:spPr>
              <a:xfrm>
                <a:off x="585695" y="3385554"/>
                <a:ext cx="11020609" cy="11607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8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  <m:sSup>
                        <m:sSupPr>
                          <m:ctrlP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f>
                                <m:fPr>
                                  <m:ctrlPr>
                                    <a:rPr lang="en-US" sz="28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p>
                          </m:sSup>
                        </m:den>
                      </m:f>
                      <m:f>
                        <m:fPr>
                          <m:ctrlP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p>
                          </m:sSup>
                        </m:num>
                        <m:den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sSup>
                        <m:sSupPr>
                          <m:ctrlP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f>
                                <m:fPr>
                                  <m:ctrlPr>
                                    <a:rPr lang="en-US" sz="28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num>
                                <m:den>
                                  <m:r>
                                    <a:rPr lang="en-US" sz="28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sSup>
                        <m:sSupPr>
                          <m:ctrlP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2800" b="0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8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num>
                                <m:den>
                                  <m:r>
                                    <a:rPr lang="en-US" sz="28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  <m:r>
                        <a:rPr lang="en-US" sz="28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81889DB9-5FFE-5947-899F-13A09DEF0B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695" y="3385554"/>
                <a:ext cx="11020609" cy="116076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Right Brace 68">
            <a:extLst>
              <a:ext uri="{FF2B5EF4-FFF2-40B4-BE49-F238E27FC236}">
                <a16:creationId xmlns:a16="http://schemas.microsoft.com/office/drawing/2014/main" id="{27995FDC-31C8-9F47-B584-ABB8FC1B4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6831938" y="4202200"/>
            <a:ext cx="361507" cy="1165905"/>
          </a:xfrm>
          <a:prstGeom prst="rightBrace">
            <a:avLst/>
          </a:prstGeom>
          <a:ln>
            <a:solidFill>
              <a:srgbClr val="C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0" name="TextBox 67">
                <a:extLst>
                  <a:ext uri="{FF2B5EF4-FFF2-40B4-BE49-F238E27FC236}">
                    <a16:creationId xmlns:a16="http://schemas.microsoft.com/office/drawing/2014/main" id="{25F0DAFE-F6A8-2D45-8333-084069E2EFF5}"/>
                  </a:ext>
                </a:extLst>
              </p:cNvPr>
              <p:cNvSpPr txBox="1"/>
              <p:nvPr/>
            </p:nvSpPr>
            <p:spPr>
              <a:xfrm>
                <a:off x="6722290" y="5004788"/>
                <a:ext cx="58080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Helvetica" charset="0"/>
                          <a:cs typeface="Helvetica" charset="0"/>
                        </a:rPr>
                        <m:t>→1</m:t>
                      </m:r>
                    </m:oMath>
                  </m:oMathPara>
                </a14:m>
                <a:endParaRPr lang="en-US" sz="2400" b="0" dirty="0" err="1">
                  <a:solidFill>
                    <a:srgbClr val="C00000"/>
                  </a:solidFill>
                  <a:latin typeface="Candara" panose="020E0502030303020204" pitchFamily="34" charset="0"/>
                  <a:ea typeface="Helvetica" charset="0"/>
                  <a:cs typeface="Helvetica" charset="0"/>
                </a:endParaRPr>
              </a:p>
            </p:txBody>
          </p:sp>
        </mc:Choice>
        <mc:Fallback>
          <p:sp>
            <p:nvSpPr>
              <p:cNvPr id="70" name="TextBox 67">
                <a:extLst>
                  <a:ext uri="{FF2B5EF4-FFF2-40B4-BE49-F238E27FC236}">
                    <a16:creationId xmlns:a16="http://schemas.microsoft.com/office/drawing/2014/main" id="{25F0DAFE-F6A8-2D45-8333-084069E2EF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2290" y="5004788"/>
                <a:ext cx="580800" cy="369332"/>
              </a:xfrm>
              <a:prstGeom prst="rect">
                <a:avLst/>
              </a:prstGeom>
              <a:blipFill>
                <a:blip r:embed="rId7"/>
                <a:stretch>
                  <a:fillRect l="-7368" r="-12632"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Right Brace 70">
            <a:extLst>
              <a:ext uri="{FF2B5EF4-FFF2-40B4-BE49-F238E27FC236}">
                <a16:creationId xmlns:a16="http://schemas.microsoft.com/office/drawing/2014/main" id="{863F9532-1D61-484E-96D6-DD0F7C307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0237073" y="4112942"/>
            <a:ext cx="361507" cy="1483676"/>
          </a:xfrm>
          <a:prstGeom prst="rightBrace">
            <a:avLst/>
          </a:prstGeom>
          <a:ln>
            <a:solidFill>
              <a:srgbClr val="C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2" name="TextBox 70">
                <a:extLst>
                  <a:ext uri="{FF2B5EF4-FFF2-40B4-BE49-F238E27FC236}">
                    <a16:creationId xmlns:a16="http://schemas.microsoft.com/office/drawing/2014/main" id="{9B951958-B1CD-234B-BFA8-45379F9957B2}"/>
                  </a:ext>
                </a:extLst>
              </p:cNvPr>
              <p:cNvSpPr txBox="1"/>
              <p:nvPr/>
            </p:nvSpPr>
            <p:spPr>
              <a:xfrm>
                <a:off x="9985585" y="5105160"/>
                <a:ext cx="78856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Helvetica" charset="0"/>
                          <a:cs typeface="Helvetica" charset="0"/>
                        </a:rPr>
                        <m:t>→1</m:t>
                      </m:r>
                    </m:oMath>
                  </m:oMathPara>
                </a14:m>
                <a:endParaRPr lang="en-US" sz="2400" b="0" dirty="0" err="1">
                  <a:solidFill>
                    <a:srgbClr val="C00000"/>
                  </a:solidFill>
                  <a:latin typeface="Candara" panose="020E0502030303020204" pitchFamily="34" charset="0"/>
                  <a:ea typeface="Helvetica" charset="0"/>
                  <a:cs typeface="Helvetica" charset="0"/>
                </a:endParaRPr>
              </a:p>
            </p:txBody>
          </p:sp>
        </mc:Choice>
        <mc:Fallback>
          <p:sp>
            <p:nvSpPr>
              <p:cNvPr id="72" name="TextBox 70">
                <a:extLst>
                  <a:ext uri="{FF2B5EF4-FFF2-40B4-BE49-F238E27FC236}">
                    <a16:creationId xmlns:a16="http://schemas.microsoft.com/office/drawing/2014/main" id="{9B951958-B1CD-234B-BFA8-45379F9957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5585" y="5105160"/>
                <a:ext cx="788566" cy="369332"/>
              </a:xfrm>
              <a:prstGeom prst="rect">
                <a:avLst/>
              </a:prstGeom>
              <a:blipFill>
                <a:blip r:embed="rId8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Right Brace 72">
            <a:extLst>
              <a:ext uri="{FF2B5EF4-FFF2-40B4-BE49-F238E27FC236}">
                <a16:creationId xmlns:a16="http://schemas.microsoft.com/office/drawing/2014/main" id="{4BD0191B-318A-FE41-AA2D-A4854B612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8754038" y="4167894"/>
            <a:ext cx="361507" cy="1361497"/>
          </a:xfrm>
          <a:prstGeom prst="rightBrace">
            <a:avLst/>
          </a:prstGeom>
          <a:ln>
            <a:solidFill>
              <a:srgbClr val="C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AA852903-269F-3D42-83DF-65E17F8766C2}"/>
                  </a:ext>
                </a:extLst>
              </p:cNvPr>
              <p:cNvSpPr txBox="1"/>
              <p:nvPr/>
            </p:nvSpPr>
            <p:spPr>
              <a:xfrm>
                <a:off x="8461129" y="5099023"/>
                <a:ext cx="678234" cy="38311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Helvetica" charset="0"/>
                          <a:cs typeface="Helvetica" charset="0"/>
                        </a:rPr>
                        <m:t>→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Helvetica" charset="0"/>
                              <a:cs typeface="Helvetica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Helvetica" charset="0"/>
                              <a:cs typeface="Helvetica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Helvetica" charset="0"/>
                              <a:cs typeface="Helvetica" charset="0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Helvetica" charset="0"/>
                              <a:cs typeface="Helvetica" charset="0"/>
                            </a:rPr>
                            <m:t>𝜆</m:t>
                          </m:r>
                        </m:sup>
                      </m:sSup>
                    </m:oMath>
                  </m:oMathPara>
                </a14:m>
                <a:endParaRPr lang="en-US" sz="2400" b="0" dirty="0" err="1">
                  <a:solidFill>
                    <a:srgbClr val="C00000"/>
                  </a:solidFill>
                  <a:latin typeface="Candara" panose="020E0502030303020204" pitchFamily="34" charset="0"/>
                  <a:ea typeface="Helvetica" charset="0"/>
                  <a:cs typeface="Helvetica" charset="0"/>
                </a:endParaRPr>
              </a:p>
            </p:txBody>
          </p:sp>
        </mc:Choice>
        <mc:Fallback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AA852903-269F-3D42-83DF-65E17F8766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1129" y="5099023"/>
                <a:ext cx="678234" cy="383118"/>
              </a:xfrm>
              <a:prstGeom prst="rect">
                <a:avLst/>
              </a:prstGeom>
              <a:blipFill>
                <a:blip r:embed="rId9"/>
                <a:stretch>
                  <a:fillRect l="-11712" t="-1587" r="-306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4564CCDC-66CD-4541-AC40-F3FC8729335F}"/>
                  </a:ext>
                </a:extLst>
              </p:cNvPr>
              <p:cNvSpPr/>
              <p:nvPr/>
            </p:nvSpPr>
            <p:spPr>
              <a:xfrm>
                <a:off x="807972" y="5099023"/>
                <a:ext cx="4153894" cy="8869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3200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3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sz="32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sup>
                    </m:sSup>
                    <m:r>
                      <a:rPr lang="en-US" sz="32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en-US" sz="32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p>
                      </m:num>
                      <m:den>
                        <m:r>
                          <a:rPr lang="en-US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  <m:r>
                      <a:rPr lang="en-US" sz="32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32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4564CCDC-66CD-4541-AC40-F3FC872933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972" y="5099023"/>
                <a:ext cx="4153894" cy="88690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6855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  <p:bldP spid="67" grpId="0" animBg="1"/>
      <p:bldP spid="68" grpId="0"/>
      <p:bldP spid="69" grpId="0" animBg="1"/>
      <p:bldP spid="70" grpId="0"/>
      <p:bldP spid="71" grpId="0" animBg="1"/>
      <p:bldP spid="72" grpId="0"/>
      <p:bldP spid="73" grpId="0" animBg="1"/>
      <p:bldP spid="74" grpId="0"/>
      <p:bldP spid="7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BD628-DE85-4CCD-81A4-FBA41C35F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Poisson Distribution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C5FFCB3-8ECB-4F4C-ACE6-8A505D3AC5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Poi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is the number of incidents seen in a particular time interval.</a:t>
                </a:r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 be the average number of incidents in that time interval. </a:t>
                </a:r>
              </a:p>
              <a:p>
                <a:r>
                  <a:rPr lang="en-US" dirty="0"/>
                  <a:t>Support: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US" dirty="0"/>
                  <a:t> (all </a:t>
                </a:r>
                <a:r>
                  <a:rPr lang="en-US" i="1" dirty="0"/>
                  <a:t>natural </a:t>
                </a:r>
                <a:r>
                  <a:rPr lang="en-US" dirty="0"/>
                  <a:t>numbers) </a:t>
                </a:r>
              </a:p>
              <a:p>
                <a:r>
                  <a:rPr lang="en-US" b="1" dirty="0"/>
                  <a:t>PMF: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sup>
                        </m:sSup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r>
                  <a:rPr lang="en-US" dirty="0"/>
                  <a:t> (for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US" dirty="0"/>
                  <a:t>)</a:t>
                </a:r>
              </a:p>
              <a:p>
                <a:r>
                  <a:rPr lang="en-US" b="1" dirty="0"/>
                  <a:t>CDF: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sup>
                    </m:sSup>
                    <m:nary>
                      <m:naryPr>
                        <m:chr m:val="∑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⌊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⌋</m:t>
                        </m:r>
                      </m:sup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p>
                            </m:sSup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!</m:t>
                            </m:r>
                          </m:den>
                        </m:f>
                      </m:e>
                    </m:nary>
                  </m:oMath>
                </a14:m>
                <a:endParaRPr lang="en-US" dirty="0"/>
              </a:p>
              <a:p>
                <a:r>
                  <a:rPr lang="en-US" b="1" dirty="0"/>
                  <a:t>Expectation: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endParaRPr lang="en-US" dirty="0"/>
              </a:p>
              <a:p>
                <a:r>
                  <a:rPr lang="en-US" b="1" dirty="0"/>
                  <a:t>Variance: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C5FFCB3-8ECB-4F4C-ACE6-8A505D3AC5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30567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2CD69-954A-4C4B-B3B0-5474E2A84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Poisson Distribution (sample PMFs)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FAEE60C-DF91-442E-913E-3FE4BEAF463C}"/>
              </a:ext>
            </a:extLst>
          </p:cNvPr>
          <p:cNvGraphicFramePr>
            <a:graphicFrameLocks/>
          </p:cNvGraphicFramePr>
          <p:nvPr/>
        </p:nvGraphicFramePr>
        <p:xfrm>
          <a:off x="158751" y="1463856"/>
          <a:ext cx="5464100" cy="3946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2379ABF-7D9B-44C0-B144-72A11DD24129}"/>
              </a:ext>
            </a:extLst>
          </p:cNvPr>
          <p:cNvGraphicFramePr>
            <a:graphicFrameLocks/>
          </p:cNvGraphicFramePr>
          <p:nvPr/>
        </p:nvGraphicFramePr>
        <p:xfrm>
          <a:off x="6095999" y="1612900"/>
          <a:ext cx="5656733" cy="3797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9B15FE4-CFF7-456A-BBFF-5CD5875A4EF6}"/>
              </a:ext>
            </a:extLst>
          </p:cNvPr>
          <p:cNvSpPr txBox="1"/>
          <p:nvPr/>
        </p:nvSpPr>
        <p:spPr>
          <a:xfrm>
            <a:off x="825500" y="5298893"/>
            <a:ext cx="31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0B3F78-FF28-417E-8E9B-A9EB2C6710C6}"/>
              </a:ext>
            </a:extLst>
          </p:cNvPr>
          <p:cNvSpPr txBox="1"/>
          <p:nvPr/>
        </p:nvSpPr>
        <p:spPr>
          <a:xfrm>
            <a:off x="2965450" y="5298893"/>
            <a:ext cx="31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562261-FCD2-471B-A583-22270378EFE9}"/>
              </a:ext>
            </a:extLst>
          </p:cNvPr>
          <p:cNvSpPr txBox="1"/>
          <p:nvPr/>
        </p:nvSpPr>
        <p:spPr>
          <a:xfrm>
            <a:off x="5105399" y="5298893"/>
            <a:ext cx="517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B21026-EDF2-4E95-8055-643450DCA66D}"/>
              </a:ext>
            </a:extLst>
          </p:cNvPr>
          <p:cNvSpPr txBox="1"/>
          <p:nvPr/>
        </p:nvSpPr>
        <p:spPr>
          <a:xfrm>
            <a:off x="6832600" y="5260793"/>
            <a:ext cx="31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0A1636-FCE2-40EF-8690-3DE81C804794}"/>
              </a:ext>
            </a:extLst>
          </p:cNvPr>
          <p:cNvSpPr txBox="1"/>
          <p:nvPr/>
        </p:nvSpPr>
        <p:spPr>
          <a:xfrm>
            <a:off x="8972550" y="5260793"/>
            <a:ext cx="31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1E6B01-7374-42AF-930E-B1B8A33A8CC0}"/>
              </a:ext>
            </a:extLst>
          </p:cNvPr>
          <p:cNvSpPr txBox="1"/>
          <p:nvPr/>
        </p:nvSpPr>
        <p:spPr>
          <a:xfrm>
            <a:off x="11112499" y="5260793"/>
            <a:ext cx="517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C3FED1-9342-48CD-A8E1-7A603B7E9ADD}"/>
              </a:ext>
            </a:extLst>
          </p:cNvPr>
          <p:cNvSpPr txBox="1"/>
          <p:nvPr/>
        </p:nvSpPr>
        <p:spPr>
          <a:xfrm>
            <a:off x="5378450" y="4991100"/>
            <a:ext cx="594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429D14-CCBA-419A-905E-FD02575F5ECC}"/>
              </a:ext>
            </a:extLst>
          </p:cNvPr>
          <p:cNvSpPr txBox="1"/>
          <p:nvPr/>
        </p:nvSpPr>
        <p:spPr>
          <a:xfrm>
            <a:off x="11525250" y="4846296"/>
            <a:ext cx="594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8300236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BDF54-926A-4922-B661-371B4E3E9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take a closer look at that PMF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5D2593B-9BD4-421B-B8DE-66AEE7B094F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r>
                  <a:rPr lang="en-US" dirty="0"/>
                  <a:t> (for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US" dirty="0"/>
                  <a:t>)</a:t>
                </a:r>
              </a:p>
              <a:p>
                <a:endParaRPr lang="en-US" dirty="0"/>
              </a:p>
              <a:p>
                <a:r>
                  <a:rPr lang="en-US" dirty="0"/>
                  <a:t>If this is a real PMF, it should sum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. 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sup>
                            </m:sSup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!</m:t>
                            </m:r>
                          </m:den>
                        </m:f>
                      </m:e>
                    </m:nary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sup>
                    </m:sSup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p>
                            </m:sSup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!</m:t>
                            </m:r>
                          </m:den>
                        </m:f>
                      </m:e>
                    </m:nary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5D2593B-9BD4-421B-B8DE-66AEE7B094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D9BB84B5-5E96-4D8A-AA4D-AA6DDE85CAF8}"/>
                  </a:ext>
                </a:extLst>
              </p:cNvPr>
              <p:cNvSpPr/>
              <p:nvPr/>
            </p:nvSpPr>
            <p:spPr>
              <a:xfrm>
                <a:off x="3162300" y="4946650"/>
                <a:ext cx="3409950" cy="1254761"/>
              </a:xfrm>
              <a:prstGeom prst="rect">
                <a:avLst/>
              </a:prstGeom>
              <a:no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Taylor Series for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US" sz="24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subSup"/>
                          <m:ctrlP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!</m:t>
                              </m:r>
                            </m:den>
                          </m:f>
                        </m:e>
                      </m:nary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D9BB84B5-5E96-4D8A-AA4D-AA6DDE85CA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2300" y="4946650"/>
                <a:ext cx="3409950" cy="1254761"/>
              </a:xfrm>
              <a:prstGeom prst="rect">
                <a:avLst/>
              </a:prstGeom>
              <a:blipFill>
                <a:blip r:embed="rId4"/>
                <a:stretch>
                  <a:fillRect t="-2871"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4D94A1D-E0BE-4654-AFF4-765FA84D160D}"/>
                  </a:ext>
                </a:extLst>
              </p:cNvPr>
              <p:cNvSpPr txBox="1"/>
              <p:nvPr/>
            </p:nvSpPr>
            <p:spPr>
              <a:xfrm>
                <a:off x="6477000" y="5302321"/>
                <a:ext cx="3556000" cy="5434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sup>
                      </m:sSup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4D94A1D-E0BE-4654-AFF4-765FA84D16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000" y="5302321"/>
                <a:ext cx="3556000" cy="54341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529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12B8E-8A46-47C5-8144-FB96F50A8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check something…the expectation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D281978-8A14-4ACC-B44E-A087C0DD54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sup>
                        </m:sSup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p>
                            </m:sSup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!</m:t>
                            </m:r>
                          </m:den>
                        </m:f>
                      </m:e>
                    </m:nary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⋅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sup>
                        </m:sSup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p>
                            </m:sSup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!</m:t>
                            </m:r>
                          </m:den>
                        </m:f>
                      </m:e>
                    </m:nary>
                  </m:oMath>
                </a14:m>
                <a:r>
                  <a:rPr lang="en-US" dirty="0"/>
                  <a:t> first term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. 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sup>
                        </m:sSup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p>
                            </m:sSup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−1)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!</m:t>
                            </m:r>
                          </m:den>
                        </m:f>
                      </m:e>
                    </m:nary>
                  </m:oMath>
                </a14:m>
                <a:r>
                  <a:rPr lang="en-US" dirty="0"/>
                  <a:t>   cancel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nary>
                      <m:naryPr>
                        <m:chr m:val="∑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sup>
                        </m:sSup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p>
                            </m:sSup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−1)!</m:t>
                            </m:r>
                          </m:den>
                        </m:f>
                      </m:e>
                    </m:nary>
                  </m:oMath>
                </a14:m>
                <a:r>
                  <a:rPr lang="en-US" dirty="0"/>
                  <a:t>   factor out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nary>
                      <m:naryPr>
                        <m:chr m:val="∑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sup>
                        </m:sSup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p>
                            </m:sSup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)!</m:t>
                            </m:r>
                          </m:den>
                        </m:f>
                      </m:e>
                    </m:nary>
                  </m:oMath>
                </a14:m>
                <a:r>
                  <a:rPr lang="en-US" dirty="0"/>
                  <a:t>   Define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⋅1</m:t>
                    </m:r>
                  </m:oMath>
                </a14:m>
                <a:r>
                  <a:rPr lang="en-US" dirty="0"/>
                  <a:t> The summation is just the </a:t>
                </a:r>
                <a:r>
                  <a:rPr lang="en-US" dirty="0" err="1"/>
                  <a:t>pmf</a:t>
                </a:r>
                <a:r>
                  <a:rPr lang="en-US" dirty="0"/>
                  <a:t>!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D281978-8A14-4ACC-B44E-A087C0DD54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23054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2A9608-F9CE-CD40-D50F-FAAA4A5C8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3B908-76EE-E226-1A12-99C709FD1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Binomial to Poisson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53AB4DB-5EF5-B945-A4BE-FBC0D6DA6E4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>
                    <a:solidFill>
                      <a:schemeClr val="tx1"/>
                    </a:solidFill>
                  </a:rPr>
                  <a:t>Binomial approaches Poisson in the limit as </a:t>
                </a:r>
                <a:br>
                  <a:rPr lang="en-US" dirty="0">
                    <a:solidFill>
                      <a:schemeClr val="tx1"/>
                    </a:solidFill>
                  </a:rPr>
                </a:br>
                <a14:m>
                  <m:oMath xmlns:m="http://schemas.openxmlformats.org/officeDocument/2006/math">
                    <m:r>
                      <a:rPr 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Gill Sans" panose="020B0502020104020203" pitchFamily="34" charset="-79"/>
                      </a:rPr>
                      <m:t>𝑛</m:t>
                    </m:r>
                    <m:r>
                      <a:rPr 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Gill Sans" panose="020B0502020104020203" pitchFamily="34" charset="-79"/>
                      </a:rPr>
                      <m:t> → ∞ 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(equivalently,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Gill Sans" panose="020B0502020104020203" pitchFamily="34" charset="-79"/>
                      </a:rPr>
                      <m:t>𝑝</m:t>
                    </m:r>
                    <m:r>
                      <a:rPr 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Gill Sans" panose="020B0502020104020203" pitchFamily="34" charset="-79"/>
                      </a:rPr>
                      <m:t> → 0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) while holding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Gill Sans" panose="020B0502020104020203" pitchFamily="34" charset="-79"/>
                      </a:rPr>
                      <m:t>𝑛𝑝</m:t>
                    </m:r>
                    <m:r>
                      <a:rPr 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Gill Sans" panose="020B0502020104020203" pitchFamily="34" charset="-79"/>
                      </a:rPr>
                      <m:t> =  </m:t>
                    </m:r>
                    <m:r>
                      <a:rPr lang="el-GR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Gill Sans" panose="020B0502020104020203" pitchFamily="34" charset="-79"/>
                      </a:rPr>
                      <m:t>𝜆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endParaRPr lang="en-US" dirty="0">
                  <a:solidFill>
                    <a:schemeClr val="tx1"/>
                  </a:solidFill>
                </a:endParaRPr>
              </a:p>
              <a:p>
                <a:r>
                  <a:rPr lang="en-US" dirty="0">
                    <a:solidFill>
                      <a:schemeClr val="tx1"/>
                    </a:solidFill>
                  </a:rPr>
                  <a:t>Poisson approximates Binomial when:</a:t>
                </a:r>
              </a:p>
              <a:p>
                <a:r>
                  <a:rPr lang="en-US" dirty="0">
                    <a:solidFill>
                      <a:schemeClr val="tx1"/>
                    </a:solidFill>
                  </a:rPr>
                  <a:t>   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Gill Sans" panose="020B0502020104020203" pitchFamily="34" charset="-79"/>
                      </a:rPr>
                      <m:t>𝑛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is very large,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Gill Sans" panose="020B0502020104020203" pitchFamily="34" charset="-79"/>
                      </a:rPr>
                      <m:t>𝑝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is very small, and   </a:t>
                </a:r>
                <a14:m>
                  <m:oMath xmlns:m="http://schemas.openxmlformats.org/officeDocument/2006/math">
                    <m:r>
                      <a:rPr lang="el-GR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Gill Sans" panose="020B0502020104020203" pitchFamily="34" charset="-79"/>
                      </a:rPr>
                      <m:t>𝜆</m:t>
                    </m:r>
                    <m:r>
                      <a:rPr lang="el-GR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Gill Sans" panose="020B0502020104020203" pitchFamily="34" charset="-79"/>
                      </a:rPr>
                      <m:t> = </m:t>
                    </m:r>
                    <m:r>
                      <a:rPr 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Gill Sans" panose="020B0502020104020203" pitchFamily="34" charset="-79"/>
                      </a:rPr>
                      <m:t>𝑛𝑝</m:t>
                    </m:r>
                    <m:r>
                      <a:rPr 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Gill Sans" panose="020B0502020104020203" pitchFamily="34" charset="-79"/>
                      </a:rPr>
                      <m:t> 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is “moderate” </a:t>
                </a:r>
              </a:p>
              <a:p>
                <a:r>
                  <a:rPr lang="en-US" dirty="0">
                    <a:solidFill>
                      <a:schemeClr val="tx1"/>
                    </a:solidFill>
                  </a:rPr>
                  <a:t>	     e.g. (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Gill Sans" panose="020B0502020104020203" pitchFamily="34" charset="-79"/>
                      </a:rPr>
                      <m:t>𝑛</m:t>
                    </m:r>
                    <m:r>
                      <a:rPr 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Gill Sans" panose="020B0502020104020203" pitchFamily="34" charset="-79"/>
                      </a:rPr>
                      <m:t> &gt; 20 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and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Gill Sans" panose="020B0502020104020203" pitchFamily="34" charset="-79"/>
                      </a:rPr>
                      <m:t>𝑝</m:t>
                    </m:r>
                    <m:r>
                      <a:rPr 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Gill Sans" panose="020B0502020104020203" pitchFamily="34" charset="-79"/>
                      </a:rPr>
                      <m:t> &lt; 0.05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),  (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Gill Sans" panose="020B0502020104020203" pitchFamily="34" charset="-79"/>
                      </a:rPr>
                      <m:t>𝑛</m:t>
                    </m:r>
                    <m:r>
                      <a:rPr 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Gill Sans" panose="020B0502020104020203" pitchFamily="34" charset="-79"/>
                      </a:rPr>
                      <m:t> &gt; 100 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and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Gill Sans" panose="020B0502020104020203" pitchFamily="34" charset="-79"/>
                      </a:rPr>
                      <m:t>𝑝</m:t>
                    </m:r>
                    <m:r>
                      <a:rPr 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Gill Sans" panose="020B0502020104020203" pitchFamily="34" charset="-79"/>
                      </a:rPr>
                      <m:t> &lt; 0.1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)</a:t>
                </a:r>
              </a:p>
              <a:p>
                <a:endParaRPr lang="el-GR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53AB4DB-5EF5-B945-A4BE-FBC0D6DA6E4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54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99194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B93EF-C705-7449-B55E-1AD22911E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Example: From Binomial to Poisson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A2C7462-1C8C-184D-AE74-69A65579E93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dirty="0"/>
                  <a:t>Consider sending bit string over a network</a:t>
                </a:r>
              </a:p>
              <a:p>
                <a:r>
                  <a:rPr lang="en-US" dirty="0"/>
                  <a:t>Send bit string of length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sSup>
                      <m:sSupPr>
                        <m:ctrlPr>
                          <a:rPr lang="en-US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endParaRPr lang="en-US" dirty="0"/>
              </a:p>
              <a:p>
                <a:r>
                  <a:rPr lang="en-US" dirty="0"/>
                  <a:t>Probability of (independent) bit corruption is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sSup>
                      <m:sSupPr>
                        <m:ctrlPr>
                          <a:rPr lang="en-US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−6</m:t>
                        </m:r>
                      </m:sup>
                    </m:sSup>
                  </m:oMath>
                </a14:m>
                <a:endParaRPr lang="en-US" b="0" dirty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</a:rPr>
                  <a:t>What is probability that message arrives uncorrupted?</a:t>
                </a:r>
              </a:p>
              <a:p>
                <a:pPr marL="0" indent="0">
                  <a:buNone/>
                </a:pPr>
                <a:br>
                  <a:rPr lang="en-US" dirty="0"/>
                </a:br>
                <a:r>
                  <a:rPr lang="en-US" dirty="0"/>
                  <a:t>Using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~ </m:t>
                    </m:r>
                    <m:r>
                      <m:rPr>
                        <m:sty m:val="p"/>
                      </m:rPr>
                      <a:rPr lang="en-US" i="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Poi</m:t>
                    </m:r>
                    <m:r>
                      <a:rPr lang="en-US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err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𝑛𝑝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sSup>
                      <m:sSupPr>
                        <m:ctrlPr>
                          <a:rPr lang="en-US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sSup>
                      <m:sSupPr>
                        <m:ctrlPr>
                          <a:rPr lang="en-US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−6</m:t>
                        </m:r>
                      </m:sup>
                    </m:sSup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= 0.01)</m:t>
                    </m:r>
                  </m:oMath>
                </a14:m>
                <a:endParaRPr lang="en-US" dirty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Using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~ </m:t>
                    </m:r>
                    <m:r>
                      <m:rPr>
                        <m:sty m:val="p"/>
                      </m:rPr>
                      <a:rPr lang="en-US" i="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Bin</m:t>
                    </m:r>
                    <m:r>
                      <a:rPr lang="en-US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n-US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−6</m:t>
                        </m:r>
                      </m:sup>
                    </m:sSup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 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=0) ≈ 0.990049829</m:t>
                      </m:r>
                    </m:oMath>
                  </m:oMathPara>
                </a14:m>
                <a:endParaRPr lang="en-US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A2C7462-1C8C-184D-AE74-69A65579E93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78" t="-24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C34D85AE-C207-0E4D-8A3D-2169BBB6C3CD}"/>
                  </a:ext>
                </a:extLst>
              </p:cNvPr>
              <p:cNvSpPr/>
              <p:nvPr/>
            </p:nvSpPr>
            <p:spPr>
              <a:xfrm>
                <a:off x="561791" y="4203633"/>
                <a:ext cx="11020609" cy="9569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</m:num>
                        <m:den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0!</m:t>
                          </m:r>
                        </m:den>
                      </m:f>
                      <m:r>
                        <a:rPr lang="en-US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−0.01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0.01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</m:num>
                        <m:den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0!</m:t>
                          </m:r>
                        </m:den>
                      </m:f>
                      <m:r>
                        <a:rPr lang="en-US" sz="28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US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0.990049834</m:t>
                      </m:r>
                    </m:oMath>
                  </m:oMathPara>
                </a14:m>
                <a:endParaRPr lang="en-US" sz="2800" b="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C34D85AE-C207-0E4D-8A3D-2169BBB6C3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791" y="4203633"/>
                <a:ext cx="11020609" cy="9569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24414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96171-0A51-4764-BA38-17A348AF8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Scenario: Negative Binomial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4786E90-8DA2-4B80-AA46-4140F5FBAC5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75287"/>
                <a:ext cx="8831650" cy="4845504"/>
              </a:xfrm>
            </p:spPr>
            <p:txBody>
              <a:bodyPr/>
              <a:lstStyle/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i="1" dirty="0"/>
                  <a:t>Example</a:t>
                </a:r>
              </a:p>
              <a:p>
                <a:r>
                  <a:rPr lang="en-US" dirty="0"/>
                  <a:t>You’re playing a carnival game, and there are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/>
                  <a:t> little kids nearby who all want a stuffed animal. You can win a single game (and thus win one stuffed animal) with probability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(independently each time) How many times will you need to play the game before every kid gets their toy?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4786E90-8DA2-4B80-AA46-4140F5FBAC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75287"/>
                <a:ext cx="8831650" cy="4845504"/>
              </a:xfrm>
              <a:blipFill>
                <a:blip r:embed="rId3"/>
                <a:stretch>
                  <a:fillRect l="-897" r="-2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IT'S SO FLUFFY! - It's so fluffy I'm gonna die | Meme Generator">
            <a:extLst>
              <a:ext uri="{FF2B5EF4-FFF2-40B4-BE49-F238E27FC236}">
                <a16:creationId xmlns:a16="http://schemas.microsoft.com/office/drawing/2014/main" id="{8A590F0B-2702-4212-B766-8A77803034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5252" y="4424490"/>
            <a:ext cx="2339467" cy="223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EA96F60-A6E8-2888-E0DC-4CE4B2BE2C9B}"/>
                  </a:ext>
                </a:extLst>
              </p:cNvPr>
              <p:cNvSpPr txBox="1"/>
              <p:nvPr/>
            </p:nvSpPr>
            <p:spPr>
              <a:xfrm>
                <a:off x="518088" y="1565581"/>
                <a:ext cx="10946201" cy="8679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Run </a:t>
                </a:r>
                <a:r>
                  <a:rPr kumimoji="0" lang="en-US" sz="2800" b="1" i="0" u="sng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independent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trials with probability </a:t>
                </a:r>
                <a14:m>
                  <m:oMath xmlns:m="http://schemas.openxmlformats.org/officeDocument/2006/math"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𝒑</m:t>
                    </m:r>
                  </m:oMath>
                </a14:m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. How many trials do you need </a:t>
                </a:r>
                <a:r>
                  <a:rPr kumimoji="0" lang="en-US" sz="28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until </a:t>
                </a:r>
                <a14:m>
                  <m:oMath xmlns:m="http://schemas.openxmlformats.org/officeDocument/2006/math"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𝒓</m:t>
                    </m:r>
                  </m:oMath>
                </a14:m>
                <a:r>
                  <a:rPr kumimoji="0" lang="en-US" sz="28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successes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EA96F60-A6E8-2888-E0DC-4CE4B2BE2C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088" y="1565581"/>
                <a:ext cx="10946201" cy="867930"/>
              </a:xfrm>
              <a:prstGeom prst="rect">
                <a:avLst/>
              </a:prstGeom>
              <a:blipFill>
                <a:blip r:embed="rId5"/>
                <a:stretch>
                  <a:fillRect l="-334" t="-12676" b="-190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1016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8BF2C-25D3-45DC-A889-139C9F636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</a:t>
            </a:r>
            <a:r>
              <a:rPr lang="en-US" b="1" i="1" dirty="0"/>
              <a:t>Uniform</a:t>
            </a:r>
            <a:r>
              <a:rPr lang="en-US" dirty="0"/>
              <a:t> Distribution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27CE53D-0961-45BC-BA67-6568F855E6B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Unif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is a uniformly random integer between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 (inclusive)</a:t>
                </a:r>
              </a:p>
              <a:p>
                <a:r>
                  <a:rPr lang="en-US" dirty="0"/>
                  <a:t>Parameter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 is the minimum value in the support,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 is the maximum value in the support.</a:t>
                </a:r>
              </a:p>
              <a:p>
                <a:r>
                  <a:rPr lang="en-US" b="1" dirty="0"/>
                  <a:t>PMF: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dirty="0"/>
              </a:p>
              <a:p>
                <a:r>
                  <a:rPr lang="en-US" b="1" dirty="0"/>
                  <a:t>CDF: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ℤ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b="1" dirty="0"/>
                  <a:t>Expectation: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b="0" dirty="0"/>
              </a:p>
              <a:p>
                <a:r>
                  <a:rPr lang="en-US" b="1" dirty="0"/>
                  <a:t>Variance: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+2)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27CE53D-0961-45BC-BA67-6568F855E6B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19557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2150C-6411-4421-83C8-377CBEE7B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 it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3C3D2A7-1814-4FA2-9A7D-DAB0E7ACE50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lvl="0">
                  <a:buClr>
                    <a:srgbClr val="1CADE4"/>
                  </a:buClr>
                  <a:defRPr/>
                </a:pPr>
                <a:r>
                  <a:rPr lang="en-US" b="1" dirty="0">
                    <a:solidFill>
                      <a:prstClr val="black"/>
                    </a:solidFill>
                  </a:rPr>
                  <a:t>Run </a:t>
                </a:r>
                <a:r>
                  <a:rPr lang="en-US" b="1" u="sng" dirty="0">
                    <a:solidFill>
                      <a:prstClr val="black"/>
                    </a:solidFill>
                  </a:rPr>
                  <a:t>independent</a:t>
                </a:r>
                <a:r>
                  <a:rPr lang="en-US" b="1" dirty="0">
                    <a:solidFill>
                      <a:prstClr val="black"/>
                    </a:solidFill>
                  </a:rPr>
                  <a:t> trials with probability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𝒑</m:t>
                    </m:r>
                  </m:oMath>
                </a14:m>
                <a:r>
                  <a:rPr lang="en-US" b="1" dirty="0">
                    <a:solidFill>
                      <a:prstClr val="black"/>
                    </a:solidFill>
                  </a:rPr>
                  <a:t>. How many trials do you need </a:t>
                </a:r>
                <a:r>
                  <a:rPr lang="en-US" b="1" i="1" dirty="0">
                    <a:solidFill>
                      <a:prstClr val="black"/>
                    </a:solidFill>
                  </a:rPr>
                  <a:t>until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r>
                  <a:rPr lang="en-US" b="1" i="1" dirty="0">
                    <a:solidFill>
                      <a:prstClr val="black"/>
                    </a:solidFill>
                  </a:rPr>
                  <a:t> successes</a:t>
                </a:r>
                <a:r>
                  <a:rPr lang="en-US" b="1" dirty="0">
                    <a:solidFill>
                      <a:prstClr val="black"/>
                    </a:solidFill>
                  </a:rPr>
                  <a:t>?</a:t>
                </a:r>
              </a:p>
              <a:p>
                <a:pPr lvl="0">
                  <a:buClr>
                    <a:srgbClr val="1CADE4"/>
                  </a:buClr>
                  <a:defRPr/>
                </a:pPr>
                <a:endParaRPr lang="en-US" sz="1000" b="1" dirty="0">
                  <a:solidFill>
                    <a:prstClr val="black"/>
                  </a:solidFill>
                </a:endParaRPr>
              </a:p>
              <a:p>
                <a:pPr lvl="0">
                  <a:buClr>
                    <a:srgbClr val="1CADE4"/>
                  </a:buClr>
                  <a:defRPr/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is the number of trials till (and including) the </a:t>
                </a:r>
                <a:r>
                  <a:rPr lang="en-US" dirty="0" err="1">
                    <a:solidFill>
                      <a:prstClr val="black"/>
                    </a:solidFill>
                  </a:rPr>
                  <a:t>r’th</a:t>
                </a:r>
                <a:r>
                  <a:rPr lang="en-US" dirty="0">
                    <a:solidFill>
                      <a:prstClr val="black"/>
                    </a:solidFill>
                  </a:rPr>
                  <a:t> success</a:t>
                </a:r>
              </a:p>
              <a:p>
                <a:pPr marL="0" indent="0">
                  <a:buNone/>
                </a:pPr>
                <a:endParaRPr lang="en-US" sz="1000" dirty="0"/>
              </a:p>
              <a:p>
                <a:r>
                  <a:rPr lang="en-US" dirty="0"/>
                  <a:t>What is the </a:t>
                </a:r>
                <a:r>
                  <a:rPr lang="en-US" b="1" dirty="0"/>
                  <a:t>support</a:t>
                </a:r>
                <a:r>
                  <a:rPr lang="en-US" dirty="0"/>
                  <a:t>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?</a:t>
                </a:r>
              </a:p>
              <a:p>
                <a:r>
                  <a:rPr lang="en-US" dirty="0"/>
                  <a:t>What’s the </a:t>
                </a:r>
                <a:r>
                  <a:rPr lang="en-US" b="1" dirty="0"/>
                  <a:t>PMF</a:t>
                </a:r>
                <a:r>
                  <a:rPr lang="en-US" dirty="0"/>
                  <a:t>? </a:t>
                </a:r>
              </a:p>
              <a:p>
                <a:pPr lvl="1"/>
                <a:r>
                  <a:rPr lang="en-US" dirty="0"/>
                  <a:t>i.e., what is the probability it takes exactly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trials till the </a:t>
                </a:r>
                <a:r>
                  <a:rPr lang="en-US" dirty="0" err="1"/>
                  <a:t>r’th</a:t>
                </a:r>
                <a:r>
                  <a:rPr lang="en-US" dirty="0"/>
                  <a:t> success?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3C3D2A7-1814-4FA2-9A7D-DAB0E7ACE5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 r="-1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5DC56F5C-5904-6A27-EAEF-5841A3272A0D}"/>
              </a:ext>
            </a:extLst>
          </p:cNvPr>
          <p:cNvSpPr/>
          <p:nvPr/>
        </p:nvSpPr>
        <p:spPr>
          <a:xfrm>
            <a:off x="5128591" y="5989983"/>
            <a:ext cx="6838626" cy="6770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Fill out the poll everywhere: pollev.com/jolie312</a:t>
            </a:r>
          </a:p>
        </p:txBody>
      </p:sp>
    </p:spTree>
    <p:extLst>
      <p:ext uri="{BB962C8B-B14F-4D97-AF65-F5344CB8AC3E}">
        <p14:creationId xmlns:p14="http://schemas.microsoft.com/office/powerpoint/2010/main" val="30980534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2150C-6411-4421-83C8-377CBEE7B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 it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3C3D2A7-1814-4FA2-9A7D-DAB0E7ACE50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lvl="0">
                  <a:buClr>
                    <a:srgbClr val="1CADE4"/>
                  </a:buClr>
                  <a:defRPr/>
                </a:pPr>
                <a:r>
                  <a:rPr lang="en-US" b="1" dirty="0">
                    <a:solidFill>
                      <a:prstClr val="black"/>
                    </a:solidFill>
                  </a:rPr>
                  <a:t>Run </a:t>
                </a:r>
                <a:r>
                  <a:rPr lang="en-US" b="1" u="sng" dirty="0">
                    <a:solidFill>
                      <a:prstClr val="black"/>
                    </a:solidFill>
                  </a:rPr>
                  <a:t>independent</a:t>
                </a:r>
                <a:r>
                  <a:rPr lang="en-US" b="1" dirty="0">
                    <a:solidFill>
                      <a:prstClr val="black"/>
                    </a:solidFill>
                  </a:rPr>
                  <a:t> trials with probability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𝒑</m:t>
                    </m:r>
                  </m:oMath>
                </a14:m>
                <a:r>
                  <a:rPr lang="en-US" b="1" dirty="0">
                    <a:solidFill>
                      <a:prstClr val="black"/>
                    </a:solidFill>
                  </a:rPr>
                  <a:t>. How many trials do you need </a:t>
                </a:r>
                <a:r>
                  <a:rPr lang="en-US" b="1" i="1" dirty="0">
                    <a:solidFill>
                      <a:prstClr val="black"/>
                    </a:solidFill>
                  </a:rPr>
                  <a:t>until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r>
                  <a:rPr lang="en-US" b="1" i="1" dirty="0">
                    <a:solidFill>
                      <a:prstClr val="black"/>
                    </a:solidFill>
                  </a:rPr>
                  <a:t> successes</a:t>
                </a:r>
                <a:r>
                  <a:rPr lang="en-US" b="1" dirty="0">
                    <a:solidFill>
                      <a:prstClr val="black"/>
                    </a:solidFill>
                  </a:rPr>
                  <a:t>?</a:t>
                </a:r>
              </a:p>
              <a:p>
                <a:pPr lvl="0">
                  <a:buClr>
                    <a:srgbClr val="1CADE4"/>
                  </a:buClr>
                  <a:defRPr/>
                </a:pPr>
                <a:endParaRPr lang="en-US" sz="1000" b="1" dirty="0">
                  <a:solidFill>
                    <a:prstClr val="black"/>
                  </a:solidFill>
                </a:endParaRPr>
              </a:p>
              <a:p>
                <a:pPr lvl="0">
                  <a:buClr>
                    <a:srgbClr val="1CADE4"/>
                  </a:buClr>
                  <a:defRPr/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is the number of trials till (and including) the </a:t>
                </a:r>
                <a:r>
                  <a:rPr lang="en-US" dirty="0" err="1">
                    <a:solidFill>
                      <a:prstClr val="black"/>
                    </a:solidFill>
                  </a:rPr>
                  <a:t>r’th</a:t>
                </a:r>
                <a:r>
                  <a:rPr lang="en-US" dirty="0">
                    <a:solidFill>
                      <a:prstClr val="black"/>
                    </a:solidFill>
                  </a:rPr>
                  <a:t> success</a:t>
                </a:r>
              </a:p>
              <a:p>
                <a:pPr marL="0" indent="0">
                  <a:buNone/>
                </a:pPr>
                <a:endParaRPr lang="en-US" sz="1000" dirty="0"/>
              </a:p>
              <a:p>
                <a:r>
                  <a:rPr lang="en-US" dirty="0"/>
                  <a:t>What is the </a:t>
                </a:r>
                <a:r>
                  <a:rPr lang="en-US" b="1" dirty="0"/>
                  <a:t>support</a:t>
                </a:r>
                <a:r>
                  <a:rPr lang="en-US" dirty="0"/>
                  <a:t>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?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+2, …}</m:t>
                    </m:r>
                  </m:oMath>
                </a14:m>
                <a:endParaRPr lang="en-US" dirty="0"/>
              </a:p>
              <a:p>
                <a:r>
                  <a:rPr lang="en-US" dirty="0"/>
                  <a:t>What’s the </a:t>
                </a:r>
                <a:r>
                  <a:rPr lang="en-US" b="1" dirty="0"/>
                  <a:t>PMF</a:t>
                </a:r>
                <a:r>
                  <a:rPr lang="en-US" dirty="0"/>
                  <a:t>? </a:t>
                </a:r>
              </a:p>
              <a:p>
                <a:pPr lvl="1"/>
                <a:r>
                  <a:rPr lang="en-US" dirty="0"/>
                  <a:t>i.e., what is the probability it takes exactly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trials till the </a:t>
                </a:r>
                <a:r>
                  <a:rPr lang="en-US" dirty="0" err="1"/>
                  <a:t>r’th</a:t>
                </a:r>
                <a:r>
                  <a:rPr lang="en-US" dirty="0"/>
                  <a:t> success?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3C3D2A7-1814-4FA2-9A7D-DAB0E7ACE5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 r="-1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73324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E6899-A571-4860-A27E-86E3C51C9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Negative Binomial Analysis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AD9F551-B72F-4F68-A9B2-DF3474DF581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>
                    <a:solidFill>
                      <a:prstClr val="black"/>
                    </a:solidFill>
                  </a:rPr>
                  <a:t>Run </a:t>
                </a:r>
                <a:r>
                  <a:rPr lang="en-US" u="sng" dirty="0">
                    <a:solidFill>
                      <a:prstClr val="black"/>
                    </a:solidFill>
                  </a:rPr>
                  <a:t>independent</a:t>
                </a:r>
                <a:r>
                  <a:rPr lang="en-US" dirty="0">
                    <a:solidFill>
                      <a:prstClr val="black"/>
                    </a:solidFill>
                  </a:rPr>
                  <a:t> trials with probability </a:t>
                </a:r>
                <a14:m>
                  <m:oMath xmlns:m="http://schemas.openxmlformats.org/officeDocument/2006/math">
                    <m:r>
                      <a:rPr lang="en-US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br>
                  <a:rPr lang="en-US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is the number of trials till (and including) the </a:t>
                </a:r>
                <a:r>
                  <a:rPr lang="en-US" dirty="0" err="1">
                    <a:solidFill>
                      <a:prstClr val="black"/>
                    </a:solidFill>
                  </a:rPr>
                  <a:t>r’th</a:t>
                </a:r>
                <a:r>
                  <a:rPr lang="en-US" dirty="0">
                    <a:solidFill>
                      <a:prstClr val="black"/>
                    </a:solidFill>
                  </a:rPr>
                  <a:t> success</a:t>
                </a:r>
                <a:endParaRPr lang="en-US" dirty="0"/>
              </a:p>
              <a:p>
                <a:r>
                  <a:rPr lang="en-US" dirty="0"/>
                  <a:t>What’s the </a:t>
                </a:r>
                <a:r>
                  <a:rPr lang="en-US" b="1" dirty="0"/>
                  <a:t>PMF</a:t>
                </a:r>
                <a:r>
                  <a:rPr lang="en-US" dirty="0"/>
                  <a:t>? Well how would we know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?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AD9F551-B72F-4F68-A9B2-DF3474DF58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54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6855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E6899-A571-4860-A27E-86E3C51C9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Negative Binomial Analysis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AD9F551-B72F-4F68-A9B2-DF3474DF581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What’s the </a:t>
                </a:r>
                <a:r>
                  <a:rPr lang="en-US" b="1" dirty="0"/>
                  <a:t>PMF</a:t>
                </a:r>
                <a:r>
                  <a:rPr lang="en-US" dirty="0"/>
                  <a:t>? Well how would we know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?</a:t>
                </a:r>
              </a:p>
              <a:p>
                <a:r>
                  <a:rPr lang="en-US" dirty="0"/>
                  <a:t>Of the first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dirty="0"/>
                  <a:t> trials,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dirty="0"/>
                  <a:t> must be successes. </a:t>
                </a:r>
                <a:br>
                  <a:rPr lang="en-US" dirty="0"/>
                </a:br>
                <a:r>
                  <a:rPr lang="en-US" dirty="0"/>
                  <a:t>And trial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must be a success.</a:t>
                </a:r>
              </a:p>
              <a:p>
                <a:r>
                  <a:rPr lang="en-US" b="1" dirty="0"/>
                  <a:t>1</a:t>
                </a:r>
                <a:r>
                  <a:rPr lang="en-US" dirty="0"/>
                  <a:t>. We want </a:t>
                </a:r>
                <a:r>
                  <a:rPr lang="en-US" b="1" dirty="0"/>
                  <a:t>exactly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b="1" dirty="0"/>
                  <a:t> of the first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𝒌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b="1" dirty="0"/>
                  <a:t> to be successes </a:t>
                </a:r>
                <a:r>
                  <a:rPr lang="en-US" dirty="0"/>
                  <a:t>– this sounds like a binomial! It’s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−1)</m:t>
                    </m:r>
                  </m:oMath>
                </a14:m>
                <a:r>
                  <a:rPr lang="en-US" dirty="0"/>
                  <a:t> where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Bin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−1, 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−1)</m:t>
                    </m:r>
                  </m:oMath>
                </a14:m>
                <a:r>
                  <a:rPr lang="en-US" dirty="0"/>
                  <a:t>: </a:t>
                </a:r>
                <a:endParaRPr lang="en-US" i="1" dirty="0">
                  <a:latin typeface="Cambria Math" panose="02040503050406030204" pitchFamily="18" charset="0"/>
                </a:endParaRPr>
              </a:p>
              <a:p>
                <a:pPr>
                  <a:spcBef>
                    <a:spcPts val="0"/>
                  </a:spcBef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−1−(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sup>
                    </m:sSup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</m:sSup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US" dirty="0"/>
              </a:p>
              <a:p>
                <a:pPr>
                  <a:spcBef>
                    <a:spcPts val="0"/>
                  </a:spcBef>
                </a:pPr>
                <a:endParaRPr lang="en-US" sz="1000" dirty="0"/>
              </a:p>
              <a:p>
                <a:r>
                  <a:rPr lang="en-US" b="1" dirty="0"/>
                  <a:t>2</a:t>
                </a:r>
                <a:r>
                  <a:rPr lang="en-US" dirty="0"/>
                  <a:t>. Multiply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, probability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US" b="1" dirty="0" err="1"/>
                  <a:t>’th</a:t>
                </a:r>
                <a:r>
                  <a:rPr lang="en-US" b="1" dirty="0"/>
                  <a:t> trial is success</a:t>
                </a:r>
              </a:p>
              <a:p>
                <a:endParaRPr lang="en-US" dirty="0"/>
              </a:p>
              <a:p>
                <a:r>
                  <a:rPr lang="en-US" dirty="0"/>
                  <a:t>Total: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</m:sSup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AD9F551-B72F-4F68-A9B2-DF3474DF58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 r="-926" b="-16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30269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BDEF3-D41D-48DA-B492-32E9C6B60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Negative Binomial Analysis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E2BCDD-077A-4C94-9AC0-446C736C665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i="1" dirty="0"/>
                  <a:t> is the number of trials till we see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i="1" dirty="0"/>
                  <a:t> successes</a:t>
                </a:r>
              </a:p>
              <a:p>
                <a:r>
                  <a:rPr lang="en-US" dirty="0"/>
                  <a:t>To see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/>
                  <a:t> successes:</a:t>
                </a:r>
              </a:p>
              <a:p>
                <a:r>
                  <a:rPr lang="en-US" dirty="0"/>
                  <a:t>We do trials until we see success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. </a:t>
                </a:r>
              </a:p>
              <a:p>
                <a:r>
                  <a:rPr lang="en-US" dirty="0"/>
                  <a:t>Then do trials until success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/>
              </a:p>
              <a:p>
                <a:r>
                  <a:rPr lang="en-US" dirty="0"/>
                  <a:t>…do trials until success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  <a:p>
                <a:r>
                  <a:rPr lang="en-US" dirty="0"/>
                  <a:t>What’s the </a:t>
                </a:r>
                <a:r>
                  <a:rPr lang="en-US" b="1" dirty="0"/>
                  <a:t>expectation</a:t>
                </a:r>
                <a:r>
                  <a:rPr lang="en-US" dirty="0"/>
                  <a:t> and </a:t>
                </a:r>
                <a:r>
                  <a:rPr lang="en-US" b="1" dirty="0"/>
                  <a:t>variance</a:t>
                </a:r>
                <a:r>
                  <a:rPr lang="en-US" dirty="0"/>
                  <a:t> (hint: linearity)?</a:t>
                </a:r>
              </a:p>
              <a:p>
                <a:pPr lvl="1"/>
                <a:r>
                  <a:rPr lang="en-US" dirty="0"/>
                  <a:t>How can we write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as a sum of random variables?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E2BCDD-077A-4C94-9AC0-446C736C665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54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4C27E2A6-2763-3994-BD96-01533A266F94}"/>
              </a:ext>
            </a:extLst>
          </p:cNvPr>
          <p:cNvSpPr/>
          <p:nvPr/>
        </p:nvSpPr>
        <p:spPr>
          <a:xfrm>
            <a:off x="5128591" y="5989983"/>
            <a:ext cx="6838626" cy="6770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Fill out the poll everywhere: pollev.com/jolie312</a:t>
            </a:r>
          </a:p>
        </p:txBody>
      </p:sp>
    </p:spTree>
    <p:extLst>
      <p:ext uri="{BB962C8B-B14F-4D97-AF65-F5344CB8AC3E}">
        <p14:creationId xmlns:p14="http://schemas.microsoft.com/office/powerpoint/2010/main" val="11625076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BDEF3-D41D-48DA-B492-32E9C6B60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Negative Binomial Analysis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E2BCDD-077A-4C94-9AC0-446C736C665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i="1" dirty="0"/>
                  <a:t> is the number of trials till we see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i="1" dirty="0"/>
                  <a:t> successes</a:t>
                </a:r>
              </a:p>
              <a:p>
                <a:r>
                  <a:rPr lang="en-US" dirty="0"/>
                  <a:t>To see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/>
                  <a:t> successes:</a:t>
                </a:r>
              </a:p>
              <a:p>
                <a:r>
                  <a:rPr lang="en-US" dirty="0"/>
                  <a:t>We do trials until we see success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. </a:t>
                </a:r>
              </a:p>
              <a:p>
                <a:r>
                  <a:rPr lang="en-US" dirty="0"/>
                  <a:t>Then do trials until success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2.</m:t>
                    </m:r>
                  </m:oMath>
                </a14:m>
                <a:endParaRPr lang="en-US" dirty="0"/>
              </a:p>
              <a:p>
                <a:r>
                  <a:rPr lang="en-US" dirty="0"/>
                  <a:t>…do trials until success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  <a:p>
                <a:r>
                  <a:rPr lang="en-US" dirty="0"/>
                  <a:t>The total number of flips is…the</a:t>
                </a:r>
                <a:r>
                  <a:rPr lang="en-US" b="1" dirty="0">
                    <a:solidFill>
                      <a:schemeClr val="accent2">
                        <a:lumMod val="75000"/>
                      </a:schemeClr>
                    </a:solidFill>
                  </a:rPr>
                  <a:t> sum of geometric random variables</a:t>
                </a:r>
                <a:r>
                  <a:rPr lang="en-US" dirty="0"/>
                  <a:t>!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E2BCDD-077A-4C94-9AC0-446C736C665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54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53908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17DD2-276C-4650-A370-B9F695B45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Negative Binomial Analysis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C9C3A84-7ECE-4BC5-846C-F702383D5DA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dirty="0"/>
                  <a:t> be independent copies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Geo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NegBin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+…+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dirty="0"/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+…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+…+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C9C3A84-7ECE-4BC5-846C-F702383D5DA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54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A8425EBF-8019-6309-9F58-4D5E32338A60}"/>
                  </a:ext>
                </a:extLst>
              </p:cNvPr>
              <p:cNvSpPr/>
              <p:nvPr/>
            </p:nvSpPr>
            <p:spPr>
              <a:xfrm>
                <a:off x="633643" y="2516906"/>
                <a:ext cx="10206635" cy="1206955"/>
              </a:xfrm>
              <a:prstGeom prst="roundRect">
                <a:avLst>
                  <a:gd name="adj" fmla="val 13749"/>
                </a:avLst>
              </a:prstGeom>
              <a:solidFill>
                <a:srgbClr val="F4F1F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𝑍</m:t>
                        </m:r>
                      </m:e>
                      <m:sub>
                        <m: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are called “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A48DD3">
                        <a:lumMod val="75000"/>
                      </a:srgbClr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independent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and 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E8853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identically distributed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” or “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i.i.d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.’</a:t>
                </a:r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Because they are 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A48DD3">
                        <a:lumMod val="75000"/>
                      </a:srgbClr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independent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…and have 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E8853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identical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E8853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pmfs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A8425EBF-8019-6309-9F58-4D5E32338A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643" y="2516906"/>
                <a:ext cx="10206635" cy="1206955"/>
              </a:xfrm>
              <a:prstGeom prst="roundRect">
                <a:avLst>
                  <a:gd name="adj" fmla="val 13749"/>
                </a:avLst>
              </a:prstGeom>
              <a:blipFill>
                <a:blip r:embed="rId4"/>
                <a:stretch>
                  <a:fillRect t="-5051" b="-404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37050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17DD2-276C-4650-A370-B9F695B45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Negative Binomial Analysis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C9C3A84-7ECE-4BC5-846C-F702383D5DA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dirty="0"/>
                  <a:t> be independent copies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Geo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NegBin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+…+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dirty="0"/>
                  <a:t>.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+…+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Up until now we’ve just used the observation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+…+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dirty="0"/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+…+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en-US" b="1" dirty="0"/>
                  <a:t>because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n-US" b="1" dirty="0"/>
                  <a:t> are independent</a:t>
                </a:r>
                <a:r>
                  <a:rPr lang="en-US" dirty="0"/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C9C3A84-7ECE-4BC5-846C-F702383D5DA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54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4354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48787-66D2-4A21-93B1-C56D97BDA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Negative Binomial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D3B0BC3-503B-440F-8A5C-435A7410D7D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NegBin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r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Parameters: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/>
                  <a:t>: the number of successes needed,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the probability of success in a single trial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is the number of trials needed to get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th</m:t>
                        </m:r>
                      </m:sup>
                    </m:sSup>
                  </m:oMath>
                </a14:m>
                <a:r>
                  <a:rPr lang="en-US" dirty="0"/>
                  <a:t> success.</a:t>
                </a:r>
              </a:p>
              <a:p>
                <a:r>
                  <a:rPr lang="en-US" b="1" dirty="0"/>
                  <a:t>PMF: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</m:sSup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</m:sSup>
                  </m:oMath>
                </a14:m>
                <a:endParaRPr lang="en-US" dirty="0"/>
              </a:p>
              <a:p>
                <a:r>
                  <a:rPr lang="en-US" b="1" dirty="0"/>
                  <a:t>CDF: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ugly, don’t bother with it.</a:t>
                </a:r>
              </a:p>
              <a:p>
                <a:r>
                  <a:rPr lang="en-US" b="1" dirty="0"/>
                  <a:t>Expectation: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b="1" dirty="0"/>
                  <a:t>Variance: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r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D3B0BC3-503B-440F-8A5C-435A7410D7D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06371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8D6F8-3059-41BC-AA84-8EAE6D162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Scenario: Hypergeometric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2A445C-9E90-48C9-A9C8-C6CB07F3334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You have an urn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dirty="0"/>
                  <a:t> balls, of which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dirty="0"/>
                  <a:t> are purple. You are going to draw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balls out of the urn </a:t>
                </a:r>
                <a:r>
                  <a:rPr lang="en-US" b="1" dirty="0"/>
                  <a:t>without </a:t>
                </a:r>
                <a:r>
                  <a:rPr lang="en-US" dirty="0"/>
                  <a:t>replacement. How many purple balls do we get in this sample?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is the number of purple balls in this sample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2A445C-9E90-48C9-A9C8-C6CB07F3334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08" t="-2138" r="-1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3848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F726A-7C46-4DF8-A72C-E69F0A51E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Bernoulli</a:t>
            </a:r>
            <a:r>
              <a:rPr lang="en-US" dirty="0"/>
              <a:t> Distribution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F2FEE4C-458C-417B-AB12-DEA669A7C30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Ber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is the </a:t>
                </a:r>
                <a:r>
                  <a:rPr lang="en-US" u="sng" dirty="0"/>
                  <a:t>indicator random variable that the trial was a success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Parameter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b="0" dirty="0"/>
                  <a:t> is probability of success on the trial.</a:t>
                </a:r>
              </a:p>
              <a:p>
                <a:r>
                  <a:rPr lang="en-US" b="1" dirty="0"/>
                  <a:t>PMF</a:t>
                </a:r>
                <a:r>
                  <a:rPr lang="en-US" b="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en-US" dirty="0"/>
              </a:p>
              <a:p>
                <a:r>
                  <a:rPr lang="en-US" b="1" dirty="0"/>
                  <a:t>CDF: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0 </m:t>
                            </m:r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                  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if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&lt;0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if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0≤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&lt;1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1                   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if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≥1</m:t>
                            </m:r>
                          </m:e>
                        </m:eqArr>
                      </m:e>
                    </m:d>
                  </m:oMath>
                </a14:m>
                <a:endParaRPr lang="en-US" dirty="0"/>
              </a:p>
              <a:p>
                <a:r>
                  <a:rPr lang="en-US" b="1" dirty="0"/>
                  <a:t>Expectation</a:t>
                </a:r>
                <a:r>
                  <a:rPr lang="en-US" b="0" dirty="0"/>
                  <a:t>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en-US" dirty="0"/>
              </a:p>
              <a:p>
                <a:r>
                  <a:rPr lang="en-US" b="1" dirty="0"/>
                  <a:t>Variance</a:t>
                </a:r>
                <a:r>
                  <a:rPr lang="en-US" b="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(1−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F2FEE4C-458C-417B-AB12-DEA669A7C3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54" b="-2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97822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8D6F8-3059-41BC-AA84-8EAE6D162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Hypergeometric: Analysis (PMF)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2A445C-9E90-48C9-A9C8-C6CB07F3334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11187258" cy="5256983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You have an urn with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dirty="0"/>
                  <a:t> balls, of which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dirty="0"/>
                  <a:t> are purple. You are going to draw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balls out of the urn </a:t>
                </a:r>
                <a:r>
                  <a:rPr lang="en-US" b="1" dirty="0"/>
                  <a:t>without </a:t>
                </a:r>
                <a:r>
                  <a:rPr lang="en-US" dirty="0"/>
                  <a:t>replacement. How many purple balls do we get in this sample?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u="sng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u="sng" dirty="0"/>
                  <a:t> is the number of purple balls in this sample</a:t>
                </a:r>
              </a:p>
              <a:p>
                <a:r>
                  <a:rPr lang="en-US" b="1" dirty="0"/>
                  <a:t>If you draw out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US" b="1" dirty="0"/>
                  <a:t> balls, what is the probability you see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US" b="1" dirty="0"/>
                  <a:t> purple ones?</a:t>
                </a: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2A445C-9E90-48C9-A9C8-C6CB07F3334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11187258" cy="5256983"/>
              </a:xfrm>
              <a:blipFill>
                <a:blip r:embed="rId3"/>
                <a:stretch>
                  <a:fillRect l="-708" t="-1972" r="-1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0F7D7CF8-1AF6-FB09-2370-224BA5776AE4}"/>
              </a:ext>
            </a:extLst>
          </p:cNvPr>
          <p:cNvSpPr/>
          <p:nvPr/>
        </p:nvSpPr>
        <p:spPr>
          <a:xfrm>
            <a:off x="8206810" y="4571376"/>
            <a:ext cx="3243068" cy="2023347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9F8FA14-847B-F0A3-8776-C124ADBF449C}"/>
              </a:ext>
            </a:extLst>
          </p:cNvPr>
          <p:cNvSpPr/>
          <p:nvPr/>
        </p:nvSpPr>
        <p:spPr>
          <a:xfrm>
            <a:off x="8715032" y="4968666"/>
            <a:ext cx="1257300" cy="128636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K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B0A8EE4-83D9-C398-745F-124B1D5A094D}"/>
              </a:ext>
            </a:extLst>
          </p:cNvPr>
          <p:cNvSpPr/>
          <p:nvPr/>
        </p:nvSpPr>
        <p:spPr>
          <a:xfrm>
            <a:off x="9606572" y="5239106"/>
            <a:ext cx="1340158" cy="762568"/>
          </a:xfrm>
          <a:prstGeom prst="roundRect">
            <a:avLst/>
          </a:prstGeom>
          <a:solidFill>
            <a:srgbClr val="D4EBDB">
              <a:alpha val="50980"/>
            </a:srgb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0AE289-C8E1-D0D2-CF63-571256859ED3}"/>
              </a:ext>
            </a:extLst>
          </p:cNvPr>
          <p:cNvSpPr txBox="1"/>
          <p:nvPr/>
        </p:nvSpPr>
        <p:spPr>
          <a:xfrm>
            <a:off x="9459639" y="5355856"/>
            <a:ext cx="7172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i="1" dirty="0"/>
              <a:t>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8AD745-7E8C-976D-9032-D123F7697269}"/>
              </a:ext>
            </a:extLst>
          </p:cNvPr>
          <p:cNvSpPr txBox="1"/>
          <p:nvPr/>
        </p:nvSpPr>
        <p:spPr>
          <a:xfrm>
            <a:off x="10899528" y="4609092"/>
            <a:ext cx="7172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887A17-2839-3711-B4F5-A2572FCD1342}"/>
              </a:ext>
            </a:extLst>
          </p:cNvPr>
          <p:cNvSpPr txBox="1"/>
          <p:nvPr/>
        </p:nvSpPr>
        <p:spPr>
          <a:xfrm>
            <a:off x="10244304" y="5341197"/>
            <a:ext cx="7172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i="1" dirty="0"/>
              <a:t>n-k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3C1250-6570-071D-BD83-ACF1F22DEB04}"/>
              </a:ext>
            </a:extLst>
          </p:cNvPr>
          <p:cNvSpPr txBox="1"/>
          <p:nvPr/>
        </p:nvSpPr>
        <p:spPr>
          <a:xfrm>
            <a:off x="10450977" y="4831172"/>
            <a:ext cx="7172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i="1" dirty="0">
                <a:solidFill>
                  <a:schemeClr val="bg1"/>
                </a:solidFill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2337506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8D6F8-3059-41BC-AA84-8EAE6D162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Hypergeometric: Analysis (PMF)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2A445C-9E90-48C9-A9C8-C6CB07F3334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11187258" cy="5256983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You have an urn with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dirty="0"/>
                  <a:t> balls, of which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dirty="0"/>
                  <a:t> are purple. You are going to draw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balls out of the urn </a:t>
                </a:r>
                <a:r>
                  <a:rPr lang="en-US" b="1" dirty="0"/>
                  <a:t>without </a:t>
                </a:r>
                <a:r>
                  <a:rPr lang="en-US" dirty="0"/>
                  <a:t>replacement. How many purple balls do we get in this sample?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is the number of purple balls in this sample</a:t>
                </a:r>
              </a:p>
              <a:p>
                <a:r>
                  <a:rPr lang="en-US" b="1" dirty="0"/>
                  <a:t>If you draw out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US" b="1" dirty="0"/>
                  <a:t> balls, what is the probability you see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US" b="1" dirty="0"/>
                  <a:t> purple ones?</a:t>
                </a:r>
                <a:endParaRPr lang="en-US" dirty="0"/>
              </a:p>
              <a:p>
                <a:r>
                  <a:rPr lang="en-US" dirty="0"/>
                  <a:t>Of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dirty="0"/>
                  <a:t> purple, we draw out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choose which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will be drawn</a:t>
                </a:r>
              </a:p>
              <a:p>
                <a:r>
                  <a:rPr lang="en-US" dirty="0"/>
                  <a:t>Of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dirty="0"/>
                  <a:t> other balls, we will draw out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, </a:t>
                </a:r>
                <a:br>
                  <a:rPr lang="en-US" dirty="0"/>
                </a:br>
                <a:r>
                  <a:rPr lang="en-US" dirty="0"/>
                  <a:t>choose which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will be removed. </a:t>
                </a:r>
              </a:p>
              <a:p>
                <a:r>
                  <a:rPr lang="en-US" dirty="0"/>
                  <a:t>Sample space all subsets of size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den>
                            </m:f>
                          </m:e>
                        </m:d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2A445C-9E90-48C9-A9C8-C6CB07F3334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11187258" cy="5256983"/>
              </a:xfrm>
              <a:blipFill>
                <a:blip r:embed="rId2"/>
                <a:stretch>
                  <a:fillRect l="-708" t="-1972" r="-1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0F7D7CF8-1AF6-FB09-2370-224BA5776AE4}"/>
              </a:ext>
            </a:extLst>
          </p:cNvPr>
          <p:cNvSpPr/>
          <p:nvPr/>
        </p:nvSpPr>
        <p:spPr>
          <a:xfrm>
            <a:off x="8206810" y="4594526"/>
            <a:ext cx="3243068" cy="2023347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9F8FA14-847B-F0A3-8776-C124ADBF449C}"/>
              </a:ext>
            </a:extLst>
          </p:cNvPr>
          <p:cNvSpPr/>
          <p:nvPr/>
        </p:nvSpPr>
        <p:spPr>
          <a:xfrm>
            <a:off x="8715032" y="4991816"/>
            <a:ext cx="1257300" cy="128636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K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B0A8EE4-83D9-C398-745F-124B1D5A094D}"/>
              </a:ext>
            </a:extLst>
          </p:cNvPr>
          <p:cNvSpPr/>
          <p:nvPr/>
        </p:nvSpPr>
        <p:spPr>
          <a:xfrm>
            <a:off x="9606572" y="5262256"/>
            <a:ext cx="1340158" cy="762568"/>
          </a:xfrm>
          <a:prstGeom prst="roundRect">
            <a:avLst/>
          </a:prstGeom>
          <a:solidFill>
            <a:srgbClr val="D4EBDB">
              <a:alpha val="50980"/>
            </a:srgb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0AE289-C8E1-D0D2-CF63-571256859ED3}"/>
              </a:ext>
            </a:extLst>
          </p:cNvPr>
          <p:cNvSpPr txBox="1"/>
          <p:nvPr/>
        </p:nvSpPr>
        <p:spPr>
          <a:xfrm>
            <a:off x="9459639" y="5379006"/>
            <a:ext cx="7172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i="1" dirty="0"/>
              <a:t>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8AD745-7E8C-976D-9032-D123F7697269}"/>
              </a:ext>
            </a:extLst>
          </p:cNvPr>
          <p:cNvSpPr txBox="1"/>
          <p:nvPr/>
        </p:nvSpPr>
        <p:spPr>
          <a:xfrm>
            <a:off x="10899528" y="4632242"/>
            <a:ext cx="7172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887A17-2839-3711-B4F5-A2572FCD1342}"/>
              </a:ext>
            </a:extLst>
          </p:cNvPr>
          <p:cNvSpPr txBox="1"/>
          <p:nvPr/>
        </p:nvSpPr>
        <p:spPr>
          <a:xfrm>
            <a:off x="10244304" y="5364347"/>
            <a:ext cx="7172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i="1" dirty="0"/>
              <a:t>n-k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3C1250-6570-071D-BD83-ACF1F22DEB04}"/>
              </a:ext>
            </a:extLst>
          </p:cNvPr>
          <p:cNvSpPr txBox="1"/>
          <p:nvPr/>
        </p:nvSpPr>
        <p:spPr>
          <a:xfrm>
            <a:off x="10450977" y="4854322"/>
            <a:ext cx="7172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i="1" dirty="0">
                <a:solidFill>
                  <a:schemeClr val="bg1"/>
                </a:solidFill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33725095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6B945-ADAE-4DDC-955E-E259B9188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Hypergeometric: Analysis (Expectation)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FF1F501-94D8-474B-8906-61B6FFF2C82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11187258" cy="5043269"/>
              </a:xfrm>
            </p:spPr>
            <p:txBody>
              <a:bodyPr>
                <a:normAutofit fontScale="92500" lnSpcReduction="20000"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i="1" dirty="0"/>
                  <a:t> is the number of purple balls in the sample</a:t>
                </a:r>
              </a:p>
              <a:p>
                <a:endParaRPr lang="en-US" sz="1100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+…+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is the indicator that draw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is purple.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1 </m:t>
                    </m:r>
                  </m:oMath>
                </a14:m>
                <a:r>
                  <a:rPr lang="en-US" dirty="0"/>
                  <a:t>with probability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What about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?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In general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It might feel counterintuitive, but it’s true!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FF1F501-94D8-474B-8906-61B6FFF2C8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11187258" cy="5043269"/>
              </a:xfrm>
              <a:blipFill>
                <a:blip r:embed="rId2"/>
                <a:stretch>
                  <a:fillRect l="-545" t="-32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2811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86777-BC7D-4E83-B88A-1A93984E3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Hypergeometric: Analysis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FF20443-E6DC-493C-A3F8-AA555650DDC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+…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+…+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Can we do the same for variance?</a:t>
                </a:r>
              </a:p>
              <a:p>
                <a:r>
                  <a:rPr lang="en-US" dirty="0"/>
                  <a:t>No!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are dependent. Even if they have the same probability.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FF20443-E6DC-493C-A3F8-AA555650DDC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3325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82D5E-6A77-40D1-A489-ACF8FBF34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Hypergeometric Random Variable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4E6D13A-CA10-45FB-B155-D90F7174A2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HypGeo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is the number of success balls drawn in the sample.</a:t>
                </a:r>
              </a:p>
              <a:p>
                <a:r>
                  <a:rPr lang="en-US" dirty="0"/>
                  <a:t>Parameters: A total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dirty="0"/>
                  <a:t> balls in an urn, of which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dirty="0"/>
                  <a:t> are successes. </a:t>
                </a:r>
                <a:br>
                  <a:rPr lang="en-US" dirty="0"/>
                </a:br>
                <a:r>
                  <a:rPr lang="en-US" dirty="0"/>
                  <a:t>Draw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balls without replacement.</a:t>
                </a:r>
              </a:p>
              <a:p>
                <a:r>
                  <a:rPr lang="en-US" b="1" dirty="0"/>
                  <a:t>PMF: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den>
                            </m:f>
                          </m:e>
                        </m:d>
                      </m:den>
                    </m:f>
                  </m:oMath>
                </a14:m>
                <a:endParaRPr lang="en-US" dirty="0"/>
              </a:p>
              <a:p>
                <a:r>
                  <a:rPr lang="en-US" b="1" dirty="0"/>
                  <a:t>CDF: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𝑛𝐾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b="1" dirty="0"/>
                  <a:t>Variance: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4E6D13A-CA10-45FB-B155-D90F7174A2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25381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868D6-6A30-4A18-9A6F-469E40DF8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Zoo! </a:t>
            </a:r>
          </a:p>
        </p:txBody>
      </p:sp>
      <p:pic>
        <p:nvPicPr>
          <p:cNvPr id="9" name="Graphic 8" descr="Hippo">
            <a:extLst>
              <a:ext uri="{FF2B5EF4-FFF2-40B4-BE49-F238E27FC236}">
                <a16:creationId xmlns:a16="http://schemas.microsoft.com/office/drawing/2014/main" id="{8AA4D998-ACC6-4AF6-BF9B-8181AB14B2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358759" y="334178"/>
            <a:ext cx="940800" cy="940800"/>
          </a:xfrm>
          <a:prstGeom prst="rect">
            <a:avLst/>
          </a:prstGeom>
        </p:spPr>
      </p:pic>
      <p:pic>
        <p:nvPicPr>
          <p:cNvPr id="11" name="Graphic 10" descr="Rubber duck">
            <a:extLst>
              <a:ext uri="{FF2B5EF4-FFF2-40B4-BE49-F238E27FC236}">
                <a16:creationId xmlns:a16="http://schemas.microsoft.com/office/drawing/2014/main" id="{A76307F8-54CC-4B61-AC61-0DF1A5E3FA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3014" y="334178"/>
            <a:ext cx="940800" cy="940800"/>
          </a:xfrm>
          <a:prstGeom prst="rect">
            <a:avLst/>
          </a:prstGeom>
        </p:spPr>
      </p:pic>
      <p:pic>
        <p:nvPicPr>
          <p:cNvPr id="13" name="Graphic 12" descr="Chick">
            <a:extLst>
              <a:ext uri="{FF2B5EF4-FFF2-40B4-BE49-F238E27FC236}">
                <a16:creationId xmlns:a16="http://schemas.microsoft.com/office/drawing/2014/main" id="{43A0F378-1889-4FA1-988C-0651373A916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90488" y="334178"/>
            <a:ext cx="940800" cy="940800"/>
          </a:xfrm>
          <a:prstGeom prst="rect">
            <a:avLst/>
          </a:prstGeom>
        </p:spPr>
      </p:pic>
      <p:pic>
        <p:nvPicPr>
          <p:cNvPr id="15" name="Graphic 14" descr="Crocodile">
            <a:extLst>
              <a:ext uri="{FF2B5EF4-FFF2-40B4-BE49-F238E27FC236}">
                <a16:creationId xmlns:a16="http://schemas.microsoft.com/office/drawing/2014/main" id="{0ECF4EB1-6657-4071-B158-55D6BA7B9E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77038" y="334178"/>
            <a:ext cx="940800" cy="940800"/>
          </a:xfrm>
          <a:prstGeom prst="rect">
            <a:avLst/>
          </a:prstGeom>
        </p:spPr>
      </p:pic>
      <p:pic>
        <p:nvPicPr>
          <p:cNvPr id="17" name="Graphic 16" descr="Rabbit">
            <a:extLst>
              <a:ext uri="{FF2B5EF4-FFF2-40B4-BE49-F238E27FC236}">
                <a16:creationId xmlns:a16="http://schemas.microsoft.com/office/drawing/2014/main" id="{B97F8BA4-F4CF-4EB9-B7AF-D17781DDCD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50864" y="315538"/>
            <a:ext cx="940800" cy="940800"/>
          </a:xfrm>
          <a:prstGeom prst="rect">
            <a:avLst/>
          </a:prstGeom>
        </p:spPr>
      </p:pic>
      <p:pic>
        <p:nvPicPr>
          <p:cNvPr id="19" name="Graphic 18" descr="Snake">
            <a:extLst>
              <a:ext uri="{FF2B5EF4-FFF2-40B4-BE49-F238E27FC236}">
                <a16:creationId xmlns:a16="http://schemas.microsoft.com/office/drawing/2014/main" id="{711DB914-04A9-45F1-9558-AFA6F550DA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71600" y="334178"/>
            <a:ext cx="940800" cy="940800"/>
          </a:xfrm>
          <a:prstGeom prst="rect">
            <a:avLst/>
          </a:prstGeom>
        </p:spPr>
      </p:pic>
      <p:pic>
        <p:nvPicPr>
          <p:cNvPr id="21" name="Graphic 20" descr="Turtle">
            <a:extLst>
              <a:ext uri="{FF2B5EF4-FFF2-40B4-BE49-F238E27FC236}">
                <a16:creationId xmlns:a16="http://schemas.microsoft.com/office/drawing/2014/main" id="{17833E7E-5C07-4BAE-8144-EAADD694A0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11658" y="301091"/>
            <a:ext cx="940800" cy="940800"/>
          </a:xfrm>
          <a:prstGeom prst="rect">
            <a:avLst/>
          </a:prstGeom>
        </p:spPr>
      </p:pic>
      <p:pic>
        <p:nvPicPr>
          <p:cNvPr id="23" name="Graphic 22" descr="Panda">
            <a:extLst>
              <a:ext uri="{FF2B5EF4-FFF2-40B4-BE49-F238E27FC236}">
                <a16:creationId xmlns:a16="http://schemas.microsoft.com/office/drawing/2014/main" id="{E4AA5690-9DF7-40FD-80DF-9C825E12AD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93188" y="337143"/>
            <a:ext cx="940800" cy="940800"/>
          </a:xfrm>
          <a:prstGeom prst="rect">
            <a:avLst/>
          </a:prstGeom>
        </p:spPr>
      </p:pic>
      <p:pic>
        <p:nvPicPr>
          <p:cNvPr id="25" name="Graphic 24" descr="Whale">
            <a:extLst>
              <a:ext uri="{FF2B5EF4-FFF2-40B4-BE49-F238E27FC236}">
                <a16:creationId xmlns:a16="http://schemas.microsoft.com/office/drawing/2014/main" id="{F4C2ABDE-585F-46FF-99FB-9B77B68D91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80898" y="300209"/>
            <a:ext cx="940800" cy="940800"/>
          </a:xfrm>
          <a:prstGeom prst="rect">
            <a:avLst/>
          </a:prstGeom>
        </p:spPr>
      </p:pic>
      <p:pic>
        <p:nvPicPr>
          <p:cNvPr id="27" name="Graphic 26" descr="Elephant">
            <a:extLst>
              <a:ext uri="{FF2B5EF4-FFF2-40B4-BE49-F238E27FC236}">
                <a16:creationId xmlns:a16="http://schemas.microsoft.com/office/drawing/2014/main" id="{B8F88D8F-DADE-464C-94C7-C421CF4377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915518" y="300209"/>
            <a:ext cx="940800" cy="940800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470F0F91-8AEA-4546-B02D-EB13DD91BE94}"/>
              </a:ext>
            </a:extLst>
          </p:cNvPr>
          <p:cNvGrpSpPr/>
          <p:nvPr/>
        </p:nvGrpSpPr>
        <p:grpSpPr>
          <a:xfrm>
            <a:off x="53141" y="1374975"/>
            <a:ext cx="3269873" cy="2441376"/>
            <a:chOff x="1185842" y="3427084"/>
            <a:chExt cx="5797816" cy="174380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FD44C78F-D236-48D5-8F92-DCE1B6A848D2}"/>
                    </a:ext>
                  </a:extLst>
                </p:cNvPr>
                <p:cNvSpPr/>
                <p:nvPr/>
              </p:nvSpPr>
              <p:spPr>
                <a:xfrm>
                  <a:off x="1185842" y="3429000"/>
                  <a:ext cx="5797816" cy="1741887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000" b="1" i="1" dirty="0">
                    <a:latin typeface="Cambria Math" panose="02040503050406030204" pitchFamily="18" charset="0"/>
                    <a:cs typeface="Segoe UI Semibold" panose="020B0702040204020203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</m:sub>
                        </m:sSub>
                        <m:d>
                          <m:d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e>
                        </m:d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𝒃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−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𝒂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+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</m:den>
                        </m:f>
                      </m:oMath>
                    </m:oMathPara>
                  </a14:m>
                  <a:endPara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</m:e>
                        </m:d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𝒂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+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𝒃</m:t>
                            </m:r>
                          </m:num>
                          <m:den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𝟐</m:t>
                            </m:r>
                          </m:den>
                        </m:f>
                      </m:oMath>
                    </m:oMathPara>
                  </a14:m>
                  <a:endPara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900" b="1" i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𝐕𝐚𝐫</m:t>
                        </m:r>
                        <m:d>
                          <m:dPr>
                            <m:ctrlP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</m:e>
                        </m:d>
                        <m:r>
                          <a:rPr lang="en-US" sz="19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19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19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𝒃</m:t>
                                </m:r>
                                <m:r>
                                  <a:rPr lang="en-US" sz="19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−</m:t>
                                </m:r>
                                <m:r>
                                  <a:rPr lang="en-US" sz="19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𝒂</m:t>
                                </m:r>
                              </m:e>
                            </m:d>
                            <m:d>
                              <m:dPr>
                                <m:ctrlPr>
                                  <a:rPr lang="en-US" sz="19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19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𝒃</m:t>
                                </m:r>
                                <m:r>
                                  <a:rPr lang="en-US" sz="19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−</m:t>
                                </m:r>
                                <m:r>
                                  <a:rPr lang="en-US" sz="19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𝒂</m:t>
                                </m:r>
                                <m:r>
                                  <a:rPr lang="en-US" sz="19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+</m:t>
                                </m:r>
                                <m:r>
                                  <a:rPr lang="en-US" sz="19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𝟐</m:t>
                                </m:r>
                              </m:e>
                            </m:d>
                          </m:num>
                          <m:den>
                            <m: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𝟏𝟐</m:t>
                            </m:r>
                          </m:den>
                        </m:f>
                      </m:oMath>
                    </m:oMathPara>
                  </a14:m>
                  <a:endParaRPr lang="en-US" sz="19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FD44C78F-D236-48D5-8F92-DCE1B6A848D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2" y="3429000"/>
                  <a:ext cx="5797816" cy="1741887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103E30CE-E9B0-44CF-AE6A-76108E0A6FFF}"/>
                    </a:ext>
                  </a:extLst>
                </p:cNvPr>
                <p:cNvSpPr/>
                <p:nvPr/>
              </p:nvSpPr>
              <p:spPr>
                <a:xfrm>
                  <a:off x="1195365" y="3427084"/>
                  <a:ext cx="5784489" cy="346830"/>
                </a:xfrm>
                <a:prstGeom prst="rect">
                  <a:avLst/>
                </a:prstGeom>
                <a:solidFill>
                  <a:srgbClr val="4C328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𝑿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~</m:t>
                        </m:r>
                        <m:r>
                          <a:rPr lang="en-US" sz="2000" b="1" i="0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𝐔𝐧𝐢𝐟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(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𝒂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𝒃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)</m:t>
                        </m:r>
                      </m:oMath>
                    </m:oMathPara>
                  </a14:m>
                  <a:endPara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103E30CE-E9B0-44CF-AE6A-76108E0A6FF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95365" y="3427084"/>
                  <a:ext cx="5784489" cy="346830"/>
                </a:xfrm>
                <a:prstGeom prst="rect">
                  <a:avLst/>
                </a:prstGeom>
                <a:blipFill>
                  <a:blip r:embed="rId23"/>
                  <a:stretch>
                    <a:fillRect b="-632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2FDB7E7-BB30-433A-8667-70CBEE58ECDA}"/>
              </a:ext>
            </a:extLst>
          </p:cNvPr>
          <p:cNvGrpSpPr/>
          <p:nvPr/>
        </p:nvGrpSpPr>
        <p:grpSpPr>
          <a:xfrm>
            <a:off x="9492477" y="1357868"/>
            <a:ext cx="2613992" cy="2458483"/>
            <a:chOff x="1185842" y="3427084"/>
            <a:chExt cx="6111311" cy="174380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4190727F-8001-470F-8DC1-EEB6CD0970C5}"/>
                    </a:ext>
                  </a:extLst>
                </p:cNvPr>
                <p:cNvSpPr/>
                <p:nvPr/>
              </p:nvSpPr>
              <p:spPr>
                <a:xfrm>
                  <a:off x="1185842" y="3429000"/>
                  <a:ext cx="6111311" cy="1741887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000" b="1" i="1" dirty="0">
                    <a:latin typeface="Cambria Math" panose="02040503050406030204" pitchFamily="18" charset="0"/>
                    <a:cs typeface="Segoe UI Semibold" panose="020B0702040204020203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</m:sub>
                        </m:sSub>
                        <m:d>
                          <m:d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e>
                        </m:d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0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𝟏</m:t>
                                </m:r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−</m:t>
                                </m:r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𝒑</m:t>
                                </m:r>
                              </m:e>
                            </m:d>
                          </m:e>
                          <m:sup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−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</m:sup>
                        </m:sSup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oMath>
                      <m:oMath xmlns:m="http://schemas.openxmlformats.org/officeDocument/2006/math"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</m:e>
                        </m:d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𝒑</m:t>
                            </m:r>
                          </m:den>
                        </m:f>
                      </m:oMath>
                      <m:oMath xmlns:m="http://schemas.openxmlformats.org/officeDocument/2006/math">
                        <m:r>
                          <a:rPr lang="en-US" sz="2000" b="1" i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𝐕𝐚𝐫</m:t>
                        </m:r>
                        <m:d>
                          <m:d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</m:e>
                        </m:d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−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𝒑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0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𝒑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4190727F-8001-470F-8DC1-EEB6CD0970C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2" y="3429000"/>
                  <a:ext cx="6111311" cy="1741887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35B1032C-28B5-4516-94B2-8D0B6D12BB03}"/>
                    </a:ext>
                  </a:extLst>
                </p:cNvPr>
                <p:cNvSpPr/>
                <p:nvPr/>
              </p:nvSpPr>
              <p:spPr>
                <a:xfrm>
                  <a:off x="1195366" y="3427084"/>
                  <a:ext cx="6101787" cy="346830"/>
                </a:xfrm>
                <a:prstGeom prst="rect">
                  <a:avLst/>
                </a:prstGeom>
                <a:solidFill>
                  <a:srgbClr val="4C328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𝑿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~</m:t>
                        </m:r>
                        <m:r>
                          <a:rPr lang="en-US" sz="2000" b="1" i="0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𝐆𝐞𝐨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(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)</m:t>
                        </m:r>
                      </m:oMath>
                    </m:oMathPara>
                  </a14:m>
                  <a:endPara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35B1032C-28B5-4516-94B2-8D0B6D12BB0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95366" y="3427084"/>
                  <a:ext cx="6101787" cy="346830"/>
                </a:xfrm>
                <a:prstGeom prst="rect">
                  <a:avLst/>
                </a:prstGeom>
                <a:blipFill>
                  <a:blip r:embed="rId25"/>
                  <a:stretch>
                    <a:fillRect b="-625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1E9DF8E-90DA-4F8A-B772-5D43C41163D2}"/>
              </a:ext>
            </a:extLst>
          </p:cNvPr>
          <p:cNvGrpSpPr/>
          <p:nvPr/>
        </p:nvGrpSpPr>
        <p:grpSpPr>
          <a:xfrm>
            <a:off x="3356064" y="1382368"/>
            <a:ext cx="2904777" cy="2441375"/>
            <a:chOff x="1185842" y="3427084"/>
            <a:chExt cx="5524451" cy="174380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992E18C3-C5B3-4671-8006-26F36858D63D}"/>
                    </a:ext>
                  </a:extLst>
                </p:cNvPr>
                <p:cNvSpPr/>
                <p:nvPr/>
              </p:nvSpPr>
              <p:spPr>
                <a:xfrm>
                  <a:off x="1185842" y="3428999"/>
                  <a:ext cx="5524451" cy="1741887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000" b="1" i="1" dirty="0">
                    <a:latin typeface="Cambria Math" panose="02040503050406030204" pitchFamily="18" charset="0"/>
                    <a:cs typeface="Segoe UI Semibold" panose="020B0702040204020203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</m:sub>
                        </m:sSub>
                        <m:d>
                          <m:d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𝟎</m:t>
                            </m:r>
                          </m:e>
                        </m:d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𝟏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−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;</m:t>
                        </m:r>
                      </m:oMath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</m:sub>
                        </m:sSub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(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𝟏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)=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oMath>
                    </m:oMathPara>
                  </a14:m>
                  <a:endPara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:endParaRPr lang="en-US" sz="2000" b="1" i="1" dirty="0">
                    <a:latin typeface="Cambria Math" panose="02040503050406030204" pitchFamily="18" charset="0"/>
                    <a:cs typeface="Segoe UI Semibold" panose="020B0702040204020203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</m:e>
                        </m:d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oMath>
                    </m:oMathPara>
                  </a14:m>
                  <a:endPara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:endPara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𝐕𝐚𝐫</m:t>
                        </m:r>
                        <m:d>
                          <m:d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</m:e>
                        </m:d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(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𝟏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−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)</m:t>
                        </m:r>
                      </m:oMath>
                    </m:oMathPara>
                  </a14:m>
                  <a:endPara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992E18C3-C5B3-4671-8006-26F36858D63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2" y="3428999"/>
                  <a:ext cx="5524451" cy="1741887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BA6201BD-2963-4EC1-AF6B-513546A302D4}"/>
                    </a:ext>
                  </a:extLst>
                </p:cNvPr>
                <p:cNvSpPr/>
                <p:nvPr/>
              </p:nvSpPr>
              <p:spPr>
                <a:xfrm>
                  <a:off x="1195366" y="3427084"/>
                  <a:ext cx="5514927" cy="346830"/>
                </a:xfrm>
                <a:prstGeom prst="rect">
                  <a:avLst/>
                </a:prstGeom>
                <a:solidFill>
                  <a:srgbClr val="4C328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𝑿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~</m:t>
                        </m:r>
                        <m:r>
                          <a:rPr lang="en-US" sz="2000" b="1" i="0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𝐁𝐞𝐫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(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)</m:t>
                        </m:r>
                      </m:oMath>
                    </m:oMathPara>
                  </a14:m>
                  <a:endPara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BA6201BD-2963-4EC1-AF6B-513546A302D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95366" y="3427084"/>
                  <a:ext cx="5514927" cy="346830"/>
                </a:xfrm>
                <a:prstGeom prst="rect">
                  <a:avLst/>
                </a:prstGeom>
                <a:blipFill>
                  <a:blip r:embed="rId27"/>
                  <a:stretch>
                    <a:fillRect b="-759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82581B2-2D95-45A4-B687-0DB99D1AF336}"/>
              </a:ext>
            </a:extLst>
          </p:cNvPr>
          <p:cNvGrpSpPr/>
          <p:nvPr/>
        </p:nvGrpSpPr>
        <p:grpSpPr>
          <a:xfrm>
            <a:off x="467738" y="4082446"/>
            <a:ext cx="3577212" cy="2597756"/>
            <a:chOff x="1185842" y="3427084"/>
            <a:chExt cx="6111311" cy="174380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29CC4E03-9A06-4F61-9C86-C90FAE5D2943}"/>
                    </a:ext>
                  </a:extLst>
                </p:cNvPr>
                <p:cNvSpPr/>
                <p:nvPr/>
              </p:nvSpPr>
              <p:spPr>
                <a:xfrm>
                  <a:off x="1185842" y="3429000"/>
                  <a:ext cx="6111311" cy="1741887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000" b="1" i="1" dirty="0">
                    <a:latin typeface="Cambria Math" panose="02040503050406030204" pitchFamily="18" charset="0"/>
                    <a:cs typeface="Segoe UI Semibold" panose="020B0702040204020203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</m:sub>
                        </m:sSub>
                        <m:d>
                          <m:d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e>
                        </m:d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d>
                          <m:d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en-US" sz="20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𝒌</m:t>
                                </m:r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−</m:t>
                                </m:r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𝒓</m:t>
                                </m:r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−</m:t>
                                </m:r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𝟏</m:t>
                                </m:r>
                              </m:den>
                            </m:f>
                          </m:e>
                        </m:d>
                        <m:sSup>
                          <m:sSup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𝒑</m:t>
                            </m:r>
                          </m:e>
                          <m:sup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𝒓</m:t>
                            </m:r>
                          </m:sup>
                        </m:sSup>
                        <m:sSup>
                          <m:sSup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0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𝟏</m:t>
                                </m:r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−</m:t>
                                </m:r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𝒑</m:t>
                                </m:r>
                              </m:e>
                            </m:d>
                          </m:e>
                          <m:sup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−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𝒓</m:t>
                            </m:r>
                          </m:sup>
                        </m:sSup>
                      </m:oMath>
                    </m:oMathPara>
                  </a14:m>
                  <a:endPara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</m:e>
                        </m:d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𝒓</m:t>
                            </m:r>
                          </m:num>
                          <m:den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𝒑</m:t>
                            </m:r>
                          </m:den>
                        </m:f>
                      </m:oMath>
                    </m:oMathPara>
                  </a14:m>
                  <a:endPara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𝐕𝐚𝐫</m:t>
                        </m:r>
                        <m:d>
                          <m:d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</m:e>
                        </m:d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𝒓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(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−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𝒑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)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0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𝒑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29CC4E03-9A06-4F61-9C86-C90FAE5D294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2" y="3429000"/>
                  <a:ext cx="6111311" cy="1741887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9BA0A2FE-FE32-4214-AE90-6B563801ED6E}"/>
                    </a:ext>
                  </a:extLst>
                </p:cNvPr>
                <p:cNvSpPr/>
                <p:nvPr/>
              </p:nvSpPr>
              <p:spPr>
                <a:xfrm>
                  <a:off x="1195366" y="3427084"/>
                  <a:ext cx="6101787" cy="346830"/>
                </a:xfrm>
                <a:prstGeom prst="rect">
                  <a:avLst/>
                </a:prstGeom>
                <a:solidFill>
                  <a:srgbClr val="4C328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𝑿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~</m:t>
                        </m:r>
                        <m:r>
                          <a:rPr lang="en-US" sz="2000" b="1" i="0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𝐍𝐞𝐠𝐁𝐢𝐧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(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𝒓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)</m:t>
                        </m:r>
                      </m:oMath>
                    </m:oMathPara>
                  </a14:m>
                  <a:endPara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9BA0A2FE-FE32-4214-AE90-6B563801ED6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95366" y="3427084"/>
                  <a:ext cx="6101787" cy="346830"/>
                </a:xfrm>
                <a:prstGeom prst="rect">
                  <a:avLst/>
                </a:prstGeom>
                <a:blipFill>
                  <a:blip r:embed="rId29"/>
                  <a:stretch>
                    <a:fillRect b="-357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40A44836-F4AC-4228-9018-6878804A2735}"/>
              </a:ext>
            </a:extLst>
          </p:cNvPr>
          <p:cNvGrpSpPr/>
          <p:nvPr/>
        </p:nvGrpSpPr>
        <p:grpSpPr>
          <a:xfrm>
            <a:off x="6296036" y="1379687"/>
            <a:ext cx="3157436" cy="2441375"/>
            <a:chOff x="1185842" y="3427084"/>
            <a:chExt cx="6111311" cy="174380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0E68E9F8-D684-4500-861B-3378BEE9294C}"/>
                    </a:ext>
                  </a:extLst>
                </p:cNvPr>
                <p:cNvSpPr/>
                <p:nvPr/>
              </p:nvSpPr>
              <p:spPr>
                <a:xfrm>
                  <a:off x="1185842" y="3428999"/>
                  <a:ext cx="6111311" cy="1741887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000" b="1" i="1" dirty="0">
                    <a:latin typeface="Cambria Math" panose="02040503050406030204" pitchFamily="18" charset="0"/>
                    <a:cs typeface="Segoe UI Semibold" panose="020B0702040204020203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</m:sub>
                        </m:sSub>
                        <m:d>
                          <m:d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e>
                        </m:d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d>
                          <m:d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en-US" sz="20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𝒏</m:t>
                                </m:r>
                              </m:num>
                              <m:den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𝒌</m:t>
                                </m:r>
                              </m:den>
                            </m:f>
                          </m:e>
                        </m:d>
                        <m:sSup>
                          <m:sSup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𝒑</m:t>
                            </m:r>
                          </m:e>
                          <m:sup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p>
                        </m:sSup>
                        <m:sSup>
                          <m:sSup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0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𝟏</m:t>
                                </m:r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−</m:t>
                                </m:r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𝒑</m:t>
                                </m:r>
                              </m:e>
                            </m:d>
                          </m:e>
                          <m:sup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𝒏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−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p>
                        </m:sSup>
                      </m:oMath>
                    </m:oMathPara>
                  </a14:m>
                  <a:endPara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:br>
                    <a:rPr lang="en-US" sz="2000" b="1" i="1" dirty="0">
                      <a:latin typeface="Cambria Math" panose="02040503050406030204" pitchFamily="18" charset="0"/>
                      <a:cs typeface="Segoe UI Semibold" panose="020B0702040204020203" pitchFamily="34" charset="0"/>
                    </a:rPr>
                  </a:b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</m:e>
                        </m:d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𝒏𝒑</m:t>
                        </m:r>
                      </m:oMath>
                    </m:oMathPara>
                  </a14:m>
                  <a:endPara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:endPara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𝐕𝐚𝐫</m:t>
                        </m:r>
                        <m:d>
                          <m:d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</m:e>
                        </m:d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𝒏𝒑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(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𝟏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−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)</m:t>
                        </m:r>
                      </m:oMath>
                    </m:oMathPara>
                  </a14:m>
                  <a:endPara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0E68E9F8-D684-4500-861B-3378BEE9294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2" y="3428999"/>
                  <a:ext cx="6111311" cy="1741887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0770CA52-FBB0-4E3B-8DFA-6C46E14BDA4F}"/>
                    </a:ext>
                  </a:extLst>
                </p:cNvPr>
                <p:cNvSpPr/>
                <p:nvPr/>
              </p:nvSpPr>
              <p:spPr>
                <a:xfrm>
                  <a:off x="1195365" y="3427084"/>
                  <a:ext cx="6101788" cy="346830"/>
                </a:xfrm>
                <a:prstGeom prst="rect">
                  <a:avLst/>
                </a:prstGeom>
                <a:solidFill>
                  <a:srgbClr val="4C328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𝑿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~</m:t>
                        </m:r>
                        <m:r>
                          <a:rPr lang="en-US" sz="2000" b="1" i="0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𝐁𝐢𝐧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(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𝒏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)</m:t>
                        </m:r>
                      </m:oMath>
                    </m:oMathPara>
                  </a14:m>
                  <a:endPara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0770CA52-FBB0-4E3B-8DFA-6C46E14BDA4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95365" y="3427084"/>
                  <a:ext cx="6101788" cy="346830"/>
                </a:xfrm>
                <a:prstGeom prst="rect">
                  <a:avLst/>
                </a:prstGeom>
                <a:blipFill>
                  <a:blip r:embed="rId31"/>
                  <a:stretch>
                    <a:fillRect b="-625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A0AB1CF-ED89-4BD9-8CD2-180C0C24D714}"/>
              </a:ext>
            </a:extLst>
          </p:cNvPr>
          <p:cNvGrpSpPr/>
          <p:nvPr/>
        </p:nvGrpSpPr>
        <p:grpSpPr>
          <a:xfrm>
            <a:off x="4457385" y="4087159"/>
            <a:ext cx="3452059" cy="2593043"/>
            <a:chOff x="1185842" y="3427084"/>
            <a:chExt cx="6111311" cy="18521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5FB594CD-5A01-48B3-8E1C-574300B78B9B}"/>
                    </a:ext>
                  </a:extLst>
                </p:cNvPr>
                <p:cNvSpPr/>
                <p:nvPr/>
              </p:nvSpPr>
              <p:spPr>
                <a:xfrm>
                  <a:off x="1185842" y="3429000"/>
                  <a:ext cx="6111311" cy="1850218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700" b="1" i="1" dirty="0">
                    <a:latin typeface="Cambria Math" panose="02040503050406030204" pitchFamily="18" charset="0"/>
                    <a:cs typeface="Segoe UI Semibold" panose="020B0702040204020203" pitchFamily="34" charset="0"/>
                  </a:endParaRPr>
                </a:p>
                <a:p>
                  <a:pPr algn="ctr"/>
                  <a:endParaRPr lang="en-US" sz="1700" b="1" i="1" dirty="0">
                    <a:latin typeface="Cambria Math" panose="02040503050406030204" pitchFamily="18" charset="0"/>
                    <a:cs typeface="Segoe UI Semibold" panose="020B0702040204020203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</m:sub>
                        </m:sSub>
                        <m:d>
                          <m:dPr>
                            <m:ctrlP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e>
                        </m:d>
                        <m:r>
                          <a:rPr lang="en-US" sz="19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19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type m:val="noBar"/>
                                    <m:ctrlPr>
                                      <a:rPr lang="en-US" sz="19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9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  <m:t>𝑲</m:t>
                                    </m:r>
                                  </m:num>
                                  <m:den>
                                    <m:r>
                                      <a:rPr lang="en-US" sz="19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  <m:t>𝒌</m:t>
                                    </m:r>
                                  </m:den>
                                </m:f>
                              </m:e>
                            </m:d>
                            <m:d>
                              <m:dPr>
                                <m:ctrlPr>
                                  <a:rPr lang="en-US" sz="19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type m:val="noBar"/>
                                    <m:ctrlPr>
                                      <a:rPr lang="en-US" sz="19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9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  <m:t>𝑵</m:t>
                                    </m:r>
                                    <m:r>
                                      <a:rPr lang="en-US" sz="19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  <m:t>−</m:t>
                                    </m:r>
                                    <m:r>
                                      <a:rPr lang="en-US" sz="19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  <m:t>𝑲</m:t>
                                    </m:r>
                                  </m:num>
                                  <m:den>
                                    <m:r>
                                      <a:rPr lang="en-US" sz="19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  <m:t>𝒏</m:t>
                                    </m:r>
                                    <m:r>
                                      <a:rPr lang="en-US" sz="19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  <m:t>−</m:t>
                                    </m:r>
                                    <m:r>
                                      <a:rPr lang="en-US" sz="19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  <m:t>𝒌</m:t>
                                    </m:r>
                                  </m:den>
                                </m:f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19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type m:val="noBar"/>
                                    <m:ctrlPr>
                                      <a:rPr lang="en-US" sz="19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9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  <m:t>𝑵</m:t>
                                    </m:r>
                                  </m:num>
                                  <m:den>
                                    <m:r>
                                      <a:rPr lang="en-US" sz="19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  <m:t>𝒏</m:t>
                                    </m:r>
                                  </m:den>
                                </m:f>
                              </m:e>
                            </m:d>
                          </m:den>
                        </m:f>
                      </m:oMath>
                    </m:oMathPara>
                  </a14:m>
                  <a:endParaRPr lang="en-US" sz="19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9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</m:e>
                        </m:d>
                        <m:r>
                          <a:rPr lang="en-US" sz="19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r>
                          <a:rPr lang="en-US" sz="19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𝒏</m:t>
                        </m:r>
                        <m:f>
                          <m:fPr>
                            <m:ctrlP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𝑲</m:t>
                            </m:r>
                          </m:num>
                          <m:den>
                            <m: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𝑵</m:t>
                            </m:r>
                          </m:den>
                        </m:f>
                      </m:oMath>
                    </m:oMathPara>
                  </a14:m>
                  <a:endParaRPr lang="en-US" sz="19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900" b="1" i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𝐕𝐚𝐫</m:t>
                        </m:r>
                        <m:d>
                          <m:dPr>
                            <m:ctrlP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</m:e>
                        </m:d>
                        <m:r>
                          <a:rPr lang="en-US" sz="19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𝑲</m:t>
                            </m:r>
                            <m: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(</m:t>
                            </m:r>
                            <m: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𝑵</m:t>
                            </m:r>
                            <m: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−</m:t>
                            </m:r>
                            <m: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𝑲</m:t>
                            </m:r>
                            <m: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)(</m:t>
                            </m:r>
                            <m: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𝑵</m:t>
                            </m:r>
                            <m: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−</m:t>
                            </m:r>
                            <m: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𝒏</m:t>
                            </m:r>
                            <m: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)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19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19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𝑵</m:t>
                                </m:r>
                              </m:e>
                              <m:sup>
                                <m:r>
                                  <a:rPr lang="en-US" sz="19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(</m:t>
                            </m:r>
                            <m: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𝑵</m:t>
                            </m:r>
                            <m: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−</m:t>
                            </m:r>
                            <m: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  <m:r>
                              <a:rPr lang="en-US" sz="19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)</m:t>
                            </m:r>
                          </m:den>
                        </m:f>
                      </m:oMath>
                    </m:oMathPara>
                  </a14:m>
                  <a:endParaRPr lang="en-US" sz="19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5FB594CD-5A01-48B3-8E1C-574300B78B9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2" y="3429000"/>
                  <a:ext cx="6111311" cy="1850218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1193C354-5686-43D5-9406-47528470F427}"/>
                    </a:ext>
                  </a:extLst>
                </p:cNvPr>
                <p:cNvSpPr/>
                <p:nvPr/>
              </p:nvSpPr>
              <p:spPr>
                <a:xfrm>
                  <a:off x="1195366" y="3427084"/>
                  <a:ext cx="6101787" cy="346830"/>
                </a:xfrm>
                <a:prstGeom prst="rect">
                  <a:avLst/>
                </a:prstGeom>
                <a:solidFill>
                  <a:srgbClr val="4C328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𝑿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~</m:t>
                        </m:r>
                        <m:r>
                          <a:rPr lang="en-US" sz="2000" b="1" i="0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𝐇𝐲𝐩𝐆𝐞𝐨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(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𝑵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𝑲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𝒏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)</m:t>
                        </m:r>
                      </m:oMath>
                    </m:oMathPara>
                  </a14:m>
                  <a:endPara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1193C354-5686-43D5-9406-47528470F42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95366" y="3427084"/>
                  <a:ext cx="6101787" cy="346830"/>
                </a:xfrm>
                <a:prstGeom prst="rect">
                  <a:avLst/>
                </a:prstGeom>
                <a:blipFill>
                  <a:blip r:embed="rId33"/>
                  <a:stretch>
                    <a:fillRect b="-625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2797A35C-6E50-4B2F-A906-3E649A5A2543}"/>
              </a:ext>
            </a:extLst>
          </p:cNvPr>
          <p:cNvGrpSpPr/>
          <p:nvPr/>
        </p:nvGrpSpPr>
        <p:grpSpPr>
          <a:xfrm>
            <a:off x="8194002" y="4050696"/>
            <a:ext cx="3577212" cy="2597756"/>
            <a:chOff x="1185842" y="3427084"/>
            <a:chExt cx="6111311" cy="174380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15089582-46F3-40CF-A3C3-D7F85DBEA9AD}"/>
                    </a:ext>
                  </a:extLst>
                </p:cNvPr>
                <p:cNvSpPr/>
                <p:nvPr/>
              </p:nvSpPr>
              <p:spPr>
                <a:xfrm>
                  <a:off x="1185842" y="3429000"/>
                  <a:ext cx="6111311" cy="1741887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000" b="1" i="1" dirty="0">
                    <a:latin typeface="Cambria Math" panose="02040503050406030204" pitchFamily="18" charset="0"/>
                    <a:cs typeface="Segoe UI Semibold" panose="020B0702040204020203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</m:sub>
                        </m:sSub>
                        <m:d>
                          <m:d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e>
                        </m:d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000" b="1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𝝀</m:t>
                                </m:r>
                              </m:e>
                              <m:sup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𝒌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n-US" sz="2000" b="1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−</m:t>
                                </m:r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𝝀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!</m:t>
                            </m:r>
                          </m:den>
                        </m:f>
                      </m:oMath>
                    </m:oMathPara>
                  </a14:m>
                  <a:endPara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:endPara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</m:e>
                        </m:d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𝝀</m:t>
                        </m:r>
                      </m:oMath>
                    </m:oMathPara>
                  </a14:m>
                  <a:endPara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:endPara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𝐕𝐚𝐫</m:t>
                        </m:r>
                        <m:d>
                          <m:d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</m:e>
                        </m:d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𝝀</m:t>
                        </m:r>
                      </m:oMath>
                    </m:oMathPara>
                  </a14:m>
                  <a:endPara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15089582-46F3-40CF-A3C3-D7F85DBEA9A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2" y="3429000"/>
                  <a:ext cx="6111311" cy="1741887"/>
                </a:xfrm>
                <a:prstGeom prst="rect">
                  <a:avLst/>
                </a:prstGeom>
                <a:blipFill>
                  <a:blip r:embed="rId3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789E04FC-C64E-49E3-8DE3-F18A765054CA}"/>
                    </a:ext>
                  </a:extLst>
                </p:cNvPr>
                <p:cNvSpPr/>
                <p:nvPr/>
              </p:nvSpPr>
              <p:spPr>
                <a:xfrm>
                  <a:off x="1195366" y="3427084"/>
                  <a:ext cx="6101787" cy="346830"/>
                </a:xfrm>
                <a:prstGeom prst="rect">
                  <a:avLst/>
                </a:prstGeom>
                <a:solidFill>
                  <a:srgbClr val="4C328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𝑿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~</m:t>
                        </m:r>
                        <m:r>
                          <a:rPr lang="en-US" sz="2000" b="1" i="0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𝐏𝐨𝐢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(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𝝀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)</m:t>
                        </m:r>
                      </m:oMath>
                    </m:oMathPara>
                  </a14:m>
                  <a:endPara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789E04FC-C64E-49E3-8DE3-F18A765054C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95366" y="3427084"/>
                  <a:ext cx="6101787" cy="346830"/>
                </a:xfrm>
                <a:prstGeom prst="rect">
                  <a:avLst/>
                </a:prstGeom>
                <a:blipFill>
                  <a:blip r:embed="rId35"/>
                  <a:stretch>
                    <a:fillRect b="-352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67272450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7B047-F920-4B2B-BE64-508D170E6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Zoo 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65E1B-6C45-4D95-9436-90F4F2D100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You can do relatively complicated counting/probability calculations much more quickly than you could week 1!</a:t>
            </a:r>
          </a:p>
          <a:p>
            <a:r>
              <a:rPr lang="en-US" dirty="0"/>
              <a:t>You can now explain why your problem is a zoo variable and save explanation on homework (and save yourself calculations in the future).</a:t>
            </a:r>
          </a:p>
          <a:p>
            <a:r>
              <a:rPr lang="en-US" dirty="0"/>
              <a:t>Don’t spend extra effort memorizing…but be careful when looking up Wikipedia articles.</a:t>
            </a:r>
          </a:p>
          <a:p>
            <a:pPr lvl="1"/>
            <a:r>
              <a:rPr lang="en-US" dirty="0"/>
              <a:t>The exact definitions of the parameters can differ (is a geometric random variable the number of failures before the first success, or the total number of trials including the success?)</a:t>
            </a:r>
          </a:p>
        </p:txBody>
      </p:sp>
    </p:spTree>
    <p:extLst>
      <p:ext uri="{BB962C8B-B14F-4D97-AF65-F5344CB8AC3E}">
        <p14:creationId xmlns:p14="http://schemas.microsoft.com/office/powerpoint/2010/main" val="17483814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6CDE3-A494-8E9D-4FAC-89F039461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Zoo of Random Variables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0A3385-4C50-395B-0DEE-826455153C5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235256"/>
                <a:ext cx="11187258" cy="5531304"/>
              </a:xfrm>
            </p:spPr>
            <p:txBody>
              <a:bodyPr>
                <a:normAutofit fontScale="92500" lnSpcReduction="10000"/>
              </a:bodyPr>
              <a:lstStyle/>
              <a:p>
                <a:pPr marL="404813" indent="-234950">
                  <a:buFont typeface="Arial" panose="020B0604020202020204" pitchFamily="34" charset="0"/>
                  <a:buChar char="•"/>
                </a:pPr>
                <a:r>
                  <a:rPr lang="en-US" b="1" dirty="0"/>
                  <a:t>Uniform: </a:t>
                </a:r>
                <a:r>
                  <a:rPr lang="en-US" dirty="0"/>
                  <a:t>Every integer between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 are equally likely</a:t>
                </a:r>
              </a:p>
              <a:p>
                <a:pPr marL="206439" lvl="1"/>
                <a:r>
                  <a:rPr lang="en-US" b="1" dirty="0"/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Un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endParaRPr lang="en-US" b="1" dirty="0"/>
              </a:p>
              <a:p>
                <a:pPr marL="404813" indent="-234950">
                  <a:buFont typeface="Arial" panose="020B0604020202020204" pitchFamily="34" charset="0"/>
                  <a:buChar char="•"/>
                </a:pPr>
                <a:r>
                  <a:rPr lang="en-US" b="1" dirty="0"/>
                  <a:t>Bernoulli: </a:t>
                </a:r>
                <a:r>
                  <a:rPr lang="en-US" dirty="0"/>
                  <a:t>Whether there is success in one trial</a:t>
                </a:r>
                <a:endParaRPr lang="en-US" b="1" dirty="0"/>
              </a:p>
              <a:p>
                <a:pPr marL="206439" lvl="1"/>
                <a:r>
                  <a:rPr lang="en-US" b="1" dirty="0"/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Ber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1" dirty="0"/>
                  <a:t> is 1 with probability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𝒑</m:t>
                    </m:r>
                  </m:oMath>
                </a14:m>
                <a:r>
                  <a:rPr lang="en-US" b="1" dirty="0"/>
                  <a:t> and 0 otherwise</a:t>
                </a:r>
                <a:endParaRPr lang="en-US" dirty="0"/>
              </a:p>
              <a:p>
                <a:pPr marL="404813" indent="-234950">
                  <a:buFont typeface="Arial" panose="020B0604020202020204" pitchFamily="34" charset="0"/>
                  <a:buChar char="•"/>
                </a:pPr>
                <a:r>
                  <a:rPr lang="en-US" b="1" dirty="0"/>
                  <a:t>Binomial</a:t>
                </a:r>
                <a:r>
                  <a:rPr lang="en-US" b="1" dirty="0">
                    <a:solidFill>
                      <a:schemeClr val="tx1"/>
                    </a:solidFill>
                  </a:rPr>
                  <a:t>: </a:t>
                </a:r>
                <a:r>
                  <a:rPr lang="en-US" dirty="0">
                    <a:solidFill>
                      <a:schemeClr val="tx1"/>
                    </a:solidFill>
                  </a:rPr>
                  <a:t>Number of successes in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b="1" dirty="0">
                    <a:solidFill>
                      <a:schemeClr val="tx1"/>
                    </a:solidFill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</a:rPr>
                  <a:t>independent trials</a:t>
                </a:r>
              </a:p>
              <a:p>
                <a:pPr marL="206439" lvl="1"/>
                <a:r>
                  <a:rPr lang="en-US" b="1" dirty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Bin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-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independent trials, probability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of success on each trial</a:t>
                </a:r>
              </a:p>
              <a:p>
                <a:pPr marL="404813" marR="0" lvl="0" indent="-23495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Geometric: 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Number of </a:t>
                </a:r>
                <a:r>
                  <a:rPr lang="en-US" dirty="0">
                    <a:solidFill>
                      <a:schemeClr val="tx1"/>
                    </a:solidFill>
                  </a:rPr>
                  <a:t>trials till first success</a:t>
                </a:r>
                <a:br>
                  <a:rPr lang="en-US" dirty="0">
                    <a:solidFill>
                      <a:schemeClr val="tx1"/>
                    </a:solidFill>
                  </a:rPr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Geo</m:t>
                    </m:r>
                    <m:d>
                      <m:dPr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𝑝</m:t>
                        </m:r>
                      </m:e>
                    </m:d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- probability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𝑝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of success on each trial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marL="404813" marR="0" lvl="0" indent="-23495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en-US" b="1" dirty="0">
                    <a:solidFill>
                      <a:schemeClr val="tx1"/>
                    </a:solidFill>
                  </a:rPr>
                  <a:t>Poisson: </a:t>
                </a:r>
                <a:r>
                  <a:rPr lang="en-US" dirty="0">
                    <a:solidFill>
                      <a:schemeClr val="tx1"/>
                    </a:solidFill>
                  </a:rPr>
                  <a:t>Number of successes in a time interval</a:t>
                </a:r>
                <a:br>
                  <a:rPr lang="en-US" dirty="0">
                    <a:solidFill>
                      <a:schemeClr val="tx1"/>
                    </a:solidFill>
                  </a:rPr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Poi</m:t>
                    </m:r>
                    <m:d>
                      <m:dPr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𝜆</m:t>
                        </m:r>
                      </m:e>
                    </m:d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-</a:t>
                </a:r>
                <a:r>
                  <a:rPr kumimoji="0" lang="en-US" sz="2400" b="0" i="0" u="none" strike="noStrike" kern="1200" cap="none" spc="0" normalizeH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average number of successes in the time interval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marL="404813" marR="0" lvl="0" indent="-23495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en-US" b="1" dirty="0">
                    <a:solidFill>
                      <a:schemeClr val="tx1"/>
                    </a:solidFill>
                  </a:rPr>
                  <a:t>Negative Binomial</a:t>
                </a:r>
                <a:r>
                  <a:rPr lang="en-US" dirty="0">
                    <a:solidFill>
                      <a:schemeClr val="tx1"/>
                    </a:solidFill>
                  </a:rPr>
                  <a:t>: Number of trials till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’</a:t>
                </a:r>
                <a:r>
                  <a:rPr lang="en-US" noProof="0" dirty="0" err="1">
                    <a:solidFill>
                      <a:schemeClr val="tx1"/>
                    </a:solidFill>
                  </a:rPr>
                  <a:t>th</a:t>
                </a:r>
                <a:r>
                  <a:rPr lang="en-US" noProof="0" dirty="0">
                    <a:solidFill>
                      <a:schemeClr val="tx1"/>
                    </a:solidFill>
                  </a:rPr>
                  <a:t> success</a:t>
                </a:r>
                <a:br>
                  <a:rPr lang="en-US" noProof="0" dirty="0">
                    <a:solidFill>
                      <a:schemeClr val="tx1"/>
                    </a:solidFill>
                  </a:rPr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NegBin</m:t>
                    </m:r>
                    <m:d>
                      <m:dPr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𝑟</m:t>
                        </m:r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,</m:t>
                        </m:r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𝑝</m:t>
                        </m:r>
                      </m:e>
                    </m:d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- probability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𝑝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of success on each trial, want trials till th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e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sz="2400" noProof="0" dirty="0">
                    <a:solidFill>
                      <a:schemeClr val="tx1"/>
                    </a:solidFill>
                  </a:rPr>
                  <a:t>’</a:t>
                </a:r>
                <a:r>
                  <a:rPr lang="en-US" sz="2400" noProof="0" dirty="0" err="1">
                    <a:solidFill>
                      <a:schemeClr val="tx1"/>
                    </a:solidFill>
                  </a:rPr>
                  <a:t>th</a:t>
                </a:r>
                <a:r>
                  <a:rPr lang="en-US" sz="2400" noProof="0" dirty="0">
                    <a:solidFill>
                      <a:schemeClr val="tx1"/>
                    </a:solidFill>
                  </a:rPr>
                  <a:t> success</a:t>
                </a:r>
              </a:p>
              <a:p>
                <a:pPr marL="404813" marR="0" lvl="0" indent="-23495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2800" b="1" i="0" u="none" strike="noStrike" kern="1200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Hypergeometric: </a:t>
                </a:r>
                <a:r>
                  <a:rPr kumimoji="0" lang="en-US" sz="2800" i="0" u="none" strike="noStrike" kern="1200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Number of successes when drawing a sample</a:t>
                </a:r>
                <a:br>
                  <a:rPr kumimoji="0" lang="en-US" sz="2800" i="0" u="none" strike="noStrike" kern="1200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HypGeo</m:t>
                    </m:r>
                    <m:d>
                      <m:dPr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𝑁</m:t>
                        </m:r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,</m:t>
                        </m:r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𝐾</m:t>
                        </m:r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,</m:t>
                        </m:r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𝑛</m:t>
                        </m:r>
                      </m:e>
                    </m:d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-</a:t>
                </a:r>
                <a:r>
                  <a:rPr kumimoji="0" lang="en-US" sz="2400" b="0" i="0" u="none" strike="noStrike" kern="1200" cap="none" spc="0" normalizeH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drawing a sample of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Segoe UI Semilight" panose="020B0402040204020203" pitchFamily="34" charset="0"/>
                      </a:rPr>
                      <m:t>𝑛</m:t>
                    </m:r>
                  </m:oMath>
                </a14:m>
                <a:r>
                  <a:rPr kumimoji="0" lang="en-US" sz="2400" b="0" i="0" u="none" strike="noStrike" kern="1200" cap="none" spc="0" normalizeH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items from a set of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Segoe UI Semilight" panose="020B0402040204020203" pitchFamily="34" charset="0"/>
                      </a:rPr>
                      <m:t>𝑁</m:t>
                    </m:r>
                  </m:oMath>
                </a14:m>
                <a:r>
                  <a:rPr kumimoji="0" lang="en-US" sz="2400" b="0" i="0" u="none" strike="noStrike" kern="1200" cap="none" spc="0" normalizeH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with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Segoe UI Semilight" panose="020B0402040204020203" pitchFamily="34" charset="0"/>
                      </a:rPr>
                      <m:t>𝐾</m:t>
                    </m:r>
                  </m:oMath>
                </a14:m>
                <a:r>
                  <a:rPr kumimoji="0" lang="en-US" sz="2400" b="0" i="0" u="none" strike="noStrike" kern="1200" cap="none" spc="0" normalizeH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successes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0A3385-4C50-395B-0DEE-826455153C5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235256"/>
                <a:ext cx="11187258" cy="5531304"/>
              </a:xfrm>
              <a:blipFill>
                <a:blip r:embed="rId3"/>
                <a:stretch>
                  <a:fillRect t="-2426" b="-14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373236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7284C6A-EC67-4B09-B0B4-859BE938A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2775" y="3262680"/>
            <a:ext cx="3106547" cy="590415"/>
          </a:xfrm>
        </p:spPr>
        <p:txBody>
          <a:bodyPr/>
          <a:lstStyle/>
          <a:p>
            <a:r>
              <a:rPr lang="en-US" dirty="0"/>
              <a:t>Halfway Point!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2C2926-B483-4FD8-9B9A-3144E71F86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8716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B5F8B-5808-488C-B9EE-D4FB5BA3A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have we done over the past 4 weeks?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74E40E-6165-44E4-B6CD-DF04C93BA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Counting</a:t>
            </a:r>
          </a:p>
          <a:p>
            <a:pPr lvl="1"/>
            <a:r>
              <a:rPr lang="en-US" dirty="0"/>
              <a:t>Combinations, permutations, indistinguishable elements, starts and bars, inclusion-exclusion…</a:t>
            </a:r>
          </a:p>
          <a:p>
            <a:pPr lvl="1"/>
            <a:r>
              <a:rPr lang="en-US" sz="2800" dirty="0"/>
              <a:t>Probability foundations</a:t>
            </a:r>
          </a:p>
          <a:p>
            <a:pPr lvl="1"/>
            <a:r>
              <a:rPr lang="en-US" dirty="0"/>
              <a:t>Events, sample space, axioms of probability, expectation, variance</a:t>
            </a:r>
          </a:p>
          <a:p>
            <a:pPr lvl="1"/>
            <a:r>
              <a:rPr lang="en-US" sz="2800" dirty="0"/>
              <a:t>Conditional probability</a:t>
            </a:r>
          </a:p>
          <a:p>
            <a:pPr lvl="1"/>
            <a:r>
              <a:rPr lang="en-US" dirty="0"/>
              <a:t>Conditioning, independence, Bayes’ Rule</a:t>
            </a:r>
          </a:p>
          <a:p>
            <a:pPr lvl="1"/>
            <a:r>
              <a:rPr lang="en-US" sz="2800" dirty="0"/>
              <a:t>Refined our intuition</a:t>
            </a:r>
          </a:p>
          <a:p>
            <a:pPr lvl="1"/>
            <a:r>
              <a:rPr lang="en-US" dirty="0"/>
              <a:t>Especially around Bayes’ Rule</a:t>
            </a:r>
          </a:p>
        </p:txBody>
      </p:sp>
    </p:spTree>
    <p:extLst>
      <p:ext uri="{BB962C8B-B14F-4D97-AF65-F5344CB8AC3E}">
        <p14:creationId xmlns:p14="http://schemas.microsoft.com/office/powerpoint/2010/main" val="1734675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7A68E-FFBD-430F-8192-CECD25853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Binomial</a:t>
            </a:r>
            <a:r>
              <a:rPr lang="en-US" dirty="0"/>
              <a:t> Distribution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89EDAFF-94EB-49D7-A363-38C1D3A9DCD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Bin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is the number of successes across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</a:t>
                </a:r>
                <a:r>
                  <a:rPr lang="en-US" u="sng" dirty="0"/>
                  <a:t>independent</a:t>
                </a:r>
                <a:r>
                  <a:rPr lang="en-US" dirty="0"/>
                  <a:t> trials.</a:t>
                </a:r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is the number of independent trials. 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is the probability of success for one trial.</a:t>
                </a:r>
              </a:p>
              <a:p>
                <a:r>
                  <a:rPr lang="en-US" b="1" dirty="0"/>
                  <a:t>PMF: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dirty="0"/>
                  <a:t>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∈{0,1,…,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:r>
                  <a:rPr lang="en-US" b="1" dirty="0"/>
                  <a:t>CDF: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dirty="0"/>
                  <a:t> is ugly.</a:t>
                </a:r>
              </a:p>
              <a:p>
                <a:r>
                  <a:rPr lang="en-US" b="1" dirty="0"/>
                  <a:t>Expectation: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𝑛𝑝</m:t>
                    </m:r>
                  </m:oMath>
                </a14:m>
                <a:endParaRPr lang="en-US" dirty="0"/>
              </a:p>
              <a:p>
                <a:r>
                  <a:rPr lang="en-US" b="1" dirty="0"/>
                  <a:t>Variance: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(1−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89EDAFF-94EB-49D7-A363-38C1D3A9DC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81677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D0751-6CE4-4FE4-A84F-F7C81F4DE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next?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101FA-3102-4B8C-B357-CCE6CF2722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Continuous random variables.</a:t>
            </a:r>
          </a:p>
          <a:p>
            <a:pPr lvl="1"/>
            <a:r>
              <a:rPr lang="en-US" dirty="0"/>
              <a:t>So far our sample spaces have been countable. What happens if we want to choose a random real number?</a:t>
            </a:r>
          </a:p>
          <a:p>
            <a:pPr lvl="1"/>
            <a:r>
              <a:rPr lang="en-US" dirty="0"/>
              <a:t>How do expectation, variance, conditioning, etc. change in this new context?</a:t>
            </a:r>
          </a:p>
          <a:p>
            <a:pPr lvl="1"/>
            <a:r>
              <a:rPr lang="en-US" dirty="0"/>
              <a:t>Mostly analogous to discrete cases, but with integrals instead of sums.</a:t>
            </a:r>
          </a:p>
          <a:p>
            <a:pPr lvl="1"/>
            <a:r>
              <a:rPr lang="en-US" sz="2800" dirty="0"/>
              <a:t>Analysis when it’s inconvenient (or impossible) to exactly calculate probabilities.</a:t>
            </a:r>
          </a:p>
          <a:p>
            <a:pPr lvl="1"/>
            <a:r>
              <a:rPr lang="en-US" dirty="0"/>
              <a:t>Central Limit Theorem (approximating discrete distributions with continuous ones)</a:t>
            </a:r>
          </a:p>
          <a:p>
            <a:pPr lvl="1"/>
            <a:r>
              <a:rPr lang="en-US" dirty="0"/>
              <a:t>Tail Bounds/Concentration (arguing it’s unlikely that a random variable is far from its expectation)</a:t>
            </a:r>
          </a:p>
          <a:p>
            <a:pPr lvl="1"/>
            <a:r>
              <a:rPr lang="en-US" sz="2800" dirty="0"/>
              <a:t>A first taste of making predictions from data (i.e., a bit of ML)</a:t>
            </a:r>
          </a:p>
        </p:txBody>
      </p:sp>
    </p:spTree>
    <p:extLst>
      <p:ext uri="{BB962C8B-B14F-4D97-AF65-F5344CB8AC3E}">
        <p14:creationId xmlns:p14="http://schemas.microsoft.com/office/powerpoint/2010/main" val="2971588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DA685-9493-4C65-98C0-9F15F237B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Situation: Geometric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62545D3-2AC8-4E0A-890C-8FFD1E0E23C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361656" cy="4845504"/>
              </a:xfrm>
            </p:spPr>
            <p:txBody>
              <a:bodyPr/>
              <a:lstStyle/>
              <a:p>
                <a:r>
                  <a:rPr lang="en-US" b="1" dirty="0"/>
                  <a:t>How many </a:t>
                </a:r>
                <a:r>
                  <a:rPr lang="en-US" b="1" i="1" dirty="0"/>
                  <a:t>independent</a:t>
                </a:r>
                <a:r>
                  <a:rPr lang="en-US" b="1" dirty="0"/>
                  <a:t> trials are needed </a:t>
                </a:r>
                <a:r>
                  <a:rPr lang="en-US" b="1" u="sng" dirty="0"/>
                  <a:t>until the first success</a:t>
                </a:r>
                <a:r>
                  <a:rPr lang="en-US" b="1" dirty="0"/>
                  <a:t>?</a:t>
                </a:r>
              </a:p>
              <a:p>
                <a:endParaRPr lang="en-US" dirty="0"/>
              </a:p>
              <a:p>
                <a:r>
                  <a:rPr lang="en-US" i="1" dirty="0"/>
                  <a:t>Familiar Example:</a:t>
                </a:r>
              </a:p>
              <a:p>
                <a:r>
                  <a:rPr lang="en-US" dirty="0"/>
                  <a:t>You flip a coin (which comes up heads with probability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) independently until you get a heads. How many flips did you need?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62545D3-2AC8-4E0A-890C-8FFD1E0E23C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361656" cy="4845504"/>
              </a:xfrm>
              <a:blipFill>
                <a:blip r:embed="rId3"/>
                <a:stretch>
                  <a:fillRect l="-697" t="-2138" r="-2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6001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7A68E-FFBD-430F-8192-CECD25853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Geometric Distribution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89EDAFF-94EB-49D7-A363-38C1D3A9DCD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187258" cy="4946882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Geo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is the number of trials needed to see the first success.</a:t>
                </a:r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is the probability of success for one trial.</a:t>
                </a:r>
              </a:p>
              <a:p>
                <a:endParaRPr lang="en-US" sz="500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89EDAFF-94EB-49D7-A363-38C1D3A9DC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187258" cy="4946882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0466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7A68E-FFBD-430F-8192-CECD25853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Geometric Distribution </a:t>
            </a:r>
            <a:r>
              <a:rPr lang="en-US" i="1" dirty="0"/>
              <a:t>Examples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9EDAFF-94EB-49D7-A363-38C1D3A9D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239" y="1463857"/>
            <a:ext cx="11616761" cy="4946882"/>
          </a:xfrm>
        </p:spPr>
        <p:txBody>
          <a:bodyPr>
            <a:normAutofit/>
          </a:bodyPr>
          <a:lstStyle/>
          <a:p>
            <a:r>
              <a:rPr lang="en-US" dirty="0"/>
              <a:t>How many bits can we write </a:t>
            </a:r>
            <a:r>
              <a:rPr lang="en-US" i="1" dirty="0"/>
              <a:t>before one is incorrect</a:t>
            </a:r>
            <a:r>
              <a:rPr lang="en-US" dirty="0"/>
              <a:t>?</a:t>
            </a:r>
          </a:p>
          <a:p>
            <a:r>
              <a:rPr lang="en-US" dirty="0"/>
              <a:t>How many questions do you have to answer </a:t>
            </a:r>
            <a:r>
              <a:rPr lang="en-US" i="1" dirty="0"/>
              <a:t>until you get one right</a:t>
            </a:r>
            <a:r>
              <a:rPr lang="en-US" dirty="0"/>
              <a:t>?</a:t>
            </a:r>
          </a:p>
          <a:p>
            <a:r>
              <a:rPr lang="en-US" dirty="0"/>
              <a:t>How many times can you run an experiment </a:t>
            </a:r>
            <a:r>
              <a:rPr lang="en-US" i="1" dirty="0"/>
              <a:t>until it fails for the first time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63672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7A68E-FFBD-430F-8192-CECD25853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Geometric Distribution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89EDAFF-94EB-49D7-A363-38C1D3A9DCD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187258" cy="4946882"/>
              </a:xfrm>
            </p:spPr>
            <p:txBody>
              <a:bodyPr>
                <a:normAutofit lnSpcReduction="10000"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Geo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is the number of trials needed to see the first success.</a:t>
                </a:r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is the probability of success for one trial.</a:t>
                </a:r>
              </a:p>
              <a:p>
                <a:endParaRPr lang="en-US" sz="500" dirty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={1,2,3,4,…}</m:t>
                    </m:r>
                  </m:oMath>
                </a14:m>
                <a:endParaRPr lang="en-US" dirty="0"/>
              </a:p>
              <a:p>
                <a:r>
                  <a:rPr lang="en-US" b="1" dirty="0"/>
                  <a:t>PMF:</a:t>
                </a:r>
                <a:r>
                  <a:rPr lang="en-US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∈{1,2,3,…}</m:t>
                    </m:r>
                  </m:oMath>
                </a14:m>
                <a:endParaRPr lang="en-US" dirty="0"/>
              </a:p>
              <a:p>
                <a:r>
                  <a:rPr lang="en-US" b="1" dirty="0"/>
                  <a:t>CDF: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=1−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endParaRPr lang="en-US" dirty="0"/>
              </a:p>
              <a:p>
                <a:r>
                  <a:rPr lang="en-US" b="1" dirty="0"/>
                  <a:t>Expectation: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p</m:t>
                        </m:r>
                      </m:den>
                    </m:f>
                  </m:oMath>
                </a14:m>
                <a:endParaRPr lang="en-US" b="0" i="0" dirty="0">
                  <a:latin typeface="Cambria Math" panose="02040503050406030204" pitchFamily="18" charset="0"/>
                </a:endParaRPr>
              </a:p>
              <a:p>
                <a:r>
                  <a:rPr lang="en-US" b="1" dirty="0"/>
                  <a:t>Variance: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89EDAFF-94EB-49D7-A363-38C1D3A9DC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187258" cy="4946882"/>
              </a:xfrm>
              <a:blipFill>
                <a:blip r:embed="rId3"/>
                <a:stretch>
                  <a:fillRect l="-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90774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UW-accents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A48DD3"/>
      </a:accent2>
      <a:accent3>
        <a:srgbClr val="4C3282"/>
      </a:accent3>
      <a:accent4>
        <a:srgbClr val="B6A479"/>
      </a:accent4>
      <a:accent5>
        <a:srgbClr val="3E8853"/>
      </a:accent5>
      <a:accent6>
        <a:srgbClr val="62A39F"/>
      </a:accent6>
      <a:hlink>
        <a:srgbClr val="33006F"/>
      </a:hlink>
      <a:folHlink>
        <a:srgbClr val="9A7B4C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12_template" id="{E9E1C34E-321A-4CCF-AB4F-B7BF45CD4E83}" vid="{4E8A6AA9-08E3-46AB-AEAF-6FC73982C9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312_template</Template>
  <TotalTime>0</TotalTime>
  <Words>3833</Words>
  <Application>Microsoft Office PowerPoint</Application>
  <PresentationFormat>Widescreen</PresentationFormat>
  <Paragraphs>530</Paragraphs>
  <Slides>50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61" baseType="lpstr">
      <vt:lpstr>Aptos</vt:lpstr>
      <vt:lpstr>Arial</vt:lpstr>
      <vt:lpstr>Cambria Math</vt:lpstr>
      <vt:lpstr>Candara</vt:lpstr>
      <vt:lpstr>Segoe UI</vt:lpstr>
      <vt:lpstr>Segoe UI Light</vt:lpstr>
      <vt:lpstr>Segoe UI Semibold</vt:lpstr>
      <vt:lpstr>Segoe UI Semilight</vt:lpstr>
      <vt:lpstr>Tw Cen MT</vt:lpstr>
      <vt:lpstr>Wingdings 3</vt:lpstr>
      <vt:lpstr>Integral</vt:lpstr>
      <vt:lpstr>Discrete Random Variable Zoo II</vt:lpstr>
      <vt:lpstr>Discrete Zoo of Random Variables</vt:lpstr>
      <vt:lpstr>Discrete Uniform Distribution</vt:lpstr>
      <vt:lpstr>Bernoulli Distribution</vt:lpstr>
      <vt:lpstr>Binomial Distribution</vt:lpstr>
      <vt:lpstr>Situation: Geometric</vt:lpstr>
      <vt:lpstr>Geometric Distribution</vt:lpstr>
      <vt:lpstr>Geometric Distribution Examples</vt:lpstr>
      <vt:lpstr>Geometric Distribution</vt:lpstr>
      <vt:lpstr>Geometric: Expectation</vt:lpstr>
      <vt:lpstr>Geometric Property</vt:lpstr>
      <vt:lpstr>Geometric Property - Memoryless</vt:lpstr>
      <vt:lpstr>Formally…</vt:lpstr>
      <vt:lpstr>Discrete Zoo of Random Variables (today!)</vt:lpstr>
      <vt:lpstr>Scenario: The Poisson Distribution</vt:lpstr>
      <vt:lpstr>Scenario: The Poisson Distribution</vt:lpstr>
      <vt:lpstr>Scenario: The Poisson Distribution</vt:lpstr>
      <vt:lpstr>Scenario: The Poisson Distribution</vt:lpstr>
      <vt:lpstr>Scenario: The Poisson Distribution</vt:lpstr>
      <vt:lpstr>Scenario: The Poisson Distribution</vt:lpstr>
      <vt:lpstr>Scenario: The Poisson Distribution</vt:lpstr>
      <vt:lpstr>Take the limit</vt:lpstr>
      <vt:lpstr>Poisson Distribution</vt:lpstr>
      <vt:lpstr>Poisson Distribution (sample PMFs)</vt:lpstr>
      <vt:lpstr>Let’s take a closer look at that PMF</vt:lpstr>
      <vt:lpstr>Let’s check something…the expectation</vt:lpstr>
      <vt:lpstr>From Binomial to Poisson</vt:lpstr>
      <vt:lpstr>Example: From Binomial to Poisson</vt:lpstr>
      <vt:lpstr>Scenario: Negative Binomial </vt:lpstr>
      <vt:lpstr>Try it</vt:lpstr>
      <vt:lpstr>Try it</vt:lpstr>
      <vt:lpstr>Negative Binomial Analysis</vt:lpstr>
      <vt:lpstr>Negative Binomial Analysis</vt:lpstr>
      <vt:lpstr>Negative Binomial Analysis</vt:lpstr>
      <vt:lpstr>Negative Binomial Analysis</vt:lpstr>
      <vt:lpstr>Negative Binomial Analysis</vt:lpstr>
      <vt:lpstr>Negative Binomial Analysis</vt:lpstr>
      <vt:lpstr>Negative Binomial</vt:lpstr>
      <vt:lpstr>Scenario: Hypergeometric</vt:lpstr>
      <vt:lpstr>Hypergeometric: Analysis (PMF)</vt:lpstr>
      <vt:lpstr>Hypergeometric: Analysis (PMF)</vt:lpstr>
      <vt:lpstr>Hypergeometric: Analysis (Expectation)</vt:lpstr>
      <vt:lpstr>Hypergeometric: Analysis</vt:lpstr>
      <vt:lpstr>Hypergeometric Random Variable</vt:lpstr>
      <vt:lpstr>Zoo! </vt:lpstr>
      <vt:lpstr>Zoo Takeaways</vt:lpstr>
      <vt:lpstr>Discrete Zoo of Random Variables</vt:lpstr>
      <vt:lpstr>Halfway Point!</vt:lpstr>
      <vt:lpstr>What have we done over the past 4 weeks?</vt:lpstr>
      <vt:lpstr>What’s next?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2024-07-12T18:41:36Z</dcterms:created>
  <dcterms:modified xsi:type="dcterms:W3CDTF">2026-07-17T09:40:07Z</dcterms:modified>
</cp:coreProperties>
</file>