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2"/>
  </p:notesMasterIdLst>
  <p:sldIdLst>
    <p:sldId id="256" r:id="rId2"/>
    <p:sldId id="364" r:id="rId3"/>
    <p:sldId id="331" r:id="rId4"/>
    <p:sldId id="348" r:id="rId5"/>
    <p:sldId id="349" r:id="rId6"/>
    <p:sldId id="350" r:id="rId7"/>
    <p:sldId id="351" r:id="rId8"/>
    <p:sldId id="359" r:id="rId9"/>
    <p:sldId id="372" r:id="rId10"/>
    <p:sldId id="353" r:id="rId11"/>
    <p:sldId id="373" r:id="rId12"/>
    <p:sldId id="371" r:id="rId13"/>
    <p:sldId id="374" r:id="rId14"/>
    <p:sldId id="365" r:id="rId15"/>
    <p:sldId id="284" r:id="rId16"/>
    <p:sldId id="283" r:id="rId17"/>
    <p:sldId id="381" r:id="rId18"/>
    <p:sldId id="382" r:id="rId19"/>
    <p:sldId id="383" r:id="rId20"/>
    <p:sldId id="384" r:id="rId21"/>
    <p:sldId id="385" r:id="rId22"/>
    <p:sldId id="386" r:id="rId23"/>
    <p:sldId id="286" r:id="rId24"/>
    <p:sldId id="325" r:id="rId25"/>
    <p:sldId id="326" r:id="rId26"/>
    <p:sldId id="327" r:id="rId27"/>
    <p:sldId id="387" r:id="rId28"/>
    <p:sldId id="1417" r:id="rId29"/>
    <p:sldId id="332" r:id="rId30"/>
    <p:sldId id="267" r:id="rId31"/>
    <p:sldId id="377" r:id="rId32"/>
    <p:sldId id="333" r:id="rId33"/>
    <p:sldId id="375" r:id="rId34"/>
    <p:sldId id="378" r:id="rId35"/>
    <p:sldId id="334" r:id="rId36"/>
    <p:sldId id="335" r:id="rId37"/>
    <p:sldId id="336" r:id="rId38"/>
    <p:sldId id="337" r:id="rId39"/>
    <p:sldId id="338" r:id="rId40"/>
    <p:sldId id="273" r:id="rId41"/>
    <p:sldId id="379" r:id="rId42"/>
    <p:sldId id="275" r:id="rId43"/>
    <p:sldId id="276" r:id="rId44"/>
    <p:sldId id="274" r:id="rId45"/>
    <p:sldId id="346" r:id="rId46"/>
    <p:sldId id="340" r:id="rId47"/>
    <p:sldId id="376" r:id="rId48"/>
    <p:sldId id="343" r:id="rId49"/>
    <p:sldId id="341" r:id="rId50"/>
    <p:sldId id="34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9"/>
    <a:srgbClr val="ECF4F3"/>
    <a:srgbClr val="E8EBEE"/>
    <a:srgbClr val="D4E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84394" autoAdjust="0"/>
  </p:normalViewPr>
  <p:slideViewPr>
    <p:cSldViewPr snapToGrid="0">
      <p:cViewPr varScale="1">
        <p:scale>
          <a:sx n="105" d="100"/>
          <a:sy n="10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5C42-0CEA-4489-810A-212970EAC080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05A3-9B78-4FC2-B847-8F57DC23E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0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4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2C63-A8EC-E7F2-50C4-4C4E751C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31C89-F0AC-28BE-1F5A-48AE675DD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04BB2-6515-088B-6ADD-245AE6833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5267B-CC04-0F19-2D01-DA7E3E615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3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73C0D-7BF6-6254-5DF9-B611692B2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3CECB-851A-EC70-C625-1C5E13196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83BA67-EE26-7C4B-977D-2CBE04A17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67A0-6241-FD23-07F8-367EA592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4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8FB12-8963-0003-9A19-FBCCE06E3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55241-289B-2285-CAE4-61B5099BC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80136-D66F-5633-960E-AB89215AC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05DB9-277D-A8BE-DFF3-C6C134C77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3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672E0-23D8-9703-3479-BC29192C7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9D9BD-2FB5-B194-4982-69D5A7BBF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52AFA-EC25-062C-6F36-10A94D355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51F92-AEF6-E55E-F70D-7B6BC7F02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2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15D9A-CE47-96A3-84BB-CA6ED6367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E3E7E-80C3-6F36-AE76-46C0C61EB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14B5C-700F-2312-0490-F4A7AD15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8DD25-7B3D-094C-5160-6F7FF9230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2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00BAD-D768-4D06-BA0B-E6C30F9FA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3BB0D-BEFD-E4B5-8B22-DC806780A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EAC15-7C54-D171-07F1-0E61DF073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308D-0E16-89A3-5F98-239FE1492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6CC5B-2161-4C32-8356-1D3C58CB5E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10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25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2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5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6E86-284B-0EE2-CA1F-4B6A04138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43126-F323-70A9-ACED-8B0FB34E0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2CEA4-9AEA-7BB8-9C54-D2D0C27B7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46D6F-D4AF-53C9-CB5E-4A76227A6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32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90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2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61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7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9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4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7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4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17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4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D05A3-9B78-4FC2-B847-8F57DC23EE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97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7/17/2026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0.png"/><Relationship Id="rId4" Type="http://schemas.openxmlformats.org/officeDocument/2006/relationships/image" Target="../media/image4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26" Type="http://schemas.openxmlformats.org/officeDocument/2006/relationships/image" Target="../media/image300.png"/><Relationship Id="rId3" Type="http://schemas.openxmlformats.org/officeDocument/2006/relationships/image" Target="../media/image38.svg"/><Relationship Id="rId34" Type="http://schemas.openxmlformats.org/officeDocument/2006/relationships/image" Target="../media/image350.png"/><Relationship Id="rId7" Type="http://schemas.openxmlformats.org/officeDocument/2006/relationships/image" Target="../media/image42.svg"/><Relationship Id="rId25" Type="http://schemas.openxmlformats.org/officeDocument/2006/relationships/image" Target="../media/image290.png"/><Relationship Id="rId33" Type="http://schemas.openxmlformats.org/officeDocument/2006/relationships/image" Target="../media/image400.png"/><Relationship Id="rId2" Type="http://schemas.openxmlformats.org/officeDocument/2006/relationships/image" Target="../media/image37.svg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24" Type="http://schemas.openxmlformats.org/officeDocument/2006/relationships/image" Target="../media/image292.png"/><Relationship Id="rId32" Type="http://schemas.openxmlformats.org/officeDocument/2006/relationships/image" Target="../media/image341.png"/><Relationship Id="rId5" Type="http://schemas.openxmlformats.org/officeDocument/2006/relationships/image" Target="../media/image40.svg"/><Relationship Id="rId23" Type="http://schemas.openxmlformats.org/officeDocument/2006/relationships/image" Target="../media/image281.png"/><Relationship Id="rId28" Type="http://schemas.openxmlformats.org/officeDocument/2006/relationships/image" Target="../media/image320.png"/><Relationship Id="rId10" Type="http://schemas.openxmlformats.org/officeDocument/2006/relationships/image" Target="../media/image45.svg"/><Relationship Id="rId31" Type="http://schemas.openxmlformats.org/officeDocument/2006/relationships/image" Target="../media/image380.png"/><Relationship Id="rId4" Type="http://schemas.openxmlformats.org/officeDocument/2006/relationships/image" Target="../media/image39.svg"/><Relationship Id="rId9" Type="http://schemas.openxmlformats.org/officeDocument/2006/relationships/image" Target="../media/image44.svg"/><Relationship Id="rId22" Type="http://schemas.openxmlformats.org/officeDocument/2006/relationships/image" Target="../media/image271.png"/><Relationship Id="rId27" Type="http://schemas.openxmlformats.org/officeDocument/2006/relationships/image" Target="../media/image310.png"/><Relationship Id="rId30" Type="http://schemas.openxmlformats.org/officeDocument/2006/relationships/image" Target="../media/image330.png"/><Relationship Id="rId35" Type="http://schemas.openxmlformats.org/officeDocument/2006/relationships/image" Target="../media/image4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DBF60D7-0469-A6E6-BCAC-5069D01D6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94" y="2227436"/>
            <a:ext cx="10763812" cy="1463040"/>
          </a:xfrm>
        </p:spPr>
        <p:txBody>
          <a:bodyPr/>
          <a:lstStyle/>
          <a:p>
            <a:pPr algn="ctr"/>
            <a:r>
              <a:rPr lang="en-US" b="1" dirty="0"/>
              <a:t>Discrete Random Variable Zoo II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00D062E-9FE6-2F59-8BFD-6A1B85C30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508" y="3174170"/>
            <a:ext cx="7615003" cy="146304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CSE 312 26Su</a:t>
            </a:r>
          </a:p>
          <a:p>
            <a:pPr algn="ctr"/>
            <a:r>
              <a:rPr lang="en-US" sz="3500" dirty="0"/>
              <a:t>Lecture 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FF1F1-0B7A-0810-C54D-66E83F9D2890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6168868" y="3429000"/>
                <a:ext cx="5292012" cy="219487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3429000"/>
                <a:ext cx="5292012" cy="2194877"/>
              </a:xfrm>
              <a:prstGeom prst="rect">
                <a:avLst/>
              </a:prstGeom>
              <a:blipFill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168868" y="1463857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1463857"/>
                <a:ext cx="5292012" cy="58730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F877E-CB5C-4A2C-8B9A-A7AC80D1F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you’re flipping coins independently until you see a heads.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𝐆𝐞𝐨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is number of flips till the first head</a:t>
                </a:r>
              </a:p>
              <a:p>
                <a:r>
                  <a:rPr lang="en-US" dirty="0"/>
                  <a:t>&gt; The first three came up tails. </a:t>
                </a:r>
              </a:p>
              <a:p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is number of flips 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left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until you see the first head</a:t>
                </a:r>
                <a:endParaRPr lang="en-US" b="1" dirty="0"/>
              </a:p>
              <a:p>
                <a:r>
                  <a:rPr lang="en-US" b="1" i="1" dirty="0"/>
                  <a:t>Does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b="1" i="1" dirty="0"/>
                  <a:t> also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follow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𝐆𝐞𝐨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?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F877E-CB5C-4A2C-8B9A-A7AC80D1F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E71E726-0099-481F-3274-122A9A829811}"/>
              </a:ext>
            </a:extLst>
          </p:cNvPr>
          <p:cNvSpPr/>
          <p:nvPr/>
        </p:nvSpPr>
        <p:spPr>
          <a:xfrm>
            <a:off x="736979" y="6023817"/>
            <a:ext cx="518615" cy="5186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EB2CA3-6805-AF2A-1563-8C9F0625DFF6}"/>
              </a:ext>
            </a:extLst>
          </p:cNvPr>
          <p:cNvSpPr/>
          <p:nvPr/>
        </p:nvSpPr>
        <p:spPr>
          <a:xfrm>
            <a:off x="1417333" y="6023817"/>
            <a:ext cx="518615" cy="5186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1F4C05-B0FD-5170-37E0-302FE34AB65F}"/>
              </a:ext>
            </a:extLst>
          </p:cNvPr>
          <p:cNvSpPr/>
          <p:nvPr/>
        </p:nvSpPr>
        <p:spPr>
          <a:xfrm>
            <a:off x="2097687" y="6025613"/>
            <a:ext cx="518615" cy="5186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96E8DA-8A4F-371B-136A-D65538788499}"/>
              </a:ext>
            </a:extLst>
          </p:cNvPr>
          <p:cNvSpPr/>
          <p:nvPr/>
        </p:nvSpPr>
        <p:spPr>
          <a:xfrm>
            <a:off x="2778041" y="6023817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544495-0ED9-3CD2-9E46-91EA2B78B8BE}"/>
              </a:ext>
            </a:extLst>
          </p:cNvPr>
          <p:cNvSpPr/>
          <p:nvPr/>
        </p:nvSpPr>
        <p:spPr>
          <a:xfrm>
            <a:off x="3458395" y="6023817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FAEA8C-E306-D8AF-0227-FC6CC41E971E}"/>
              </a:ext>
            </a:extLst>
          </p:cNvPr>
          <p:cNvSpPr/>
          <p:nvPr/>
        </p:nvSpPr>
        <p:spPr>
          <a:xfrm>
            <a:off x="4138749" y="6023816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6A951-A957-0BF3-321D-16CB6857776A}"/>
              </a:ext>
            </a:extLst>
          </p:cNvPr>
          <p:cNvSpPr txBox="1"/>
          <p:nvPr/>
        </p:nvSpPr>
        <p:spPr>
          <a:xfrm>
            <a:off x="5542437" y="5902676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6D1467-B5D3-9758-E2B2-3DE39D80CF7A}"/>
              </a:ext>
            </a:extLst>
          </p:cNvPr>
          <p:cNvSpPr/>
          <p:nvPr/>
        </p:nvSpPr>
        <p:spPr>
          <a:xfrm>
            <a:off x="4819103" y="6050053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F4495EEA-7D08-8D4C-AB51-E60DBC139791}"/>
              </a:ext>
            </a:extLst>
          </p:cNvPr>
          <p:cNvSpPr/>
          <p:nvPr/>
        </p:nvSpPr>
        <p:spPr>
          <a:xfrm>
            <a:off x="8156293" y="5433039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everywhere: 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246036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F877E-CB5C-4A2C-8B9A-A7AC80D1F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highlight>
                      <a:srgbClr val="ECF4F3"/>
                    </a:highlight>
                  </a:rPr>
                  <a:t>Geometric random variables are called “</a:t>
                </a:r>
                <a:r>
                  <a:rPr lang="en-US" b="1" dirty="0">
                    <a:highlight>
                      <a:srgbClr val="ECF4F3"/>
                    </a:highlight>
                  </a:rPr>
                  <a:t>memoryless</a:t>
                </a:r>
                <a:r>
                  <a:rPr lang="en-US" dirty="0">
                    <a:highlight>
                      <a:srgbClr val="ECF4F3"/>
                    </a:highlight>
                  </a:rPr>
                  <a:t>”</a:t>
                </a:r>
              </a:p>
              <a:p>
                <a:endParaRPr lang="en-US" sz="1100" dirty="0"/>
              </a:p>
              <a:p>
                <a:r>
                  <a:rPr lang="en-US" dirty="0"/>
                  <a:t>Suppose you’re flipping coins independently until you see a heads.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𝐆𝐞𝐨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is number of flips till the first head</a:t>
                </a:r>
              </a:p>
              <a:p>
                <a:r>
                  <a:rPr lang="en-US" dirty="0"/>
                  <a:t>&gt; The first three came up tails. </a:t>
                </a:r>
              </a:p>
              <a:p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is number of flips 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left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until you see the first head 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after the first 3 tails</a:t>
                </a:r>
                <a:endParaRPr lang="en-US" b="1" i="1" dirty="0"/>
              </a:p>
              <a:p>
                <a:r>
                  <a:rPr lang="en-US" b="1" i="1" dirty="0"/>
                  <a:t>Does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b="1" i="1" dirty="0"/>
                  <a:t> also follow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𝐆𝐞𝐨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?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Yes!</a:t>
                </a:r>
                <a:endParaRPr lang="en-US" sz="1000" b="1" i="1" dirty="0"/>
              </a:p>
              <a:p>
                <a:r>
                  <a:rPr lang="en-US" dirty="0"/>
                  <a:t>The coin “forgot” it already came up tails 3 times.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F877E-CB5C-4A2C-8B9A-A7AC80D1F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1469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 - </a:t>
            </a:r>
            <a:r>
              <a:rPr lang="en-US" i="1" u="sng" dirty="0"/>
              <a:t>Memoryless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71E726-0099-481F-3274-122A9A829811}"/>
              </a:ext>
            </a:extLst>
          </p:cNvPr>
          <p:cNvSpPr/>
          <p:nvPr/>
        </p:nvSpPr>
        <p:spPr>
          <a:xfrm>
            <a:off x="736979" y="6023817"/>
            <a:ext cx="518615" cy="5186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EB2CA3-6805-AF2A-1563-8C9F0625DFF6}"/>
              </a:ext>
            </a:extLst>
          </p:cNvPr>
          <p:cNvSpPr/>
          <p:nvPr/>
        </p:nvSpPr>
        <p:spPr>
          <a:xfrm>
            <a:off x="1417333" y="6023817"/>
            <a:ext cx="518615" cy="5186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1F4C05-B0FD-5170-37E0-302FE34AB65F}"/>
              </a:ext>
            </a:extLst>
          </p:cNvPr>
          <p:cNvSpPr/>
          <p:nvPr/>
        </p:nvSpPr>
        <p:spPr>
          <a:xfrm>
            <a:off x="2097687" y="6025613"/>
            <a:ext cx="518615" cy="5186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96E8DA-8A4F-371B-136A-D65538788499}"/>
              </a:ext>
            </a:extLst>
          </p:cNvPr>
          <p:cNvSpPr/>
          <p:nvPr/>
        </p:nvSpPr>
        <p:spPr>
          <a:xfrm>
            <a:off x="2778041" y="6023817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544495-0ED9-3CD2-9E46-91EA2B78B8BE}"/>
              </a:ext>
            </a:extLst>
          </p:cNvPr>
          <p:cNvSpPr/>
          <p:nvPr/>
        </p:nvSpPr>
        <p:spPr>
          <a:xfrm>
            <a:off x="3458395" y="6023817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FAEA8C-E306-D8AF-0227-FC6CC41E971E}"/>
              </a:ext>
            </a:extLst>
          </p:cNvPr>
          <p:cNvSpPr/>
          <p:nvPr/>
        </p:nvSpPr>
        <p:spPr>
          <a:xfrm>
            <a:off x="4138749" y="6023816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6A951-A957-0BF3-321D-16CB6857776A}"/>
              </a:ext>
            </a:extLst>
          </p:cNvPr>
          <p:cNvSpPr txBox="1"/>
          <p:nvPr/>
        </p:nvSpPr>
        <p:spPr>
          <a:xfrm>
            <a:off x="5542437" y="5902676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6D1467-B5D3-9758-E2B2-3DE39D80CF7A}"/>
              </a:ext>
            </a:extLst>
          </p:cNvPr>
          <p:cNvSpPr/>
          <p:nvPr/>
        </p:nvSpPr>
        <p:spPr>
          <a:xfrm>
            <a:off x="4819103" y="6050053"/>
            <a:ext cx="518615" cy="5186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third.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3055755-47CF-3E6A-4902-D93D2FCE1BF3}"/>
                  </a:ext>
                </a:extLst>
              </p:cNvPr>
              <p:cNvSpPr/>
              <p:nvPr/>
            </p:nvSpPr>
            <p:spPr>
              <a:xfrm>
                <a:off x="429502" y="4956312"/>
                <a:ext cx="11187259" cy="1664769"/>
              </a:xfrm>
              <a:prstGeom prst="roundRect">
                <a:avLst>
                  <a:gd name="adj" fmla="val 13749"/>
                </a:avLst>
              </a:prstGeom>
              <a:solidFill>
                <a:srgbClr val="ECF4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A geometric distribution is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memoryless</a:t>
                </a:r>
                <a:r>
                  <a:rPr lang="en-US" sz="2800" b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&gt;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>
                  <a:defRPr/>
                </a:pP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3055755-47CF-3E6A-4902-D93D2FCE1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956312"/>
                <a:ext cx="11187259" cy="1664769"/>
              </a:xfrm>
              <a:prstGeom prst="roundRect">
                <a:avLst>
                  <a:gd name="adj" fmla="val 13749"/>
                </a:avLst>
              </a:prstGeom>
              <a:blipFill>
                <a:blip r:embed="rId4"/>
                <a:stretch>
                  <a:fillRect l="-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43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CDE3-A494-8E9D-4FAC-89F03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Zoo of Random Variables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today!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A3385-4C50-395B-0DEE-826455153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35256"/>
                <a:ext cx="11187258" cy="5531304"/>
              </a:xfrm>
            </p:spPr>
            <p:txBody>
              <a:bodyPr>
                <a:normAutofit fontScale="92500" lnSpcReduction="10000"/>
              </a:bodyPr>
              <a:lstStyle/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Uniform: </a:t>
                </a:r>
                <a:r>
                  <a:rPr lang="en-US" dirty="0"/>
                  <a:t>Every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equally likely</a:t>
                </a:r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1" dirty="0"/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Bernoulli: </a:t>
                </a:r>
                <a:r>
                  <a:rPr lang="en-US" dirty="0"/>
                  <a:t>Whether there is success in one trial</a:t>
                </a:r>
                <a:endParaRPr lang="en-US" b="1" dirty="0"/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is 1 with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and 0 otherwise</a:t>
                </a:r>
                <a:endParaRPr lang="en-US" dirty="0"/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Binomial: </a:t>
                </a:r>
                <a:r>
                  <a:rPr lang="en-US" dirty="0"/>
                  <a:t>Number of successes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independent trials</a:t>
                </a:r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 on each trial</a:t>
                </a: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Geometric: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Number of </a:t>
                </a:r>
                <a:r>
                  <a:rPr lang="en-US" dirty="0">
                    <a:solidFill>
                      <a:schemeClr val="tx1"/>
                    </a:solidFill>
                  </a:rPr>
                  <a:t>trials till first success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Geo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 probability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success on each trial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Poisson: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Number of successes in a time interval</a:t>
                </a:r>
                <a:b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Poi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𝜆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average number of successes in the time interval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Negative Binomial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 Number of trials till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’</a:t>
                </a:r>
                <a:r>
                  <a:rPr lang="en-US" noProof="0" dirty="0" err="1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noProof="0" dirty="0">
                    <a:solidFill>
                      <a:schemeClr val="accent1">
                        <a:lumMod val="75000"/>
                      </a:schemeClr>
                    </a:solidFill>
                  </a:rPr>
                  <a:t> success</a:t>
                </a:r>
                <a:br>
                  <a:rPr lang="en-US" noProof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NegBin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 probability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success on each trial, want trials till th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</a:rPr>
                  <a:t>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noProof="0" dirty="0">
                    <a:solidFill>
                      <a:schemeClr val="accent1">
                        <a:lumMod val="75000"/>
                      </a:schemeClr>
                    </a:solidFill>
                  </a:rPr>
                  <a:t>’</a:t>
                </a:r>
                <a:r>
                  <a:rPr lang="en-US" sz="2400" noProof="0" dirty="0" err="1">
                    <a:solidFill>
                      <a:schemeClr val="accent1">
                        <a:lumMod val="75000"/>
                      </a:schemeClr>
                    </a:solidFill>
                  </a:rPr>
                  <a:t>th</a:t>
                </a:r>
                <a:r>
                  <a:rPr lang="en-US" sz="2400" noProof="0" dirty="0">
                    <a:solidFill>
                      <a:schemeClr val="accent1">
                        <a:lumMod val="75000"/>
                      </a:schemeClr>
                    </a:solidFill>
                  </a:rPr>
                  <a:t> success</a:t>
                </a: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1" i="0" u="none" strike="noStrike" kern="1200" cap="none" spc="0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Hypergeometric: </a:t>
                </a:r>
                <a:r>
                  <a:rPr kumimoji="0" lang="en-US" sz="2800" i="0" u="none" strike="noStrike" kern="1200" cap="none" spc="0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Number of successes when drawing a sample</a:t>
                </a:r>
                <a:br>
                  <a:rPr kumimoji="0" lang="en-US" sz="2800" i="0" u="none" strike="noStrike" kern="1200" cap="none" spc="0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HypGeo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𝐾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drawing a sample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items from a set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𝑁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𝐾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successes</a:t>
                </a:r>
                <a:endParaRPr lang="en-US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A3385-4C50-395B-0DEE-826455153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35256"/>
                <a:ext cx="11187258" cy="5531304"/>
              </a:xfrm>
              <a:blipFill>
                <a:blip r:embed="rId3"/>
                <a:stretch>
                  <a:fillRect t="-2426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33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We’re trying to count the </a:t>
            </a:r>
            <a:r>
              <a:rPr lang="en-US" b="1" dirty="0"/>
              <a:t>number of times something happens in some interval of </a:t>
            </a:r>
            <a:r>
              <a:rPr lang="en-US" b="1" u="sng" dirty="0"/>
              <a:t>time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not just use counting coin flips / binomial distribution? </a:t>
            </a:r>
          </a:p>
          <a:p>
            <a:pPr lvl="1"/>
            <a:r>
              <a:rPr lang="en-US" dirty="0"/>
              <a:t>What are the flips…the number of cars? Every person who might visit the bakery? There are too many of these to count exactly or think about dependency between.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Let’s try modeling with a Poisson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5123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We’re trying to count the </a:t>
            </a:r>
            <a:r>
              <a:rPr lang="en-US" sz="2800" b="1" dirty="0"/>
              <a:t>number of times something happens in some interval of </a:t>
            </a:r>
            <a:r>
              <a:rPr lang="en-US" sz="2800" b="1" u="sng" dirty="0"/>
              <a:t>time</a:t>
            </a:r>
            <a:r>
              <a:rPr lang="en-US" sz="2800" dirty="0"/>
              <a:t>.</a:t>
            </a:r>
          </a:p>
          <a:p>
            <a:pPr lvl="1"/>
            <a:r>
              <a:rPr lang="en-US" dirty="0"/>
              <a:t>&gt; Events occur at a fixed </a:t>
            </a:r>
            <a:r>
              <a:rPr lang="en-US" b="1" dirty="0"/>
              <a:t>rate</a:t>
            </a:r>
            <a:r>
              <a:rPr lang="en-US" dirty="0"/>
              <a:t> per time interval, but at random times</a:t>
            </a:r>
          </a:p>
          <a:p>
            <a:pPr lvl="1"/>
            <a:r>
              <a:rPr lang="en-US" dirty="0"/>
              <a:t>&gt; We know the expected number of events in the time interval</a:t>
            </a:r>
          </a:p>
          <a:p>
            <a:pPr lvl="1"/>
            <a:r>
              <a:rPr lang="en-US" dirty="0"/>
              <a:t>&gt; Event occurrences on disjoint time intervals are independent of the others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DFFBA3A-A2B6-CAB3-01FC-450F974FCE32}"/>
              </a:ext>
            </a:extLst>
          </p:cNvPr>
          <p:cNvSpPr txBox="1">
            <a:spLocks/>
          </p:cNvSpPr>
          <p:nvPr/>
        </p:nvSpPr>
        <p:spPr>
          <a:xfrm>
            <a:off x="575240" y="4636825"/>
            <a:ext cx="11187258" cy="85598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/>
              <a:t>Example: model </a:t>
            </a:r>
            <a:r>
              <a:rPr lang="en-US" sz="2800" b="1"/>
              <a:t># of people who buy a mango chili lime donut in a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05AC-FA93-0633-A796-0378C87A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A3C41-EB94-6F64-0D3C-5D929394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FA5F2E-E75A-9507-9429-8D0D5BCA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62550"/>
            <a:ext cx="11187258" cy="95728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X - # of people who buy a mango chili lime donut in a day, </a:t>
            </a:r>
            <a:r>
              <a:rPr lang="en-US" sz="2800" b="1" dirty="0"/>
              <a:t>E[X] = </a:t>
            </a:r>
            <a:r>
              <a:rPr lang="el-GR" sz="2800" b="1" dirty="0"/>
              <a:t>λ</a:t>
            </a:r>
            <a:r>
              <a:rPr lang="en-US" sz="2800" b="1" dirty="0"/>
              <a:t> &gt; 0</a:t>
            </a:r>
          </a:p>
          <a:p>
            <a:pPr lvl="1"/>
            <a:r>
              <a:rPr lang="en-US" sz="2800" dirty="0"/>
              <a:t>Assume events on disjoint time intervals occur independently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95A391-7A4F-7844-96DA-188377891A6F}"/>
              </a:ext>
            </a:extLst>
          </p:cNvPr>
          <p:cNvSpPr/>
          <p:nvPr/>
        </p:nvSpPr>
        <p:spPr>
          <a:xfrm>
            <a:off x="5666233" y="2498169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day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055B49-B181-6E43-BB03-2F78218B5940}"/>
              </a:ext>
            </a:extLst>
          </p:cNvPr>
          <p:cNvGrpSpPr/>
          <p:nvPr/>
        </p:nvGrpSpPr>
        <p:grpSpPr>
          <a:xfrm>
            <a:off x="869025" y="3770139"/>
            <a:ext cx="10583458" cy="489052"/>
            <a:chOff x="1087685" y="4015389"/>
            <a:chExt cx="10583458" cy="489052"/>
          </a:xfrm>
        </p:grpSpPr>
        <p:sp>
          <p:nvSpPr>
            <p:cNvPr id="72" name="TextBox 5">
              <a:extLst>
                <a:ext uri="{FF2B5EF4-FFF2-40B4-BE49-F238E27FC236}">
                  <a16:creationId xmlns:a16="http://schemas.microsoft.com/office/drawing/2014/main" id="{11A2BC3C-20C2-B147-B17D-D0FB44A533BA}"/>
                </a:ext>
              </a:extLst>
            </p:cNvPr>
            <p:cNvSpPr txBox="1"/>
            <p:nvPr/>
          </p:nvSpPr>
          <p:spPr>
            <a:xfrm>
              <a:off x="1985989" y="4019301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C381150D-38DA-DB49-9AAE-56A0A21BF365}"/>
                </a:ext>
              </a:extLst>
            </p:cNvPr>
            <p:cNvSpPr txBox="1"/>
            <p:nvPr/>
          </p:nvSpPr>
          <p:spPr>
            <a:xfrm>
              <a:off x="1087685" y="404277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4BF436DB-91AE-9C45-B3CE-657617AE02C3}"/>
                </a:ext>
              </a:extLst>
            </p:cNvPr>
            <p:cNvSpPr txBox="1"/>
            <p:nvPr/>
          </p:nvSpPr>
          <p:spPr>
            <a:xfrm>
              <a:off x="2940639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75" name="TextBox 46">
              <a:extLst>
                <a:ext uri="{FF2B5EF4-FFF2-40B4-BE49-F238E27FC236}">
                  <a16:creationId xmlns:a16="http://schemas.microsoft.com/office/drawing/2014/main" id="{5C1F409A-48D6-D94C-A618-4C5E316965A5}"/>
                </a:ext>
              </a:extLst>
            </p:cNvPr>
            <p:cNvSpPr txBox="1"/>
            <p:nvPr/>
          </p:nvSpPr>
          <p:spPr>
            <a:xfrm>
              <a:off x="3819926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743E7285-419A-9F4F-9F5C-E82753DC537C}"/>
                </a:ext>
              </a:extLst>
            </p:cNvPr>
            <p:cNvSpPr txBox="1"/>
            <p:nvPr/>
          </p:nvSpPr>
          <p:spPr>
            <a:xfrm>
              <a:off x="5652394" y="401981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7" name="TextBox 49">
              <a:extLst>
                <a:ext uri="{FF2B5EF4-FFF2-40B4-BE49-F238E27FC236}">
                  <a16:creationId xmlns:a16="http://schemas.microsoft.com/office/drawing/2014/main" id="{6EBA4BDA-2FD3-A44C-A8D3-869765C6DD95}"/>
                </a:ext>
              </a:extLst>
            </p:cNvPr>
            <p:cNvSpPr txBox="1"/>
            <p:nvPr/>
          </p:nvSpPr>
          <p:spPr>
            <a:xfrm>
              <a:off x="4773107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78" name="TextBox 54">
              <a:extLst>
                <a:ext uri="{FF2B5EF4-FFF2-40B4-BE49-F238E27FC236}">
                  <a16:creationId xmlns:a16="http://schemas.microsoft.com/office/drawing/2014/main" id="{8C712180-9FCF-7643-A0D9-3A99DD416D84}"/>
                </a:ext>
              </a:extLst>
            </p:cNvPr>
            <p:cNvSpPr txBox="1"/>
            <p:nvPr/>
          </p:nvSpPr>
          <p:spPr>
            <a:xfrm>
              <a:off x="6626061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79" name="TextBox 61">
              <a:extLst>
                <a:ext uri="{FF2B5EF4-FFF2-40B4-BE49-F238E27FC236}">
                  <a16:creationId xmlns:a16="http://schemas.microsoft.com/office/drawing/2014/main" id="{BA0D021D-C2C5-9645-9F5B-7C5C06C66B22}"/>
                </a:ext>
              </a:extLst>
            </p:cNvPr>
            <p:cNvSpPr txBox="1"/>
            <p:nvPr/>
          </p:nvSpPr>
          <p:spPr>
            <a:xfrm>
              <a:off x="7505348" y="4027333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80" name="TextBox 62">
              <a:extLst>
                <a:ext uri="{FF2B5EF4-FFF2-40B4-BE49-F238E27FC236}">
                  <a16:creationId xmlns:a16="http://schemas.microsoft.com/office/drawing/2014/main" id="{E79D6F52-C516-D344-AB80-BCA69661EA2F}"/>
                </a:ext>
              </a:extLst>
            </p:cNvPr>
            <p:cNvSpPr txBox="1"/>
            <p:nvPr/>
          </p:nvSpPr>
          <p:spPr>
            <a:xfrm>
              <a:off x="8458529" y="402328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81" name="TextBox 63">
              <a:extLst>
                <a:ext uri="{FF2B5EF4-FFF2-40B4-BE49-F238E27FC236}">
                  <a16:creationId xmlns:a16="http://schemas.microsoft.com/office/drawing/2014/main" id="{EB1E5B29-B5FC-3544-93AC-614972A3D741}"/>
                </a:ext>
              </a:extLst>
            </p:cNvPr>
            <p:cNvSpPr txBox="1"/>
            <p:nvPr/>
          </p:nvSpPr>
          <p:spPr>
            <a:xfrm>
              <a:off x="9309170" y="401538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82" name="TextBox 64">
              <a:extLst>
                <a:ext uri="{FF2B5EF4-FFF2-40B4-BE49-F238E27FC236}">
                  <a16:creationId xmlns:a16="http://schemas.microsoft.com/office/drawing/2014/main" id="{8F675235-2EF9-5F45-A675-D98E139041E5}"/>
                </a:ext>
              </a:extLst>
            </p:cNvPr>
            <p:cNvSpPr txBox="1"/>
            <p:nvPr/>
          </p:nvSpPr>
          <p:spPr>
            <a:xfrm>
              <a:off x="10265878" y="401539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83" name="TextBox 65">
              <a:extLst>
                <a:ext uri="{FF2B5EF4-FFF2-40B4-BE49-F238E27FC236}">
                  <a16:creationId xmlns:a16="http://schemas.microsoft.com/office/drawing/2014/main" id="{83EE7FC6-801D-564A-98AB-1FBFDD09BE48}"/>
                </a:ext>
              </a:extLst>
            </p:cNvPr>
            <p:cNvSpPr txBox="1"/>
            <p:nvPr/>
          </p:nvSpPr>
          <p:spPr>
            <a:xfrm>
              <a:off x="11214686" y="402327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EAAC43-7502-C54C-94B5-8A30DEA39F59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C1BAA12-2888-934F-99AA-5E8DBAEAFC22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57822C0-AE9C-7B4A-9DED-DE96DB6A2F9B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2F3A11-5643-0B4F-AD5B-7BC9579C8E98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092134B-F278-8E40-B7C2-8951E4A9D31D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074288-7C07-3047-8E5E-8F095CE11AAD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7505532-137A-E641-9C12-8927883A1CA8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C0A147-6178-6242-A675-288E76A87198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0F830E6-75BF-0E4E-ADA4-14970B965908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E5904DD-C38E-164C-8CCE-D4D681FCB614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787AC1C-DE6F-E043-825E-611841944CDE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98E5D0C-BD8E-3940-8734-DF710B8B3637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88C4DC-30B0-CA4B-B226-3E661CB6D364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CA21360-01F9-B246-825A-2836082BD37C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098E396A-8BF6-5B46-B489-E1C874FD7C43}"/>
              </a:ext>
            </a:extLst>
          </p:cNvPr>
          <p:cNvSpPr/>
          <p:nvPr/>
        </p:nvSpPr>
        <p:spPr>
          <a:xfrm rot="16200000">
            <a:off x="5891080" y="-2299889"/>
            <a:ext cx="409839" cy="10959629"/>
          </a:xfrm>
          <a:prstGeom prst="rightBrace">
            <a:avLst/>
          </a:prstGeom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7F865D-DB5F-F048-980B-EF379B4A80D3}"/>
              </a:ext>
            </a:extLst>
          </p:cNvPr>
          <p:cNvCxnSpPr/>
          <p:nvPr/>
        </p:nvCxnSpPr>
        <p:spPr>
          <a:xfrm flipV="1">
            <a:off x="1995558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47CDC45-28BB-E648-AE06-DB4D51DA50BE}"/>
              </a:ext>
            </a:extLst>
          </p:cNvPr>
          <p:cNvCxnSpPr/>
          <p:nvPr/>
        </p:nvCxnSpPr>
        <p:spPr>
          <a:xfrm flipV="1">
            <a:off x="3819920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C470764-FB1C-564E-B6F2-5B4DDBE1BEC8}"/>
              </a:ext>
            </a:extLst>
          </p:cNvPr>
          <p:cNvCxnSpPr/>
          <p:nvPr/>
        </p:nvCxnSpPr>
        <p:spPr>
          <a:xfrm flipV="1">
            <a:off x="5661963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5D14BFF-3310-7F42-9859-B31DBB74581A}"/>
              </a:ext>
            </a:extLst>
          </p:cNvPr>
          <p:cNvCxnSpPr/>
          <p:nvPr/>
        </p:nvCxnSpPr>
        <p:spPr>
          <a:xfrm flipV="1">
            <a:off x="9325380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8190DAD-DBEB-1845-BC7E-24F336633992}"/>
              </a:ext>
            </a:extLst>
          </p:cNvPr>
          <p:cNvCxnSpPr/>
          <p:nvPr/>
        </p:nvCxnSpPr>
        <p:spPr>
          <a:xfrm flipV="1">
            <a:off x="10276455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Smiley Face 84">
            <a:extLst>
              <a:ext uri="{FF2B5EF4-FFF2-40B4-BE49-F238E27FC236}">
                <a16:creationId xmlns:a16="http://schemas.microsoft.com/office/drawing/2014/main" id="{50413618-FFC5-C621-401E-AAA73D9F7165}"/>
              </a:ext>
            </a:extLst>
          </p:cNvPr>
          <p:cNvSpPr/>
          <p:nvPr/>
        </p:nvSpPr>
        <p:spPr>
          <a:xfrm>
            <a:off x="1822179" y="3338130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iley Face 86">
            <a:extLst>
              <a:ext uri="{FF2B5EF4-FFF2-40B4-BE49-F238E27FC236}">
                <a16:creationId xmlns:a16="http://schemas.microsoft.com/office/drawing/2014/main" id="{095525EA-E9B7-FC7F-1640-9C557D947B7F}"/>
              </a:ext>
            </a:extLst>
          </p:cNvPr>
          <p:cNvSpPr/>
          <p:nvPr/>
        </p:nvSpPr>
        <p:spPr>
          <a:xfrm>
            <a:off x="3657148" y="334632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iley Face 88">
            <a:extLst>
              <a:ext uri="{FF2B5EF4-FFF2-40B4-BE49-F238E27FC236}">
                <a16:creationId xmlns:a16="http://schemas.microsoft.com/office/drawing/2014/main" id="{E738AB5A-3444-8249-7FC1-2F2BBA807D83}"/>
              </a:ext>
            </a:extLst>
          </p:cNvPr>
          <p:cNvSpPr/>
          <p:nvPr/>
        </p:nvSpPr>
        <p:spPr>
          <a:xfrm>
            <a:off x="5480773" y="3342412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iley Face 90">
            <a:extLst>
              <a:ext uri="{FF2B5EF4-FFF2-40B4-BE49-F238E27FC236}">
                <a16:creationId xmlns:a16="http://schemas.microsoft.com/office/drawing/2014/main" id="{E4F19BFA-D947-B41C-16E4-2285F64B1DA3}"/>
              </a:ext>
            </a:extLst>
          </p:cNvPr>
          <p:cNvSpPr/>
          <p:nvPr/>
        </p:nvSpPr>
        <p:spPr>
          <a:xfrm>
            <a:off x="9173064" y="3351984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iley Face 92">
            <a:extLst>
              <a:ext uri="{FF2B5EF4-FFF2-40B4-BE49-F238E27FC236}">
                <a16:creationId xmlns:a16="http://schemas.microsoft.com/office/drawing/2014/main" id="{A72223B3-86E4-95F5-BEE7-6BF52D3676D2}"/>
              </a:ext>
            </a:extLst>
          </p:cNvPr>
          <p:cNvSpPr/>
          <p:nvPr/>
        </p:nvSpPr>
        <p:spPr>
          <a:xfrm>
            <a:off x="10103100" y="337111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71D9-4550-B8FE-554B-0FC79663A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CF823B-D0D8-A128-5430-60207807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62C0D-549D-E276-727B-E15DBA3A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62550"/>
            <a:ext cx="11187258" cy="95728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X - # of people who buy a mango chili lime donut in a day, </a:t>
            </a:r>
            <a:r>
              <a:rPr lang="en-US" sz="2800" b="1" dirty="0"/>
              <a:t>E[X] = </a:t>
            </a:r>
            <a:r>
              <a:rPr lang="el-GR" sz="2800" b="1" dirty="0"/>
              <a:t>λ</a:t>
            </a:r>
            <a:r>
              <a:rPr lang="en-US" sz="2800" b="1" dirty="0"/>
              <a:t> &gt; 0</a:t>
            </a:r>
          </a:p>
          <a:p>
            <a:pPr lvl="1"/>
            <a:r>
              <a:rPr lang="en-US" sz="2800" dirty="0"/>
              <a:t>Assume events on disjoint time intervals occur independently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8AB9D1-42E9-F632-3ED6-BD153CF8CC4E}"/>
                  </a:ext>
                </a:extLst>
              </p:cNvPr>
              <p:cNvSpPr/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1 day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intervals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8AB9D1-42E9-F632-3ED6-BD153CF8C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  <a:blipFill>
                <a:blip r:embed="rId3"/>
                <a:stretch>
                  <a:fillRect l="-161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A12E21-EEBE-636F-1620-DFF84372861F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0FE07F4-4BF0-CCFD-D993-83EDBFA62A6A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38D150-7D64-C3BD-6B77-4B3D0C1D4CDA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37BB99-6BA2-926F-BC0B-4579B3BF4650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41B63B-7ED7-2C7D-66E4-1C4C99B6A7E4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FCB963-3D9E-C4EF-E7AF-3B7D3B73EA54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5E0A41-4AED-78D8-70E3-CA6A17A4A648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2CB60C-9E1E-C894-1C24-BFC3E7569448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EF06ED-A57A-577E-52F1-9BD4ACCA7C57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F7A74-2D7C-1B50-CE01-859F8442411F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0D83AA-F484-4456-A825-CA226A733875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B10BAA-ED1C-8295-B4D6-3BE53AAEA1A9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E6955A1-F939-202F-6FBA-28A116A423B2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B4A55EB-2E8C-71FC-DD7D-C724CE0AC640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94E3129D-1ECB-6136-5885-BF204C3F8A2C}"/>
              </a:ext>
            </a:extLst>
          </p:cNvPr>
          <p:cNvSpPr/>
          <p:nvPr/>
        </p:nvSpPr>
        <p:spPr>
          <a:xfrm rot="16200000">
            <a:off x="5891080" y="-2299889"/>
            <a:ext cx="409839" cy="10959629"/>
          </a:xfrm>
          <a:prstGeom prst="rightBrace">
            <a:avLst/>
          </a:prstGeom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2F2A88-76BA-2DF5-9B0D-EF3B3BDF2ACB}"/>
              </a:ext>
            </a:extLst>
          </p:cNvPr>
          <p:cNvCxnSpPr/>
          <p:nvPr/>
        </p:nvCxnSpPr>
        <p:spPr>
          <a:xfrm>
            <a:off x="616185" y="3630168"/>
            <a:ext cx="916693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5E9C1B1F-83C6-3F40-B045-472D4885A18C}"/>
                  </a:ext>
                </a:extLst>
              </p:cNvPr>
              <p:cNvSpPr txBox="1"/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5E9C1B1F-83C6-3F40-B045-472D4885A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blipFill>
                <a:blip r:embed="rId4"/>
                <a:stretch>
                  <a:fillRect l="-14286" t="-2222" r="-85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BC5746-08EC-A690-C6EC-5BBFB6725CB1}"/>
                  </a:ext>
                </a:extLst>
              </p:cNvPr>
              <p:cNvSpPr txBox="1"/>
              <p:nvPr/>
            </p:nvSpPr>
            <p:spPr>
              <a:xfrm>
                <a:off x="616187" y="4500726"/>
                <a:ext cx="73151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independent intervals, assume either 0 or 1 per interval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probability person buys donut in a single interval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BC5746-08EC-A690-C6EC-5BBFB672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7" y="4500726"/>
                <a:ext cx="7315199" cy="769441"/>
              </a:xfrm>
              <a:prstGeom prst="rect">
                <a:avLst/>
              </a:prstGeom>
              <a:blipFill>
                <a:blip r:embed="rId5"/>
                <a:stretch>
                  <a:fillRect l="-1083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5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9971A-A50C-ED9A-7F3C-AF0FA0D8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103CC-674D-7EDC-A7C4-AAC1EE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77CC54-B400-BB43-5141-844B114C7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62550"/>
            <a:ext cx="11187258" cy="95728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X - # of people who buy a mango chili lime donut in a day, </a:t>
            </a:r>
            <a:r>
              <a:rPr lang="en-US" sz="2800" b="1" dirty="0"/>
              <a:t>E[X] = </a:t>
            </a:r>
            <a:r>
              <a:rPr lang="el-GR" sz="2800" b="1" dirty="0"/>
              <a:t>λ</a:t>
            </a:r>
            <a:r>
              <a:rPr lang="en-US" sz="2800" b="1" dirty="0"/>
              <a:t> &gt; 0</a:t>
            </a:r>
          </a:p>
          <a:p>
            <a:pPr lvl="1"/>
            <a:r>
              <a:rPr lang="en-US" sz="2800" dirty="0"/>
              <a:t>Assume events on disjoint time intervals occur independently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8E8C02E-7393-0E57-74DA-68CF9BD098F2}"/>
                  </a:ext>
                </a:extLst>
              </p:cNvPr>
              <p:cNvSpPr/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1 day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intervals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8E8C02E-7393-0E57-74DA-68CF9BD09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  <a:blipFill>
                <a:blip r:embed="rId3"/>
                <a:stretch>
                  <a:fillRect l="-161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163247-0B42-E2FE-9D0F-5DE2481668FE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43ACE2A-D355-49AF-044E-BFDBCE28F065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304892B-E8CC-A973-6B90-CC3B8AC95126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D6D4B2-7F36-CC04-F891-AD1344EA63A5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E3E476C-B6E8-95D9-7ABC-41AE0F132C6E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334D28-85D8-FA40-F2F9-CF3FE95A4F66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D09E75-583B-045D-000D-C0DCC5BDC36C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011FFB1-9F3B-717F-14B2-37FCE1995244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593B88-DD3B-C57F-2D3D-13DAE40A0D70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026EBE-25C4-37BF-F483-65FC2BAA2A51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1C7D8E6-FAFB-3A6C-BE04-0F940E4EB9E7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07EC18-F3FC-15B0-7215-3FB44D6F1A17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7175BCF-8169-194F-2E74-A0242BC3B453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BBCF97-F31F-32D4-0896-DA5B5820B95C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242C939F-C201-4732-DE8F-CA7ACAF7E2A4}"/>
              </a:ext>
            </a:extLst>
          </p:cNvPr>
          <p:cNvSpPr/>
          <p:nvPr/>
        </p:nvSpPr>
        <p:spPr>
          <a:xfrm rot="16200000">
            <a:off x="5891080" y="-2299889"/>
            <a:ext cx="409839" cy="10959629"/>
          </a:xfrm>
          <a:prstGeom prst="rightBrace">
            <a:avLst/>
          </a:prstGeom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D9CA9B-1BFF-3AD3-5BEA-1D0FA8DFE773}"/>
              </a:ext>
            </a:extLst>
          </p:cNvPr>
          <p:cNvCxnSpPr/>
          <p:nvPr/>
        </p:nvCxnSpPr>
        <p:spPr>
          <a:xfrm>
            <a:off x="616185" y="3630168"/>
            <a:ext cx="916693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42C7EF86-2376-5B03-45CD-0376CD14FB4A}"/>
                  </a:ext>
                </a:extLst>
              </p:cNvPr>
              <p:cNvSpPr txBox="1"/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42C7EF86-2376-5B03-45CD-0376CD14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blipFill>
                <a:blip r:embed="rId4"/>
                <a:stretch>
                  <a:fillRect l="-14286" t="-2222" r="-85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32A4DF-BF68-A379-20D6-07CAE4CECCC6}"/>
                  </a:ext>
                </a:extLst>
              </p:cNvPr>
              <p:cNvSpPr txBox="1"/>
              <p:nvPr/>
            </p:nvSpPr>
            <p:spPr>
              <a:xfrm>
                <a:off x="616185" y="4500726"/>
                <a:ext cx="816205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independent intervals, assume either 0 or 1 per interval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probability person buys donut in a single interval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32A4DF-BF68-A379-20D6-07CAE4CE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5" y="4500726"/>
                <a:ext cx="8162055" cy="800219"/>
              </a:xfrm>
              <a:prstGeom prst="rect">
                <a:avLst/>
              </a:prstGeom>
              <a:blipFill>
                <a:blip r:embed="rId5"/>
                <a:stretch>
                  <a:fillRect l="-971" t="-3788" b="-1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94F89CB-C924-F36B-0192-EB605318BDF1}"/>
              </a:ext>
            </a:extLst>
          </p:cNvPr>
          <p:cNvGrpSpPr/>
          <p:nvPr/>
        </p:nvGrpSpPr>
        <p:grpSpPr>
          <a:xfrm>
            <a:off x="869025" y="3770139"/>
            <a:ext cx="10583458" cy="489052"/>
            <a:chOff x="1087685" y="4015389"/>
            <a:chExt cx="10583458" cy="489052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F772443-079E-88BC-5AC5-57C15B1DAE76}"/>
                </a:ext>
              </a:extLst>
            </p:cNvPr>
            <p:cNvSpPr txBox="1"/>
            <p:nvPr/>
          </p:nvSpPr>
          <p:spPr>
            <a:xfrm>
              <a:off x="1985989" y="4019301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64317BC7-0E8E-E076-530C-FD8559558E89}"/>
                </a:ext>
              </a:extLst>
            </p:cNvPr>
            <p:cNvSpPr txBox="1"/>
            <p:nvPr/>
          </p:nvSpPr>
          <p:spPr>
            <a:xfrm>
              <a:off x="1087685" y="404277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D5726110-C8D3-2FA0-1059-CA536BB848D6}"/>
                </a:ext>
              </a:extLst>
            </p:cNvPr>
            <p:cNvSpPr txBox="1"/>
            <p:nvPr/>
          </p:nvSpPr>
          <p:spPr>
            <a:xfrm>
              <a:off x="2940639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076219D5-8EA9-D70C-104C-179EF4E3FF60}"/>
                </a:ext>
              </a:extLst>
            </p:cNvPr>
            <p:cNvSpPr txBox="1"/>
            <p:nvPr/>
          </p:nvSpPr>
          <p:spPr>
            <a:xfrm>
              <a:off x="3819926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A809FEA0-8921-908D-78D1-F2F72C2A40A5}"/>
                </a:ext>
              </a:extLst>
            </p:cNvPr>
            <p:cNvSpPr txBox="1"/>
            <p:nvPr/>
          </p:nvSpPr>
          <p:spPr>
            <a:xfrm>
              <a:off x="5652394" y="401981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12C10C90-EF0F-8B02-D911-2C350299920F}"/>
                </a:ext>
              </a:extLst>
            </p:cNvPr>
            <p:cNvSpPr txBox="1"/>
            <p:nvPr/>
          </p:nvSpPr>
          <p:spPr>
            <a:xfrm>
              <a:off x="4773107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4" name="TextBox 54">
              <a:extLst>
                <a:ext uri="{FF2B5EF4-FFF2-40B4-BE49-F238E27FC236}">
                  <a16:creationId xmlns:a16="http://schemas.microsoft.com/office/drawing/2014/main" id="{760F0FF4-2A41-8577-2F4F-BE891B8A582D}"/>
                </a:ext>
              </a:extLst>
            </p:cNvPr>
            <p:cNvSpPr txBox="1"/>
            <p:nvPr/>
          </p:nvSpPr>
          <p:spPr>
            <a:xfrm>
              <a:off x="6626061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BE224C40-20FB-EDA4-3CEB-5DDAD3A59D76}"/>
                </a:ext>
              </a:extLst>
            </p:cNvPr>
            <p:cNvSpPr txBox="1"/>
            <p:nvPr/>
          </p:nvSpPr>
          <p:spPr>
            <a:xfrm>
              <a:off x="7505348" y="4027333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217E6AEF-859A-E9C2-9748-6BFFC0F4A55D}"/>
                </a:ext>
              </a:extLst>
            </p:cNvPr>
            <p:cNvSpPr txBox="1"/>
            <p:nvPr/>
          </p:nvSpPr>
          <p:spPr>
            <a:xfrm>
              <a:off x="8458529" y="402328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7" name="TextBox 63">
              <a:extLst>
                <a:ext uri="{FF2B5EF4-FFF2-40B4-BE49-F238E27FC236}">
                  <a16:creationId xmlns:a16="http://schemas.microsoft.com/office/drawing/2014/main" id="{F50E9F97-B33A-7089-1921-B79AC189773C}"/>
                </a:ext>
              </a:extLst>
            </p:cNvPr>
            <p:cNvSpPr txBox="1"/>
            <p:nvPr/>
          </p:nvSpPr>
          <p:spPr>
            <a:xfrm>
              <a:off x="9309170" y="401538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FDD6EFA1-1016-6F04-66B9-13CFEC9F3FB3}"/>
                </a:ext>
              </a:extLst>
            </p:cNvPr>
            <p:cNvSpPr txBox="1"/>
            <p:nvPr/>
          </p:nvSpPr>
          <p:spPr>
            <a:xfrm>
              <a:off x="10265878" y="401539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" name="TextBox 65">
              <a:extLst>
                <a:ext uri="{FF2B5EF4-FFF2-40B4-BE49-F238E27FC236}">
                  <a16:creationId xmlns:a16="http://schemas.microsoft.com/office/drawing/2014/main" id="{A8E6E52A-6548-9A42-9221-AD75145F59F6}"/>
                </a:ext>
              </a:extLst>
            </p:cNvPr>
            <p:cNvSpPr txBox="1"/>
            <p:nvPr/>
          </p:nvSpPr>
          <p:spPr>
            <a:xfrm>
              <a:off x="11214686" y="402327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F89B73-6AE3-FCEB-393B-D244679064B2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E17B5C-665F-7B51-E8FD-DFF9B6C317E4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81A2CD-9E00-1889-2CB5-1E493120E9B5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4F15E-2A03-C9F5-FF3D-065EDC0C6EF7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9A667D-B74E-9FF5-AFFF-95CF2FF06FF2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61B570-F7EA-45B9-9A5D-BE84CA04CD32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A32712-C22E-BF46-E802-404F05C7780E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E0177D-7A80-0C3C-F965-C7E75029A7F5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16322B7-A846-D9BD-C64B-077945EF9E65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94F394-FDD3-3496-AAB9-905D0CCE2DAD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59DB70-2A38-00DF-B937-ED158AE29357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052C99-5C61-0FA7-2119-06A281BC3B64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7A31CB-D80A-9CCA-98C5-051F6833A54A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20E39D-1DD2-5528-4618-3B9ECD580BA7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6AD421-C4B6-AF55-BAC3-C6DDAC8470B4}"/>
              </a:ext>
            </a:extLst>
          </p:cNvPr>
          <p:cNvCxnSpPr/>
          <p:nvPr/>
        </p:nvCxnSpPr>
        <p:spPr>
          <a:xfrm flipV="1">
            <a:off x="1995558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DEECC3-AC77-1619-433C-2A6D39C5B15F}"/>
              </a:ext>
            </a:extLst>
          </p:cNvPr>
          <p:cNvCxnSpPr/>
          <p:nvPr/>
        </p:nvCxnSpPr>
        <p:spPr>
          <a:xfrm flipV="1">
            <a:off x="3819920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421D9D-115B-E2AF-48B7-90C9E75CD706}"/>
              </a:ext>
            </a:extLst>
          </p:cNvPr>
          <p:cNvCxnSpPr/>
          <p:nvPr/>
        </p:nvCxnSpPr>
        <p:spPr>
          <a:xfrm flipV="1">
            <a:off x="5661963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7E2085-EB33-AA2A-CD15-F51F5A85C175}"/>
              </a:ext>
            </a:extLst>
          </p:cNvPr>
          <p:cNvCxnSpPr/>
          <p:nvPr/>
        </p:nvCxnSpPr>
        <p:spPr>
          <a:xfrm flipV="1">
            <a:off x="9325380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770D78-0F30-997E-3707-262969041741}"/>
              </a:ext>
            </a:extLst>
          </p:cNvPr>
          <p:cNvCxnSpPr/>
          <p:nvPr/>
        </p:nvCxnSpPr>
        <p:spPr>
          <a:xfrm flipV="1">
            <a:off x="10276455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miley Face 38">
            <a:extLst>
              <a:ext uri="{FF2B5EF4-FFF2-40B4-BE49-F238E27FC236}">
                <a16:creationId xmlns:a16="http://schemas.microsoft.com/office/drawing/2014/main" id="{0B99C047-1B90-0006-8C90-E49D3FB17EDD}"/>
              </a:ext>
            </a:extLst>
          </p:cNvPr>
          <p:cNvSpPr/>
          <p:nvPr/>
        </p:nvSpPr>
        <p:spPr>
          <a:xfrm>
            <a:off x="1822179" y="3338130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55E92D04-CBFD-2934-6DB3-22F161E6B0FA}"/>
              </a:ext>
            </a:extLst>
          </p:cNvPr>
          <p:cNvSpPr/>
          <p:nvPr/>
        </p:nvSpPr>
        <p:spPr>
          <a:xfrm>
            <a:off x="3657148" y="334632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BA7C144C-0D25-36A8-4281-A4A00149E82E}"/>
              </a:ext>
            </a:extLst>
          </p:cNvPr>
          <p:cNvSpPr/>
          <p:nvPr/>
        </p:nvSpPr>
        <p:spPr>
          <a:xfrm>
            <a:off x="5480773" y="3342412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AD6BD38D-4DDD-5774-B568-C6D58227EF26}"/>
              </a:ext>
            </a:extLst>
          </p:cNvPr>
          <p:cNvSpPr/>
          <p:nvPr/>
        </p:nvSpPr>
        <p:spPr>
          <a:xfrm>
            <a:off x="9173064" y="3351984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C213BE8A-47B1-4A8B-7FFA-86C25514CE13}"/>
              </a:ext>
            </a:extLst>
          </p:cNvPr>
          <p:cNvSpPr/>
          <p:nvPr/>
        </p:nvSpPr>
        <p:spPr>
          <a:xfrm>
            <a:off x="10103100" y="337111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CDE3-A494-8E9D-4FAC-89F03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Zoo of Random Variables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7F89B3-3B4D-0B9F-6C35-3A422A5FB8BA}"/>
              </a:ext>
            </a:extLst>
          </p:cNvPr>
          <p:cNvSpPr/>
          <p:nvPr/>
        </p:nvSpPr>
        <p:spPr>
          <a:xfrm>
            <a:off x="502370" y="1699958"/>
            <a:ext cx="11187259" cy="3192082"/>
          </a:xfrm>
          <a:prstGeom prst="roundRect">
            <a:avLst>
              <a:gd name="adj" fmla="val 13749"/>
            </a:avLst>
          </a:prstGeom>
          <a:solidFill>
            <a:srgbClr val="ECF4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There are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common patterns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random experiments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We’re going to </a:t>
            </a:r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identify some common patterns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</a:t>
            </a:r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 the support, PMF, CDF, expectation, and variance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them, so </a:t>
            </a:r>
            <a:r>
              <a:rPr lang="en-US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we see a random variable that matches that pattern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we don’t have to re-compute everything! </a:t>
            </a:r>
            <a:endParaRPr lang="en-US" sz="2800" dirty="0"/>
          </a:p>
        </p:txBody>
      </p:sp>
      <p:pic>
        <p:nvPicPr>
          <p:cNvPr id="17" name="Graphic 16" descr="Hippo">
            <a:extLst>
              <a:ext uri="{FF2B5EF4-FFF2-40B4-BE49-F238E27FC236}">
                <a16:creationId xmlns:a16="http://schemas.microsoft.com/office/drawing/2014/main" id="{66D29DC6-E9E4-7085-5FE3-05C47B1262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5090828"/>
            <a:ext cx="1235012" cy="1235012"/>
          </a:xfrm>
          <a:prstGeom prst="rect">
            <a:avLst/>
          </a:prstGeom>
        </p:spPr>
      </p:pic>
      <p:pic>
        <p:nvPicPr>
          <p:cNvPr id="18" name="Graphic 17" descr="Rubber duck">
            <a:extLst>
              <a:ext uri="{FF2B5EF4-FFF2-40B4-BE49-F238E27FC236}">
                <a16:creationId xmlns:a16="http://schemas.microsoft.com/office/drawing/2014/main" id="{814CA63A-1410-5ED7-99E1-604E464788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0154" y="5090828"/>
            <a:ext cx="1235012" cy="1235012"/>
          </a:xfrm>
          <a:prstGeom prst="rect">
            <a:avLst/>
          </a:prstGeom>
        </p:spPr>
      </p:pic>
      <p:pic>
        <p:nvPicPr>
          <p:cNvPr id="21" name="Graphic 20" descr="Rabbit">
            <a:extLst>
              <a:ext uri="{FF2B5EF4-FFF2-40B4-BE49-F238E27FC236}">
                <a16:creationId xmlns:a16="http://schemas.microsoft.com/office/drawing/2014/main" id="{DEB3F129-2D11-A82B-0D6E-17F08A4A6D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2116" y="5040630"/>
            <a:ext cx="1235012" cy="1235012"/>
          </a:xfrm>
          <a:prstGeom prst="rect">
            <a:avLst/>
          </a:prstGeom>
        </p:spPr>
      </p:pic>
      <p:pic>
        <p:nvPicPr>
          <p:cNvPr id="22" name="Graphic 21" descr="Snake">
            <a:extLst>
              <a:ext uri="{FF2B5EF4-FFF2-40B4-BE49-F238E27FC236}">
                <a16:creationId xmlns:a16="http://schemas.microsoft.com/office/drawing/2014/main" id="{CB1213AF-C0A6-A3E5-82B0-88D56ED9EF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0671" y="5090828"/>
            <a:ext cx="1235012" cy="1235012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id="{E23B5A8A-FD1A-BD84-2D84-F72BBB4908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2679" y="5090828"/>
            <a:ext cx="1235012" cy="1235012"/>
          </a:xfrm>
          <a:prstGeom prst="rect">
            <a:avLst/>
          </a:prstGeom>
        </p:spPr>
      </p:pic>
      <p:pic>
        <p:nvPicPr>
          <p:cNvPr id="24" name="Graphic 23" descr="Panda">
            <a:extLst>
              <a:ext uri="{FF2B5EF4-FFF2-40B4-BE49-F238E27FC236}">
                <a16:creationId xmlns:a16="http://schemas.microsoft.com/office/drawing/2014/main" id="{48B08A8E-2638-333F-8908-DF9606056F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3196" y="5122993"/>
            <a:ext cx="1235012" cy="1235012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34CD33AA-6AEC-433D-D591-E3DDB1C6BF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8254" y="5056859"/>
            <a:ext cx="1235012" cy="1235012"/>
          </a:xfrm>
          <a:prstGeom prst="rect">
            <a:avLst/>
          </a:prstGeom>
        </p:spPr>
      </p:pic>
      <p:pic>
        <p:nvPicPr>
          <p:cNvPr id="26" name="Graphic 25" descr="Elephant">
            <a:extLst>
              <a:ext uri="{FF2B5EF4-FFF2-40B4-BE49-F238E27FC236}">
                <a16:creationId xmlns:a16="http://schemas.microsoft.com/office/drawing/2014/main" id="{968CB1A9-A250-0B9D-8C99-6484C9BC4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2935" y="5056859"/>
            <a:ext cx="1235012" cy="12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24A6-A4FD-BB0B-19A6-86EE546A9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944ACD-B51B-CF6E-BD3B-F1FCAF22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636643-350B-C20B-58BE-E7C7544E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62550"/>
            <a:ext cx="11187258" cy="95728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X - # of people who buy a mango chili lime donut in a day, </a:t>
            </a:r>
            <a:r>
              <a:rPr lang="en-US" sz="2800" b="1" dirty="0"/>
              <a:t>E[X] = </a:t>
            </a:r>
            <a:r>
              <a:rPr lang="el-GR" sz="2800" b="1" dirty="0"/>
              <a:t>λ</a:t>
            </a:r>
            <a:r>
              <a:rPr lang="en-US" sz="2800" b="1" dirty="0"/>
              <a:t> &gt; 0</a:t>
            </a:r>
          </a:p>
          <a:p>
            <a:pPr lvl="1"/>
            <a:r>
              <a:rPr lang="en-US" sz="2800" dirty="0"/>
              <a:t>Assume events on disjoint time intervals occur independently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1D6317B-28CD-263F-67B2-F29DB6D7661D}"/>
                  </a:ext>
                </a:extLst>
              </p:cNvPr>
              <p:cNvSpPr/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1 day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intervals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1D6317B-28CD-263F-67B2-F29DB6D76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  <a:blipFill>
                <a:blip r:embed="rId3"/>
                <a:stretch>
                  <a:fillRect l="-161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74B72B-C778-E305-2726-2C259EF88825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A76BCD-2834-7A89-8D47-E21A1687386A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9E80E38-52D6-C2E8-7E71-D09617AE3BFD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E3FA35-2038-BFBE-7DA3-C7A181E7A1F5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4CB4DA5-14A8-EEE6-55DD-48A1D5BE525D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4F2DE4-0AC4-76DA-8205-9E0138D0C619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E0B9AA3-826E-790E-87C8-FE804B0B3F2B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16B3C56-162A-8A84-0E19-7AF1E65E3C14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5B16BCA-B1E9-E69B-5661-9DD3278473E4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C7BA786-291B-38D2-962B-D47A617F8D35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431EEA-3368-D8E0-6E8E-C59D15224523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F87677-CB89-35BE-39D3-8C78C7F725BF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9152DE0-A2B7-2309-ED50-D9F80B30DCA5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23A5512-E7B7-350D-3F47-A368607FFCC7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08F82A54-CF26-F824-CE56-67B8215157AC}"/>
              </a:ext>
            </a:extLst>
          </p:cNvPr>
          <p:cNvSpPr/>
          <p:nvPr/>
        </p:nvSpPr>
        <p:spPr>
          <a:xfrm rot="16200000">
            <a:off x="5891080" y="-2299889"/>
            <a:ext cx="409839" cy="10959629"/>
          </a:xfrm>
          <a:prstGeom prst="rightBrace">
            <a:avLst/>
          </a:prstGeom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D9AE2C-7477-B2FB-E6A6-B07B7F57959A}"/>
              </a:ext>
            </a:extLst>
          </p:cNvPr>
          <p:cNvCxnSpPr/>
          <p:nvPr/>
        </p:nvCxnSpPr>
        <p:spPr>
          <a:xfrm>
            <a:off x="616185" y="3630168"/>
            <a:ext cx="916693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39D1DCBF-700E-8109-0463-1B2BBB534672}"/>
                  </a:ext>
                </a:extLst>
              </p:cNvPr>
              <p:cNvSpPr txBox="1"/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39D1DCBF-700E-8109-0463-1B2BBB534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blipFill>
                <a:blip r:embed="rId4"/>
                <a:stretch>
                  <a:fillRect l="-14286" t="-2222" r="-85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EBA530-CDE4-5A7E-0EAD-E707665B4090}"/>
                  </a:ext>
                </a:extLst>
              </p:cNvPr>
              <p:cNvSpPr txBox="1"/>
              <p:nvPr/>
            </p:nvSpPr>
            <p:spPr>
              <a:xfrm>
                <a:off x="616185" y="4500726"/>
                <a:ext cx="9561085" cy="189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independent intervals, assume either 0 or 1 per interval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probability person buys donut in a single interval =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interval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~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Ber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person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ith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interval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EBA530-CDE4-5A7E-0EAD-E707665B4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5" y="4500726"/>
                <a:ext cx="9561085" cy="1893980"/>
              </a:xfrm>
              <a:prstGeom prst="rect">
                <a:avLst/>
              </a:prstGeom>
              <a:blipFill>
                <a:blip r:embed="rId5"/>
                <a:stretch>
                  <a:fillRect l="-829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4CA6053-5A5A-95DB-18AC-C564F47DFB91}"/>
              </a:ext>
            </a:extLst>
          </p:cNvPr>
          <p:cNvGrpSpPr/>
          <p:nvPr/>
        </p:nvGrpSpPr>
        <p:grpSpPr>
          <a:xfrm>
            <a:off x="869025" y="3770139"/>
            <a:ext cx="10583458" cy="489052"/>
            <a:chOff x="1087685" y="4015389"/>
            <a:chExt cx="10583458" cy="489052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75B7F5C-1026-BC0D-3474-BF0B1E2FC74C}"/>
                </a:ext>
              </a:extLst>
            </p:cNvPr>
            <p:cNvSpPr txBox="1"/>
            <p:nvPr/>
          </p:nvSpPr>
          <p:spPr>
            <a:xfrm>
              <a:off x="1985989" y="4019301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FDFD511E-9029-847E-FE44-513945A908F9}"/>
                </a:ext>
              </a:extLst>
            </p:cNvPr>
            <p:cNvSpPr txBox="1"/>
            <p:nvPr/>
          </p:nvSpPr>
          <p:spPr>
            <a:xfrm>
              <a:off x="1087685" y="404277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31A1CEE6-9A06-600C-FB4F-67CF0C4171E1}"/>
                </a:ext>
              </a:extLst>
            </p:cNvPr>
            <p:cNvSpPr txBox="1"/>
            <p:nvPr/>
          </p:nvSpPr>
          <p:spPr>
            <a:xfrm>
              <a:off x="2940639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85A8C82E-A602-15CF-A66E-0874E3FAFBC7}"/>
                </a:ext>
              </a:extLst>
            </p:cNvPr>
            <p:cNvSpPr txBox="1"/>
            <p:nvPr/>
          </p:nvSpPr>
          <p:spPr>
            <a:xfrm>
              <a:off x="3819926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663298DF-1129-EB0F-3F4F-CE2D8973C738}"/>
                </a:ext>
              </a:extLst>
            </p:cNvPr>
            <p:cNvSpPr txBox="1"/>
            <p:nvPr/>
          </p:nvSpPr>
          <p:spPr>
            <a:xfrm>
              <a:off x="5652394" y="401981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26B2436C-7375-3250-28C0-DAF78FD44CE9}"/>
                </a:ext>
              </a:extLst>
            </p:cNvPr>
            <p:cNvSpPr txBox="1"/>
            <p:nvPr/>
          </p:nvSpPr>
          <p:spPr>
            <a:xfrm>
              <a:off x="4773107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4" name="TextBox 54">
              <a:extLst>
                <a:ext uri="{FF2B5EF4-FFF2-40B4-BE49-F238E27FC236}">
                  <a16:creationId xmlns:a16="http://schemas.microsoft.com/office/drawing/2014/main" id="{49AD36DC-4136-5B47-8B42-BCD854E873A2}"/>
                </a:ext>
              </a:extLst>
            </p:cNvPr>
            <p:cNvSpPr txBox="1"/>
            <p:nvPr/>
          </p:nvSpPr>
          <p:spPr>
            <a:xfrm>
              <a:off x="6626061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F45F73A5-9E8F-A2E5-A0E2-792B20890E70}"/>
                </a:ext>
              </a:extLst>
            </p:cNvPr>
            <p:cNvSpPr txBox="1"/>
            <p:nvPr/>
          </p:nvSpPr>
          <p:spPr>
            <a:xfrm>
              <a:off x="7505348" y="4027333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C71214C3-471A-9EB6-6E6E-29837CF55FFA}"/>
                </a:ext>
              </a:extLst>
            </p:cNvPr>
            <p:cNvSpPr txBox="1"/>
            <p:nvPr/>
          </p:nvSpPr>
          <p:spPr>
            <a:xfrm>
              <a:off x="8458529" y="402328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7" name="TextBox 63">
              <a:extLst>
                <a:ext uri="{FF2B5EF4-FFF2-40B4-BE49-F238E27FC236}">
                  <a16:creationId xmlns:a16="http://schemas.microsoft.com/office/drawing/2014/main" id="{5B86898F-08B5-3DF3-F026-4607E8C482E6}"/>
                </a:ext>
              </a:extLst>
            </p:cNvPr>
            <p:cNvSpPr txBox="1"/>
            <p:nvPr/>
          </p:nvSpPr>
          <p:spPr>
            <a:xfrm>
              <a:off x="9309170" y="401538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46A85E62-3777-3871-7750-FFD93DBC8279}"/>
                </a:ext>
              </a:extLst>
            </p:cNvPr>
            <p:cNvSpPr txBox="1"/>
            <p:nvPr/>
          </p:nvSpPr>
          <p:spPr>
            <a:xfrm>
              <a:off x="10265878" y="401539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" name="TextBox 65">
              <a:extLst>
                <a:ext uri="{FF2B5EF4-FFF2-40B4-BE49-F238E27FC236}">
                  <a16:creationId xmlns:a16="http://schemas.microsoft.com/office/drawing/2014/main" id="{6C349B5D-26A7-11F0-E420-B0AA49A5B82A}"/>
                </a:ext>
              </a:extLst>
            </p:cNvPr>
            <p:cNvSpPr txBox="1"/>
            <p:nvPr/>
          </p:nvSpPr>
          <p:spPr>
            <a:xfrm>
              <a:off x="11214686" y="402327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E944B7-3581-A938-FCD8-0DD08DF681AE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3EA4DA-B9E1-E8A0-2C78-462FBE2C270C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AAF2C1-1B51-68E4-0BB8-6E2AA90CBFB5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7BFEAA-7322-C71B-6218-0F7A816F8E76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DCEF48-6DB5-CB71-0DEA-35696380DB17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B8436E-B2BE-FD70-07FB-649D84D6DE3A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27B9B8-7DD1-7B29-C355-A9F759BE6055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114E2C-E76E-58AF-A787-2A4B0C708D8C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661E00-F1F3-6DB9-C242-2787401DC8BC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32E508-73EE-0357-1F57-7DD24A8F4FFB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A4C7AD-A97B-1D56-F1FC-52D52B822B2F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94297C-914F-7E34-1952-B4C31DDE4C0E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9A901B-A882-30C5-6C09-DF8E20A43CD6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E5F184-952A-987C-7C39-FF7D0899F118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3B3AC9C-1F26-AF38-26FF-3E794D6C14F4}"/>
              </a:ext>
            </a:extLst>
          </p:cNvPr>
          <p:cNvCxnSpPr/>
          <p:nvPr/>
        </p:nvCxnSpPr>
        <p:spPr>
          <a:xfrm flipV="1">
            <a:off x="1995558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4BB161-D321-EBE9-BE7A-50EBF31EF24D}"/>
              </a:ext>
            </a:extLst>
          </p:cNvPr>
          <p:cNvCxnSpPr/>
          <p:nvPr/>
        </p:nvCxnSpPr>
        <p:spPr>
          <a:xfrm flipV="1">
            <a:off x="3819920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66DFDC-9B2A-0C6B-C8C4-958AFD83F7E6}"/>
              </a:ext>
            </a:extLst>
          </p:cNvPr>
          <p:cNvCxnSpPr/>
          <p:nvPr/>
        </p:nvCxnSpPr>
        <p:spPr>
          <a:xfrm flipV="1">
            <a:off x="5661963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A65456-26ED-D3AB-03F0-B88B15907EE4}"/>
              </a:ext>
            </a:extLst>
          </p:cNvPr>
          <p:cNvCxnSpPr/>
          <p:nvPr/>
        </p:nvCxnSpPr>
        <p:spPr>
          <a:xfrm flipV="1">
            <a:off x="9325380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7D0240-38F7-182E-9D1C-327C3C147C97}"/>
              </a:ext>
            </a:extLst>
          </p:cNvPr>
          <p:cNvCxnSpPr/>
          <p:nvPr/>
        </p:nvCxnSpPr>
        <p:spPr>
          <a:xfrm flipV="1">
            <a:off x="10276455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miley Face 38">
            <a:extLst>
              <a:ext uri="{FF2B5EF4-FFF2-40B4-BE49-F238E27FC236}">
                <a16:creationId xmlns:a16="http://schemas.microsoft.com/office/drawing/2014/main" id="{CC4A3107-90F8-B1DF-A2FF-DAB46D618974}"/>
              </a:ext>
            </a:extLst>
          </p:cNvPr>
          <p:cNvSpPr/>
          <p:nvPr/>
        </p:nvSpPr>
        <p:spPr>
          <a:xfrm>
            <a:off x="1822179" y="3338130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D3241E29-A1CE-3403-CE50-B1B9E3533174}"/>
              </a:ext>
            </a:extLst>
          </p:cNvPr>
          <p:cNvSpPr/>
          <p:nvPr/>
        </p:nvSpPr>
        <p:spPr>
          <a:xfrm>
            <a:off x="3657148" y="334632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A361721F-5194-66D3-15D4-0ECC45C7905A}"/>
              </a:ext>
            </a:extLst>
          </p:cNvPr>
          <p:cNvSpPr/>
          <p:nvPr/>
        </p:nvSpPr>
        <p:spPr>
          <a:xfrm>
            <a:off x="5480773" y="3342412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CA287C47-2B20-527D-37FC-CBA7EEBEDEED}"/>
              </a:ext>
            </a:extLst>
          </p:cNvPr>
          <p:cNvSpPr/>
          <p:nvPr/>
        </p:nvSpPr>
        <p:spPr>
          <a:xfrm>
            <a:off x="9173064" y="3351984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DD9D42BB-38D0-B26E-AC45-97BF3A0F0BCA}"/>
              </a:ext>
            </a:extLst>
          </p:cNvPr>
          <p:cNvSpPr/>
          <p:nvPr/>
        </p:nvSpPr>
        <p:spPr>
          <a:xfrm>
            <a:off x="10103100" y="337111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25BD-66AC-79D9-D3E5-00D4C2A15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4B043-D46A-B8BE-3694-54940F51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AEBA7E-14AC-5534-F74E-1A09B8AB0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62550"/>
            <a:ext cx="11187258" cy="95728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X - # of people who buy a mango chili lime donut in a day, </a:t>
            </a:r>
            <a:r>
              <a:rPr lang="en-US" sz="2800" b="1" dirty="0"/>
              <a:t>E[X] = </a:t>
            </a:r>
            <a:r>
              <a:rPr lang="el-GR" sz="2800" b="1" dirty="0"/>
              <a:t>λ</a:t>
            </a:r>
            <a:r>
              <a:rPr lang="en-US" sz="2800" b="1" dirty="0"/>
              <a:t> &gt; 0</a:t>
            </a:r>
          </a:p>
          <a:p>
            <a:pPr lvl="1"/>
            <a:r>
              <a:rPr lang="en-US" sz="2800" dirty="0"/>
              <a:t>Assume events on disjoint time intervals occur independently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51AF7B-E303-06C6-0084-1279C292B1F8}"/>
                  </a:ext>
                </a:extLst>
              </p:cNvPr>
              <p:cNvSpPr/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1 day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intervals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251AF7B-E303-06C6-0084-1279C292B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78" y="2492971"/>
                <a:ext cx="5673733" cy="461665"/>
              </a:xfrm>
              <a:prstGeom prst="rect">
                <a:avLst/>
              </a:prstGeom>
              <a:blipFill>
                <a:blip r:embed="rId3"/>
                <a:stretch>
                  <a:fillRect l="-161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7C68FB-D6DA-A14A-DA8F-B2BA04251282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658923A-F6E5-ABD8-18D9-2CEEBDCDB0B1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DB60577-0A9B-464A-A128-B4576AAE31A6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DD29E3-D4EB-935A-55A6-02D3493BB64A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5B97BB-22AB-34FD-56B6-07999255135C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2996C4-7F9F-6909-1FE9-372D9553B84D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1F7A65B-38E9-5BE6-0DE0-933655B2C6C5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773DBC-FCC7-8227-E020-48CA6A2C5031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B6E46A3-8BB4-ACB7-5FAD-2C189F932720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F173D6-39AA-118E-C7DA-A8C7C148D847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A9EC60-5201-100A-9841-EBB8C0D329C8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A0865E-2D94-B5A9-B38E-1252D2079764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915968-F723-9E19-F91C-462946EC02D4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C4E74E-B900-8B29-CB57-9FFC7C2477A6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73C2E40C-3CB8-F9C0-24C5-E679E3105760}"/>
              </a:ext>
            </a:extLst>
          </p:cNvPr>
          <p:cNvSpPr/>
          <p:nvPr/>
        </p:nvSpPr>
        <p:spPr>
          <a:xfrm rot="16200000">
            <a:off x="5891080" y="-2299889"/>
            <a:ext cx="409839" cy="10959629"/>
          </a:xfrm>
          <a:prstGeom prst="rightBrace">
            <a:avLst/>
          </a:prstGeom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35164A-9BA1-2179-75AE-7F0B639F3496}"/>
              </a:ext>
            </a:extLst>
          </p:cNvPr>
          <p:cNvCxnSpPr/>
          <p:nvPr/>
        </p:nvCxnSpPr>
        <p:spPr>
          <a:xfrm>
            <a:off x="616185" y="3630168"/>
            <a:ext cx="916693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1F771585-F0E9-22A6-B6FE-55643EE8BA9B}"/>
                  </a:ext>
                </a:extLst>
              </p:cNvPr>
              <p:cNvSpPr txBox="1"/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1F771585-F0E9-22A6-B6FE-55643EE8B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9" y="3290500"/>
                <a:ext cx="428771" cy="276999"/>
              </a:xfrm>
              <a:prstGeom prst="rect">
                <a:avLst/>
              </a:prstGeom>
              <a:blipFill>
                <a:blip r:embed="rId4"/>
                <a:stretch>
                  <a:fillRect l="-14286" t="-2222" r="-85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5D05E-E70B-2651-A1D9-EBECDEC4811C}"/>
                  </a:ext>
                </a:extLst>
              </p:cNvPr>
              <p:cNvSpPr txBox="1"/>
              <p:nvPr/>
            </p:nvSpPr>
            <p:spPr>
              <a:xfrm>
                <a:off x="616185" y="4500726"/>
                <a:ext cx="9561085" cy="84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interval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~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Ber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person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ith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interval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F5D05E-E70B-2651-A1D9-EBECDEC48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5" y="4500726"/>
                <a:ext cx="9561085" cy="847540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D5F0307-CB47-482E-071A-606337276144}"/>
              </a:ext>
            </a:extLst>
          </p:cNvPr>
          <p:cNvGrpSpPr/>
          <p:nvPr/>
        </p:nvGrpSpPr>
        <p:grpSpPr>
          <a:xfrm>
            <a:off x="869025" y="3770139"/>
            <a:ext cx="10583458" cy="489052"/>
            <a:chOff x="1087685" y="4015389"/>
            <a:chExt cx="10583458" cy="489052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9FBBE5FB-602D-1357-12C4-B66E59838111}"/>
                </a:ext>
              </a:extLst>
            </p:cNvPr>
            <p:cNvSpPr txBox="1"/>
            <p:nvPr/>
          </p:nvSpPr>
          <p:spPr>
            <a:xfrm>
              <a:off x="1985989" y="4019301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30FD059F-8251-D128-A62D-EDFBAEE7A6F5}"/>
                </a:ext>
              </a:extLst>
            </p:cNvPr>
            <p:cNvSpPr txBox="1"/>
            <p:nvPr/>
          </p:nvSpPr>
          <p:spPr>
            <a:xfrm>
              <a:off x="1087685" y="404277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365A7A8E-CC8A-F69B-83DE-8BDB0E1F8E9A}"/>
                </a:ext>
              </a:extLst>
            </p:cNvPr>
            <p:cNvSpPr txBox="1"/>
            <p:nvPr/>
          </p:nvSpPr>
          <p:spPr>
            <a:xfrm>
              <a:off x="2940639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DD5B7AA7-35C3-BEAE-185D-3EE6825CC338}"/>
                </a:ext>
              </a:extLst>
            </p:cNvPr>
            <p:cNvSpPr txBox="1"/>
            <p:nvPr/>
          </p:nvSpPr>
          <p:spPr>
            <a:xfrm>
              <a:off x="3819926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7FEB3C6C-A874-6A76-521A-6BAD945643DE}"/>
                </a:ext>
              </a:extLst>
            </p:cNvPr>
            <p:cNvSpPr txBox="1"/>
            <p:nvPr/>
          </p:nvSpPr>
          <p:spPr>
            <a:xfrm>
              <a:off x="5652394" y="401981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E666810C-16C3-3082-EE4E-CF6461706050}"/>
                </a:ext>
              </a:extLst>
            </p:cNvPr>
            <p:cNvSpPr txBox="1"/>
            <p:nvPr/>
          </p:nvSpPr>
          <p:spPr>
            <a:xfrm>
              <a:off x="4773107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4" name="TextBox 54">
              <a:extLst>
                <a:ext uri="{FF2B5EF4-FFF2-40B4-BE49-F238E27FC236}">
                  <a16:creationId xmlns:a16="http://schemas.microsoft.com/office/drawing/2014/main" id="{53442F52-A1DB-7550-1F7F-A6E4DA1B230B}"/>
                </a:ext>
              </a:extLst>
            </p:cNvPr>
            <p:cNvSpPr txBox="1"/>
            <p:nvPr/>
          </p:nvSpPr>
          <p:spPr>
            <a:xfrm>
              <a:off x="6626061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72B10820-94B8-9150-0F3C-CA49C3136899}"/>
                </a:ext>
              </a:extLst>
            </p:cNvPr>
            <p:cNvSpPr txBox="1"/>
            <p:nvPr/>
          </p:nvSpPr>
          <p:spPr>
            <a:xfrm>
              <a:off x="7505348" y="4027333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27648C82-E4F4-A934-1E21-FD79A5873584}"/>
                </a:ext>
              </a:extLst>
            </p:cNvPr>
            <p:cNvSpPr txBox="1"/>
            <p:nvPr/>
          </p:nvSpPr>
          <p:spPr>
            <a:xfrm>
              <a:off x="8458529" y="402328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7" name="TextBox 63">
              <a:extLst>
                <a:ext uri="{FF2B5EF4-FFF2-40B4-BE49-F238E27FC236}">
                  <a16:creationId xmlns:a16="http://schemas.microsoft.com/office/drawing/2014/main" id="{8B0BCA8F-0E02-7DB4-70C5-E51E0A18FBF9}"/>
                </a:ext>
              </a:extLst>
            </p:cNvPr>
            <p:cNvSpPr txBox="1"/>
            <p:nvPr/>
          </p:nvSpPr>
          <p:spPr>
            <a:xfrm>
              <a:off x="9309170" y="401538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D648A201-B54C-3718-4638-303F323ECF74}"/>
                </a:ext>
              </a:extLst>
            </p:cNvPr>
            <p:cNvSpPr txBox="1"/>
            <p:nvPr/>
          </p:nvSpPr>
          <p:spPr>
            <a:xfrm>
              <a:off x="10265878" y="401539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" name="TextBox 65">
              <a:extLst>
                <a:ext uri="{FF2B5EF4-FFF2-40B4-BE49-F238E27FC236}">
                  <a16:creationId xmlns:a16="http://schemas.microsoft.com/office/drawing/2014/main" id="{368D6E80-050E-9208-41EE-F5FFFA796BC0}"/>
                </a:ext>
              </a:extLst>
            </p:cNvPr>
            <p:cNvSpPr txBox="1"/>
            <p:nvPr/>
          </p:nvSpPr>
          <p:spPr>
            <a:xfrm>
              <a:off x="11214686" y="402327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2D79A9-2AF0-0DF6-3D24-B9C4F8A216E8}"/>
              </a:ext>
            </a:extLst>
          </p:cNvPr>
          <p:cNvCxnSpPr/>
          <p:nvPr/>
        </p:nvCxnSpPr>
        <p:spPr>
          <a:xfrm>
            <a:off x="616186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9F33DC-BBE3-9859-1150-F86CC6B4A11A}"/>
              </a:ext>
            </a:extLst>
          </p:cNvPr>
          <p:cNvCxnSpPr>
            <a:cxnSpLocks/>
          </p:cNvCxnSpPr>
          <p:nvPr/>
        </p:nvCxnSpPr>
        <p:spPr>
          <a:xfrm>
            <a:off x="616186" y="3803301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058477-CEEF-5C74-195B-31770BCA325F}"/>
              </a:ext>
            </a:extLst>
          </p:cNvPr>
          <p:cNvCxnSpPr/>
          <p:nvPr/>
        </p:nvCxnSpPr>
        <p:spPr>
          <a:xfrm>
            <a:off x="1532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F5A002-F7C2-7375-0434-753183AF0089}"/>
              </a:ext>
            </a:extLst>
          </p:cNvPr>
          <p:cNvCxnSpPr/>
          <p:nvPr/>
        </p:nvCxnSpPr>
        <p:spPr>
          <a:xfrm>
            <a:off x="24449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6E26BC-FE31-3548-4A5A-2C48D87072FA}"/>
              </a:ext>
            </a:extLst>
          </p:cNvPr>
          <p:cNvCxnSpPr/>
          <p:nvPr/>
        </p:nvCxnSpPr>
        <p:spPr>
          <a:xfrm>
            <a:off x="33616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8AA91F-52A3-3F0E-7164-4547C362F70E}"/>
              </a:ext>
            </a:extLst>
          </p:cNvPr>
          <p:cNvCxnSpPr/>
          <p:nvPr/>
        </p:nvCxnSpPr>
        <p:spPr>
          <a:xfrm>
            <a:off x="42737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B74FB5-96E5-A238-F05F-CD4839F1B9E9}"/>
              </a:ext>
            </a:extLst>
          </p:cNvPr>
          <p:cNvCxnSpPr/>
          <p:nvPr/>
        </p:nvCxnSpPr>
        <p:spPr>
          <a:xfrm>
            <a:off x="51904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7C7993-C84C-4A3F-644A-641CD38157A6}"/>
              </a:ext>
            </a:extLst>
          </p:cNvPr>
          <p:cNvCxnSpPr/>
          <p:nvPr/>
        </p:nvCxnSpPr>
        <p:spPr>
          <a:xfrm>
            <a:off x="61025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EAF0D7-9B36-223A-BC4F-FAC304FF64EC}"/>
              </a:ext>
            </a:extLst>
          </p:cNvPr>
          <p:cNvCxnSpPr/>
          <p:nvPr/>
        </p:nvCxnSpPr>
        <p:spPr>
          <a:xfrm>
            <a:off x="70192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7AAEA2-9C57-ED7A-4483-44D013D814C0}"/>
              </a:ext>
            </a:extLst>
          </p:cNvPr>
          <p:cNvCxnSpPr/>
          <p:nvPr/>
        </p:nvCxnSpPr>
        <p:spPr>
          <a:xfrm>
            <a:off x="79313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A43321-87C4-CFE4-21B6-51A1F4B20533}"/>
              </a:ext>
            </a:extLst>
          </p:cNvPr>
          <p:cNvCxnSpPr/>
          <p:nvPr/>
        </p:nvCxnSpPr>
        <p:spPr>
          <a:xfrm>
            <a:off x="88480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751EF2-0542-9BF3-F816-4B8832404E1D}"/>
              </a:ext>
            </a:extLst>
          </p:cNvPr>
          <p:cNvCxnSpPr/>
          <p:nvPr/>
        </p:nvCxnSpPr>
        <p:spPr>
          <a:xfrm>
            <a:off x="9760186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6CF1F5-B89E-DF22-5593-2D24315BC8D3}"/>
              </a:ext>
            </a:extLst>
          </p:cNvPr>
          <p:cNvCxnSpPr/>
          <p:nvPr/>
        </p:nvCxnSpPr>
        <p:spPr>
          <a:xfrm>
            <a:off x="10676878" y="3524331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5EF6F7-5A86-D919-1E8B-B15BC36235E7}"/>
              </a:ext>
            </a:extLst>
          </p:cNvPr>
          <p:cNvCxnSpPr/>
          <p:nvPr/>
        </p:nvCxnSpPr>
        <p:spPr>
          <a:xfrm>
            <a:off x="11575815" y="3524331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E333B6-1DCC-EE19-FCFE-714ADEBD80AE}"/>
              </a:ext>
            </a:extLst>
          </p:cNvPr>
          <p:cNvCxnSpPr/>
          <p:nvPr/>
        </p:nvCxnSpPr>
        <p:spPr>
          <a:xfrm flipV="1">
            <a:off x="1995558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85C7297-79E1-10A6-5D94-01A0ACC79EA8}"/>
              </a:ext>
            </a:extLst>
          </p:cNvPr>
          <p:cNvCxnSpPr/>
          <p:nvPr/>
        </p:nvCxnSpPr>
        <p:spPr>
          <a:xfrm flipV="1">
            <a:off x="3819920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0197B6-87A5-535D-CEC9-4C87DD8FD781}"/>
              </a:ext>
            </a:extLst>
          </p:cNvPr>
          <p:cNvCxnSpPr/>
          <p:nvPr/>
        </p:nvCxnSpPr>
        <p:spPr>
          <a:xfrm flipV="1">
            <a:off x="5661963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23672D-0DFB-F7C5-19F0-C707812FE97A}"/>
              </a:ext>
            </a:extLst>
          </p:cNvPr>
          <p:cNvCxnSpPr/>
          <p:nvPr/>
        </p:nvCxnSpPr>
        <p:spPr>
          <a:xfrm flipV="1">
            <a:off x="9325380" y="3733865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E68E68-9C2C-095A-E0D0-69ECD62F83CD}"/>
              </a:ext>
            </a:extLst>
          </p:cNvPr>
          <p:cNvCxnSpPr/>
          <p:nvPr/>
        </p:nvCxnSpPr>
        <p:spPr>
          <a:xfrm flipV="1">
            <a:off x="10276455" y="3718694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miley Face 38">
            <a:extLst>
              <a:ext uri="{FF2B5EF4-FFF2-40B4-BE49-F238E27FC236}">
                <a16:creationId xmlns:a16="http://schemas.microsoft.com/office/drawing/2014/main" id="{A1C76F95-9650-5D4A-DBFA-DFCFB9CD06E8}"/>
              </a:ext>
            </a:extLst>
          </p:cNvPr>
          <p:cNvSpPr/>
          <p:nvPr/>
        </p:nvSpPr>
        <p:spPr>
          <a:xfrm>
            <a:off x="1822179" y="3338130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98716F53-30B6-F18A-1AFC-E55D29D512F3}"/>
              </a:ext>
            </a:extLst>
          </p:cNvPr>
          <p:cNvSpPr/>
          <p:nvPr/>
        </p:nvSpPr>
        <p:spPr>
          <a:xfrm>
            <a:off x="3657148" y="334632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738944FF-05D8-F78C-5D3D-CF9FB6896DE6}"/>
              </a:ext>
            </a:extLst>
          </p:cNvPr>
          <p:cNvSpPr/>
          <p:nvPr/>
        </p:nvSpPr>
        <p:spPr>
          <a:xfrm>
            <a:off x="5480773" y="3342412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56D2ABFE-40C3-0613-2CD1-D0918893AB9A}"/>
              </a:ext>
            </a:extLst>
          </p:cNvPr>
          <p:cNvSpPr/>
          <p:nvPr/>
        </p:nvSpPr>
        <p:spPr>
          <a:xfrm>
            <a:off x="9173064" y="3351984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05CE7288-D328-E9F8-9D9E-3091ABBF6696}"/>
              </a:ext>
            </a:extLst>
          </p:cNvPr>
          <p:cNvSpPr/>
          <p:nvPr/>
        </p:nvSpPr>
        <p:spPr>
          <a:xfrm>
            <a:off x="10103100" y="3371115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/>
              <p:nvPr/>
            </p:nvSpPr>
            <p:spPr>
              <a:xfrm>
                <a:off x="616185" y="5495450"/>
                <a:ext cx="1674561" cy="432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5" y="5495450"/>
                <a:ext cx="1674561" cy="432041"/>
              </a:xfrm>
              <a:prstGeom prst="rect">
                <a:avLst/>
              </a:prstGeom>
              <a:blipFill>
                <a:blip r:embed="rId6"/>
                <a:stretch>
                  <a:fillRect l="-364" t="-126761" r="-12727" b="-188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DE9E273-22DC-6342-A1DF-F377B9AE4D8A}"/>
                  </a:ext>
                </a:extLst>
              </p:cNvPr>
              <p:cNvSpPr/>
              <p:nvPr/>
            </p:nvSpPr>
            <p:spPr>
              <a:xfrm>
                <a:off x="509047" y="5719177"/>
                <a:ext cx="6444969" cy="954877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ndara" panose="020E0502030303020204" pitchFamily="34" charset="0"/>
                  </a:rPr>
                  <a:t>		</a:t>
                </a:r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200" dirty="0">
                  <a:latin typeface="Candara" panose="020E050203030302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DE9E273-22DC-6342-A1DF-F377B9AE4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7" y="5719177"/>
                <a:ext cx="6444969" cy="954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EF77FD1-7966-014A-8B2E-7BE48C5A3278}"/>
                  </a:ext>
                </a:extLst>
              </p:cNvPr>
              <p:cNvSpPr/>
              <p:nvPr/>
            </p:nvSpPr>
            <p:spPr>
              <a:xfrm>
                <a:off x="7396398" y="5981171"/>
                <a:ext cx="29033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>
                    <a:latin typeface="Candara" panose="020E0502030303020204" pitchFamily="34" charset="0"/>
                  </a:rPr>
                  <a:t>indeed!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𝑝𝑛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EF77FD1-7966-014A-8B2E-7BE48C5A3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398" y="5981171"/>
                <a:ext cx="2903359" cy="430887"/>
              </a:xfrm>
              <a:prstGeom prst="rect">
                <a:avLst/>
              </a:prstGeom>
              <a:blipFill>
                <a:blip r:embed="rId8"/>
                <a:stretch>
                  <a:fillRect l="-2725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58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420F-B483-DDD0-9FCB-14D0CBB2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C7945-CBF4-F81E-DECF-22FD5F15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limit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5E00F2-79A5-4982-0F8C-63CA37A25769}"/>
                  </a:ext>
                </a:extLst>
              </p:cNvPr>
              <p:cNvSpPr/>
              <p:nvPr/>
            </p:nvSpPr>
            <p:spPr>
              <a:xfrm>
                <a:off x="2557006" y="1148803"/>
                <a:ext cx="70618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1 day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intervals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highlight>
                      <a:srgbClr val="FFFF00"/>
                    </a:highlight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→∞</m:t>
                    </m:r>
                  </m:oMath>
                </a14:m>
                <a:endParaRPr lang="en-US" sz="2400" dirty="0">
                  <a:highlight>
                    <a:srgbClr val="FFFF00"/>
                  </a:highlight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5E00F2-79A5-4982-0F8C-63CA37A25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006" y="1148803"/>
                <a:ext cx="7061805" cy="461665"/>
              </a:xfrm>
              <a:prstGeom prst="rect">
                <a:avLst/>
              </a:prstGeom>
              <a:blipFill>
                <a:blip r:embed="rId3"/>
                <a:stretch>
                  <a:fillRect l="-12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31096CB-4D46-D387-393F-BF5B28441AAC}"/>
              </a:ext>
            </a:extLst>
          </p:cNvPr>
          <p:cNvCxnSpPr/>
          <p:nvPr/>
        </p:nvCxnSpPr>
        <p:spPr>
          <a:xfrm>
            <a:off x="616186" y="2180163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ED436B8-E785-2AC2-AD4A-7AD252BB7E33}"/>
              </a:ext>
            </a:extLst>
          </p:cNvPr>
          <p:cNvCxnSpPr>
            <a:cxnSpLocks/>
          </p:cNvCxnSpPr>
          <p:nvPr/>
        </p:nvCxnSpPr>
        <p:spPr>
          <a:xfrm>
            <a:off x="616186" y="2459133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2EB7F2-7C44-901D-8707-C071E3601A20}"/>
              </a:ext>
            </a:extLst>
          </p:cNvPr>
          <p:cNvCxnSpPr/>
          <p:nvPr/>
        </p:nvCxnSpPr>
        <p:spPr>
          <a:xfrm>
            <a:off x="15328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61CE633-244F-6576-58CF-B3919AA8B3E1}"/>
              </a:ext>
            </a:extLst>
          </p:cNvPr>
          <p:cNvCxnSpPr/>
          <p:nvPr/>
        </p:nvCxnSpPr>
        <p:spPr>
          <a:xfrm>
            <a:off x="24449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7177370-1AFF-FC31-987D-AE1C6B7FB960}"/>
              </a:ext>
            </a:extLst>
          </p:cNvPr>
          <p:cNvCxnSpPr/>
          <p:nvPr/>
        </p:nvCxnSpPr>
        <p:spPr>
          <a:xfrm>
            <a:off x="33616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998E21-89BF-1173-4AF1-1D1FDA3A7E03}"/>
              </a:ext>
            </a:extLst>
          </p:cNvPr>
          <p:cNvCxnSpPr/>
          <p:nvPr/>
        </p:nvCxnSpPr>
        <p:spPr>
          <a:xfrm>
            <a:off x="42737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363AFB8-14EE-DC47-0862-D6C80AEA5BAB}"/>
              </a:ext>
            </a:extLst>
          </p:cNvPr>
          <p:cNvCxnSpPr/>
          <p:nvPr/>
        </p:nvCxnSpPr>
        <p:spPr>
          <a:xfrm>
            <a:off x="51904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0346C2-DF2E-738B-63AF-E786A60DB794}"/>
              </a:ext>
            </a:extLst>
          </p:cNvPr>
          <p:cNvCxnSpPr/>
          <p:nvPr/>
        </p:nvCxnSpPr>
        <p:spPr>
          <a:xfrm>
            <a:off x="61025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BA4D587-AA98-4E7E-61A0-AA41F3FCA65A}"/>
              </a:ext>
            </a:extLst>
          </p:cNvPr>
          <p:cNvCxnSpPr/>
          <p:nvPr/>
        </p:nvCxnSpPr>
        <p:spPr>
          <a:xfrm>
            <a:off x="70192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49305F-503D-0969-067E-C1DECA400881}"/>
              </a:ext>
            </a:extLst>
          </p:cNvPr>
          <p:cNvCxnSpPr/>
          <p:nvPr/>
        </p:nvCxnSpPr>
        <p:spPr>
          <a:xfrm>
            <a:off x="79313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846908F-6054-9D72-581A-F189FE6B1EC0}"/>
              </a:ext>
            </a:extLst>
          </p:cNvPr>
          <p:cNvCxnSpPr/>
          <p:nvPr/>
        </p:nvCxnSpPr>
        <p:spPr>
          <a:xfrm>
            <a:off x="88480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27E9EF-167D-B7E5-8BA6-B77EB14B9663}"/>
              </a:ext>
            </a:extLst>
          </p:cNvPr>
          <p:cNvCxnSpPr/>
          <p:nvPr/>
        </p:nvCxnSpPr>
        <p:spPr>
          <a:xfrm>
            <a:off x="97601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EB9ED3-9A80-AFA8-3C86-2498BE109686}"/>
              </a:ext>
            </a:extLst>
          </p:cNvPr>
          <p:cNvCxnSpPr/>
          <p:nvPr/>
        </p:nvCxnSpPr>
        <p:spPr>
          <a:xfrm>
            <a:off x="106768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562563A-AF0D-6286-F8CB-98238ABF0AF6}"/>
              </a:ext>
            </a:extLst>
          </p:cNvPr>
          <p:cNvCxnSpPr/>
          <p:nvPr/>
        </p:nvCxnSpPr>
        <p:spPr>
          <a:xfrm>
            <a:off x="11575815" y="2180163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8B0D55C8-EBE2-A9F6-9574-51D177208EF0}"/>
              </a:ext>
            </a:extLst>
          </p:cNvPr>
          <p:cNvSpPr/>
          <p:nvPr/>
        </p:nvSpPr>
        <p:spPr>
          <a:xfrm rot="16200000">
            <a:off x="5891080" y="-3644057"/>
            <a:ext cx="409839" cy="10959629"/>
          </a:xfrm>
          <a:prstGeom prst="rightBrace">
            <a:avLst/>
          </a:prstGeom>
          <a:ln w="952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73E71E-D65A-7184-17ED-318620D5E858}"/>
              </a:ext>
            </a:extLst>
          </p:cNvPr>
          <p:cNvCxnSpPr/>
          <p:nvPr/>
        </p:nvCxnSpPr>
        <p:spPr>
          <a:xfrm>
            <a:off x="616185" y="2286000"/>
            <a:ext cx="916693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388BA34F-895A-5349-E6FC-DE4BA9E2D8C3}"/>
                  </a:ext>
                </a:extLst>
              </p:cNvPr>
              <p:cNvSpPr txBox="1"/>
              <p:nvPr/>
            </p:nvSpPr>
            <p:spPr>
              <a:xfrm>
                <a:off x="851269" y="1946332"/>
                <a:ext cx="428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err="1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44">
                <a:extLst>
                  <a:ext uri="{FF2B5EF4-FFF2-40B4-BE49-F238E27FC236}">
                    <a16:creationId xmlns:a16="http://schemas.microsoft.com/office/drawing/2014/main" id="{388BA34F-895A-5349-E6FC-DE4BA9E2D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69" y="1946332"/>
                <a:ext cx="428771" cy="276999"/>
              </a:xfrm>
              <a:prstGeom prst="rect">
                <a:avLst/>
              </a:prstGeom>
              <a:blipFill>
                <a:blip r:embed="rId4"/>
                <a:stretch>
                  <a:fillRect l="-14286" t="-2174" r="-857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3B6BD05-251B-AC26-B069-002A1265AF2C}"/>
              </a:ext>
            </a:extLst>
          </p:cNvPr>
          <p:cNvGrpSpPr/>
          <p:nvPr/>
        </p:nvGrpSpPr>
        <p:grpSpPr>
          <a:xfrm>
            <a:off x="869025" y="2425971"/>
            <a:ext cx="10583458" cy="489052"/>
            <a:chOff x="1087685" y="4015389"/>
            <a:chExt cx="10583458" cy="489052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7B0A6E0E-141D-235D-6521-EDFFF2CAAB63}"/>
                </a:ext>
              </a:extLst>
            </p:cNvPr>
            <p:cNvSpPr txBox="1"/>
            <p:nvPr/>
          </p:nvSpPr>
          <p:spPr>
            <a:xfrm>
              <a:off x="1985989" y="4019301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B9D26282-44B1-B276-F07C-FAD6ED2401BD}"/>
                </a:ext>
              </a:extLst>
            </p:cNvPr>
            <p:cNvSpPr txBox="1"/>
            <p:nvPr/>
          </p:nvSpPr>
          <p:spPr>
            <a:xfrm>
              <a:off x="1087685" y="404277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0299AD75-88D8-7FAA-2320-08B47AFBC26C}"/>
                </a:ext>
              </a:extLst>
            </p:cNvPr>
            <p:cNvSpPr txBox="1"/>
            <p:nvPr/>
          </p:nvSpPr>
          <p:spPr>
            <a:xfrm>
              <a:off x="2940639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6873CE18-E36B-F199-3B1C-ECC50CA0342D}"/>
                </a:ext>
              </a:extLst>
            </p:cNvPr>
            <p:cNvSpPr txBox="1"/>
            <p:nvPr/>
          </p:nvSpPr>
          <p:spPr>
            <a:xfrm>
              <a:off x="3819926" y="401930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923498AF-DEE0-5639-7193-53AE2AE51202}"/>
                </a:ext>
              </a:extLst>
            </p:cNvPr>
            <p:cNvSpPr txBox="1"/>
            <p:nvPr/>
          </p:nvSpPr>
          <p:spPr>
            <a:xfrm>
              <a:off x="5652394" y="4019816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2058E255-AD86-FA6C-2A06-C27280662896}"/>
                </a:ext>
              </a:extLst>
            </p:cNvPr>
            <p:cNvSpPr txBox="1"/>
            <p:nvPr/>
          </p:nvSpPr>
          <p:spPr>
            <a:xfrm>
              <a:off x="4773107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4" name="TextBox 54">
              <a:extLst>
                <a:ext uri="{FF2B5EF4-FFF2-40B4-BE49-F238E27FC236}">
                  <a16:creationId xmlns:a16="http://schemas.microsoft.com/office/drawing/2014/main" id="{933C5E9D-0D00-2923-FE31-9A08D07A26D3}"/>
                </a:ext>
              </a:extLst>
            </p:cNvPr>
            <p:cNvSpPr txBox="1"/>
            <p:nvPr/>
          </p:nvSpPr>
          <p:spPr>
            <a:xfrm>
              <a:off x="6626061" y="4028517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5" name="TextBox 61">
              <a:extLst>
                <a:ext uri="{FF2B5EF4-FFF2-40B4-BE49-F238E27FC236}">
                  <a16:creationId xmlns:a16="http://schemas.microsoft.com/office/drawing/2014/main" id="{09A2BC4D-6D1E-B246-2322-70B6742A3E36}"/>
                </a:ext>
              </a:extLst>
            </p:cNvPr>
            <p:cNvSpPr txBox="1"/>
            <p:nvPr/>
          </p:nvSpPr>
          <p:spPr>
            <a:xfrm>
              <a:off x="7505348" y="4027333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6" name="TextBox 62">
              <a:extLst>
                <a:ext uri="{FF2B5EF4-FFF2-40B4-BE49-F238E27FC236}">
                  <a16:creationId xmlns:a16="http://schemas.microsoft.com/office/drawing/2014/main" id="{65155A87-404E-6CF3-0A56-A0262CC53E3C}"/>
                </a:ext>
              </a:extLst>
            </p:cNvPr>
            <p:cNvSpPr txBox="1"/>
            <p:nvPr/>
          </p:nvSpPr>
          <p:spPr>
            <a:xfrm>
              <a:off x="8458529" y="402328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17" name="TextBox 63">
              <a:extLst>
                <a:ext uri="{FF2B5EF4-FFF2-40B4-BE49-F238E27FC236}">
                  <a16:creationId xmlns:a16="http://schemas.microsoft.com/office/drawing/2014/main" id="{04A5ABD3-8364-A047-E6B0-0EDD9050E62E}"/>
                </a:ext>
              </a:extLst>
            </p:cNvPr>
            <p:cNvSpPr txBox="1"/>
            <p:nvPr/>
          </p:nvSpPr>
          <p:spPr>
            <a:xfrm>
              <a:off x="9309170" y="401538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41EE6A84-AD1A-90D3-17FB-7549FCBB18AA}"/>
                </a:ext>
              </a:extLst>
            </p:cNvPr>
            <p:cNvSpPr txBox="1"/>
            <p:nvPr/>
          </p:nvSpPr>
          <p:spPr>
            <a:xfrm>
              <a:off x="10265878" y="4015390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19" name="TextBox 65">
              <a:extLst>
                <a:ext uri="{FF2B5EF4-FFF2-40B4-BE49-F238E27FC236}">
                  <a16:creationId xmlns:a16="http://schemas.microsoft.com/office/drawing/2014/main" id="{D8001244-AE04-D750-36BF-D5E013BBF7DC}"/>
                </a:ext>
              </a:extLst>
            </p:cNvPr>
            <p:cNvSpPr txBox="1"/>
            <p:nvPr/>
          </p:nvSpPr>
          <p:spPr>
            <a:xfrm>
              <a:off x="11214686" y="4023279"/>
              <a:ext cx="45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DD3D58-CE32-C495-AC41-7FE2975B6839}"/>
              </a:ext>
            </a:extLst>
          </p:cNvPr>
          <p:cNvCxnSpPr/>
          <p:nvPr/>
        </p:nvCxnSpPr>
        <p:spPr>
          <a:xfrm>
            <a:off x="616186" y="2180163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542D00-7A49-EF82-ED42-BCFBE2E2B18D}"/>
              </a:ext>
            </a:extLst>
          </p:cNvPr>
          <p:cNvCxnSpPr>
            <a:cxnSpLocks/>
          </p:cNvCxnSpPr>
          <p:nvPr/>
        </p:nvCxnSpPr>
        <p:spPr>
          <a:xfrm>
            <a:off x="616186" y="2459133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8EFFB-785C-833E-7E38-485DAE70E9E2}"/>
              </a:ext>
            </a:extLst>
          </p:cNvPr>
          <p:cNvCxnSpPr/>
          <p:nvPr/>
        </p:nvCxnSpPr>
        <p:spPr>
          <a:xfrm>
            <a:off x="15328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CB0880-6069-621F-8F2F-FE10D503FD46}"/>
              </a:ext>
            </a:extLst>
          </p:cNvPr>
          <p:cNvCxnSpPr/>
          <p:nvPr/>
        </p:nvCxnSpPr>
        <p:spPr>
          <a:xfrm>
            <a:off x="24449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B8C043-E848-2A5F-1D4A-5CC5B747C359}"/>
              </a:ext>
            </a:extLst>
          </p:cNvPr>
          <p:cNvCxnSpPr/>
          <p:nvPr/>
        </p:nvCxnSpPr>
        <p:spPr>
          <a:xfrm>
            <a:off x="33616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C9D0A0-771C-32BB-B7C1-151867D2AFFF}"/>
              </a:ext>
            </a:extLst>
          </p:cNvPr>
          <p:cNvCxnSpPr/>
          <p:nvPr/>
        </p:nvCxnSpPr>
        <p:spPr>
          <a:xfrm>
            <a:off x="42737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3D632D-4757-A9E3-44EE-5A512DB15D22}"/>
              </a:ext>
            </a:extLst>
          </p:cNvPr>
          <p:cNvCxnSpPr/>
          <p:nvPr/>
        </p:nvCxnSpPr>
        <p:spPr>
          <a:xfrm>
            <a:off x="51904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AE5FC7-CA6C-7327-8A81-BED6954E036C}"/>
              </a:ext>
            </a:extLst>
          </p:cNvPr>
          <p:cNvCxnSpPr/>
          <p:nvPr/>
        </p:nvCxnSpPr>
        <p:spPr>
          <a:xfrm>
            <a:off x="61025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A70954-07F8-A7E4-0C96-DADC7CB9B395}"/>
              </a:ext>
            </a:extLst>
          </p:cNvPr>
          <p:cNvCxnSpPr/>
          <p:nvPr/>
        </p:nvCxnSpPr>
        <p:spPr>
          <a:xfrm>
            <a:off x="70192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45BDCD-936E-CC1E-07EF-8B70F16A7657}"/>
              </a:ext>
            </a:extLst>
          </p:cNvPr>
          <p:cNvCxnSpPr/>
          <p:nvPr/>
        </p:nvCxnSpPr>
        <p:spPr>
          <a:xfrm>
            <a:off x="79313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D8BBDB-5B93-6A3D-B114-9DE9E15B3D7B}"/>
              </a:ext>
            </a:extLst>
          </p:cNvPr>
          <p:cNvCxnSpPr/>
          <p:nvPr/>
        </p:nvCxnSpPr>
        <p:spPr>
          <a:xfrm>
            <a:off x="88480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ED412B-8A15-3F70-1654-D1BFD510243D}"/>
              </a:ext>
            </a:extLst>
          </p:cNvPr>
          <p:cNvCxnSpPr/>
          <p:nvPr/>
        </p:nvCxnSpPr>
        <p:spPr>
          <a:xfrm>
            <a:off x="9760186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6FDB6D-D57E-05B7-9957-3657B98F3292}"/>
              </a:ext>
            </a:extLst>
          </p:cNvPr>
          <p:cNvCxnSpPr/>
          <p:nvPr/>
        </p:nvCxnSpPr>
        <p:spPr>
          <a:xfrm>
            <a:off x="10676878" y="2180163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67B284-28C5-E00A-B33C-2BDB6862EAB9}"/>
              </a:ext>
            </a:extLst>
          </p:cNvPr>
          <p:cNvCxnSpPr/>
          <p:nvPr/>
        </p:nvCxnSpPr>
        <p:spPr>
          <a:xfrm>
            <a:off x="11575815" y="2180163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BEDA47-B0BE-8A56-C306-AA5BDEC53A53}"/>
              </a:ext>
            </a:extLst>
          </p:cNvPr>
          <p:cNvCxnSpPr/>
          <p:nvPr/>
        </p:nvCxnSpPr>
        <p:spPr>
          <a:xfrm flipV="1">
            <a:off x="1995558" y="2389697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F8A26C-ED30-E00C-5884-CC246B773A30}"/>
              </a:ext>
            </a:extLst>
          </p:cNvPr>
          <p:cNvCxnSpPr/>
          <p:nvPr/>
        </p:nvCxnSpPr>
        <p:spPr>
          <a:xfrm flipV="1">
            <a:off x="3819920" y="2374526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D997D4-793C-8FA3-C4EE-228E53DE1183}"/>
              </a:ext>
            </a:extLst>
          </p:cNvPr>
          <p:cNvCxnSpPr/>
          <p:nvPr/>
        </p:nvCxnSpPr>
        <p:spPr>
          <a:xfrm flipV="1">
            <a:off x="5661963" y="2389697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A4EE14-2DFF-3D9E-9A81-B725680B9ED0}"/>
              </a:ext>
            </a:extLst>
          </p:cNvPr>
          <p:cNvCxnSpPr/>
          <p:nvPr/>
        </p:nvCxnSpPr>
        <p:spPr>
          <a:xfrm flipV="1">
            <a:off x="9325380" y="2389697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ADF733-530F-1E20-44DE-85486EC0B9B1}"/>
              </a:ext>
            </a:extLst>
          </p:cNvPr>
          <p:cNvCxnSpPr/>
          <p:nvPr/>
        </p:nvCxnSpPr>
        <p:spPr>
          <a:xfrm flipV="1">
            <a:off x="10276455" y="2374526"/>
            <a:ext cx="0" cy="184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miley Face 38">
            <a:extLst>
              <a:ext uri="{FF2B5EF4-FFF2-40B4-BE49-F238E27FC236}">
                <a16:creationId xmlns:a16="http://schemas.microsoft.com/office/drawing/2014/main" id="{7F7A455C-2A80-43AF-91FD-D03187570865}"/>
              </a:ext>
            </a:extLst>
          </p:cNvPr>
          <p:cNvSpPr/>
          <p:nvPr/>
        </p:nvSpPr>
        <p:spPr>
          <a:xfrm>
            <a:off x="1822179" y="1993962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ED6DF9CA-59E4-48B4-1E99-256824922087}"/>
              </a:ext>
            </a:extLst>
          </p:cNvPr>
          <p:cNvSpPr/>
          <p:nvPr/>
        </p:nvSpPr>
        <p:spPr>
          <a:xfrm>
            <a:off x="3657148" y="2002157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50ED7B9E-3DDB-9776-2668-63167E951DAC}"/>
              </a:ext>
            </a:extLst>
          </p:cNvPr>
          <p:cNvSpPr/>
          <p:nvPr/>
        </p:nvSpPr>
        <p:spPr>
          <a:xfrm>
            <a:off x="5480773" y="1998244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AC253BA3-CE37-057A-9D03-8553EBD7488A}"/>
              </a:ext>
            </a:extLst>
          </p:cNvPr>
          <p:cNvSpPr/>
          <p:nvPr/>
        </p:nvSpPr>
        <p:spPr>
          <a:xfrm>
            <a:off x="9173064" y="2007816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DF6221C0-0E85-D5B0-CC93-A0F3C2D0EC1D}"/>
              </a:ext>
            </a:extLst>
          </p:cNvPr>
          <p:cNvSpPr/>
          <p:nvPr/>
        </p:nvSpPr>
        <p:spPr>
          <a:xfrm>
            <a:off x="10103100" y="2026947"/>
            <a:ext cx="344691" cy="344691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85A0C2-8F96-20AC-32A3-1131C79CB71E}"/>
                  </a:ext>
                </a:extLst>
              </p:cNvPr>
              <p:cNvSpPr/>
              <p:nvPr/>
            </p:nvSpPr>
            <p:spPr>
              <a:xfrm>
                <a:off x="7514916" y="3521"/>
                <a:ext cx="4802790" cy="848309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  <a:r>
                  <a:rPr lang="en-US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binomial,</a:t>
                </a:r>
                <a:r>
                  <a:rPr lang="en-US" dirty="0">
                    <a:solidFill>
                      <a:srgbClr val="0070C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85A0C2-8F96-20AC-32A3-1131C79CB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916" y="3521"/>
                <a:ext cx="4802790" cy="848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5D80A473-651C-0E42-8B06-D53FC600D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4042" y="3354071"/>
            <a:ext cx="1361497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095B44E-4A57-6847-BE20-3979D99A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64475" y="3360207"/>
            <a:ext cx="1495191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234008-76C7-3D41-91FA-B52DFFF12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78478" y="3360208"/>
            <a:ext cx="1495190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889DB9-5FFE-5947-899F-13A09DEF0B5C}"/>
                  </a:ext>
                </a:extLst>
              </p:cNvPr>
              <p:cNvSpPr/>
              <p:nvPr/>
            </p:nvSpPr>
            <p:spPr>
              <a:xfrm>
                <a:off x="585695" y="3385554"/>
                <a:ext cx="11020609" cy="116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1889DB9-5FFE-5947-899F-13A09DEF0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5" y="3385554"/>
                <a:ext cx="11020609" cy="1160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ight Brace 68">
            <a:extLst>
              <a:ext uri="{FF2B5EF4-FFF2-40B4-BE49-F238E27FC236}">
                <a16:creationId xmlns:a16="http://schemas.microsoft.com/office/drawing/2014/main" id="{27995FDC-31C8-9F47-B584-ABB8FC1B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31938" y="4202200"/>
            <a:ext cx="361507" cy="1165905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7">
                <a:extLst>
                  <a:ext uri="{FF2B5EF4-FFF2-40B4-BE49-F238E27FC236}">
                    <a16:creationId xmlns:a16="http://schemas.microsoft.com/office/drawing/2014/main" id="{25F0DAFE-F6A8-2D45-8333-084069E2EFF5}"/>
                  </a:ext>
                </a:extLst>
              </p:cNvPr>
              <p:cNvSpPr txBox="1"/>
              <p:nvPr/>
            </p:nvSpPr>
            <p:spPr>
              <a:xfrm>
                <a:off x="6722290" y="5004788"/>
                <a:ext cx="580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0" name="TextBox 67">
                <a:extLst>
                  <a:ext uri="{FF2B5EF4-FFF2-40B4-BE49-F238E27FC236}">
                    <a16:creationId xmlns:a16="http://schemas.microsoft.com/office/drawing/2014/main" id="{25F0DAFE-F6A8-2D45-8333-084069E2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90" y="5004788"/>
                <a:ext cx="580800" cy="369332"/>
              </a:xfrm>
              <a:prstGeom prst="rect">
                <a:avLst/>
              </a:prstGeom>
              <a:blipFill>
                <a:blip r:embed="rId7"/>
                <a:stretch>
                  <a:fillRect l="-7368" r="-12632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ight Brace 70">
            <a:extLst>
              <a:ext uri="{FF2B5EF4-FFF2-40B4-BE49-F238E27FC236}">
                <a16:creationId xmlns:a16="http://schemas.microsoft.com/office/drawing/2014/main" id="{863F9532-1D61-484E-96D6-DD0F7C30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37073" y="4112942"/>
            <a:ext cx="361507" cy="1483676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0">
                <a:extLst>
                  <a:ext uri="{FF2B5EF4-FFF2-40B4-BE49-F238E27FC236}">
                    <a16:creationId xmlns:a16="http://schemas.microsoft.com/office/drawing/2014/main" id="{9B951958-B1CD-234B-BFA8-45379F9957B2}"/>
                  </a:ext>
                </a:extLst>
              </p:cNvPr>
              <p:cNvSpPr txBox="1"/>
              <p:nvPr/>
            </p:nvSpPr>
            <p:spPr>
              <a:xfrm>
                <a:off x="9985585" y="5105160"/>
                <a:ext cx="7885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2" name="TextBox 70">
                <a:extLst>
                  <a:ext uri="{FF2B5EF4-FFF2-40B4-BE49-F238E27FC236}">
                    <a16:creationId xmlns:a16="http://schemas.microsoft.com/office/drawing/2014/main" id="{9B951958-B1CD-234B-BFA8-45379F995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585" y="5105160"/>
                <a:ext cx="788566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Brace 72">
            <a:extLst>
              <a:ext uri="{FF2B5EF4-FFF2-40B4-BE49-F238E27FC236}">
                <a16:creationId xmlns:a16="http://schemas.microsoft.com/office/drawing/2014/main" id="{4BD0191B-318A-FE41-AA2D-A4854B612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754038" y="4167894"/>
            <a:ext cx="361507" cy="1361497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852903-269F-3D42-83DF-65E17F8766C2}"/>
                  </a:ext>
                </a:extLst>
              </p:cNvPr>
              <p:cNvSpPr txBox="1"/>
              <p:nvPr/>
            </p:nvSpPr>
            <p:spPr>
              <a:xfrm>
                <a:off x="8461129" y="5099023"/>
                <a:ext cx="678234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852903-269F-3D42-83DF-65E17F876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129" y="5099023"/>
                <a:ext cx="678234" cy="383118"/>
              </a:xfrm>
              <a:prstGeom prst="rect">
                <a:avLst/>
              </a:prstGeom>
              <a:blipFill>
                <a:blip r:embed="rId9"/>
                <a:stretch>
                  <a:fillRect l="-11712" t="-1587" r="-30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64CCDC-66CD-4541-AC40-F3FC8729335F}"/>
                  </a:ext>
                </a:extLst>
              </p:cNvPr>
              <p:cNvSpPr/>
              <p:nvPr/>
            </p:nvSpPr>
            <p:spPr>
              <a:xfrm>
                <a:off x="807972" y="5099023"/>
                <a:ext cx="4153894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64CCDC-66CD-4541-AC40-F3FC8729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72" y="5099023"/>
                <a:ext cx="4153894" cy="886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8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time interval.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that time interval. </a:t>
                </a:r>
              </a:p>
              <a:p>
                <a:r>
                  <a:rPr lang="en-US" dirty="0"/>
                  <a:t>Support: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(all </a:t>
                </a:r>
                <a:r>
                  <a:rPr lang="en-US" i="1" dirty="0"/>
                  <a:t>natural </a:t>
                </a:r>
                <a:r>
                  <a:rPr lang="en-US" dirty="0"/>
                  <a:t>numbers) 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(sample PMFs)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/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/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PMF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4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9608-F9CE-CD40-D50F-FAAA4A5C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B908-76EE-E226-1A12-99C709FD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Binomial to Poisson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AB4DB-5EF5-B945-A4BE-FBC0D6DA6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Binomial approaches Poisson in the limit as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→ ∞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(equivalently,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→ 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while holding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=  </m:t>
                    </m:r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Poisson approximates Binomial when: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very large,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very small, and  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𝜆</m:t>
                    </m:r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=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“moderate”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    e.g.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&gt; 20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&lt; 0.05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),  (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&gt; 100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Gill Sans" panose="020B0502020104020203" pitchFamily="34" charset="-79"/>
                      </a:rPr>
                      <m:t> &lt; 0.1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AB4DB-5EF5-B945-A4BE-FBC0D6DA6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19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93EF-C705-7449-B55E-1AD22911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From Binomial to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C7462-1C8C-184D-AE74-69A65579E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sending bit string over a network</a:t>
                </a:r>
              </a:p>
              <a:p>
                <a:r>
                  <a:rPr lang="en-US" dirty="0"/>
                  <a:t>Send bit string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Probability of (independent) bit corruption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What is probability that message arrives uncorrupted?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0.01)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=0) ≈ 0.990049829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C7462-1C8C-184D-AE74-69A65579E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4D85AE-C207-0E4D-8A3D-2169BBB6C3CD}"/>
                  </a:ext>
                </a:extLst>
              </p:cNvPr>
              <p:cNvSpPr/>
              <p:nvPr/>
            </p:nvSpPr>
            <p:spPr>
              <a:xfrm>
                <a:off x="561791" y="4203633"/>
                <a:ext cx="11020609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−0.01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0!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0.990049834</m:t>
                      </m:r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34D85AE-C207-0E4D-8A3D-2169BBB6C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1" y="4203633"/>
                <a:ext cx="11020609" cy="956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44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5287"/>
                <a:ext cx="8831650" cy="4845504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Example</a:t>
                </a:r>
              </a:p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5287"/>
                <a:ext cx="8831650" cy="4845504"/>
              </a:xfrm>
              <a:blipFill>
                <a:blip r:embed="rId3"/>
                <a:stretch>
                  <a:fillRect l="-897" r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252" y="4424490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A96F60-A6E8-2888-E0DC-4CE4B2BE2C9B}"/>
                  </a:ext>
                </a:extLst>
              </p:cNvPr>
              <p:cNvSpPr txBox="1"/>
              <p:nvPr/>
            </p:nvSpPr>
            <p:spPr>
              <a:xfrm>
                <a:off x="518088" y="1565581"/>
                <a:ext cx="10946201" cy="867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Run 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independent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trials with probability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𝒑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 How many trials do you need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until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𝒓</m:t>
                    </m:r>
                  </m:oMath>
                </a14:m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successes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A96F60-A6E8-2888-E0DC-4CE4B2BE2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8" y="1565581"/>
                <a:ext cx="10946201" cy="867930"/>
              </a:xfrm>
              <a:prstGeom prst="rect">
                <a:avLst/>
              </a:prstGeom>
              <a:blipFill>
                <a:blip r:embed="rId5"/>
                <a:stretch>
                  <a:fillRect l="-334" t="-12676" b="-19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</a:t>
            </a:r>
            <a:r>
              <a:rPr lang="en-US" b="1" i="1" dirty="0"/>
              <a:t>Uniform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Clr>
                    <a:srgbClr val="1CADE4"/>
                  </a:buClr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Run </a:t>
                </a:r>
                <a:r>
                  <a:rPr lang="en-US" b="1" u="sng" dirty="0">
                    <a:solidFill>
                      <a:prstClr val="black"/>
                    </a:solidFill>
                  </a:rPr>
                  <a:t>independent</a:t>
                </a:r>
                <a:r>
                  <a:rPr lang="en-US" b="1" dirty="0">
                    <a:solidFill>
                      <a:prstClr val="black"/>
                    </a:solidFill>
                  </a:rPr>
                  <a:t> trials with probability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How many trials do you need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until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i="1" dirty="0">
                    <a:solidFill>
                      <a:prstClr val="black"/>
                    </a:solidFill>
                  </a:rPr>
                  <a:t> successes</a:t>
                </a:r>
                <a:r>
                  <a:rPr lang="en-US" b="1" dirty="0">
                    <a:solidFill>
                      <a:prstClr val="black"/>
                    </a:solidFill>
                  </a:rPr>
                  <a:t>?</a:t>
                </a:r>
              </a:p>
              <a:p>
                <a:pPr lvl="0">
                  <a:buClr>
                    <a:srgbClr val="1CADE4"/>
                  </a:buClr>
                  <a:defRPr/>
                </a:pPr>
                <a:endParaRPr lang="en-US" sz="1000" b="1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1CADE4"/>
                  </a:buCl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the number of trials till (and including) the </a:t>
                </a:r>
                <a:r>
                  <a:rPr lang="en-US" dirty="0" err="1">
                    <a:solidFill>
                      <a:prstClr val="black"/>
                    </a:solidFill>
                  </a:rPr>
                  <a:t>r’th</a:t>
                </a:r>
                <a:r>
                  <a:rPr lang="en-US" dirty="0">
                    <a:solidFill>
                      <a:prstClr val="black"/>
                    </a:solidFill>
                  </a:rPr>
                  <a:t> success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support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What’s the </a:t>
                </a:r>
                <a:r>
                  <a:rPr lang="en-US" b="1" dirty="0"/>
                  <a:t>PMF</a:t>
                </a:r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i.e., what is the probability it takes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trials till the </a:t>
                </a:r>
                <a:r>
                  <a:rPr lang="en-US" dirty="0" err="1"/>
                  <a:t>r’th</a:t>
                </a:r>
                <a:r>
                  <a:rPr lang="en-US" dirty="0"/>
                  <a:t>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DC56F5C-5904-6A27-EAEF-5841A3272A0D}"/>
              </a:ext>
            </a:extLst>
          </p:cNvPr>
          <p:cNvSpPr/>
          <p:nvPr/>
        </p:nvSpPr>
        <p:spPr>
          <a:xfrm>
            <a:off x="5128591" y="5989983"/>
            <a:ext cx="6838626" cy="677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everywhere: 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Clr>
                    <a:srgbClr val="1CADE4"/>
                  </a:buClr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Run </a:t>
                </a:r>
                <a:r>
                  <a:rPr lang="en-US" b="1" u="sng" dirty="0">
                    <a:solidFill>
                      <a:prstClr val="black"/>
                    </a:solidFill>
                  </a:rPr>
                  <a:t>independent</a:t>
                </a:r>
                <a:r>
                  <a:rPr lang="en-US" b="1" dirty="0">
                    <a:solidFill>
                      <a:prstClr val="black"/>
                    </a:solidFill>
                  </a:rPr>
                  <a:t> trials with probability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 How many trials do you need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until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i="1" dirty="0">
                    <a:solidFill>
                      <a:prstClr val="black"/>
                    </a:solidFill>
                  </a:rPr>
                  <a:t> successes</a:t>
                </a:r>
                <a:r>
                  <a:rPr lang="en-US" b="1" dirty="0">
                    <a:solidFill>
                      <a:prstClr val="black"/>
                    </a:solidFill>
                  </a:rPr>
                  <a:t>?</a:t>
                </a:r>
              </a:p>
              <a:p>
                <a:pPr lvl="0">
                  <a:buClr>
                    <a:srgbClr val="1CADE4"/>
                  </a:buClr>
                  <a:defRPr/>
                </a:pPr>
                <a:endParaRPr lang="en-US" sz="1000" b="1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1CADE4"/>
                  </a:buCl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the number of trials till (and including) the </a:t>
                </a:r>
                <a:r>
                  <a:rPr lang="en-US" dirty="0" err="1">
                    <a:solidFill>
                      <a:prstClr val="black"/>
                    </a:solidFill>
                  </a:rPr>
                  <a:t>r’th</a:t>
                </a:r>
                <a:r>
                  <a:rPr lang="en-US" dirty="0">
                    <a:solidFill>
                      <a:prstClr val="black"/>
                    </a:solidFill>
                  </a:rPr>
                  <a:t> success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What is the </a:t>
                </a:r>
                <a:r>
                  <a:rPr lang="en-US" b="1" dirty="0"/>
                  <a:t>support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+2, 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b="1" dirty="0"/>
                  <a:t>PMF</a:t>
                </a:r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i.e., what is the probability it takes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trials till the </a:t>
                </a:r>
                <a:r>
                  <a:rPr lang="en-US" dirty="0" err="1"/>
                  <a:t>r’th</a:t>
                </a:r>
                <a:r>
                  <a:rPr lang="en-US" dirty="0"/>
                  <a:t>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32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Run </a:t>
                </a:r>
                <a:r>
                  <a:rPr lang="en-US" u="sng" dirty="0">
                    <a:solidFill>
                      <a:prstClr val="black"/>
                    </a:solidFill>
                  </a:rPr>
                  <a:t>independent</a:t>
                </a:r>
                <a:r>
                  <a:rPr lang="en-US" dirty="0">
                    <a:solidFill>
                      <a:prstClr val="black"/>
                    </a:solidFill>
                  </a:rPr>
                  <a:t> trials with probability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en-US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the number of trials till (and including) the </a:t>
                </a:r>
                <a:r>
                  <a:rPr lang="en-US" dirty="0" err="1">
                    <a:solidFill>
                      <a:prstClr val="black"/>
                    </a:solidFill>
                  </a:rPr>
                  <a:t>r’th</a:t>
                </a:r>
                <a:r>
                  <a:rPr lang="en-US" dirty="0">
                    <a:solidFill>
                      <a:prstClr val="black"/>
                    </a:solidFill>
                  </a:rPr>
                  <a:t> success</a:t>
                </a: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b="1" dirty="0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</a:t>
                </a:r>
                <a:r>
                  <a:rPr lang="en-US" b="1" dirty="0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b="1" dirty="0"/>
                  <a:t>1</a:t>
                </a:r>
                <a:r>
                  <a:rPr lang="en-US" dirty="0"/>
                  <a:t>. We want </a:t>
                </a:r>
                <a:r>
                  <a:rPr lang="en-US" b="1" dirty="0"/>
                  <a:t>exactly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of the first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to be successes </a:t>
                </a:r>
                <a:r>
                  <a:rPr lang="en-US" dirty="0"/>
                  <a:t>– this sounds like a binomial! 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r>
                  <a:rPr lang="en-US" b="1" dirty="0"/>
                  <a:t>2</a:t>
                </a:r>
                <a:r>
                  <a:rPr lang="en-US" dirty="0"/>
                  <a:t>.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probability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err="1"/>
                  <a:t>’th</a:t>
                </a:r>
                <a:r>
                  <a:rPr lang="en-US" b="1" dirty="0"/>
                  <a:t> trial is success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02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is the number of trials till we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successes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do trials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do trials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…do trials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b="1" dirty="0"/>
                  <a:t>expectation</a:t>
                </a:r>
                <a:r>
                  <a:rPr lang="en-US" dirty="0"/>
                  <a:t> and </a:t>
                </a:r>
                <a:r>
                  <a:rPr lang="en-US" b="1" dirty="0"/>
                  <a:t>variance</a:t>
                </a:r>
                <a:r>
                  <a:rPr lang="en-US" dirty="0"/>
                  <a:t> (hint: linearity)?</a:t>
                </a:r>
              </a:p>
              <a:p>
                <a:pPr lvl="1"/>
                <a:r>
                  <a:rPr lang="en-US" dirty="0"/>
                  <a:t>How can we 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 sum of random variables?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C27E2A6-2763-3994-BD96-01533A266F94}"/>
              </a:ext>
            </a:extLst>
          </p:cNvPr>
          <p:cNvSpPr/>
          <p:nvPr/>
        </p:nvSpPr>
        <p:spPr>
          <a:xfrm>
            <a:off x="5128591" y="5989983"/>
            <a:ext cx="6838626" cy="677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everywhere: 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116250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is the number of trials till we see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successes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do trials until we see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do trials until success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…do trials until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 sum of geometric random variables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8425EBF-8019-6309-9F58-4D5E32338A60}"/>
                  </a:ext>
                </a:extLst>
              </p:cNvPr>
              <p:cNvSpPr/>
              <p:nvPr/>
            </p:nvSpPr>
            <p:spPr>
              <a:xfrm>
                <a:off x="633643" y="2516906"/>
                <a:ext cx="10206635" cy="1206955"/>
              </a:xfrm>
              <a:prstGeom prst="roundRect">
                <a:avLst>
                  <a:gd name="adj" fmla="val 13749"/>
                </a:avLst>
              </a:prstGeom>
              <a:solidFill>
                <a:srgbClr val="F4F1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𝑍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are called 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48DD3">
                        <a:lumMod val="75000"/>
                      </a:srgb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independent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and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8853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identically distributed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” or “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i.i.d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.’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Because they are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48DD3">
                        <a:lumMod val="75000"/>
                      </a:srgbClr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independent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…and have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8853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identical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E8853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pmfs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8425EBF-8019-6309-9F58-4D5E32338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3" y="2516906"/>
                <a:ext cx="10206635" cy="1206955"/>
              </a:xfrm>
              <a:prstGeom prst="roundRect">
                <a:avLst>
                  <a:gd name="adj" fmla="val 13749"/>
                </a:avLst>
              </a:prstGeom>
              <a:blipFill>
                <a:blip r:embed="rId4"/>
                <a:stretch>
                  <a:fillRect t="-5051" b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are independent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 How many purple balls do we get in this sample?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purple balls in this sample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Bernoulli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u="sng" dirty="0"/>
                  <a:t>indicator random variable that the trial was a success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 on the trial.</a:t>
                </a:r>
              </a:p>
              <a:p>
                <a:r>
                  <a:rPr lang="en-US" b="1" dirty="0"/>
                  <a:t>PMF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Expectation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Variance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 (PMF)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69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 How many purple balls do we get in this sample?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u="sng" dirty="0"/>
                  <a:t> is the number of purple balls in this sample</a:t>
                </a:r>
              </a:p>
              <a:p>
                <a:r>
                  <a:rPr lang="en-US" b="1" dirty="0"/>
                  <a:t>If you draw out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 purple ones?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6983"/>
              </a:xfrm>
              <a:blipFill>
                <a:blip r:embed="rId3"/>
                <a:stretch>
                  <a:fillRect l="-708" t="-197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F7D7CF8-1AF6-FB09-2370-224BA5776AE4}"/>
              </a:ext>
            </a:extLst>
          </p:cNvPr>
          <p:cNvSpPr/>
          <p:nvPr/>
        </p:nvSpPr>
        <p:spPr>
          <a:xfrm>
            <a:off x="8206810" y="4571376"/>
            <a:ext cx="3243068" cy="20233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F8FA14-847B-F0A3-8776-C124ADBF449C}"/>
              </a:ext>
            </a:extLst>
          </p:cNvPr>
          <p:cNvSpPr/>
          <p:nvPr/>
        </p:nvSpPr>
        <p:spPr>
          <a:xfrm>
            <a:off x="8715032" y="4968666"/>
            <a:ext cx="1257300" cy="1286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0A8EE4-83D9-C398-745F-124B1D5A094D}"/>
              </a:ext>
            </a:extLst>
          </p:cNvPr>
          <p:cNvSpPr/>
          <p:nvPr/>
        </p:nvSpPr>
        <p:spPr>
          <a:xfrm>
            <a:off x="9606572" y="5239106"/>
            <a:ext cx="1340158" cy="762568"/>
          </a:xfrm>
          <a:prstGeom prst="roundRect">
            <a:avLst/>
          </a:prstGeom>
          <a:solidFill>
            <a:srgbClr val="D4EBDB">
              <a:alpha val="5098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AE289-C8E1-D0D2-CF63-571256859ED3}"/>
              </a:ext>
            </a:extLst>
          </p:cNvPr>
          <p:cNvSpPr txBox="1"/>
          <p:nvPr/>
        </p:nvSpPr>
        <p:spPr>
          <a:xfrm>
            <a:off x="9459639" y="5355856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AD745-7E8C-976D-9032-D123F7697269}"/>
              </a:ext>
            </a:extLst>
          </p:cNvPr>
          <p:cNvSpPr txBox="1"/>
          <p:nvPr/>
        </p:nvSpPr>
        <p:spPr>
          <a:xfrm>
            <a:off x="10899528" y="4609092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87A17-2839-3711-B4F5-A2572FCD1342}"/>
              </a:ext>
            </a:extLst>
          </p:cNvPr>
          <p:cNvSpPr txBox="1"/>
          <p:nvPr/>
        </p:nvSpPr>
        <p:spPr>
          <a:xfrm>
            <a:off x="10244304" y="5341197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n-k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C1250-6570-071D-BD83-ACF1F22DEB04}"/>
              </a:ext>
            </a:extLst>
          </p:cNvPr>
          <p:cNvSpPr txBox="1"/>
          <p:nvPr/>
        </p:nvSpPr>
        <p:spPr>
          <a:xfrm>
            <a:off x="10450977" y="4831172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 (PMF)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569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 How many purple balls do we get in this sample?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purple balls in this sample</a:t>
                </a:r>
              </a:p>
              <a:p>
                <a:r>
                  <a:rPr lang="en-US" b="1" dirty="0"/>
                  <a:t>If you draw out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 purple ones?</a:t>
                </a:r>
                <a:endParaRPr lang="en-US" dirty="0"/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56983"/>
              </a:xfrm>
              <a:blipFill>
                <a:blip r:embed="rId2"/>
                <a:stretch>
                  <a:fillRect l="-708" t="-197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F7D7CF8-1AF6-FB09-2370-224BA5776AE4}"/>
              </a:ext>
            </a:extLst>
          </p:cNvPr>
          <p:cNvSpPr/>
          <p:nvPr/>
        </p:nvSpPr>
        <p:spPr>
          <a:xfrm>
            <a:off x="8206810" y="4594526"/>
            <a:ext cx="3243068" cy="20233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F8FA14-847B-F0A3-8776-C124ADBF449C}"/>
              </a:ext>
            </a:extLst>
          </p:cNvPr>
          <p:cNvSpPr/>
          <p:nvPr/>
        </p:nvSpPr>
        <p:spPr>
          <a:xfrm>
            <a:off x="8715032" y="4991816"/>
            <a:ext cx="1257300" cy="1286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0A8EE4-83D9-C398-745F-124B1D5A094D}"/>
              </a:ext>
            </a:extLst>
          </p:cNvPr>
          <p:cNvSpPr/>
          <p:nvPr/>
        </p:nvSpPr>
        <p:spPr>
          <a:xfrm>
            <a:off x="9606572" y="5262256"/>
            <a:ext cx="1340158" cy="762568"/>
          </a:xfrm>
          <a:prstGeom prst="roundRect">
            <a:avLst/>
          </a:prstGeom>
          <a:solidFill>
            <a:srgbClr val="D4EBDB">
              <a:alpha val="5098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AE289-C8E1-D0D2-CF63-571256859ED3}"/>
              </a:ext>
            </a:extLst>
          </p:cNvPr>
          <p:cNvSpPr txBox="1"/>
          <p:nvPr/>
        </p:nvSpPr>
        <p:spPr>
          <a:xfrm>
            <a:off x="9459639" y="5379006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AD745-7E8C-976D-9032-D123F7697269}"/>
              </a:ext>
            </a:extLst>
          </p:cNvPr>
          <p:cNvSpPr txBox="1"/>
          <p:nvPr/>
        </p:nvSpPr>
        <p:spPr>
          <a:xfrm>
            <a:off x="10899528" y="4632242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87A17-2839-3711-B4F5-A2572FCD1342}"/>
              </a:ext>
            </a:extLst>
          </p:cNvPr>
          <p:cNvSpPr txBox="1"/>
          <p:nvPr/>
        </p:nvSpPr>
        <p:spPr>
          <a:xfrm>
            <a:off x="10244304" y="5364347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n-k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C1250-6570-071D-BD83-ACF1F22DEB04}"/>
              </a:ext>
            </a:extLst>
          </p:cNvPr>
          <p:cNvSpPr txBox="1"/>
          <p:nvPr/>
        </p:nvSpPr>
        <p:spPr>
          <a:xfrm>
            <a:off x="10450977" y="4854322"/>
            <a:ext cx="7172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72509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 (Expectation)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43269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i="1" dirty="0"/>
                  <a:t> is the number of purple balls in the sample</a:t>
                </a:r>
              </a:p>
              <a:p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43269"/>
              </a:xfrm>
              <a:blipFill>
                <a:blip r:embed="rId2"/>
                <a:stretch>
                  <a:fillRect l="-545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 in the sample.</a:t>
                </a:r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CDE3-A494-8E9D-4FAC-89F03946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Zoo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A3385-4C50-395B-0DEE-826455153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35256"/>
                <a:ext cx="11187258" cy="5531304"/>
              </a:xfrm>
            </p:spPr>
            <p:txBody>
              <a:bodyPr>
                <a:normAutofit fontScale="92500" lnSpcReduction="10000"/>
              </a:bodyPr>
              <a:lstStyle/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Uniform: </a:t>
                </a:r>
                <a:r>
                  <a:rPr lang="en-US" dirty="0"/>
                  <a:t>Every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equally likely</a:t>
                </a:r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1" dirty="0"/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Bernoulli: </a:t>
                </a:r>
                <a:r>
                  <a:rPr lang="en-US" dirty="0"/>
                  <a:t>Whether there is success in one trial</a:t>
                </a:r>
                <a:endParaRPr lang="en-US" b="1" dirty="0"/>
              </a:p>
              <a:p>
                <a:pPr marL="206439" lvl="1"/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is 1 with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and 0 otherwise</a:t>
                </a:r>
                <a:endParaRPr lang="en-US" dirty="0"/>
              </a:p>
              <a:p>
                <a:pPr marL="404813" indent="-234950">
                  <a:buFont typeface="Arial" panose="020B0604020202020204" pitchFamily="34" charset="0"/>
                  <a:buChar char="•"/>
                </a:pPr>
                <a:r>
                  <a:rPr lang="en-US" b="1" dirty="0"/>
                  <a:t>Binomial</a:t>
                </a:r>
                <a:r>
                  <a:rPr lang="en-US" b="1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Number of successes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independent trials</a:t>
                </a:r>
              </a:p>
              <a:p>
                <a:pPr marL="206439" lvl="1"/>
                <a:r>
                  <a:rPr lang="en-US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Bin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independent trials,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success on each trial</a:t>
                </a: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Geometric: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Number of </a:t>
                </a:r>
                <a:r>
                  <a:rPr lang="en-US" dirty="0">
                    <a:solidFill>
                      <a:schemeClr val="tx1"/>
                    </a:solidFill>
                  </a:rPr>
                  <a:t>trials till first success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Geo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 probability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success on each trial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Poisson: </a:t>
                </a:r>
                <a:r>
                  <a:rPr lang="en-US" dirty="0">
                    <a:solidFill>
                      <a:schemeClr val="tx1"/>
                    </a:solidFill>
                  </a:rPr>
                  <a:t>Number of successes in a time interval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Poi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𝜆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average number of successes in the time interval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>
                    <a:solidFill>
                      <a:schemeClr val="tx1"/>
                    </a:solidFill>
                  </a:rPr>
                  <a:t>Negative Binomial</a:t>
                </a:r>
                <a:r>
                  <a:rPr lang="en-US" dirty="0">
                    <a:solidFill>
                      <a:schemeClr val="tx1"/>
                    </a:solidFill>
                  </a:rPr>
                  <a:t>: Number of trials till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’</a:t>
                </a:r>
                <a:r>
                  <a:rPr lang="en-US" noProof="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noProof="0" dirty="0">
                    <a:solidFill>
                      <a:schemeClr val="tx1"/>
                    </a:solidFill>
                  </a:rPr>
                  <a:t> success</a:t>
                </a:r>
                <a:br>
                  <a:rPr lang="en-US" noProof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NegBin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 probability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of success on each trial, want trials till th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noProof="0" dirty="0">
                    <a:solidFill>
                      <a:schemeClr val="tx1"/>
                    </a:solidFill>
                  </a:rPr>
                  <a:t>’</a:t>
                </a:r>
                <a:r>
                  <a:rPr lang="en-US" sz="2400" noProof="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400" noProof="0" dirty="0">
                    <a:solidFill>
                      <a:schemeClr val="tx1"/>
                    </a:solidFill>
                  </a:rPr>
                  <a:t> success</a:t>
                </a:r>
              </a:p>
              <a:p>
                <a:pPr marL="404813" marR="0" lvl="0" indent="-23495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1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Hypergeometric: </a:t>
                </a:r>
                <a:r>
                  <a:rPr kumimoji="0" lang="en-US" sz="2800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Number of successes when drawing a sample</a:t>
                </a:r>
                <a:br>
                  <a:rPr kumimoji="0" lang="en-US" sz="2800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HypGeo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𝐾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-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drawing a sample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items from a set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𝑁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light" panose="020B0402040204020203" pitchFamily="34" charset="0"/>
                      </a:rPr>
                      <m:t>𝐾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successes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0A3385-4C50-395B-0DEE-826455153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35256"/>
                <a:ext cx="11187258" cy="5531304"/>
              </a:xfrm>
              <a:blipFill>
                <a:blip r:embed="rId3"/>
                <a:stretch>
                  <a:fillRect t="-2426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732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3106547" cy="590415"/>
          </a:xfrm>
        </p:spPr>
        <p:txBody>
          <a:bodyPr/>
          <a:lstStyle/>
          <a:p>
            <a:r>
              <a:rPr lang="en-US" dirty="0"/>
              <a:t>Halfway Point!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4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Binomial</a:t>
            </a:r>
            <a:r>
              <a:rPr lang="en-US" dirty="0"/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independent</a:t>
                </a:r>
                <a:r>
                  <a:rPr lang="en-US" dirty="0"/>
                  <a:t> trials.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:r>
                  <a:rPr lang="en-US" b="1" dirty="0"/>
                  <a:t>PMF: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61656" cy="4845504"/>
              </a:xfrm>
            </p:spPr>
            <p:txBody>
              <a:bodyPr/>
              <a:lstStyle/>
              <a:p>
                <a:r>
                  <a:rPr lang="en-US" b="1" dirty="0"/>
                  <a:t>How many </a:t>
                </a:r>
                <a:r>
                  <a:rPr lang="en-US" b="1" i="1" dirty="0"/>
                  <a:t>independent</a:t>
                </a:r>
                <a:r>
                  <a:rPr lang="en-US" b="1" dirty="0"/>
                  <a:t> trials are needed </a:t>
                </a:r>
                <a:r>
                  <a:rPr lang="en-US" b="1" u="sng" dirty="0"/>
                  <a:t>until the first success</a:t>
                </a:r>
                <a:r>
                  <a:rPr lang="en-US" b="1" dirty="0"/>
                  <a:t>?</a:t>
                </a:r>
              </a:p>
              <a:p>
                <a:endParaRPr lang="en-US" dirty="0"/>
              </a:p>
              <a:p>
                <a:r>
                  <a:rPr lang="en-US" i="1" dirty="0"/>
                  <a:t>Familiar Example:</a:t>
                </a:r>
              </a:p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independently until you get a heads. How many flips did you need?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61656" cy="4845504"/>
              </a:xfrm>
              <a:blipFill>
                <a:blip r:embed="rId3"/>
                <a:stretch>
                  <a:fillRect l="-697" t="-2138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468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4688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 </a:t>
            </a:r>
            <a:r>
              <a:rPr lang="en-US" i="1" dirty="0"/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DAFF-94EB-49D7-A363-38C1D3A9D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11616761" cy="4946882"/>
          </a:xfrm>
        </p:spPr>
        <p:txBody>
          <a:bodyPr>
            <a:normAutofit/>
          </a:bodyPr>
          <a:lstStyle/>
          <a:p>
            <a:r>
              <a:rPr lang="en-US" dirty="0"/>
              <a:t>How many bits can we write </a:t>
            </a:r>
            <a:r>
              <a:rPr lang="en-US" i="1" dirty="0"/>
              <a:t>before one is incorrect</a:t>
            </a:r>
            <a:r>
              <a:rPr lang="en-US" dirty="0"/>
              <a:t>?</a:t>
            </a:r>
          </a:p>
          <a:p>
            <a:r>
              <a:rPr lang="en-US" dirty="0"/>
              <a:t>How many questions do you have to answer </a:t>
            </a:r>
            <a:r>
              <a:rPr lang="en-US" i="1" dirty="0"/>
              <a:t>until you get one right</a:t>
            </a:r>
            <a:r>
              <a:rPr lang="en-US" dirty="0"/>
              <a:t>?</a:t>
            </a:r>
          </a:p>
          <a:p>
            <a:r>
              <a:rPr lang="en-US" dirty="0"/>
              <a:t>How many times can you run an experiment </a:t>
            </a:r>
            <a:r>
              <a:rPr lang="en-US" i="1" dirty="0"/>
              <a:t>until it fails for the first time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367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46882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={1,2,3,4,…}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PMF: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Expectation: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46882"/>
              </a:xfr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077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0</TotalTime>
  <Words>3833</Words>
  <Application>Microsoft Office PowerPoint</Application>
  <PresentationFormat>Widescreen</PresentationFormat>
  <Paragraphs>530</Paragraphs>
  <Slides>50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Aptos</vt:lpstr>
      <vt:lpstr>Arial</vt:lpstr>
      <vt:lpstr>Cambria Math</vt:lpstr>
      <vt:lpstr>Candara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Random Variable Zoo II</vt:lpstr>
      <vt:lpstr>Discrete Zoo of Random Variables</vt:lpstr>
      <vt:lpstr>Discrete Uniform Distribution</vt:lpstr>
      <vt:lpstr>Bernoulli Distribution</vt:lpstr>
      <vt:lpstr>Binomial Distribution</vt:lpstr>
      <vt:lpstr>Situation: Geometric</vt:lpstr>
      <vt:lpstr>Geometric Distribution</vt:lpstr>
      <vt:lpstr>Geometric Distribution Examples</vt:lpstr>
      <vt:lpstr>Geometric Distribution</vt:lpstr>
      <vt:lpstr>Geometric: Expectation</vt:lpstr>
      <vt:lpstr>Geometric Property</vt:lpstr>
      <vt:lpstr>Geometric Property - Memoryless</vt:lpstr>
      <vt:lpstr>Formally…</vt:lpstr>
      <vt:lpstr>Discrete Zoo of Random Variables (today!)</vt:lpstr>
      <vt:lpstr>Scenario: The Poisson Distribution</vt:lpstr>
      <vt:lpstr>Scenario: The Poisson Distribution</vt:lpstr>
      <vt:lpstr>Scenario: The Poisson Distribution</vt:lpstr>
      <vt:lpstr>Scenario: The Poisson Distribution</vt:lpstr>
      <vt:lpstr>Scenario: The Poisson Distribution</vt:lpstr>
      <vt:lpstr>Scenario: The Poisson Distribution</vt:lpstr>
      <vt:lpstr>Scenario: The Poisson Distribution</vt:lpstr>
      <vt:lpstr>Take the limit</vt:lpstr>
      <vt:lpstr>Poisson Distribution</vt:lpstr>
      <vt:lpstr>Poisson Distribution (sample PMFs)</vt:lpstr>
      <vt:lpstr>Let’s take a closer look at that PMF</vt:lpstr>
      <vt:lpstr>Let’s check something…the expectation</vt:lpstr>
      <vt:lpstr>From Binomial to Poisson</vt:lpstr>
      <vt:lpstr>Example: From Binomial to Poisson</vt:lpstr>
      <vt:lpstr>Scenario: Negative Binomial </vt:lpstr>
      <vt:lpstr>Try it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 (PMF)</vt:lpstr>
      <vt:lpstr>Hypergeometric: Analysis (PMF)</vt:lpstr>
      <vt:lpstr>Hypergeometric: Analysis (Expectation)</vt:lpstr>
      <vt:lpstr>Hypergeometric: Analysis</vt:lpstr>
      <vt:lpstr>Hypergeometric Random Variable</vt:lpstr>
      <vt:lpstr>Zoo! </vt:lpstr>
      <vt:lpstr>Zoo Takeaways</vt:lpstr>
      <vt:lpstr>Discrete Zoo of Random Variables</vt:lpstr>
      <vt:lpstr>Halfway Point!</vt:lpstr>
      <vt:lpstr>What have we done over the past 4 weeks?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2024-07-12T18:41:36Z</dcterms:created>
  <dcterms:modified xsi:type="dcterms:W3CDTF">2026-07-17T09:40:07Z</dcterms:modified>
</cp:coreProperties>
</file>