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82"/>
  </p:notesMasterIdLst>
  <p:sldIdLst>
    <p:sldId id="256" r:id="rId2"/>
    <p:sldId id="363" r:id="rId3"/>
    <p:sldId id="375" r:id="rId4"/>
    <p:sldId id="374" r:id="rId5"/>
    <p:sldId id="376" r:id="rId6"/>
    <p:sldId id="285" r:id="rId7"/>
    <p:sldId id="392" r:id="rId8"/>
    <p:sldId id="393" r:id="rId9"/>
    <p:sldId id="394" r:id="rId10"/>
    <p:sldId id="365" r:id="rId11"/>
    <p:sldId id="366" r:id="rId12"/>
    <p:sldId id="389" r:id="rId13"/>
    <p:sldId id="377" r:id="rId14"/>
    <p:sldId id="378" r:id="rId15"/>
    <p:sldId id="379" r:id="rId16"/>
    <p:sldId id="314" r:id="rId17"/>
    <p:sldId id="380" r:id="rId18"/>
    <p:sldId id="381" r:id="rId19"/>
    <p:sldId id="396" r:id="rId20"/>
    <p:sldId id="382" r:id="rId21"/>
    <p:sldId id="383" r:id="rId22"/>
    <p:sldId id="384" r:id="rId23"/>
    <p:sldId id="385" r:id="rId24"/>
    <p:sldId id="397" r:id="rId25"/>
    <p:sldId id="346" r:id="rId26"/>
    <p:sldId id="386" r:id="rId27"/>
    <p:sldId id="387" r:id="rId28"/>
    <p:sldId id="388" r:id="rId29"/>
    <p:sldId id="395" r:id="rId30"/>
    <p:sldId id="258" r:id="rId31"/>
    <p:sldId id="368" r:id="rId32"/>
    <p:sldId id="257" r:id="rId33"/>
    <p:sldId id="259" r:id="rId34"/>
    <p:sldId id="390" r:id="rId35"/>
    <p:sldId id="260" r:id="rId36"/>
    <p:sldId id="261" r:id="rId37"/>
    <p:sldId id="270" r:id="rId38"/>
    <p:sldId id="263" r:id="rId39"/>
    <p:sldId id="264" r:id="rId40"/>
    <p:sldId id="267" r:id="rId41"/>
    <p:sldId id="391" r:id="rId42"/>
    <p:sldId id="268" r:id="rId43"/>
    <p:sldId id="269" r:id="rId44"/>
    <p:sldId id="271" r:id="rId45"/>
    <p:sldId id="272" r:id="rId46"/>
    <p:sldId id="265" r:id="rId47"/>
    <p:sldId id="273" r:id="rId48"/>
    <p:sldId id="266" r:id="rId49"/>
    <p:sldId id="320" r:id="rId50"/>
    <p:sldId id="322" r:id="rId51"/>
    <p:sldId id="319" r:id="rId52"/>
    <p:sldId id="321" r:id="rId53"/>
    <p:sldId id="369" r:id="rId54"/>
    <p:sldId id="318" r:id="rId55"/>
    <p:sldId id="355" r:id="rId56"/>
    <p:sldId id="324" r:id="rId57"/>
    <p:sldId id="356" r:id="rId58"/>
    <p:sldId id="325" r:id="rId59"/>
    <p:sldId id="344" r:id="rId60"/>
    <p:sldId id="345" r:id="rId61"/>
    <p:sldId id="330" r:id="rId62"/>
    <p:sldId id="331" r:id="rId63"/>
    <p:sldId id="347" r:id="rId64"/>
    <p:sldId id="348" r:id="rId65"/>
    <p:sldId id="358" r:id="rId66"/>
    <p:sldId id="262" r:id="rId67"/>
    <p:sldId id="349" r:id="rId68"/>
    <p:sldId id="357" r:id="rId69"/>
    <p:sldId id="360" r:id="rId70"/>
    <p:sldId id="370" r:id="rId71"/>
    <p:sldId id="361" r:id="rId72"/>
    <p:sldId id="350" r:id="rId73"/>
    <p:sldId id="351" r:id="rId74"/>
    <p:sldId id="359" r:id="rId75"/>
    <p:sldId id="352" r:id="rId76"/>
    <p:sldId id="353" r:id="rId77"/>
    <p:sldId id="328" r:id="rId78"/>
    <p:sldId id="329" r:id="rId79"/>
    <p:sldId id="354" r:id="rId80"/>
    <p:sldId id="362" r:id="rId8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8" autoAdjust="0"/>
    <p:restoredTop sz="76970" autoAdjust="0"/>
  </p:normalViewPr>
  <p:slideViewPr>
    <p:cSldViewPr snapToGrid="0">
      <p:cViewPr varScale="1">
        <p:scale>
          <a:sx n="96" d="100"/>
          <a:sy n="96" d="100"/>
        </p:scale>
        <p:origin x="1152" y="78"/>
      </p:cViewPr>
      <p:guideLst/>
    </p:cSldViewPr>
  </p:slideViewPr>
  <p:notesTextViewPr>
    <p:cViewPr>
      <p:scale>
        <a:sx n="1" d="1"/>
        <a:sy n="1" d="1"/>
      </p:scale>
      <p:origin x="0" y="0"/>
    </p:cViewPr>
  </p:notesTextViewPr>
  <p:sorterViewPr>
    <p:cViewPr>
      <p:scale>
        <a:sx n="100" d="100"/>
        <a:sy n="100" d="100"/>
      </p:scale>
      <p:origin x="0" y="-865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a:t>PMF</a:t>
            </a:r>
            <a:r>
              <a:rPr lang="en-US" baseline="0"/>
              <a:t> 2 with E=3/2, Var=3/4</a:t>
            </a:r>
            <a:endParaRPr lang="en-US"/>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val>
            <c:numRef>
              <c:f>Sheet1!$A$1:$A$10</c:f>
              <c:numCache>
                <c:formatCode>0.000000000000000</c:formatCode>
                <c:ptCount val="10"/>
                <c:pt idx="0" formatCode="0.00">
                  <c:v>0.66666666666666663</c:v>
                </c:pt>
                <c:pt idx="1">
                  <c:v>0.44444444444444442</c:v>
                </c:pt>
                <c:pt idx="2" formatCode="0.0000000000000000">
                  <c:v>0.29629629629629628</c:v>
                </c:pt>
                <c:pt idx="3">
                  <c:v>0.19753086419753085</c:v>
                </c:pt>
                <c:pt idx="4" formatCode="0.0000000000000000">
                  <c:v>0.13168724279835389</c:v>
                </c:pt>
                <c:pt idx="5">
                  <c:v>8.77914951989026E-2</c:v>
                </c:pt>
                <c:pt idx="6" formatCode="0.0000000000000000">
                  <c:v>5.8527663465935062E-2</c:v>
                </c:pt>
                <c:pt idx="7">
                  <c:v>3.9018442310623375E-2</c:v>
                </c:pt>
                <c:pt idx="8" formatCode="0.0000000000000000">
                  <c:v>2.6012294873748915E-2</c:v>
                </c:pt>
                <c:pt idx="9">
                  <c:v>1.7341529915832609E-2</c:v>
                </c:pt>
              </c:numCache>
            </c:numRef>
          </c:val>
          <c:extLst>
            <c:ext xmlns:c16="http://schemas.microsoft.com/office/drawing/2014/chart" uri="{C3380CC4-5D6E-409C-BE32-E72D297353CC}">
              <c16:uniqueId val="{00000000-9DD3-4558-AD90-47AA96749F62}"/>
            </c:ext>
          </c:extLst>
        </c:ser>
        <c:dLbls>
          <c:showLegendKey val="0"/>
          <c:showVal val="0"/>
          <c:showCatName val="0"/>
          <c:showSerName val="0"/>
          <c:showPercent val="0"/>
          <c:showBubbleSize val="0"/>
        </c:dLbls>
        <c:gapWidth val="100"/>
        <c:overlap val="-24"/>
        <c:axId val="473827760"/>
        <c:axId val="636120416"/>
      </c:barChart>
      <c:catAx>
        <c:axId val="473827760"/>
        <c:scaling>
          <c:orientation val="minMax"/>
        </c:scaling>
        <c:delete val="0"/>
        <c:axPos val="b"/>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636120416"/>
        <c:crosses val="autoZero"/>
        <c:auto val="1"/>
        <c:lblAlgn val="ctr"/>
        <c:lblOffset val="100"/>
        <c:noMultiLvlLbl val="0"/>
      </c:catAx>
      <c:valAx>
        <c:axId val="636120416"/>
        <c:scaling>
          <c:orientation val="minMax"/>
        </c:scaling>
        <c:delete val="0"/>
        <c:axPos val="l"/>
        <c:majorGridlines>
          <c:spPr>
            <a:ln w="9525" cap="flat" cmpd="sng" algn="ctr">
              <a:solidFill>
                <a:schemeClr val="tx2">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4738277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a:t>PMF 1 with E=3/2, Var=3/4</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val>
            <c:numRef>
              <c:f>Sheet1!$C$1:$C$4</c:f>
              <c:numCache>
                <c:formatCode>General</c:formatCode>
                <c:ptCount val="4"/>
                <c:pt idx="0">
                  <c:v>0.125</c:v>
                </c:pt>
                <c:pt idx="1">
                  <c:v>0.375</c:v>
                </c:pt>
                <c:pt idx="2">
                  <c:v>0.375</c:v>
                </c:pt>
                <c:pt idx="3">
                  <c:v>0.125</c:v>
                </c:pt>
              </c:numCache>
            </c:numRef>
          </c:val>
          <c:extLst>
            <c:ext xmlns:c16="http://schemas.microsoft.com/office/drawing/2014/chart" uri="{C3380CC4-5D6E-409C-BE32-E72D297353CC}">
              <c16:uniqueId val="{00000000-4043-4323-AF4C-D1B02E0C83FA}"/>
            </c:ext>
          </c:extLst>
        </c:ser>
        <c:dLbls>
          <c:showLegendKey val="0"/>
          <c:showVal val="0"/>
          <c:showCatName val="0"/>
          <c:showSerName val="0"/>
          <c:showPercent val="0"/>
          <c:showBubbleSize val="0"/>
        </c:dLbls>
        <c:gapWidth val="100"/>
        <c:overlap val="-24"/>
        <c:axId val="531317968"/>
        <c:axId val="863309248"/>
      </c:barChart>
      <c:catAx>
        <c:axId val="531317968"/>
        <c:scaling>
          <c:orientation val="minMax"/>
        </c:scaling>
        <c:delete val="0"/>
        <c:axPos val="b"/>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863309248"/>
        <c:crosses val="autoZero"/>
        <c:auto val="1"/>
        <c:lblAlgn val="ctr"/>
        <c:lblOffset val="100"/>
        <c:noMultiLvlLbl val="0"/>
      </c:catAx>
      <c:valAx>
        <c:axId val="863309248"/>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5313179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21T22:47:29.636"/>
    </inkml:context>
    <inkml:brush xml:id="br0">
      <inkml:brushProperty name="width" value="0.1" units="cm"/>
      <inkml:brushProperty name="height" value="0.1" units="cm"/>
      <inkml:brushProperty name="ignorePressure" value="1"/>
    </inkml:brush>
  </inkml:definitions>
  <inkml:trace contextRef="#ctx0" brushRef="#br0">76 37,'0'0,"0"0,0 0,0 0,0 0,0 0,0 0,0 0,0 0,0 0,0 0,0 0,0 0,0 0,0 0,-14 4,-24 71,34-68,1 0,0 1,1 0,0-1,0 1,1 0,0 0,0 0,0 3,-1 15,2-22,-1-1,1 0,-1 1,1-1,0 1,0-1,1 0,-1 1,1-1,0 0,0 1,0-1,0 0,1 2,0-1,1 0,-1 0,1 0,0 0,0 0,1-1,-1 1,1-1,-1 0,1 0,0 0,0 0,1-1,-1 0,0 0,1 0,0 0,3 0,30-1,-29-4,0-1,0-1,-1 1,1-2,-1 1,0-1,-1 0,1-1,-1 0,0 0,-1 0,0-1,0 0,-1 0,2-3,-5 4,1-2,-1 1,0 0,-1 0,0 0,0-1,-1 1,0-1,-1 1,0-1,-1 0,0 1,-1-1,0 1,0 0,-1 0,0 0,-1 0,0 0,0 1,0 0,-1 0,0 1,-1 0,1-1,2 4,0 1,1-1,-1 1,0-1,0 1,0 0,-1 0,1 1,0-1,-1 1,1 0,-1 0,1 1,-1-1,1 1,-1 0,1 0,-1 1,0-1,4 0,0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21T22:47:31.276"/>
    </inkml:context>
    <inkml:brush xml:id="br0">
      <inkml:brushProperty name="width" value="0.1" units="cm"/>
      <inkml:brushProperty name="height" value="0.1" units="cm"/>
      <inkml:brushProperty name="ignorePressure" value="1"/>
    </inkml:brush>
  </inkml:definitions>
  <inkml:trace contextRef="#ctx0" brushRef="#br0">1 4,'0'-4,"0"7,18 90,-12 51,-6-144</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21T22:47:32.854"/>
    </inkml:context>
    <inkml:brush xml:id="br0">
      <inkml:brushProperty name="width" value="0.1" units="cm"/>
      <inkml:brushProperty name="height" value="0.1" units="cm"/>
      <inkml:brushProperty name="ignorePressure" value="1"/>
    </inkml:brush>
  </inkml:definitions>
  <inkml:trace contextRef="#ctx0" brushRef="#br0">47 107,'0'0,"0"0,0 0,-1-2,1 1,-1-1,1 1,-1 0,1-1,0 1,0-1,-1 1,1-1,0 0,0 1,0-1,1 1,-1-1,0 1,1-1,-1 1,0-1,1 1,0 0,-1-1,1 1,0 0,0-1,0 1,0 0,0 0,0 0,3-5,0 1,1 0,0 0,0 0,0 1,1 0,-1 0,1 0,0 0,0 1,0 0,0 1,1-1,-1 1,1 0,0 1,-1 0,1 0,3 0,-8 1,0 0,-1 0,1 0,0 0,-1 0,1 1,-1-1,1 1,0-1,-1 1,1 0,-1-1,1 1,-1 0,0 0,1 0,-1 0,0 0,0 0,0 1,1-1,-1 0,0 1,-1-1,1 0,0 1,0-1,-1 1,1 0,-1-1,1 1,-1-1,1 2,6 57,-7-53,0 0,0 0,0 1,-1-1,0 0,-1 0,1 0,-1 0,-1 0,1 0,-1-1,0 1,-1-1,0 0,0 0,0 0,0 0,-1-1,0 0,0 0,-1 0,0 0,1-1,-3 1,-1 0,0-1,0-1,0 0,0 0,0-1,-1 0,1 0,-1-1,0-1,1 1,-1-1,1-1,-7-1,17 2,-1 0,1-1,-1 1,0 0,1 0,-1-1,1 1,-1-1,0 1,1 0,-1-1,0 1,1-1,-1 1,0-1,0 1,1-1,-1 1,0-1,0 1,0-1,0 1,0-1,0 1,0-1,0 1,0-1,0 1,0-1,0 1,0-1,0 1,0-1,-1 1,1-1,0 1,0-1,-1 1,1-1,0 1,-1 0,1-1,0 1,-1-1,1 1,0 0,-1-1,1 1,-1 0,1 0,-1-1,1 1,-1 0,1 0,-1 0,1-1,-1 1,1 0,-1 0,1 0,-1 0,12-2,1 0,0 1,0 0,-1 1,1 0,0 0,0 2,-1-1,1 2,-1 0,1 0,-1 1,0 0,0 0,2 3,54 16,-20-7,-40-13</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21T22:47:34.548"/>
    </inkml:context>
    <inkml:brush xml:id="br0">
      <inkml:brushProperty name="width" value="0.1" units="cm"/>
      <inkml:brushProperty name="height" value="0.1" units="cm"/>
      <inkml:brushProperty name="ignorePressure" value="1"/>
    </inkml:brush>
  </inkml:definitions>
  <inkml:trace contextRef="#ctx0" brushRef="#br0">0 84,'0'0,"0"0,0 0,0 0,0 0,0 0,0 0,0 0,0 0,0 0,0 0,0 0,0 0,0 0,6-7,-2 1,0 0,0 1,0-1,1 1,-1 1,1-1,1 1,-1-1,0 1,1 1,0-1,0 1,0 0,0 0,0 1,1 0,-1 0,1 1,0-1,-1 1,5 0,-10 2,0-1,1 0,-1 0,0 0,1 1,-1-1,0 0,0 1,1-1,-1 1,0 0,0-1,0 1,0 0,0 0,0-1,0 1,0 0,0 0,0 0,0 0,-1 0,1 1,0-1,-1 0,1 0,-1 0,1 1,-1-1,0 0,1 0,-1 1,0-1,0 0,0 1,0-1,0 0,0 1,0-1,-1 0,2 4,-1 0,-1-1,1 1,0 0,-1-1,0 1,0 0,-1-1,1 1,-1-1,0 0,0 0,0 0,-1 0,1 0,-1 0,0 0,0-1,-1 1,-1-1,18-1,-8 0,-1-1,0 0,1 1,-1 0,0 0,0 0,0 0,0 1,-1 0,1-1,-1 1,0 1,1-1,-1 0,-1 1,1 0,0-1,-1 1,0 0,0 0,0 1,0-1,-1 0,0 0,0 1,0-1,0 1,-1-1,1 1,-1-1,0 1,-1 3,-1-2,0 0,0 0,-1 0,0 0,0 0,0-1,-1 1,1-1,-1 0,-1 0,1-1,-1 1,0-1,0 0,0 0,0-1,-1 1,1-1,-1 0,0-1,0 1,0-1,0 0,-1-1,1 0,0 0,-4 0,-67-3,74 1,1 1</inkml:trace>
</inkml:ink>
</file>

<file path=ppt/ink/ink5.xml><?xml version="1.0" encoding="utf-8"?>
<inkml:ink xmlns:inkml="http://www.w3.org/2003/InkML">
  <inkml:definitions>
    <inkml:context xml:id="ctx0">
      <inkml:inkSource xml:id="inkSrc0">
        <inkml:traceFormat>
          <inkml:channel name="X" type="integer" max="21248" units="cm"/>
          <inkml:channel name="Y" type="integer" max="12032" units="cm"/>
          <inkml:channel name="F" type="integer" max="4096" units="dev"/>
          <inkml:channel name="T" type="integer" max="2.14748E9" units="dev"/>
        </inkml:traceFormat>
        <inkml:channelProperties>
          <inkml:channelProperty channel="X" name="resolution" value="617.67444" units="1/cm"/>
          <inkml:channelProperty channel="Y" name="resolution" value="620.20618" units="1/cm"/>
          <inkml:channelProperty channel="F" name="resolution" value="0" units="1/dev"/>
          <inkml:channelProperty channel="T" name="resolution" value="1" units="1/dev"/>
        </inkml:channelProperties>
      </inkml:inkSource>
      <inkml:timestamp xml:id="ts0" timeString="2021-04-26T17:17:16.594"/>
    </inkml:context>
    <inkml:brush xml:id="br0">
      <inkml:brushProperty name="width" value="0.05292" units="cm"/>
      <inkml:brushProperty name="height" value="0.05292" units="cm"/>
    </inkml:brush>
  </inkml:definitions>
  <inkml:trace contextRef="#ctx0" brushRef="#br0">31140 8930 1784 0,'0'0'0'0,"-2"0"0"0,2 0 0 0,0 0 67 15,-2 3 2-15,-2-3-69 0,-6 1 0 0,-6 3 115 0,-6-4 1 16,-2 1-116-16,2 1 0 0,-2-1 57 0,0 3 1 16,0-3-58-16,1 1 0 0,4-2 33 0,0-2 1 15,0 2-34-15,2 2 0 0,1-1 12 0,-2 2 1 16,-1 1-13-16,0 0 0 0,0-2 6 0,-2 1 1 16,2 2-7-16,0 0 0 0,0 1 3 0,1 0 2 0,2 1-5 15,0-4 0-15,-1 2 2 0,1-1 1 0,3-1-3 16,2 2 0-16,1-2 1 0,4 2 2 0,1-2-3 15,-1-1 0-15,-1-2 1 0,-1 0 0 0,0 0-1 16,0-2 0-16,8 2-1793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E67D60-A8AD-4A4C-BC18-AC70553C2F26}" type="datetimeFigureOut">
              <a:rPr lang="en-US" smtClean="0"/>
              <a:t>7/14/2026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86CC5B-2161-4C32-8356-1D3C58CB5E17}" type="slidenum">
              <a:rPr lang="en-US" smtClean="0"/>
              <a:t>‹#›</a:t>
            </a:fld>
            <a:endParaRPr lang="en-US"/>
          </a:p>
        </p:txBody>
      </p:sp>
    </p:spTree>
    <p:extLst>
      <p:ext uri="{BB962C8B-B14F-4D97-AF65-F5344CB8AC3E}">
        <p14:creationId xmlns:p14="http://schemas.microsoft.com/office/powerpoint/2010/main" val="1029989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DDA25-FFCA-F78E-F528-B68175D563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C85AE7-ED32-0E57-8DD3-715003B851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DCFCFE-3ECD-BD68-ABE5-01619D3014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14B17F-1329-BE5C-5801-587D176E7413}"/>
              </a:ext>
            </a:extLst>
          </p:cNvPr>
          <p:cNvSpPr>
            <a:spLocks noGrp="1"/>
          </p:cNvSpPr>
          <p:nvPr>
            <p:ph type="sldNum" sz="quarter" idx="5"/>
          </p:nvPr>
        </p:nvSpPr>
        <p:spPr/>
        <p:txBody>
          <a:bodyPr/>
          <a:lstStyle/>
          <a:p>
            <a:fld id="{C61EA092-5A1C-405F-8CCA-198B608C04C8}" type="slidenum">
              <a:rPr lang="en-US" smtClean="0"/>
              <a:t>4</a:t>
            </a:fld>
            <a:endParaRPr lang="en-US"/>
          </a:p>
        </p:txBody>
      </p:sp>
    </p:spTree>
    <p:extLst>
      <p:ext uri="{BB962C8B-B14F-4D97-AF65-F5344CB8AC3E}">
        <p14:creationId xmlns:p14="http://schemas.microsoft.com/office/powerpoint/2010/main" val="24696844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look at an example.. We’ve looked at these 2 events b4. sum … what about the corresponding random variables? So we have S … and R…</a:t>
            </a:r>
          </a:p>
          <a:p>
            <a:r>
              <a:rPr lang="en-US" dirty="0"/>
              <a:t>We know that S=7 and R=5 Re </a:t>
            </a:r>
            <a:r>
              <a:rPr lang="en-US" dirty="0" err="1"/>
              <a:t>indpeendnent</a:t>
            </a:r>
            <a:r>
              <a:rPr lang="en-US" dirty="0"/>
              <a:t>, based on this, </a:t>
            </a:r>
            <a:r>
              <a:rPr lang="en-US" dirty="0" err="1"/>
              <a:t>we’vefound</a:t>
            </a:r>
            <a:r>
              <a:rPr lang="en-US" dirty="0"/>
              <a:t> this earlier. But to know that these </a:t>
            </a:r>
            <a:r>
              <a:rPr lang="en-US" dirty="0" err="1"/>
              <a:t>wto</a:t>
            </a:r>
            <a:r>
              <a:rPr lang="en-US" dirty="0"/>
              <a:t> RVs are </a:t>
            </a:r>
            <a:r>
              <a:rPr lang="en-US" dirty="0" err="1"/>
              <a:t>indpenent</a:t>
            </a:r>
            <a:r>
              <a:rPr lang="en-US" dirty="0"/>
              <a:t>, we need to check this for all values of S and R. when we look through  some examples, we’re going to find that this doesn’t work when S=2 and R=5.. So they are not  independent. </a:t>
            </a:r>
          </a:p>
        </p:txBody>
      </p:sp>
      <p:sp>
        <p:nvSpPr>
          <p:cNvPr id="4" name="Slide Number Placeholder 3"/>
          <p:cNvSpPr>
            <a:spLocks noGrp="1"/>
          </p:cNvSpPr>
          <p:nvPr>
            <p:ph type="sldNum" sz="quarter" idx="5"/>
          </p:nvPr>
        </p:nvSpPr>
        <p:spPr/>
        <p:txBody>
          <a:bodyPr/>
          <a:lstStyle/>
          <a:p>
            <a:fld id="{C61EA092-5A1C-405F-8CCA-198B608C04C8}" type="slidenum">
              <a:rPr lang="en-US" smtClean="0"/>
              <a:t>15</a:t>
            </a:fld>
            <a:endParaRPr lang="en-US"/>
          </a:p>
        </p:txBody>
      </p:sp>
    </p:spTree>
    <p:extLst>
      <p:ext uri="{BB962C8B-B14F-4D97-AF65-F5344CB8AC3E}">
        <p14:creationId xmlns:p14="http://schemas.microsoft.com/office/powerpoint/2010/main" val="25168006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Very often, we’re not going to need to go through the effort of checking all those values to check </a:t>
            </a:r>
            <a:r>
              <a:rPr lang="en-US" dirty="0" err="1"/>
              <a:t>indpenendence</a:t>
            </a:r>
            <a:r>
              <a:rPr lang="en-US" dirty="0"/>
              <a:t> of RVs.. So for example here… if we wanted to check independence formally, we would need to check all the possible n values of X and the values of h… that would take awhile</a:t>
            </a:r>
          </a:p>
          <a:p>
            <a:r>
              <a:rPr lang="en-US" dirty="0"/>
              <a:t>Usually independence of random variables is going to follow pretty quickly just from the definitions given in a problem.</a:t>
            </a:r>
          </a:p>
        </p:txBody>
      </p:sp>
      <p:sp>
        <p:nvSpPr>
          <p:cNvPr id="4" name="Slide Number Placeholder 3"/>
          <p:cNvSpPr>
            <a:spLocks noGrp="1"/>
          </p:cNvSpPr>
          <p:nvPr>
            <p:ph type="sldNum" sz="quarter" idx="5"/>
          </p:nvPr>
        </p:nvSpPr>
        <p:spPr/>
        <p:txBody>
          <a:bodyPr/>
          <a:lstStyle/>
          <a:p>
            <a:fld id="{C61EA092-5A1C-405F-8CCA-198B608C04C8}" type="slidenum">
              <a:rPr lang="en-US" smtClean="0"/>
              <a:t>17</a:t>
            </a:fld>
            <a:endParaRPr lang="en-US"/>
          </a:p>
        </p:txBody>
      </p:sp>
    </p:spTree>
    <p:extLst>
      <p:ext uri="{BB962C8B-B14F-4D97-AF65-F5344CB8AC3E}">
        <p14:creationId xmlns:p14="http://schemas.microsoft.com/office/powerpoint/2010/main" val="4335854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we’re looking at the independence for 3 or more random variables, then we’ll uses this formula to </a:t>
            </a:r>
            <a:r>
              <a:rPr lang="en-US" dirty="0" err="1"/>
              <a:t>chekck</a:t>
            </a:r>
            <a:r>
              <a:rPr lang="en-US" dirty="0"/>
              <a:t> for mutual </a:t>
            </a:r>
            <a:r>
              <a:rPr lang="en-US" dirty="0" err="1"/>
              <a:t>independnce</a:t>
            </a:r>
            <a:r>
              <a:rPr lang="en-US" dirty="0"/>
              <a:t>.. Again there are cases where this is going to following pretty quickly from the problem </a:t>
            </a:r>
            <a:r>
              <a:rPr lang="en-US" dirty="0" err="1"/>
              <a:t>statmentws</a:t>
            </a:r>
            <a:r>
              <a:rPr lang="en-US" dirty="0"/>
              <a:t>. </a:t>
            </a:r>
          </a:p>
        </p:txBody>
      </p:sp>
      <p:sp>
        <p:nvSpPr>
          <p:cNvPr id="4" name="Slide Number Placeholder 3"/>
          <p:cNvSpPr>
            <a:spLocks noGrp="1"/>
          </p:cNvSpPr>
          <p:nvPr>
            <p:ph type="sldNum" sz="quarter" idx="5"/>
          </p:nvPr>
        </p:nvSpPr>
        <p:spPr/>
        <p:txBody>
          <a:bodyPr/>
          <a:lstStyle/>
          <a:p>
            <a:fld id="{C61EA092-5A1C-405F-8CCA-198B608C04C8}" type="slidenum">
              <a:rPr lang="en-US" smtClean="0"/>
              <a:t>18</a:t>
            </a:fld>
            <a:endParaRPr lang="en-US"/>
          </a:p>
        </p:txBody>
      </p:sp>
    </p:spTree>
    <p:extLst>
      <p:ext uri="{BB962C8B-B14F-4D97-AF65-F5344CB8AC3E}">
        <p14:creationId xmlns:p14="http://schemas.microsoft.com/office/powerpoint/2010/main" val="31125967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8C1B0-07D5-DA59-838F-A8353A2414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792A6-BDF5-9AF7-CE3C-46EA6A2EDA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959807-22B3-FE79-FB32-91E0EE763B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35BDCC8-501D-43C1-AD05-13EBB50ED092}"/>
              </a:ext>
            </a:extLst>
          </p:cNvPr>
          <p:cNvSpPr>
            <a:spLocks noGrp="1"/>
          </p:cNvSpPr>
          <p:nvPr>
            <p:ph type="sldNum" sz="quarter" idx="5"/>
          </p:nvPr>
        </p:nvSpPr>
        <p:spPr/>
        <p:txBody>
          <a:bodyPr/>
          <a:lstStyle/>
          <a:p>
            <a:fld id="{0586CC5B-2161-4C32-8356-1D3C58CB5E17}" type="slidenum">
              <a:rPr lang="en-US" smtClean="0"/>
              <a:t>19</a:t>
            </a:fld>
            <a:endParaRPr lang="en-US"/>
          </a:p>
        </p:txBody>
      </p:sp>
    </p:spTree>
    <p:extLst>
      <p:ext uri="{BB962C8B-B14F-4D97-AF65-F5344CB8AC3E}">
        <p14:creationId xmlns:p14="http://schemas.microsoft.com/office/powerpoint/2010/main" val="30337506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we’re going to do for the rest of today’s lecture is talk a bunch more about expectation, so let’s first review what expectation is</a:t>
            </a:r>
          </a:p>
        </p:txBody>
      </p:sp>
      <p:sp>
        <p:nvSpPr>
          <p:cNvPr id="4" name="Slide Number Placeholder 3"/>
          <p:cNvSpPr>
            <a:spLocks noGrp="1"/>
          </p:cNvSpPr>
          <p:nvPr>
            <p:ph type="sldNum" sz="quarter" idx="5"/>
          </p:nvPr>
        </p:nvSpPr>
        <p:spPr/>
        <p:txBody>
          <a:bodyPr/>
          <a:lstStyle/>
          <a:p>
            <a:fld id="{C61EA092-5A1C-405F-8CCA-198B608C04C8}" type="slidenum">
              <a:rPr lang="en-US" smtClean="0"/>
              <a:t>20</a:t>
            </a:fld>
            <a:endParaRPr lang="en-US"/>
          </a:p>
        </p:txBody>
      </p:sp>
    </p:spTree>
    <p:extLst>
      <p:ext uri="{BB962C8B-B14F-4D97-AF65-F5344CB8AC3E}">
        <p14:creationId xmlns:p14="http://schemas.microsoft.com/office/powerpoint/2010/main" val="28947571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We’re talked about </a:t>
            </a:r>
            <a:r>
              <a:rPr lang="en-US" dirty="0" err="1"/>
              <a:t>eepctated</a:t>
            </a:r>
            <a:r>
              <a:rPr lang="en-US" dirty="0"/>
              <a:t> value as the weighted average.. This first formula is what we’ve seem before,. says look at the random variable, look at the support of the random variable, for every k in the support what is the probability that X takes on the value k, use that probability as the weight when you find the weighted average of all those values in the support of the random variable, that is your expected outcome, your average outcome for the random variable X, we call that the expectation. The other formula calculates the same value, but instead of thinking k by k, value by value in the support, this looks at the sample space of the experiment. Look at the sample space and go outcome by outcome in the sample space, on that outcome what value does X take on, now multiply that by the probability of seeing that outcome, you add up all of those and get the expectation. Depending on the context one formula may be more useful than the other. </a:t>
            </a:r>
          </a:p>
          <a:p>
            <a:endParaRPr lang="en-US" dirty="0"/>
          </a:p>
          <a:p>
            <a:r>
              <a:rPr lang="en-US" dirty="0"/>
              <a:t>If asked, think of R.V. sum of two dice roll and {2, ... ,12} </a:t>
            </a:r>
            <a:r>
              <a:rPr lang="en-US" dirty="0" err="1"/>
              <a:t>v.s</a:t>
            </a:r>
            <a:r>
              <a:rPr lang="en-US" dirty="0"/>
              <a:t>. {(1,1), ... , (6,6)}. </a:t>
            </a:r>
          </a:p>
        </p:txBody>
      </p:sp>
      <p:sp>
        <p:nvSpPr>
          <p:cNvPr id="4" name="Slide Number Placeholder 3"/>
          <p:cNvSpPr>
            <a:spLocks noGrp="1"/>
          </p:cNvSpPr>
          <p:nvPr>
            <p:ph type="sldNum" sz="quarter" idx="5"/>
          </p:nvPr>
        </p:nvSpPr>
        <p:spPr/>
        <p:txBody>
          <a:bodyPr/>
          <a:lstStyle/>
          <a:p>
            <a:fld id="{C61EA092-5A1C-405F-8CCA-198B608C04C8}" type="slidenum">
              <a:rPr lang="en-US" smtClean="0"/>
              <a:t>21</a:t>
            </a:fld>
            <a:endParaRPr lang="en-US"/>
          </a:p>
        </p:txBody>
      </p:sp>
    </p:spTree>
    <p:extLst>
      <p:ext uri="{BB962C8B-B14F-4D97-AF65-F5344CB8AC3E}">
        <p14:creationId xmlns:p14="http://schemas.microsoft.com/office/powerpoint/2010/main" val="13835167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Sometimes we might want to find the expectation of some function of X. here are some example of functions. G(X) that we might apply on this random variable. So for </a:t>
            </a:r>
            <a:r>
              <a:rPr lang="en-US" dirty="0" err="1"/>
              <a:t>exmapl,e</a:t>
            </a:r>
            <a:r>
              <a:rPr lang="en-US" dirty="0"/>
              <a:t> we have X is a random variable it assigns </a:t>
            </a:r>
            <a:r>
              <a:rPr lang="en-US" dirty="0" err="1"/>
              <a:t>anumber</a:t>
            </a:r>
            <a:r>
              <a:rPr lang="en-US" dirty="0"/>
              <a:t> </a:t>
            </a:r>
            <a:r>
              <a:rPr lang="en-US" dirty="0" err="1"/>
              <a:t>ot</a:t>
            </a:r>
            <a:r>
              <a:rPr lang="en-US" dirty="0"/>
              <a:t> each </a:t>
            </a:r>
            <a:r>
              <a:rPr lang="en-US" dirty="0" err="1"/>
              <a:t>outome</a:t>
            </a:r>
            <a:r>
              <a:rPr lang="en-US" dirty="0"/>
              <a:t>. We’re going to take that number it assigns whatever that might be, multiply by 2 and add 3 to it. Here are a couple more examples. We might also have a function of two </a:t>
            </a:r>
            <a:r>
              <a:rPr lang="en-US" dirty="0" err="1"/>
              <a:t>randomv</a:t>
            </a:r>
            <a:r>
              <a:rPr lang="en-US" dirty="0"/>
              <a:t> </a:t>
            </a:r>
            <a:r>
              <a:rPr lang="en-US" dirty="0" err="1"/>
              <a:t>ariables</a:t>
            </a:r>
            <a:r>
              <a:rPr lang="en-US" dirty="0"/>
              <a:t>. For example that adds up the values that both those random variables assign to… note that each of these they’re still a random variable. They can </a:t>
            </a:r>
            <a:r>
              <a:rPr lang="en-US" dirty="0" err="1"/>
              <a:t>sitill</a:t>
            </a:r>
            <a:r>
              <a:rPr lang="en-US" dirty="0"/>
              <a:t> take in an outcome, and it give us a number.</a:t>
            </a:r>
          </a:p>
        </p:txBody>
      </p:sp>
      <p:sp>
        <p:nvSpPr>
          <p:cNvPr id="4" name="Slide Number Placeholder 3"/>
          <p:cNvSpPr>
            <a:spLocks noGrp="1"/>
          </p:cNvSpPr>
          <p:nvPr>
            <p:ph type="sldNum" sz="quarter" idx="5"/>
          </p:nvPr>
        </p:nvSpPr>
        <p:spPr/>
        <p:txBody>
          <a:bodyPr/>
          <a:lstStyle/>
          <a:p>
            <a:fld id="{C61EA092-5A1C-405F-8CCA-198B608C04C8}" type="slidenum">
              <a:rPr lang="en-US" smtClean="0"/>
              <a:t>22</a:t>
            </a:fld>
            <a:endParaRPr lang="en-US"/>
          </a:p>
        </p:txBody>
      </p:sp>
    </p:spTree>
    <p:extLst>
      <p:ext uri="{BB962C8B-B14F-4D97-AF65-F5344CB8AC3E}">
        <p14:creationId xmlns:p14="http://schemas.microsoft.com/office/powerpoint/2010/main" val="5912215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say we want to find the expected value of one of these functions. Let’s say we want to find e[x^2. our first guess might be. </a:t>
            </a:r>
            <a:r>
              <a:rPr lang="en-US" dirty="0" err="1"/>
              <a:t>Wel</a:t>
            </a:r>
            <a:r>
              <a:rPr lang="en-US" dirty="0"/>
              <a:t>… </a:t>
            </a:r>
          </a:p>
          <a:p>
            <a:endParaRPr lang="en-US" dirty="0"/>
          </a:p>
          <a:p>
            <a:r>
              <a:rPr lang="en-US" dirty="0"/>
              <a:t>This isn’t actually </a:t>
            </a:r>
            <a:r>
              <a:rPr lang="en-US" dirty="0" err="1"/>
              <a:t>ture</a:t>
            </a:r>
            <a:r>
              <a:rPr lang="en-US" dirty="0"/>
              <a:t> in general. For example… let’s say we have some random variable that follows this </a:t>
            </a:r>
            <a:r>
              <a:rPr lang="en-US" dirty="0" err="1"/>
              <a:t>pmf</a:t>
            </a:r>
            <a:r>
              <a:rPr lang="en-US" dirty="0"/>
              <a:t>. It take on 1 or -1 with equal probability.. </a:t>
            </a:r>
          </a:p>
          <a:p>
            <a:r>
              <a:rPr lang="en-US" dirty="0"/>
              <a:t>However, e[x^2] is 1 because when we square each of these we’re going to get a 1, when means that X6@ is always being 1. </a:t>
            </a:r>
          </a:p>
          <a:p>
            <a:r>
              <a:rPr lang="en-US" dirty="0"/>
              <a:t>Why is this? Let’s look at the PMF for X^2</a:t>
            </a:r>
          </a:p>
        </p:txBody>
      </p:sp>
      <p:sp>
        <p:nvSpPr>
          <p:cNvPr id="4" name="Slide Number Placeholder 3"/>
          <p:cNvSpPr>
            <a:spLocks noGrp="1"/>
          </p:cNvSpPr>
          <p:nvPr>
            <p:ph type="sldNum" sz="quarter" idx="5"/>
          </p:nvPr>
        </p:nvSpPr>
        <p:spPr/>
        <p:txBody>
          <a:bodyPr/>
          <a:lstStyle/>
          <a:p>
            <a:fld id="{C61EA092-5A1C-405F-8CCA-198B608C04C8}" type="slidenum">
              <a:rPr lang="en-US" smtClean="0"/>
              <a:t>23</a:t>
            </a:fld>
            <a:endParaRPr lang="en-US"/>
          </a:p>
        </p:txBody>
      </p:sp>
    </p:spTree>
    <p:extLst>
      <p:ext uri="{BB962C8B-B14F-4D97-AF65-F5344CB8AC3E}">
        <p14:creationId xmlns:p14="http://schemas.microsoft.com/office/powerpoint/2010/main" val="25756008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FF329-2D91-CDFD-10BB-6EA459C1D6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6E183C-AB1E-6D69-F6AA-4B1ABEA03D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7D73CC-2A68-D519-722E-3B497E0FEB67}"/>
              </a:ext>
            </a:extLst>
          </p:cNvPr>
          <p:cNvSpPr>
            <a:spLocks noGrp="1"/>
          </p:cNvSpPr>
          <p:nvPr>
            <p:ph type="body" idx="1"/>
          </p:nvPr>
        </p:nvSpPr>
        <p:spPr/>
        <p:txBody>
          <a:bodyPr/>
          <a:lstStyle/>
          <a:p>
            <a:r>
              <a:rPr lang="en-US" dirty="0"/>
              <a:t>Now let’s say we want to find the expected value of one of these functions. Let’s say we want to find e[x^2. our first guess might be. </a:t>
            </a:r>
            <a:r>
              <a:rPr lang="en-US" dirty="0" err="1"/>
              <a:t>Wel</a:t>
            </a:r>
            <a:r>
              <a:rPr lang="en-US" dirty="0"/>
              <a:t>… </a:t>
            </a:r>
          </a:p>
          <a:p>
            <a:endParaRPr lang="en-US" dirty="0"/>
          </a:p>
          <a:p>
            <a:r>
              <a:rPr lang="en-US" dirty="0"/>
              <a:t>This isn’t actually </a:t>
            </a:r>
            <a:r>
              <a:rPr lang="en-US" dirty="0" err="1"/>
              <a:t>ture</a:t>
            </a:r>
            <a:r>
              <a:rPr lang="en-US" dirty="0"/>
              <a:t> in general. For example… let’s say we have some random variable that follows this </a:t>
            </a:r>
            <a:r>
              <a:rPr lang="en-US" dirty="0" err="1"/>
              <a:t>pmf</a:t>
            </a:r>
            <a:r>
              <a:rPr lang="en-US" dirty="0"/>
              <a:t>. It take on 1 or -1 with equal probability.. </a:t>
            </a:r>
          </a:p>
          <a:p>
            <a:r>
              <a:rPr lang="en-US" dirty="0"/>
              <a:t>However, e[x^2] is 1 because when we square each of these we’re going to get a 1, when means that X6@ is always being 1. </a:t>
            </a:r>
          </a:p>
          <a:p>
            <a:r>
              <a:rPr lang="en-US" dirty="0"/>
              <a:t>Why is this? Let’s look at the PMF for X^2</a:t>
            </a:r>
          </a:p>
        </p:txBody>
      </p:sp>
      <p:sp>
        <p:nvSpPr>
          <p:cNvPr id="4" name="Slide Number Placeholder 3">
            <a:extLst>
              <a:ext uri="{FF2B5EF4-FFF2-40B4-BE49-F238E27FC236}">
                <a16:creationId xmlns:a16="http://schemas.microsoft.com/office/drawing/2014/main" id="{07199E65-2AE1-23F9-A618-CE3F8AC84039}"/>
              </a:ext>
            </a:extLst>
          </p:cNvPr>
          <p:cNvSpPr>
            <a:spLocks noGrp="1"/>
          </p:cNvSpPr>
          <p:nvPr>
            <p:ph type="sldNum" sz="quarter" idx="5"/>
          </p:nvPr>
        </p:nvSpPr>
        <p:spPr/>
        <p:txBody>
          <a:bodyPr/>
          <a:lstStyle/>
          <a:p>
            <a:fld id="{C61EA092-5A1C-405F-8CCA-198B608C04C8}" type="slidenum">
              <a:rPr lang="en-US" smtClean="0"/>
              <a:t>24</a:t>
            </a:fld>
            <a:endParaRPr lang="en-US"/>
          </a:p>
        </p:txBody>
      </p:sp>
    </p:spTree>
    <p:extLst>
      <p:ext uri="{BB962C8B-B14F-4D97-AF65-F5344CB8AC3E}">
        <p14:creationId xmlns:p14="http://schemas.microsoft.com/office/powerpoint/2010/main" val="2014404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we square X, what we’re really doing is squaring the values in the </a:t>
            </a:r>
            <a:r>
              <a:rPr lang="en-US" dirty="0" err="1"/>
              <a:t>sUPPORT</a:t>
            </a:r>
            <a:r>
              <a:rPr lang="en-US" dirty="0"/>
              <a:t> of X. this is the PMF for X, the PMF for X^2 Is this the probabilities remain the same but we’re going to square each of the values in the range.. The outcomes that correspond the X=1 are the same, they have the same probability, we’re just saying that X^2 is not going assign 1 to that outcome it’s going to assign 1^2.. When we do this we can </a:t>
            </a:r>
            <a:r>
              <a:rPr lang="en-US" dirty="0" err="1"/>
              <a:t>thn</a:t>
            </a:r>
            <a:r>
              <a:rPr lang="en-US" dirty="0"/>
              <a:t>.. </a:t>
            </a:r>
          </a:p>
        </p:txBody>
      </p:sp>
      <p:sp>
        <p:nvSpPr>
          <p:cNvPr id="4" name="Slide Number Placeholder 3"/>
          <p:cNvSpPr>
            <a:spLocks noGrp="1"/>
          </p:cNvSpPr>
          <p:nvPr>
            <p:ph type="sldNum" sz="quarter" idx="5"/>
          </p:nvPr>
        </p:nvSpPr>
        <p:spPr/>
        <p:txBody>
          <a:bodyPr/>
          <a:lstStyle/>
          <a:p>
            <a:fld id="{C61EA092-5A1C-405F-8CCA-198B608C04C8}" type="slidenum">
              <a:rPr lang="en-US" smtClean="0"/>
              <a:t>25</a:t>
            </a:fld>
            <a:endParaRPr lang="en-US"/>
          </a:p>
        </p:txBody>
      </p:sp>
    </p:spTree>
    <p:extLst>
      <p:ext uri="{BB962C8B-B14F-4D97-AF65-F5344CB8AC3E}">
        <p14:creationId xmlns:p14="http://schemas.microsoft.com/office/powerpoint/2010/main" val="2018609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1EA092-5A1C-405F-8CCA-198B608C04C8}" type="slidenum">
              <a:rPr lang="en-US" smtClean="0"/>
              <a:t>6</a:t>
            </a:fld>
            <a:endParaRPr lang="en-US"/>
          </a:p>
        </p:txBody>
      </p:sp>
    </p:spTree>
    <p:extLst>
      <p:ext uri="{BB962C8B-B14F-4D97-AF65-F5344CB8AC3E}">
        <p14:creationId xmlns:p14="http://schemas.microsoft.com/office/powerpoint/2010/main" val="17272952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general, to find the expected value of some function </a:t>
            </a:r>
            <a:r>
              <a:rPr lang="en-US" dirty="0" err="1"/>
              <a:t>ofX</a:t>
            </a:r>
            <a:r>
              <a:rPr lang="en-US" dirty="0"/>
              <a:t>. We do the exact same thing, we’re taking  </a:t>
            </a:r>
            <a:r>
              <a:rPr lang="en-US" dirty="0" err="1"/>
              <a:t>thes</a:t>
            </a:r>
            <a:r>
              <a:rPr lang="en-US" dirty="0"/>
              <a:t> </a:t>
            </a:r>
            <a:r>
              <a:rPr lang="en-US" dirty="0" err="1"/>
              <a:t>ame</a:t>
            </a:r>
            <a:r>
              <a:rPr lang="en-US" dirty="0"/>
              <a:t> weighted average, but now, we’re going to apply whatever function we have on each of the </a:t>
            </a:r>
            <a:r>
              <a:rPr lang="en-US" dirty="0" err="1"/>
              <a:t>valuesin</a:t>
            </a:r>
            <a:r>
              <a:rPr lang="en-US" dirty="0"/>
              <a:t> the support of X. we’re doing g(k) instead of just k. that’s the only difference. If X^2, we’ll to k^2 here. If it’s 2^X </a:t>
            </a:r>
            <a:r>
              <a:rPr lang="en-US" dirty="0" err="1"/>
              <a:t>i</a:t>
            </a:r>
            <a:endParaRPr lang="en-US" dirty="0"/>
          </a:p>
        </p:txBody>
      </p:sp>
      <p:sp>
        <p:nvSpPr>
          <p:cNvPr id="4" name="Slide Number Placeholder 3"/>
          <p:cNvSpPr>
            <a:spLocks noGrp="1"/>
          </p:cNvSpPr>
          <p:nvPr>
            <p:ph type="sldNum" sz="quarter" idx="5"/>
          </p:nvPr>
        </p:nvSpPr>
        <p:spPr/>
        <p:txBody>
          <a:bodyPr/>
          <a:lstStyle/>
          <a:p>
            <a:fld id="{C61EA092-5A1C-405F-8CCA-198B608C04C8}" type="slidenum">
              <a:rPr lang="en-US" smtClean="0"/>
              <a:t>27</a:t>
            </a:fld>
            <a:endParaRPr lang="en-US"/>
          </a:p>
        </p:txBody>
      </p:sp>
    </p:spTree>
    <p:extLst>
      <p:ext uri="{BB962C8B-B14F-4D97-AF65-F5344CB8AC3E}">
        <p14:creationId xmlns:p14="http://schemas.microsoft.com/office/powerpoint/2010/main" val="4829465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if X is the linear function, it’s just adding together somethings? </a:t>
            </a:r>
          </a:p>
        </p:txBody>
      </p:sp>
      <p:sp>
        <p:nvSpPr>
          <p:cNvPr id="4" name="Slide Number Placeholder 3"/>
          <p:cNvSpPr>
            <a:spLocks noGrp="1"/>
          </p:cNvSpPr>
          <p:nvPr>
            <p:ph type="sldNum" sz="quarter" idx="5"/>
          </p:nvPr>
        </p:nvSpPr>
        <p:spPr/>
        <p:txBody>
          <a:bodyPr/>
          <a:lstStyle/>
          <a:p>
            <a:fld id="{C61EA092-5A1C-405F-8CCA-198B608C04C8}" type="slidenum">
              <a:rPr lang="en-US" smtClean="0"/>
              <a:t>28</a:t>
            </a:fld>
            <a:endParaRPr lang="en-US"/>
          </a:p>
        </p:txBody>
      </p:sp>
    </p:spTree>
    <p:extLst>
      <p:ext uri="{BB962C8B-B14F-4D97-AF65-F5344CB8AC3E}">
        <p14:creationId xmlns:p14="http://schemas.microsoft.com/office/powerpoint/2010/main" val="24402084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A90E7-9C77-E535-0CE8-92D89DABF1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04D944-43DC-F34B-4A4E-CFF5EE7DB8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C835B7-2332-055C-53B5-0844915EC8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980182-B4C0-3406-7350-C6392B978540}"/>
              </a:ext>
            </a:extLst>
          </p:cNvPr>
          <p:cNvSpPr>
            <a:spLocks noGrp="1"/>
          </p:cNvSpPr>
          <p:nvPr>
            <p:ph type="sldNum" sz="quarter" idx="5"/>
          </p:nvPr>
        </p:nvSpPr>
        <p:spPr/>
        <p:txBody>
          <a:bodyPr/>
          <a:lstStyle/>
          <a:p>
            <a:fld id="{0586CC5B-2161-4C32-8356-1D3C58CB5E17}" type="slidenum">
              <a:rPr lang="en-US" smtClean="0"/>
              <a:t>29</a:t>
            </a:fld>
            <a:endParaRPr lang="en-US"/>
          </a:p>
        </p:txBody>
      </p:sp>
    </p:spTree>
    <p:extLst>
      <p:ext uri="{BB962C8B-B14F-4D97-AF65-F5344CB8AC3E}">
        <p14:creationId xmlns:p14="http://schemas.microsoft.com/office/powerpoint/2010/main" val="22928888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86CC5B-2161-4C32-8356-1D3C58CB5E17}" type="slidenum">
              <a:rPr lang="en-US" smtClean="0"/>
              <a:t>30</a:t>
            </a:fld>
            <a:endParaRPr lang="en-US"/>
          </a:p>
        </p:txBody>
      </p:sp>
    </p:spTree>
    <p:extLst>
      <p:ext uri="{BB962C8B-B14F-4D97-AF65-F5344CB8AC3E}">
        <p14:creationId xmlns:p14="http://schemas.microsoft.com/office/powerpoint/2010/main" val="33262136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86CC5B-2161-4C32-8356-1D3C58CB5E17}" type="slidenum">
              <a:rPr lang="en-US" smtClean="0"/>
              <a:t>31</a:t>
            </a:fld>
            <a:endParaRPr lang="en-US"/>
          </a:p>
        </p:txBody>
      </p:sp>
    </p:spTree>
    <p:extLst>
      <p:ext uri="{BB962C8B-B14F-4D97-AF65-F5344CB8AC3E}">
        <p14:creationId xmlns:p14="http://schemas.microsoft.com/office/powerpoint/2010/main" val="3449175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86CC5B-2161-4C32-8356-1D3C58CB5E17}" type="slidenum">
              <a:rPr lang="en-US" smtClean="0"/>
              <a:t>32</a:t>
            </a:fld>
            <a:endParaRPr lang="en-US"/>
          </a:p>
        </p:txBody>
      </p:sp>
    </p:spTree>
    <p:extLst>
      <p:ext uri="{BB962C8B-B14F-4D97-AF65-F5344CB8AC3E}">
        <p14:creationId xmlns:p14="http://schemas.microsoft.com/office/powerpoint/2010/main" val="31375944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86CC5B-2161-4C32-8356-1D3C58CB5E17}" type="slidenum">
              <a:rPr lang="en-US" smtClean="0"/>
              <a:t>33</a:t>
            </a:fld>
            <a:endParaRPr lang="en-US"/>
          </a:p>
        </p:txBody>
      </p:sp>
    </p:spTree>
    <p:extLst>
      <p:ext uri="{BB962C8B-B14F-4D97-AF65-F5344CB8AC3E}">
        <p14:creationId xmlns:p14="http://schemas.microsoft.com/office/powerpoint/2010/main" val="31610959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F1C27-BC89-F400-CC45-B860F874C4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41E71F-6B7E-9436-4079-66F7C7C3D3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0672F1-A33E-280F-A27C-3E02491AEB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E26E540-757B-65BB-EFF4-C94BB5592F3B}"/>
              </a:ext>
            </a:extLst>
          </p:cNvPr>
          <p:cNvSpPr>
            <a:spLocks noGrp="1"/>
          </p:cNvSpPr>
          <p:nvPr>
            <p:ph type="sldNum" sz="quarter" idx="5"/>
          </p:nvPr>
        </p:nvSpPr>
        <p:spPr/>
        <p:txBody>
          <a:bodyPr/>
          <a:lstStyle/>
          <a:p>
            <a:fld id="{0586CC5B-2161-4C32-8356-1D3C58CB5E17}" type="slidenum">
              <a:rPr lang="en-US" smtClean="0"/>
              <a:t>34</a:t>
            </a:fld>
            <a:endParaRPr lang="en-US"/>
          </a:p>
        </p:txBody>
      </p:sp>
    </p:spTree>
    <p:extLst>
      <p:ext uri="{BB962C8B-B14F-4D97-AF65-F5344CB8AC3E}">
        <p14:creationId xmlns:p14="http://schemas.microsoft.com/office/powerpoint/2010/main" val="18507771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86CC5B-2161-4C32-8356-1D3C58CB5E17}" type="slidenum">
              <a:rPr lang="en-US" smtClean="0"/>
              <a:t>36</a:t>
            </a:fld>
            <a:endParaRPr lang="en-US"/>
          </a:p>
        </p:txBody>
      </p:sp>
    </p:spTree>
    <p:extLst>
      <p:ext uri="{BB962C8B-B14F-4D97-AF65-F5344CB8AC3E}">
        <p14:creationId xmlns:p14="http://schemas.microsoft.com/office/powerpoint/2010/main" val="39292173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86CC5B-2161-4C32-8356-1D3C58CB5E17}" type="slidenum">
              <a:rPr lang="en-US" smtClean="0"/>
              <a:t>37</a:t>
            </a:fld>
            <a:endParaRPr lang="en-US"/>
          </a:p>
        </p:txBody>
      </p:sp>
    </p:spTree>
    <p:extLst>
      <p:ext uri="{BB962C8B-B14F-4D97-AF65-F5344CB8AC3E}">
        <p14:creationId xmlns:p14="http://schemas.microsoft.com/office/powerpoint/2010/main" val="3066510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F6AA6-E76C-027F-B096-4F9C413A64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FBDDBD-B626-EC4A-0F0B-C1AE39B096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4EA7C3-182A-97C7-4EEE-A7CC32B4CC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22C564-82C6-B429-1C71-4B3781ADAADA}"/>
              </a:ext>
            </a:extLst>
          </p:cNvPr>
          <p:cNvSpPr>
            <a:spLocks noGrp="1"/>
          </p:cNvSpPr>
          <p:nvPr>
            <p:ph type="sldNum" sz="quarter" idx="5"/>
          </p:nvPr>
        </p:nvSpPr>
        <p:spPr/>
        <p:txBody>
          <a:bodyPr/>
          <a:lstStyle/>
          <a:p>
            <a:fld id="{C61EA092-5A1C-405F-8CCA-198B608C04C8}" type="slidenum">
              <a:rPr lang="en-US" smtClean="0"/>
              <a:t>7</a:t>
            </a:fld>
            <a:endParaRPr lang="en-US"/>
          </a:p>
        </p:txBody>
      </p:sp>
    </p:spTree>
    <p:extLst>
      <p:ext uri="{BB962C8B-B14F-4D97-AF65-F5344CB8AC3E}">
        <p14:creationId xmlns:p14="http://schemas.microsoft.com/office/powerpoint/2010/main" val="38616912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86CC5B-2161-4C32-8356-1D3C58CB5E17}" type="slidenum">
              <a:rPr lang="en-US" smtClean="0"/>
              <a:t>38</a:t>
            </a:fld>
            <a:endParaRPr lang="en-US"/>
          </a:p>
        </p:txBody>
      </p:sp>
    </p:spTree>
    <p:extLst>
      <p:ext uri="{BB962C8B-B14F-4D97-AF65-F5344CB8AC3E}">
        <p14:creationId xmlns:p14="http://schemas.microsoft.com/office/powerpoint/2010/main" val="40495562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86CC5B-2161-4C32-8356-1D3C58CB5E17}" type="slidenum">
              <a:rPr lang="en-US" smtClean="0"/>
              <a:t>39</a:t>
            </a:fld>
            <a:endParaRPr lang="en-US"/>
          </a:p>
        </p:txBody>
      </p:sp>
    </p:spTree>
    <p:extLst>
      <p:ext uri="{BB962C8B-B14F-4D97-AF65-F5344CB8AC3E}">
        <p14:creationId xmlns:p14="http://schemas.microsoft.com/office/powerpoint/2010/main" val="37492239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86CC5B-2161-4C32-8356-1D3C58CB5E17}" type="slidenum">
              <a:rPr lang="en-US" smtClean="0"/>
              <a:t>42</a:t>
            </a:fld>
            <a:endParaRPr lang="en-US"/>
          </a:p>
        </p:txBody>
      </p:sp>
    </p:spTree>
    <p:extLst>
      <p:ext uri="{BB962C8B-B14F-4D97-AF65-F5344CB8AC3E}">
        <p14:creationId xmlns:p14="http://schemas.microsoft.com/office/powerpoint/2010/main" val="35234623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86CC5B-2161-4C32-8356-1D3C58CB5E17}" type="slidenum">
              <a:rPr lang="en-US" smtClean="0"/>
              <a:t>44</a:t>
            </a:fld>
            <a:endParaRPr lang="en-US"/>
          </a:p>
        </p:txBody>
      </p:sp>
    </p:spTree>
    <p:extLst>
      <p:ext uri="{BB962C8B-B14F-4D97-AF65-F5344CB8AC3E}">
        <p14:creationId xmlns:p14="http://schemas.microsoft.com/office/powerpoint/2010/main" val="34014749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86CC5B-2161-4C32-8356-1D3C58CB5E17}" type="slidenum">
              <a:rPr lang="en-US" smtClean="0"/>
              <a:t>45</a:t>
            </a:fld>
            <a:endParaRPr lang="en-US"/>
          </a:p>
        </p:txBody>
      </p:sp>
    </p:spTree>
    <p:extLst>
      <p:ext uri="{BB962C8B-B14F-4D97-AF65-F5344CB8AC3E}">
        <p14:creationId xmlns:p14="http://schemas.microsoft.com/office/powerpoint/2010/main" val="16992889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86CC5B-2161-4C32-8356-1D3C58CB5E17}" type="slidenum">
              <a:rPr lang="en-US" smtClean="0"/>
              <a:t>46</a:t>
            </a:fld>
            <a:endParaRPr lang="en-US"/>
          </a:p>
        </p:txBody>
      </p:sp>
    </p:spTree>
    <p:extLst>
      <p:ext uri="{BB962C8B-B14F-4D97-AF65-F5344CB8AC3E}">
        <p14:creationId xmlns:p14="http://schemas.microsoft.com/office/powerpoint/2010/main" val="10668194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86CC5B-2161-4C32-8356-1D3C58CB5E17}" type="slidenum">
              <a:rPr lang="en-US" smtClean="0"/>
              <a:t>48</a:t>
            </a:fld>
            <a:endParaRPr lang="en-US"/>
          </a:p>
        </p:txBody>
      </p:sp>
    </p:spTree>
    <p:extLst>
      <p:ext uri="{BB962C8B-B14F-4D97-AF65-F5344CB8AC3E}">
        <p14:creationId xmlns:p14="http://schemas.microsoft.com/office/powerpoint/2010/main" val="9863300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86CC5B-2161-4C32-8356-1D3C58CB5E17}" type="slidenum">
              <a:rPr lang="en-US" smtClean="0"/>
              <a:t>50</a:t>
            </a:fld>
            <a:endParaRPr lang="en-US"/>
          </a:p>
        </p:txBody>
      </p:sp>
    </p:spTree>
    <p:extLst>
      <p:ext uri="{BB962C8B-B14F-4D97-AF65-F5344CB8AC3E}">
        <p14:creationId xmlns:p14="http://schemas.microsoft.com/office/powerpoint/2010/main" val="7373547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86CC5B-2161-4C32-8356-1D3C58CB5E17}" type="slidenum">
              <a:rPr lang="en-US" smtClean="0"/>
              <a:t>51</a:t>
            </a:fld>
            <a:endParaRPr lang="en-US"/>
          </a:p>
        </p:txBody>
      </p:sp>
    </p:spTree>
    <p:extLst>
      <p:ext uri="{BB962C8B-B14F-4D97-AF65-F5344CB8AC3E}">
        <p14:creationId xmlns:p14="http://schemas.microsoft.com/office/powerpoint/2010/main" val="14933213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86CC5B-2161-4C32-8356-1D3C58CB5E17}" type="slidenum">
              <a:rPr lang="en-US" smtClean="0"/>
              <a:t>52</a:t>
            </a:fld>
            <a:endParaRPr lang="en-US"/>
          </a:p>
        </p:txBody>
      </p:sp>
    </p:spTree>
    <p:extLst>
      <p:ext uri="{BB962C8B-B14F-4D97-AF65-F5344CB8AC3E}">
        <p14:creationId xmlns:p14="http://schemas.microsoft.com/office/powerpoint/2010/main" val="37855347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C9108-0A44-3673-9E2E-D876739124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73525C-089A-2205-E25B-500373EFBF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91BA84-8546-D7C2-6632-7CCA71F7F9C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9404A1C-8B84-54A0-AE3B-2826DB534BF7}"/>
              </a:ext>
            </a:extLst>
          </p:cNvPr>
          <p:cNvSpPr>
            <a:spLocks noGrp="1"/>
          </p:cNvSpPr>
          <p:nvPr>
            <p:ph type="sldNum" sz="quarter" idx="5"/>
          </p:nvPr>
        </p:nvSpPr>
        <p:spPr/>
        <p:txBody>
          <a:bodyPr/>
          <a:lstStyle/>
          <a:p>
            <a:fld id="{C61EA092-5A1C-405F-8CCA-198B608C04C8}" type="slidenum">
              <a:rPr lang="en-US" smtClean="0"/>
              <a:t>8</a:t>
            </a:fld>
            <a:endParaRPr lang="en-US"/>
          </a:p>
        </p:txBody>
      </p:sp>
    </p:spTree>
    <p:extLst>
      <p:ext uri="{BB962C8B-B14F-4D97-AF65-F5344CB8AC3E}">
        <p14:creationId xmlns:p14="http://schemas.microsoft.com/office/powerpoint/2010/main" val="30676114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86CC5B-2161-4C32-8356-1D3C58CB5E17}" type="slidenum">
              <a:rPr lang="en-US" smtClean="0"/>
              <a:t>53</a:t>
            </a:fld>
            <a:endParaRPr lang="en-US"/>
          </a:p>
        </p:txBody>
      </p:sp>
    </p:spTree>
    <p:extLst>
      <p:ext uri="{BB962C8B-B14F-4D97-AF65-F5344CB8AC3E}">
        <p14:creationId xmlns:p14="http://schemas.microsoft.com/office/powerpoint/2010/main" val="339806805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86CC5B-2161-4C32-8356-1D3C58CB5E17}" type="slidenum">
              <a:rPr lang="en-US" smtClean="0"/>
              <a:t>54</a:t>
            </a:fld>
            <a:endParaRPr lang="en-US"/>
          </a:p>
        </p:txBody>
      </p:sp>
    </p:spTree>
    <p:extLst>
      <p:ext uri="{BB962C8B-B14F-4D97-AF65-F5344CB8AC3E}">
        <p14:creationId xmlns:p14="http://schemas.microsoft.com/office/powerpoint/2010/main" val="19763376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86CC5B-2161-4C32-8356-1D3C58CB5E17}" type="slidenum">
              <a:rPr lang="en-US" smtClean="0"/>
              <a:t>55</a:t>
            </a:fld>
            <a:endParaRPr lang="en-US"/>
          </a:p>
        </p:txBody>
      </p:sp>
    </p:spTree>
    <p:extLst>
      <p:ext uri="{BB962C8B-B14F-4D97-AF65-F5344CB8AC3E}">
        <p14:creationId xmlns:p14="http://schemas.microsoft.com/office/powerpoint/2010/main" val="12891026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86CC5B-2161-4C32-8356-1D3C58CB5E17}" type="slidenum">
              <a:rPr lang="en-US" smtClean="0"/>
              <a:t>56</a:t>
            </a:fld>
            <a:endParaRPr lang="en-US"/>
          </a:p>
        </p:txBody>
      </p:sp>
    </p:spTree>
    <p:extLst>
      <p:ext uri="{BB962C8B-B14F-4D97-AF65-F5344CB8AC3E}">
        <p14:creationId xmlns:p14="http://schemas.microsoft.com/office/powerpoint/2010/main" val="23441354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86CC5B-2161-4C32-8356-1D3C58CB5E17}" type="slidenum">
              <a:rPr lang="en-US" smtClean="0"/>
              <a:t>57</a:t>
            </a:fld>
            <a:endParaRPr lang="en-US"/>
          </a:p>
        </p:txBody>
      </p:sp>
    </p:spTree>
    <p:extLst>
      <p:ext uri="{BB962C8B-B14F-4D97-AF65-F5344CB8AC3E}">
        <p14:creationId xmlns:p14="http://schemas.microsoft.com/office/powerpoint/2010/main" val="31365403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86CC5B-2161-4C32-8356-1D3C58CB5E17}" type="slidenum">
              <a:rPr lang="en-US" smtClean="0"/>
              <a:t>58</a:t>
            </a:fld>
            <a:endParaRPr lang="en-US"/>
          </a:p>
        </p:txBody>
      </p:sp>
    </p:spTree>
    <p:extLst>
      <p:ext uri="{BB962C8B-B14F-4D97-AF65-F5344CB8AC3E}">
        <p14:creationId xmlns:p14="http://schemas.microsoft.com/office/powerpoint/2010/main" val="5330674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86CC5B-2161-4C32-8356-1D3C58CB5E17}" type="slidenum">
              <a:rPr lang="en-US" smtClean="0"/>
              <a:t>61</a:t>
            </a:fld>
            <a:endParaRPr lang="en-US"/>
          </a:p>
        </p:txBody>
      </p:sp>
    </p:spTree>
    <p:extLst>
      <p:ext uri="{BB962C8B-B14F-4D97-AF65-F5344CB8AC3E}">
        <p14:creationId xmlns:p14="http://schemas.microsoft.com/office/powerpoint/2010/main" val="301122173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86CC5B-2161-4C32-8356-1D3C58CB5E17}" type="slidenum">
              <a:rPr lang="en-US" smtClean="0"/>
              <a:t>67</a:t>
            </a:fld>
            <a:endParaRPr lang="en-US"/>
          </a:p>
        </p:txBody>
      </p:sp>
    </p:spTree>
    <p:extLst>
      <p:ext uri="{BB962C8B-B14F-4D97-AF65-F5344CB8AC3E}">
        <p14:creationId xmlns:p14="http://schemas.microsoft.com/office/powerpoint/2010/main" val="30468234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A5848-CCDB-162D-D9D5-642037CB8F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F119FB-629D-EA8E-4CAA-F1B48F759A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A40456-8F42-0A04-67FD-369BBC13F4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768AD2-1B73-01E7-3144-E9B002FAAC28}"/>
              </a:ext>
            </a:extLst>
          </p:cNvPr>
          <p:cNvSpPr>
            <a:spLocks noGrp="1"/>
          </p:cNvSpPr>
          <p:nvPr>
            <p:ph type="sldNum" sz="quarter" idx="5"/>
          </p:nvPr>
        </p:nvSpPr>
        <p:spPr/>
        <p:txBody>
          <a:bodyPr/>
          <a:lstStyle/>
          <a:p>
            <a:fld id="{C61EA092-5A1C-405F-8CCA-198B608C04C8}" type="slidenum">
              <a:rPr lang="en-US" smtClean="0"/>
              <a:t>9</a:t>
            </a:fld>
            <a:endParaRPr lang="en-US"/>
          </a:p>
        </p:txBody>
      </p:sp>
    </p:spTree>
    <p:extLst>
      <p:ext uri="{BB962C8B-B14F-4D97-AF65-F5344CB8AC3E}">
        <p14:creationId xmlns:p14="http://schemas.microsoft.com/office/powerpoint/2010/main" val="3121871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86CC5B-2161-4C32-8356-1D3C58CB5E17}" type="slidenum">
              <a:rPr lang="en-US" smtClean="0"/>
              <a:t>10</a:t>
            </a:fld>
            <a:endParaRPr lang="en-US"/>
          </a:p>
        </p:txBody>
      </p:sp>
    </p:spTree>
    <p:extLst>
      <p:ext uri="{BB962C8B-B14F-4D97-AF65-F5344CB8AC3E}">
        <p14:creationId xmlns:p14="http://schemas.microsoft.com/office/powerpoint/2010/main" val="15193273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86CC5B-2161-4C32-8356-1D3C58CB5E17}" type="slidenum">
              <a:rPr lang="en-US" smtClean="0"/>
              <a:t>11</a:t>
            </a:fld>
            <a:endParaRPr lang="en-US"/>
          </a:p>
        </p:txBody>
      </p:sp>
    </p:spTree>
    <p:extLst>
      <p:ext uri="{BB962C8B-B14F-4D97-AF65-F5344CB8AC3E}">
        <p14:creationId xmlns:p14="http://schemas.microsoft.com/office/powerpoint/2010/main" val="31589360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We’ve talked about independence for events, that formula looked like this, one of the definitions. We say that two events are independent if … in other the way that we think about… to get the probability of both occurring we don’t have to conditioning on each </a:t>
            </a:r>
            <a:r>
              <a:rPr lang="en-US" dirty="0" err="1"/>
              <a:t>toerh</a:t>
            </a:r>
            <a:r>
              <a:rPr lang="en-US" dirty="0"/>
              <a:t> w the chain rule, we can just multiply their probabilities. </a:t>
            </a:r>
          </a:p>
        </p:txBody>
      </p:sp>
      <p:sp>
        <p:nvSpPr>
          <p:cNvPr id="4" name="Slide Number Placeholder 3"/>
          <p:cNvSpPr>
            <a:spLocks noGrp="1"/>
          </p:cNvSpPr>
          <p:nvPr>
            <p:ph type="sldNum" sz="quarter" idx="5"/>
          </p:nvPr>
        </p:nvSpPr>
        <p:spPr/>
        <p:txBody>
          <a:bodyPr/>
          <a:lstStyle/>
          <a:p>
            <a:fld id="{C61EA092-5A1C-405F-8CCA-198B608C04C8}" type="slidenum">
              <a:rPr lang="en-US" smtClean="0"/>
              <a:t>13</a:t>
            </a:fld>
            <a:endParaRPr lang="en-US"/>
          </a:p>
        </p:txBody>
      </p:sp>
    </p:spTree>
    <p:extLst>
      <p:ext uri="{BB962C8B-B14F-4D97-AF65-F5344CB8AC3E}">
        <p14:creationId xmlns:p14="http://schemas.microsoft.com/office/powerpoint/2010/main" val="34345235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about for random variables? So if I rolled a pair of dice and I care about the sum of the dice, well then is that independent of just one of the dice rolls? And we know how to do that for events for the event. I got a four on the red die or a seven on the blue die, or seven as the sum of the two dice, I want to talk about how we do that for random variables as well when we look at that number output, not just the event.</a:t>
            </a:r>
          </a:p>
          <a:p>
            <a:endParaRPr lang="en-US" dirty="0"/>
          </a:p>
          <a:p>
            <a:r>
              <a:rPr lang="en-US" dirty="0"/>
              <a:t>We define independence in a very similar way. Two random variables </a:t>
            </a:r>
            <a:r>
              <a:rPr lang="en-US" dirty="0" err="1"/>
              <a:t>variables</a:t>
            </a:r>
            <a:r>
              <a:rPr lang="en-US" dirty="0"/>
              <a:t> .. Are .. </a:t>
            </a:r>
            <a:r>
              <a:rPr lang="en-US" dirty="0" err="1"/>
              <a:t>Notee</a:t>
            </a:r>
            <a:r>
              <a:rPr lang="en-US" dirty="0"/>
              <a:t> that X=k and Y=l are both events, we’re checking that these events are independent of each other. We need to check that these are </a:t>
            </a:r>
            <a:r>
              <a:rPr lang="en-US" dirty="0" err="1"/>
              <a:t>indepnedne</a:t>
            </a:r>
            <a:r>
              <a:rPr lang="en-US" dirty="0"/>
              <a:t> for all k and l we could plug in over here. If we find that two </a:t>
            </a:r>
            <a:r>
              <a:rPr lang="en-US" dirty="0" err="1"/>
              <a:t>rvs</a:t>
            </a:r>
            <a:r>
              <a:rPr lang="en-US" dirty="0"/>
              <a:t> are </a:t>
            </a:r>
            <a:r>
              <a:rPr lang="en-US" dirty="0" err="1"/>
              <a:t>indpenent</a:t>
            </a:r>
            <a:r>
              <a:rPr lang="en-US" dirty="0"/>
              <a:t>.. That means that knowing the value of one… we need to check this </a:t>
            </a:r>
            <a:r>
              <a:rPr lang="en-US" dirty="0" err="1"/>
              <a:t>indpenednce</a:t>
            </a:r>
            <a:r>
              <a:rPr lang="en-US" dirty="0"/>
              <a:t> for all the possible values. </a:t>
            </a:r>
          </a:p>
          <a:p>
            <a:endParaRPr lang="en-US" dirty="0"/>
          </a:p>
          <a:p>
            <a:endParaRPr lang="en-US" dirty="0"/>
          </a:p>
          <a:p>
            <a:endParaRPr lang="en-US" dirty="0"/>
          </a:p>
          <a:p>
            <a:r>
              <a:rPr lang="en-US" dirty="0"/>
              <a:t>Small notational note – we’re commas instead id of intersection because we love </a:t>
            </a:r>
            <a:r>
              <a:rPr lang="en-US" dirty="0" err="1"/>
              <a:t>ti</a:t>
            </a:r>
            <a:r>
              <a:rPr lang="en-US" dirty="0"/>
              <a:t> save space, commas are a bit easier to type.. Feel free to use whatever. </a:t>
            </a:r>
          </a:p>
        </p:txBody>
      </p:sp>
      <p:sp>
        <p:nvSpPr>
          <p:cNvPr id="4" name="Slide Number Placeholder 3"/>
          <p:cNvSpPr>
            <a:spLocks noGrp="1"/>
          </p:cNvSpPr>
          <p:nvPr>
            <p:ph type="sldNum" sz="quarter" idx="5"/>
          </p:nvPr>
        </p:nvSpPr>
        <p:spPr/>
        <p:txBody>
          <a:bodyPr/>
          <a:lstStyle/>
          <a:p>
            <a:fld id="{C61EA092-5A1C-405F-8CCA-198B608C04C8}" type="slidenum">
              <a:rPr lang="en-US" smtClean="0"/>
              <a:t>14</a:t>
            </a:fld>
            <a:endParaRPr lang="en-US"/>
          </a:p>
        </p:txBody>
      </p:sp>
    </p:spTree>
    <p:extLst>
      <p:ext uri="{BB962C8B-B14F-4D97-AF65-F5344CB8AC3E}">
        <p14:creationId xmlns:p14="http://schemas.microsoft.com/office/powerpoint/2010/main" val="20512146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2542617C-0A76-4AE9-B3CA-996D74807C5B}"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81B5B9-70F7-4CBD-9756-E6BC48B1F799}"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1614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CB2A4-11AD-445D-9449-ECE97BF7265C}"/>
              </a:ext>
            </a:extLst>
          </p:cNvPr>
          <p:cNvSpPr>
            <a:spLocks noGrp="1"/>
          </p:cNvSpPr>
          <p:nvPr>
            <p:ph type="title" hasCustomPrompt="1"/>
          </p:nvPr>
        </p:nvSpPr>
        <p:spPr>
          <a:xfrm>
            <a:off x="3315881" y="3446573"/>
            <a:ext cx="5590283" cy="1014667"/>
          </a:xfrm>
        </p:spPr>
        <p:txBody>
          <a:bodyPr/>
          <a:lstStyle>
            <a:lvl1pPr algn="ctr">
              <a:defRPr cap="none" baseline="0"/>
            </a:lvl1pPr>
          </a:lstStyle>
          <a:p>
            <a:r>
              <a:rPr lang="en-US" dirty="0"/>
              <a:t>Big Concept</a:t>
            </a:r>
          </a:p>
        </p:txBody>
      </p:sp>
      <p:sp>
        <p:nvSpPr>
          <p:cNvPr id="3" name="Date Placeholder 2">
            <a:extLst>
              <a:ext uri="{FF2B5EF4-FFF2-40B4-BE49-F238E27FC236}">
                <a16:creationId xmlns:a16="http://schemas.microsoft.com/office/drawing/2014/main" id="{E45E7B94-0CB0-48FD-9BA2-0BCEF75A76A1}"/>
              </a:ext>
            </a:extLst>
          </p:cNvPr>
          <p:cNvSpPr>
            <a:spLocks noGrp="1"/>
          </p:cNvSpPr>
          <p:nvPr>
            <p:ph type="dt" sz="half" idx="10"/>
          </p:nvPr>
        </p:nvSpPr>
        <p:spPr/>
        <p:txBody>
          <a:bodyPr/>
          <a:lstStyle/>
          <a:p>
            <a:fld id="{2542617C-0A76-4AE9-B3CA-996D74807C5B}" type="datetimeFigureOut">
              <a:rPr lang="en-US" smtClean="0"/>
              <a:t>7/14/2026</a:t>
            </a:fld>
            <a:endParaRPr lang="en-US"/>
          </a:p>
        </p:txBody>
      </p:sp>
      <p:sp>
        <p:nvSpPr>
          <p:cNvPr id="4" name="Footer Placeholder 3">
            <a:extLst>
              <a:ext uri="{FF2B5EF4-FFF2-40B4-BE49-F238E27FC236}">
                <a16:creationId xmlns:a16="http://schemas.microsoft.com/office/drawing/2014/main" id="{F7BA529F-BA16-4C50-8761-34379098BF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E838C27-C210-4D9C-AB83-9BF54E32912E}"/>
              </a:ext>
            </a:extLst>
          </p:cNvPr>
          <p:cNvSpPr>
            <a:spLocks noGrp="1"/>
          </p:cNvSpPr>
          <p:nvPr>
            <p:ph type="sldNum" sz="quarter" idx="12"/>
          </p:nvPr>
        </p:nvSpPr>
        <p:spPr/>
        <p:txBody>
          <a:bodyPr/>
          <a:lstStyle/>
          <a:p>
            <a:fld id="{2681B5B9-70F7-4CBD-9756-E6BC48B1F799}" type="slidenum">
              <a:rPr lang="en-US" smtClean="0"/>
              <a:t>‹#›</a:t>
            </a:fld>
            <a:endParaRPr lang="en-US"/>
          </a:p>
        </p:txBody>
      </p:sp>
      <p:cxnSp>
        <p:nvCxnSpPr>
          <p:cNvPr id="21" name="Straight Connector 20">
            <a:extLst>
              <a:ext uri="{FF2B5EF4-FFF2-40B4-BE49-F238E27FC236}">
                <a16:creationId xmlns:a16="http://schemas.microsoft.com/office/drawing/2014/main" id="{C067791F-5EAB-433C-8512-E3D8B5FEA33C}"/>
              </a:ext>
            </a:extLst>
          </p:cNvPr>
          <p:cNvCxnSpPr/>
          <p:nvPr/>
        </p:nvCxnSpPr>
        <p:spPr>
          <a:xfrm>
            <a:off x="138752" y="1917510"/>
            <a:ext cx="11914495" cy="0"/>
          </a:xfrm>
          <a:prstGeom prst="line">
            <a:avLst/>
          </a:prstGeom>
          <a:ln w="19050">
            <a:solidFill>
              <a:srgbClr val="D8D8D8"/>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19FC5ADD-7CD5-4855-8137-142378EFA26D}"/>
              </a:ext>
            </a:extLst>
          </p:cNvPr>
          <p:cNvGrpSpPr/>
          <p:nvPr/>
        </p:nvGrpSpPr>
        <p:grpSpPr>
          <a:xfrm>
            <a:off x="4736398" y="555634"/>
            <a:ext cx="2723751" cy="2723751"/>
            <a:chOff x="4360460" y="449353"/>
            <a:chExt cx="3282287" cy="3282287"/>
          </a:xfrm>
        </p:grpSpPr>
        <p:sp>
          <p:nvSpPr>
            <p:cNvPr id="6" name="Oval 5">
              <a:extLst>
                <a:ext uri="{FF2B5EF4-FFF2-40B4-BE49-F238E27FC236}">
                  <a16:creationId xmlns:a16="http://schemas.microsoft.com/office/drawing/2014/main" id="{161030CC-581E-4D1E-9ACA-A92F5BB6C0CB}"/>
                </a:ext>
              </a:extLst>
            </p:cNvPr>
            <p:cNvSpPr/>
            <p:nvPr userDrawn="1"/>
          </p:nvSpPr>
          <p:spPr>
            <a:xfrm>
              <a:off x="4360460" y="449353"/>
              <a:ext cx="3282287" cy="3282287"/>
            </a:xfrm>
            <a:prstGeom prst="ellipse">
              <a:avLst/>
            </a:prstGeom>
            <a:solidFill>
              <a:srgbClr val="B6A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Shape 822">
              <a:extLst>
                <a:ext uri="{FF2B5EF4-FFF2-40B4-BE49-F238E27FC236}">
                  <a16:creationId xmlns:a16="http://schemas.microsoft.com/office/drawing/2014/main" id="{9662AC8F-8502-4CF6-87AC-2CB7EFEBC5CD}"/>
                </a:ext>
              </a:extLst>
            </p:cNvPr>
            <p:cNvGrpSpPr/>
            <p:nvPr userDrawn="1"/>
          </p:nvGrpSpPr>
          <p:grpSpPr>
            <a:xfrm>
              <a:off x="4868910" y="1003939"/>
              <a:ext cx="2265387" cy="2173113"/>
              <a:chOff x="5233525" y="4954450"/>
              <a:chExt cx="538275" cy="516350"/>
            </a:xfrm>
          </p:grpSpPr>
          <p:sp>
            <p:nvSpPr>
              <p:cNvPr id="8" name="Shape 823">
                <a:extLst>
                  <a:ext uri="{FF2B5EF4-FFF2-40B4-BE49-F238E27FC236}">
                    <a16:creationId xmlns:a16="http://schemas.microsoft.com/office/drawing/2014/main" id="{915C32CE-F54C-4A91-A795-5F6EE0E2C310}"/>
                  </a:ext>
                </a:extLst>
              </p:cNvPr>
              <p:cNvSpPr/>
              <p:nvPr/>
            </p:nvSpPr>
            <p:spPr>
              <a:xfrm>
                <a:off x="5637825" y="4954450"/>
                <a:ext cx="89525" cy="89525"/>
              </a:xfrm>
              <a:custGeom>
                <a:avLst/>
                <a:gdLst/>
                <a:ahLst/>
                <a:cxnLst/>
                <a:rect l="0" t="0" r="0" b="0"/>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 name="Shape 824">
                <a:extLst>
                  <a:ext uri="{FF2B5EF4-FFF2-40B4-BE49-F238E27FC236}">
                    <a16:creationId xmlns:a16="http://schemas.microsoft.com/office/drawing/2014/main" id="{25663F7D-C889-439B-A68E-97D8B29147A8}"/>
                  </a:ext>
                </a:extLst>
              </p:cNvPr>
              <p:cNvSpPr/>
              <p:nvPr/>
            </p:nvSpPr>
            <p:spPr>
              <a:xfrm>
                <a:off x="5323025" y="4980625"/>
                <a:ext cx="88925" cy="88925"/>
              </a:xfrm>
              <a:custGeom>
                <a:avLst/>
                <a:gdLst/>
                <a:ahLst/>
                <a:cxnLst/>
                <a:rect l="0" t="0" r="0" b="0"/>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825">
                <a:extLst>
                  <a:ext uri="{FF2B5EF4-FFF2-40B4-BE49-F238E27FC236}">
                    <a16:creationId xmlns:a16="http://schemas.microsoft.com/office/drawing/2014/main" id="{5C225417-5386-4CF0-A050-D547324972FC}"/>
                  </a:ext>
                </a:extLst>
              </p:cNvPr>
              <p:cNvSpPr/>
              <p:nvPr/>
            </p:nvSpPr>
            <p:spPr>
              <a:xfrm>
                <a:off x="5233525" y="5255225"/>
                <a:ext cx="89525" cy="89525"/>
              </a:xfrm>
              <a:custGeom>
                <a:avLst/>
                <a:gdLst/>
                <a:ahLst/>
                <a:cxnLst/>
                <a:rect l="0" t="0" r="0" b="0"/>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 name="Shape 826">
                <a:extLst>
                  <a:ext uri="{FF2B5EF4-FFF2-40B4-BE49-F238E27FC236}">
                    <a16:creationId xmlns:a16="http://schemas.microsoft.com/office/drawing/2014/main" id="{F2B2177A-3C1C-4737-A983-B5086B44BAC9}"/>
                  </a:ext>
                </a:extLst>
              </p:cNvPr>
              <p:cNvSpPr/>
              <p:nvPr/>
            </p:nvSpPr>
            <p:spPr>
              <a:xfrm>
                <a:off x="5453325" y="5382475"/>
                <a:ext cx="88925" cy="88325"/>
              </a:xfrm>
              <a:custGeom>
                <a:avLst/>
                <a:gdLst/>
                <a:ahLst/>
                <a:cxnLst/>
                <a:rect l="0" t="0" r="0" b="0"/>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827">
                <a:extLst>
                  <a:ext uri="{FF2B5EF4-FFF2-40B4-BE49-F238E27FC236}">
                    <a16:creationId xmlns:a16="http://schemas.microsoft.com/office/drawing/2014/main" id="{065E0883-FD56-4990-A3BA-7394FB6E3D9D}"/>
                  </a:ext>
                </a:extLst>
              </p:cNvPr>
              <p:cNvSpPr/>
              <p:nvPr/>
            </p:nvSpPr>
            <p:spPr>
              <a:xfrm>
                <a:off x="5682875" y="5188875"/>
                <a:ext cx="88925" cy="89525"/>
              </a:xfrm>
              <a:custGeom>
                <a:avLst/>
                <a:gdLst/>
                <a:ahLst/>
                <a:cxnLst/>
                <a:rect l="0" t="0" r="0" b="0"/>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 name="Shape 828">
                <a:extLst>
                  <a:ext uri="{FF2B5EF4-FFF2-40B4-BE49-F238E27FC236}">
                    <a16:creationId xmlns:a16="http://schemas.microsoft.com/office/drawing/2014/main" id="{C497A5ED-CCEE-4F09-A7B4-7079C57F1DC1}"/>
                  </a:ext>
                </a:extLst>
              </p:cNvPr>
              <p:cNvSpPr/>
              <p:nvPr/>
            </p:nvSpPr>
            <p:spPr>
              <a:xfrm>
                <a:off x="5411925" y="5110925"/>
                <a:ext cx="188775" cy="189400"/>
              </a:xfrm>
              <a:custGeom>
                <a:avLst/>
                <a:gdLst/>
                <a:ahLst/>
                <a:cxnLst/>
                <a:rect l="0" t="0" r="0" b="0"/>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4" name="Shape 829">
                <a:extLst>
                  <a:ext uri="{FF2B5EF4-FFF2-40B4-BE49-F238E27FC236}">
                    <a16:creationId xmlns:a16="http://schemas.microsoft.com/office/drawing/2014/main" id="{D8CBE5C1-1916-4EF1-B9E9-DC5E58DE62C4}"/>
                  </a:ext>
                </a:extLst>
              </p:cNvPr>
              <p:cNvSpPr/>
              <p:nvPr/>
            </p:nvSpPr>
            <p:spPr>
              <a:xfrm>
                <a:off x="5367475" y="5025075"/>
                <a:ext cx="81600" cy="105975"/>
              </a:xfrm>
              <a:custGeom>
                <a:avLst/>
                <a:gdLst/>
                <a:ahLst/>
                <a:cxnLst/>
                <a:rect l="0" t="0" r="0" b="0"/>
                <a:pathLst>
                  <a:path w="3264" h="4239" fill="none" extrusionOk="0">
                    <a:moveTo>
                      <a:pt x="0" y="1"/>
                    </a:moveTo>
                    <a:lnTo>
                      <a:pt x="3264" y="4238"/>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 name="Shape 830">
                <a:extLst>
                  <a:ext uri="{FF2B5EF4-FFF2-40B4-BE49-F238E27FC236}">
                    <a16:creationId xmlns:a16="http://schemas.microsoft.com/office/drawing/2014/main" id="{BB37530B-08B3-4205-8A08-E876EE3F9FBE}"/>
                  </a:ext>
                </a:extLst>
              </p:cNvPr>
              <p:cNvSpPr/>
              <p:nvPr/>
            </p:nvSpPr>
            <p:spPr>
              <a:xfrm>
                <a:off x="5567800" y="4999500"/>
                <a:ext cx="115100" cy="133975"/>
              </a:xfrm>
              <a:custGeom>
                <a:avLst/>
                <a:gdLst/>
                <a:ahLst/>
                <a:cxnLst/>
                <a:rect l="0" t="0" r="0" b="0"/>
                <a:pathLst>
                  <a:path w="4604" h="5359" fill="none" extrusionOk="0">
                    <a:moveTo>
                      <a:pt x="0" y="5359"/>
                    </a:moveTo>
                    <a:lnTo>
                      <a:pt x="4603"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 name="Shape 831">
                <a:extLst>
                  <a:ext uri="{FF2B5EF4-FFF2-40B4-BE49-F238E27FC236}">
                    <a16:creationId xmlns:a16="http://schemas.microsoft.com/office/drawing/2014/main" id="{14DEB002-C856-4D51-9E3F-42951B8C7A10}"/>
                  </a:ext>
                </a:extLst>
              </p:cNvPr>
              <p:cNvSpPr/>
              <p:nvPr/>
            </p:nvSpPr>
            <p:spPr>
              <a:xfrm>
                <a:off x="5600075" y="5217475"/>
                <a:ext cx="127275" cy="16475"/>
              </a:xfrm>
              <a:custGeom>
                <a:avLst/>
                <a:gdLst/>
                <a:ahLst/>
                <a:cxnLst/>
                <a:rect l="0" t="0" r="0" b="0"/>
                <a:pathLst>
                  <a:path w="5091" h="659" fill="none" extrusionOk="0">
                    <a:moveTo>
                      <a:pt x="5090" y="658"/>
                    </a:moveTo>
                    <a:lnTo>
                      <a:pt x="0"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 name="Shape 832">
                <a:extLst>
                  <a:ext uri="{FF2B5EF4-FFF2-40B4-BE49-F238E27FC236}">
                    <a16:creationId xmlns:a16="http://schemas.microsoft.com/office/drawing/2014/main" id="{5B5D5E96-C594-4AB6-9DF5-2ED8F56CCF52}"/>
                  </a:ext>
                </a:extLst>
              </p:cNvPr>
              <p:cNvSpPr/>
              <p:nvPr/>
            </p:nvSpPr>
            <p:spPr>
              <a:xfrm>
                <a:off x="5497775" y="5299675"/>
                <a:ext cx="4900" cy="126675"/>
              </a:xfrm>
              <a:custGeom>
                <a:avLst/>
                <a:gdLst/>
                <a:ahLst/>
                <a:cxnLst/>
                <a:rect l="0" t="0" r="0" b="0"/>
                <a:pathLst>
                  <a:path w="196" h="5067" fill="none" extrusionOk="0">
                    <a:moveTo>
                      <a:pt x="0" y="5067"/>
                    </a:moveTo>
                    <a:lnTo>
                      <a:pt x="195"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 name="Shape 833">
                <a:extLst>
                  <a:ext uri="{FF2B5EF4-FFF2-40B4-BE49-F238E27FC236}">
                    <a16:creationId xmlns:a16="http://schemas.microsoft.com/office/drawing/2014/main" id="{3FC3F998-CA08-40F4-81A5-CEC994EBBF42}"/>
                  </a:ext>
                </a:extLst>
              </p:cNvPr>
              <p:cNvSpPr/>
              <p:nvPr/>
            </p:nvSpPr>
            <p:spPr>
              <a:xfrm>
                <a:off x="5277975" y="5241825"/>
                <a:ext cx="141275" cy="58500"/>
              </a:xfrm>
              <a:custGeom>
                <a:avLst/>
                <a:gdLst/>
                <a:ahLst/>
                <a:cxnLst/>
                <a:rect l="0" t="0" r="0" b="0"/>
                <a:pathLst>
                  <a:path w="5651" h="2340" fill="none" extrusionOk="0">
                    <a:moveTo>
                      <a:pt x="0" y="2339"/>
                    </a:moveTo>
                    <a:lnTo>
                      <a:pt x="5651"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sp>
        <p:nvSpPr>
          <p:cNvPr id="23" name="Text Placeholder 2">
            <a:extLst>
              <a:ext uri="{FF2B5EF4-FFF2-40B4-BE49-F238E27FC236}">
                <a16:creationId xmlns:a16="http://schemas.microsoft.com/office/drawing/2014/main" id="{9C05CDBC-229D-45E2-B2F9-9037D7DF9793}"/>
              </a:ext>
            </a:extLst>
          </p:cNvPr>
          <p:cNvSpPr>
            <a:spLocks noGrp="1"/>
          </p:cNvSpPr>
          <p:nvPr>
            <p:ph type="body" idx="1"/>
          </p:nvPr>
        </p:nvSpPr>
        <p:spPr>
          <a:xfrm>
            <a:off x="3315880" y="4628428"/>
            <a:ext cx="5590283" cy="1463040"/>
          </a:xfrm>
        </p:spPr>
        <p:txBody>
          <a:bodyPr lIns="91440" rIns="91440" anchor="t">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24" name="Rectangle 23">
            <a:extLst>
              <a:ext uri="{FF2B5EF4-FFF2-40B4-BE49-F238E27FC236}">
                <a16:creationId xmlns:a16="http://schemas.microsoft.com/office/drawing/2014/main" id="{4D812236-1A32-4FE2-AB5A-F8F998D835F3}"/>
              </a:ext>
            </a:extLst>
          </p:cNvPr>
          <p:cNvSpPr/>
          <p:nvPr/>
        </p:nvSpPr>
        <p:spPr>
          <a:xfrm>
            <a:off x="272955" y="0"/>
            <a:ext cx="423081" cy="15623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4759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01CC624-0437-43EF-99D3-4B5E545BF210}"/>
              </a:ext>
            </a:extLst>
          </p:cNvPr>
          <p:cNvSpPr/>
          <p:nvPr/>
        </p:nvSpPr>
        <p:spPr>
          <a:xfrm>
            <a:off x="272955" y="0"/>
            <a:ext cx="423081" cy="15623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05FEBE18-A94F-4CF8-8975-BC720F0701B8}"/>
              </a:ext>
            </a:extLst>
          </p:cNvPr>
          <p:cNvSpPr>
            <a:spLocks noGrp="1"/>
          </p:cNvSpPr>
          <p:nvPr>
            <p:ph type="dt" sz="half" idx="10"/>
          </p:nvPr>
        </p:nvSpPr>
        <p:spPr/>
        <p:txBody>
          <a:bodyPr/>
          <a:lstStyle/>
          <a:p>
            <a:fld id="{2542617C-0A76-4AE9-B3CA-996D74807C5B}" type="datetimeFigureOut">
              <a:rPr lang="en-US" smtClean="0"/>
              <a:t>7/14/2026</a:t>
            </a:fld>
            <a:endParaRPr lang="en-US"/>
          </a:p>
        </p:txBody>
      </p:sp>
      <p:sp>
        <p:nvSpPr>
          <p:cNvPr id="4" name="Footer Placeholder 3">
            <a:extLst>
              <a:ext uri="{FF2B5EF4-FFF2-40B4-BE49-F238E27FC236}">
                <a16:creationId xmlns:a16="http://schemas.microsoft.com/office/drawing/2014/main" id="{79FEFF45-D87C-45A5-8A43-AA51E8326F0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4B072C5-2DDD-45C4-966C-970A137A42B6}"/>
              </a:ext>
            </a:extLst>
          </p:cNvPr>
          <p:cNvSpPr>
            <a:spLocks noGrp="1"/>
          </p:cNvSpPr>
          <p:nvPr>
            <p:ph type="sldNum" sz="quarter" idx="12"/>
          </p:nvPr>
        </p:nvSpPr>
        <p:spPr/>
        <p:txBody>
          <a:bodyPr/>
          <a:lstStyle/>
          <a:p>
            <a:fld id="{2681B5B9-70F7-4CBD-9756-E6BC48B1F799}" type="slidenum">
              <a:rPr lang="en-US" smtClean="0"/>
              <a:t>‹#›</a:t>
            </a:fld>
            <a:endParaRPr lang="en-US"/>
          </a:p>
        </p:txBody>
      </p:sp>
      <p:cxnSp>
        <p:nvCxnSpPr>
          <p:cNvPr id="16" name="Straight Connector 15">
            <a:extLst>
              <a:ext uri="{FF2B5EF4-FFF2-40B4-BE49-F238E27FC236}">
                <a16:creationId xmlns:a16="http://schemas.microsoft.com/office/drawing/2014/main" id="{537B5817-8D3A-4DD3-92FF-32BBC5F91560}"/>
              </a:ext>
            </a:extLst>
          </p:cNvPr>
          <p:cNvCxnSpPr/>
          <p:nvPr/>
        </p:nvCxnSpPr>
        <p:spPr>
          <a:xfrm>
            <a:off x="61415" y="753975"/>
            <a:ext cx="12008609" cy="0"/>
          </a:xfrm>
          <a:prstGeom prst="line">
            <a:avLst/>
          </a:prstGeom>
          <a:ln>
            <a:solidFill>
              <a:srgbClr val="D8D8D8"/>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32B1C59-33FF-4FB4-BDD7-F61C64008581}"/>
              </a:ext>
            </a:extLst>
          </p:cNvPr>
          <p:cNvSpPr>
            <a:spLocks noGrp="1"/>
          </p:cNvSpPr>
          <p:nvPr>
            <p:ph type="title"/>
          </p:nvPr>
        </p:nvSpPr>
        <p:spPr>
          <a:xfrm>
            <a:off x="1428134" y="263276"/>
            <a:ext cx="10334364" cy="1014667"/>
          </a:xfrm>
          <a:solidFill>
            <a:schemeClr val="bg1"/>
          </a:solidFill>
        </p:spPr>
        <p:txBody>
          <a:bodyPr/>
          <a:lstStyle/>
          <a:p>
            <a:r>
              <a:rPr lang="en-US"/>
              <a:t>Click to edit Master title style</a:t>
            </a:r>
            <a:endParaRPr lang="en-US" dirty="0"/>
          </a:p>
        </p:txBody>
      </p:sp>
      <p:grpSp>
        <p:nvGrpSpPr>
          <p:cNvPr id="13" name="Group 12">
            <a:extLst>
              <a:ext uri="{FF2B5EF4-FFF2-40B4-BE49-F238E27FC236}">
                <a16:creationId xmlns:a16="http://schemas.microsoft.com/office/drawing/2014/main" id="{FB754F48-B758-43EB-980F-1E2884C8E2A7}"/>
              </a:ext>
            </a:extLst>
          </p:cNvPr>
          <p:cNvGrpSpPr/>
          <p:nvPr/>
        </p:nvGrpSpPr>
        <p:grpSpPr>
          <a:xfrm>
            <a:off x="575239" y="475151"/>
            <a:ext cx="631298" cy="631298"/>
            <a:chOff x="1530939" y="2405329"/>
            <a:chExt cx="631298" cy="631298"/>
          </a:xfrm>
        </p:grpSpPr>
        <p:sp>
          <p:nvSpPr>
            <p:cNvPr id="7" name="Oval 6">
              <a:extLst>
                <a:ext uri="{FF2B5EF4-FFF2-40B4-BE49-F238E27FC236}">
                  <a16:creationId xmlns:a16="http://schemas.microsoft.com/office/drawing/2014/main" id="{99BADBD9-302C-40D9-A763-C65CCFE16FDE}"/>
                </a:ext>
              </a:extLst>
            </p:cNvPr>
            <p:cNvSpPr/>
            <p:nvPr userDrawn="1"/>
          </p:nvSpPr>
          <p:spPr>
            <a:xfrm>
              <a:off x="1530939" y="2405329"/>
              <a:ext cx="631298" cy="631298"/>
            </a:xfrm>
            <a:prstGeom prst="ellipse">
              <a:avLst/>
            </a:prstGeom>
            <a:solidFill>
              <a:srgbClr val="B6A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Shape 490">
              <a:extLst>
                <a:ext uri="{FF2B5EF4-FFF2-40B4-BE49-F238E27FC236}">
                  <a16:creationId xmlns:a16="http://schemas.microsoft.com/office/drawing/2014/main" id="{ABC713E7-D704-4682-B292-907313F269C9}"/>
                </a:ext>
              </a:extLst>
            </p:cNvPr>
            <p:cNvGrpSpPr/>
            <p:nvPr userDrawn="1"/>
          </p:nvGrpSpPr>
          <p:grpSpPr>
            <a:xfrm>
              <a:off x="1661835" y="2536225"/>
              <a:ext cx="369505" cy="369505"/>
              <a:chOff x="2594050" y="1631825"/>
              <a:chExt cx="439625" cy="439625"/>
            </a:xfrm>
          </p:grpSpPr>
          <p:sp>
            <p:nvSpPr>
              <p:cNvPr id="9" name="Shape 491">
                <a:extLst>
                  <a:ext uri="{FF2B5EF4-FFF2-40B4-BE49-F238E27FC236}">
                    <a16:creationId xmlns:a16="http://schemas.microsoft.com/office/drawing/2014/main" id="{5701E159-D011-460A-BF32-22B3BFF6328B}"/>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492">
                <a:extLst>
                  <a:ext uri="{FF2B5EF4-FFF2-40B4-BE49-F238E27FC236}">
                    <a16:creationId xmlns:a16="http://schemas.microsoft.com/office/drawing/2014/main" id="{CA3D8659-8AB7-48FB-9131-98E6A18A0B20}"/>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 name="Shape 493">
                <a:extLst>
                  <a:ext uri="{FF2B5EF4-FFF2-40B4-BE49-F238E27FC236}">
                    <a16:creationId xmlns:a16="http://schemas.microsoft.com/office/drawing/2014/main" id="{A811AE90-64AA-41C3-9DE9-62A86028AA6C}"/>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494">
                <a:extLst>
                  <a:ext uri="{FF2B5EF4-FFF2-40B4-BE49-F238E27FC236}">
                    <a16:creationId xmlns:a16="http://schemas.microsoft.com/office/drawing/2014/main" id="{0551D70B-4457-48F5-81B9-3A38F6B661D9}"/>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sp>
        <p:nvSpPr>
          <p:cNvPr id="17" name="Content Placeholder 2">
            <a:extLst>
              <a:ext uri="{FF2B5EF4-FFF2-40B4-BE49-F238E27FC236}">
                <a16:creationId xmlns:a16="http://schemas.microsoft.com/office/drawing/2014/main" id="{572BD7EC-0D21-433C-A8B8-B34982C0240B}"/>
              </a:ext>
            </a:extLst>
          </p:cNvPr>
          <p:cNvSpPr>
            <a:spLocks noGrp="1"/>
          </p:cNvSpPr>
          <p:nvPr>
            <p:ph idx="1"/>
          </p:nvPr>
        </p:nvSpPr>
        <p:spPr>
          <a:xfrm>
            <a:off x="1428134" y="1463857"/>
            <a:ext cx="10334364" cy="4845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963612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letely blank">
  <p:cSld name="Completely blank">
    <p:spTree>
      <p:nvGrpSpPr>
        <p:cNvPr id="1" name="Shape 56"/>
        <p:cNvGrpSpPr/>
        <p:nvPr/>
      </p:nvGrpSpPr>
      <p:grpSpPr>
        <a:xfrm>
          <a:off x="0" y="0"/>
          <a:ext cx="0" cy="0"/>
          <a:chOff x="0" y="0"/>
          <a:chExt cx="0" cy="0"/>
        </a:xfrm>
      </p:grpSpPr>
    </p:spTree>
    <p:extLst>
      <p:ext uri="{BB962C8B-B14F-4D97-AF65-F5344CB8AC3E}">
        <p14:creationId xmlns:p14="http://schemas.microsoft.com/office/powerpoint/2010/main" val="1238021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hasCustomPrompt="1"/>
          </p:nvPr>
        </p:nvSpPr>
        <p:spPr/>
        <p:txBody>
          <a:bodyPr/>
          <a:lstStyle>
            <a:lvl1pPr>
              <a:defRPr sz="2800"/>
            </a:lvl1pPr>
            <a:lvl2pPr marL="128016" indent="0">
              <a:buNone/>
              <a:defRPr sz="2400" baseline="0"/>
            </a:lvl2pPr>
            <a:lvl3pPr>
              <a:defRPr sz="2400"/>
            </a:lvl3pPr>
            <a:lvl4pPr>
              <a:defRPr sz="2400"/>
            </a:lvl4pPr>
            <a:lvl5pPr>
              <a:defRPr sz="2400"/>
            </a:lvl5pPr>
          </a:lstStyle>
          <a:p>
            <a:pPr lvl="0"/>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542617C-0A76-4AE9-B3CA-996D74807C5B}"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81B5B9-70F7-4CBD-9756-E6BC48B1F799}" type="slidenum">
              <a:rPr lang="en-US" smtClean="0"/>
              <a:t>‹#›</a:t>
            </a:fld>
            <a:endParaRPr lang="en-US"/>
          </a:p>
        </p:txBody>
      </p:sp>
    </p:spTree>
    <p:extLst>
      <p:ext uri="{BB962C8B-B14F-4D97-AF65-F5344CB8AC3E}">
        <p14:creationId xmlns:p14="http://schemas.microsoft.com/office/powerpoint/2010/main" val="1957678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2_Custom Layou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356FD08-8E43-4554-8ACC-11234BCBCF4E}"/>
              </a:ext>
            </a:extLst>
          </p:cNvPr>
          <p:cNvCxnSpPr/>
          <p:nvPr/>
        </p:nvCxnSpPr>
        <p:spPr>
          <a:xfrm>
            <a:off x="127669" y="3557888"/>
            <a:ext cx="11914495" cy="0"/>
          </a:xfrm>
          <a:prstGeom prst="line">
            <a:avLst/>
          </a:prstGeom>
          <a:ln w="19050">
            <a:solidFill>
              <a:srgbClr val="D8D8D8"/>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777F25E-8269-472E-9791-7EB74F793C8D}"/>
              </a:ext>
            </a:extLst>
          </p:cNvPr>
          <p:cNvSpPr>
            <a:spLocks noGrp="1"/>
          </p:cNvSpPr>
          <p:nvPr>
            <p:ph type="title"/>
          </p:nvPr>
        </p:nvSpPr>
        <p:spPr>
          <a:xfrm>
            <a:off x="1902775" y="3262680"/>
            <a:ext cx="6504161" cy="590415"/>
          </a:xfrm>
          <a:solidFill>
            <a:schemeClr val="bg1"/>
          </a:solidFill>
        </p:spPr>
        <p:txBody>
          <a:bodyPr>
            <a:noAutofit/>
          </a:bodyPr>
          <a:lstStyle>
            <a:lvl1pPr>
              <a:defRPr sz="3200">
                <a:latin typeface="Segoe UI Semibold" panose="020B0702040204020203" pitchFamily="34" charset="0"/>
                <a:cs typeface="Segoe UI Semibold" panose="020B0702040204020203" pitchFamily="34" charset="0"/>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A7D8F82-27EF-4582-903A-FAC779261E7E}"/>
              </a:ext>
            </a:extLst>
          </p:cNvPr>
          <p:cNvSpPr>
            <a:spLocks noGrp="1"/>
          </p:cNvSpPr>
          <p:nvPr>
            <p:ph type="dt" sz="half" idx="10"/>
          </p:nvPr>
        </p:nvSpPr>
        <p:spPr/>
        <p:txBody>
          <a:bodyPr/>
          <a:lstStyle/>
          <a:p>
            <a:fld id="{2542617C-0A76-4AE9-B3CA-996D74807C5B}" type="datetimeFigureOut">
              <a:rPr lang="en-US" smtClean="0"/>
              <a:t>7/14/2026</a:t>
            </a:fld>
            <a:endParaRPr lang="en-US"/>
          </a:p>
        </p:txBody>
      </p:sp>
      <p:sp>
        <p:nvSpPr>
          <p:cNvPr id="4" name="Footer Placeholder 3">
            <a:extLst>
              <a:ext uri="{FF2B5EF4-FFF2-40B4-BE49-F238E27FC236}">
                <a16:creationId xmlns:a16="http://schemas.microsoft.com/office/drawing/2014/main" id="{E706C1EE-E506-47FA-A188-0DF16D497E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980F48F-87DE-4815-AD70-D0F2CA558E7D}"/>
              </a:ext>
            </a:extLst>
          </p:cNvPr>
          <p:cNvSpPr>
            <a:spLocks noGrp="1"/>
          </p:cNvSpPr>
          <p:nvPr>
            <p:ph type="sldNum" sz="quarter" idx="12"/>
          </p:nvPr>
        </p:nvSpPr>
        <p:spPr/>
        <p:txBody>
          <a:bodyPr/>
          <a:lstStyle/>
          <a:p>
            <a:fld id="{2681B5B9-70F7-4CBD-9756-E6BC48B1F799}" type="slidenum">
              <a:rPr lang="en-US" smtClean="0"/>
              <a:t>‹#›</a:t>
            </a:fld>
            <a:endParaRPr lang="en-US"/>
          </a:p>
        </p:txBody>
      </p:sp>
      <p:sp>
        <p:nvSpPr>
          <p:cNvPr id="7" name="Oval 6">
            <a:extLst>
              <a:ext uri="{FF2B5EF4-FFF2-40B4-BE49-F238E27FC236}">
                <a16:creationId xmlns:a16="http://schemas.microsoft.com/office/drawing/2014/main" id="{886714E5-EBF9-4569-A5F7-79EC8ADBC566}"/>
              </a:ext>
            </a:extLst>
          </p:cNvPr>
          <p:cNvSpPr/>
          <p:nvPr/>
        </p:nvSpPr>
        <p:spPr>
          <a:xfrm>
            <a:off x="743453" y="3050554"/>
            <a:ext cx="897775" cy="897775"/>
          </a:xfrm>
          <a:prstGeom prst="ellipse">
            <a:avLst/>
          </a:prstGeom>
          <a:solidFill>
            <a:srgbClr val="B6A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48A67AF-FC3C-498E-9019-5526D4E35E56}"/>
              </a:ext>
            </a:extLst>
          </p:cNvPr>
          <p:cNvSpPr/>
          <p:nvPr/>
        </p:nvSpPr>
        <p:spPr>
          <a:xfrm>
            <a:off x="321425" y="60960"/>
            <a:ext cx="171797" cy="14741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Shape 496">
            <a:extLst>
              <a:ext uri="{FF2B5EF4-FFF2-40B4-BE49-F238E27FC236}">
                <a16:creationId xmlns:a16="http://schemas.microsoft.com/office/drawing/2014/main" id="{A9D83950-EFA8-45B6-9842-F0E75D62D1E4}"/>
              </a:ext>
            </a:extLst>
          </p:cNvPr>
          <p:cNvGrpSpPr/>
          <p:nvPr/>
        </p:nvGrpSpPr>
        <p:grpSpPr>
          <a:xfrm>
            <a:off x="1042384" y="3287057"/>
            <a:ext cx="299911" cy="424768"/>
            <a:chOff x="3979850" y="1598950"/>
            <a:chExt cx="356825" cy="505375"/>
          </a:xfrm>
        </p:grpSpPr>
        <p:sp>
          <p:nvSpPr>
            <p:cNvPr id="11" name="Shape 497">
              <a:extLst>
                <a:ext uri="{FF2B5EF4-FFF2-40B4-BE49-F238E27FC236}">
                  <a16:creationId xmlns:a16="http://schemas.microsoft.com/office/drawing/2014/main" id="{5AC1FC31-D74E-4136-9F49-9396640AE6A7}"/>
                </a:ext>
              </a:extLst>
            </p:cNvPr>
            <p:cNvSpPr/>
            <p:nvPr/>
          </p:nvSpPr>
          <p:spPr>
            <a:xfrm>
              <a:off x="3979850" y="1602600"/>
              <a:ext cx="44475" cy="501725"/>
            </a:xfrm>
            <a:custGeom>
              <a:avLst/>
              <a:gdLst/>
              <a:ahLst/>
              <a:cxnLst/>
              <a:rect l="0" t="0" r="0" b="0"/>
              <a:pathLst>
                <a:path w="1779" h="20069" fill="none" extrusionOk="0">
                  <a:moveTo>
                    <a:pt x="1778" y="20069"/>
                  </a:moveTo>
                  <a:lnTo>
                    <a:pt x="1778" y="488"/>
                  </a:lnTo>
                  <a:lnTo>
                    <a:pt x="1778" y="488"/>
                  </a:lnTo>
                  <a:lnTo>
                    <a:pt x="1778" y="390"/>
                  </a:lnTo>
                  <a:lnTo>
                    <a:pt x="1730" y="293"/>
                  </a:lnTo>
                  <a:lnTo>
                    <a:pt x="1705" y="220"/>
                  </a:lnTo>
                  <a:lnTo>
                    <a:pt x="1632" y="147"/>
                  </a:lnTo>
                  <a:lnTo>
                    <a:pt x="1559" y="74"/>
                  </a:lnTo>
                  <a:lnTo>
                    <a:pt x="1486" y="25"/>
                  </a:lnTo>
                  <a:lnTo>
                    <a:pt x="1389" y="0"/>
                  </a:lnTo>
                  <a:lnTo>
                    <a:pt x="1291" y="0"/>
                  </a:lnTo>
                  <a:lnTo>
                    <a:pt x="488" y="0"/>
                  </a:lnTo>
                  <a:lnTo>
                    <a:pt x="488" y="0"/>
                  </a:lnTo>
                  <a:lnTo>
                    <a:pt x="390" y="0"/>
                  </a:lnTo>
                  <a:lnTo>
                    <a:pt x="293" y="25"/>
                  </a:lnTo>
                  <a:lnTo>
                    <a:pt x="220" y="74"/>
                  </a:lnTo>
                  <a:lnTo>
                    <a:pt x="147" y="147"/>
                  </a:lnTo>
                  <a:lnTo>
                    <a:pt x="98" y="220"/>
                  </a:lnTo>
                  <a:lnTo>
                    <a:pt x="49" y="293"/>
                  </a:lnTo>
                  <a:lnTo>
                    <a:pt x="25" y="390"/>
                  </a:lnTo>
                  <a:lnTo>
                    <a:pt x="1" y="488"/>
                  </a:lnTo>
                  <a:lnTo>
                    <a:pt x="1" y="20069"/>
                  </a:lnTo>
                  <a:lnTo>
                    <a:pt x="1778" y="20069"/>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498">
              <a:extLst>
                <a:ext uri="{FF2B5EF4-FFF2-40B4-BE49-F238E27FC236}">
                  <a16:creationId xmlns:a16="http://schemas.microsoft.com/office/drawing/2014/main" id="{55224696-5DAC-453B-AD17-A914F23CD917}"/>
                </a:ext>
              </a:extLst>
            </p:cNvPr>
            <p:cNvSpPr/>
            <p:nvPr/>
          </p:nvSpPr>
          <p:spPr>
            <a:xfrm>
              <a:off x="4037075" y="1598950"/>
              <a:ext cx="299600" cy="228950"/>
            </a:xfrm>
            <a:custGeom>
              <a:avLst/>
              <a:gdLst/>
              <a:ahLst/>
              <a:cxnLst/>
              <a:rect l="0" t="0" r="0" b="0"/>
              <a:pathLst>
                <a:path w="11984" h="9158" fill="none" extrusionOk="0">
                  <a:moveTo>
                    <a:pt x="1" y="8403"/>
                  </a:moveTo>
                  <a:lnTo>
                    <a:pt x="1" y="8403"/>
                  </a:lnTo>
                  <a:lnTo>
                    <a:pt x="366" y="8184"/>
                  </a:lnTo>
                  <a:lnTo>
                    <a:pt x="732" y="8013"/>
                  </a:lnTo>
                  <a:lnTo>
                    <a:pt x="1097" y="7867"/>
                  </a:lnTo>
                  <a:lnTo>
                    <a:pt x="1438" y="7770"/>
                  </a:lnTo>
                  <a:lnTo>
                    <a:pt x="1803" y="7696"/>
                  </a:lnTo>
                  <a:lnTo>
                    <a:pt x="2168" y="7672"/>
                  </a:lnTo>
                  <a:lnTo>
                    <a:pt x="2534" y="7648"/>
                  </a:lnTo>
                  <a:lnTo>
                    <a:pt x="2875" y="7672"/>
                  </a:lnTo>
                  <a:lnTo>
                    <a:pt x="3240" y="7696"/>
                  </a:lnTo>
                  <a:lnTo>
                    <a:pt x="3605" y="7745"/>
                  </a:lnTo>
                  <a:lnTo>
                    <a:pt x="3971" y="7818"/>
                  </a:lnTo>
                  <a:lnTo>
                    <a:pt x="4312" y="7891"/>
                  </a:lnTo>
                  <a:lnTo>
                    <a:pt x="5042" y="8111"/>
                  </a:lnTo>
                  <a:lnTo>
                    <a:pt x="5749" y="8330"/>
                  </a:lnTo>
                  <a:lnTo>
                    <a:pt x="6479" y="8549"/>
                  </a:lnTo>
                  <a:lnTo>
                    <a:pt x="7186" y="8768"/>
                  </a:lnTo>
                  <a:lnTo>
                    <a:pt x="7916" y="8963"/>
                  </a:lnTo>
                  <a:lnTo>
                    <a:pt x="8282" y="9036"/>
                  </a:lnTo>
                  <a:lnTo>
                    <a:pt x="8623" y="9085"/>
                  </a:lnTo>
                  <a:lnTo>
                    <a:pt x="8988" y="9133"/>
                  </a:lnTo>
                  <a:lnTo>
                    <a:pt x="9353" y="9158"/>
                  </a:lnTo>
                  <a:lnTo>
                    <a:pt x="9719" y="9133"/>
                  </a:lnTo>
                  <a:lnTo>
                    <a:pt x="10059" y="9109"/>
                  </a:lnTo>
                  <a:lnTo>
                    <a:pt x="10425" y="9060"/>
                  </a:lnTo>
                  <a:lnTo>
                    <a:pt x="10790" y="8963"/>
                  </a:lnTo>
                  <a:lnTo>
                    <a:pt x="11155" y="8841"/>
                  </a:lnTo>
                  <a:lnTo>
                    <a:pt x="11496" y="8671"/>
                  </a:lnTo>
                  <a:lnTo>
                    <a:pt x="11496" y="8671"/>
                  </a:lnTo>
                  <a:lnTo>
                    <a:pt x="11667" y="8573"/>
                  </a:lnTo>
                  <a:lnTo>
                    <a:pt x="11789" y="8476"/>
                  </a:lnTo>
                  <a:lnTo>
                    <a:pt x="11862" y="8354"/>
                  </a:lnTo>
                  <a:lnTo>
                    <a:pt x="11935" y="8232"/>
                  </a:lnTo>
                  <a:lnTo>
                    <a:pt x="11984" y="8111"/>
                  </a:lnTo>
                  <a:lnTo>
                    <a:pt x="11984" y="7989"/>
                  </a:lnTo>
                  <a:lnTo>
                    <a:pt x="11935" y="7891"/>
                  </a:lnTo>
                  <a:lnTo>
                    <a:pt x="11886" y="7794"/>
                  </a:lnTo>
                  <a:lnTo>
                    <a:pt x="11886" y="7794"/>
                  </a:lnTo>
                  <a:lnTo>
                    <a:pt x="11496" y="7404"/>
                  </a:lnTo>
                  <a:lnTo>
                    <a:pt x="11107" y="6941"/>
                  </a:lnTo>
                  <a:lnTo>
                    <a:pt x="10741" y="6454"/>
                  </a:lnTo>
                  <a:lnTo>
                    <a:pt x="10352" y="5943"/>
                  </a:lnTo>
                  <a:lnTo>
                    <a:pt x="10352" y="5943"/>
                  </a:lnTo>
                  <a:lnTo>
                    <a:pt x="10279" y="5797"/>
                  </a:lnTo>
                  <a:lnTo>
                    <a:pt x="10230" y="5651"/>
                  </a:lnTo>
                  <a:lnTo>
                    <a:pt x="10206" y="5480"/>
                  </a:lnTo>
                  <a:lnTo>
                    <a:pt x="10181" y="5285"/>
                  </a:lnTo>
                  <a:lnTo>
                    <a:pt x="10206" y="5115"/>
                  </a:lnTo>
                  <a:lnTo>
                    <a:pt x="10230" y="4944"/>
                  </a:lnTo>
                  <a:lnTo>
                    <a:pt x="10279" y="4774"/>
                  </a:lnTo>
                  <a:lnTo>
                    <a:pt x="10352" y="4603"/>
                  </a:lnTo>
                  <a:lnTo>
                    <a:pt x="10352" y="4603"/>
                  </a:lnTo>
                  <a:lnTo>
                    <a:pt x="10741" y="3873"/>
                  </a:lnTo>
                  <a:lnTo>
                    <a:pt x="11107" y="3118"/>
                  </a:lnTo>
                  <a:lnTo>
                    <a:pt x="11496" y="2338"/>
                  </a:lnTo>
                  <a:lnTo>
                    <a:pt x="11886" y="1486"/>
                  </a:lnTo>
                  <a:lnTo>
                    <a:pt x="11886" y="1486"/>
                  </a:lnTo>
                  <a:lnTo>
                    <a:pt x="11959" y="1315"/>
                  </a:lnTo>
                  <a:lnTo>
                    <a:pt x="11984" y="1169"/>
                  </a:lnTo>
                  <a:lnTo>
                    <a:pt x="11984" y="1048"/>
                  </a:lnTo>
                  <a:lnTo>
                    <a:pt x="11935" y="975"/>
                  </a:lnTo>
                  <a:lnTo>
                    <a:pt x="11862" y="950"/>
                  </a:lnTo>
                  <a:lnTo>
                    <a:pt x="11789" y="926"/>
                  </a:lnTo>
                  <a:lnTo>
                    <a:pt x="11667" y="975"/>
                  </a:lnTo>
                  <a:lnTo>
                    <a:pt x="11496" y="1023"/>
                  </a:lnTo>
                  <a:lnTo>
                    <a:pt x="11496" y="1023"/>
                  </a:lnTo>
                  <a:lnTo>
                    <a:pt x="11155" y="1194"/>
                  </a:lnTo>
                  <a:lnTo>
                    <a:pt x="10790" y="1315"/>
                  </a:lnTo>
                  <a:lnTo>
                    <a:pt x="10425" y="1413"/>
                  </a:lnTo>
                  <a:lnTo>
                    <a:pt x="10059" y="1462"/>
                  </a:lnTo>
                  <a:lnTo>
                    <a:pt x="9719" y="1510"/>
                  </a:lnTo>
                  <a:lnTo>
                    <a:pt x="9353" y="1510"/>
                  </a:lnTo>
                  <a:lnTo>
                    <a:pt x="8988" y="1486"/>
                  </a:lnTo>
                  <a:lnTo>
                    <a:pt x="8623" y="1462"/>
                  </a:lnTo>
                  <a:lnTo>
                    <a:pt x="8282" y="1389"/>
                  </a:lnTo>
                  <a:lnTo>
                    <a:pt x="7916" y="1315"/>
                  </a:lnTo>
                  <a:lnTo>
                    <a:pt x="7186" y="1145"/>
                  </a:lnTo>
                  <a:lnTo>
                    <a:pt x="6479" y="926"/>
                  </a:lnTo>
                  <a:lnTo>
                    <a:pt x="5749" y="682"/>
                  </a:lnTo>
                  <a:lnTo>
                    <a:pt x="5042" y="463"/>
                  </a:lnTo>
                  <a:lnTo>
                    <a:pt x="4312" y="268"/>
                  </a:lnTo>
                  <a:lnTo>
                    <a:pt x="3971" y="171"/>
                  </a:lnTo>
                  <a:lnTo>
                    <a:pt x="3605" y="98"/>
                  </a:lnTo>
                  <a:lnTo>
                    <a:pt x="3240" y="49"/>
                  </a:lnTo>
                  <a:lnTo>
                    <a:pt x="2875" y="25"/>
                  </a:lnTo>
                  <a:lnTo>
                    <a:pt x="2534" y="0"/>
                  </a:lnTo>
                  <a:lnTo>
                    <a:pt x="2168" y="25"/>
                  </a:lnTo>
                  <a:lnTo>
                    <a:pt x="1803" y="73"/>
                  </a:lnTo>
                  <a:lnTo>
                    <a:pt x="1438" y="122"/>
                  </a:lnTo>
                  <a:lnTo>
                    <a:pt x="1097" y="244"/>
                  </a:lnTo>
                  <a:lnTo>
                    <a:pt x="732" y="366"/>
                  </a:lnTo>
                  <a:lnTo>
                    <a:pt x="366" y="536"/>
                  </a:lnTo>
                  <a:lnTo>
                    <a:pt x="1" y="755"/>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4" name="Text Placeholder 2">
            <a:extLst>
              <a:ext uri="{FF2B5EF4-FFF2-40B4-BE49-F238E27FC236}">
                <a16:creationId xmlns:a16="http://schemas.microsoft.com/office/drawing/2014/main" id="{75FA472A-7AFD-46BC-8C3E-7439952E8F2E}"/>
              </a:ext>
            </a:extLst>
          </p:cNvPr>
          <p:cNvSpPr>
            <a:spLocks noGrp="1"/>
          </p:cNvSpPr>
          <p:nvPr>
            <p:ph type="body" idx="1"/>
          </p:nvPr>
        </p:nvSpPr>
        <p:spPr>
          <a:xfrm>
            <a:off x="1902775" y="3931493"/>
            <a:ext cx="6504161" cy="506283"/>
          </a:xfrm>
        </p:spPr>
        <p:txBody>
          <a:bodyPr lIns="91440" rIns="91440" anchor="t">
            <a:normAutofit/>
          </a:bodyPr>
          <a:lstStyle>
            <a:lvl1pPr marL="0" indent="0">
              <a:lnSpc>
                <a:spcPct val="100000"/>
              </a:lnSpc>
              <a:spcBef>
                <a:spcPts val="0"/>
              </a:spcBef>
              <a:buNone/>
              <a:defRPr sz="1800">
                <a:solidFill>
                  <a:schemeClr val="tx1">
                    <a:lumMod val="95000"/>
                    <a:lumOff val="5000"/>
                  </a:schemeClr>
                </a:solidFill>
                <a:latin typeface="Segoe UI Light" panose="020B0502040204020203" pitchFamily="34" charset="0"/>
                <a:cs typeface="Segoe UI Light" panose="020B0502040204020203"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87695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575239" y="1531279"/>
            <a:ext cx="5397688" cy="447646"/>
          </a:xfrm>
        </p:spPr>
        <p:txBody>
          <a:bodyPr lIns="137160" rIns="137160" anchor="ctr">
            <a:noAutofit/>
          </a:bodyPr>
          <a:lstStyle>
            <a:lvl1pPr marL="0" indent="0">
              <a:spcBef>
                <a:spcPts val="0"/>
              </a:spcBef>
              <a:spcAft>
                <a:spcPts val="0"/>
              </a:spcAft>
              <a:buNone/>
              <a:defRPr lang="en-US" sz="2800" b="0" kern="1200" cap="all" baseline="0" dirty="0" smtClean="0">
                <a:solidFill>
                  <a:srgbClr val="4C3282"/>
                </a:solidFill>
                <a:latin typeface="Segoe UI" panose="020B0502040204020203" pitchFamily="34" charset="0"/>
                <a:ea typeface="+mn-ea"/>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spcAft>
                <a:spcPts val="0"/>
              </a:spcAft>
              <a:buClr>
                <a:schemeClr val="accent1"/>
              </a:buClr>
              <a:buSzPct val="100000"/>
              <a:buFont typeface="Tw Cen MT" panose="020B0602020104020603" pitchFamily="34" charset="0"/>
              <a:buNone/>
            </a:pPr>
            <a:r>
              <a:rPr lang="en-US"/>
              <a:t>Edit Master text styles</a:t>
            </a:r>
          </a:p>
        </p:txBody>
      </p:sp>
      <p:sp>
        <p:nvSpPr>
          <p:cNvPr id="7" name="Date Placeholder 6"/>
          <p:cNvSpPr>
            <a:spLocks noGrp="1"/>
          </p:cNvSpPr>
          <p:nvPr>
            <p:ph type="dt" sz="half" idx="10"/>
          </p:nvPr>
        </p:nvSpPr>
        <p:spPr/>
        <p:txBody>
          <a:bodyPr/>
          <a:lstStyle/>
          <a:p>
            <a:fld id="{2542617C-0A76-4AE9-B3CA-996D74807C5B}" type="datetimeFigureOut">
              <a:rPr lang="en-US" smtClean="0"/>
              <a:t>7/14/2026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81B5B9-70F7-4CBD-9756-E6BC48B1F799}" type="slidenum">
              <a:rPr lang="en-US" smtClean="0"/>
              <a:t>‹#›</a:t>
            </a:fld>
            <a:endParaRPr lang="en-US"/>
          </a:p>
        </p:txBody>
      </p:sp>
      <p:sp>
        <p:nvSpPr>
          <p:cNvPr id="11" name="Content Placeholder 2">
            <a:extLst>
              <a:ext uri="{FF2B5EF4-FFF2-40B4-BE49-F238E27FC236}">
                <a16:creationId xmlns:a16="http://schemas.microsoft.com/office/drawing/2014/main" id="{57CD2F29-FDCB-4CD4-A706-8477E063ED40}"/>
              </a:ext>
            </a:extLst>
          </p:cNvPr>
          <p:cNvSpPr>
            <a:spLocks noGrp="1"/>
          </p:cNvSpPr>
          <p:nvPr>
            <p:ph sz="half" idx="13" hasCustomPrompt="1"/>
          </p:nvPr>
        </p:nvSpPr>
        <p:spPr>
          <a:xfrm>
            <a:off x="584218" y="2096446"/>
            <a:ext cx="5397689" cy="4330435"/>
          </a:xfrm>
        </p:spPr>
        <p:txBody>
          <a:bodyPr/>
          <a:lstStyle>
            <a:lvl1pPr>
              <a:defRPr sz="2800"/>
            </a:lvl1pPr>
            <a:lvl2pPr marL="128016" indent="0">
              <a:buNone/>
              <a:defRPr sz="2400"/>
            </a:lvl2pPr>
            <a:lvl3pPr>
              <a:defRPr sz="2400"/>
            </a:lvl3pPr>
            <a:lvl4pPr>
              <a:defRPr sz="2400"/>
            </a:lvl4pPr>
            <a:lvl5pPr>
              <a:defRPr sz="2400"/>
            </a:lvl5pPr>
          </a:lstStyle>
          <a:p>
            <a:pPr lvl="0"/>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a:extLst>
              <a:ext uri="{FF2B5EF4-FFF2-40B4-BE49-F238E27FC236}">
                <a16:creationId xmlns:a16="http://schemas.microsoft.com/office/drawing/2014/main" id="{F6C8EDAC-3655-4870-AA43-44830ED94DF0}"/>
              </a:ext>
            </a:extLst>
          </p:cNvPr>
          <p:cNvSpPr>
            <a:spLocks noGrp="1"/>
          </p:cNvSpPr>
          <p:nvPr>
            <p:ph type="body" idx="14"/>
          </p:nvPr>
        </p:nvSpPr>
        <p:spPr>
          <a:xfrm>
            <a:off x="6355830" y="1531279"/>
            <a:ext cx="5397688" cy="447646"/>
          </a:xfrm>
        </p:spPr>
        <p:txBody>
          <a:bodyPr lIns="137160" rIns="137160" anchor="ctr">
            <a:noAutofit/>
          </a:bodyPr>
          <a:lstStyle>
            <a:lvl1pPr marL="0" indent="0">
              <a:spcBef>
                <a:spcPts val="0"/>
              </a:spcBef>
              <a:spcAft>
                <a:spcPts val="0"/>
              </a:spcAft>
              <a:buNone/>
              <a:defRPr lang="en-US" sz="2800" b="0" kern="1200" cap="all" baseline="0" dirty="0" smtClean="0">
                <a:solidFill>
                  <a:srgbClr val="4C3282"/>
                </a:solidFill>
                <a:latin typeface="Segoe UI" panose="020B0502040204020203" pitchFamily="34" charset="0"/>
                <a:ea typeface="+mn-ea"/>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spcAft>
                <a:spcPts val="0"/>
              </a:spcAft>
              <a:buClr>
                <a:schemeClr val="accent1"/>
              </a:buClr>
              <a:buSzPct val="100000"/>
              <a:buFont typeface="Tw Cen MT" panose="020B0602020104020603" pitchFamily="34" charset="0"/>
              <a:buNone/>
            </a:pPr>
            <a:r>
              <a:rPr lang="en-US"/>
              <a:t>Edit Master text styles</a:t>
            </a:r>
          </a:p>
        </p:txBody>
      </p:sp>
      <p:sp>
        <p:nvSpPr>
          <p:cNvPr id="13" name="Content Placeholder 2">
            <a:extLst>
              <a:ext uri="{FF2B5EF4-FFF2-40B4-BE49-F238E27FC236}">
                <a16:creationId xmlns:a16="http://schemas.microsoft.com/office/drawing/2014/main" id="{C6DFFB8E-9225-4B12-B4C6-960DAE3BDB96}"/>
              </a:ext>
            </a:extLst>
          </p:cNvPr>
          <p:cNvSpPr>
            <a:spLocks noGrp="1"/>
          </p:cNvSpPr>
          <p:nvPr>
            <p:ph sz="half" idx="15" hasCustomPrompt="1"/>
          </p:nvPr>
        </p:nvSpPr>
        <p:spPr>
          <a:xfrm>
            <a:off x="6364809" y="2096446"/>
            <a:ext cx="5397689" cy="4330435"/>
          </a:xfrm>
        </p:spPr>
        <p:txBody>
          <a:bodyPr/>
          <a:lstStyle>
            <a:lvl1pPr>
              <a:defRPr sz="2800"/>
            </a:lvl1pPr>
            <a:lvl2pPr marL="128016" indent="0">
              <a:buNone/>
              <a:defRPr sz="2400"/>
            </a:lvl2pPr>
            <a:lvl3pPr>
              <a:defRPr sz="2400"/>
            </a:lvl3pPr>
            <a:lvl4pPr>
              <a:defRPr sz="2400"/>
            </a:lvl4pPr>
            <a:lvl5pPr>
              <a:defRPr sz="2400"/>
            </a:lvl5pPr>
          </a:lstStyle>
          <a:p>
            <a:pPr lvl="0"/>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899008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542617C-0A76-4AE9-B3CA-996D74807C5B}" type="datetimeFigureOut">
              <a:rPr lang="en-US" smtClean="0"/>
              <a:t>7/14/2026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81B5B9-70F7-4CBD-9756-E6BC48B1F799}" type="slidenum">
              <a:rPr lang="en-US" smtClean="0"/>
              <a:t>‹#›</a:t>
            </a:fld>
            <a:endParaRPr lang="en-US"/>
          </a:p>
        </p:txBody>
      </p:sp>
    </p:spTree>
    <p:extLst>
      <p:ext uri="{BB962C8B-B14F-4D97-AF65-F5344CB8AC3E}">
        <p14:creationId xmlns:p14="http://schemas.microsoft.com/office/powerpoint/2010/main" val="3886158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634620" y="1512985"/>
            <a:ext cx="5397689" cy="4796375"/>
          </a:xfrm>
        </p:spPr>
        <p:txBody>
          <a:bodyPr/>
          <a:lstStyle>
            <a:lvl1pPr marL="91440" indent="-91440">
              <a:buFontTx/>
              <a:buChar char=" "/>
              <a:defRPr sz="2800"/>
            </a:lvl1pPr>
            <a:lvl2pPr marL="128016" indent="0">
              <a:buNone/>
              <a:defRPr sz="2400"/>
            </a:lvl2pPr>
            <a:lvl3pPr>
              <a:defRPr sz="2400"/>
            </a:lvl3pPr>
            <a:lvl4pPr>
              <a:defRPr sz="2400"/>
            </a:lvl4pPr>
            <a:lvl5pPr>
              <a:defRPr sz="2400"/>
            </a:lvl5pPr>
          </a:lstStyle>
          <a:p>
            <a:pPr lvl="0"/>
            <a:r>
              <a:rPr lang="en-US" dirty="0"/>
              <a:t>Edit Master text styles</a:t>
            </a:r>
          </a:p>
          <a:p>
            <a:pPr lvl="0"/>
            <a:r>
              <a:rPr lang="en-US" dirty="0"/>
              <a:t>  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64809" y="1512984"/>
            <a:ext cx="5397689" cy="4796375"/>
          </a:xfrm>
        </p:spPr>
        <p:txBody>
          <a:bodyPr/>
          <a:lstStyle>
            <a:lvl1pPr>
              <a:defRPr sz="2800"/>
            </a:lvl1pPr>
            <a:lvl2pPr marL="128016" indent="0">
              <a:buNone/>
              <a:defRPr sz="2400"/>
            </a:lvl2pPr>
            <a:lvl3pPr>
              <a:defRPr sz="2400"/>
            </a:lvl3pPr>
            <a:lvl4pPr>
              <a:defRPr sz="2400"/>
            </a:lvl4pPr>
            <a:lvl5pPr>
              <a:defRPr sz="2400"/>
            </a:lvl5pPr>
          </a:lstStyle>
          <a:p>
            <a:pPr lvl="0"/>
            <a:r>
              <a:rPr lang="en-US" dirty="0"/>
              <a:t>Edit Master text styles</a:t>
            </a:r>
          </a:p>
          <a:p>
            <a:pPr lvl="0"/>
            <a:r>
              <a:rPr lang="en-US" dirty="0"/>
              <a:t>  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2542617C-0A76-4AE9-B3CA-996D74807C5B}"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81B5B9-70F7-4CBD-9756-E6BC48B1F799}" type="slidenum">
              <a:rPr lang="en-US" smtClean="0"/>
              <a:t>‹#›</a:t>
            </a:fld>
            <a:endParaRPr lang="en-US"/>
          </a:p>
        </p:txBody>
      </p:sp>
      <p:sp>
        <p:nvSpPr>
          <p:cNvPr id="8" name="Title Placeholder 1">
            <a:extLst>
              <a:ext uri="{FF2B5EF4-FFF2-40B4-BE49-F238E27FC236}">
                <a16:creationId xmlns:a16="http://schemas.microsoft.com/office/drawing/2014/main" id="{F45E9297-2ED3-49ED-918C-68275E6EDE6A}"/>
              </a:ext>
            </a:extLst>
          </p:cNvPr>
          <p:cNvSpPr>
            <a:spLocks noGrp="1"/>
          </p:cNvSpPr>
          <p:nvPr>
            <p:ph type="title"/>
          </p:nvPr>
        </p:nvSpPr>
        <p:spPr>
          <a:xfrm>
            <a:off x="575239" y="263276"/>
            <a:ext cx="11187259" cy="1014667"/>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2915028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542617C-0A76-4AE9-B3CA-996D74807C5B}"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81B5B9-70F7-4CBD-9756-E6BC48B1F799}"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pic>
        <p:nvPicPr>
          <p:cNvPr id="2050" name="Picture 2" descr="UW building">
            <a:extLst>
              <a:ext uri="{FF2B5EF4-FFF2-40B4-BE49-F238E27FC236}">
                <a16:creationId xmlns:a16="http://schemas.microsoft.com/office/drawing/2014/main" id="{8DB080C4-5F0D-47C3-B99E-D2AD3B91FD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3" y="0"/>
            <a:ext cx="12191997" cy="4572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375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42617C-0A76-4AE9-B3CA-996D74807C5B}" type="datetimeFigureOut">
              <a:rPr lang="en-US" smtClean="0"/>
              <a:t>7/14/2026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81B5B9-70F7-4CBD-9756-E6BC48B1F799}" type="slidenum">
              <a:rPr lang="en-US" smtClean="0"/>
              <a:t>‹#›</a:t>
            </a:fld>
            <a:endParaRPr lang="en-US"/>
          </a:p>
        </p:txBody>
      </p:sp>
    </p:spTree>
    <p:extLst>
      <p:ext uri="{BB962C8B-B14F-4D97-AF65-F5344CB8AC3E}">
        <p14:creationId xmlns:p14="http://schemas.microsoft.com/office/powerpoint/2010/main" val="1572819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542617C-0A76-4AE9-B3CA-996D74807C5B}"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81B5B9-70F7-4CBD-9756-E6BC48B1F799}"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8186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75239" y="263276"/>
            <a:ext cx="11187259" cy="101466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75240" y="1463857"/>
            <a:ext cx="11187258" cy="4845504"/>
          </a:xfrm>
          <a:prstGeom prst="rect">
            <a:avLst/>
          </a:prstGeom>
        </p:spPr>
        <p:txBody>
          <a:bodyPr vert="horz" lIns="45720" tIns="45720" rIns="45720" bIns="45720" rtlCol="0">
            <a:normAutofit/>
          </a:bodyPr>
          <a:lstStyle/>
          <a:p>
            <a:pPr lvl="0"/>
            <a:r>
              <a:rPr lang="en-US" dirty="0"/>
              <a:t>Edit Master text styles</a:t>
            </a:r>
          </a:p>
          <a:p>
            <a:pPr lvl="0"/>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75240" y="6544402"/>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Segoe UI Light" panose="020B0502040204020203" pitchFamily="34" charset="0"/>
                <a:cs typeface="Segoe UI Light" panose="020B0502040204020203" pitchFamily="34" charset="0"/>
              </a:defRPr>
            </a:lvl1pPr>
          </a:lstStyle>
          <a:p>
            <a:fld id="{2542617C-0A76-4AE9-B3CA-996D74807C5B}" type="datetimeFigureOut">
              <a:rPr lang="en-US" smtClean="0"/>
              <a:t>7/14/2026</a:t>
            </a:fld>
            <a:endParaRPr lang="en-US"/>
          </a:p>
        </p:txBody>
      </p:sp>
      <p:sp>
        <p:nvSpPr>
          <p:cNvPr id="5" name="Footer Placeholder 4"/>
          <p:cNvSpPr>
            <a:spLocks noGrp="1"/>
          </p:cNvSpPr>
          <p:nvPr>
            <p:ph type="ftr" sz="quarter" idx="3"/>
          </p:nvPr>
        </p:nvSpPr>
        <p:spPr>
          <a:xfrm>
            <a:off x="4842742" y="6544402"/>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Segoe UI Light" panose="020B0502040204020203" pitchFamily="34" charset="0"/>
                <a:cs typeface="Segoe UI Light" panose="020B0502040204020203" pitchFamily="34" charset="0"/>
              </a:defRPr>
            </a:lvl1pPr>
          </a:lstStyle>
          <a:p>
            <a:endParaRPr lang="en-US"/>
          </a:p>
        </p:txBody>
      </p:sp>
      <p:sp>
        <p:nvSpPr>
          <p:cNvPr id="6" name="Slide Number Placeholder 5"/>
          <p:cNvSpPr>
            <a:spLocks noGrp="1"/>
          </p:cNvSpPr>
          <p:nvPr>
            <p:ph type="sldNum" sz="quarter" idx="4"/>
          </p:nvPr>
        </p:nvSpPr>
        <p:spPr>
          <a:xfrm>
            <a:off x="10837333" y="6544402"/>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Segoe UI Light" panose="020B0502040204020203" pitchFamily="34" charset="0"/>
                <a:cs typeface="Segoe UI Light" panose="020B0502040204020203" pitchFamily="34" charset="0"/>
              </a:defRPr>
            </a:lvl1pPr>
          </a:lstStyle>
          <a:p>
            <a:fld id="{2681B5B9-70F7-4CBD-9756-E6BC48B1F799}" type="slidenum">
              <a:rPr lang="en-US" smtClean="0"/>
              <a:t>‹#›</a:t>
            </a:fld>
            <a:endParaRPr lang="en-US"/>
          </a:p>
        </p:txBody>
      </p:sp>
      <p:cxnSp>
        <p:nvCxnSpPr>
          <p:cNvPr id="7" name="Straight Connector 6"/>
          <p:cNvCxnSpPr>
            <a:cxnSpLocks/>
          </p:cNvCxnSpPr>
          <p:nvPr/>
        </p:nvCxnSpPr>
        <p:spPr>
          <a:xfrm flipV="1">
            <a:off x="429491" y="172390"/>
            <a:ext cx="0" cy="1196439"/>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05735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80000"/>
        </a:lnSpc>
        <a:spcBef>
          <a:spcPct val="0"/>
        </a:spcBef>
        <a:buNone/>
        <a:defRPr sz="4400" kern="1200" cap="none" spc="100" baseline="0">
          <a:solidFill>
            <a:schemeClr val="tx1">
              <a:lumMod val="95000"/>
              <a:lumOff val="5000"/>
            </a:schemeClr>
          </a:solidFill>
          <a:latin typeface="Segoe UI" panose="020B0502040204020203" pitchFamily="34" charset="0"/>
          <a:ea typeface="+mj-ea"/>
          <a:cs typeface="Segoe UI" panose="020B0502040204020203" pitchFamily="34"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800" kern="1200">
          <a:solidFill>
            <a:schemeClr val="tx1"/>
          </a:solidFill>
          <a:latin typeface="Segoe UI Semilight" panose="020B0402040204020203" pitchFamily="34" charset="0"/>
          <a:ea typeface="+mn-ea"/>
          <a:cs typeface="Segoe UI Semilight" panose="020B0402040204020203" pitchFamily="34" charset="0"/>
        </a:defRPr>
      </a:lvl1pPr>
      <a:lvl2pPr marL="128016" indent="0" algn="l"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2800" kern="1200">
          <a:solidFill>
            <a:schemeClr val="tx1"/>
          </a:solidFill>
          <a:latin typeface="Segoe UI Semilight" panose="020B0402040204020203" pitchFamily="34" charset="0"/>
          <a:ea typeface="+mn-ea"/>
          <a:cs typeface="Segoe UI Semilight" panose="020B0402040204020203" pitchFamily="34" charset="0"/>
        </a:defRPr>
      </a:lvl2pPr>
      <a:lvl3pPr marL="448056"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59436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4pPr>
      <a:lvl5pPr marL="77724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50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1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22.xml.rels><?xml version="1.0" encoding="UTF-8" standalone="yes"?>
<Relationships xmlns="http://schemas.openxmlformats.org/package/2006/relationships"><Relationship Id="rId3" Type="http://schemas.openxmlformats.org/officeDocument/2006/relationships/image" Target="../media/image31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23.xml.rels><?xml version="1.0" encoding="UTF-8" standalone="yes"?>
<Relationships xmlns="http://schemas.openxmlformats.org/package/2006/relationships"><Relationship Id="rId3" Type="http://schemas.openxmlformats.org/officeDocument/2006/relationships/image" Target="../media/image31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image" Target="../media/image31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13.png"/><Relationship Id="rId4" Type="http://schemas.openxmlformats.org/officeDocument/2006/relationships/image" Target="../media/image101.png"/></Relationships>
</file>

<file path=ppt/slides/_rels/slide28.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12.png"/><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14.png"/><Relationship Id="rId5" Type="http://schemas.openxmlformats.org/officeDocument/2006/relationships/image" Target="../media/image102.png"/><Relationship Id="rId4" Type="http://schemas.openxmlformats.org/officeDocument/2006/relationships/image" Target="../media/image92.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70.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7.png"/><Relationship Id="rId4" Type="http://schemas.openxmlformats.org/officeDocument/2006/relationships/image" Target="../media/image4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141.png"/><Relationship Id="rId4" Type="http://schemas.openxmlformats.org/officeDocument/2006/relationships/image" Target="../media/image131.png"/></Relationships>
</file>

<file path=ppt/slides/_rels/slide3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111.png"/><Relationship Id="rId4" Type="http://schemas.openxmlformats.org/officeDocument/2006/relationships/image" Target="../media/image100.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45.xml.rels><?xml version="1.0" encoding="UTF-8" standalone="yes"?>
<Relationships xmlns="http://schemas.openxmlformats.org/package/2006/relationships"><Relationship Id="rId3" Type="http://schemas.openxmlformats.org/officeDocument/2006/relationships/image" Target="../media/image410.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40.png"/></Relationships>
</file>

<file path=ppt/slides/_rels/slide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chart" Target="../charts/chart1.xml"/><Relationship Id="rId7" Type="http://schemas.openxmlformats.org/officeDocument/2006/relationships/customXml" Target="../ink/ink2.xml"/><Relationship Id="rId12" Type="http://schemas.openxmlformats.org/officeDocument/2006/relationships/image" Target="../media/image110.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56.png"/><Relationship Id="rId11" Type="http://schemas.openxmlformats.org/officeDocument/2006/relationships/customXml" Target="../ink/ink4.xml"/><Relationship Id="rId5" Type="http://schemas.openxmlformats.org/officeDocument/2006/relationships/customXml" Target="../ink/ink1.xml"/><Relationship Id="rId10" Type="http://schemas.openxmlformats.org/officeDocument/2006/relationships/image" Target="../media/image80.png"/><Relationship Id="rId4" Type="http://schemas.openxmlformats.org/officeDocument/2006/relationships/chart" Target="../charts/chart2.xml"/><Relationship Id="rId9" Type="http://schemas.openxmlformats.org/officeDocument/2006/relationships/customXml" Target="../ink/ink3.xml"/></Relationships>
</file>

<file path=ppt/slides/_rels/slide4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customXml" Target="../ink/ink5.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image" Target="../media/image29.svg"/><Relationship Id="rId26" Type="http://schemas.openxmlformats.org/officeDocument/2006/relationships/image" Target="../media/image300.png"/><Relationship Id="rId3" Type="http://schemas.openxmlformats.org/officeDocument/2006/relationships/image" Target="../media/image24.svg"/><Relationship Id="rId34" Type="http://schemas.openxmlformats.org/officeDocument/2006/relationships/image" Target="../media/image350.png"/><Relationship Id="rId7" Type="http://schemas.openxmlformats.org/officeDocument/2006/relationships/image" Target="../media/image28.svg"/><Relationship Id="rId25" Type="http://schemas.openxmlformats.org/officeDocument/2006/relationships/image" Target="../media/image290.png"/><Relationship Id="rId33" Type="http://schemas.openxmlformats.org/officeDocument/2006/relationships/image" Target="../media/image400.png"/><Relationship Id="rId2" Type="http://schemas.openxmlformats.org/officeDocument/2006/relationships/image" Target="../media/image23.svg"/><Relationship Id="rId29" Type="http://schemas.openxmlformats.org/officeDocument/2006/relationships/image" Target="../media/image360.png"/><Relationship Id="rId1" Type="http://schemas.openxmlformats.org/officeDocument/2006/relationships/slideLayout" Target="../slideLayouts/slideLayout2.xml"/><Relationship Id="rId6" Type="http://schemas.openxmlformats.org/officeDocument/2006/relationships/image" Target="../media/image27.svg"/><Relationship Id="rId11" Type="http://schemas.openxmlformats.org/officeDocument/2006/relationships/image" Target="../media/image32.svg"/><Relationship Id="rId24" Type="http://schemas.openxmlformats.org/officeDocument/2006/relationships/image" Target="../media/image291.png"/><Relationship Id="rId32" Type="http://schemas.openxmlformats.org/officeDocument/2006/relationships/image" Target="../media/image340.png"/><Relationship Id="rId5" Type="http://schemas.openxmlformats.org/officeDocument/2006/relationships/image" Target="../media/image26.svg"/><Relationship Id="rId23" Type="http://schemas.openxmlformats.org/officeDocument/2006/relationships/image" Target="../media/image280.png"/><Relationship Id="rId28" Type="http://schemas.openxmlformats.org/officeDocument/2006/relationships/image" Target="../media/image320.png"/><Relationship Id="rId10" Type="http://schemas.openxmlformats.org/officeDocument/2006/relationships/image" Target="../media/image31.svg"/><Relationship Id="rId31" Type="http://schemas.openxmlformats.org/officeDocument/2006/relationships/image" Target="../media/image380.png"/><Relationship Id="rId4" Type="http://schemas.openxmlformats.org/officeDocument/2006/relationships/image" Target="../media/image25.svg"/><Relationship Id="rId9" Type="http://schemas.openxmlformats.org/officeDocument/2006/relationships/image" Target="../media/image30.svg"/><Relationship Id="rId22" Type="http://schemas.openxmlformats.org/officeDocument/2006/relationships/image" Target="../media/image270.png"/><Relationship Id="rId27" Type="http://schemas.openxmlformats.org/officeDocument/2006/relationships/image" Target="../media/image3100.png"/><Relationship Id="rId30" Type="http://schemas.openxmlformats.org/officeDocument/2006/relationships/image" Target="../media/image330.png"/><Relationship Id="rId35" Type="http://schemas.openxmlformats.org/officeDocument/2006/relationships/image" Target="../media/image420.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40.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50.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6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000.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10.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430.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460.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47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51F06B4-F147-8586-A142-C8E3AB9D50EC}"/>
              </a:ext>
            </a:extLst>
          </p:cNvPr>
          <p:cNvSpPr txBox="1">
            <a:spLocks/>
          </p:cNvSpPr>
          <p:nvPr/>
        </p:nvSpPr>
        <p:spPr>
          <a:xfrm>
            <a:off x="1100528" y="2186958"/>
            <a:ext cx="9990944" cy="1463040"/>
          </a:xfrm>
          <a:prstGeom prst="rect">
            <a:avLst/>
          </a:prstGeom>
        </p:spPr>
        <p:txBody>
          <a:bodyPr vert="horz" lIns="91440" tIns="45720" rIns="91440" bIns="45720" rtlCol="0" anchor="ctr">
            <a:normAutofit/>
          </a:bodyPr>
          <a:lstStyle>
            <a:lvl1pPr algn="r" defTabSz="914400" rtl="0" eaLnBrk="1" latinLnBrk="0" hangingPunct="1">
              <a:lnSpc>
                <a:spcPct val="80000"/>
              </a:lnSpc>
              <a:spcBef>
                <a:spcPct val="0"/>
              </a:spcBef>
              <a:buNone/>
              <a:defRPr sz="5000" kern="1200" cap="none" spc="200" baseline="0">
                <a:solidFill>
                  <a:schemeClr val="tx1">
                    <a:lumMod val="95000"/>
                    <a:lumOff val="5000"/>
                  </a:schemeClr>
                </a:solidFill>
                <a:latin typeface="Segoe UI" panose="020B0502040204020203" pitchFamily="34" charset="0"/>
                <a:ea typeface="+mj-ea"/>
                <a:cs typeface="Segoe UI" panose="020B0502040204020203" pitchFamily="34" charset="0"/>
              </a:defRPr>
            </a:lvl1pPr>
          </a:lstStyle>
          <a:p>
            <a:pPr algn="ctr"/>
            <a:r>
              <a:rPr lang="en-US" b="1" dirty="0"/>
              <a:t>Variance + Discrete Zoo I</a:t>
            </a:r>
          </a:p>
        </p:txBody>
      </p:sp>
      <p:sp>
        <p:nvSpPr>
          <p:cNvPr id="9" name="Subtitle 2">
            <a:extLst>
              <a:ext uri="{FF2B5EF4-FFF2-40B4-BE49-F238E27FC236}">
                <a16:creationId xmlns:a16="http://schemas.microsoft.com/office/drawing/2014/main" id="{02F754F9-164B-A0A2-9CDD-CB2EED750DD2}"/>
              </a:ext>
            </a:extLst>
          </p:cNvPr>
          <p:cNvSpPr txBox="1">
            <a:spLocks/>
          </p:cNvSpPr>
          <p:nvPr/>
        </p:nvSpPr>
        <p:spPr>
          <a:xfrm>
            <a:off x="2273508" y="3174170"/>
            <a:ext cx="7615003" cy="1463040"/>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0"/>
              </a:spcBef>
              <a:spcAft>
                <a:spcPts val="200"/>
              </a:spcAft>
              <a:buClr>
                <a:schemeClr val="accent1"/>
              </a:buClr>
              <a:buSzPct val="100000"/>
              <a:buFont typeface="Tw Cen MT" panose="020B0602020104020603" pitchFamily="34" charset="0"/>
              <a:buNone/>
              <a:defRPr sz="1800" kern="1200">
                <a:solidFill>
                  <a:schemeClr val="tx1">
                    <a:lumMod val="95000"/>
                    <a:lumOff val="5000"/>
                  </a:schemeClr>
                </a:solidFill>
                <a:latin typeface="Segoe UI Semilight" panose="020B0402040204020203" pitchFamily="34" charset="0"/>
                <a:ea typeface="+mn-ea"/>
                <a:cs typeface="Segoe UI Semilight" panose="020B0402040204020203" pitchFamily="34" charset="0"/>
              </a:defRPr>
            </a:lvl1pPr>
            <a:lvl2pPr marL="457200" indent="0" algn="ctr"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1800" kern="1200">
                <a:solidFill>
                  <a:schemeClr val="tx1"/>
                </a:solidFill>
                <a:latin typeface="Segoe UI Semilight" panose="020B0402040204020203" pitchFamily="34" charset="0"/>
                <a:ea typeface="+mn-ea"/>
                <a:cs typeface="Segoe UI Semilight" panose="020B0402040204020203" pitchFamily="34" charset="0"/>
              </a:defRPr>
            </a:lvl2pPr>
            <a:lvl3pPr marL="914400" indent="0" algn="ctr"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1800" kern="1200">
                <a:solidFill>
                  <a:schemeClr val="tx1"/>
                </a:solidFill>
                <a:latin typeface="Segoe UI Semilight" panose="020B0402040204020203" pitchFamily="34" charset="0"/>
                <a:ea typeface="+mn-ea"/>
                <a:cs typeface="Segoe UI Semilight" panose="020B0402040204020203" pitchFamily="34" charset="0"/>
              </a:defRPr>
            </a:lvl3pPr>
            <a:lvl4pPr marL="1371600" indent="0" algn="ctr"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1800" kern="1200">
                <a:solidFill>
                  <a:schemeClr val="tx1"/>
                </a:solidFill>
                <a:latin typeface="Segoe UI Semilight" panose="020B0402040204020203" pitchFamily="34" charset="0"/>
                <a:ea typeface="+mn-ea"/>
                <a:cs typeface="Segoe UI Semilight" panose="020B0402040204020203" pitchFamily="34" charset="0"/>
              </a:defRPr>
            </a:lvl4pPr>
            <a:lvl5pPr marL="1828800" indent="0" algn="ctr"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1800" kern="1200">
                <a:solidFill>
                  <a:schemeClr val="tx1"/>
                </a:solidFill>
                <a:latin typeface="Segoe UI Semilight" panose="020B0402040204020203" pitchFamily="34" charset="0"/>
                <a:ea typeface="+mn-ea"/>
                <a:cs typeface="Segoe UI Semilight" panose="020B0402040204020203" pitchFamily="34" charset="0"/>
              </a:defRPr>
            </a:lvl5pPr>
            <a:lvl6pPr marL="22860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9pPr>
          </a:lstStyle>
          <a:p>
            <a:pPr algn="ctr"/>
            <a:r>
              <a:rPr lang="en-US" sz="4000" dirty="0"/>
              <a:t>CSE 312 26Su</a:t>
            </a:r>
          </a:p>
          <a:p>
            <a:pPr algn="ctr"/>
            <a:r>
              <a:rPr lang="en-US" sz="3500" dirty="0"/>
              <a:t>Lecture 10</a:t>
            </a:r>
          </a:p>
        </p:txBody>
      </p:sp>
      <p:sp>
        <p:nvSpPr>
          <p:cNvPr id="10" name="Rectangle 9">
            <a:extLst>
              <a:ext uri="{FF2B5EF4-FFF2-40B4-BE49-F238E27FC236}">
                <a16:creationId xmlns:a16="http://schemas.microsoft.com/office/drawing/2014/main" id="{C2962363-A860-3D79-6D75-EE9F56A09296}"/>
              </a:ext>
            </a:extLst>
          </p:cNvPr>
          <p:cNvSpPr/>
          <p:nvPr/>
        </p:nvSpPr>
        <p:spPr>
          <a:xfrm>
            <a:off x="8019738" y="5006715"/>
            <a:ext cx="869429" cy="12591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4DAD120E-6985-3828-96E1-B992BBDAC596}"/>
              </a:ext>
            </a:extLst>
          </p:cNvPr>
          <p:cNvSpPr/>
          <p:nvPr/>
        </p:nvSpPr>
        <p:spPr>
          <a:xfrm>
            <a:off x="8019738" y="5006715"/>
            <a:ext cx="869429" cy="12591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165A0D54-3FC1-69FD-BDAE-C4010A6F4449}"/>
              </a:ext>
            </a:extLst>
          </p:cNvPr>
          <p:cNvSpPr/>
          <p:nvPr/>
        </p:nvSpPr>
        <p:spPr>
          <a:xfrm>
            <a:off x="-1" y="5407137"/>
            <a:ext cx="12192001" cy="1463040"/>
          </a:xfrm>
          <a:prstGeom prst="rect">
            <a:avLst/>
          </a:prstGeom>
          <a:solidFill>
            <a:srgbClr val="ECF4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latin typeface="Segoe UI" panose="020B0502040204020203" pitchFamily="34" charset="0"/>
                <a:cs typeface="Segoe UI" panose="020B0502040204020203" pitchFamily="34" charset="0"/>
              </a:rPr>
              <a:t>Over a large number of trials, the average result will get closer to the expected value.</a:t>
            </a:r>
          </a:p>
          <a:p>
            <a:pPr algn="ctr"/>
            <a:r>
              <a:rPr lang="en-US" sz="2200" dirty="0">
                <a:solidFill>
                  <a:schemeClr val="tx1"/>
                </a:solidFill>
                <a:latin typeface="Segoe UI" panose="020B0502040204020203" pitchFamily="34" charset="0"/>
                <a:cs typeface="Segoe UI" panose="020B0502040204020203" pitchFamily="34" charset="0"/>
              </a:rPr>
              <a:t>This principle is why casinos make consistent profits. Even though individual results can vary widely, the “law of large numbers” ensures that the casino’s profit prevails over time.</a:t>
            </a:r>
          </a:p>
        </p:txBody>
      </p:sp>
      <p:sp>
        <p:nvSpPr>
          <p:cNvPr id="5" name="Rectangle: Rounded Corners 4">
            <a:extLst>
              <a:ext uri="{FF2B5EF4-FFF2-40B4-BE49-F238E27FC236}">
                <a16:creationId xmlns:a16="http://schemas.microsoft.com/office/drawing/2014/main" id="{D16B14FF-F70F-594B-F155-3A8C4C5532F5}"/>
              </a:ext>
            </a:extLst>
          </p:cNvPr>
          <p:cNvSpPr/>
          <p:nvPr/>
        </p:nvSpPr>
        <p:spPr>
          <a:xfrm>
            <a:off x="-196225" y="4951132"/>
            <a:ext cx="12554465" cy="565881"/>
          </a:xfrm>
          <a:prstGeom prst="round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chemeClr val="tx1"/>
                </a:solidFill>
                <a:latin typeface="Segoe UI" panose="020B0502040204020203" pitchFamily="34" charset="0"/>
                <a:cs typeface="Segoe UI" panose="020B0502040204020203" pitchFamily="34" charset="0"/>
              </a:rPr>
              <a:t>Fun fact!</a:t>
            </a:r>
          </a:p>
        </p:txBody>
      </p:sp>
    </p:spTree>
    <p:extLst>
      <p:ext uri="{BB962C8B-B14F-4D97-AF65-F5344CB8AC3E}">
        <p14:creationId xmlns:p14="http://schemas.microsoft.com/office/powerpoint/2010/main" val="1962420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DC1B4-A479-D2CF-F07E-5FFBE795A22A}"/>
              </a:ext>
            </a:extLst>
          </p:cNvPr>
          <p:cNvSpPr>
            <a:spLocks noGrp="1"/>
          </p:cNvSpPr>
          <p:nvPr>
            <p:ph type="title"/>
          </p:nvPr>
        </p:nvSpPr>
        <p:spPr/>
        <p:txBody>
          <a:bodyPr/>
          <a:lstStyle/>
          <a:p>
            <a:r>
              <a:rPr lang="en-US" dirty="0"/>
              <a:t>How to know what indicators to define?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7033BDF-5917-4272-F091-A0DE9C0F6AED}"/>
                  </a:ext>
                </a:extLst>
              </p:cNvPr>
              <p:cNvSpPr>
                <a:spLocks noGrp="1"/>
              </p:cNvSpPr>
              <p:nvPr>
                <p:ph idx="1"/>
              </p:nvPr>
            </p:nvSpPr>
            <p:spPr>
              <a:xfrm>
                <a:off x="575240" y="1463857"/>
                <a:ext cx="11323390" cy="4845504"/>
              </a:xfrm>
            </p:spPr>
            <p:txBody>
              <a:bodyPr>
                <a:normAutofit/>
              </a:bodyPr>
              <a:lstStyle/>
              <a:p>
                <a:pPr>
                  <a:buFont typeface="Arial" panose="020B0604020202020204" pitchFamily="34" charset="0"/>
                  <a:buChar char="•"/>
                </a:pPr>
                <a:r>
                  <a:rPr lang="en-US" sz="2600" dirty="0"/>
                  <a:t>"find the </a:t>
                </a:r>
                <a:r>
                  <a:rPr lang="en-US" sz="2600" b="1" dirty="0">
                    <a:solidFill>
                      <a:schemeClr val="accent3">
                        <a:lumMod val="60000"/>
                        <a:lumOff val="40000"/>
                      </a:schemeClr>
                    </a:solidFill>
                  </a:rPr>
                  <a:t>expected number of students (from n in total) who show up in class</a:t>
                </a:r>
                <a:r>
                  <a:rPr lang="en-US" sz="2600" dirty="0"/>
                  <a:t>" -&gt; maybe define </a:t>
                </a:r>
                <a:r>
                  <a:rPr lang="en-US" sz="2600" b="1" dirty="0">
                    <a:solidFill>
                      <a:schemeClr val="accent5"/>
                    </a:solidFill>
                  </a:rPr>
                  <a:t>indicator RVs </a:t>
                </a:r>
                <a14:m>
                  <m:oMath xmlns:m="http://schemas.openxmlformats.org/officeDocument/2006/math">
                    <m:sSub>
                      <m:sSubPr>
                        <m:ctrlPr>
                          <a:rPr lang="en-US" sz="2600" b="1" i="1" dirty="0" smtClean="0">
                            <a:solidFill>
                              <a:schemeClr val="accent5"/>
                            </a:solidFill>
                            <a:effectLst/>
                            <a:latin typeface="Cambria Math" panose="02040503050406030204" pitchFamily="18" charset="0"/>
                          </a:rPr>
                        </m:ctrlPr>
                      </m:sSubPr>
                      <m:e>
                        <m:r>
                          <a:rPr lang="en-US" sz="2600" b="1" i="0" dirty="0" smtClean="0">
                            <a:solidFill>
                              <a:schemeClr val="accent5"/>
                            </a:solidFill>
                            <a:effectLst/>
                            <a:latin typeface="Cambria Math" panose="02040503050406030204" pitchFamily="18" charset="0"/>
                          </a:rPr>
                          <m:t>𝐗</m:t>
                        </m:r>
                      </m:e>
                      <m:sub>
                        <m:r>
                          <a:rPr lang="en-US" sz="2600" b="1" i="0" dirty="0" smtClean="0">
                            <a:solidFill>
                              <a:schemeClr val="accent5"/>
                            </a:solidFill>
                            <a:effectLst/>
                            <a:latin typeface="Cambria Math" panose="02040503050406030204" pitchFamily="18" charset="0"/>
                          </a:rPr>
                          <m:t>𝐢</m:t>
                        </m:r>
                      </m:sub>
                    </m:sSub>
                  </m:oMath>
                </a14:m>
                <a:r>
                  <a:rPr lang="en-US" sz="2600" b="1" dirty="0">
                    <a:solidFill>
                      <a:schemeClr val="accent5"/>
                    </a:solidFill>
                  </a:rPr>
                  <a:t>​ that is </a:t>
                </a:r>
                <a14:m>
                  <m:oMath xmlns:m="http://schemas.openxmlformats.org/officeDocument/2006/math">
                    <m:r>
                      <a:rPr lang="en-US" sz="2600" b="1" i="0" dirty="0" smtClean="0">
                        <a:solidFill>
                          <a:schemeClr val="accent5"/>
                        </a:solidFill>
                        <a:latin typeface="Cambria Math" panose="02040503050406030204" pitchFamily="18" charset="0"/>
                      </a:rPr>
                      <m:t>𝟏</m:t>
                    </m:r>
                  </m:oMath>
                </a14:m>
                <a:r>
                  <a:rPr lang="en-US" sz="2600" b="1" dirty="0">
                    <a:solidFill>
                      <a:schemeClr val="accent5"/>
                    </a:solidFill>
                  </a:rPr>
                  <a:t> if the </a:t>
                </a:r>
                <a:r>
                  <a:rPr lang="en-US" sz="2600" b="1" dirty="0" err="1">
                    <a:solidFill>
                      <a:schemeClr val="accent5"/>
                    </a:solidFill>
                  </a:rPr>
                  <a:t>i'th</a:t>
                </a:r>
                <a:r>
                  <a:rPr lang="en-US" sz="2600" b="1" dirty="0">
                    <a:solidFill>
                      <a:schemeClr val="accent5"/>
                    </a:solidFill>
                  </a:rPr>
                  <a:t> student shows up </a:t>
                </a:r>
                <a:br>
                  <a:rPr lang="en-US" sz="2600" dirty="0"/>
                </a:br>
                <a:r>
                  <a:rPr lang="en-US" sz="2600" dirty="0"/>
                  <a:t>-&gt; </a:t>
                </a:r>
                <a14:m>
                  <m:oMath xmlns:m="http://schemas.openxmlformats.org/officeDocument/2006/math">
                    <m:r>
                      <a:rPr lang="en-US" sz="2600" b="1" i="0" dirty="0" smtClean="0">
                        <a:solidFill>
                          <a:schemeClr val="accent1"/>
                        </a:solidFill>
                        <a:latin typeface="Cambria Math" panose="02040503050406030204" pitchFamily="18" charset="0"/>
                      </a:rPr>
                      <m:t>𝐗</m:t>
                    </m:r>
                    <m:r>
                      <a:rPr lang="en-US" sz="2600" b="1" i="0" dirty="0" smtClean="0">
                        <a:solidFill>
                          <a:schemeClr val="accent1"/>
                        </a:solidFill>
                        <a:latin typeface="Cambria Math" panose="02040503050406030204" pitchFamily="18" charset="0"/>
                      </a:rPr>
                      <m:t>=</m:t>
                    </m:r>
                    <m:nary>
                      <m:naryPr>
                        <m:chr m:val="∑"/>
                        <m:ctrlPr>
                          <a:rPr lang="en-US" sz="2600" b="1" i="1" dirty="0" smtClean="0">
                            <a:solidFill>
                              <a:schemeClr val="accent1"/>
                            </a:solidFill>
                            <a:latin typeface="Cambria Math" panose="02040503050406030204" pitchFamily="18" charset="0"/>
                          </a:rPr>
                        </m:ctrlPr>
                      </m:naryPr>
                      <m:sub>
                        <m:r>
                          <a:rPr lang="en-US" sz="2600" b="1" i="0" dirty="0" smtClean="0">
                            <a:solidFill>
                              <a:schemeClr val="accent1"/>
                            </a:solidFill>
                            <a:latin typeface="Cambria Math" panose="02040503050406030204" pitchFamily="18" charset="0"/>
                          </a:rPr>
                          <m:t>𝐢</m:t>
                        </m:r>
                        <m:r>
                          <a:rPr lang="en-US" sz="2600" b="1" i="0" dirty="0" smtClean="0">
                            <a:solidFill>
                              <a:schemeClr val="accent1"/>
                            </a:solidFill>
                            <a:latin typeface="Cambria Math" panose="02040503050406030204" pitchFamily="18" charset="0"/>
                          </a:rPr>
                          <m:t>=</m:t>
                        </m:r>
                        <m:r>
                          <a:rPr lang="en-US" sz="2600" b="1" i="0" dirty="0" smtClean="0">
                            <a:solidFill>
                              <a:schemeClr val="accent1"/>
                            </a:solidFill>
                            <a:latin typeface="Cambria Math" panose="02040503050406030204" pitchFamily="18" charset="0"/>
                          </a:rPr>
                          <m:t>𝟏</m:t>
                        </m:r>
                      </m:sub>
                      <m:sup>
                        <m:r>
                          <a:rPr lang="en-US" sz="2600" b="1" i="0" dirty="0" smtClean="0">
                            <a:solidFill>
                              <a:schemeClr val="accent1"/>
                            </a:solidFill>
                            <a:latin typeface="Cambria Math" panose="02040503050406030204" pitchFamily="18" charset="0"/>
                          </a:rPr>
                          <m:t>𝐧</m:t>
                        </m:r>
                      </m:sup>
                      <m:e>
                        <m:sSub>
                          <m:sSubPr>
                            <m:ctrlPr>
                              <a:rPr lang="en-US" sz="2600" b="1" i="1" dirty="0" smtClean="0">
                                <a:solidFill>
                                  <a:schemeClr val="accent1"/>
                                </a:solidFill>
                                <a:latin typeface="Cambria Math" panose="02040503050406030204" pitchFamily="18" charset="0"/>
                              </a:rPr>
                            </m:ctrlPr>
                          </m:sSubPr>
                          <m:e>
                            <m:r>
                              <a:rPr lang="en-US" sz="2600" b="1" i="0" dirty="0" smtClean="0">
                                <a:solidFill>
                                  <a:schemeClr val="accent1"/>
                                </a:solidFill>
                                <a:latin typeface="Cambria Math" panose="02040503050406030204" pitchFamily="18" charset="0"/>
                              </a:rPr>
                              <m:t>𝐗</m:t>
                            </m:r>
                          </m:e>
                          <m:sub>
                            <m:r>
                              <a:rPr lang="en-US" sz="2600" b="1" i="0" dirty="0" smtClean="0">
                                <a:solidFill>
                                  <a:schemeClr val="accent1"/>
                                </a:solidFill>
                                <a:latin typeface="Cambria Math" panose="02040503050406030204" pitchFamily="18" charset="0"/>
                              </a:rPr>
                              <m:t>𝐢</m:t>
                            </m:r>
                          </m:sub>
                        </m:sSub>
                      </m:e>
                    </m:nary>
                    <m:r>
                      <a:rPr lang="en-US" sz="2600" b="1" i="0" dirty="0" smtClean="0">
                        <a:solidFill>
                          <a:schemeClr val="accent1"/>
                        </a:solidFill>
                        <a:latin typeface="Cambria Math" panose="02040503050406030204" pitchFamily="18" charset="0"/>
                      </a:rPr>
                      <m:t>=</m:t>
                    </m:r>
                    <m:r>
                      <a:rPr lang="en-US" sz="2600" b="1" i="0" dirty="0" smtClean="0">
                        <a:solidFill>
                          <a:schemeClr val="accent1"/>
                        </a:solidFill>
                        <a:effectLst/>
                        <a:latin typeface="Cambria Math" panose="02040503050406030204" pitchFamily="18" charset="0"/>
                      </a:rPr>
                      <m:t>𝐗</m:t>
                    </m:r>
                  </m:oMath>
                </a14:m>
                <a:endParaRPr lang="en-US" sz="2600" b="1" dirty="0">
                  <a:effectLst/>
                </a:endParaRPr>
              </a:p>
              <a:p>
                <a:pPr>
                  <a:buFont typeface="Arial" panose="020B0604020202020204" pitchFamily="34" charset="0"/>
                  <a:buChar char="•"/>
                </a:pPr>
                <a:r>
                  <a:rPr lang="en-US" sz="2600" dirty="0"/>
                  <a:t>"find the </a:t>
                </a:r>
                <a:r>
                  <a:rPr lang="en-US" sz="2600" b="1" dirty="0">
                    <a:solidFill>
                      <a:schemeClr val="accent3">
                        <a:lumMod val="60000"/>
                        <a:lumOff val="40000"/>
                      </a:schemeClr>
                    </a:solidFill>
                  </a:rPr>
                  <a:t>expected number of defective items in a batch of 100 items</a:t>
                </a:r>
                <a:r>
                  <a:rPr lang="en-US" sz="2600" dirty="0"/>
                  <a:t>" </a:t>
                </a:r>
                <a:br>
                  <a:rPr lang="en-US" sz="2600" dirty="0"/>
                </a:br>
                <a:r>
                  <a:rPr lang="en-US" sz="2600" dirty="0"/>
                  <a:t>-&gt; maybe define </a:t>
                </a:r>
                <a:r>
                  <a:rPr lang="en-US" sz="2600" b="1" dirty="0">
                    <a:solidFill>
                      <a:schemeClr val="accent5"/>
                    </a:solidFill>
                  </a:rPr>
                  <a:t>indicator RVs </a:t>
                </a:r>
                <a14:m>
                  <m:oMath xmlns:m="http://schemas.openxmlformats.org/officeDocument/2006/math">
                    <m:sSub>
                      <m:sSubPr>
                        <m:ctrlPr>
                          <a:rPr lang="en-US" sz="2600" b="1" i="1" dirty="0" smtClean="0">
                            <a:solidFill>
                              <a:schemeClr val="accent5"/>
                            </a:solidFill>
                            <a:effectLst/>
                            <a:latin typeface="Cambria Math" panose="02040503050406030204" pitchFamily="18" charset="0"/>
                          </a:rPr>
                        </m:ctrlPr>
                      </m:sSubPr>
                      <m:e>
                        <m:r>
                          <a:rPr lang="en-US" sz="2600" b="1" i="1" dirty="0" smtClean="0">
                            <a:solidFill>
                              <a:schemeClr val="accent5"/>
                            </a:solidFill>
                            <a:effectLst/>
                            <a:latin typeface="Cambria Math" panose="02040503050406030204" pitchFamily="18" charset="0"/>
                          </a:rPr>
                          <m:t>𝑿</m:t>
                        </m:r>
                      </m:e>
                      <m:sub>
                        <m:r>
                          <a:rPr lang="en-US" sz="2600" b="1" i="1" dirty="0" smtClean="0">
                            <a:solidFill>
                              <a:schemeClr val="accent5"/>
                            </a:solidFill>
                            <a:effectLst/>
                            <a:latin typeface="Cambria Math" panose="02040503050406030204" pitchFamily="18" charset="0"/>
                          </a:rPr>
                          <m:t>𝒊</m:t>
                        </m:r>
                      </m:sub>
                    </m:sSub>
                  </m:oMath>
                </a14:m>
                <a:r>
                  <a:rPr lang="en-US" sz="2600" b="1" dirty="0">
                    <a:solidFill>
                      <a:schemeClr val="accent5"/>
                    </a:solidFill>
                  </a:rPr>
                  <a:t>​ that is </a:t>
                </a:r>
                <a14:m>
                  <m:oMath xmlns:m="http://schemas.openxmlformats.org/officeDocument/2006/math">
                    <m:r>
                      <a:rPr lang="en-US" sz="2600" b="1" i="1" dirty="0" smtClean="0">
                        <a:solidFill>
                          <a:schemeClr val="accent5"/>
                        </a:solidFill>
                        <a:latin typeface="Cambria Math" panose="02040503050406030204" pitchFamily="18" charset="0"/>
                      </a:rPr>
                      <m:t>𝟏</m:t>
                    </m:r>
                  </m:oMath>
                </a14:m>
                <a:r>
                  <a:rPr lang="en-US" sz="2600" b="1" dirty="0">
                    <a:solidFill>
                      <a:schemeClr val="accent5"/>
                    </a:solidFill>
                  </a:rPr>
                  <a:t> if the </a:t>
                </a:r>
                <a:r>
                  <a:rPr lang="en-US" sz="2600" b="1" dirty="0" err="1">
                    <a:solidFill>
                      <a:schemeClr val="accent5"/>
                    </a:solidFill>
                  </a:rPr>
                  <a:t>i'th</a:t>
                </a:r>
                <a:r>
                  <a:rPr lang="en-US" sz="2600" b="1" dirty="0">
                    <a:solidFill>
                      <a:schemeClr val="accent5"/>
                    </a:solidFill>
                  </a:rPr>
                  <a:t> item is defective </a:t>
                </a:r>
                <a:br>
                  <a:rPr lang="en-US" sz="2600" b="1" dirty="0">
                    <a:solidFill>
                      <a:schemeClr val="accent5"/>
                    </a:solidFill>
                  </a:rPr>
                </a:br>
                <a:r>
                  <a:rPr lang="en-US" sz="2600" dirty="0"/>
                  <a:t>-&gt; </a:t>
                </a:r>
                <a14:m>
                  <m:oMath xmlns:m="http://schemas.openxmlformats.org/officeDocument/2006/math">
                    <m:r>
                      <a:rPr lang="en-US" sz="2600" b="1" i="1" dirty="0" smtClean="0">
                        <a:solidFill>
                          <a:schemeClr val="accent1"/>
                        </a:solidFill>
                        <a:latin typeface="Cambria Math" panose="02040503050406030204" pitchFamily="18" charset="0"/>
                      </a:rPr>
                      <m:t>𝑿</m:t>
                    </m:r>
                    <m:r>
                      <a:rPr lang="en-US" sz="2600" b="1" i="1" dirty="0" smtClean="0">
                        <a:solidFill>
                          <a:schemeClr val="accent1"/>
                        </a:solidFill>
                        <a:latin typeface="Cambria Math" panose="02040503050406030204" pitchFamily="18" charset="0"/>
                      </a:rPr>
                      <m:t>=</m:t>
                    </m:r>
                    <m:nary>
                      <m:naryPr>
                        <m:chr m:val="∑"/>
                        <m:ctrlPr>
                          <a:rPr lang="en-US" sz="2600" b="1" i="1" dirty="0" smtClean="0">
                            <a:solidFill>
                              <a:schemeClr val="accent1"/>
                            </a:solidFill>
                            <a:latin typeface="Cambria Math" panose="02040503050406030204" pitchFamily="18" charset="0"/>
                          </a:rPr>
                        </m:ctrlPr>
                      </m:naryPr>
                      <m:sub>
                        <m:r>
                          <a:rPr lang="en-US" sz="2600" b="1" i="1" dirty="0" smtClean="0">
                            <a:solidFill>
                              <a:schemeClr val="accent1"/>
                            </a:solidFill>
                            <a:latin typeface="Cambria Math" panose="02040503050406030204" pitchFamily="18" charset="0"/>
                          </a:rPr>
                          <m:t>𝒊</m:t>
                        </m:r>
                        <m:r>
                          <a:rPr lang="en-US" sz="2600" b="1" i="1" dirty="0" smtClean="0">
                            <a:solidFill>
                              <a:schemeClr val="accent1"/>
                            </a:solidFill>
                            <a:latin typeface="Cambria Math" panose="02040503050406030204" pitchFamily="18" charset="0"/>
                          </a:rPr>
                          <m:t>=</m:t>
                        </m:r>
                        <m:r>
                          <a:rPr lang="en-US" sz="2600" b="1" i="1" dirty="0" smtClean="0">
                            <a:solidFill>
                              <a:schemeClr val="accent1"/>
                            </a:solidFill>
                            <a:latin typeface="Cambria Math" panose="02040503050406030204" pitchFamily="18" charset="0"/>
                          </a:rPr>
                          <m:t>𝟏</m:t>
                        </m:r>
                      </m:sub>
                      <m:sup>
                        <m:r>
                          <a:rPr lang="en-US" sz="2600" b="1" i="1" dirty="0" smtClean="0">
                            <a:solidFill>
                              <a:schemeClr val="accent1"/>
                            </a:solidFill>
                            <a:latin typeface="Cambria Math" panose="02040503050406030204" pitchFamily="18" charset="0"/>
                          </a:rPr>
                          <m:t>𝒏</m:t>
                        </m:r>
                      </m:sup>
                      <m:e>
                        <m:sSub>
                          <m:sSubPr>
                            <m:ctrlPr>
                              <a:rPr lang="en-US" sz="2600" b="1" i="1" dirty="0" smtClean="0">
                                <a:solidFill>
                                  <a:schemeClr val="accent1"/>
                                </a:solidFill>
                                <a:latin typeface="Cambria Math" panose="02040503050406030204" pitchFamily="18" charset="0"/>
                              </a:rPr>
                            </m:ctrlPr>
                          </m:sSubPr>
                          <m:e>
                            <m:r>
                              <a:rPr lang="en-US" sz="2600" b="1" i="1" dirty="0" smtClean="0">
                                <a:solidFill>
                                  <a:schemeClr val="accent1"/>
                                </a:solidFill>
                                <a:latin typeface="Cambria Math" panose="02040503050406030204" pitchFamily="18" charset="0"/>
                              </a:rPr>
                              <m:t>𝑿</m:t>
                            </m:r>
                          </m:e>
                          <m:sub>
                            <m:r>
                              <a:rPr lang="en-US" sz="2600" b="1" i="1" dirty="0" smtClean="0">
                                <a:solidFill>
                                  <a:schemeClr val="accent1"/>
                                </a:solidFill>
                                <a:latin typeface="Cambria Math" panose="02040503050406030204" pitchFamily="18" charset="0"/>
                              </a:rPr>
                              <m:t>𝒊</m:t>
                            </m:r>
                          </m:sub>
                        </m:sSub>
                      </m:e>
                    </m:nary>
                  </m:oMath>
                </a14:m>
                <a:endParaRPr lang="en-US" sz="2600" b="1" dirty="0">
                  <a:effectLst/>
                </a:endParaRPr>
              </a:p>
              <a:p>
                <a:pPr>
                  <a:buFont typeface="Arial" panose="020B0604020202020204" pitchFamily="34" charset="0"/>
                  <a:buChar char="•"/>
                </a:pPr>
                <a:r>
                  <a:rPr lang="en-US" sz="2600" dirty="0"/>
                  <a:t>"find the </a:t>
                </a:r>
                <a:r>
                  <a:rPr lang="en-US" sz="2600" b="1" dirty="0">
                    <a:solidFill>
                      <a:schemeClr val="accent3">
                        <a:lumMod val="60000"/>
                        <a:lumOff val="40000"/>
                      </a:schemeClr>
                    </a:solidFill>
                  </a:rPr>
                  <a:t>expected number of A that have B </a:t>
                </a:r>
                <a:r>
                  <a:rPr lang="en-US" sz="2600" dirty="0"/>
                  <a:t>(B is some property)“</a:t>
                </a:r>
                <a:br>
                  <a:rPr lang="en-US" sz="2600" dirty="0"/>
                </a:br>
                <a:r>
                  <a:rPr lang="en-US" sz="2600" dirty="0"/>
                  <a:t>-&gt; maybe define </a:t>
                </a:r>
                <a:r>
                  <a:rPr lang="en-US" sz="2600" b="1" dirty="0">
                    <a:solidFill>
                      <a:schemeClr val="accent5"/>
                    </a:solidFill>
                  </a:rPr>
                  <a:t>indicator RVs </a:t>
                </a:r>
                <a14:m>
                  <m:oMath xmlns:m="http://schemas.openxmlformats.org/officeDocument/2006/math">
                    <m:sSub>
                      <m:sSubPr>
                        <m:ctrlPr>
                          <a:rPr lang="en-US" sz="2600" b="1" i="1" dirty="0" smtClean="0">
                            <a:solidFill>
                              <a:schemeClr val="accent5"/>
                            </a:solidFill>
                            <a:effectLst/>
                            <a:latin typeface="Cambria Math" panose="02040503050406030204" pitchFamily="18" charset="0"/>
                          </a:rPr>
                        </m:ctrlPr>
                      </m:sSubPr>
                      <m:e>
                        <m:r>
                          <a:rPr lang="en-US" sz="2600" b="1" i="1" dirty="0" smtClean="0">
                            <a:solidFill>
                              <a:schemeClr val="accent5"/>
                            </a:solidFill>
                            <a:effectLst/>
                            <a:latin typeface="Cambria Math" panose="02040503050406030204" pitchFamily="18" charset="0"/>
                          </a:rPr>
                          <m:t>𝑿</m:t>
                        </m:r>
                      </m:e>
                      <m:sub>
                        <m:r>
                          <a:rPr lang="en-US" sz="2600" b="1" i="1" dirty="0" smtClean="0">
                            <a:solidFill>
                              <a:schemeClr val="accent5"/>
                            </a:solidFill>
                            <a:effectLst/>
                            <a:latin typeface="Cambria Math" panose="02040503050406030204" pitchFamily="18" charset="0"/>
                          </a:rPr>
                          <m:t>𝒊</m:t>
                        </m:r>
                      </m:sub>
                    </m:sSub>
                  </m:oMath>
                </a14:m>
                <a:r>
                  <a:rPr lang="en-US" sz="2600" b="1" dirty="0">
                    <a:solidFill>
                      <a:schemeClr val="accent5"/>
                    </a:solidFill>
                  </a:rPr>
                  <a:t>​​ for the </a:t>
                </a:r>
                <a:r>
                  <a:rPr lang="en-US" sz="2600" b="1" dirty="0" err="1">
                    <a:solidFill>
                      <a:schemeClr val="accent5"/>
                    </a:solidFill>
                  </a:rPr>
                  <a:t>i'th</a:t>
                </a:r>
                <a:r>
                  <a:rPr lang="en-US" sz="2600" b="1" dirty="0">
                    <a:solidFill>
                      <a:schemeClr val="accent5"/>
                    </a:solidFill>
                  </a:rPr>
                  <a:t> possible A that is 1 if that A has B</a:t>
                </a:r>
              </a:p>
              <a:p>
                <a:endParaRPr lang="en-US" sz="2600" dirty="0"/>
              </a:p>
            </p:txBody>
          </p:sp>
        </mc:Choice>
        <mc:Fallback xmlns="">
          <p:sp>
            <p:nvSpPr>
              <p:cNvPr id="3" name="Content Placeholder 2">
                <a:extLst>
                  <a:ext uri="{FF2B5EF4-FFF2-40B4-BE49-F238E27FC236}">
                    <a16:creationId xmlns:a16="http://schemas.microsoft.com/office/drawing/2014/main" id="{87033BDF-5917-4272-F091-A0DE9C0F6AED}"/>
                  </a:ext>
                </a:extLst>
              </p:cNvPr>
              <p:cNvSpPr>
                <a:spLocks noGrp="1" noRot="1" noChangeAspect="1" noMove="1" noResize="1" noEditPoints="1" noAdjustHandles="1" noChangeArrowheads="1" noChangeShapeType="1" noTextEdit="1"/>
              </p:cNvSpPr>
              <p:nvPr>
                <p:ph idx="1"/>
              </p:nvPr>
            </p:nvSpPr>
            <p:spPr>
              <a:xfrm>
                <a:off x="575240" y="1463857"/>
                <a:ext cx="11323390" cy="4845504"/>
              </a:xfrm>
              <a:blipFill>
                <a:blip r:embed="rId3"/>
                <a:stretch>
                  <a:fillRect l="-1238" t="-1887" r="-807"/>
                </a:stretch>
              </a:blipFill>
            </p:spPr>
            <p:txBody>
              <a:bodyPr/>
              <a:lstStyle/>
              <a:p>
                <a:r>
                  <a:rPr lang="en-US">
                    <a:noFill/>
                  </a:rPr>
                  <a:t> </a:t>
                </a:r>
              </a:p>
            </p:txBody>
          </p:sp>
        </mc:Fallback>
      </mc:AlternateContent>
    </p:spTree>
    <p:extLst>
      <p:ext uri="{BB962C8B-B14F-4D97-AF65-F5344CB8AC3E}">
        <p14:creationId xmlns:p14="http://schemas.microsoft.com/office/powerpoint/2010/main" val="3032957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3A425-A3BF-FEBF-CF78-EF3769E93306}"/>
              </a:ext>
            </a:extLst>
          </p:cNvPr>
          <p:cNvSpPr>
            <a:spLocks noGrp="1"/>
          </p:cNvSpPr>
          <p:nvPr>
            <p:ph type="title"/>
          </p:nvPr>
        </p:nvSpPr>
        <p:spPr/>
        <p:txBody>
          <a:bodyPr/>
          <a:lstStyle/>
          <a:p>
            <a:r>
              <a:rPr lang="en-US" dirty="0"/>
              <a:t>Techniques For Finding Expectation</a:t>
            </a:r>
          </a:p>
        </p:txBody>
      </p:sp>
      <p:sp>
        <p:nvSpPr>
          <p:cNvPr id="3" name="Content Placeholder 2">
            <a:extLst>
              <a:ext uri="{FF2B5EF4-FFF2-40B4-BE49-F238E27FC236}">
                <a16:creationId xmlns:a16="http://schemas.microsoft.com/office/drawing/2014/main" id="{2973771A-65A5-34A6-AADC-B02373B6E32C}"/>
              </a:ext>
            </a:extLst>
          </p:cNvPr>
          <p:cNvSpPr>
            <a:spLocks noGrp="1"/>
          </p:cNvSpPr>
          <p:nvPr>
            <p:ph idx="1"/>
          </p:nvPr>
        </p:nvSpPr>
        <p:spPr>
          <a:xfrm>
            <a:off x="575240" y="1463857"/>
            <a:ext cx="6785680" cy="4845504"/>
          </a:xfrm>
        </p:spPr>
        <p:txBody>
          <a:bodyPr>
            <a:normAutofit lnSpcReduction="10000"/>
          </a:bodyPr>
          <a:lstStyle/>
          <a:p>
            <a:r>
              <a:rPr lang="en-US" b="1" dirty="0">
                <a:solidFill>
                  <a:schemeClr val="accent3"/>
                </a:solidFill>
              </a:rPr>
              <a:t>1. Definition of Expectation</a:t>
            </a:r>
          </a:p>
          <a:p>
            <a:r>
              <a:rPr lang="en-US" dirty="0"/>
              <a:t>When the support is small enough and we can find the PMF of X</a:t>
            </a:r>
          </a:p>
          <a:p>
            <a:endParaRPr lang="en-US" sz="1100" dirty="0"/>
          </a:p>
          <a:p>
            <a:r>
              <a:rPr lang="en-US" b="1" dirty="0">
                <a:solidFill>
                  <a:schemeClr val="accent3"/>
                </a:solidFill>
              </a:rPr>
              <a:t>2. Linearity of Expectation</a:t>
            </a:r>
          </a:p>
          <a:p>
            <a:r>
              <a:rPr lang="en-US" dirty="0"/>
              <a:t>When we can break X into a sum</a:t>
            </a:r>
          </a:p>
          <a:p>
            <a:pPr lvl="1"/>
            <a:r>
              <a:rPr lang="en-US" dirty="0"/>
              <a:t>Break into indicator RVs if it’s some kind of count</a:t>
            </a:r>
          </a:p>
          <a:p>
            <a:endParaRPr lang="en-US" sz="1100" dirty="0"/>
          </a:p>
          <a:p>
            <a:r>
              <a:rPr lang="en-US" b="1" dirty="0">
                <a:solidFill>
                  <a:schemeClr val="accent3"/>
                </a:solidFill>
              </a:rPr>
              <a:t>3. LOTUS (Law of the unconscious statistician)</a:t>
            </a:r>
          </a:p>
          <a:p>
            <a:r>
              <a:rPr lang="en-US" dirty="0"/>
              <a:t>When it’s a function of X (</a:t>
            </a:r>
            <a:r>
              <a:rPr lang="en-US" dirty="0" err="1"/>
              <a:t>e.g</a:t>
            </a:r>
            <a:r>
              <a:rPr lang="en-US" dirty="0"/>
              <a:t>, X2)</a:t>
            </a:r>
          </a:p>
          <a:p>
            <a:endParaRPr lang="en-US" dirty="0"/>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2DA2BC76-0D14-603E-3F6E-116ADCA9297F}"/>
                  </a:ext>
                </a:extLst>
              </p:cNvPr>
              <p:cNvSpPr txBox="1"/>
              <p:nvPr/>
            </p:nvSpPr>
            <p:spPr>
              <a:xfrm>
                <a:off x="7873441" y="1463857"/>
                <a:ext cx="3889057" cy="1504911"/>
              </a:xfrm>
              <a:prstGeom prst="roundRect">
                <a:avLst/>
              </a:prstGeom>
              <a:noFill/>
              <a:ln w="38100">
                <a:solidFill>
                  <a:schemeClr val="accent4">
                    <a:lumMod val="75000"/>
                  </a:schemeClr>
                </a:solidFill>
              </a:ln>
            </p:spPr>
            <p:txBody>
              <a:bodyPr wrap="square" anchor="ctr">
                <a:noAutofit/>
              </a:bodyPr>
              <a:lstStyle/>
              <a:p>
                <a:pPr/>
                <a14:m>
                  <m:oMathPara xmlns:m="http://schemas.openxmlformats.org/officeDocument/2006/math">
                    <m:oMathParaPr>
                      <m:jc m:val="center"/>
                    </m:oMathParaPr>
                    <m:oMath xmlns:m="http://schemas.openxmlformats.org/officeDocument/2006/math">
                      <m:r>
                        <a:rPr lang="en-US" sz="2400" b="0" i="1" smtClean="0">
                          <a:latin typeface="Cambria Math" panose="02040503050406030204" pitchFamily="18" charset="0"/>
                          <a:cs typeface="Segoe UI Semibold" panose="020B0702040204020203" pitchFamily="34" charset="0"/>
                        </a:rPr>
                        <m:t>𝔼</m:t>
                      </m:r>
                      <m:d>
                        <m:dPr>
                          <m:begChr m:val="["/>
                          <m:endChr m:val="]"/>
                          <m:ctrlPr>
                            <a:rPr lang="en-US" sz="2400" i="1" smtClean="0">
                              <a:latin typeface="Cambria Math" panose="02040503050406030204" pitchFamily="18" charset="0"/>
                              <a:cs typeface="Segoe UI Semibold" panose="020B0702040204020203" pitchFamily="34" charset="0"/>
                            </a:rPr>
                          </m:ctrlPr>
                        </m:dPr>
                        <m:e>
                          <m:r>
                            <a:rPr lang="en-US" sz="2400" b="0" i="1" smtClean="0">
                              <a:latin typeface="Cambria Math" panose="02040503050406030204" pitchFamily="18" charset="0"/>
                              <a:cs typeface="Segoe UI Semibold" panose="020B0702040204020203" pitchFamily="34" charset="0"/>
                            </a:rPr>
                            <m:t>𝑋</m:t>
                          </m:r>
                        </m:e>
                      </m:d>
                      <m:r>
                        <a:rPr lang="en-US" sz="2400" b="0" i="1" smtClean="0">
                          <a:latin typeface="Cambria Math" panose="02040503050406030204" pitchFamily="18" charset="0"/>
                          <a:cs typeface="Segoe UI Semibold" panose="020B0702040204020203" pitchFamily="34" charset="0"/>
                        </a:rPr>
                        <m:t>=</m:t>
                      </m:r>
                      <m:nary>
                        <m:naryPr>
                          <m:chr m:val="∑"/>
                          <m:supHide m:val="on"/>
                          <m:ctrlPr>
                            <a:rPr lang="en-US" sz="2400" i="1" smtClean="0">
                              <a:latin typeface="Cambria Math" panose="02040503050406030204" pitchFamily="18" charset="0"/>
                              <a:cs typeface="Segoe UI Semibold" panose="020B0702040204020203" pitchFamily="34" charset="0"/>
                            </a:rPr>
                          </m:ctrlPr>
                        </m:naryPr>
                        <m:sub>
                          <m:r>
                            <m:rPr>
                              <m:brk m:alnAt="7"/>
                            </m:rPr>
                            <a:rPr lang="en-US" sz="2400" b="0" i="1" smtClean="0">
                              <a:latin typeface="Cambria Math" panose="02040503050406030204" pitchFamily="18" charset="0"/>
                              <a:cs typeface="Segoe UI Semibold" panose="020B0702040204020203" pitchFamily="34" charset="0"/>
                            </a:rPr>
                            <m:t>𝑘</m:t>
                          </m:r>
                          <m:r>
                            <a:rPr lang="en-US" sz="2400" b="0" i="1">
                              <a:latin typeface="Cambria Math" panose="02040503050406030204" pitchFamily="18" charset="0"/>
                            </a:rPr>
                            <m:t>∈</m:t>
                          </m:r>
                          <m:sSub>
                            <m:sSubPr>
                              <m:ctrlPr>
                                <a:rPr lang="en-US" sz="2400" i="1" smtClean="0">
                                  <a:latin typeface="Cambria Math" panose="02040503050406030204" pitchFamily="18" charset="0"/>
                                </a:rPr>
                              </m:ctrlPr>
                            </m:sSubPr>
                            <m:e>
                              <m:r>
                                <m:rPr>
                                  <m:sty m:val="p"/>
                                </m:rPr>
                                <a:rPr lang="en-US" sz="2400" b="0">
                                  <a:latin typeface="Cambria Math" panose="02040503050406030204" pitchFamily="18" charset="0"/>
                                </a:rPr>
                                <m:t>Ω</m:t>
                              </m:r>
                            </m:e>
                            <m:sub>
                              <m:r>
                                <a:rPr lang="en-US" sz="2400" b="0" i="1" smtClean="0">
                                  <a:latin typeface="Cambria Math" panose="02040503050406030204" pitchFamily="18" charset="0"/>
                                </a:rPr>
                                <m:t>𝑋</m:t>
                              </m:r>
                            </m:sub>
                          </m:sSub>
                        </m:sub>
                        <m:sup/>
                        <m:e>
                          <m:r>
                            <a:rPr lang="en-US" sz="2400" b="0" i="1" smtClean="0">
                              <a:latin typeface="Cambria Math" panose="02040503050406030204" pitchFamily="18" charset="0"/>
                              <a:cs typeface="Segoe UI Semibold" panose="020B0702040204020203" pitchFamily="34" charset="0"/>
                            </a:rPr>
                            <m:t>𝑘</m:t>
                          </m:r>
                          <m:r>
                            <a:rPr lang="en-US" sz="2400" b="0" i="1" smtClean="0">
                              <a:latin typeface="Cambria Math" panose="02040503050406030204" pitchFamily="18" charset="0"/>
                              <a:cs typeface="Segoe UI Semibold" panose="020B0702040204020203" pitchFamily="34" charset="0"/>
                            </a:rPr>
                            <m:t>⋅</m:t>
                          </m:r>
                          <m:r>
                            <a:rPr lang="en-US" sz="2400" b="0" i="1" smtClean="0">
                              <a:latin typeface="Cambria Math" panose="02040503050406030204" pitchFamily="18" charset="0"/>
                              <a:cs typeface="Segoe UI Semibold" panose="020B0702040204020203" pitchFamily="34" charset="0"/>
                            </a:rPr>
                            <m:t>ℙ</m:t>
                          </m:r>
                          <m:r>
                            <a:rPr lang="en-US" sz="2400" b="0" i="1" smtClean="0">
                              <a:latin typeface="Cambria Math" panose="02040503050406030204" pitchFamily="18" charset="0"/>
                              <a:cs typeface="Segoe UI Semibold" panose="020B0702040204020203" pitchFamily="34" charset="0"/>
                            </a:rPr>
                            <m:t>(</m:t>
                          </m:r>
                          <m:r>
                            <a:rPr lang="en-US" sz="2400" b="0" i="1" smtClean="0">
                              <a:latin typeface="Cambria Math" panose="02040503050406030204" pitchFamily="18" charset="0"/>
                              <a:cs typeface="Segoe UI Semibold" panose="020B0702040204020203" pitchFamily="34" charset="0"/>
                            </a:rPr>
                            <m:t>𝑋</m:t>
                          </m:r>
                          <m:r>
                            <a:rPr lang="en-US" sz="2400" b="0" i="1" smtClean="0">
                              <a:latin typeface="Cambria Math" panose="02040503050406030204" pitchFamily="18" charset="0"/>
                              <a:cs typeface="Segoe UI Semibold" panose="020B0702040204020203" pitchFamily="34" charset="0"/>
                            </a:rPr>
                            <m:t>=</m:t>
                          </m:r>
                          <m:r>
                            <a:rPr lang="en-US" sz="2400" b="0" i="1" smtClean="0">
                              <a:latin typeface="Cambria Math" panose="02040503050406030204" pitchFamily="18" charset="0"/>
                              <a:cs typeface="Segoe UI Semibold" panose="020B0702040204020203" pitchFamily="34" charset="0"/>
                            </a:rPr>
                            <m:t>𝑘</m:t>
                          </m:r>
                          <m:r>
                            <a:rPr lang="en-US" sz="2400" b="0" i="1" smtClean="0">
                              <a:latin typeface="Cambria Math" panose="02040503050406030204" pitchFamily="18" charset="0"/>
                              <a:cs typeface="Segoe UI Semibold" panose="020B0702040204020203" pitchFamily="34" charset="0"/>
                            </a:rPr>
                            <m:t>)</m:t>
                          </m:r>
                        </m:e>
                      </m:nary>
                    </m:oMath>
                  </m:oMathPara>
                </a14:m>
                <a:endParaRPr lang="en-US" sz="2400" dirty="0"/>
              </a:p>
            </p:txBody>
          </p:sp>
        </mc:Choice>
        <mc:Fallback xmlns="">
          <p:sp>
            <p:nvSpPr>
              <p:cNvPr id="7" name="TextBox 6">
                <a:extLst>
                  <a:ext uri="{FF2B5EF4-FFF2-40B4-BE49-F238E27FC236}">
                    <a16:creationId xmlns:a16="http://schemas.microsoft.com/office/drawing/2014/main" id="{2DA2BC76-0D14-603E-3F6E-116ADCA9297F}"/>
                  </a:ext>
                </a:extLst>
              </p:cNvPr>
              <p:cNvSpPr txBox="1">
                <a:spLocks noRot="1" noChangeAspect="1" noMove="1" noResize="1" noEditPoints="1" noAdjustHandles="1" noChangeArrowheads="1" noChangeShapeType="1" noTextEdit="1"/>
              </p:cNvSpPr>
              <p:nvPr/>
            </p:nvSpPr>
            <p:spPr>
              <a:xfrm>
                <a:off x="7873441" y="1463857"/>
                <a:ext cx="3889057" cy="1504911"/>
              </a:xfrm>
              <a:prstGeom prst="roundRect">
                <a:avLst/>
              </a:prstGeom>
              <a:blipFill>
                <a:blip r:embed="rId3"/>
                <a:stretch>
                  <a:fillRect/>
                </a:stretch>
              </a:blipFill>
              <a:ln w="38100">
                <a:solidFill>
                  <a:schemeClr val="accent4">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04AFAEA-9114-FAB1-E0D1-B491716BFD6B}"/>
                  </a:ext>
                </a:extLst>
              </p:cNvPr>
              <p:cNvSpPr txBox="1"/>
              <p:nvPr/>
            </p:nvSpPr>
            <p:spPr>
              <a:xfrm>
                <a:off x="7873440" y="3154681"/>
                <a:ext cx="3889057" cy="1531620"/>
              </a:xfrm>
              <a:prstGeom prst="roundRect">
                <a:avLst/>
              </a:prstGeom>
              <a:noFill/>
              <a:ln w="38100">
                <a:solidFill>
                  <a:schemeClr val="accent4">
                    <a:lumMod val="75000"/>
                  </a:schemeClr>
                </a:solidFill>
              </a:ln>
            </p:spPr>
            <p:txBody>
              <a:bodyPr wrap="square" anchor="ctr">
                <a:noAutofit/>
              </a:bodyPr>
              <a:lstStyle/>
              <a:p>
                <a:pPr algn="ctr"/>
                <a14:m>
                  <m:oMath xmlns:m="http://schemas.openxmlformats.org/officeDocument/2006/math">
                    <m:r>
                      <a:rPr lang="en-US" sz="2400" b="0" i="1" smtClean="0">
                        <a:latin typeface="Cambria Math" panose="02040503050406030204" pitchFamily="18" charset="0"/>
                        <a:cs typeface="Segoe UI Semibold" panose="020B0702040204020203" pitchFamily="34" charset="0"/>
                      </a:rPr>
                      <m:t>𝔼</m:t>
                    </m:r>
                    <m:d>
                      <m:dPr>
                        <m:begChr m:val="["/>
                        <m:endChr m:val="]"/>
                        <m:ctrlPr>
                          <a:rPr lang="en-US" sz="2400" i="1" smtClean="0">
                            <a:latin typeface="Cambria Math" panose="02040503050406030204" pitchFamily="18" charset="0"/>
                            <a:cs typeface="Segoe UI Semibold" panose="020B0702040204020203" pitchFamily="34" charset="0"/>
                          </a:rPr>
                        </m:ctrlPr>
                      </m:dPr>
                      <m:e>
                        <m:r>
                          <a:rPr lang="en-US" sz="2400" b="0" i="1" smtClean="0">
                            <a:latin typeface="Cambria Math" panose="02040503050406030204" pitchFamily="18" charset="0"/>
                            <a:cs typeface="Segoe UI Semibold" panose="020B0702040204020203" pitchFamily="34" charset="0"/>
                          </a:rPr>
                          <m:t>𝑋</m:t>
                        </m:r>
                        <m:r>
                          <a:rPr lang="en-US" sz="2400" b="0" i="1" smtClean="0">
                            <a:latin typeface="Cambria Math" panose="02040503050406030204" pitchFamily="18" charset="0"/>
                            <a:cs typeface="Segoe UI Semibold" panose="020B0702040204020203" pitchFamily="34" charset="0"/>
                          </a:rPr>
                          <m:t>+</m:t>
                        </m:r>
                        <m:r>
                          <a:rPr lang="en-US" sz="2400" b="0" i="1" smtClean="0">
                            <a:latin typeface="Cambria Math" panose="02040503050406030204" pitchFamily="18" charset="0"/>
                            <a:cs typeface="Segoe UI Semibold" panose="020B0702040204020203" pitchFamily="34" charset="0"/>
                          </a:rPr>
                          <m:t>𝑌</m:t>
                        </m:r>
                      </m:e>
                    </m:d>
                    <m:r>
                      <a:rPr lang="en-US" sz="2400" b="0" i="1">
                        <a:latin typeface="Cambria Math" panose="02040503050406030204" pitchFamily="18" charset="0"/>
                        <a:cs typeface="Segoe UI Semibold" panose="020B0702040204020203" pitchFamily="34" charset="0"/>
                      </a:rPr>
                      <m:t>=</m:t>
                    </m:r>
                    <m:r>
                      <a:rPr lang="en-US" sz="2400" b="0" i="1">
                        <a:latin typeface="Cambria Math" panose="02040503050406030204" pitchFamily="18" charset="0"/>
                        <a:cs typeface="Segoe UI Semibold" panose="020B0702040204020203" pitchFamily="34" charset="0"/>
                      </a:rPr>
                      <m:t>𝔼</m:t>
                    </m:r>
                  </m:oMath>
                </a14:m>
                <a:r>
                  <a:rPr lang="en-US" sz="2400" dirty="0"/>
                  <a:t>[</a:t>
                </a:r>
                <a14:m>
                  <m:oMath xmlns:m="http://schemas.openxmlformats.org/officeDocument/2006/math">
                    <m:r>
                      <a:rPr lang="en-US" sz="2400" b="0" i="1" dirty="0" smtClean="0">
                        <a:latin typeface="Cambria Math" panose="02040503050406030204" pitchFamily="18" charset="0"/>
                      </a:rPr>
                      <m:t>𝑋</m:t>
                    </m:r>
                    <m:r>
                      <a:rPr lang="en-US" sz="2400" b="0" i="1" dirty="0" smtClean="0">
                        <a:latin typeface="Cambria Math" panose="02040503050406030204" pitchFamily="18" charset="0"/>
                      </a:rPr>
                      <m:t>]+</m:t>
                    </m:r>
                    <m:r>
                      <a:rPr lang="en-US" sz="2400" b="0" i="1">
                        <a:latin typeface="Cambria Math" panose="02040503050406030204" pitchFamily="18" charset="0"/>
                        <a:cs typeface="Segoe UI Semibold" panose="020B0702040204020203" pitchFamily="34" charset="0"/>
                      </a:rPr>
                      <m:t>𝔼</m:t>
                    </m:r>
                    <m:d>
                      <m:dPr>
                        <m:begChr m:val="["/>
                        <m:endChr m:val="]"/>
                        <m:ctrlPr>
                          <a:rPr lang="en-US" sz="2400" i="1" smtClean="0">
                            <a:latin typeface="Cambria Math" panose="02040503050406030204" pitchFamily="18" charset="0"/>
                            <a:cs typeface="Segoe UI Semibold" panose="020B0702040204020203" pitchFamily="34" charset="0"/>
                          </a:rPr>
                        </m:ctrlPr>
                      </m:dPr>
                      <m:e>
                        <m:r>
                          <m:rPr>
                            <m:sty m:val="p"/>
                          </m:rPr>
                          <a:rPr lang="en-US" sz="2400" b="0" i="0" smtClean="0">
                            <a:latin typeface="Cambria Math" panose="02040503050406030204" pitchFamily="18" charset="0"/>
                            <a:cs typeface="Segoe UI Semibold" panose="020B0702040204020203" pitchFamily="34" charset="0"/>
                          </a:rPr>
                          <m:t>Y</m:t>
                        </m:r>
                      </m:e>
                    </m:d>
                  </m:oMath>
                </a14:m>
                <a:endParaRPr lang="en-US" sz="2400" dirty="0"/>
              </a:p>
            </p:txBody>
          </p:sp>
        </mc:Choice>
        <mc:Fallback xmlns="">
          <p:sp>
            <p:nvSpPr>
              <p:cNvPr id="8" name="TextBox 7">
                <a:extLst>
                  <a:ext uri="{FF2B5EF4-FFF2-40B4-BE49-F238E27FC236}">
                    <a16:creationId xmlns:a16="http://schemas.microsoft.com/office/drawing/2014/main" id="{B04AFAEA-9114-FAB1-E0D1-B491716BFD6B}"/>
                  </a:ext>
                </a:extLst>
              </p:cNvPr>
              <p:cNvSpPr txBox="1">
                <a:spLocks noRot="1" noChangeAspect="1" noMove="1" noResize="1" noEditPoints="1" noAdjustHandles="1" noChangeArrowheads="1" noChangeShapeType="1" noTextEdit="1"/>
              </p:cNvSpPr>
              <p:nvPr/>
            </p:nvSpPr>
            <p:spPr>
              <a:xfrm>
                <a:off x="7873440" y="3154681"/>
                <a:ext cx="3889057" cy="1531620"/>
              </a:xfrm>
              <a:prstGeom prst="roundRect">
                <a:avLst/>
              </a:prstGeom>
              <a:blipFill>
                <a:blip r:embed="rId4"/>
                <a:stretch>
                  <a:fillRect/>
                </a:stretch>
              </a:blipFill>
              <a:ln w="38100">
                <a:solidFill>
                  <a:schemeClr val="accent4">
                    <a:lumMod val="75000"/>
                  </a:schemeClr>
                </a:solidFill>
              </a:ln>
            </p:spPr>
            <p:txBody>
              <a:bodyPr/>
              <a:lstStyle/>
              <a:p>
                <a:r>
                  <a:rPr lang="en-US">
                    <a:noFill/>
                  </a:rPr>
                  <a:t> </a:t>
                </a:r>
              </a:p>
            </p:txBody>
          </p:sp>
        </mc:Fallback>
      </mc:AlternateContent>
      <p:sp>
        <p:nvSpPr>
          <p:cNvPr id="9" name="TextBox 8">
            <a:extLst>
              <a:ext uri="{FF2B5EF4-FFF2-40B4-BE49-F238E27FC236}">
                <a16:creationId xmlns:a16="http://schemas.microsoft.com/office/drawing/2014/main" id="{F43A728E-5624-8E12-EBD4-D87055DD295D}"/>
              </a:ext>
            </a:extLst>
          </p:cNvPr>
          <p:cNvSpPr txBox="1"/>
          <p:nvPr/>
        </p:nvSpPr>
        <p:spPr>
          <a:xfrm>
            <a:off x="6469381" y="4872214"/>
            <a:ext cx="5293116" cy="1347923"/>
          </a:xfrm>
          <a:prstGeom prst="roundRect">
            <a:avLst/>
          </a:prstGeom>
          <a:noFill/>
          <a:ln w="38100">
            <a:solidFill>
              <a:schemeClr val="accent4">
                <a:lumMod val="75000"/>
              </a:schemeClr>
            </a:solidFill>
          </a:ln>
        </p:spPr>
        <p:txBody>
          <a:bodyPr wrap="square" anchor="ctr">
            <a:noAutofit/>
          </a:bodyPr>
          <a:lstStyle/>
          <a:p>
            <a:pPr algn="ctr"/>
            <a:r>
              <a:rPr lang="en-US" sz="2400" dirty="0">
                <a:latin typeface="Segoe UI Semilight" panose="020B0402040204020203" pitchFamily="34" charset="0"/>
                <a:cs typeface="Segoe UI Semilight" panose="020B0402040204020203" pitchFamily="34" charset="0"/>
              </a:rPr>
              <a:t>We’ll see this in a couple slides!</a:t>
            </a:r>
            <a:endParaRPr lang="en-US" sz="2400" dirty="0">
              <a:effectLst/>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93304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4F1AE-3DDD-4183-CE28-D7222D7BB34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3DC9893-5D85-E5DF-14CE-A095F874D3A7}"/>
              </a:ext>
            </a:extLst>
          </p:cNvPr>
          <p:cNvSpPr>
            <a:spLocks noGrp="1"/>
          </p:cNvSpPr>
          <p:nvPr>
            <p:ph type="title"/>
          </p:nvPr>
        </p:nvSpPr>
        <p:spPr>
          <a:xfrm>
            <a:off x="1902775" y="3262680"/>
            <a:ext cx="7615298" cy="506283"/>
          </a:xfrm>
        </p:spPr>
        <p:txBody>
          <a:bodyPr/>
          <a:lstStyle/>
          <a:p>
            <a:r>
              <a:rPr lang="en-US" dirty="0"/>
              <a:t>Independence of Random Variables</a:t>
            </a:r>
          </a:p>
        </p:txBody>
      </p:sp>
      <p:sp>
        <p:nvSpPr>
          <p:cNvPr id="5" name="Text Placeholder 4">
            <a:extLst>
              <a:ext uri="{FF2B5EF4-FFF2-40B4-BE49-F238E27FC236}">
                <a16:creationId xmlns:a16="http://schemas.microsoft.com/office/drawing/2014/main" id="{B5A4002B-509C-1AEF-521A-BD4279EFC6B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59606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C663F-FE93-41EE-889F-9BD5FA14DE92}"/>
              </a:ext>
            </a:extLst>
          </p:cNvPr>
          <p:cNvSpPr>
            <a:spLocks noGrp="1"/>
          </p:cNvSpPr>
          <p:nvPr>
            <p:ph type="title"/>
          </p:nvPr>
        </p:nvSpPr>
        <p:spPr/>
        <p:txBody>
          <a:bodyPr/>
          <a:lstStyle/>
          <a:p>
            <a:r>
              <a:rPr lang="en-US" dirty="0"/>
              <a:t>Independence of events</a:t>
            </a:r>
          </a:p>
        </p:txBody>
      </p:sp>
      <p:sp>
        <p:nvSpPr>
          <p:cNvPr id="3" name="Content Placeholder 2">
            <a:extLst>
              <a:ext uri="{FF2B5EF4-FFF2-40B4-BE49-F238E27FC236}">
                <a16:creationId xmlns:a16="http://schemas.microsoft.com/office/drawing/2014/main" id="{12120322-CA52-4061-9C80-9D650B79C135}"/>
              </a:ext>
            </a:extLst>
          </p:cNvPr>
          <p:cNvSpPr>
            <a:spLocks noGrp="1"/>
          </p:cNvSpPr>
          <p:nvPr>
            <p:ph idx="1"/>
          </p:nvPr>
        </p:nvSpPr>
        <p:spPr/>
        <p:txBody>
          <a:bodyPr/>
          <a:lstStyle/>
          <a:p>
            <a:r>
              <a:rPr lang="en-US" dirty="0"/>
              <a:t>Recall the definition of independence of </a:t>
            </a:r>
            <a:r>
              <a:rPr lang="en-US" b="1" dirty="0"/>
              <a:t>events</a:t>
            </a:r>
            <a:r>
              <a:rPr lang="en-US" dirty="0"/>
              <a:t>:</a:t>
            </a:r>
          </a:p>
          <a:p>
            <a:endParaRPr lang="en-US" dirty="0"/>
          </a:p>
          <a:p>
            <a:endParaRPr lang="en-US" dirty="0"/>
          </a:p>
          <a:p>
            <a:endParaRPr lang="en-US" dirty="0"/>
          </a:p>
          <a:p>
            <a:pPr marL="0" indent="0">
              <a:buNone/>
            </a:pPr>
            <a:endParaRPr lang="en-US" dirty="0"/>
          </a:p>
          <a:p>
            <a:pPr marL="0" indent="0">
              <a:buNone/>
            </a:pPr>
            <a:endParaRPr lang="en-US" sz="1000" dirty="0"/>
          </a:p>
          <a:p>
            <a:r>
              <a:rPr lang="en-US" sz="2800" i="1" dirty="0">
                <a:latin typeface="Segoe UI Semibold" panose="020B0702040204020203" pitchFamily="34" charset="0"/>
                <a:cs typeface="Segoe UI Semibold" panose="020B0702040204020203" pitchFamily="34" charset="0"/>
              </a:rPr>
              <a:t>“knowing whether one event occurred doesn’t tell us anything about whether the other event occurred”</a:t>
            </a:r>
            <a:endParaRPr lang="en-US" i="1" dirty="0"/>
          </a:p>
        </p:txBody>
      </p:sp>
      <p:grpSp>
        <p:nvGrpSpPr>
          <p:cNvPr id="4" name="Group 3">
            <a:extLst>
              <a:ext uri="{FF2B5EF4-FFF2-40B4-BE49-F238E27FC236}">
                <a16:creationId xmlns:a16="http://schemas.microsoft.com/office/drawing/2014/main" id="{99C75D64-7926-4467-BD96-BE023E13063F}"/>
              </a:ext>
            </a:extLst>
          </p:cNvPr>
          <p:cNvGrpSpPr/>
          <p:nvPr/>
        </p:nvGrpSpPr>
        <p:grpSpPr>
          <a:xfrm>
            <a:off x="597010" y="2243394"/>
            <a:ext cx="7332885" cy="2068187"/>
            <a:chOff x="1185842" y="3429000"/>
            <a:chExt cx="6111311" cy="1927846"/>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A00C4FBE-DF5D-43AB-9189-263FAB490967}"/>
                    </a:ext>
                  </a:extLst>
                </p:cNvPr>
                <p:cNvSpPr/>
                <p:nvPr/>
              </p:nvSpPr>
              <p:spPr>
                <a:xfrm>
                  <a:off x="1185842" y="3429000"/>
                  <a:ext cx="6111311" cy="1927846"/>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Segoe UI Semibold" panose="020B0702040204020203" pitchFamily="34" charset="0"/>
                    <a:cs typeface="Segoe UI Semibold" panose="020B0702040204020203" pitchFamily="34" charset="0"/>
                  </a:endParaRPr>
                </a:p>
                <a:p>
                  <a:pPr algn="ctr"/>
                  <a:r>
                    <a:rPr lang="en-US" sz="2800" dirty="0">
                      <a:latin typeface="Segoe UI Semibold" panose="020B0702040204020203" pitchFamily="34" charset="0"/>
                      <a:cs typeface="Segoe UI Semibold" panose="020B0702040204020203" pitchFamily="34" charset="0"/>
                    </a:rPr>
                    <a:t>Two events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𝐴</m:t>
                      </m:r>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𝐵</m:t>
                      </m:r>
                    </m:oMath>
                  </a14:m>
                  <a:r>
                    <a:rPr lang="en-US" sz="2800" b="1" dirty="0">
                      <a:latin typeface="Segoe UI Semibold" panose="020B0702040204020203" pitchFamily="34" charset="0"/>
                      <a:cs typeface="Segoe UI Semibold" panose="020B0702040204020203" pitchFamily="34" charset="0"/>
                    </a:rPr>
                    <a:t> are </a:t>
                  </a:r>
                  <a:r>
                    <a:rPr lang="en-US" sz="2800" dirty="0">
                      <a:latin typeface="Segoe UI Semibold" panose="020B0702040204020203" pitchFamily="34" charset="0"/>
                      <a:cs typeface="Segoe UI Semibold" panose="020B0702040204020203" pitchFamily="34" charset="0"/>
                    </a:rPr>
                    <a:t>independent if </a:t>
                  </a:r>
                </a:p>
                <a:p>
                  <a:pPr algn="ct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cs typeface="Segoe UI Semibold" panose="020B0702040204020203" pitchFamily="34" charset="0"/>
                          </a:rPr>
                          <m:t>ℙ</m:t>
                        </m:r>
                        <m:d>
                          <m:dPr>
                            <m:ctrlPr>
                              <a:rPr lang="en-US" sz="2800" b="0" i="1" smtClean="0">
                                <a:latin typeface="Cambria Math" panose="02040503050406030204" pitchFamily="18" charset="0"/>
                                <a:cs typeface="Segoe UI Semibold" panose="020B0702040204020203" pitchFamily="34" charset="0"/>
                              </a:rPr>
                            </m:ctrlPr>
                          </m:dPr>
                          <m:e>
                            <m:r>
                              <a:rPr lang="en-US" sz="2800" b="0" i="1" smtClean="0">
                                <a:latin typeface="Cambria Math" panose="02040503050406030204" pitchFamily="18" charset="0"/>
                                <a:cs typeface="Segoe UI Semibold" panose="020B0702040204020203" pitchFamily="34" charset="0"/>
                              </a:rPr>
                              <m:t>𝐴</m:t>
                            </m:r>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𝐵</m:t>
                            </m:r>
                          </m:e>
                        </m:d>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ℙ</m:t>
                        </m:r>
                        <m:d>
                          <m:dPr>
                            <m:ctrlPr>
                              <a:rPr lang="en-US" sz="2800" b="0" i="1" smtClean="0">
                                <a:latin typeface="Cambria Math" panose="02040503050406030204" pitchFamily="18" charset="0"/>
                                <a:cs typeface="Segoe UI Semibold" panose="020B0702040204020203" pitchFamily="34" charset="0"/>
                              </a:rPr>
                            </m:ctrlPr>
                          </m:dPr>
                          <m:e>
                            <m:r>
                              <a:rPr lang="en-US" sz="2800" b="0" i="1" smtClean="0">
                                <a:latin typeface="Cambria Math" panose="02040503050406030204" pitchFamily="18" charset="0"/>
                                <a:cs typeface="Segoe UI Semibold" panose="020B0702040204020203" pitchFamily="34" charset="0"/>
                              </a:rPr>
                              <m:t>𝐴</m:t>
                            </m:r>
                          </m:e>
                        </m:d>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ℙ</m:t>
                        </m:r>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𝐵</m:t>
                        </m:r>
                        <m:r>
                          <a:rPr lang="en-US" sz="2800" b="0" i="1" smtClean="0">
                            <a:latin typeface="Cambria Math" panose="02040503050406030204" pitchFamily="18" charset="0"/>
                            <a:cs typeface="Segoe UI Semibold" panose="020B0702040204020203" pitchFamily="34" charset="0"/>
                          </a:rPr>
                          <m:t>)</m:t>
                        </m:r>
                      </m:oMath>
                    </m:oMathPara>
                  </a14:m>
                  <a:endParaRPr lang="en-US" sz="2800" dirty="0">
                    <a:latin typeface="Segoe UI Semibold" panose="020B0702040204020203" pitchFamily="34" charset="0"/>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F60DB837-1A85-4DC6-B825-85575642BE24}"/>
                    </a:ext>
                  </a:extLst>
                </p:cNvPr>
                <p:cNvSpPr>
                  <a:spLocks noRot="1" noChangeAspect="1" noMove="1" noResize="1" noEditPoints="1" noAdjustHandles="1" noChangeArrowheads="1" noChangeShapeType="1" noTextEdit="1"/>
                </p:cNvSpPr>
                <p:nvPr/>
              </p:nvSpPr>
              <p:spPr>
                <a:xfrm>
                  <a:off x="1185842" y="3429000"/>
                  <a:ext cx="6111311" cy="1927846"/>
                </a:xfrm>
                <a:prstGeom prst="rect">
                  <a:avLst/>
                </a:prstGeom>
                <a:blipFill>
                  <a:blip r:embed="rId3"/>
                  <a:stretch>
                    <a:fillRect/>
                  </a:stretch>
                </a:blipFill>
                <a:ln>
                  <a:noFill/>
                </a:ln>
              </p:spPr>
              <p:txBody>
                <a:bodyPr/>
                <a:lstStyle/>
                <a:p>
                  <a:r>
                    <a:rPr lang="en-US">
                      <a:noFill/>
                    </a:rPr>
                    <a:t> </a:t>
                  </a:r>
                </a:p>
              </p:txBody>
            </p:sp>
          </mc:Fallback>
        </mc:AlternateContent>
        <p:sp>
          <p:nvSpPr>
            <p:cNvPr id="6" name="Rectangle 5">
              <a:extLst>
                <a:ext uri="{FF2B5EF4-FFF2-40B4-BE49-F238E27FC236}">
                  <a16:creationId xmlns:a16="http://schemas.microsoft.com/office/drawing/2014/main" id="{434FA9FD-6F6B-4E41-A63D-3336B46E3689}"/>
                </a:ext>
              </a:extLst>
            </p:cNvPr>
            <p:cNvSpPr/>
            <p:nvPr/>
          </p:nvSpPr>
          <p:spPr>
            <a:xfrm>
              <a:off x="1195367" y="3429001"/>
              <a:ext cx="6101786" cy="599067"/>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Segoe UI Semibold" panose="020B0702040204020203" pitchFamily="34" charset="0"/>
                  <a:cs typeface="Segoe UI Semibold" panose="020B0702040204020203" pitchFamily="34" charset="0"/>
                </a:rPr>
                <a:t>Independence</a:t>
              </a:r>
            </a:p>
          </p:txBody>
        </p:sp>
      </p:grpSp>
    </p:spTree>
    <p:extLst>
      <p:ext uri="{BB962C8B-B14F-4D97-AF65-F5344CB8AC3E}">
        <p14:creationId xmlns:p14="http://schemas.microsoft.com/office/powerpoint/2010/main" val="941681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11471-3968-4BC8-AA73-F25C958D6DE7}"/>
              </a:ext>
            </a:extLst>
          </p:cNvPr>
          <p:cNvSpPr>
            <a:spLocks noGrp="1"/>
          </p:cNvSpPr>
          <p:nvPr>
            <p:ph type="title"/>
          </p:nvPr>
        </p:nvSpPr>
        <p:spPr/>
        <p:txBody>
          <a:bodyPr/>
          <a:lstStyle/>
          <a:p>
            <a:r>
              <a:rPr lang="en-US" dirty="0"/>
              <a:t>Independence of Random Variables</a:t>
            </a:r>
          </a:p>
        </p:txBody>
      </p:sp>
      <p:sp>
        <p:nvSpPr>
          <p:cNvPr id="3" name="Content Placeholder 2">
            <a:extLst>
              <a:ext uri="{FF2B5EF4-FFF2-40B4-BE49-F238E27FC236}">
                <a16:creationId xmlns:a16="http://schemas.microsoft.com/office/drawing/2014/main" id="{3112FC38-A4CD-4732-B707-067CB18809F8}"/>
              </a:ext>
            </a:extLst>
          </p:cNvPr>
          <p:cNvSpPr>
            <a:spLocks noGrp="1"/>
          </p:cNvSpPr>
          <p:nvPr>
            <p:ph idx="1"/>
          </p:nvPr>
        </p:nvSpPr>
        <p:spPr/>
        <p:txBody>
          <a:bodyPr/>
          <a:lstStyle/>
          <a:p>
            <a:r>
              <a:rPr lang="en-US" dirty="0"/>
              <a:t>That’s for events…what about random variables?</a:t>
            </a:r>
          </a:p>
        </p:txBody>
      </p:sp>
      <p:grpSp>
        <p:nvGrpSpPr>
          <p:cNvPr id="4" name="Group 3">
            <a:extLst>
              <a:ext uri="{FF2B5EF4-FFF2-40B4-BE49-F238E27FC236}">
                <a16:creationId xmlns:a16="http://schemas.microsoft.com/office/drawing/2014/main" id="{50B631F4-A886-471C-AEEE-20362B1D7656}"/>
              </a:ext>
            </a:extLst>
          </p:cNvPr>
          <p:cNvGrpSpPr/>
          <p:nvPr/>
        </p:nvGrpSpPr>
        <p:grpSpPr>
          <a:xfrm>
            <a:off x="708686" y="2042706"/>
            <a:ext cx="11053812" cy="1885827"/>
            <a:chOff x="1185842" y="3429000"/>
            <a:chExt cx="6111311" cy="1639542"/>
          </a:xfrm>
        </p:grpSpPr>
        <mc:AlternateContent xmlns:mc="http://schemas.openxmlformats.org/markup-compatibility/2006">
          <mc:Choice xmlns:a14="http://schemas.microsoft.com/office/drawing/2010/main" Requires="a14">
            <p:sp>
              <p:nvSpPr>
                <p:cNvPr id="5" name="Rectangle 4">
                  <a:extLst>
                    <a:ext uri="{FF2B5EF4-FFF2-40B4-BE49-F238E27FC236}">
                      <a16:creationId xmlns:a16="http://schemas.microsoft.com/office/drawing/2014/main" id="{F4E515DB-961D-42DC-9D36-30C2CB430308}"/>
                    </a:ext>
                  </a:extLst>
                </p:cNvPr>
                <p:cNvSpPr/>
                <p:nvPr/>
              </p:nvSpPr>
              <p:spPr>
                <a:xfrm>
                  <a:off x="1185842" y="3429000"/>
                  <a:ext cx="6111311" cy="1639542"/>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0" i="1" dirty="0">
                    <a:latin typeface="Cambria Math" panose="02040503050406030204" pitchFamily="18" charset="0"/>
                    <a:cs typeface="Segoe UI Semibold" panose="020B0702040204020203" pitchFamily="34" charset="0"/>
                  </a:endParaRPr>
                </a:p>
                <a:p>
                  <a:pPr algn="ctr"/>
                  <a14:m>
                    <m:oMath xmlns:m="http://schemas.openxmlformats.org/officeDocument/2006/math">
                      <m:r>
                        <a:rPr lang="en-US" sz="2800" b="0" i="1" smtClean="0">
                          <a:latin typeface="Cambria Math" panose="02040503050406030204" pitchFamily="18" charset="0"/>
                          <a:cs typeface="Segoe UI Semibold" panose="020B0702040204020203" pitchFamily="34" charset="0"/>
                        </a:rPr>
                        <m:t>𝑋</m:t>
                      </m:r>
                    </m:oMath>
                  </a14:m>
                  <a:r>
                    <a:rPr lang="en-US" sz="2800" dirty="0">
                      <a:latin typeface="Segoe UI Semibold" panose="020B0702040204020203" pitchFamily="34" charset="0"/>
                      <a:cs typeface="Segoe UI Semibold" panose="020B0702040204020203" pitchFamily="34" charset="0"/>
                    </a:rPr>
                    <a:t> and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𝑌</m:t>
                      </m:r>
                    </m:oMath>
                  </a14:m>
                  <a:r>
                    <a:rPr lang="en-US" sz="2800" dirty="0">
                      <a:latin typeface="Segoe UI Semibold" panose="020B0702040204020203" pitchFamily="34" charset="0"/>
                      <a:cs typeface="Segoe UI Semibold" panose="020B0702040204020203" pitchFamily="34" charset="0"/>
                    </a:rPr>
                    <a:t> are independent if for all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𝑘</m:t>
                      </m:r>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m:rPr>
                              <m:sty m:val="p"/>
                            </m:rPr>
                            <a:rPr lang="en-US" sz="2800" b="0" i="0" smtClean="0">
                              <a:latin typeface="Cambria Math" panose="02040503050406030204" pitchFamily="18" charset="0"/>
                              <a:cs typeface="Segoe UI Semibold" panose="020B0702040204020203" pitchFamily="34" charset="0"/>
                            </a:rPr>
                            <m:t>Ω</m:t>
                          </m:r>
                        </m:e>
                        <m:sub>
                          <m:r>
                            <a:rPr lang="en-US" sz="2800" b="0" i="1" smtClean="0">
                              <a:latin typeface="Cambria Math" panose="02040503050406030204" pitchFamily="18" charset="0"/>
                              <a:cs typeface="Segoe UI Semibold" panose="020B0702040204020203" pitchFamily="34" charset="0"/>
                            </a:rPr>
                            <m:t>𝑋</m:t>
                          </m:r>
                        </m:sub>
                      </m:sSub>
                      <m:r>
                        <a:rPr lang="en-US" sz="2800" b="0" i="1" smtClean="0">
                          <a:latin typeface="Cambria Math" panose="02040503050406030204" pitchFamily="18" charset="0"/>
                          <a:cs typeface="Segoe UI Semibold" panose="020B0702040204020203" pitchFamily="34" charset="0"/>
                        </a:rPr>
                        <m:t>,ℓ</m:t>
                      </m:r>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m:rPr>
                              <m:sty m:val="p"/>
                            </m:rPr>
                            <a:rPr lang="en-US" sz="2800" b="0" i="0" smtClean="0">
                              <a:latin typeface="Cambria Math" panose="02040503050406030204" pitchFamily="18" charset="0"/>
                              <a:cs typeface="Segoe UI Semibold" panose="020B0702040204020203" pitchFamily="34" charset="0"/>
                            </a:rPr>
                            <m:t>Ω</m:t>
                          </m:r>
                        </m:e>
                        <m:sub>
                          <m:r>
                            <a:rPr lang="en-US" sz="2800" b="0" i="1" smtClean="0">
                              <a:latin typeface="Cambria Math" panose="02040503050406030204" pitchFamily="18" charset="0"/>
                              <a:cs typeface="Segoe UI Semibold" panose="020B0702040204020203" pitchFamily="34" charset="0"/>
                            </a:rPr>
                            <m:t>𝑌</m:t>
                          </m:r>
                        </m:sub>
                      </m:sSub>
                    </m:oMath>
                  </a14:m>
                  <a:endParaRPr lang="en-US" sz="2800" dirty="0">
                    <a:latin typeface="Segoe UI Semibold" panose="020B0702040204020203" pitchFamily="34" charset="0"/>
                    <a:cs typeface="Segoe UI Semibold" panose="020B0702040204020203" pitchFamily="34" charset="0"/>
                  </a:endParaRPr>
                </a:p>
                <a:p>
                  <a:pPr algn="ct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cs typeface="Segoe UI Semibold" panose="020B0702040204020203" pitchFamily="34" charset="0"/>
                          </a:rPr>
                          <m:t>ℙ</m:t>
                        </m:r>
                        <m:d>
                          <m:dPr>
                            <m:ctrlPr>
                              <a:rPr lang="en-US" sz="2800" b="0" i="1" smtClean="0">
                                <a:latin typeface="Cambria Math" panose="02040503050406030204" pitchFamily="18" charset="0"/>
                                <a:cs typeface="Segoe UI Semibold" panose="020B0702040204020203" pitchFamily="34" charset="0"/>
                              </a:rPr>
                            </m:ctrlPr>
                          </m:dPr>
                          <m:e>
                            <m:r>
                              <a:rPr lang="en-US" sz="2800" b="0" i="1" smtClean="0">
                                <a:latin typeface="Cambria Math" panose="02040503050406030204" pitchFamily="18" charset="0"/>
                                <a:cs typeface="Segoe UI Semibold" panose="020B0702040204020203" pitchFamily="34" charset="0"/>
                              </a:rPr>
                              <m:t>𝑋</m:t>
                            </m:r>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𝑘</m:t>
                            </m:r>
                            <m:r>
                              <a:rPr lang="en-US" sz="2800" b="0" i="1" smtClean="0">
                                <a:latin typeface="Cambria Math" panose="02040503050406030204" pitchFamily="18" charset="0"/>
                                <a:cs typeface="Segoe UI Semibold" panose="020B0702040204020203" pitchFamily="34" charset="0"/>
                              </a:rPr>
                              <m:t>, </m:t>
                            </m:r>
                            <m:r>
                              <a:rPr lang="en-US" sz="2800" b="0" i="1" smtClean="0">
                                <a:latin typeface="Cambria Math" panose="02040503050406030204" pitchFamily="18" charset="0"/>
                                <a:cs typeface="Segoe UI Semibold" panose="020B0702040204020203" pitchFamily="34" charset="0"/>
                              </a:rPr>
                              <m:t>𝑌</m:t>
                            </m:r>
                            <m:r>
                              <a:rPr lang="en-US" sz="2800" b="0" i="1" smtClean="0">
                                <a:latin typeface="Cambria Math" panose="02040503050406030204" pitchFamily="18" charset="0"/>
                                <a:cs typeface="Segoe UI Semibold" panose="020B0702040204020203" pitchFamily="34" charset="0"/>
                              </a:rPr>
                              <m:t>=ℓ</m:t>
                            </m:r>
                          </m:e>
                        </m:d>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ℙ</m:t>
                        </m:r>
                        <m:d>
                          <m:dPr>
                            <m:ctrlPr>
                              <a:rPr lang="en-US" sz="2800" b="0" i="1" smtClean="0">
                                <a:latin typeface="Cambria Math" panose="02040503050406030204" pitchFamily="18" charset="0"/>
                                <a:cs typeface="Segoe UI Semibold" panose="020B0702040204020203" pitchFamily="34" charset="0"/>
                              </a:rPr>
                            </m:ctrlPr>
                          </m:dPr>
                          <m:e>
                            <m:r>
                              <a:rPr lang="en-US" sz="2800" b="0" i="1" smtClean="0">
                                <a:latin typeface="Cambria Math" panose="02040503050406030204" pitchFamily="18" charset="0"/>
                                <a:cs typeface="Segoe UI Semibold" panose="020B0702040204020203" pitchFamily="34" charset="0"/>
                              </a:rPr>
                              <m:t>𝑋</m:t>
                            </m:r>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𝑘</m:t>
                            </m:r>
                          </m:e>
                        </m:d>
                        <m:r>
                          <a:rPr lang="en-US" sz="2800" b="0" i="1" smtClean="0">
                            <a:latin typeface="Cambria Math" panose="02040503050406030204" pitchFamily="18" charset="0"/>
                            <a:cs typeface="Segoe UI Semibold" panose="020B0702040204020203" pitchFamily="34" charset="0"/>
                          </a:rPr>
                          <m:t>ℙ</m:t>
                        </m:r>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𝑌</m:t>
                        </m:r>
                        <m:r>
                          <a:rPr lang="en-US" sz="2800" b="0" i="1" smtClean="0">
                            <a:latin typeface="Cambria Math" panose="02040503050406030204" pitchFamily="18" charset="0"/>
                            <a:cs typeface="Segoe UI Semibold" panose="020B0702040204020203" pitchFamily="34" charset="0"/>
                          </a:rPr>
                          <m:t>=ℓ)</m:t>
                        </m:r>
                      </m:oMath>
                    </m:oMathPara>
                  </a14:m>
                  <a:endParaRPr lang="en-US" sz="2800" dirty="0">
                    <a:latin typeface="Segoe UI Semibold" panose="020B0702040204020203" pitchFamily="34" charset="0"/>
                    <a:cs typeface="Segoe UI Semibold" panose="020B0702040204020203" pitchFamily="34" charset="0"/>
                  </a:endParaRPr>
                </a:p>
              </p:txBody>
            </p:sp>
          </mc:Choice>
          <mc:Fallback>
            <p:sp>
              <p:nvSpPr>
                <p:cNvPr id="5" name="Rectangle 4">
                  <a:extLst>
                    <a:ext uri="{FF2B5EF4-FFF2-40B4-BE49-F238E27FC236}">
                      <a16:creationId xmlns:a16="http://schemas.microsoft.com/office/drawing/2014/main" id="{F4E515DB-961D-42DC-9D36-30C2CB430308}"/>
                    </a:ext>
                  </a:extLst>
                </p:cNvPr>
                <p:cNvSpPr>
                  <a:spLocks noRot="1" noChangeAspect="1" noMove="1" noResize="1" noEditPoints="1" noAdjustHandles="1" noChangeArrowheads="1" noChangeShapeType="1" noTextEdit="1"/>
                </p:cNvSpPr>
                <p:nvPr/>
              </p:nvSpPr>
              <p:spPr>
                <a:xfrm>
                  <a:off x="1185842" y="3429000"/>
                  <a:ext cx="6111311" cy="1639542"/>
                </a:xfrm>
                <a:prstGeom prst="rect">
                  <a:avLst/>
                </a:prstGeom>
                <a:blipFill>
                  <a:blip r:embed="rId3"/>
                  <a:stretch>
                    <a:fillRect/>
                  </a:stretch>
                </a:blipFill>
                <a:ln>
                  <a:noFill/>
                </a:ln>
              </p:spPr>
              <p:txBody>
                <a:bodyPr/>
                <a:lstStyle/>
                <a:p>
                  <a:r>
                    <a:rPr lang="en-US">
                      <a:noFill/>
                    </a:rPr>
                    <a:t> </a:t>
                  </a:r>
                </a:p>
              </p:txBody>
            </p:sp>
          </mc:Fallback>
        </mc:AlternateContent>
        <p:sp>
          <p:nvSpPr>
            <p:cNvPr id="6" name="Rectangle 5">
              <a:extLst>
                <a:ext uri="{FF2B5EF4-FFF2-40B4-BE49-F238E27FC236}">
                  <a16:creationId xmlns:a16="http://schemas.microsoft.com/office/drawing/2014/main" id="{DFD8B764-AC4F-45F5-A7CB-42824F72B78B}"/>
                </a:ext>
              </a:extLst>
            </p:cNvPr>
            <p:cNvSpPr/>
            <p:nvPr/>
          </p:nvSpPr>
          <p:spPr>
            <a:xfrm>
              <a:off x="1195367" y="3429001"/>
              <a:ext cx="6101786" cy="599067"/>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Segoe UI Semibold" panose="020B0702040204020203" pitchFamily="34" charset="0"/>
                  <a:cs typeface="Segoe UI Semibold" panose="020B0702040204020203" pitchFamily="34" charset="0"/>
                </a:rPr>
                <a:t>Independence (of random variables)</a:t>
              </a:r>
            </a:p>
          </p:txBody>
        </p:sp>
      </p:gr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CA69572E-E49C-4519-8D2A-411508A0BEB5}"/>
                  </a:ext>
                </a:extLst>
              </p:cNvPr>
              <p:cNvSpPr txBox="1"/>
              <p:nvPr/>
            </p:nvSpPr>
            <p:spPr>
              <a:xfrm>
                <a:off x="725914" y="4289778"/>
                <a:ext cx="10890846" cy="1815882"/>
              </a:xfrm>
              <a:prstGeom prst="rect">
                <a:avLst/>
              </a:prstGeom>
              <a:noFill/>
            </p:spPr>
            <p:txBody>
              <a:bodyPr wrap="square" rtlCol="0">
                <a:spAutoFit/>
              </a:bodyPr>
              <a:lstStyle/>
              <a:p>
                <a:r>
                  <a:rPr lang="en-US" sz="2800" dirty="0">
                    <a:latin typeface="Segoe UI Semilight" panose="020B0402040204020203" pitchFamily="34" charset="0"/>
                    <a:cs typeface="Segoe UI Semilight" panose="020B0402040204020203" pitchFamily="34" charset="0"/>
                  </a:rPr>
                  <a:t>We’ll often use commas instead of </a:t>
                </a:r>
                <a14:m>
                  <m:oMath xmlns:m="http://schemas.openxmlformats.org/officeDocument/2006/math">
                    <m:r>
                      <a:rPr lang="en-US" sz="2800" b="0" i="1" smtClean="0">
                        <a:latin typeface="Cambria Math" panose="02040503050406030204" pitchFamily="18" charset="0"/>
                      </a:rPr>
                      <m:t>∩</m:t>
                    </m:r>
                  </m:oMath>
                </a14:m>
                <a:r>
                  <a:rPr lang="en-US" sz="2800" dirty="0">
                    <a:latin typeface="Segoe UI Semilight" panose="020B0402040204020203" pitchFamily="34" charset="0"/>
                    <a:cs typeface="Segoe UI Semilight" panose="020B0402040204020203" pitchFamily="34" charset="0"/>
                  </a:rPr>
                  <a:t> symbol to save space.</a:t>
                </a:r>
              </a:p>
              <a:p>
                <a:endParaRPr lang="en-US" sz="2800" dirty="0">
                  <a:latin typeface="Segoe UI Semilight" panose="020B0402040204020203" pitchFamily="34" charset="0"/>
                  <a:cs typeface="Segoe UI Semilight" panose="020B0402040204020203" pitchFamily="34" charset="0"/>
                </a:endParaRPr>
              </a:p>
              <a:p>
                <a:r>
                  <a:rPr lang="en-US" sz="2800" b="1" i="1" dirty="0">
                    <a:latin typeface="Segoe UI Semilight" panose="020B0402040204020203" pitchFamily="34" charset="0"/>
                    <a:cs typeface="Segoe UI Semilight" panose="020B0402040204020203" pitchFamily="34" charset="0"/>
                  </a:rPr>
                  <a:t>“knowing the value of one random variable doesn’t tell us anything about what the value of the other might be”</a:t>
                </a:r>
              </a:p>
            </p:txBody>
          </p:sp>
        </mc:Choice>
        <mc:Fallback xmlns="">
          <p:sp>
            <p:nvSpPr>
              <p:cNvPr id="7" name="TextBox 6">
                <a:extLst>
                  <a:ext uri="{FF2B5EF4-FFF2-40B4-BE49-F238E27FC236}">
                    <a16:creationId xmlns:a16="http://schemas.microsoft.com/office/drawing/2014/main" id="{CA69572E-E49C-4519-8D2A-411508A0BEB5}"/>
                  </a:ext>
                </a:extLst>
              </p:cNvPr>
              <p:cNvSpPr txBox="1">
                <a:spLocks noRot="1" noChangeAspect="1" noMove="1" noResize="1" noEditPoints="1" noAdjustHandles="1" noChangeArrowheads="1" noChangeShapeType="1" noTextEdit="1"/>
              </p:cNvSpPr>
              <p:nvPr/>
            </p:nvSpPr>
            <p:spPr>
              <a:xfrm>
                <a:off x="725914" y="4289778"/>
                <a:ext cx="10890846" cy="1815882"/>
              </a:xfrm>
              <a:prstGeom prst="rect">
                <a:avLst/>
              </a:prstGeom>
              <a:blipFill>
                <a:blip r:embed="rId4"/>
                <a:stretch>
                  <a:fillRect l="-1119" t="-3691" b="-8389"/>
                </a:stretch>
              </a:blipFill>
            </p:spPr>
            <p:txBody>
              <a:bodyPr/>
              <a:lstStyle/>
              <a:p>
                <a:r>
                  <a:rPr lang="en-US">
                    <a:noFill/>
                  </a:rPr>
                  <a:t> </a:t>
                </a:r>
              </a:p>
            </p:txBody>
          </p:sp>
        </mc:Fallback>
      </mc:AlternateContent>
    </p:spTree>
    <p:extLst>
      <p:ext uri="{BB962C8B-B14F-4D97-AF65-F5344CB8AC3E}">
        <p14:creationId xmlns:p14="http://schemas.microsoft.com/office/powerpoint/2010/main" val="684024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4427E-2272-4264-8ACA-260465B8B658}"/>
              </a:ext>
            </a:extLst>
          </p:cNvPr>
          <p:cNvSpPr>
            <a:spLocks noGrp="1"/>
          </p:cNvSpPr>
          <p:nvPr>
            <p:ph type="title"/>
          </p:nvPr>
        </p:nvSpPr>
        <p:spPr/>
        <p:txBody>
          <a:bodyPr/>
          <a:lstStyle/>
          <a:p>
            <a:r>
              <a:rPr lang="en-US" dirty="0"/>
              <a:t>Independence of Random Variables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EDCD5E1-3008-47C5-A67A-0BFF80C07C85}"/>
                  </a:ext>
                </a:extLst>
              </p:cNvPr>
              <p:cNvSpPr>
                <a:spLocks noGrp="1"/>
              </p:cNvSpPr>
              <p:nvPr>
                <p:ph idx="1"/>
              </p:nvPr>
            </p:nvSpPr>
            <p:spPr/>
            <p:txBody>
              <a:bodyPr/>
              <a:lstStyle/>
              <a:p>
                <a:pPr marL="0" indent="0">
                  <a:buNone/>
                </a:pPr>
                <a:r>
                  <a:rPr lang="en-US" dirty="0"/>
                  <a:t>The “for all values” is important.</a:t>
                </a:r>
              </a:p>
              <a:p>
                <a:pPr marL="0" indent="0">
                  <a:buNone/>
                </a:pPr>
                <a:endParaRPr lang="en-US" dirty="0"/>
              </a:p>
              <a:p>
                <a:pPr marL="0" indent="0">
                  <a:buNone/>
                </a:pPr>
                <a:r>
                  <a:rPr lang="en-US" dirty="0"/>
                  <a:t>We say that the event “the sum is 7” is independent of “the red die is 5”</a:t>
                </a:r>
              </a:p>
              <a:p>
                <a:pPr marL="0" indent="0">
                  <a:buNone/>
                </a:pPr>
                <a:r>
                  <a:rPr lang="en-US" dirty="0"/>
                  <a:t>What about </a:t>
                </a:r>
                <a14:m>
                  <m:oMath xmlns:m="http://schemas.openxmlformats.org/officeDocument/2006/math">
                    <m:r>
                      <a:rPr lang="en-US" b="0" i="1" smtClean="0">
                        <a:latin typeface="Cambria Math" panose="02040503050406030204" pitchFamily="18" charset="0"/>
                      </a:rPr>
                      <m:t>𝑆</m:t>
                    </m:r>
                    <m:r>
                      <a:rPr lang="en-US" b="0" i="0" smtClean="0">
                        <a:latin typeface="Cambria Math" panose="02040503050406030204" pitchFamily="18" charset="0"/>
                      </a:rPr>
                      <m:t>=</m:t>
                    </m:r>
                  </m:oMath>
                </a14:m>
                <a:r>
                  <a:rPr lang="en-US" dirty="0"/>
                  <a:t>“the sum of two dice” and </a:t>
                </a:r>
                <a14:m>
                  <m:oMath xmlns:m="http://schemas.openxmlformats.org/officeDocument/2006/math">
                    <m:r>
                      <a:rPr lang="en-US" b="0" i="1" smtClean="0">
                        <a:latin typeface="Cambria Math" panose="02040503050406030204" pitchFamily="18" charset="0"/>
                      </a:rPr>
                      <m:t>𝑅</m:t>
                    </m:r>
                    <m:r>
                      <a:rPr lang="en-US" b="0" i="1" smtClean="0">
                        <a:latin typeface="Cambria Math" panose="02040503050406030204" pitchFamily="18" charset="0"/>
                      </a:rPr>
                      <m:t>=</m:t>
                    </m:r>
                  </m:oMath>
                </a14:m>
                <a:r>
                  <a:rPr lang="en-US" dirty="0"/>
                  <a:t>“the value of the red die”</a:t>
                </a:r>
              </a:p>
              <a:p>
                <a:pPr marL="0" indent="0">
                  <a:buNone/>
                </a:pPr>
                <a:endParaRPr lang="en-US" dirty="0"/>
              </a:p>
              <a:p>
                <a:pPr marL="0" indent="0">
                  <a:buNone/>
                </a:pPr>
                <a:endParaRPr lang="en-US" dirty="0"/>
              </a:p>
            </p:txBody>
          </p:sp>
        </mc:Choice>
        <mc:Fallback xmlns="">
          <p:sp>
            <p:nvSpPr>
              <p:cNvPr id="3" name="Content Placeholder 2">
                <a:extLst>
                  <a:ext uri="{FF2B5EF4-FFF2-40B4-BE49-F238E27FC236}">
                    <a16:creationId xmlns:a16="http://schemas.microsoft.com/office/drawing/2014/main" id="{8EDCD5E1-3008-47C5-A67A-0BFF80C07C85}"/>
                  </a:ext>
                </a:extLst>
              </p:cNvPr>
              <p:cNvSpPr>
                <a:spLocks noGrp="1" noRot="1" noChangeAspect="1" noMove="1" noResize="1" noEditPoints="1" noAdjustHandles="1" noChangeArrowheads="1" noChangeShapeType="1" noTextEdit="1"/>
              </p:cNvSpPr>
              <p:nvPr>
                <p:ph idx="1"/>
              </p:nvPr>
            </p:nvSpPr>
            <p:spPr>
              <a:blipFill>
                <a:blip r:embed="rId3"/>
                <a:stretch>
                  <a:fillRect l="-1525" t="-2138"/>
                </a:stretch>
              </a:blipFill>
            </p:spPr>
            <p:txBody>
              <a:bodyPr/>
              <a:lstStyle/>
              <a:p>
                <a:r>
                  <a:rPr lang="en-US">
                    <a:noFill/>
                  </a:rPr>
                  <a:t> </a:t>
                </a:r>
              </a:p>
            </p:txBody>
          </p:sp>
        </mc:Fallback>
      </mc:AlternateContent>
    </p:spTree>
    <p:extLst>
      <p:ext uri="{BB962C8B-B14F-4D97-AF65-F5344CB8AC3E}">
        <p14:creationId xmlns:p14="http://schemas.microsoft.com/office/powerpoint/2010/main" val="5942615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4427E-2272-4264-8ACA-260465B8B658}"/>
              </a:ext>
            </a:extLst>
          </p:cNvPr>
          <p:cNvSpPr>
            <a:spLocks noGrp="1"/>
          </p:cNvSpPr>
          <p:nvPr>
            <p:ph type="title"/>
          </p:nvPr>
        </p:nvSpPr>
        <p:spPr/>
        <p:txBody>
          <a:bodyPr/>
          <a:lstStyle/>
          <a:p>
            <a:r>
              <a:rPr lang="en-US" dirty="0"/>
              <a:t>Independence of Random Variables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EDCD5E1-3008-47C5-A67A-0BFF80C07C85}"/>
                  </a:ext>
                </a:extLst>
              </p:cNvPr>
              <p:cNvSpPr>
                <a:spLocks noGrp="1"/>
              </p:cNvSpPr>
              <p:nvPr>
                <p:ph idx="1"/>
              </p:nvPr>
            </p:nvSpPr>
            <p:spPr/>
            <p:txBody>
              <a:bodyPr/>
              <a:lstStyle/>
              <a:p>
                <a:pPr marL="0" indent="0">
                  <a:buNone/>
                </a:pPr>
                <a:r>
                  <a:rPr lang="en-US" dirty="0"/>
                  <a:t>The “for all values” is important.</a:t>
                </a:r>
              </a:p>
              <a:p>
                <a:pPr marL="0" indent="0">
                  <a:buNone/>
                </a:pPr>
                <a:endParaRPr lang="en-US" dirty="0"/>
              </a:p>
              <a:p>
                <a:pPr marL="0" indent="0">
                  <a:buNone/>
                </a:pPr>
                <a:r>
                  <a:rPr lang="en-US" dirty="0"/>
                  <a:t>We say that the event “the sum is 7” is independent of “the red die is 5”</a:t>
                </a:r>
              </a:p>
              <a:p>
                <a:pPr marL="0" indent="0">
                  <a:buNone/>
                </a:pPr>
                <a:r>
                  <a:rPr lang="en-US" dirty="0"/>
                  <a:t>What about </a:t>
                </a:r>
                <a14:m>
                  <m:oMath xmlns:m="http://schemas.openxmlformats.org/officeDocument/2006/math">
                    <m:r>
                      <a:rPr lang="en-US" b="0" i="1" smtClean="0">
                        <a:latin typeface="Cambria Math" panose="02040503050406030204" pitchFamily="18" charset="0"/>
                      </a:rPr>
                      <m:t>𝑆</m:t>
                    </m:r>
                    <m:r>
                      <a:rPr lang="en-US" b="0" i="0" smtClean="0">
                        <a:latin typeface="Cambria Math" panose="02040503050406030204" pitchFamily="18" charset="0"/>
                      </a:rPr>
                      <m:t>=</m:t>
                    </m:r>
                  </m:oMath>
                </a14:m>
                <a:r>
                  <a:rPr lang="en-US" dirty="0"/>
                  <a:t>“the sum of two dice” and </a:t>
                </a:r>
                <a14:m>
                  <m:oMath xmlns:m="http://schemas.openxmlformats.org/officeDocument/2006/math">
                    <m:r>
                      <a:rPr lang="en-US" b="0" i="1" smtClean="0">
                        <a:latin typeface="Cambria Math" panose="02040503050406030204" pitchFamily="18" charset="0"/>
                      </a:rPr>
                      <m:t>𝑅</m:t>
                    </m:r>
                    <m:r>
                      <a:rPr lang="en-US" b="0" i="1" smtClean="0">
                        <a:latin typeface="Cambria Math" panose="02040503050406030204" pitchFamily="18" charset="0"/>
                      </a:rPr>
                      <m:t>=</m:t>
                    </m:r>
                  </m:oMath>
                </a14:m>
                <a:r>
                  <a:rPr lang="en-US" dirty="0"/>
                  <a:t>“the value of the red die”</a:t>
                </a:r>
              </a:p>
              <a:p>
                <a:pPr marL="0" indent="0">
                  <a:buNone/>
                </a:pPr>
                <a:endParaRPr lang="en-US" dirty="0"/>
              </a:p>
              <a:p>
                <a:pPr marL="0" indent="0">
                  <a:buNone/>
                </a:pPr>
                <a:r>
                  <a:rPr lang="en-US" dirty="0"/>
                  <a:t>NOT independent. </a:t>
                </a:r>
              </a:p>
              <a:p>
                <a:pPr marL="0" indent="0">
                  <a:buNone/>
                </a:pPr>
                <a14:m>
                  <m:oMath xmlns:m="http://schemas.openxmlformats.org/officeDocument/2006/math">
                    <m:r>
                      <a:rPr lang="en-US" b="0" i="1" smtClean="0">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𝑆</m:t>
                        </m:r>
                        <m:r>
                          <a:rPr lang="en-US" b="0" i="1" smtClean="0">
                            <a:latin typeface="Cambria Math" panose="02040503050406030204" pitchFamily="18" charset="0"/>
                          </a:rPr>
                          <m:t>=2, </m:t>
                        </m:r>
                        <m:r>
                          <a:rPr lang="en-US" b="0" i="1" smtClean="0">
                            <a:latin typeface="Cambria Math" panose="02040503050406030204" pitchFamily="18" charset="0"/>
                          </a:rPr>
                          <m:t>𝑅</m:t>
                        </m:r>
                        <m:r>
                          <a:rPr lang="en-US" b="0" i="1" smtClean="0">
                            <a:latin typeface="Cambria Math" panose="02040503050406030204" pitchFamily="18" charset="0"/>
                          </a:rPr>
                          <m:t>=5</m:t>
                        </m:r>
                      </m:e>
                    </m:d>
                    <m:r>
                      <a:rPr lang="en-US" b="0" i="1" smtClean="0">
                        <a:latin typeface="Cambria Math" panose="02040503050406030204" pitchFamily="18" charset="0"/>
                      </a:rPr>
                      <m:t>≠</m:t>
                    </m:r>
                    <m:r>
                      <a:rPr lang="en-US" b="0" i="1" smtClean="0">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𝑆</m:t>
                        </m:r>
                        <m:r>
                          <a:rPr lang="en-US" b="0" i="1" smtClean="0">
                            <a:latin typeface="Cambria Math" panose="02040503050406030204" pitchFamily="18" charset="0"/>
                          </a:rPr>
                          <m:t>=2</m:t>
                        </m:r>
                      </m:e>
                    </m:d>
                    <m:r>
                      <a:rPr lang="en-US" b="0" i="1" smtClean="0">
                        <a:latin typeface="Cambria Math" panose="02040503050406030204" pitchFamily="18" charset="0"/>
                      </a:rPr>
                      <m:t>ℙ</m:t>
                    </m:r>
                    <m:r>
                      <a:rPr lang="en-US" b="0" i="1" smtClean="0">
                        <a:latin typeface="Cambria Math" panose="02040503050406030204" pitchFamily="18" charset="0"/>
                      </a:rPr>
                      <m:t>(</m:t>
                    </m:r>
                    <m:r>
                      <a:rPr lang="en-US" b="0" i="1" smtClean="0">
                        <a:latin typeface="Cambria Math" panose="02040503050406030204" pitchFamily="18" charset="0"/>
                      </a:rPr>
                      <m:t>𝑅</m:t>
                    </m:r>
                    <m:r>
                      <a:rPr lang="en-US" b="0" i="1" smtClean="0">
                        <a:latin typeface="Cambria Math" panose="02040503050406030204" pitchFamily="18" charset="0"/>
                      </a:rPr>
                      <m:t>=5)</m:t>
                    </m:r>
                  </m:oMath>
                </a14:m>
                <a:r>
                  <a:rPr lang="en-US" dirty="0"/>
                  <a:t> (for example)</a:t>
                </a:r>
              </a:p>
            </p:txBody>
          </p:sp>
        </mc:Choice>
        <mc:Fallback xmlns="">
          <p:sp>
            <p:nvSpPr>
              <p:cNvPr id="3" name="Content Placeholder 2">
                <a:extLst>
                  <a:ext uri="{FF2B5EF4-FFF2-40B4-BE49-F238E27FC236}">
                    <a16:creationId xmlns:a16="http://schemas.microsoft.com/office/drawing/2014/main" id="{8EDCD5E1-3008-47C5-A67A-0BFF80C07C85}"/>
                  </a:ext>
                </a:extLst>
              </p:cNvPr>
              <p:cNvSpPr>
                <a:spLocks noGrp="1" noRot="1" noChangeAspect="1" noMove="1" noResize="1" noEditPoints="1" noAdjustHandles="1" noChangeArrowheads="1" noChangeShapeType="1" noTextEdit="1"/>
              </p:cNvSpPr>
              <p:nvPr>
                <p:ph idx="1"/>
              </p:nvPr>
            </p:nvSpPr>
            <p:spPr>
              <a:blipFill>
                <a:blip r:embed="rId2"/>
                <a:stretch>
                  <a:fillRect l="-1525" t="-2138"/>
                </a:stretch>
              </a:blipFill>
            </p:spPr>
            <p:txBody>
              <a:bodyPr/>
              <a:lstStyle/>
              <a:p>
                <a:r>
                  <a:rPr lang="en-US">
                    <a:noFill/>
                  </a:rPr>
                  <a:t> </a:t>
                </a:r>
              </a:p>
            </p:txBody>
          </p:sp>
        </mc:Fallback>
      </mc:AlternateContent>
    </p:spTree>
    <p:extLst>
      <p:ext uri="{BB962C8B-B14F-4D97-AF65-F5344CB8AC3E}">
        <p14:creationId xmlns:p14="http://schemas.microsoft.com/office/powerpoint/2010/main" val="9761896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01BF5-14D0-4997-B5D5-7FCD6958D6D5}"/>
              </a:ext>
            </a:extLst>
          </p:cNvPr>
          <p:cNvSpPr>
            <a:spLocks noGrp="1"/>
          </p:cNvSpPr>
          <p:nvPr>
            <p:ph type="title"/>
          </p:nvPr>
        </p:nvSpPr>
        <p:spPr/>
        <p:txBody>
          <a:bodyPr/>
          <a:lstStyle/>
          <a:p>
            <a:r>
              <a:rPr lang="en-US" dirty="0"/>
              <a:t>Independence of Random Variables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1DC3FA1-310B-4D64-B5AB-65CB98F368BB}"/>
                  </a:ext>
                </a:extLst>
              </p:cNvPr>
              <p:cNvSpPr>
                <a:spLocks noGrp="1"/>
              </p:cNvSpPr>
              <p:nvPr>
                <p:ph idx="1"/>
              </p:nvPr>
            </p:nvSpPr>
            <p:spPr/>
            <p:txBody>
              <a:bodyPr/>
              <a:lstStyle/>
              <a:p>
                <a:r>
                  <a:rPr lang="en-US" dirty="0"/>
                  <a:t>Flip a coin independently </a:t>
                </a:r>
                <a14:m>
                  <m:oMath xmlns:m="http://schemas.openxmlformats.org/officeDocument/2006/math">
                    <m:r>
                      <a:rPr lang="en-US" b="0" i="1" smtClean="0">
                        <a:latin typeface="Cambria Math" panose="02040503050406030204" pitchFamily="18" charset="0"/>
                      </a:rPr>
                      <m:t>2</m:t>
                    </m:r>
                    <m:r>
                      <a:rPr lang="en-US" b="0" i="1" smtClean="0">
                        <a:latin typeface="Cambria Math" panose="02040503050406030204" pitchFamily="18" charset="0"/>
                      </a:rPr>
                      <m:t>𝑛</m:t>
                    </m:r>
                  </m:oMath>
                </a14:m>
                <a:r>
                  <a:rPr lang="en-US" dirty="0"/>
                  <a:t> times.</a:t>
                </a:r>
              </a:p>
              <a:p>
                <a:r>
                  <a:rPr lang="en-US" dirty="0"/>
                  <a:t>Let </a:t>
                </a:r>
                <a14:m>
                  <m:oMath xmlns:m="http://schemas.openxmlformats.org/officeDocument/2006/math">
                    <m:r>
                      <a:rPr lang="en-US" b="0" i="1" smtClean="0">
                        <a:latin typeface="Cambria Math" panose="02040503050406030204" pitchFamily="18" charset="0"/>
                      </a:rPr>
                      <m:t>𝑋</m:t>
                    </m:r>
                  </m:oMath>
                </a14:m>
                <a:r>
                  <a:rPr lang="en-US" dirty="0"/>
                  <a:t> be “the number of heads in the first </a:t>
                </a:r>
                <a14:m>
                  <m:oMath xmlns:m="http://schemas.openxmlformats.org/officeDocument/2006/math">
                    <m:r>
                      <a:rPr lang="en-US" b="0" i="1" smtClean="0">
                        <a:latin typeface="Cambria Math" panose="02040503050406030204" pitchFamily="18" charset="0"/>
                      </a:rPr>
                      <m:t>𝑛</m:t>
                    </m:r>
                  </m:oMath>
                </a14:m>
                <a:r>
                  <a:rPr lang="en-US" dirty="0"/>
                  <a:t> flips.”</a:t>
                </a:r>
              </a:p>
              <a:p>
                <a:r>
                  <a:rPr lang="en-US" dirty="0"/>
                  <a:t>Let </a:t>
                </a:r>
                <a14:m>
                  <m:oMath xmlns:m="http://schemas.openxmlformats.org/officeDocument/2006/math">
                    <m:r>
                      <a:rPr lang="en-US" b="0" i="1" smtClean="0">
                        <a:latin typeface="Cambria Math" panose="02040503050406030204" pitchFamily="18" charset="0"/>
                      </a:rPr>
                      <m:t>𝑌</m:t>
                    </m:r>
                  </m:oMath>
                </a14:m>
                <a:r>
                  <a:rPr lang="en-US" dirty="0"/>
                  <a:t> be “the number of heads in the last </a:t>
                </a:r>
                <a14:m>
                  <m:oMath xmlns:m="http://schemas.openxmlformats.org/officeDocument/2006/math">
                    <m:r>
                      <a:rPr lang="en-US" b="0" i="1" smtClean="0">
                        <a:latin typeface="Cambria Math" panose="02040503050406030204" pitchFamily="18" charset="0"/>
                      </a:rPr>
                      <m:t>𝑛</m:t>
                    </m:r>
                  </m:oMath>
                </a14:m>
                <a:r>
                  <a:rPr lang="en-US" dirty="0"/>
                  <a:t> flips.”</a:t>
                </a:r>
              </a:p>
              <a:p>
                <a:endParaRPr lang="en-US" dirty="0"/>
              </a:p>
              <a:p>
                <a14:m>
                  <m:oMath xmlns:m="http://schemas.openxmlformats.org/officeDocument/2006/math">
                    <m:r>
                      <a:rPr lang="en-US" b="0" i="1" smtClean="0">
                        <a:latin typeface="Cambria Math" panose="02040503050406030204" pitchFamily="18" charset="0"/>
                      </a:rPr>
                      <m:t>𝑋</m:t>
                    </m:r>
                  </m:oMath>
                </a14:m>
                <a:r>
                  <a:rPr lang="en-US" dirty="0"/>
                  <a:t> and </a:t>
                </a:r>
                <a14:m>
                  <m:oMath xmlns:m="http://schemas.openxmlformats.org/officeDocument/2006/math">
                    <m:r>
                      <a:rPr lang="en-US" b="0" i="1" smtClean="0">
                        <a:latin typeface="Cambria Math" panose="02040503050406030204" pitchFamily="18" charset="0"/>
                      </a:rPr>
                      <m:t>𝑌</m:t>
                    </m:r>
                  </m:oMath>
                </a14:m>
                <a:r>
                  <a:rPr lang="en-US" dirty="0"/>
                  <a:t> are independent.</a:t>
                </a:r>
              </a:p>
            </p:txBody>
          </p:sp>
        </mc:Choice>
        <mc:Fallback xmlns="">
          <p:sp>
            <p:nvSpPr>
              <p:cNvPr id="3" name="Content Placeholder 2">
                <a:extLst>
                  <a:ext uri="{FF2B5EF4-FFF2-40B4-BE49-F238E27FC236}">
                    <a16:creationId xmlns:a16="http://schemas.microsoft.com/office/drawing/2014/main" id="{A1DC3FA1-310B-4D64-B5AB-65CB98F368BB}"/>
                  </a:ext>
                </a:extLst>
              </p:cNvPr>
              <p:cNvSpPr>
                <a:spLocks noGrp="1" noRot="1" noChangeAspect="1" noMove="1" noResize="1" noEditPoints="1" noAdjustHandles="1" noChangeArrowheads="1" noChangeShapeType="1" noTextEdit="1"/>
              </p:cNvSpPr>
              <p:nvPr>
                <p:ph idx="1"/>
              </p:nvPr>
            </p:nvSpPr>
            <p:spPr>
              <a:blipFill>
                <a:blip r:embed="rId3"/>
                <a:stretch>
                  <a:fillRect l="-654" t="-2138"/>
                </a:stretch>
              </a:blipFill>
            </p:spPr>
            <p:txBody>
              <a:bodyPr/>
              <a:lstStyle/>
              <a:p>
                <a:r>
                  <a:rPr lang="en-US">
                    <a:noFill/>
                  </a:rPr>
                  <a:t> </a:t>
                </a:r>
              </a:p>
            </p:txBody>
          </p:sp>
        </mc:Fallback>
      </mc:AlternateContent>
    </p:spTree>
    <p:extLst>
      <p:ext uri="{BB962C8B-B14F-4D97-AF65-F5344CB8AC3E}">
        <p14:creationId xmlns:p14="http://schemas.microsoft.com/office/powerpoint/2010/main" val="1911245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F0915-151C-4B77-BAF5-589E937C975B}"/>
              </a:ext>
            </a:extLst>
          </p:cNvPr>
          <p:cNvSpPr>
            <a:spLocks noGrp="1"/>
          </p:cNvSpPr>
          <p:nvPr>
            <p:ph type="title"/>
          </p:nvPr>
        </p:nvSpPr>
        <p:spPr/>
        <p:txBody>
          <a:bodyPr/>
          <a:lstStyle/>
          <a:p>
            <a:r>
              <a:rPr lang="en-US" dirty="0"/>
              <a:t>Mutual Independence for RVs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B4985AE-B822-428F-B033-B59E67F239CC}"/>
                  </a:ext>
                </a:extLst>
              </p:cNvPr>
              <p:cNvSpPr>
                <a:spLocks noGrp="1"/>
              </p:cNvSpPr>
              <p:nvPr>
                <p:ph idx="1"/>
              </p:nvPr>
            </p:nvSpPr>
            <p:spPr/>
            <p:txBody>
              <a:bodyPr/>
              <a:lstStyle/>
              <a:p>
                <a:r>
                  <a:rPr lang="en-US" dirty="0"/>
                  <a:t>A little simpler to write down than for events</a:t>
                </a:r>
              </a:p>
              <a:p>
                <a:endParaRPr lang="en-US" dirty="0"/>
              </a:p>
              <a:p>
                <a:endParaRPr lang="en-US" dirty="0"/>
              </a:p>
              <a:p>
                <a:endParaRPr lang="en-US" dirty="0"/>
              </a:p>
              <a:p>
                <a:endParaRPr lang="en-US" dirty="0"/>
              </a:p>
              <a:p>
                <a:r>
                  <a:rPr lang="en-US" dirty="0"/>
                  <a:t>DON’T need to check all subsets for random variables…</a:t>
                </a:r>
              </a:p>
              <a:p>
                <a:r>
                  <a:rPr lang="en-US" dirty="0"/>
                  <a:t>But you do need to check all values (all possible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oMath>
                </a14:m>
                <a:r>
                  <a:rPr lang="en-US" dirty="0"/>
                  <a:t>) still. </a:t>
                </a:r>
              </a:p>
            </p:txBody>
          </p:sp>
        </mc:Choice>
        <mc:Fallback xmlns="">
          <p:sp>
            <p:nvSpPr>
              <p:cNvPr id="3" name="Content Placeholder 2">
                <a:extLst>
                  <a:ext uri="{FF2B5EF4-FFF2-40B4-BE49-F238E27FC236}">
                    <a16:creationId xmlns:a16="http://schemas.microsoft.com/office/drawing/2014/main" id="{BB4985AE-B822-428F-B033-B59E67F239CC}"/>
                  </a:ext>
                </a:extLst>
              </p:cNvPr>
              <p:cNvSpPr>
                <a:spLocks noGrp="1" noRot="1" noChangeAspect="1" noMove="1" noResize="1" noEditPoints="1" noAdjustHandles="1" noChangeArrowheads="1" noChangeShapeType="1" noTextEdit="1"/>
              </p:cNvSpPr>
              <p:nvPr>
                <p:ph idx="1"/>
              </p:nvPr>
            </p:nvSpPr>
            <p:spPr>
              <a:blipFill>
                <a:blip r:embed="rId3"/>
                <a:stretch>
                  <a:fillRect l="-654" t="-2138"/>
                </a:stretch>
              </a:blipFill>
            </p:spPr>
            <p:txBody>
              <a:bodyPr/>
              <a:lstStyle/>
              <a:p>
                <a:r>
                  <a:rPr lang="en-US">
                    <a:noFill/>
                  </a:rPr>
                  <a:t> </a:t>
                </a:r>
              </a:p>
            </p:txBody>
          </p:sp>
        </mc:Fallback>
      </mc:AlternateContent>
      <p:grpSp>
        <p:nvGrpSpPr>
          <p:cNvPr id="4" name="Group 3">
            <a:extLst>
              <a:ext uri="{FF2B5EF4-FFF2-40B4-BE49-F238E27FC236}">
                <a16:creationId xmlns:a16="http://schemas.microsoft.com/office/drawing/2014/main" id="{594E7B63-9C36-4655-944B-3CF0B1BD9CA7}"/>
              </a:ext>
            </a:extLst>
          </p:cNvPr>
          <p:cNvGrpSpPr/>
          <p:nvPr/>
        </p:nvGrpSpPr>
        <p:grpSpPr>
          <a:xfrm>
            <a:off x="708686" y="2042706"/>
            <a:ext cx="11404292" cy="1885827"/>
            <a:chOff x="1185842" y="3429000"/>
            <a:chExt cx="6111311" cy="1639542"/>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CBBB58E8-BC7B-4C07-BBF5-AE3D5B34DD9B}"/>
                    </a:ext>
                  </a:extLst>
                </p:cNvPr>
                <p:cNvSpPr/>
                <p:nvPr/>
              </p:nvSpPr>
              <p:spPr>
                <a:xfrm>
                  <a:off x="1185842" y="3429000"/>
                  <a:ext cx="6111311" cy="1639542"/>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0" i="1" dirty="0">
                    <a:latin typeface="Cambria Math" panose="02040503050406030204" pitchFamily="18" charset="0"/>
                    <a:cs typeface="Segoe UI Semibold" panose="020B0702040204020203" pitchFamily="34" charset="0"/>
                  </a:endParaRPr>
                </a:p>
                <a:p>
                  <a:pPr algn="ctr"/>
                  <a14:m>
                    <m:oMath xmlns:m="http://schemas.openxmlformats.org/officeDocument/2006/math">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1</m:t>
                          </m:r>
                        </m:sub>
                      </m:sSub>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2</m:t>
                          </m:r>
                        </m:sub>
                      </m:sSub>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𝑛</m:t>
                          </m:r>
                        </m:sub>
                      </m:sSub>
                    </m:oMath>
                  </a14:m>
                  <a:r>
                    <a:rPr lang="en-US" sz="2800" dirty="0">
                      <a:latin typeface="Segoe UI Semibold" panose="020B0702040204020203" pitchFamily="34" charset="0"/>
                      <a:cs typeface="Segoe UI Semibold" panose="020B0702040204020203" pitchFamily="34" charset="0"/>
                    </a:rPr>
                    <a:t> are mutually independent if for all </a:t>
                  </a:r>
                  <a14:m>
                    <m:oMath xmlns:m="http://schemas.openxmlformats.org/officeDocument/2006/math">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𝑥</m:t>
                          </m:r>
                        </m:e>
                        <m:sub>
                          <m:r>
                            <a:rPr lang="en-US" sz="2800" b="0" i="1" smtClean="0">
                              <a:latin typeface="Cambria Math" panose="02040503050406030204" pitchFamily="18" charset="0"/>
                              <a:cs typeface="Segoe UI Semibold" panose="020B0702040204020203" pitchFamily="34" charset="0"/>
                            </a:rPr>
                            <m:t>1</m:t>
                          </m:r>
                        </m:sub>
                      </m:sSub>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𝑥</m:t>
                          </m:r>
                        </m:e>
                        <m:sub>
                          <m:r>
                            <a:rPr lang="en-US" sz="2800" b="0" i="1" smtClean="0">
                              <a:latin typeface="Cambria Math" panose="02040503050406030204" pitchFamily="18" charset="0"/>
                              <a:cs typeface="Segoe UI Semibold" panose="020B0702040204020203" pitchFamily="34" charset="0"/>
                            </a:rPr>
                            <m:t>2</m:t>
                          </m:r>
                        </m:sub>
                      </m:sSub>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𝑥</m:t>
                          </m:r>
                        </m:e>
                        <m:sub>
                          <m:r>
                            <a:rPr lang="en-US" sz="2800" b="0" i="1" smtClean="0">
                              <a:latin typeface="Cambria Math" panose="02040503050406030204" pitchFamily="18" charset="0"/>
                              <a:cs typeface="Segoe UI Semibold" panose="020B0702040204020203" pitchFamily="34" charset="0"/>
                            </a:rPr>
                            <m:t>𝑛</m:t>
                          </m:r>
                        </m:sub>
                      </m:sSub>
                    </m:oMath>
                  </a14:m>
                  <a:endParaRPr lang="en-US" sz="2800" dirty="0">
                    <a:latin typeface="Segoe UI Semibold" panose="020B0702040204020203" pitchFamily="34" charset="0"/>
                    <a:cs typeface="Segoe UI Semibold" panose="020B0702040204020203" pitchFamily="34" charset="0"/>
                  </a:endParaRPr>
                </a:p>
                <a:p>
                  <a:pPr algn="ct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cs typeface="Segoe UI Semibold" panose="020B0702040204020203" pitchFamily="34" charset="0"/>
                          </a:rPr>
                          <m:t>ℙ</m:t>
                        </m:r>
                        <m:d>
                          <m:dPr>
                            <m:ctrlPr>
                              <a:rPr lang="en-US" sz="2800" b="0" i="1" smtClean="0">
                                <a:latin typeface="Cambria Math" panose="02040503050406030204" pitchFamily="18" charset="0"/>
                                <a:cs typeface="Segoe UI Semibold" panose="020B0702040204020203" pitchFamily="34" charset="0"/>
                              </a:rPr>
                            </m:ctrlPr>
                          </m:dPr>
                          <m:e>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1</m:t>
                                </m:r>
                              </m:sub>
                            </m:sSub>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𝑥</m:t>
                                </m:r>
                              </m:e>
                              <m:sub>
                                <m:r>
                                  <a:rPr lang="en-US" sz="2800" b="0" i="1" smtClean="0">
                                    <a:latin typeface="Cambria Math" panose="02040503050406030204" pitchFamily="18" charset="0"/>
                                    <a:cs typeface="Segoe UI Semibold" panose="020B0702040204020203" pitchFamily="34" charset="0"/>
                                  </a:rPr>
                                  <m:t>1</m:t>
                                </m:r>
                              </m:sub>
                            </m:sSub>
                            <m:r>
                              <a:rPr lang="en-US" sz="2800" b="0" i="1" smtClean="0">
                                <a:latin typeface="Cambria Math" panose="02040503050406030204" pitchFamily="18" charset="0"/>
                                <a:cs typeface="Segoe UI Semibold" panose="020B0702040204020203" pitchFamily="34" charset="0"/>
                              </a:rPr>
                              <m:t>, </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2</m:t>
                                </m:r>
                              </m:sub>
                            </m:sSub>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𝑥</m:t>
                                </m:r>
                              </m:e>
                              <m:sub>
                                <m:r>
                                  <a:rPr lang="en-US" sz="2800" b="0" i="1" smtClean="0">
                                    <a:latin typeface="Cambria Math" panose="02040503050406030204" pitchFamily="18" charset="0"/>
                                    <a:cs typeface="Segoe UI Semibold" panose="020B0702040204020203" pitchFamily="34" charset="0"/>
                                  </a:rPr>
                                  <m:t>2</m:t>
                                </m:r>
                              </m:sub>
                            </m:sSub>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𝑛</m:t>
                                </m:r>
                              </m:sub>
                            </m:sSub>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𝑥</m:t>
                                </m:r>
                              </m:e>
                              <m:sub>
                                <m:r>
                                  <a:rPr lang="en-US" sz="2800" b="0" i="1" smtClean="0">
                                    <a:latin typeface="Cambria Math" panose="02040503050406030204" pitchFamily="18" charset="0"/>
                                    <a:cs typeface="Segoe UI Semibold" panose="020B0702040204020203" pitchFamily="34" charset="0"/>
                                  </a:rPr>
                                  <m:t>𝑛</m:t>
                                </m:r>
                              </m:sub>
                            </m:sSub>
                          </m:e>
                        </m:d>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ℙ</m:t>
                        </m:r>
                        <m:d>
                          <m:dPr>
                            <m:ctrlPr>
                              <a:rPr lang="en-US" sz="2800" b="0" i="1" smtClean="0">
                                <a:latin typeface="Cambria Math" panose="02040503050406030204" pitchFamily="18" charset="0"/>
                                <a:cs typeface="Segoe UI Semibold" panose="020B0702040204020203" pitchFamily="34" charset="0"/>
                              </a:rPr>
                            </m:ctrlPr>
                          </m:dPr>
                          <m:e>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1</m:t>
                                </m:r>
                              </m:sub>
                            </m:sSub>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𝑥</m:t>
                                </m:r>
                              </m:e>
                              <m:sub>
                                <m:r>
                                  <a:rPr lang="en-US" sz="2800" b="0" i="1" smtClean="0">
                                    <a:latin typeface="Cambria Math" panose="02040503050406030204" pitchFamily="18" charset="0"/>
                                    <a:cs typeface="Segoe UI Semibold" panose="020B0702040204020203" pitchFamily="34" charset="0"/>
                                  </a:rPr>
                                  <m:t>1</m:t>
                                </m:r>
                              </m:sub>
                            </m:sSub>
                          </m:e>
                        </m:d>
                        <m:r>
                          <a:rPr lang="en-US" sz="2800" b="0" i="1" smtClean="0">
                            <a:latin typeface="Cambria Math" panose="02040503050406030204" pitchFamily="18" charset="0"/>
                            <a:cs typeface="Segoe UI Semibold" panose="020B0702040204020203" pitchFamily="34" charset="0"/>
                          </a:rPr>
                          <m:t>ℙ</m:t>
                        </m:r>
                        <m:d>
                          <m:dPr>
                            <m:ctrlPr>
                              <a:rPr lang="en-US" sz="2800" b="0" i="1" smtClean="0">
                                <a:latin typeface="Cambria Math" panose="02040503050406030204" pitchFamily="18" charset="0"/>
                                <a:cs typeface="Segoe UI Semibold" panose="020B0702040204020203" pitchFamily="34" charset="0"/>
                              </a:rPr>
                            </m:ctrlPr>
                          </m:dPr>
                          <m:e>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2</m:t>
                                </m:r>
                              </m:sub>
                            </m:sSub>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𝑥</m:t>
                                </m:r>
                              </m:e>
                              <m:sub>
                                <m:r>
                                  <a:rPr lang="en-US" sz="2800" b="0" i="1" smtClean="0">
                                    <a:latin typeface="Cambria Math" panose="02040503050406030204" pitchFamily="18" charset="0"/>
                                    <a:cs typeface="Segoe UI Semibold" panose="020B0702040204020203" pitchFamily="34" charset="0"/>
                                  </a:rPr>
                                  <m:t>2</m:t>
                                </m:r>
                              </m:sub>
                            </m:sSub>
                          </m:e>
                        </m:d>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ℙ</m:t>
                        </m:r>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𝑛</m:t>
                            </m:r>
                          </m:sub>
                        </m:sSub>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𝑥</m:t>
                            </m:r>
                          </m:e>
                          <m:sub>
                            <m:r>
                              <a:rPr lang="en-US" sz="2800" b="0" i="1" smtClean="0">
                                <a:latin typeface="Cambria Math" panose="02040503050406030204" pitchFamily="18" charset="0"/>
                                <a:cs typeface="Segoe UI Semibold" panose="020B0702040204020203" pitchFamily="34" charset="0"/>
                              </a:rPr>
                              <m:t>𝑛</m:t>
                            </m:r>
                          </m:sub>
                        </m:sSub>
                        <m:r>
                          <a:rPr lang="en-US" sz="2800" b="0" i="1" smtClean="0">
                            <a:latin typeface="Cambria Math" panose="02040503050406030204" pitchFamily="18" charset="0"/>
                            <a:cs typeface="Segoe UI Semibold" panose="020B0702040204020203" pitchFamily="34" charset="0"/>
                          </a:rPr>
                          <m:t>)</m:t>
                        </m:r>
                      </m:oMath>
                    </m:oMathPara>
                  </a14:m>
                  <a:endParaRPr lang="en-US" sz="2800" dirty="0">
                    <a:latin typeface="Segoe UI Semibold" panose="020B0702040204020203" pitchFamily="34" charset="0"/>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CBBB58E8-BC7B-4C07-BBF5-AE3D5B34DD9B}"/>
                    </a:ext>
                  </a:extLst>
                </p:cNvPr>
                <p:cNvSpPr>
                  <a:spLocks noRot="1" noChangeAspect="1" noMove="1" noResize="1" noEditPoints="1" noAdjustHandles="1" noChangeArrowheads="1" noChangeShapeType="1" noTextEdit="1"/>
                </p:cNvSpPr>
                <p:nvPr/>
              </p:nvSpPr>
              <p:spPr>
                <a:xfrm>
                  <a:off x="1185842" y="3429000"/>
                  <a:ext cx="6111311" cy="1639542"/>
                </a:xfrm>
                <a:prstGeom prst="rect">
                  <a:avLst/>
                </a:prstGeom>
                <a:blipFill>
                  <a:blip r:embed="rId4"/>
                  <a:stretch>
                    <a:fillRect/>
                  </a:stretch>
                </a:blipFill>
                <a:ln>
                  <a:noFill/>
                </a:ln>
              </p:spPr>
              <p:txBody>
                <a:bodyPr/>
                <a:lstStyle/>
                <a:p>
                  <a:r>
                    <a:rPr lang="en-US">
                      <a:noFill/>
                    </a:rPr>
                    <a:t> </a:t>
                  </a:r>
                </a:p>
              </p:txBody>
            </p:sp>
          </mc:Fallback>
        </mc:AlternateContent>
        <p:sp>
          <p:nvSpPr>
            <p:cNvPr id="6" name="Rectangle 5">
              <a:extLst>
                <a:ext uri="{FF2B5EF4-FFF2-40B4-BE49-F238E27FC236}">
                  <a16:creationId xmlns:a16="http://schemas.microsoft.com/office/drawing/2014/main" id="{766B6376-FB55-4878-84E6-E7FAE1D5873A}"/>
                </a:ext>
              </a:extLst>
            </p:cNvPr>
            <p:cNvSpPr/>
            <p:nvPr/>
          </p:nvSpPr>
          <p:spPr>
            <a:xfrm>
              <a:off x="1195367" y="3429001"/>
              <a:ext cx="6101786" cy="599067"/>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Segoe UI Semibold" panose="020B0702040204020203" pitchFamily="34" charset="0"/>
                  <a:cs typeface="Segoe UI Semibold" panose="020B0702040204020203" pitchFamily="34" charset="0"/>
                </a:rPr>
                <a:t>Mutual Independence (of random variables)</a:t>
              </a:r>
            </a:p>
          </p:txBody>
        </p:sp>
      </p:grpSp>
    </p:spTree>
    <p:extLst>
      <p:ext uri="{BB962C8B-B14F-4D97-AF65-F5344CB8AC3E}">
        <p14:creationId xmlns:p14="http://schemas.microsoft.com/office/powerpoint/2010/main" val="11828965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0B937-E165-7976-7307-88CAC2E274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7FFE2A-E1CD-074A-C59D-0E0F8AC7C05F}"/>
              </a:ext>
            </a:extLst>
          </p:cNvPr>
          <p:cNvSpPr>
            <a:spLocks noGrp="1"/>
          </p:cNvSpPr>
          <p:nvPr>
            <p:ph type="title"/>
          </p:nvPr>
        </p:nvSpPr>
        <p:spPr/>
        <p:txBody>
          <a:bodyPr/>
          <a:lstStyle/>
          <a:p>
            <a:r>
              <a:rPr lang="en-US" dirty="0"/>
              <a:t>Techniques For Finding Expectation</a:t>
            </a:r>
          </a:p>
        </p:txBody>
      </p:sp>
      <p:sp>
        <p:nvSpPr>
          <p:cNvPr id="3" name="Content Placeholder 2">
            <a:extLst>
              <a:ext uri="{FF2B5EF4-FFF2-40B4-BE49-F238E27FC236}">
                <a16:creationId xmlns:a16="http://schemas.microsoft.com/office/drawing/2014/main" id="{70553EF0-8953-6983-E104-CF82D6E9F3D3}"/>
              </a:ext>
            </a:extLst>
          </p:cNvPr>
          <p:cNvSpPr>
            <a:spLocks noGrp="1"/>
          </p:cNvSpPr>
          <p:nvPr>
            <p:ph idx="1"/>
          </p:nvPr>
        </p:nvSpPr>
        <p:spPr>
          <a:xfrm>
            <a:off x="575240" y="1463857"/>
            <a:ext cx="6785680" cy="4845504"/>
          </a:xfrm>
        </p:spPr>
        <p:txBody>
          <a:bodyPr>
            <a:normAutofit lnSpcReduction="10000"/>
          </a:bodyPr>
          <a:lstStyle/>
          <a:p>
            <a:r>
              <a:rPr lang="en-US" b="1" dirty="0">
                <a:solidFill>
                  <a:schemeClr val="accent3"/>
                </a:solidFill>
              </a:rPr>
              <a:t>1. Definition of Expectation</a:t>
            </a:r>
          </a:p>
          <a:p>
            <a:r>
              <a:rPr lang="en-US" dirty="0"/>
              <a:t>When the support is small enough and we can find the PMF of X</a:t>
            </a:r>
          </a:p>
          <a:p>
            <a:endParaRPr lang="en-US" sz="1100" dirty="0"/>
          </a:p>
          <a:p>
            <a:r>
              <a:rPr lang="en-US" b="1" dirty="0">
                <a:solidFill>
                  <a:schemeClr val="accent3"/>
                </a:solidFill>
              </a:rPr>
              <a:t>2. Linearity of Expectation</a:t>
            </a:r>
          </a:p>
          <a:p>
            <a:r>
              <a:rPr lang="en-US" dirty="0"/>
              <a:t>When we can break X into a sum</a:t>
            </a:r>
          </a:p>
          <a:p>
            <a:pPr lvl="1"/>
            <a:r>
              <a:rPr lang="en-US" dirty="0"/>
              <a:t>Break into indicator RVs if it’s some kind of count</a:t>
            </a:r>
          </a:p>
          <a:p>
            <a:endParaRPr lang="en-US" sz="1100" dirty="0"/>
          </a:p>
          <a:p>
            <a:r>
              <a:rPr lang="en-US" b="1" dirty="0">
                <a:solidFill>
                  <a:schemeClr val="accent3"/>
                </a:solidFill>
              </a:rPr>
              <a:t>3. LOTUS (Law of the unconscious statistician)</a:t>
            </a:r>
          </a:p>
          <a:p>
            <a:r>
              <a:rPr lang="en-US" dirty="0"/>
              <a:t>When it’s a function of X (</a:t>
            </a:r>
            <a:r>
              <a:rPr lang="en-US" dirty="0" err="1"/>
              <a:t>e.g</a:t>
            </a:r>
            <a:r>
              <a:rPr lang="en-US" dirty="0"/>
              <a:t>, X2)</a:t>
            </a:r>
          </a:p>
          <a:p>
            <a:endParaRPr lang="en-US" dirty="0"/>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82E80C1C-0AF0-9FDD-DF32-A271D1786F6A}"/>
                  </a:ext>
                </a:extLst>
              </p:cNvPr>
              <p:cNvSpPr txBox="1"/>
              <p:nvPr/>
            </p:nvSpPr>
            <p:spPr>
              <a:xfrm>
                <a:off x="7873441" y="1463857"/>
                <a:ext cx="3889057" cy="1504911"/>
              </a:xfrm>
              <a:prstGeom prst="roundRect">
                <a:avLst/>
              </a:prstGeom>
              <a:noFill/>
              <a:ln w="38100">
                <a:solidFill>
                  <a:schemeClr val="accent4">
                    <a:lumMod val="75000"/>
                  </a:schemeClr>
                </a:solidFill>
              </a:ln>
            </p:spPr>
            <p:txBody>
              <a:bodyPr wrap="square" anchor="ctr">
                <a:noAutofit/>
              </a:bodyPr>
              <a:lstStyle/>
              <a:p>
                <a:pPr/>
                <a14:m>
                  <m:oMathPara xmlns:m="http://schemas.openxmlformats.org/officeDocument/2006/math">
                    <m:oMathParaPr>
                      <m:jc m:val="center"/>
                    </m:oMathParaPr>
                    <m:oMath xmlns:m="http://schemas.openxmlformats.org/officeDocument/2006/math">
                      <m:r>
                        <a:rPr lang="en-US" sz="2400" b="0" i="1" smtClean="0">
                          <a:latin typeface="Cambria Math" panose="02040503050406030204" pitchFamily="18" charset="0"/>
                          <a:cs typeface="Segoe UI Semibold" panose="020B0702040204020203" pitchFamily="34" charset="0"/>
                        </a:rPr>
                        <m:t>𝔼</m:t>
                      </m:r>
                      <m:d>
                        <m:dPr>
                          <m:begChr m:val="["/>
                          <m:endChr m:val="]"/>
                          <m:ctrlPr>
                            <a:rPr lang="en-US" sz="2400" i="1" smtClean="0">
                              <a:latin typeface="Cambria Math" panose="02040503050406030204" pitchFamily="18" charset="0"/>
                              <a:cs typeface="Segoe UI Semibold" panose="020B0702040204020203" pitchFamily="34" charset="0"/>
                            </a:rPr>
                          </m:ctrlPr>
                        </m:dPr>
                        <m:e>
                          <m:r>
                            <a:rPr lang="en-US" sz="2400" b="0" i="1" smtClean="0">
                              <a:latin typeface="Cambria Math" panose="02040503050406030204" pitchFamily="18" charset="0"/>
                              <a:cs typeface="Segoe UI Semibold" panose="020B0702040204020203" pitchFamily="34" charset="0"/>
                            </a:rPr>
                            <m:t>𝑋</m:t>
                          </m:r>
                        </m:e>
                      </m:d>
                      <m:r>
                        <a:rPr lang="en-US" sz="2400" b="0" i="1" smtClean="0">
                          <a:latin typeface="Cambria Math" panose="02040503050406030204" pitchFamily="18" charset="0"/>
                          <a:cs typeface="Segoe UI Semibold" panose="020B0702040204020203" pitchFamily="34" charset="0"/>
                        </a:rPr>
                        <m:t>=</m:t>
                      </m:r>
                      <m:nary>
                        <m:naryPr>
                          <m:chr m:val="∑"/>
                          <m:supHide m:val="on"/>
                          <m:ctrlPr>
                            <a:rPr lang="en-US" sz="2400" i="1" smtClean="0">
                              <a:latin typeface="Cambria Math" panose="02040503050406030204" pitchFamily="18" charset="0"/>
                              <a:cs typeface="Segoe UI Semibold" panose="020B0702040204020203" pitchFamily="34" charset="0"/>
                            </a:rPr>
                          </m:ctrlPr>
                        </m:naryPr>
                        <m:sub>
                          <m:r>
                            <m:rPr>
                              <m:brk m:alnAt="7"/>
                            </m:rPr>
                            <a:rPr lang="en-US" sz="2400" b="0" i="1" smtClean="0">
                              <a:latin typeface="Cambria Math" panose="02040503050406030204" pitchFamily="18" charset="0"/>
                              <a:cs typeface="Segoe UI Semibold" panose="020B0702040204020203" pitchFamily="34" charset="0"/>
                            </a:rPr>
                            <m:t>𝑘</m:t>
                          </m:r>
                          <m:r>
                            <a:rPr lang="en-US" sz="2400" b="0" i="1">
                              <a:latin typeface="Cambria Math" panose="02040503050406030204" pitchFamily="18" charset="0"/>
                            </a:rPr>
                            <m:t>∈</m:t>
                          </m:r>
                          <m:sSub>
                            <m:sSubPr>
                              <m:ctrlPr>
                                <a:rPr lang="en-US" sz="2400" i="1" smtClean="0">
                                  <a:latin typeface="Cambria Math" panose="02040503050406030204" pitchFamily="18" charset="0"/>
                                </a:rPr>
                              </m:ctrlPr>
                            </m:sSubPr>
                            <m:e>
                              <m:r>
                                <m:rPr>
                                  <m:sty m:val="p"/>
                                </m:rPr>
                                <a:rPr lang="en-US" sz="2400" b="0">
                                  <a:latin typeface="Cambria Math" panose="02040503050406030204" pitchFamily="18" charset="0"/>
                                </a:rPr>
                                <m:t>Ω</m:t>
                              </m:r>
                            </m:e>
                            <m:sub>
                              <m:r>
                                <a:rPr lang="en-US" sz="2400" b="0" i="1" smtClean="0">
                                  <a:latin typeface="Cambria Math" panose="02040503050406030204" pitchFamily="18" charset="0"/>
                                </a:rPr>
                                <m:t>𝑋</m:t>
                              </m:r>
                            </m:sub>
                          </m:sSub>
                        </m:sub>
                        <m:sup/>
                        <m:e>
                          <m:r>
                            <a:rPr lang="en-US" sz="2400" b="0" i="1" smtClean="0">
                              <a:latin typeface="Cambria Math" panose="02040503050406030204" pitchFamily="18" charset="0"/>
                              <a:cs typeface="Segoe UI Semibold" panose="020B0702040204020203" pitchFamily="34" charset="0"/>
                            </a:rPr>
                            <m:t>𝑘</m:t>
                          </m:r>
                          <m:r>
                            <a:rPr lang="en-US" sz="2400" b="0" i="1" smtClean="0">
                              <a:latin typeface="Cambria Math" panose="02040503050406030204" pitchFamily="18" charset="0"/>
                              <a:cs typeface="Segoe UI Semibold" panose="020B0702040204020203" pitchFamily="34" charset="0"/>
                            </a:rPr>
                            <m:t>⋅</m:t>
                          </m:r>
                          <m:r>
                            <a:rPr lang="en-US" sz="2400" b="0" i="1" smtClean="0">
                              <a:latin typeface="Cambria Math" panose="02040503050406030204" pitchFamily="18" charset="0"/>
                              <a:cs typeface="Segoe UI Semibold" panose="020B0702040204020203" pitchFamily="34" charset="0"/>
                            </a:rPr>
                            <m:t>ℙ</m:t>
                          </m:r>
                          <m:r>
                            <a:rPr lang="en-US" sz="2400" b="0" i="1" smtClean="0">
                              <a:latin typeface="Cambria Math" panose="02040503050406030204" pitchFamily="18" charset="0"/>
                              <a:cs typeface="Segoe UI Semibold" panose="020B0702040204020203" pitchFamily="34" charset="0"/>
                            </a:rPr>
                            <m:t>(</m:t>
                          </m:r>
                          <m:r>
                            <a:rPr lang="en-US" sz="2400" b="0" i="1" smtClean="0">
                              <a:latin typeface="Cambria Math" panose="02040503050406030204" pitchFamily="18" charset="0"/>
                              <a:cs typeface="Segoe UI Semibold" panose="020B0702040204020203" pitchFamily="34" charset="0"/>
                            </a:rPr>
                            <m:t>𝑋</m:t>
                          </m:r>
                          <m:r>
                            <a:rPr lang="en-US" sz="2400" b="0" i="1" smtClean="0">
                              <a:latin typeface="Cambria Math" panose="02040503050406030204" pitchFamily="18" charset="0"/>
                              <a:cs typeface="Segoe UI Semibold" panose="020B0702040204020203" pitchFamily="34" charset="0"/>
                            </a:rPr>
                            <m:t>=</m:t>
                          </m:r>
                          <m:r>
                            <a:rPr lang="en-US" sz="2400" b="0" i="1" smtClean="0">
                              <a:latin typeface="Cambria Math" panose="02040503050406030204" pitchFamily="18" charset="0"/>
                              <a:cs typeface="Segoe UI Semibold" panose="020B0702040204020203" pitchFamily="34" charset="0"/>
                            </a:rPr>
                            <m:t>𝑘</m:t>
                          </m:r>
                          <m:r>
                            <a:rPr lang="en-US" sz="2400" b="0" i="1" smtClean="0">
                              <a:latin typeface="Cambria Math" panose="02040503050406030204" pitchFamily="18" charset="0"/>
                              <a:cs typeface="Segoe UI Semibold" panose="020B0702040204020203" pitchFamily="34" charset="0"/>
                            </a:rPr>
                            <m:t>)</m:t>
                          </m:r>
                        </m:e>
                      </m:nary>
                    </m:oMath>
                  </m:oMathPara>
                </a14:m>
                <a:endParaRPr lang="en-US" sz="2400" dirty="0"/>
              </a:p>
            </p:txBody>
          </p:sp>
        </mc:Choice>
        <mc:Fallback xmlns="">
          <p:sp>
            <p:nvSpPr>
              <p:cNvPr id="7" name="TextBox 6">
                <a:extLst>
                  <a:ext uri="{FF2B5EF4-FFF2-40B4-BE49-F238E27FC236}">
                    <a16:creationId xmlns:a16="http://schemas.microsoft.com/office/drawing/2014/main" id="{2DA2BC76-0D14-603E-3F6E-116ADCA9297F}"/>
                  </a:ext>
                </a:extLst>
              </p:cNvPr>
              <p:cNvSpPr txBox="1">
                <a:spLocks noRot="1" noChangeAspect="1" noMove="1" noResize="1" noEditPoints="1" noAdjustHandles="1" noChangeArrowheads="1" noChangeShapeType="1" noTextEdit="1"/>
              </p:cNvSpPr>
              <p:nvPr/>
            </p:nvSpPr>
            <p:spPr>
              <a:xfrm>
                <a:off x="7873441" y="1463857"/>
                <a:ext cx="3889057" cy="1504911"/>
              </a:xfrm>
              <a:prstGeom prst="roundRect">
                <a:avLst/>
              </a:prstGeom>
              <a:blipFill>
                <a:blip r:embed="rId3"/>
                <a:stretch>
                  <a:fillRect/>
                </a:stretch>
              </a:blipFill>
              <a:ln w="38100">
                <a:solidFill>
                  <a:schemeClr val="accent4">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C89AB3C3-FB23-F3A5-9EB9-D36776FCC68B}"/>
                  </a:ext>
                </a:extLst>
              </p:cNvPr>
              <p:cNvSpPr txBox="1"/>
              <p:nvPr/>
            </p:nvSpPr>
            <p:spPr>
              <a:xfrm>
                <a:off x="7873440" y="3154681"/>
                <a:ext cx="3889057" cy="1531620"/>
              </a:xfrm>
              <a:prstGeom prst="roundRect">
                <a:avLst/>
              </a:prstGeom>
              <a:noFill/>
              <a:ln w="38100">
                <a:solidFill>
                  <a:schemeClr val="accent4">
                    <a:lumMod val="75000"/>
                  </a:schemeClr>
                </a:solidFill>
              </a:ln>
            </p:spPr>
            <p:txBody>
              <a:bodyPr wrap="square" anchor="ctr">
                <a:noAutofit/>
              </a:bodyPr>
              <a:lstStyle/>
              <a:p>
                <a:pPr algn="ctr"/>
                <a14:m>
                  <m:oMath xmlns:m="http://schemas.openxmlformats.org/officeDocument/2006/math">
                    <m:r>
                      <a:rPr lang="en-US" sz="2400" b="0" i="1" smtClean="0">
                        <a:latin typeface="Cambria Math" panose="02040503050406030204" pitchFamily="18" charset="0"/>
                        <a:cs typeface="Segoe UI Semibold" panose="020B0702040204020203" pitchFamily="34" charset="0"/>
                      </a:rPr>
                      <m:t>𝔼</m:t>
                    </m:r>
                    <m:d>
                      <m:dPr>
                        <m:begChr m:val="["/>
                        <m:endChr m:val="]"/>
                        <m:ctrlPr>
                          <a:rPr lang="en-US" sz="2400" i="1" smtClean="0">
                            <a:latin typeface="Cambria Math" panose="02040503050406030204" pitchFamily="18" charset="0"/>
                            <a:cs typeface="Segoe UI Semibold" panose="020B0702040204020203" pitchFamily="34" charset="0"/>
                          </a:rPr>
                        </m:ctrlPr>
                      </m:dPr>
                      <m:e>
                        <m:r>
                          <a:rPr lang="en-US" sz="2400" b="0" i="1" smtClean="0">
                            <a:latin typeface="Cambria Math" panose="02040503050406030204" pitchFamily="18" charset="0"/>
                            <a:cs typeface="Segoe UI Semibold" panose="020B0702040204020203" pitchFamily="34" charset="0"/>
                          </a:rPr>
                          <m:t>𝑋</m:t>
                        </m:r>
                        <m:r>
                          <a:rPr lang="en-US" sz="2400" b="0" i="1" smtClean="0">
                            <a:latin typeface="Cambria Math" panose="02040503050406030204" pitchFamily="18" charset="0"/>
                            <a:cs typeface="Segoe UI Semibold" panose="020B0702040204020203" pitchFamily="34" charset="0"/>
                          </a:rPr>
                          <m:t>+</m:t>
                        </m:r>
                        <m:r>
                          <a:rPr lang="en-US" sz="2400" b="0" i="1" smtClean="0">
                            <a:latin typeface="Cambria Math" panose="02040503050406030204" pitchFamily="18" charset="0"/>
                            <a:cs typeface="Segoe UI Semibold" panose="020B0702040204020203" pitchFamily="34" charset="0"/>
                          </a:rPr>
                          <m:t>𝑌</m:t>
                        </m:r>
                      </m:e>
                    </m:d>
                    <m:r>
                      <a:rPr lang="en-US" sz="2400" b="0" i="1">
                        <a:latin typeface="Cambria Math" panose="02040503050406030204" pitchFamily="18" charset="0"/>
                        <a:cs typeface="Segoe UI Semibold" panose="020B0702040204020203" pitchFamily="34" charset="0"/>
                      </a:rPr>
                      <m:t>=</m:t>
                    </m:r>
                    <m:r>
                      <a:rPr lang="en-US" sz="2400" b="0" i="1">
                        <a:latin typeface="Cambria Math" panose="02040503050406030204" pitchFamily="18" charset="0"/>
                        <a:cs typeface="Segoe UI Semibold" panose="020B0702040204020203" pitchFamily="34" charset="0"/>
                      </a:rPr>
                      <m:t>𝔼</m:t>
                    </m:r>
                  </m:oMath>
                </a14:m>
                <a:r>
                  <a:rPr lang="en-US" sz="2400" dirty="0"/>
                  <a:t>[</a:t>
                </a:r>
                <a14:m>
                  <m:oMath xmlns:m="http://schemas.openxmlformats.org/officeDocument/2006/math">
                    <m:r>
                      <a:rPr lang="en-US" sz="2400" b="0" i="1" dirty="0" smtClean="0">
                        <a:latin typeface="Cambria Math" panose="02040503050406030204" pitchFamily="18" charset="0"/>
                      </a:rPr>
                      <m:t>𝑋</m:t>
                    </m:r>
                    <m:r>
                      <a:rPr lang="en-US" sz="2400" b="0" i="1" dirty="0" smtClean="0">
                        <a:latin typeface="Cambria Math" panose="02040503050406030204" pitchFamily="18" charset="0"/>
                      </a:rPr>
                      <m:t>]+</m:t>
                    </m:r>
                    <m:r>
                      <a:rPr lang="en-US" sz="2400" b="0" i="1">
                        <a:latin typeface="Cambria Math" panose="02040503050406030204" pitchFamily="18" charset="0"/>
                        <a:cs typeface="Segoe UI Semibold" panose="020B0702040204020203" pitchFamily="34" charset="0"/>
                      </a:rPr>
                      <m:t>𝔼</m:t>
                    </m:r>
                    <m:d>
                      <m:dPr>
                        <m:begChr m:val="["/>
                        <m:endChr m:val="]"/>
                        <m:ctrlPr>
                          <a:rPr lang="en-US" sz="2400" i="1" smtClean="0">
                            <a:latin typeface="Cambria Math" panose="02040503050406030204" pitchFamily="18" charset="0"/>
                            <a:cs typeface="Segoe UI Semibold" panose="020B0702040204020203" pitchFamily="34" charset="0"/>
                          </a:rPr>
                        </m:ctrlPr>
                      </m:dPr>
                      <m:e>
                        <m:r>
                          <m:rPr>
                            <m:sty m:val="p"/>
                          </m:rPr>
                          <a:rPr lang="en-US" sz="2400" b="0" i="0" smtClean="0">
                            <a:latin typeface="Cambria Math" panose="02040503050406030204" pitchFamily="18" charset="0"/>
                            <a:cs typeface="Segoe UI Semibold" panose="020B0702040204020203" pitchFamily="34" charset="0"/>
                          </a:rPr>
                          <m:t>Y</m:t>
                        </m:r>
                      </m:e>
                    </m:d>
                  </m:oMath>
                </a14:m>
                <a:endParaRPr lang="en-US" sz="2400" dirty="0"/>
              </a:p>
            </p:txBody>
          </p:sp>
        </mc:Choice>
        <mc:Fallback xmlns="">
          <p:sp>
            <p:nvSpPr>
              <p:cNvPr id="8" name="TextBox 7">
                <a:extLst>
                  <a:ext uri="{FF2B5EF4-FFF2-40B4-BE49-F238E27FC236}">
                    <a16:creationId xmlns:a16="http://schemas.microsoft.com/office/drawing/2014/main" id="{B04AFAEA-9114-FAB1-E0D1-B491716BFD6B}"/>
                  </a:ext>
                </a:extLst>
              </p:cNvPr>
              <p:cNvSpPr txBox="1">
                <a:spLocks noRot="1" noChangeAspect="1" noMove="1" noResize="1" noEditPoints="1" noAdjustHandles="1" noChangeArrowheads="1" noChangeShapeType="1" noTextEdit="1"/>
              </p:cNvSpPr>
              <p:nvPr/>
            </p:nvSpPr>
            <p:spPr>
              <a:xfrm>
                <a:off x="7873440" y="3154681"/>
                <a:ext cx="3889057" cy="1531620"/>
              </a:xfrm>
              <a:prstGeom prst="roundRect">
                <a:avLst/>
              </a:prstGeom>
              <a:blipFill>
                <a:blip r:embed="rId4"/>
                <a:stretch>
                  <a:fillRect/>
                </a:stretch>
              </a:blipFill>
              <a:ln w="38100">
                <a:solidFill>
                  <a:schemeClr val="accent4">
                    <a:lumMod val="75000"/>
                  </a:schemeClr>
                </a:solidFill>
              </a:ln>
            </p:spPr>
            <p:txBody>
              <a:bodyPr/>
              <a:lstStyle/>
              <a:p>
                <a:r>
                  <a:rPr lang="en-US">
                    <a:noFill/>
                  </a:rPr>
                  <a:t> </a:t>
                </a:r>
              </a:p>
            </p:txBody>
          </p:sp>
        </mc:Fallback>
      </mc:AlternateContent>
      <p:sp>
        <p:nvSpPr>
          <p:cNvPr id="9" name="TextBox 8">
            <a:extLst>
              <a:ext uri="{FF2B5EF4-FFF2-40B4-BE49-F238E27FC236}">
                <a16:creationId xmlns:a16="http://schemas.microsoft.com/office/drawing/2014/main" id="{BF029E0A-B0CD-88B2-4C92-7CA21CB21683}"/>
              </a:ext>
            </a:extLst>
          </p:cNvPr>
          <p:cNvSpPr txBox="1"/>
          <p:nvPr/>
        </p:nvSpPr>
        <p:spPr>
          <a:xfrm>
            <a:off x="6469381" y="4872214"/>
            <a:ext cx="5293116" cy="1347923"/>
          </a:xfrm>
          <a:prstGeom prst="roundRect">
            <a:avLst/>
          </a:prstGeom>
          <a:noFill/>
          <a:ln w="38100">
            <a:solidFill>
              <a:schemeClr val="accent4">
                <a:lumMod val="75000"/>
              </a:schemeClr>
            </a:solidFill>
          </a:ln>
        </p:spPr>
        <p:txBody>
          <a:bodyPr wrap="square" anchor="ctr">
            <a:noAutofit/>
          </a:bodyPr>
          <a:lstStyle/>
          <a:p>
            <a:pPr algn="ctr"/>
            <a:r>
              <a:rPr lang="en-US" sz="2400" dirty="0">
                <a:latin typeface="Segoe UI Semilight" panose="020B0402040204020203" pitchFamily="34" charset="0"/>
                <a:cs typeface="Segoe UI Semilight" panose="020B0402040204020203" pitchFamily="34" charset="0"/>
              </a:rPr>
              <a:t>We’ll see this now!</a:t>
            </a:r>
            <a:endParaRPr lang="en-US" sz="2400" dirty="0">
              <a:effectLst/>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3619231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E68B0-15E0-4BDD-8F54-E7B8A0004415}"/>
              </a:ext>
            </a:extLst>
          </p:cNvPr>
          <p:cNvSpPr>
            <a:spLocks noGrp="1"/>
          </p:cNvSpPr>
          <p:nvPr>
            <p:ph type="title"/>
          </p:nvPr>
        </p:nvSpPr>
        <p:spPr/>
        <p:txBody>
          <a:bodyPr/>
          <a:lstStyle/>
          <a:p>
            <a:r>
              <a:rPr lang="en-US" dirty="0"/>
              <a:t>Announcements</a:t>
            </a:r>
          </a:p>
        </p:txBody>
      </p:sp>
      <p:sp>
        <p:nvSpPr>
          <p:cNvPr id="3" name="Content Placeholder 2">
            <a:extLst>
              <a:ext uri="{FF2B5EF4-FFF2-40B4-BE49-F238E27FC236}">
                <a16:creationId xmlns:a16="http://schemas.microsoft.com/office/drawing/2014/main" id="{18C03A01-6036-40A9-BCC0-4F2E94F96792}"/>
              </a:ext>
            </a:extLst>
          </p:cNvPr>
          <p:cNvSpPr>
            <a:spLocks noGrp="1"/>
          </p:cNvSpPr>
          <p:nvPr>
            <p:ph idx="1"/>
          </p:nvPr>
        </p:nvSpPr>
        <p:spPr/>
        <p:txBody>
          <a:bodyPr/>
          <a:lstStyle/>
          <a:p>
            <a:pPr marL="0" indent="0">
              <a:buNone/>
            </a:pPr>
            <a:r>
              <a:rPr lang="en-US" b="1" dirty="0"/>
              <a:t>HW2</a:t>
            </a:r>
            <a:r>
              <a:rPr lang="en-US" dirty="0"/>
              <a:t> grades are out (regrade request closes Saturday night)</a:t>
            </a:r>
          </a:p>
          <a:p>
            <a:pPr marL="0" indent="0">
              <a:buNone/>
            </a:pPr>
            <a:r>
              <a:rPr lang="en-US" b="1" dirty="0"/>
              <a:t>HW3</a:t>
            </a:r>
            <a:r>
              <a:rPr lang="en-US" dirty="0"/>
              <a:t> due tonight</a:t>
            </a:r>
          </a:p>
          <a:p>
            <a:pPr marL="0" indent="0">
              <a:buNone/>
            </a:pPr>
            <a:r>
              <a:rPr lang="en-US" dirty="0"/>
              <a:t>No HW released tonight! (HW4 released next Wednesday)</a:t>
            </a:r>
          </a:p>
        </p:txBody>
      </p:sp>
    </p:spTree>
    <p:extLst>
      <p:ext uri="{BB962C8B-B14F-4D97-AF65-F5344CB8AC3E}">
        <p14:creationId xmlns:p14="http://schemas.microsoft.com/office/powerpoint/2010/main" val="22119318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37AB6F1-334F-444A-89FD-04E630BF5A5D}"/>
              </a:ext>
            </a:extLst>
          </p:cNvPr>
          <p:cNvSpPr>
            <a:spLocks noGrp="1"/>
          </p:cNvSpPr>
          <p:nvPr>
            <p:ph type="title"/>
          </p:nvPr>
        </p:nvSpPr>
        <p:spPr>
          <a:xfrm>
            <a:off x="1902774" y="3262680"/>
            <a:ext cx="10110155" cy="506283"/>
          </a:xfrm>
        </p:spPr>
        <p:txBody>
          <a:bodyPr/>
          <a:lstStyle/>
          <a:p>
            <a:r>
              <a:rPr lang="en-US" dirty="0"/>
              <a:t>Expectation of a </a:t>
            </a:r>
            <a:r>
              <a:rPr lang="en-US" i="1" dirty="0"/>
              <a:t>Function</a:t>
            </a:r>
            <a:r>
              <a:rPr lang="en-US" dirty="0"/>
              <a:t> of a Random Variable</a:t>
            </a:r>
          </a:p>
        </p:txBody>
      </p:sp>
      <p:sp>
        <p:nvSpPr>
          <p:cNvPr id="5" name="Text Placeholder 4">
            <a:extLst>
              <a:ext uri="{FF2B5EF4-FFF2-40B4-BE49-F238E27FC236}">
                <a16:creationId xmlns:a16="http://schemas.microsoft.com/office/drawing/2014/main" id="{FE031288-B638-44D7-8AF1-A2727B82924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218602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536C7-F9B0-45BB-82D9-74E0A4FCB258}"/>
              </a:ext>
            </a:extLst>
          </p:cNvPr>
          <p:cNvSpPr>
            <a:spLocks noGrp="1"/>
          </p:cNvSpPr>
          <p:nvPr>
            <p:ph type="title"/>
          </p:nvPr>
        </p:nvSpPr>
        <p:spPr/>
        <p:txBody>
          <a:bodyPr/>
          <a:lstStyle/>
          <a:p>
            <a:r>
              <a:rPr lang="en-US"/>
              <a:t>Expectation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B18F0DF-35B5-4AD5-89F6-43CFCD578875}"/>
                  </a:ext>
                </a:extLst>
              </p:cNvPr>
              <p:cNvSpPr>
                <a:spLocks noGrp="1"/>
              </p:cNvSpPr>
              <p:nvPr>
                <p:ph idx="1"/>
              </p:nvPr>
            </p:nvSpPr>
            <p:spPr>
              <a:xfrm>
                <a:off x="612423" y="5308347"/>
                <a:ext cx="11187258" cy="1584961"/>
              </a:xfrm>
            </p:spPr>
            <p:txBody>
              <a:bodyPr>
                <a:normAutofit/>
              </a:bodyPr>
              <a:lstStyle/>
              <a:p>
                <a:r>
                  <a:rPr lang="en-US" dirty="0"/>
                  <a:t>Intuition: The weighted average of values </a:t>
                </a:r>
                <a14:m>
                  <m:oMath xmlns:m="http://schemas.openxmlformats.org/officeDocument/2006/math">
                    <m:r>
                      <a:rPr lang="en-US" b="0" i="1" smtClean="0">
                        <a:latin typeface="Cambria Math" panose="02040503050406030204" pitchFamily="18" charset="0"/>
                      </a:rPr>
                      <m:t>𝑋</m:t>
                    </m:r>
                  </m:oMath>
                </a14:m>
                <a:r>
                  <a:rPr lang="en-US" dirty="0"/>
                  <a:t> could take on.</a:t>
                </a:r>
              </a:p>
              <a:p>
                <a:r>
                  <a:rPr lang="en-US" dirty="0"/>
                  <a:t>Weighted by the probability you actually see them.</a:t>
                </a:r>
              </a:p>
            </p:txBody>
          </p:sp>
        </mc:Choice>
        <mc:Fallback xmlns="">
          <p:sp>
            <p:nvSpPr>
              <p:cNvPr id="3" name="Content Placeholder 2">
                <a:extLst>
                  <a:ext uri="{FF2B5EF4-FFF2-40B4-BE49-F238E27FC236}">
                    <a16:creationId xmlns:a16="http://schemas.microsoft.com/office/drawing/2014/main" id="{4B18F0DF-35B5-4AD5-89F6-43CFCD578875}"/>
                  </a:ext>
                </a:extLst>
              </p:cNvPr>
              <p:cNvSpPr>
                <a:spLocks noGrp="1" noRot="1" noChangeAspect="1" noMove="1" noResize="1" noEditPoints="1" noAdjustHandles="1" noChangeArrowheads="1" noChangeShapeType="1" noTextEdit="1"/>
              </p:cNvSpPr>
              <p:nvPr>
                <p:ph idx="1"/>
              </p:nvPr>
            </p:nvSpPr>
            <p:spPr>
              <a:xfrm>
                <a:off x="612423" y="5308347"/>
                <a:ext cx="11187258" cy="1584961"/>
              </a:xfrm>
              <a:blipFill>
                <a:blip r:embed="rId3"/>
                <a:stretch>
                  <a:fillRect l="-680" t="-7200"/>
                </a:stretch>
              </a:blipFill>
            </p:spPr>
            <p:txBody>
              <a:bodyPr/>
              <a:lstStyle/>
              <a:p>
                <a:r>
                  <a:rPr lang="en-US">
                    <a:noFill/>
                  </a:rPr>
                  <a:t> </a:t>
                </a:r>
              </a:p>
            </p:txBody>
          </p:sp>
        </mc:Fallback>
      </mc:AlternateContent>
      <p:grpSp>
        <p:nvGrpSpPr>
          <p:cNvPr id="7" name="Group 6">
            <a:extLst>
              <a:ext uri="{FF2B5EF4-FFF2-40B4-BE49-F238E27FC236}">
                <a16:creationId xmlns:a16="http://schemas.microsoft.com/office/drawing/2014/main" id="{4A8052B5-6BE1-4F71-BD59-B612AF34D9FF}"/>
              </a:ext>
            </a:extLst>
          </p:cNvPr>
          <p:cNvGrpSpPr/>
          <p:nvPr/>
        </p:nvGrpSpPr>
        <p:grpSpPr>
          <a:xfrm>
            <a:off x="551798" y="1549652"/>
            <a:ext cx="11308508" cy="3578608"/>
            <a:chOff x="551798" y="1549652"/>
            <a:chExt cx="11064962" cy="3578608"/>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96E34E5B-B088-4CF9-9D6C-015A97493302}"/>
                    </a:ext>
                  </a:extLst>
                </p:cNvPr>
                <p:cNvSpPr/>
                <p:nvPr/>
              </p:nvSpPr>
              <p:spPr>
                <a:xfrm>
                  <a:off x="551798" y="1549652"/>
                  <a:ext cx="11064962" cy="3578608"/>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Segoe UI Semibold" panose="020B0702040204020203" pitchFamily="34" charset="0"/>
                    <a:cs typeface="Segoe UI Semibold" panose="020B0702040204020203" pitchFamily="34" charset="0"/>
                  </a:endParaRPr>
                </a:p>
                <a:p>
                  <a:pPr algn="ctr"/>
                  <a:r>
                    <a:rPr lang="en-US" sz="2800" dirty="0">
                      <a:latin typeface="Segoe UI Semibold" panose="020B0702040204020203" pitchFamily="34" charset="0"/>
                      <a:cs typeface="Segoe UI Semibold" panose="020B0702040204020203" pitchFamily="34" charset="0"/>
                    </a:rPr>
                    <a:t>The “expectation” (or “expected value”) of a random variable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𝑋</m:t>
                      </m:r>
                    </m:oMath>
                  </a14:m>
                  <a:r>
                    <a:rPr lang="en-US" sz="2800" b="1" dirty="0">
                      <a:latin typeface="Segoe UI Semibold" panose="020B0702040204020203" pitchFamily="34" charset="0"/>
                      <a:cs typeface="Segoe UI Semibold" panose="020B0702040204020203" pitchFamily="34" charset="0"/>
                    </a:rPr>
                    <a:t> is:</a:t>
                  </a:r>
                </a:p>
                <a:p>
                  <a:pPr algn="ctr"/>
                  <a14:m>
                    <m:oMathPara xmlns:m="http://schemas.openxmlformats.org/officeDocument/2006/math">
                      <m:oMathParaPr>
                        <m:jc m:val="centerGroup"/>
                      </m:oMathParaPr>
                      <m:oMath xmlns:m="http://schemas.openxmlformats.org/officeDocument/2006/math">
                        <m:r>
                          <a:rPr lang="en-US" sz="2800" b="1" i="1" smtClean="0">
                            <a:latin typeface="Cambria Math" panose="02040503050406030204" pitchFamily="18" charset="0"/>
                            <a:cs typeface="Segoe UI Semibold" panose="020B0702040204020203" pitchFamily="34" charset="0"/>
                          </a:rPr>
                          <m:t>𝔼</m:t>
                        </m:r>
                        <m:d>
                          <m:dPr>
                            <m:begChr m:val="["/>
                            <m:endChr m:val="]"/>
                            <m:ctrlPr>
                              <a:rPr lang="en-US" sz="2800" b="1" i="1" smtClean="0">
                                <a:latin typeface="Cambria Math" panose="02040503050406030204" pitchFamily="18" charset="0"/>
                                <a:cs typeface="Segoe UI Semibold" panose="020B0702040204020203" pitchFamily="34" charset="0"/>
                              </a:rPr>
                            </m:ctrlPr>
                          </m:dPr>
                          <m:e>
                            <m:r>
                              <a:rPr lang="en-US" sz="2800" b="1" i="1" smtClean="0">
                                <a:latin typeface="Cambria Math" panose="02040503050406030204" pitchFamily="18" charset="0"/>
                                <a:cs typeface="Segoe UI Semibold" panose="020B0702040204020203" pitchFamily="34" charset="0"/>
                              </a:rPr>
                              <m:t>𝑿</m:t>
                            </m:r>
                          </m:e>
                        </m:d>
                        <m:r>
                          <a:rPr lang="en-US" sz="2800" b="1" i="1" smtClean="0">
                            <a:latin typeface="Cambria Math" panose="02040503050406030204" pitchFamily="18" charset="0"/>
                            <a:cs typeface="Segoe UI Semibold" panose="020B0702040204020203" pitchFamily="34" charset="0"/>
                          </a:rPr>
                          <m:t>=</m:t>
                        </m:r>
                        <m:nary>
                          <m:naryPr>
                            <m:chr m:val="∑"/>
                            <m:supHide m:val="on"/>
                            <m:ctrlPr>
                              <a:rPr lang="en-US" sz="2800" b="1" i="1" smtClean="0">
                                <a:latin typeface="Cambria Math" panose="02040503050406030204" pitchFamily="18" charset="0"/>
                                <a:cs typeface="Segoe UI Semibold" panose="020B0702040204020203" pitchFamily="34" charset="0"/>
                              </a:rPr>
                            </m:ctrlPr>
                          </m:naryPr>
                          <m:sub>
                            <m:r>
                              <m:rPr>
                                <m:brk m:alnAt="7"/>
                              </m:rPr>
                              <a:rPr lang="en-US" sz="2800" b="1" i="1" smtClean="0">
                                <a:latin typeface="Cambria Math" panose="02040503050406030204" pitchFamily="18" charset="0"/>
                                <a:cs typeface="Segoe UI Semibold" panose="020B0702040204020203" pitchFamily="34" charset="0"/>
                              </a:rPr>
                              <m:t>𝒌</m:t>
                            </m:r>
                            <m:r>
                              <a:rPr lang="en-US" sz="2800" i="1">
                                <a:latin typeface="Cambria Math" panose="02040503050406030204" pitchFamily="18" charset="0"/>
                              </a:rPr>
                              <m:t>∈</m:t>
                            </m:r>
                            <m:sSub>
                              <m:sSubPr>
                                <m:ctrlPr>
                                  <a:rPr lang="en-US" sz="2800" i="1" smtClean="0">
                                    <a:latin typeface="Cambria Math" panose="02040503050406030204" pitchFamily="18" charset="0"/>
                                  </a:rPr>
                                </m:ctrlPr>
                              </m:sSubPr>
                              <m:e>
                                <m:r>
                                  <m:rPr>
                                    <m:sty m:val="p"/>
                                  </m:rPr>
                                  <a:rPr lang="en-US" sz="2800">
                                    <a:latin typeface="Cambria Math" panose="02040503050406030204" pitchFamily="18" charset="0"/>
                                  </a:rPr>
                                  <m:t>Ω</m:t>
                                </m:r>
                              </m:e>
                              <m:sub>
                                <m:r>
                                  <a:rPr lang="en-US" sz="2800" b="0" i="1" smtClean="0">
                                    <a:latin typeface="Cambria Math" panose="02040503050406030204" pitchFamily="18" charset="0"/>
                                  </a:rPr>
                                  <m:t>𝑋</m:t>
                                </m:r>
                              </m:sub>
                            </m:sSub>
                          </m:sub>
                          <m:sup/>
                          <m:e>
                            <m:r>
                              <a:rPr lang="en-US" sz="2800" b="1" i="1" smtClean="0">
                                <a:latin typeface="Cambria Math" panose="02040503050406030204" pitchFamily="18" charset="0"/>
                                <a:cs typeface="Segoe UI Semibold" panose="020B0702040204020203" pitchFamily="34" charset="0"/>
                              </a:rPr>
                              <m:t>𝒌</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ℙ</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𝑿</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𝒌</m:t>
                            </m:r>
                            <m:r>
                              <a:rPr lang="en-US" sz="2800" b="1" i="1" smtClean="0">
                                <a:latin typeface="Cambria Math" panose="02040503050406030204" pitchFamily="18" charset="0"/>
                                <a:cs typeface="Segoe UI Semibold" panose="020B0702040204020203" pitchFamily="34" charset="0"/>
                              </a:rPr>
                              <m:t>)</m:t>
                            </m:r>
                          </m:e>
                        </m:nary>
                      </m:oMath>
                    </m:oMathPara>
                  </a14:m>
                  <a:endParaRPr lang="en-US" sz="2800" b="1" dirty="0">
                    <a:latin typeface="Segoe UI Semibold" panose="020B0702040204020203" pitchFamily="34" charset="0"/>
                    <a:cs typeface="Segoe UI Semibold" panose="020B0702040204020203" pitchFamily="34" charset="0"/>
                  </a:endParaRPr>
                </a:p>
                <a:p>
                  <a:pPr algn="ct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𝔼</m:t>
                        </m:r>
                        <m:d>
                          <m:dPr>
                            <m:begChr m:val="["/>
                            <m:endChr m:val="]"/>
                            <m:ctrlPr>
                              <a:rPr lang="en-US" sz="2800" b="0" i="1" smtClean="0">
                                <a:latin typeface="Cambria Math" panose="02040503050406030204" pitchFamily="18" charset="0"/>
                              </a:rPr>
                            </m:ctrlPr>
                          </m:dPr>
                          <m:e>
                            <m:r>
                              <a:rPr lang="en-US" sz="2800" b="1" i="1" smtClean="0">
                                <a:latin typeface="Cambria Math" panose="02040503050406030204" pitchFamily="18" charset="0"/>
                              </a:rPr>
                              <m:t>𝑿</m:t>
                            </m:r>
                          </m:e>
                        </m:d>
                        <m:r>
                          <a:rPr lang="en-US" sz="2800" b="0" i="1" smtClean="0">
                            <a:latin typeface="Cambria Math" panose="02040503050406030204" pitchFamily="18" charset="0"/>
                          </a:rPr>
                          <m:t>=</m:t>
                        </m:r>
                        <m:nary>
                          <m:naryPr>
                            <m:chr m:val="∑"/>
                            <m:supHide m:val="on"/>
                            <m:ctrlPr>
                              <a:rPr lang="en-US" sz="2800" b="0" i="1" smtClean="0">
                                <a:latin typeface="Cambria Math" panose="02040503050406030204" pitchFamily="18" charset="0"/>
                              </a:rPr>
                            </m:ctrlPr>
                          </m:naryPr>
                          <m:sub>
                            <m:r>
                              <a:rPr lang="en-US" sz="2800" b="0" i="1" smtClean="0">
                                <a:latin typeface="Cambria Math" panose="02040503050406030204" pitchFamily="18" charset="0"/>
                              </a:rPr>
                              <m:t>𝜔</m:t>
                            </m:r>
                            <m:r>
                              <a:rPr lang="en-US" sz="2800" b="0" i="1" smtClean="0">
                                <a:latin typeface="Cambria Math" panose="02040503050406030204" pitchFamily="18" charset="0"/>
                              </a:rPr>
                              <m:t>∈</m:t>
                            </m:r>
                            <m:r>
                              <m:rPr>
                                <m:sty m:val="p"/>
                              </m:rPr>
                              <a:rPr lang="en-US" sz="2800" b="0" i="0" smtClean="0">
                                <a:latin typeface="Cambria Math" panose="02040503050406030204" pitchFamily="18" charset="0"/>
                              </a:rPr>
                              <m:t>Ω</m:t>
                            </m:r>
                          </m:sub>
                          <m:sup/>
                          <m:e>
                            <m:r>
                              <a:rPr lang="en-US" sz="2800" i="1">
                                <a:latin typeface="Cambria Math" panose="02040503050406030204" pitchFamily="18" charset="0"/>
                              </a:rPr>
                              <m:t>𝑋</m:t>
                            </m:r>
                            <m:d>
                              <m:dPr>
                                <m:ctrlPr>
                                  <a:rPr lang="en-US" sz="2800" i="1">
                                    <a:latin typeface="Cambria Math" panose="02040503050406030204" pitchFamily="18" charset="0"/>
                                  </a:rPr>
                                </m:ctrlPr>
                              </m:dPr>
                              <m:e>
                                <m:r>
                                  <a:rPr lang="en-US" sz="2800" i="1">
                                    <a:latin typeface="Cambria Math" panose="02040503050406030204" pitchFamily="18" charset="0"/>
                                  </a:rPr>
                                  <m:t>𝜔</m:t>
                                </m:r>
                              </m:e>
                            </m:d>
                            <m:r>
                              <a:rPr lang="en-US" sz="2800" b="0" i="1" smtClean="0">
                                <a:latin typeface="Cambria Math" panose="02040503050406030204" pitchFamily="18" charset="0"/>
                              </a:rPr>
                              <m:t>⋅</m:t>
                            </m:r>
                            <m:r>
                              <a:rPr lang="en-US" sz="2800" b="0" i="1" smtClean="0">
                                <a:latin typeface="Cambria Math" panose="02040503050406030204" pitchFamily="18" charset="0"/>
                              </a:rPr>
                              <m:t>ℙ</m:t>
                            </m:r>
                            <m:r>
                              <a:rPr lang="en-US" sz="2800" b="0" i="1" smtClean="0">
                                <a:latin typeface="Cambria Math" panose="02040503050406030204" pitchFamily="18" charset="0"/>
                              </a:rPr>
                              <m:t>(</m:t>
                            </m:r>
                            <m:r>
                              <a:rPr lang="en-US" sz="2800" b="0" i="1" smtClean="0">
                                <a:latin typeface="Cambria Math" panose="02040503050406030204" pitchFamily="18" charset="0"/>
                              </a:rPr>
                              <m:t>𝜔</m:t>
                            </m:r>
                            <m:r>
                              <a:rPr lang="en-US" sz="2800" b="0" i="1" smtClean="0">
                                <a:latin typeface="Cambria Math" panose="02040503050406030204" pitchFamily="18" charset="0"/>
                              </a:rPr>
                              <m:t>)</m:t>
                            </m:r>
                          </m:e>
                        </m:nary>
                      </m:oMath>
                    </m:oMathPara>
                  </a14:m>
                  <a:endParaRPr lang="en-US" sz="2800" b="1" dirty="0">
                    <a:latin typeface="Segoe UI Semibold" panose="020B0702040204020203" pitchFamily="34" charset="0"/>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96E34E5B-B088-4CF9-9D6C-015A97493302}"/>
                    </a:ext>
                  </a:extLst>
                </p:cNvPr>
                <p:cNvSpPr>
                  <a:spLocks noRot="1" noChangeAspect="1" noMove="1" noResize="1" noEditPoints="1" noAdjustHandles="1" noChangeArrowheads="1" noChangeShapeType="1" noTextEdit="1"/>
                </p:cNvSpPr>
                <p:nvPr/>
              </p:nvSpPr>
              <p:spPr>
                <a:xfrm>
                  <a:off x="551798" y="1549652"/>
                  <a:ext cx="11064962" cy="3578608"/>
                </a:xfrm>
                <a:prstGeom prst="rect">
                  <a:avLst/>
                </a:prstGeom>
                <a:blipFill>
                  <a:blip r:embed="rId4"/>
                  <a:stretch>
                    <a:fillRect/>
                  </a:stretch>
                </a:blipFill>
                <a:ln>
                  <a:noFill/>
                </a:ln>
              </p:spPr>
              <p:txBody>
                <a:bodyPr/>
                <a:lstStyle/>
                <a:p>
                  <a:r>
                    <a:rPr lang="en-US">
                      <a:noFill/>
                    </a:rPr>
                    <a:t> </a:t>
                  </a:r>
                </a:p>
              </p:txBody>
            </p:sp>
          </mc:Fallback>
        </mc:AlternateContent>
        <p:sp>
          <p:nvSpPr>
            <p:cNvPr id="6" name="Rectangle 5">
              <a:extLst>
                <a:ext uri="{FF2B5EF4-FFF2-40B4-BE49-F238E27FC236}">
                  <a16:creationId xmlns:a16="http://schemas.microsoft.com/office/drawing/2014/main" id="{8DC8BCC3-8752-421A-9AF0-2CE81EAE62D5}"/>
                </a:ext>
              </a:extLst>
            </p:cNvPr>
            <p:cNvSpPr/>
            <p:nvPr/>
          </p:nvSpPr>
          <p:spPr>
            <a:xfrm>
              <a:off x="563906" y="1549653"/>
              <a:ext cx="11052853" cy="592912"/>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latin typeface="Segoe UI Semibold" panose="020B0702040204020203" pitchFamily="34" charset="0"/>
                  <a:cs typeface="Segoe UI Semibold" panose="020B0702040204020203" pitchFamily="34" charset="0"/>
                </a:rPr>
                <a:t>Expectation</a:t>
              </a:r>
            </a:p>
          </p:txBody>
        </p:sp>
      </p:grpSp>
    </p:spTree>
    <p:extLst>
      <p:ext uri="{BB962C8B-B14F-4D97-AF65-F5344CB8AC3E}">
        <p14:creationId xmlns:p14="http://schemas.microsoft.com/office/powerpoint/2010/main" val="4945487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FF9932B1-1537-46F8-BC8F-627427C95053}"/>
                  </a:ext>
                </a:extLst>
              </p:cNvPr>
              <p:cNvSpPr>
                <a:spLocks noGrp="1"/>
              </p:cNvSpPr>
              <p:nvPr>
                <p:ph type="title"/>
              </p:nvPr>
            </p:nvSpPr>
            <p:spPr/>
            <p:txBody>
              <a:bodyPr>
                <a:normAutofit/>
              </a:bodyPr>
              <a:lstStyle/>
              <a:p>
                <a:r>
                  <a:rPr lang="en-US" dirty="0"/>
                  <a:t>What about </a:t>
                </a:r>
                <a14:m>
                  <m:oMath xmlns:m="http://schemas.openxmlformats.org/officeDocument/2006/math">
                    <m:r>
                      <a:rPr lang="en-US" b="0" i="1" smtClean="0">
                        <a:latin typeface="Cambria Math" panose="02040503050406030204" pitchFamily="18" charset="0"/>
                      </a:rPr>
                      <m:t>𝔼</m:t>
                    </m:r>
                    <m:r>
                      <a:rPr lang="en-US" b="0" i="1" smtClean="0">
                        <a:latin typeface="Cambria Math" panose="02040503050406030204" pitchFamily="18" charset="0"/>
                      </a:rPr>
                      <m:t>[</m:t>
                    </m:r>
                    <m:r>
                      <a:rPr lang="en-US" b="0" i="1" smtClean="0">
                        <a:latin typeface="Cambria Math" panose="02040503050406030204" pitchFamily="18" charset="0"/>
                      </a:rPr>
                      <m:t>𝑔</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oMath>
                </a14:m>
                <a:r>
                  <a:rPr lang="en-US" dirty="0"/>
                  <a:t>? (e.g., </a:t>
                </a:r>
                <a14:m>
                  <m:oMath xmlns:m="http://schemas.openxmlformats.org/officeDocument/2006/math">
                    <m:r>
                      <a:rPr lang="en-US" i="1">
                        <a:latin typeface="Cambria Math" panose="02040503050406030204" pitchFamily="18" charset="0"/>
                      </a:rPr>
                      <m:t>𝔼</m:t>
                    </m:r>
                    <m:r>
                      <a:rPr lang="en-US" i="1">
                        <a:latin typeface="Cambria Math" panose="02040503050406030204" pitchFamily="18" charset="0"/>
                      </a:rPr>
                      <m:t>[</m:t>
                    </m:r>
                    <m:sSup>
                      <m:sSupPr>
                        <m:ctrlPr>
                          <a:rPr lang="en-US" b="0" i="1" smtClean="0">
                            <a:latin typeface="Cambria Math" panose="02040503050406030204" pitchFamily="18" charset="0"/>
                          </a:rPr>
                        </m:ctrlPr>
                      </m:sSupPr>
                      <m:e>
                        <m:r>
                          <a:rPr lang="en-US" i="1">
                            <a:latin typeface="Cambria Math" panose="02040503050406030204" pitchFamily="18" charset="0"/>
                          </a:rPr>
                          <m:t>𝑋</m:t>
                        </m:r>
                      </m:e>
                      <m:sup>
                        <m:r>
                          <a:rPr lang="en-US" b="0" i="1" smtClean="0">
                            <a:latin typeface="Cambria Math" panose="02040503050406030204" pitchFamily="18" charset="0"/>
                          </a:rPr>
                          <m:t>2</m:t>
                        </m:r>
                      </m:sup>
                    </m:sSup>
                    <m:r>
                      <a:rPr lang="en-US" i="1">
                        <a:latin typeface="Cambria Math" panose="02040503050406030204" pitchFamily="18" charset="0"/>
                      </a:rPr>
                      <m:t>]</m:t>
                    </m:r>
                  </m:oMath>
                </a14:m>
                <a:r>
                  <a:rPr lang="en-US" dirty="0"/>
                  <a:t>, </a:t>
                </a:r>
                <a14:m>
                  <m:oMath xmlns:m="http://schemas.openxmlformats.org/officeDocument/2006/math">
                    <m:r>
                      <a:rPr lang="en-US" i="1">
                        <a:latin typeface="Cambria Math" panose="02040503050406030204" pitchFamily="18" charset="0"/>
                      </a:rPr>
                      <m:t>𝔼</m:t>
                    </m:r>
                    <m:r>
                      <a:rPr lang="en-US" i="1">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2</m:t>
                        </m:r>
                      </m:e>
                      <m:sup>
                        <m:r>
                          <a:rPr lang="en-US" b="0" i="1" smtClean="0">
                            <a:latin typeface="Cambria Math" panose="02040503050406030204" pitchFamily="18" charset="0"/>
                          </a:rPr>
                          <m:t>𝑋</m:t>
                        </m:r>
                      </m:sup>
                    </m:sSup>
                    <m:r>
                      <a:rPr lang="en-US" i="1">
                        <a:latin typeface="Cambria Math" panose="02040503050406030204" pitchFamily="18" charset="0"/>
                      </a:rPr>
                      <m:t>]</m:t>
                    </m:r>
                  </m:oMath>
                </a14:m>
                <a:r>
                  <a:rPr lang="en-US" dirty="0"/>
                  <a:t>) </a:t>
                </a:r>
              </a:p>
            </p:txBody>
          </p:sp>
        </mc:Choice>
        <mc:Fallback xmlns="">
          <p:sp>
            <p:nvSpPr>
              <p:cNvPr id="2" name="Title 1">
                <a:extLst>
                  <a:ext uri="{FF2B5EF4-FFF2-40B4-BE49-F238E27FC236}">
                    <a16:creationId xmlns:a16="http://schemas.microsoft.com/office/drawing/2014/main" id="{FF9932B1-1537-46F8-BC8F-627427C95053}"/>
                  </a:ext>
                </a:extLst>
              </p:cNvPr>
              <p:cNvSpPr>
                <a:spLocks noGrp="1" noRot="1" noChangeAspect="1" noMove="1" noResize="1" noEditPoints="1" noAdjustHandles="1" noChangeArrowheads="1" noChangeShapeType="1" noTextEdit="1"/>
              </p:cNvSpPr>
              <p:nvPr>
                <p:ph type="title"/>
              </p:nvPr>
            </p:nvSpPr>
            <p:spPr>
              <a:blipFill>
                <a:blip r:embed="rId3"/>
                <a:stretch>
                  <a:fillRect l="-2179" t="-6587" b="-95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F435838-2668-4DC8-A01D-98587BE8CA6B}"/>
                  </a:ext>
                </a:extLst>
              </p:cNvPr>
              <p:cNvSpPr>
                <a:spLocks noGrp="1"/>
              </p:cNvSpPr>
              <p:nvPr>
                <p:ph idx="1"/>
              </p:nvPr>
            </p:nvSpPr>
            <p:spPr>
              <a:xfrm>
                <a:off x="563208" y="1463856"/>
                <a:ext cx="11392572" cy="5394144"/>
              </a:xfrm>
            </p:spPr>
            <p:txBody>
              <a:bodyPr>
                <a:normAutofit lnSpcReduction="10000"/>
              </a:bodyPr>
              <a:lstStyle/>
              <a:p>
                <a:r>
                  <a:rPr lang="en-US" dirty="0"/>
                  <a:t>Applying </a:t>
                </a:r>
                <a:r>
                  <a:rPr lang="en-US" b="1" dirty="0"/>
                  <a:t>functions</a:t>
                </a:r>
                <a:r>
                  <a:rPr lang="en-US" dirty="0"/>
                  <a:t> on a random variable(s). </a:t>
                </a:r>
              </a:p>
              <a:p>
                <a:endParaRPr lang="en-US" dirty="0"/>
              </a:p>
              <a:p>
                <a14:m>
                  <m:oMath xmlns:m="http://schemas.openxmlformats.org/officeDocument/2006/math">
                    <m:r>
                      <a:rPr lang="en-US" b="0" i="1" smtClean="0">
                        <a:latin typeface="Cambria Math" panose="02040503050406030204" pitchFamily="18" charset="0"/>
                      </a:rPr>
                      <m:t>𝑔</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=2</m:t>
                    </m:r>
                    <m:r>
                      <a:rPr lang="en-US" b="0" i="1" smtClean="0">
                        <a:latin typeface="Cambria Math" panose="02040503050406030204" pitchFamily="18" charset="0"/>
                      </a:rPr>
                      <m:t>𝑋</m:t>
                    </m:r>
                    <m:r>
                      <a:rPr lang="en-US" b="0" i="1" smtClean="0">
                        <a:latin typeface="Cambria Math" panose="02040503050406030204" pitchFamily="18" charset="0"/>
                      </a:rPr>
                      <m:t>+3</m:t>
                    </m:r>
                  </m:oMath>
                </a14:m>
                <a:endParaRPr lang="en-US" dirty="0"/>
              </a:p>
              <a:p>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𝑔</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r>
                          <a:rPr lang="en-US" b="0" i="1" smtClean="0">
                            <a:latin typeface="Cambria Math" panose="02040503050406030204" pitchFamily="18" charset="0"/>
                          </a:rPr>
                          <m:t>𝑋</m:t>
                        </m:r>
                      </m:e>
                      <m:sup>
                        <m:r>
                          <a:rPr lang="en-US" b="0" i="1" smtClean="0">
                            <a:latin typeface="Cambria Math" panose="02040503050406030204" pitchFamily="18" charset="0"/>
                          </a:rPr>
                          <m:t>2</m:t>
                        </m:r>
                      </m:sup>
                    </m:sSup>
                  </m:oMath>
                </a14:m>
                <a:endParaRPr lang="en-US" dirty="0"/>
              </a:p>
              <a:p>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𝑔</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=2</m:t>
                        </m:r>
                      </m:e>
                      <m:sup>
                        <m:r>
                          <a:rPr lang="en-US" b="0" i="1" smtClean="0">
                            <a:latin typeface="Cambria Math" panose="02040503050406030204" pitchFamily="18" charset="0"/>
                          </a:rPr>
                          <m:t>𝑋</m:t>
                        </m:r>
                      </m:sup>
                    </m:sSup>
                  </m:oMath>
                </a14:m>
                <a:endParaRPr lang="en-US" b="0" dirty="0"/>
              </a:p>
              <a:p>
                <a14:m>
                  <m:oMath xmlns:m="http://schemas.openxmlformats.org/officeDocument/2006/math">
                    <m:r>
                      <a:rPr lang="en-US" b="0" i="1" smtClean="0">
                        <a:latin typeface="Cambria Math" panose="02040503050406030204" pitchFamily="18" charset="0"/>
                      </a:rPr>
                      <m:t>𝑔</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𝑌</m:t>
                        </m:r>
                      </m:e>
                    </m:d>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𝑌</m:t>
                    </m:r>
                  </m:oMath>
                </a14:m>
                <a:endParaRPr lang="en-US" dirty="0"/>
              </a:p>
              <a:p>
                <a:endParaRPr lang="en-US" dirty="0"/>
              </a:p>
              <a:p>
                <a:r>
                  <a:rPr lang="en-US" dirty="0"/>
                  <a:t>Still gives us a random variable! </a:t>
                </a:r>
              </a:p>
              <a:p>
                <a:r>
                  <a:rPr lang="en-US" i="1" dirty="0"/>
                  <a:t>Given an outcome, these functions give you a number. </a:t>
                </a:r>
              </a:p>
              <a:p>
                <a:r>
                  <a:rPr lang="en-US" dirty="0"/>
                  <a:t>They’re functions from Ω → ℝ. That’s the definition of a random variable!</a:t>
                </a:r>
              </a:p>
            </p:txBody>
          </p:sp>
        </mc:Choice>
        <mc:Fallback xmlns="">
          <p:sp>
            <p:nvSpPr>
              <p:cNvPr id="3" name="Content Placeholder 2">
                <a:extLst>
                  <a:ext uri="{FF2B5EF4-FFF2-40B4-BE49-F238E27FC236}">
                    <a16:creationId xmlns:a16="http://schemas.microsoft.com/office/drawing/2014/main" id="{7F435838-2668-4DC8-A01D-98587BE8CA6B}"/>
                  </a:ext>
                </a:extLst>
              </p:cNvPr>
              <p:cNvSpPr>
                <a:spLocks noGrp="1" noRot="1" noChangeAspect="1" noMove="1" noResize="1" noEditPoints="1" noAdjustHandles="1" noChangeArrowheads="1" noChangeShapeType="1" noTextEdit="1"/>
              </p:cNvSpPr>
              <p:nvPr>
                <p:ph idx="1"/>
              </p:nvPr>
            </p:nvSpPr>
            <p:spPr>
              <a:xfrm>
                <a:off x="563208" y="1463856"/>
                <a:ext cx="11392572" cy="5394144"/>
              </a:xfrm>
              <a:blipFill>
                <a:blip r:embed="rId4"/>
                <a:stretch>
                  <a:fillRect l="-642" t="-2712" r="-161" b="-904"/>
                </a:stretch>
              </a:blipFill>
            </p:spPr>
            <p:txBody>
              <a:bodyPr/>
              <a:lstStyle/>
              <a:p>
                <a:r>
                  <a:rPr lang="en-US">
                    <a:noFill/>
                  </a:rPr>
                  <a:t> </a:t>
                </a:r>
              </a:p>
            </p:txBody>
          </p:sp>
        </mc:Fallback>
      </mc:AlternateContent>
    </p:spTree>
    <p:extLst>
      <p:ext uri="{BB962C8B-B14F-4D97-AF65-F5344CB8AC3E}">
        <p14:creationId xmlns:p14="http://schemas.microsoft.com/office/powerpoint/2010/main" val="900569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FF9932B1-1537-46F8-BC8F-627427C95053}"/>
                  </a:ext>
                </a:extLst>
              </p:cNvPr>
              <p:cNvSpPr>
                <a:spLocks noGrp="1"/>
              </p:cNvSpPr>
              <p:nvPr>
                <p:ph type="title"/>
              </p:nvPr>
            </p:nvSpPr>
            <p:spPr/>
            <p:txBody>
              <a:bodyPr>
                <a:normAutofit/>
              </a:bodyPr>
              <a:lstStyle/>
              <a:p>
                <a:r>
                  <a:rPr lang="en-US" dirty="0"/>
                  <a:t>What about </a:t>
                </a:r>
                <a14:m>
                  <m:oMath xmlns:m="http://schemas.openxmlformats.org/officeDocument/2006/math">
                    <m:r>
                      <a:rPr lang="en-US" b="0" i="1" smtClean="0">
                        <a:latin typeface="Cambria Math" panose="02040503050406030204" pitchFamily="18" charset="0"/>
                      </a:rPr>
                      <m:t>𝔼</m:t>
                    </m:r>
                    <m:r>
                      <a:rPr lang="en-US" b="0" i="1" smtClean="0">
                        <a:latin typeface="Cambria Math" panose="02040503050406030204" pitchFamily="18" charset="0"/>
                      </a:rPr>
                      <m:t>[</m:t>
                    </m:r>
                    <m:r>
                      <a:rPr lang="en-US" b="0" i="1" smtClean="0">
                        <a:latin typeface="Cambria Math" panose="02040503050406030204" pitchFamily="18" charset="0"/>
                      </a:rPr>
                      <m:t>𝑔</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oMath>
                </a14:m>
                <a:r>
                  <a:rPr lang="en-US" dirty="0"/>
                  <a:t>? (e.g., </a:t>
                </a:r>
                <a14:m>
                  <m:oMath xmlns:m="http://schemas.openxmlformats.org/officeDocument/2006/math">
                    <m:r>
                      <a:rPr lang="en-US" i="1">
                        <a:latin typeface="Cambria Math" panose="02040503050406030204" pitchFamily="18" charset="0"/>
                      </a:rPr>
                      <m:t>𝔼</m:t>
                    </m:r>
                    <m:r>
                      <a:rPr lang="en-US" i="1">
                        <a:latin typeface="Cambria Math" panose="02040503050406030204" pitchFamily="18" charset="0"/>
                      </a:rPr>
                      <m:t>[</m:t>
                    </m:r>
                    <m:sSup>
                      <m:sSupPr>
                        <m:ctrlPr>
                          <a:rPr lang="en-US" b="0" i="1" smtClean="0">
                            <a:latin typeface="Cambria Math" panose="02040503050406030204" pitchFamily="18" charset="0"/>
                          </a:rPr>
                        </m:ctrlPr>
                      </m:sSupPr>
                      <m:e>
                        <m:r>
                          <a:rPr lang="en-US" i="1">
                            <a:latin typeface="Cambria Math" panose="02040503050406030204" pitchFamily="18" charset="0"/>
                          </a:rPr>
                          <m:t>𝑋</m:t>
                        </m:r>
                      </m:e>
                      <m:sup>
                        <m:r>
                          <a:rPr lang="en-US" b="0" i="1" smtClean="0">
                            <a:latin typeface="Cambria Math" panose="02040503050406030204" pitchFamily="18" charset="0"/>
                          </a:rPr>
                          <m:t>2</m:t>
                        </m:r>
                      </m:sup>
                    </m:sSup>
                    <m:r>
                      <a:rPr lang="en-US" i="1">
                        <a:latin typeface="Cambria Math" panose="02040503050406030204" pitchFamily="18" charset="0"/>
                      </a:rPr>
                      <m:t>]</m:t>
                    </m:r>
                  </m:oMath>
                </a14:m>
                <a:r>
                  <a:rPr lang="en-US" dirty="0"/>
                  <a:t>, </a:t>
                </a:r>
                <a14:m>
                  <m:oMath xmlns:m="http://schemas.openxmlformats.org/officeDocument/2006/math">
                    <m:r>
                      <a:rPr lang="en-US" i="1">
                        <a:latin typeface="Cambria Math" panose="02040503050406030204" pitchFamily="18" charset="0"/>
                      </a:rPr>
                      <m:t>𝔼</m:t>
                    </m:r>
                    <m:r>
                      <a:rPr lang="en-US" i="1">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2</m:t>
                        </m:r>
                      </m:e>
                      <m:sup>
                        <m:r>
                          <a:rPr lang="en-US" b="0" i="1" smtClean="0">
                            <a:latin typeface="Cambria Math" panose="02040503050406030204" pitchFamily="18" charset="0"/>
                          </a:rPr>
                          <m:t>𝑋</m:t>
                        </m:r>
                      </m:sup>
                    </m:sSup>
                    <m:r>
                      <a:rPr lang="en-US" i="1">
                        <a:latin typeface="Cambria Math" panose="02040503050406030204" pitchFamily="18" charset="0"/>
                      </a:rPr>
                      <m:t>]</m:t>
                    </m:r>
                  </m:oMath>
                </a14:m>
                <a:r>
                  <a:rPr lang="en-US" dirty="0"/>
                  <a:t>) </a:t>
                </a:r>
              </a:p>
            </p:txBody>
          </p:sp>
        </mc:Choice>
        <mc:Fallback xmlns="">
          <p:sp>
            <p:nvSpPr>
              <p:cNvPr id="2" name="Title 1">
                <a:extLst>
                  <a:ext uri="{FF2B5EF4-FFF2-40B4-BE49-F238E27FC236}">
                    <a16:creationId xmlns:a16="http://schemas.microsoft.com/office/drawing/2014/main" id="{FF9932B1-1537-46F8-BC8F-627427C95053}"/>
                  </a:ext>
                </a:extLst>
              </p:cNvPr>
              <p:cNvSpPr>
                <a:spLocks noGrp="1" noRot="1" noChangeAspect="1" noMove="1" noResize="1" noEditPoints="1" noAdjustHandles="1" noChangeArrowheads="1" noChangeShapeType="1" noTextEdit="1"/>
              </p:cNvSpPr>
              <p:nvPr>
                <p:ph type="title"/>
              </p:nvPr>
            </p:nvSpPr>
            <p:spPr>
              <a:blipFill>
                <a:blip r:embed="rId3"/>
                <a:stretch>
                  <a:fillRect l="-2179" t="-6587" b="-958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7F435838-2668-4DC8-A01D-98587BE8CA6B}"/>
                  </a:ext>
                </a:extLst>
              </p:cNvPr>
              <p:cNvSpPr>
                <a:spLocks noGrp="1"/>
              </p:cNvSpPr>
              <p:nvPr>
                <p:ph idx="1"/>
              </p:nvPr>
            </p:nvSpPr>
            <p:spPr>
              <a:xfrm>
                <a:off x="563208" y="1463856"/>
                <a:ext cx="11187258" cy="5394144"/>
              </a:xfrm>
            </p:spPr>
            <p:txBody>
              <a:bodyPr>
                <a:normAutofit/>
              </a:bodyPr>
              <a:lstStyle/>
              <a:p>
                <a:r>
                  <a:rPr lang="en-US" dirty="0"/>
                  <a:t>What if we want to find the expected value of some function of </a:t>
                </a:r>
                <a14:m>
                  <m:oMath xmlns:m="http://schemas.openxmlformats.org/officeDocument/2006/math">
                    <m:r>
                      <a:rPr lang="en-US" b="0" i="1" smtClean="0">
                        <a:latin typeface="Cambria Math" panose="02040503050406030204" pitchFamily="18" charset="0"/>
                      </a:rPr>
                      <m:t>𝑋</m:t>
                    </m:r>
                  </m:oMath>
                </a14:m>
                <a:r>
                  <a:rPr lang="en-US" dirty="0"/>
                  <a:t>?</a:t>
                </a:r>
              </a:p>
              <a:p>
                <a:endParaRPr lang="en-US" dirty="0"/>
              </a:p>
              <a:p>
                <a:r>
                  <a:rPr lang="en-US" b="0" dirty="0"/>
                  <a:t>Let’s say we want to find </a:t>
                </a:r>
                <a14:m>
                  <m:oMath xmlns:m="http://schemas.openxmlformats.org/officeDocument/2006/math">
                    <m:r>
                      <a:rPr lang="en-US" b="0" i="1" smtClean="0">
                        <a:latin typeface="Cambria Math" panose="02040503050406030204" pitchFamily="18" charset="0"/>
                      </a:rPr>
                      <m:t>𝔼</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2</m:t>
                        </m:r>
                      </m:sup>
                    </m:sSup>
                    <m:r>
                      <a:rPr lang="en-US" b="0" i="1" smtClean="0">
                        <a:latin typeface="Cambria Math" panose="02040503050406030204" pitchFamily="18" charset="0"/>
                      </a:rPr>
                      <m:t>]</m:t>
                    </m:r>
                  </m:oMath>
                </a14:m>
                <a:r>
                  <a:rPr lang="en-US" dirty="0"/>
                  <a:t>. Is </a:t>
                </a:r>
                <a14:m>
                  <m:oMath xmlns:m="http://schemas.openxmlformats.org/officeDocument/2006/math">
                    <m:r>
                      <a:rPr lang="en-US" i="1">
                        <a:latin typeface="Cambria Math" panose="02040503050406030204" pitchFamily="18" charset="0"/>
                      </a:rPr>
                      <m:t>𝔼</m:t>
                    </m:r>
                    <m:d>
                      <m:dPr>
                        <m:begChr m:val="["/>
                        <m:endChr m:val="]"/>
                        <m:ctrlPr>
                          <a:rPr lang="en-US" i="1">
                            <a:latin typeface="Cambria Math" panose="02040503050406030204" pitchFamily="18" charset="0"/>
                          </a:rPr>
                        </m:ctrlPr>
                      </m:dPr>
                      <m:e>
                        <m:sSup>
                          <m:sSupPr>
                            <m:ctrlPr>
                              <a:rPr lang="en-US" i="1">
                                <a:latin typeface="Cambria Math" panose="02040503050406030204" pitchFamily="18" charset="0"/>
                              </a:rPr>
                            </m:ctrlPr>
                          </m:sSupPr>
                          <m:e>
                            <m:r>
                              <a:rPr lang="en-US" i="1">
                                <a:latin typeface="Cambria Math" panose="02040503050406030204" pitchFamily="18" charset="0"/>
                              </a:rPr>
                              <m:t>𝑋</m:t>
                            </m:r>
                          </m:e>
                          <m:sup>
                            <m:r>
                              <a:rPr lang="en-US" i="1">
                                <a:latin typeface="Cambria Math" panose="02040503050406030204" pitchFamily="18" charset="0"/>
                              </a:rPr>
                              <m:t>2</m:t>
                            </m:r>
                          </m:sup>
                        </m:sSup>
                      </m:e>
                    </m:d>
                    <m:r>
                      <a:rPr lang="en-US" b="0" i="1" smtClean="0">
                        <a:latin typeface="Cambria Math" panose="02040503050406030204" pitchFamily="18" charset="0"/>
                      </a:rPr>
                      <m:t>=(</m:t>
                    </m:r>
                    <m:r>
                      <a:rPr lang="en-US" i="1">
                        <a:latin typeface="Cambria Math" panose="02040503050406030204" pitchFamily="18" charset="0"/>
                      </a:rPr>
                      <m:t>𝔼</m:t>
                    </m:r>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e>
                      <m:sup>
                        <m:r>
                          <a:rPr lang="en-US" b="0" i="1" smtClean="0">
                            <a:latin typeface="Cambria Math" panose="02040503050406030204" pitchFamily="18" charset="0"/>
                          </a:rPr>
                          <m:t>2</m:t>
                        </m:r>
                      </m:sup>
                    </m:sSup>
                  </m:oMath>
                </a14:m>
                <a:r>
                  <a:rPr lang="en-US" dirty="0"/>
                  <a:t> ?</a:t>
                </a:r>
              </a:p>
            </p:txBody>
          </p:sp>
        </mc:Choice>
        <mc:Fallback>
          <p:sp>
            <p:nvSpPr>
              <p:cNvPr id="3" name="Content Placeholder 2">
                <a:extLst>
                  <a:ext uri="{FF2B5EF4-FFF2-40B4-BE49-F238E27FC236}">
                    <a16:creationId xmlns:a16="http://schemas.microsoft.com/office/drawing/2014/main" id="{7F435838-2668-4DC8-A01D-98587BE8CA6B}"/>
                  </a:ext>
                </a:extLst>
              </p:cNvPr>
              <p:cNvSpPr>
                <a:spLocks noGrp="1" noRot="1" noChangeAspect="1" noMove="1" noResize="1" noEditPoints="1" noAdjustHandles="1" noChangeArrowheads="1" noChangeShapeType="1" noTextEdit="1"/>
              </p:cNvSpPr>
              <p:nvPr>
                <p:ph idx="1"/>
              </p:nvPr>
            </p:nvSpPr>
            <p:spPr>
              <a:xfrm>
                <a:off x="563208" y="1463856"/>
                <a:ext cx="11187258" cy="5394144"/>
              </a:xfrm>
              <a:blipFill>
                <a:blip r:embed="rId4"/>
                <a:stretch>
                  <a:fillRect l="-654" t="-1921"/>
                </a:stretch>
              </a:blipFill>
            </p:spPr>
            <p:txBody>
              <a:bodyPr/>
              <a:lstStyle/>
              <a:p>
                <a:r>
                  <a:rPr lang="en-US">
                    <a:noFill/>
                  </a:rPr>
                  <a:t> </a:t>
                </a:r>
              </a:p>
            </p:txBody>
          </p:sp>
        </mc:Fallback>
      </mc:AlternateContent>
    </p:spTree>
    <p:extLst>
      <p:ext uri="{BB962C8B-B14F-4D97-AF65-F5344CB8AC3E}">
        <p14:creationId xmlns:p14="http://schemas.microsoft.com/office/powerpoint/2010/main" val="21373550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86CB6-6AAC-4442-933E-1C2F13BF935D}"/>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4CEC4F32-E965-8544-8D15-5483039DD4B2}"/>
                  </a:ext>
                </a:extLst>
              </p:cNvPr>
              <p:cNvSpPr>
                <a:spLocks noGrp="1"/>
              </p:cNvSpPr>
              <p:nvPr>
                <p:ph type="title"/>
              </p:nvPr>
            </p:nvSpPr>
            <p:spPr/>
            <p:txBody>
              <a:bodyPr>
                <a:normAutofit/>
              </a:bodyPr>
              <a:lstStyle/>
              <a:p>
                <a:r>
                  <a:rPr lang="en-US" dirty="0"/>
                  <a:t>What about </a:t>
                </a:r>
                <a14:m>
                  <m:oMath xmlns:m="http://schemas.openxmlformats.org/officeDocument/2006/math">
                    <m:r>
                      <a:rPr lang="en-US" b="0" i="1" smtClean="0">
                        <a:latin typeface="Cambria Math" panose="02040503050406030204" pitchFamily="18" charset="0"/>
                      </a:rPr>
                      <m:t>𝔼</m:t>
                    </m:r>
                    <m:r>
                      <a:rPr lang="en-US" b="0" i="1" smtClean="0">
                        <a:latin typeface="Cambria Math" panose="02040503050406030204" pitchFamily="18" charset="0"/>
                      </a:rPr>
                      <m:t>[</m:t>
                    </m:r>
                    <m:r>
                      <a:rPr lang="en-US" b="0" i="1" smtClean="0">
                        <a:latin typeface="Cambria Math" panose="02040503050406030204" pitchFamily="18" charset="0"/>
                      </a:rPr>
                      <m:t>𝑔</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oMath>
                </a14:m>
                <a:r>
                  <a:rPr lang="en-US" dirty="0"/>
                  <a:t>? (e.g., </a:t>
                </a:r>
                <a14:m>
                  <m:oMath xmlns:m="http://schemas.openxmlformats.org/officeDocument/2006/math">
                    <m:r>
                      <a:rPr lang="en-US" i="1">
                        <a:latin typeface="Cambria Math" panose="02040503050406030204" pitchFamily="18" charset="0"/>
                      </a:rPr>
                      <m:t>𝔼</m:t>
                    </m:r>
                    <m:r>
                      <a:rPr lang="en-US" i="1">
                        <a:latin typeface="Cambria Math" panose="02040503050406030204" pitchFamily="18" charset="0"/>
                      </a:rPr>
                      <m:t>[</m:t>
                    </m:r>
                    <m:sSup>
                      <m:sSupPr>
                        <m:ctrlPr>
                          <a:rPr lang="en-US" b="0" i="1" smtClean="0">
                            <a:latin typeface="Cambria Math" panose="02040503050406030204" pitchFamily="18" charset="0"/>
                          </a:rPr>
                        </m:ctrlPr>
                      </m:sSupPr>
                      <m:e>
                        <m:r>
                          <a:rPr lang="en-US" i="1">
                            <a:latin typeface="Cambria Math" panose="02040503050406030204" pitchFamily="18" charset="0"/>
                          </a:rPr>
                          <m:t>𝑋</m:t>
                        </m:r>
                      </m:e>
                      <m:sup>
                        <m:r>
                          <a:rPr lang="en-US" b="0" i="1" smtClean="0">
                            <a:latin typeface="Cambria Math" panose="02040503050406030204" pitchFamily="18" charset="0"/>
                          </a:rPr>
                          <m:t>2</m:t>
                        </m:r>
                      </m:sup>
                    </m:sSup>
                    <m:r>
                      <a:rPr lang="en-US" i="1">
                        <a:latin typeface="Cambria Math" panose="02040503050406030204" pitchFamily="18" charset="0"/>
                      </a:rPr>
                      <m:t>]</m:t>
                    </m:r>
                  </m:oMath>
                </a14:m>
                <a:r>
                  <a:rPr lang="en-US" dirty="0"/>
                  <a:t>, </a:t>
                </a:r>
                <a14:m>
                  <m:oMath xmlns:m="http://schemas.openxmlformats.org/officeDocument/2006/math">
                    <m:r>
                      <a:rPr lang="en-US" i="1">
                        <a:latin typeface="Cambria Math" panose="02040503050406030204" pitchFamily="18" charset="0"/>
                      </a:rPr>
                      <m:t>𝔼</m:t>
                    </m:r>
                    <m:r>
                      <a:rPr lang="en-US" i="1">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2</m:t>
                        </m:r>
                      </m:e>
                      <m:sup>
                        <m:r>
                          <a:rPr lang="en-US" b="0" i="1" smtClean="0">
                            <a:latin typeface="Cambria Math" panose="02040503050406030204" pitchFamily="18" charset="0"/>
                          </a:rPr>
                          <m:t>𝑋</m:t>
                        </m:r>
                      </m:sup>
                    </m:sSup>
                    <m:r>
                      <a:rPr lang="en-US" i="1">
                        <a:latin typeface="Cambria Math" panose="02040503050406030204" pitchFamily="18" charset="0"/>
                      </a:rPr>
                      <m:t>]</m:t>
                    </m:r>
                  </m:oMath>
                </a14:m>
                <a:r>
                  <a:rPr lang="en-US" dirty="0"/>
                  <a:t>) </a:t>
                </a:r>
              </a:p>
            </p:txBody>
          </p:sp>
        </mc:Choice>
        <mc:Fallback xmlns="">
          <p:sp>
            <p:nvSpPr>
              <p:cNvPr id="2" name="Title 1">
                <a:extLst>
                  <a:ext uri="{FF2B5EF4-FFF2-40B4-BE49-F238E27FC236}">
                    <a16:creationId xmlns:a16="http://schemas.microsoft.com/office/drawing/2014/main" id="{FF9932B1-1537-46F8-BC8F-627427C95053}"/>
                  </a:ext>
                </a:extLst>
              </p:cNvPr>
              <p:cNvSpPr>
                <a:spLocks noGrp="1" noRot="1" noChangeAspect="1" noMove="1" noResize="1" noEditPoints="1" noAdjustHandles="1" noChangeArrowheads="1" noChangeShapeType="1" noTextEdit="1"/>
              </p:cNvSpPr>
              <p:nvPr>
                <p:ph type="title"/>
              </p:nvPr>
            </p:nvSpPr>
            <p:spPr>
              <a:blipFill>
                <a:blip r:embed="rId3"/>
                <a:stretch>
                  <a:fillRect l="-2179" t="-6587" b="-958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CA2825F8-4101-D768-24A3-6484917EEEFF}"/>
                  </a:ext>
                </a:extLst>
              </p:cNvPr>
              <p:cNvSpPr>
                <a:spLocks noGrp="1"/>
              </p:cNvSpPr>
              <p:nvPr>
                <p:ph idx="1"/>
              </p:nvPr>
            </p:nvSpPr>
            <p:spPr>
              <a:xfrm>
                <a:off x="563208" y="1463856"/>
                <a:ext cx="11187258" cy="5394144"/>
              </a:xfrm>
            </p:spPr>
            <p:txBody>
              <a:bodyPr>
                <a:normAutofit/>
              </a:bodyPr>
              <a:lstStyle/>
              <a:p>
                <a:r>
                  <a:rPr lang="en-US" dirty="0"/>
                  <a:t>What if we want to find the expected value of some function of </a:t>
                </a:r>
                <a14:m>
                  <m:oMath xmlns:m="http://schemas.openxmlformats.org/officeDocument/2006/math">
                    <m:r>
                      <a:rPr lang="en-US" b="0" i="1" smtClean="0">
                        <a:latin typeface="Cambria Math" panose="02040503050406030204" pitchFamily="18" charset="0"/>
                      </a:rPr>
                      <m:t>𝑋</m:t>
                    </m:r>
                  </m:oMath>
                </a14:m>
                <a:r>
                  <a:rPr lang="en-US" dirty="0"/>
                  <a:t>?</a:t>
                </a:r>
              </a:p>
              <a:p>
                <a:endParaRPr lang="en-US" dirty="0"/>
              </a:p>
              <a:p>
                <a:r>
                  <a:rPr lang="en-US" b="0" dirty="0"/>
                  <a:t>Let’s say we want to find </a:t>
                </a:r>
                <a14:m>
                  <m:oMath xmlns:m="http://schemas.openxmlformats.org/officeDocument/2006/math">
                    <m:r>
                      <a:rPr lang="en-US" b="0" i="1" smtClean="0">
                        <a:latin typeface="Cambria Math" panose="02040503050406030204" pitchFamily="18" charset="0"/>
                      </a:rPr>
                      <m:t>𝔼</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2</m:t>
                        </m:r>
                      </m:sup>
                    </m:sSup>
                    <m:r>
                      <a:rPr lang="en-US" b="0" i="1" smtClean="0">
                        <a:latin typeface="Cambria Math" panose="02040503050406030204" pitchFamily="18" charset="0"/>
                      </a:rPr>
                      <m:t>]</m:t>
                    </m:r>
                  </m:oMath>
                </a14:m>
                <a:r>
                  <a:rPr lang="en-US" dirty="0"/>
                  <a:t>. Is </a:t>
                </a:r>
                <a14:m>
                  <m:oMath xmlns:m="http://schemas.openxmlformats.org/officeDocument/2006/math">
                    <m:r>
                      <a:rPr lang="en-US" i="1">
                        <a:latin typeface="Cambria Math" panose="02040503050406030204" pitchFamily="18" charset="0"/>
                      </a:rPr>
                      <m:t>𝔼</m:t>
                    </m:r>
                    <m:d>
                      <m:dPr>
                        <m:begChr m:val="["/>
                        <m:endChr m:val="]"/>
                        <m:ctrlPr>
                          <a:rPr lang="en-US" i="1">
                            <a:latin typeface="Cambria Math" panose="02040503050406030204" pitchFamily="18" charset="0"/>
                          </a:rPr>
                        </m:ctrlPr>
                      </m:dPr>
                      <m:e>
                        <m:sSup>
                          <m:sSupPr>
                            <m:ctrlPr>
                              <a:rPr lang="en-US" i="1">
                                <a:latin typeface="Cambria Math" panose="02040503050406030204" pitchFamily="18" charset="0"/>
                              </a:rPr>
                            </m:ctrlPr>
                          </m:sSupPr>
                          <m:e>
                            <m:r>
                              <a:rPr lang="en-US" i="1">
                                <a:latin typeface="Cambria Math" panose="02040503050406030204" pitchFamily="18" charset="0"/>
                              </a:rPr>
                              <m:t>𝑋</m:t>
                            </m:r>
                          </m:e>
                          <m:sup>
                            <m:r>
                              <a:rPr lang="en-US" i="1">
                                <a:latin typeface="Cambria Math" panose="02040503050406030204" pitchFamily="18" charset="0"/>
                              </a:rPr>
                              <m:t>2</m:t>
                            </m:r>
                          </m:sup>
                        </m:sSup>
                      </m:e>
                    </m:d>
                    <m:r>
                      <a:rPr lang="en-US" b="0" i="1" smtClean="0">
                        <a:latin typeface="Cambria Math" panose="02040503050406030204" pitchFamily="18" charset="0"/>
                      </a:rPr>
                      <m:t>=(</m:t>
                    </m:r>
                    <m:r>
                      <a:rPr lang="en-US" i="1">
                        <a:latin typeface="Cambria Math" panose="02040503050406030204" pitchFamily="18" charset="0"/>
                      </a:rPr>
                      <m:t>𝔼</m:t>
                    </m:r>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e>
                      <m:sup>
                        <m:r>
                          <a:rPr lang="en-US" b="0" i="1" smtClean="0">
                            <a:latin typeface="Cambria Math" panose="02040503050406030204" pitchFamily="18" charset="0"/>
                          </a:rPr>
                          <m:t>2</m:t>
                        </m:r>
                      </m:sup>
                    </m:sSup>
                  </m:oMath>
                </a14:m>
                <a:r>
                  <a:rPr lang="en-US" dirty="0"/>
                  <a:t> ?</a:t>
                </a:r>
              </a:p>
              <a:p>
                <a:r>
                  <a:rPr lang="en-US" b="1" dirty="0"/>
                  <a:t>Not necessarily! </a:t>
                </a:r>
                <a:r>
                  <a:rPr lang="en-US" dirty="0"/>
                  <a:t>For example, </a:t>
                </a:r>
              </a:p>
              <a:p>
                <a:r>
                  <a:rPr lang="en-US" dirty="0"/>
                  <a:t>If we have a random variable </a:t>
                </a:r>
                <a14:m>
                  <m:oMath xmlns:m="http://schemas.openxmlformats.org/officeDocument/2006/math">
                    <m:r>
                      <a:rPr lang="en-US" b="0" i="1" smtClean="0">
                        <a:latin typeface="Cambria Math" panose="02040503050406030204" pitchFamily="18" charset="0"/>
                      </a:rPr>
                      <m:t>𝑋</m:t>
                    </m:r>
                  </m:oMath>
                </a14:m>
                <a:r>
                  <a:rPr lang="en-US" dirty="0"/>
                  <a:t> that following the PMF: </a:t>
                </a:r>
              </a:p>
              <a:p>
                <a14:m>
                  <m:oMath xmlns:m="http://schemas.openxmlformats.org/officeDocument/2006/math">
                    <m:sSub>
                      <m:sSubPr>
                        <m:ctrlPr>
                          <a:rPr lang="en-US" b="0" i="1" dirty="0" smtClean="0">
                            <a:latin typeface="Cambria Math" panose="02040503050406030204" pitchFamily="18" charset="0"/>
                          </a:rPr>
                        </m:ctrlPr>
                      </m:sSubPr>
                      <m:e>
                        <m:r>
                          <m:rPr>
                            <m:sty m:val="p"/>
                          </m:rPr>
                          <a:rPr lang="en-US" dirty="0" smtClean="0">
                            <a:latin typeface="Cambria Math" panose="02040503050406030204" pitchFamily="18" charset="0"/>
                          </a:rPr>
                          <m:t>p</m:t>
                        </m:r>
                      </m:e>
                      <m:sub>
                        <m:r>
                          <a:rPr lang="en-US" b="0" i="1" dirty="0" smtClean="0">
                            <a:latin typeface="Cambria Math" panose="02040503050406030204" pitchFamily="18" charset="0"/>
                          </a:rPr>
                          <m:t>𝑋</m:t>
                        </m:r>
                      </m:sub>
                    </m:sSub>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𝑘</m:t>
                        </m:r>
                      </m:e>
                    </m:d>
                    <m:r>
                      <a:rPr lang="en-US" b="0" i="1" dirty="0" smtClean="0">
                        <a:latin typeface="Cambria Math" panose="02040503050406030204" pitchFamily="18" charset="0"/>
                      </a:rPr>
                      <m:t>=</m:t>
                    </m:r>
                    <m:d>
                      <m:dPr>
                        <m:begChr m:val="{"/>
                        <m:endChr m:val=""/>
                        <m:ctrlPr>
                          <a:rPr lang="en-US" i="1">
                            <a:latin typeface="Cambria Math" panose="02040503050406030204" pitchFamily="18" charset="0"/>
                          </a:rPr>
                        </m:ctrlPr>
                      </m:dPr>
                      <m:e>
                        <m:eqArr>
                          <m:eqArrPr>
                            <m:ctrlPr>
                              <a:rPr lang="en-US" b="0" i="1" smtClean="0">
                                <a:latin typeface="Cambria Math" panose="02040503050406030204" pitchFamily="18" charset="0"/>
                              </a:rPr>
                            </m:ctrlPr>
                          </m:eqArrPr>
                          <m:e>
                            <m:r>
                              <a:rPr lang="en-US" b="0" i="1" smtClean="0">
                                <a:latin typeface="Cambria Math" panose="02040503050406030204" pitchFamily="18" charset="0"/>
                              </a:rPr>
                              <m:t>0.5          </m:t>
                            </m:r>
                            <m:r>
                              <a:rPr lang="en-US" b="0" i="1" smtClean="0">
                                <a:latin typeface="Cambria Math" panose="02040503050406030204" pitchFamily="18" charset="0"/>
                              </a:rPr>
                              <m:t>𝑘</m:t>
                            </m:r>
                            <m:r>
                              <a:rPr lang="en-US" b="0" i="1" smtClean="0">
                                <a:latin typeface="Cambria Math" panose="02040503050406030204" pitchFamily="18" charset="0"/>
                              </a:rPr>
                              <m:t>=1</m:t>
                            </m:r>
                          </m:e>
                          <m:e>
                            <m:r>
                              <a:rPr lang="en-US" b="0" i="1" smtClean="0">
                                <a:latin typeface="Cambria Math" panose="02040503050406030204" pitchFamily="18" charset="0"/>
                              </a:rPr>
                              <m:t>0.5      </m:t>
                            </m:r>
                            <m:r>
                              <a:rPr lang="en-US" b="0" i="1" smtClean="0">
                                <a:latin typeface="Cambria Math" panose="02040503050406030204" pitchFamily="18" charset="0"/>
                              </a:rPr>
                              <m:t>𝑘</m:t>
                            </m:r>
                            <m:r>
                              <a:rPr lang="en-US" b="0" i="1" smtClean="0">
                                <a:latin typeface="Cambria Math" panose="02040503050406030204" pitchFamily="18" charset="0"/>
                              </a:rPr>
                              <m:t>=−1</m:t>
                            </m:r>
                          </m:e>
                          <m:e>
                            <m:r>
                              <a:rPr lang="en-US" b="0" i="1" smtClean="0">
                                <a:latin typeface="Cambria Math" panose="02040503050406030204" pitchFamily="18" charset="0"/>
                              </a:rPr>
                              <m:t>0     </m:t>
                            </m:r>
                            <m:r>
                              <m:rPr>
                                <m:sty m:val="p"/>
                              </m:rPr>
                              <a:rPr lang="en-US" b="0" i="0" smtClean="0">
                                <a:latin typeface="Cambria Math" panose="02040503050406030204" pitchFamily="18" charset="0"/>
                              </a:rPr>
                              <m:t>otherwise</m:t>
                            </m:r>
                          </m:e>
                        </m:eqArr>
                      </m:e>
                    </m:d>
                  </m:oMath>
                </a14:m>
                <a:endParaRPr lang="en-US" b="1" dirty="0"/>
              </a:p>
              <a:p>
                <a14:m>
                  <m:oMath xmlns:m="http://schemas.openxmlformats.org/officeDocument/2006/math">
                    <m:r>
                      <a:rPr lang="en-US"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=0.5⋅1+0.5⋅−1=0</m:t>
                    </m:r>
                    <m:r>
                      <a:rPr lang="en-US" b="0" i="0" smtClean="0">
                        <a:latin typeface="Cambria Math" panose="02040503050406030204" pitchFamily="18" charset="0"/>
                      </a:rPr>
                      <m:t> </m:t>
                    </m:r>
                  </m:oMath>
                </a14:m>
                <a:endParaRPr lang="en-US" b="0" dirty="0"/>
              </a:p>
              <a:p>
                <a:pPr marL="0" indent="0">
                  <a:buNone/>
                </a:pPr>
                <a:r>
                  <a:rPr lang="en-US" dirty="0">
                    <a:sym typeface="Wingdings" panose="05000000000000000000" pitchFamily="2" charset="2"/>
                  </a:rPr>
                  <a:t> </a:t>
                </a:r>
                <a14:m>
                  <m:oMath xmlns:m="http://schemas.openxmlformats.org/officeDocument/2006/math">
                    <m:r>
                      <a:rPr lang="en-US" i="1">
                        <a:latin typeface="Cambria Math" panose="02040503050406030204" pitchFamily="18" charset="0"/>
                      </a:rPr>
                      <m:t>𝔼</m:t>
                    </m:r>
                    <m:sSup>
                      <m:sSupPr>
                        <m:ctrlPr>
                          <a:rPr lang="en-US" i="1">
                            <a:latin typeface="Cambria Math" panose="02040503050406030204" pitchFamily="18" charset="0"/>
                          </a:rPr>
                        </m:ctrlPr>
                      </m:sSupPr>
                      <m:e>
                        <m:d>
                          <m:dPr>
                            <m:begChr m:val="["/>
                            <m:endChr m:val="]"/>
                            <m:ctrlPr>
                              <a:rPr lang="en-US" i="1">
                                <a:latin typeface="Cambria Math" panose="02040503050406030204" pitchFamily="18" charset="0"/>
                              </a:rPr>
                            </m:ctrlPr>
                          </m:dPr>
                          <m:e>
                            <m:r>
                              <a:rPr lang="en-US" i="1">
                                <a:latin typeface="Cambria Math" panose="02040503050406030204" pitchFamily="18" charset="0"/>
                              </a:rPr>
                              <m:t>𝑋</m:t>
                            </m:r>
                          </m:e>
                        </m:d>
                      </m:e>
                      <m:sup>
                        <m:r>
                          <a:rPr lang="en-US" i="1">
                            <a:latin typeface="Cambria Math" panose="02040503050406030204" pitchFamily="18" charset="0"/>
                          </a:rPr>
                          <m:t>2</m:t>
                        </m:r>
                      </m:sup>
                    </m:sSup>
                    <m:r>
                      <a:rPr lang="en-US" b="0" i="1" smtClean="0">
                        <a:latin typeface="Cambria Math" panose="02040503050406030204" pitchFamily="18" charset="0"/>
                      </a:rPr>
                      <m:t>=0</m:t>
                    </m:r>
                  </m:oMath>
                </a14:m>
                <a:endParaRPr lang="en-US" dirty="0"/>
              </a:p>
            </p:txBody>
          </p:sp>
        </mc:Choice>
        <mc:Fallback>
          <p:sp>
            <p:nvSpPr>
              <p:cNvPr id="3" name="Content Placeholder 2">
                <a:extLst>
                  <a:ext uri="{FF2B5EF4-FFF2-40B4-BE49-F238E27FC236}">
                    <a16:creationId xmlns:a16="http://schemas.microsoft.com/office/drawing/2014/main" id="{CA2825F8-4101-D768-24A3-6484917EEEFF}"/>
                  </a:ext>
                </a:extLst>
              </p:cNvPr>
              <p:cNvSpPr>
                <a:spLocks noGrp="1" noRot="1" noChangeAspect="1" noMove="1" noResize="1" noEditPoints="1" noAdjustHandles="1" noChangeArrowheads="1" noChangeShapeType="1" noTextEdit="1"/>
              </p:cNvSpPr>
              <p:nvPr>
                <p:ph idx="1"/>
              </p:nvPr>
            </p:nvSpPr>
            <p:spPr>
              <a:xfrm>
                <a:off x="563208" y="1463856"/>
                <a:ext cx="11187258" cy="5394144"/>
              </a:xfrm>
              <a:blipFill>
                <a:blip r:embed="rId4"/>
                <a:stretch>
                  <a:fillRect l="-654" t="-1921"/>
                </a:stretch>
              </a:blipFill>
            </p:spPr>
            <p:txBody>
              <a:bodyPr/>
              <a:lstStyle/>
              <a:p>
                <a:r>
                  <a:rPr lang="en-US">
                    <a:noFill/>
                  </a:rPr>
                  <a:t> </a:t>
                </a:r>
              </a:p>
            </p:txBody>
          </p:sp>
        </mc:Fallback>
      </mc:AlternateContent>
    </p:spTree>
    <p:extLst>
      <p:ext uri="{BB962C8B-B14F-4D97-AF65-F5344CB8AC3E}">
        <p14:creationId xmlns:p14="http://schemas.microsoft.com/office/powerpoint/2010/main" val="24812364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FF9932B1-1537-46F8-BC8F-627427C95053}"/>
                  </a:ext>
                </a:extLst>
              </p:cNvPr>
              <p:cNvSpPr>
                <a:spLocks noGrp="1"/>
              </p:cNvSpPr>
              <p:nvPr>
                <p:ph type="title"/>
              </p:nvPr>
            </p:nvSpPr>
            <p:spPr/>
            <p:txBody>
              <a:bodyPr/>
              <a:lstStyle/>
              <a:p>
                <a:r>
                  <a:rPr lang="en-US" dirty="0"/>
                  <a:t>What about </a:t>
                </a:r>
                <a14:m>
                  <m:oMath xmlns:m="http://schemas.openxmlformats.org/officeDocument/2006/math">
                    <m:r>
                      <a:rPr lang="en-US" b="0" i="1" smtClean="0">
                        <a:latin typeface="Cambria Math" panose="02040503050406030204" pitchFamily="18" charset="0"/>
                      </a:rPr>
                      <m:t>𝔼</m:t>
                    </m:r>
                    <m:r>
                      <a:rPr lang="en-US" b="0" i="1" smtClean="0">
                        <a:latin typeface="Cambria Math" panose="02040503050406030204" pitchFamily="18" charset="0"/>
                      </a:rPr>
                      <m:t>[</m:t>
                    </m:r>
                    <m:r>
                      <a:rPr lang="en-US" b="0" i="1" smtClean="0">
                        <a:latin typeface="Cambria Math" panose="02040503050406030204" pitchFamily="18" charset="0"/>
                      </a:rPr>
                      <m:t>𝑔</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oMath>
                </a14:m>
                <a:r>
                  <a:rPr lang="en-US" dirty="0"/>
                  <a:t>? (e.g., </a:t>
                </a:r>
                <a14:m>
                  <m:oMath xmlns:m="http://schemas.openxmlformats.org/officeDocument/2006/math">
                    <m:r>
                      <a:rPr lang="en-US" i="1">
                        <a:latin typeface="Cambria Math" panose="02040503050406030204" pitchFamily="18" charset="0"/>
                      </a:rPr>
                      <m:t>𝔼</m:t>
                    </m:r>
                    <m:r>
                      <a:rPr lang="en-US" i="1">
                        <a:latin typeface="Cambria Math" panose="02040503050406030204" pitchFamily="18" charset="0"/>
                      </a:rPr>
                      <m:t>[</m:t>
                    </m:r>
                    <m:sSup>
                      <m:sSupPr>
                        <m:ctrlPr>
                          <a:rPr lang="en-US" b="0" i="1" smtClean="0">
                            <a:latin typeface="Cambria Math" panose="02040503050406030204" pitchFamily="18" charset="0"/>
                          </a:rPr>
                        </m:ctrlPr>
                      </m:sSupPr>
                      <m:e>
                        <m:r>
                          <a:rPr lang="en-US" i="1">
                            <a:latin typeface="Cambria Math" panose="02040503050406030204" pitchFamily="18" charset="0"/>
                          </a:rPr>
                          <m:t>𝑋</m:t>
                        </m:r>
                      </m:e>
                      <m:sup>
                        <m:r>
                          <a:rPr lang="en-US" b="0" i="1" smtClean="0">
                            <a:latin typeface="Cambria Math" panose="02040503050406030204" pitchFamily="18" charset="0"/>
                          </a:rPr>
                          <m:t>2</m:t>
                        </m:r>
                      </m:sup>
                    </m:sSup>
                    <m:r>
                      <a:rPr lang="en-US" i="1">
                        <a:latin typeface="Cambria Math" panose="02040503050406030204" pitchFamily="18" charset="0"/>
                      </a:rPr>
                      <m:t>]</m:t>
                    </m:r>
                  </m:oMath>
                </a14:m>
                <a:r>
                  <a:rPr lang="en-US" dirty="0"/>
                  <a:t>) </a:t>
                </a:r>
              </a:p>
            </p:txBody>
          </p:sp>
        </mc:Choice>
        <mc:Fallback xmlns="">
          <p:sp>
            <p:nvSpPr>
              <p:cNvPr id="2" name="Title 1">
                <a:extLst>
                  <a:ext uri="{FF2B5EF4-FFF2-40B4-BE49-F238E27FC236}">
                    <a16:creationId xmlns:a16="http://schemas.microsoft.com/office/drawing/2014/main" id="{FF9932B1-1537-46F8-BC8F-627427C95053}"/>
                  </a:ext>
                </a:extLst>
              </p:cNvPr>
              <p:cNvSpPr>
                <a:spLocks noGrp="1" noRot="1" noChangeAspect="1" noMove="1" noResize="1" noEditPoints="1" noAdjustHandles="1" noChangeArrowheads="1" noChangeShapeType="1" noTextEdit="1"/>
              </p:cNvSpPr>
              <p:nvPr>
                <p:ph type="title"/>
              </p:nvPr>
            </p:nvSpPr>
            <p:spPr>
              <a:blipFill>
                <a:blip r:embed="rId3"/>
                <a:stretch>
                  <a:fillRect l="-2179" t="-6587" b="-958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7F435838-2668-4DC8-A01D-98587BE8CA6B}"/>
                  </a:ext>
                </a:extLst>
              </p:cNvPr>
              <p:cNvSpPr>
                <a:spLocks noGrp="1"/>
              </p:cNvSpPr>
              <p:nvPr>
                <p:ph idx="1"/>
              </p:nvPr>
            </p:nvSpPr>
            <p:spPr>
              <a:xfrm>
                <a:off x="563208" y="1463856"/>
                <a:ext cx="11187258" cy="5394144"/>
              </a:xfrm>
            </p:spPr>
            <p:txBody>
              <a:bodyPr>
                <a:normAutofit/>
              </a:bodyPr>
              <a:lstStyle/>
              <a:p>
                <a:r>
                  <a:rPr lang="en-US" dirty="0"/>
                  <a:t>What if we want to find the expected value of some function of </a:t>
                </a:r>
                <a14:m>
                  <m:oMath xmlns:m="http://schemas.openxmlformats.org/officeDocument/2006/math">
                    <m:r>
                      <a:rPr lang="en-US" b="0" i="1" smtClean="0">
                        <a:latin typeface="Cambria Math" panose="02040503050406030204" pitchFamily="18" charset="0"/>
                      </a:rPr>
                      <m:t>𝑋</m:t>
                    </m:r>
                  </m:oMath>
                </a14:m>
                <a:r>
                  <a:rPr lang="en-US" dirty="0"/>
                  <a:t>?</a:t>
                </a:r>
              </a:p>
              <a:p>
                <a:endParaRPr lang="en-US" dirty="0"/>
              </a:p>
              <a:p>
                <a:r>
                  <a:rPr lang="en-US" b="0" dirty="0"/>
                  <a:t>Let’s say we want to find </a:t>
                </a:r>
                <a14:m>
                  <m:oMath xmlns:m="http://schemas.openxmlformats.org/officeDocument/2006/math">
                    <m:r>
                      <a:rPr lang="en-US" b="0" i="1" smtClean="0">
                        <a:latin typeface="Cambria Math" panose="02040503050406030204" pitchFamily="18" charset="0"/>
                      </a:rPr>
                      <m:t>𝔼</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2</m:t>
                        </m:r>
                      </m:sup>
                    </m:sSup>
                    <m:r>
                      <a:rPr lang="en-US" b="0" i="1" smtClean="0">
                        <a:latin typeface="Cambria Math" panose="02040503050406030204" pitchFamily="18" charset="0"/>
                      </a:rPr>
                      <m:t>]</m:t>
                    </m:r>
                  </m:oMath>
                </a14:m>
                <a:r>
                  <a:rPr lang="en-US" dirty="0"/>
                  <a:t>. Is </a:t>
                </a:r>
                <a14:m>
                  <m:oMath xmlns:m="http://schemas.openxmlformats.org/officeDocument/2006/math">
                    <m:r>
                      <a:rPr lang="en-US" i="1">
                        <a:latin typeface="Cambria Math" panose="02040503050406030204" pitchFamily="18" charset="0"/>
                      </a:rPr>
                      <m:t>𝔼</m:t>
                    </m:r>
                    <m:d>
                      <m:dPr>
                        <m:begChr m:val="["/>
                        <m:endChr m:val="]"/>
                        <m:ctrlPr>
                          <a:rPr lang="en-US" i="1">
                            <a:latin typeface="Cambria Math" panose="02040503050406030204" pitchFamily="18" charset="0"/>
                          </a:rPr>
                        </m:ctrlPr>
                      </m:dPr>
                      <m:e>
                        <m:sSup>
                          <m:sSupPr>
                            <m:ctrlPr>
                              <a:rPr lang="en-US" i="1">
                                <a:latin typeface="Cambria Math" panose="02040503050406030204" pitchFamily="18" charset="0"/>
                              </a:rPr>
                            </m:ctrlPr>
                          </m:sSupPr>
                          <m:e>
                            <m:r>
                              <a:rPr lang="en-US" i="1">
                                <a:latin typeface="Cambria Math" panose="02040503050406030204" pitchFamily="18" charset="0"/>
                              </a:rPr>
                              <m:t>𝑋</m:t>
                            </m:r>
                          </m:e>
                          <m:sup>
                            <m:r>
                              <a:rPr lang="en-US" i="1">
                                <a:latin typeface="Cambria Math" panose="02040503050406030204" pitchFamily="18" charset="0"/>
                              </a:rPr>
                              <m:t>2</m:t>
                            </m:r>
                          </m:sup>
                        </m:sSup>
                      </m:e>
                    </m:d>
                    <m:r>
                      <a:rPr lang="en-US" b="0" i="1" smtClean="0">
                        <a:latin typeface="Cambria Math" panose="02040503050406030204" pitchFamily="18" charset="0"/>
                      </a:rPr>
                      <m:t>=(</m:t>
                    </m:r>
                    <m:r>
                      <a:rPr lang="en-US" i="1">
                        <a:latin typeface="Cambria Math" panose="02040503050406030204" pitchFamily="18" charset="0"/>
                      </a:rPr>
                      <m:t>𝔼</m:t>
                    </m:r>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e>
                      <m:sup>
                        <m:r>
                          <a:rPr lang="en-US" b="0" i="1" smtClean="0">
                            <a:latin typeface="Cambria Math" panose="02040503050406030204" pitchFamily="18" charset="0"/>
                          </a:rPr>
                          <m:t>2</m:t>
                        </m:r>
                      </m:sup>
                    </m:sSup>
                  </m:oMath>
                </a14:m>
                <a:r>
                  <a:rPr lang="en-US" dirty="0"/>
                  <a:t> ?</a:t>
                </a:r>
              </a:p>
              <a:p>
                <a:r>
                  <a:rPr lang="en-US" b="1" dirty="0"/>
                  <a:t>Not necessarily! </a:t>
                </a:r>
                <a:r>
                  <a:rPr lang="en-US" dirty="0"/>
                  <a:t>For example, </a:t>
                </a:r>
              </a:p>
              <a:p>
                <a:r>
                  <a:rPr lang="en-US" dirty="0"/>
                  <a:t>If we have a random variable </a:t>
                </a:r>
                <a14:m>
                  <m:oMath xmlns:m="http://schemas.openxmlformats.org/officeDocument/2006/math">
                    <m:r>
                      <a:rPr lang="en-US" b="0" i="1" smtClean="0">
                        <a:latin typeface="Cambria Math" panose="02040503050406030204" pitchFamily="18" charset="0"/>
                      </a:rPr>
                      <m:t>𝑋</m:t>
                    </m:r>
                  </m:oMath>
                </a14:m>
                <a:r>
                  <a:rPr lang="en-US" dirty="0"/>
                  <a:t> that follows the PMF: </a:t>
                </a:r>
              </a:p>
              <a:p>
                <a14:m>
                  <m:oMath xmlns:m="http://schemas.openxmlformats.org/officeDocument/2006/math">
                    <m:sSub>
                      <m:sSubPr>
                        <m:ctrlPr>
                          <a:rPr lang="en-US" b="0" i="1" dirty="0" smtClean="0">
                            <a:latin typeface="Cambria Math" panose="02040503050406030204" pitchFamily="18" charset="0"/>
                          </a:rPr>
                        </m:ctrlPr>
                      </m:sSubPr>
                      <m:e>
                        <m:r>
                          <m:rPr>
                            <m:sty m:val="p"/>
                          </m:rPr>
                          <a:rPr lang="en-US" dirty="0" smtClean="0">
                            <a:latin typeface="Cambria Math" panose="02040503050406030204" pitchFamily="18" charset="0"/>
                          </a:rPr>
                          <m:t>p</m:t>
                        </m:r>
                      </m:e>
                      <m:sub>
                        <m:r>
                          <a:rPr lang="en-US" b="0" i="1" dirty="0" smtClean="0">
                            <a:latin typeface="Cambria Math" panose="02040503050406030204" pitchFamily="18" charset="0"/>
                          </a:rPr>
                          <m:t>𝑋</m:t>
                        </m:r>
                      </m:sub>
                    </m:sSub>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𝑘</m:t>
                        </m:r>
                      </m:e>
                    </m:d>
                    <m:r>
                      <a:rPr lang="en-US" b="0" i="1" dirty="0" smtClean="0">
                        <a:latin typeface="Cambria Math" panose="02040503050406030204" pitchFamily="18" charset="0"/>
                      </a:rPr>
                      <m:t>=</m:t>
                    </m:r>
                    <m:d>
                      <m:dPr>
                        <m:begChr m:val="{"/>
                        <m:endChr m:val=""/>
                        <m:ctrlPr>
                          <a:rPr lang="en-US" i="1">
                            <a:latin typeface="Cambria Math" panose="02040503050406030204" pitchFamily="18" charset="0"/>
                          </a:rPr>
                        </m:ctrlPr>
                      </m:dPr>
                      <m:e>
                        <m:eqArr>
                          <m:eqArrPr>
                            <m:ctrlPr>
                              <a:rPr lang="en-US" b="0" i="1" smtClean="0">
                                <a:latin typeface="Cambria Math" panose="02040503050406030204" pitchFamily="18" charset="0"/>
                              </a:rPr>
                            </m:ctrlPr>
                          </m:eqArrPr>
                          <m:e>
                            <m:r>
                              <a:rPr lang="en-US" b="0" i="1" smtClean="0">
                                <a:latin typeface="Cambria Math" panose="02040503050406030204" pitchFamily="18" charset="0"/>
                              </a:rPr>
                              <m:t>0.5          </m:t>
                            </m:r>
                            <m:r>
                              <a:rPr lang="en-US" b="0" i="1" smtClean="0">
                                <a:latin typeface="Cambria Math" panose="02040503050406030204" pitchFamily="18" charset="0"/>
                              </a:rPr>
                              <m:t>𝑘</m:t>
                            </m:r>
                            <m:r>
                              <a:rPr lang="en-US" b="0" i="1" smtClean="0">
                                <a:latin typeface="Cambria Math" panose="02040503050406030204" pitchFamily="18" charset="0"/>
                              </a:rPr>
                              <m:t>=1</m:t>
                            </m:r>
                          </m:e>
                          <m:e>
                            <m:r>
                              <a:rPr lang="en-US" b="0" i="1" smtClean="0">
                                <a:latin typeface="Cambria Math" panose="02040503050406030204" pitchFamily="18" charset="0"/>
                              </a:rPr>
                              <m:t>0.5      </m:t>
                            </m:r>
                            <m:r>
                              <a:rPr lang="en-US" b="0" i="1" smtClean="0">
                                <a:latin typeface="Cambria Math" panose="02040503050406030204" pitchFamily="18" charset="0"/>
                              </a:rPr>
                              <m:t>𝑘</m:t>
                            </m:r>
                            <m:r>
                              <a:rPr lang="en-US" b="0" i="1" smtClean="0">
                                <a:latin typeface="Cambria Math" panose="02040503050406030204" pitchFamily="18" charset="0"/>
                              </a:rPr>
                              <m:t>=−1</m:t>
                            </m:r>
                          </m:e>
                          <m:e>
                            <m:r>
                              <a:rPr lang="en-US" b="0" i="1" smtClean="0">
                                <a:latin typeface="Cambria Math" panose="02040503050406030204" pitchFamily="18" charset="0"/>
                              </a:rPr>
                              <m:t>0     </m:t>
                            </m:r>
                            <m:r>
                              <m:rPr>
                                <m:sty m:val="p"/>
                              </m:rPr>
                              <a:rPr lang="en-US" b="0" i="0" smtClean="0">
                                <a:latin typeface="Cambria Math" panose="02040503050406030204" pitchFamily="18" charset="0"/>
                              </a:rPr>
                              <m:t>otherwise</m:t>
                            </m:r>
                          </m:e>
                        </m:eqArr>
                      </m:e>
                    </m:d>
                  </m:oMath>
                </a14:m>
                <a:r>
                  <a:rPr lang="en-US" b="1" dirty="0"/>
                  <a:t> </a:t>
                </a:r>
                <a14:m>
                  <m:oMath xmlns:m="http://schemas.openxmlformats.org/officeDocument/2006/math">
                    <m:r>
                      <a:rPr lang="en-US" b="1" i="0" dirty="0" smtClean="0">
                        <a:latin typeface="Cambria Math" panose="02040503050406030204" pitchFamily="18" charset="0"/>
                      </a:rPr>
                      <m:t>         </m:t>
                    </m:r>
                    <m:sSub>
                      <m:sSubPr>
                        <m:ctrlPr>
                          <a:rPr lang="en-US" i="1" dirty="0">
                            <a:latin typeface="Cambria Math" panose="02040503050406030204" pitchFamily="18" charset="0"/>
                          </a:rPr>
                        </m:ctrlPr>
                      </m:sSubPr>
                      <m:e>
                        <m:r>
                          <m:rPr>
                            <m:sty m:val="p"/>
                          </m:rPr>
                          <a:rPr lang="en-US" dirty="0">
                            <a:latin typeface="Cambria Math" panose="02040503050406030204" pitchFamily="18" charset="0"/>
                          </a:rPr>
                          <m:t>p</m:t>
                        </m:r>
                      </m:e>
                      <m:sub>
                        <m:sSup>
                          <m:sSupPr>
                            <m:ctrlPr>
                              <a:rPr lang="en-US" b="0" i="1" dirty="0" smtClean="0">
                                <a:latin typeface="Cambria Math" panose="02040503050406030204" pitchFamily="18" charset="0"/>
                              </a:rPr>
                            </m:ctrlPr>
                          </m:sSupPr>
                          <m:e>
                            <m:r>
                              <a:rPr lang="en-US" i="1" dirty="0">
                                <a:latin typeface="Cambria Math" panose="02040503050406030204" pitchFamily="18" charset="0"/>
                              </a:rPr>
                              <m:t>𝑋</m:t>
                            </m:r>
                          </m:e>
                          <m:sup>
                            <m:r>
                              <a:rPr lang="en-US" b="0" i="1" dirty="0" smtClean="0">
                                <a:latin typeface="Cambria Math" panose="02040503050406030204" pitchFamily="18" charset="0"/>
                              </a:rPr>
                              <m:t>2</m:t>
                            </m:r>
                          </m:sup>
                        </m:sSup>
                      </m:sub>
                    </m:sSub>
                    <m:d>
                      <m:dPr>
                        <m:ctrlPr>
                          <a:rPr lang="en-US" i="1" dirty="0">
                            <a:latin typeface="Cambria Math" panose="02040503050406030204" pitchFamily="18" charset="0"/>
                          </a:rPr>
                        </m:ctrlPr>
                      </m:dPr>
                      <m:e>
                        <m:r>
                          <a:rPr lang="en-US" i="1" dirty="0">
                            <a:latin typeface="Cambria Math" panose="02040503050406030204" pitchFamily="18" charset="0"/>
                          </a:rPr>
                          <m:t>𝑘</m:t>
                        </m:r>
                      </m:e>
                    </m:d>
                    <m:r>
                      <a:rPr lang="en-US" b="0" i="1" dirty="0" smtClean="0">
                        <a:latin typeface="Cambria Math" panose="02040503050406030204" pitchFamily="18" charset="0"/>
                      </a:rPr>
                      <m:t>=</m:t>
                    </m:r>
                    <m:r>
                      <a:rPr lang="en-US" b="1" i="1">
                        <a:latin typeface="Cambria Math" panose="02040503050406030204" pitchFamily="18" charset="0"/>
                        <a:cs typeface="Segoe UI Semibold" panose="020B0702040204020203" pitchFamily="34" charset="0"/>
                      </a:rPr>
                      <m:t>ℙ</m:t>
                    </m:r>
                    <m:r>
                      <a:rPr lang="en-US" b="0" i="1" smtClean="0">
                        <a:latin typeface="Cambria Math" panose="02040503050406030204" pitchFamily="18" charset="0"/>
                        <a:cs typeface="Segoe UI Semibold" panose="020B0702040204020203" pitchFamily="34" charset="0"/>
                      </a:rPr>
                      <m:t>(</m:t>
                    </m:r>
                    <m:sSup>
                      <m:sSupPr>
                        <m:ctrlPr>
                          <a:rPr lang="en-US" b="0" i="1" smtClean="0">
                            <a:latin typeface="Cambria Math" panose="02040503050406030204" pitchFamily="18" charset="0"/>
                            <a:cs typeface="Segoe UI Semibold" panose="020B0702040204020203" pitchFamily="34" charset="0"/>
                          </a:rPr>
                        </m:ctrlPr>
                      </m:sSupPr>
                      <m:e>
                        <m:r>
                          <a:rPr lang="en-US" b="0" i="1" smtClean="0">
                            <a:latin typeface="Cambria Math" panose="02040503050406030204" pitchFamily="18" charset="0"/>
                            <a:cs typeface="Segoe UI Semibold" panose="020B0702040204020203" pitchFamily="34" charset="0"/>
                          </a:rPr>
                          <m:t>𝑋</m:t>
                        </m:r>
                      </m:e>
                      <m:sup>
                        <m:r>
                          <a:rPr lang="en-US" b="0" i="1" smtClean="0">
                            <a:latin typeface="Cambria Math" panose="02040503050406030204" pitchFamily="18" charset="0"/>
                            <a:cs typeface="Segoe UI Semibold" panose="020B0702040204020203" pitchFamily="34" charset="0"/>
                          </a:rPr>
                          <m:t>2</m:t>
                        </m:r>
                      </m:sup>
                    </m:sSup>
                    <m:r>
                      <a:rPr lang="en-US" b="0" i="1" smtClean="0">
                        <a:latin typeface="Cambria Math" panose="02040503050406030204" pitchFamily="18" charset="0"/>
                        <a:cs typeface="Segoe UI Semibold" panose="020B0702040204020203" pitchFamily="34" charset="0"/>
                      </a:rPr>
                      <m:t>=</m:t>
                    </m:r>
                    <m:r>
                      <a:rPr lang="en-US" b="0" i="1" smtClean="0">
                        <a:latin typeface="Cambria Math" panose="02040503050406030204" pitchFamily="18" charset="0"/>
                        <a:cs typeface="Segoe UI Semibold" panose="020B0702040204020203" pitchFamily="34" charset="0"/>
                      </a:rPr>
                      <m:t>𝑘</m:t>
                    </m:r>
                    <m:r>
                      <a:rPr lang="en-US" b="0" i="1" smtClean="0">
                        <a:latin typeface="Cambria Math" panose="02040503050406030204" pitchFamily="18" charset="0"/>
                        <a:cs typeface="Segoe UI Semibold" panose="020B0702040204020203" pitchFamily="34" charset="0"/>
                      </a:rPr>
                      <m:t>)=</m:t>
                    </m:r>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r>
                              <a:rPr lang="en-US" i="1">
                                <a:latin typeface="Cambria Math" panose="02040503050406030204" pitchFamily="18" charset="0"/>
                              </a:rPr>
                              <m:t>0.5        </m:t>
                            </m:r>
                            <m:r>
                              <a:rPr lang="en-US" b="0" i="1" smtClean="0">
                                <a:latin typeface="Cambria Math" panose="02040503050406030204" pitchFamily="18" charset="0"/>
                              </a:rPr>
                              <m:t>   </m:t>
                            </m:r>
                            <m:r>
                              <a:rPr lang="en-US" i="1">
                                <a:latin typeface="Cambria Math" panose="02040503050406030204" pitchFamily="18" charset="0"/>
                              </a:rPr>
                              <m:t>  </m:t>
                            </m:r>
                            <m:r>
                              <a:rPr lang="en-US" i="1">
                                <a:latin typeface="Cambria Math" panose="02040503050406030204" pitchFamily="18" charset="0"/>
                              </a:rPr>
                              <m:t>𝑘</m:t>
                            </m:r>
                            <m:r>
                              <a:rPr lang="en-US" i="1">
                                <a:latin typeface="Cambria Math" panose="02040503050406030204" pitchFamily="18" charset="0"/>
                              </a:rPr>
                              <m:t>=</m:t>
                            </m:r>
                            <m:sSup>
                              <m:sSupPr>
                                <m:ctrlPr>
                                  <a:rPr lang="en-US" b="0" i="1" smtClean="0">
                                    <a:latin typeface="Cambria Math" panose="02040503050406030204" pitchFamily="18" charset="0"/>
                                  </a:rPr>
                                </m:ctrlPr>
                              </m:sSupPr>
                              <m:e>
                                <m:r>
                                  <a:rPr lang="en-US" i="1">
                                    <a:latin typeface="Cambria Math" panose="02040503050406030204" pitchFamily="18" charset="0"/>
                                  </a:rPr>
                                  <m:t>1</m:t>
                                </m:r>
                              </m:e>
                              <m:sup>
                                <m:r>
                                  <a:rPr lang="en-US" b="0" i="1" smtClean="0">
                                    <a:latin typeface="Cambria Math" panose="02040503050406030204" pitchFamily="18" charset="0"/>
                                  </a:rPr>
                                  <m:t>2</m:t>
                                </m:r>
                              </m:sup>
                            </m:sSup>
                          </m:e>
                          <m:e>
                            <m:r>
                              <a:rPr lang="en-US" i="1">
                                <a:latin typeface="Cambria Math" panose="02040503050406030204" pitchFamily="18" charset="0"/>
                              </a:rPr>
                              <m:t>0.5      </m:t>
                            </m:r>
                            <m:r>
                              <a:rPr lang="en-US" i="1">
                                <a:latin typeface="Cambria Math" panose="02040503050406030204" pitchFamily="18" charset="0"/>
                              </a:rPr>
                              <m:t>𝑘</m:t>
                            </m:r>
                            <m:r>
                              <a:rPr lang="en-US" i="1">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i="1">
                                        <a:latin typeface="Cambria Math" panose="02040503050406030204" pitchFamily="18" charset="0"/>
                                      </a:rPr>
                                      <m:t>−1</m:t>
                                    </m:r>
                                  </m:e>
                                </m:d>
                              </m:e>
                              <m:sup>
                                <m:r>
                                  <a:rPr lang="en-US" b="0" i="1" smtClean="0">
                                    <a:latin typeface="Cambria Math" panose="02040503050406030204" pitchFamily="18" charset="0"/>
                                  </a:rPr>
                                  <m:t>2</m:t>
                                </m:r>
                              </m:sup>
                            </m:sSup>
                          </m:e>
                          <m:e>
                            <m:r>
                              <a:rPr lang="en-US" i="1">
                                <a:latin typeface="Cambria Math" panose="02040503050406030204" pitchFamily="18" charset="0"/>
                              </a:rPr>
                              <m:t>0  </m:t>
                            </m:r>
                            <m:r>
                              <a:rPr lang="en-US" b="0" i="1" smtClean="0">
                                <a:latin typeface="Cambria Math" panose="02040503050406030204" pitchFamily="18" charset="0"/>
                              </a:rPr>
                              <m:t>     </m:t>
                            </m:r>
                            <m:r>
                              <a:rPr lang="en-US" i="1">
                                <a:latin typeface="Cambria Math" panose="02040503050406030204" pitchFamily="18" charset="0"/>
                              </a:rPr>
                              <m:t>   </m:t>
                            </m:r>
                            <m:r>
                              <m:rPr>
                                <m:sty m:val="p"/>
                              </m:rPr>
                              <a:rPr lang="en-US">
                                <a:latin typeface="Cambria Math" panose="02040503050406030204" pitchFamily="18" charset="0"/>
                              </a:rPr>
                              <m:t>otherwise</m:t>
                            </m:r>
                          </m:e>
                        </m:eqArr>
                      </m:e>
                    </m:d>
                  </m:oMath>
                </a14:m>
                <a:endParaRPr lang="en-US" b="1" dirty="0"/>
              </a:p>
              <a:p>
                <a14:m>
                  <m:oMath xmlns:m="http://schemas.openxmlformats.org/officeDocument/2006/math">
                    <m:r>
                      <a:rPr lang="en-US"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=0.5⋅1+0.5⋅−1=0</m:t>
                    </m:r>
                  </m:oMath>
                </a14:m>
                <a:r>
                  <a:rPr lang="en-US" b="1" dirty="0"/>
                  <a:t>              </a:t>
                </a:r>
                <a14:m>
                  <m:oMath xmlns:m="http://schemas.openxmlformats.org/officeDocument/2006/math">
                    <m:r>
                      <a:rPr lang="en-US" i="1">
                        <a:latin typeface="Cambria Math" panose="02040503050406030204" pitchFamily="18" charset="0"/>
                      </a:rPr>
                      <m:t>𝔼</m:t>
                    </m:r>
                    <m:d>
                      <m:dPr>
                        <m:begChr m:val="["/>
                        <m:endChr m:val="]"/>
                        <m:ctrlPr>
                          <a:rPr lang="en-US" i="1">
                            <a:latin typeface="Cambria Math" panose="02040503050406030204" pitchFamily="18" charset="0"/>
                          </a:rPr>
                        </m:ctrlPr>
                      </m:dPr>
                      <m:e>
                        <m:sSup>
                          <m:sSupPr>
                            <m:ctrlPr>
                              <a:rPr lang="en-US" b="0" i="1" smtClean="0">
                                <a:latin typeface="Cambria Math" panose="02040503050406030204" pitchFamily="18" charset="0"/>
                              </a:rPr>
                            </m:ctrlPr>
                          </m:sSupPr>
                          <m:e>
                            <m:r>
                              <a:rPr lang="en-US" i="1">
                                <a:latin typeface="Cambria Math" panose="02040503050406030204" pitchFamily="18" charset="0"/>
                              </a:rPr>
                              <m:t>𝑋</m:t>
                            </m:r>
                          </m:e>
                          <m:sup>
                            <m:r>
                              <a:rPr lang="en-US" b="0" i="1" smtClean="0">
                                <a:latin typeface="Cambria Math" panose="02040503050406030204" pitchFamily="18" charset="0"/>
                              </a:rPr>
                              <m:t>2</m:t>
                            </m:r>
                          </m:sup>
                        </m:sSup>
                      </m:e>
                    </m:d>
                    <m:r>
                      <a:rPr lang="en-US" i="1">
                        <a:latin typeface="Cambria Math" panose="02040503050406030204" pitchFamily="18" charset="0"/>
                      </a:rPr>
                      <m:t>=0.5⋅</m:t>
                    </m:r>
                    <m:sSup>
                      <m:sSupPr>
                        <m:ctrlPr>
                          <a:rPr lang="en-US" b="0" i="1" smtClean="0">
                            <a:latin typeface="Cambria Math" panose="02040503050406030204" pitchFamily="18" charset="0"/>
                          </a:rPr>
                        </m:ctrlPr>
                      </m:sSupPr>
                      <m:e>
                        <m:r>
                          <a:rPr lang="en-US" i="1">
                            <a:latin typeface="Cambria Math" panose="02040503050406030204" pitchFamily="18" charset="0"/>
                          </a:rPr>
                          <m:t>1</m:t>
                        </m:r>
                      </m:e>
                      <m:sup>
                        <m:r>
                          <a:rPr lang="en-US" b="1" i="1" smtClean="0">
                            <a:solidFill>
                              <a:schemeClr val="accent2">
                                <a:lumMod val="75000"/>
                              </a:schemeClr>
                            </a:solidFill>
                            <a:latin typeface="Cambria Math" panose="02040503050406030204" pitchFamily="18" charset="0"/>
                          </a:rPr>
                          <m:t>𝟐</m:t>
                        </m:r>
                      </m:sup>
                    </m:sSup>
                    <m:r>
                      <a:rPr lang="en-US" i="1">
                        <a:latin typeface="Cambria Math" panose="02040503050406030204" pitchFamily="18" charset="0"/>
                      </a:rPr>
                      <m:t>+0.5⋅</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i="1">
                                <a:latin typeface="Cambria Math" panose="02040503050406030204" pitchFamily="18" charset="0"/>
                              </a:rPr>
                              <m:t>−1</m:t>
                            </m:r>
                          </m:e>
                        </m:d>
                      </m:e>
                      <m:sup>
                        <m:r>
                          <a:rPr lang="en-US" b="1" i="1" smtClean="0">
                            <a:solidFill>
                              <a:schemeClr val="accent2">
                                <a:lumMod val="75000"/>
                              </a:schemeClr>
                            </a:solidFill>
                            <a:latin typeface="Cambria Math" panose="02040503050406030204" pitchFamily="18" charset="0"/>
                          </a:rPr>
                          <m:t>𝟐</m:t>
                        </m:r>
                      </m:sup>
                    </m:sSup>
                    <m:r>
                      <a:rPr lang="en-US" i="1">
                        <a:latin typeface="Cambria Math" panose="02040503050406030204" pitchFamily="18" charset="0"/>
                      </a:rPr>
                      <m:t>=</m:t>
                    </m:r>
                    <m:r>
                      <a:rPr lang="en-US" b="0" i="1" smtClean="0">
                        <a:latin typeface="Cambria Math" panose="02040503050406030204" pitchFamily="18" charset="0"/>
                      </a:rPr>
                      <m:t>1</m:t>
                    </m:r>
                    <m:r>
                      <a:rPr lang="en-US">
                        <a:latin typeface="Cambria Math" panose="02040503050406030204" pitchFamily="18" charset="0"/>
                      </a:rPr>
                      <m:t> </m:t>
                    </m:r>
                  </m:oMath>
                </a14:m>
                <a:endParaRPr lang="en-US" b="1" dirty="0"/>
              </a:p>
              <a:p>
                <a14:m>
                  <m:oMath xmlns:m="http://schemas.openxmlformats.org/officeDocument/2006/math">
                    <m:r>
                      <a:rPr lang="en-US" i="1">
                        <a:latin typeface="Cambria Math" panose="02040503050406030204" pitchFamily="18" charset="0"/>
                      </a:rPr>
                      <m:t>𝔼</m:t>
                    </m:r>
                    <m:sSup>
                      <m:sSupPr>
                        <m:ctrlPr>
                          <a:rPr lang="en-US" i="1">
                            <a:latin typeface="Cambria Math" panose="02040503050406030204" pitchFamily="18" charset="0"/>
                          </a:rPr>
                        </m:ctrlPr>
                      </m:sSupPr>
                      <m:e>
                        <m:d>
                          <m:dPr>
                            <m:begChr m:val="["/>
                            <m:endChr m:val="]"/>
                            <m:ctrlPr>
                              <a:rPr lang="en-US" i="1">
                                <a:latin typeface="Cambria Math" panose="02040503050406030204" pitchFamily="18" charset="0"/>
                              </a:rPr>
                            </m:ctrlPr>
                          </m:dPr>
                          <m:e>
                            <m:r>
                              <a:rPr lang="en-US" i="1">
                                <a:latin typeface="Cambria Math" panose="02040503050406030204" pitchFamily="18" charset="0"/>
                              </a:rPr>
                              <m:t>𝑋</m:t>
                            </m:r>
                          </m:e>
                        </m:d>
                      </m:e>
                      <m:sup>
                        <m:r>
                          <a:rPr lang="en-US" i="1">
                            <a:latin typeface="Cambria Math" panose="02040503050406030204" pitchFamily="18" charset="0"/>
                          </a:rPr>
                          <m:t>2</m:t>
                        </m:r>
                      </m:sup>
                    </m:sSup>
                    <m:r>
                      <a:rPr lang="en-US" i="1">
                        <a:latin typeface="Cambria Math" panose="02040503050406030204" pitchFamily="18" charset="0"/>
                      </a:rPr>
                      <m:t>=0</m:t>
                    </m:r>
                  </m:oMath>
                </a14:m>
                <a:endParaRPr lang="en-US" dirty="0"/>
              </a:p>
              <a:p>
                <a:endParaRPr lang="en-US" b="1" dirty="0"/>
              </a:p>
            </p:txBody>
          </p:sp>
        </mc:Choice>
        <mc:Fallback>
          <p:sp>
            <p:nvSpPr>
              <p:cNvPr id="3" name="Content Placeholder 2">
                <a:extLst>
                  <a:ext uri="{FF2B5EF4-FFF2-40B4-BE49-F238E27FC236}">
                    <a16:creationId xmlns:a16="http://schemas.microsoft.com/office/drawing/2014/main" id="{7F435838-2668-4DC8-A01D-98587BE8CA6B}"/>
                  </a:ext>
                </a:extLst>
              </p:cNvPr>
              <p:cNvSpPr>
                <a:spLocks noGrp="1" noRot="1" noChangeAspect="1" noMove="1" noResize="1" noEditPoints="1" noAdjustHandles="1" noChangeArrowheads="1" noChangeShapeType="1" noTextEdit="1"/>
              </p:cNvSpPr>
              <p:nvPr>
                <p:ph idx="1"/>
              </p:nvPr>
            </p:nvSpPr>
            <p:spPr>
              <a:xfrm>
                <a:off x="563208" y="1463856"/>
                <a:ext cx="11187258" cy="5394144"/>
              </a:xfrm>
              <a:blipFill>
                <a:blip r:embed="rId4"/>
                <a:stretch>
                  <a:fillRect l="-654" t="-1921"/>
                </a:stretch>
              </a:blipFill>
            </p:spPr>
            <p:txBody>
              <a:bodyPr/>
              <a:lstStyle/>
              <a:p>
                <a:r>
                  <a:rPr lang="en-US">
                    <a:noFill/>
                  </a:rPr>
                  <a:t> </a:t>
                </a:r>
              </a:p>
            </p:txBody>
          </p:sp>
        </mc:Fallback>
      </mc:AlternateContent>
    </p:spTree>
    <p:extLst>
      <p:ext uri="{BB962C8B-B14F-4D97-AF65-F5344CB8AC3E}">
        <p14:creationId xmlns:p14="http://schemas.microsoft.com/office/powerpoint/2010/main" val="9394967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FF9932B1-1537-46F8-BC8F-627427C95053}"/>
                  </a:ext>
                </a:extLst>
              </p:cNvPr>
              <p:cNvSpPr>
                <a:spLocks noGrp="1"/>
              </p:cNvSpPr>
              <p:nvPr>
                <p:ph type="title"/>
              </p:nvPr>
            </p:nvSpPr>
            <p:spPr/>
            <p:txBody>
              <a:bodyPr/>
              <a:lstStyle/>
              <a:p>
                <a:r>
                  <a:rPr lang="en-US" dirty="0"/>
                  <a:t>What about </a:t>
                </a:r>
                <a14:m>
                  <m:oMath xmlns:m="http://schemas.openxmlformats.org/officeDocument/2006/math">
                    <m:r>
                      <a:rPr lang="en-US" b="0" i="1" smtClean="0">
                        <a:latin typeface="Cambria Math" panose="02040503050406030204" pitchFamily="18" charset="0"/>
                      </a:rPr>
                      <m:t>𝔼</m:t>
                    </m:r>
                    <m:r>
                      <a:rPr lang="en-US" b="0" i="1" smtClean="0">
                        <a:latin typeface="Cambria Math" panose="02040503050406030204" pitchFamily="18" charset="0"/>
                      </a:rPr>
                      <m:t>[</m:t>
                    </m:r>
                    <m:r>
                      <a:rPr lang="en-US" b="0" i="1" smtClean="0">
                        <a:latin typeface="Cambria Math" panose="02040503050406030204" pitchFamily="18" charset="0"/>
                      </a:rPr>
                      <m:t>𝑔</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oMath>
                </a14:m>
                <a:r>
                  <a:rPr lang="en-US" dirty="0"/>
                  <a:t>? (e.g., </a:t>
                </a:r>
                <a14:m>
                  <m:oMath xmlns:m="http://schemas.openxmlformats.org/officeDocument/2006/math">
                    <m:r>
                      <a:rPr lang="en-US" i="1">
                        <a:latin typeface="Cambria Math" panose="02040503050406030204" pitchFamily="18" charset="0"/>
                      </a:rPr>
                      <m:t>𝔼</m:t>
                    </m:r>
                    <m:r>
                      <a:rPr lang="en-US" i="1">
                        <a:latin typeface="Cambria Math" panose="02040503050406030204" pitchFamily="18" charset="0"/>
                      </a:rPr>
                      <m:t>[</m:t>
                    </m:r>
                    <m:sSup>
                      <m:sSupPr>
                        <m:ctrlPr>
                          <a:rPr lang="en-US" b="0" i="1" smtClean="0">
                            <a:latin typeface="Cambria Math" panose="02040503050406030204" pitchFamily="18" charset="0"/>
                          </a:rPr>
                        </m:ctrlPr>
                      </m:sSupPr>
                      <m:e>
                        <m:r>
                          <a:rPr lang="en-US" i="1">
                            <a:latin typeface="Cambria Math" panose="02040503050406030204" pitchFamily="18" charset="0"/>
                          </a:rPr>
                          <m:t>𝑋</m:t>
                        </m:r>
                      </m:e>
                      <m:sup>
                        <m:r>
                          <a:rPr lang="en-US" b="0" i="1" smtClean="0">
                            <a:latin typeface="Cambria Math" panose="02040503050406030204" pitchFamily="18" charset="0"/>
                          </a:rPr>
                          <m:t>2</m:t>
                        </m:r>
                      </m:sup>
                    </m:sSup>
                    <m:r>
                      <a:rPr lang="en-US" i="1">
                        <a:latin typeface="Cambria Math" panose="02040503050406030204" pitchFamily="18" charset="0"/>
                      </a:rPr>
                      <m:t>]</m:t>
                    </m:r>
                  </m:oMath>
                </a14:m>
                <a:r>
                  <a:rPr lang="en-US" dirty="0"/>
                  <a:t>) </a:t>
                </a:r>
              </a:p>
            </p:txBody>
          </p:sp>
        </mc:Choice>
        <mc:Fallback xmlns="">
          <p:sp>
            <p:nvSpPr>
              <p:cNvPr id="2" name="Title 1">
                <a:extLst>
                  <a:ext uri="{FF2B5EF4-FFF2-40B4-BE49-F238E27FC236}">
                    <a16:creationId xmlns:a16="http://schemas.microsoft.com/office/drawing/2014/main" id="{FF9932B1-1537-46F8-BC8F-627427C95053}"/>
                  </a:ext>
                </a:extLst>
              </p:cNvPr>
              <p:cNvSpPr>
                <a:spLocks noGrp="1" noRot="1" noChangeAspect="1" noMove="1" noResize="1" noEditPoints="1" noAdjustHandles="1" noChangeArrowheads="1" noChangeShapeType="1" noTextEdit="1"/>
              </p:cNvSpPr>
              <p:nvPr>
                <p:ph type="title"/>
              </p:nvPr>
            </p:nvSpPr>
            <p:spPr>
              <a:blipFill>
                <a:blip r:embed="rId2"/>
                <a:stretch>
                  <a:fillRect l="-2179" t="-6587" b="-958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7F435838-2668-4DC8-A01D-98587BE8CA6B}"/>
                  </a:ext>
                </a:extLst>
              </p:cNvPr>
              <p:cNvSpPr>
                <a:spLocks noGrp="1"/>
              </p:cNvSpPr>
              <p:nvPr>
                <p:ph idx="1"/>
              </p:nvPr>
            </p:nvSpPr>
            <p:spPr>
              <a:xfrm>
                <a:off x="563208" y="1463856"/>
                <a:ext cx="11187258" cy="5394144"/>
              </a:xfrm>
            </p:spPr>
            <p:txBody>
              <a:bodyPr>
                <a:normAutofit/>
              </a:bodyPr>
              <a:lstStyle/>
              <a:p>
                <a:r>
                  <a:rPr lang="en-US" dirty="0"/>
                  <a:t>What if we want to find the expected value of some function of </a:t>
                </a:r>
                <a14:m>
                  <m:oMath xmlns:m="http://schemas.openxmlformats.org/officeDocument/2006/math">
                    <m:r>
                      <a:rPr lang="en-US" b="0" i="1" smtClean="0">
                        <a:latin typeface="Cambria Math" panose="02040503050406030204" pitchFamily="18" charset="0"/>
                      </a:rPr>
                      <m:t>𝑋</m:t>
                    </m:r>
                  </m:oMath>
                </a14:m>
                <a:r>
                  <a:rPr lang="en-US" dirty="0"/>
                  <a:t>?</a:t>
                </a:r>
              </a:p>
              <a:p>
                <a:endParaRPr lang="en-US" dirty="0"/>
              </a:p>
              <a:p>
                <a:r>
                  <a:rPr lang="en-US" b="0" dirty="0"/>
                  <a:t>Let’s say we want to find </a:t>
                </a:r>
                <a14:m>
                  <m:oMath xmlns:m="http://schemas.openxmlformats.org/officeDocument/2006/math">
                    <m:r>
                      <a:rPr lang="en-US" b="0" i="1" smtClean="0">
                        <a:latin typeface="Cambria Math" panose="02040503050406030204" pitchFamily="18" charset="0"/>
                      </a:rPr>
                      <m:t>𝔼</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2</m:t>
                        </m:r>
                      </m:sup>
                    </m:sSup>
                    <m:r>
                      <a:rPr lang="en-US" b="0" i="1" smtClean="0">
                        <a:latin typeface="Cambria Math" panose="02040503050406030204" pitchFamily="18" charset="0"/>
                      </a:rPr>
                      <m:t>]</m:t>
                    </m:r>
                  </m:oMath>
                </a14:m>
                <a:r>
                  <a:rPr lang="en-US" dirty="0"/>
                  <a:t>. Is </a:t>
                </a:r>
                <a14:m>
                  <m:oMath xmlns:m="http://schemas.openxmlformats.org/officeDocument/2006/math">
                    <m:r>
                      <a:rPr lang="en-US" i="1">
                        <a:latin typeface="Cambria Math" panose="02040503050406030204" pitchFamily="18" charset="0"/>
                      </a:rPr>
                      <m:t>𝔼</m:t>
                    </m:r>
                    <m:d>
                      <m:dPr>
                        <m:begChr m:val="["/>
                        <m:endChr m:val="]"/>
                        <m:ctrlPr>
                          <a:rPr lang="en-US" i="1">
                            <a:latin typeface="Cambria Math" panose="02040503050406030204" pitchFamily="18" charset="0"/>
                          </a:rPr>
                        </m:ctrlPr>
                      </m:dPr>
                      <m:e>
                        <m:sSup>
                          <m:sSupPr>
                            <m:ctrlPr>
                              <a:rPr lang="en-US" i="1">
                                <a:latin typeface="Cambria Math" panose="02040503050406030204" pitchFamily="18" charset="0"/>
                              </a:rPr>
                            </m:ctrlPr>
                          </m:sSupPr>
                          <m:e>
                            <m:r>
                              <a:rPr lang="en-US" i="1">
                                <a:latin typeface="Cambria Math" panose="02040503050406030204" pitchFamily="18" charset="0"/>
                              </a:rPr>
                              <m:t>𝑋</m:t>
                            </m:r>
                          </m:e>
                          <m:sup>
                            <m:r>
                              <a:rPr lang="en-US" i="1">
                                <a:latin typeface="Cambria Math" panose="02040503050406030204" pitchFamily="18" charset="0"/>
                              </a:rPr>
                              <m:t>2</m:t>
                            </m:r>
                          </m:sup>
                        </m:sSup>
                      </m:e>
                    </m:d>
                    <m:r>
                      <a:rPr lang="en-US" b="0" i="1" smtClean="0">
                        <a:latin typeface="Cambria Math" panose="02040503050406030204" pitchFamily="18" charset="0"/>
                      </a:rPr>
                      <m:t>=(</m:t>
                    </m:r>
                    <m:r>
                      <a:rPr lang="en-US" i="1">
                        <a:latin typeface="Cambria Math" panose="02040503050406030204" pitchFamily="18" charset="0"/>
                      </a:rPr>
                      <m:t>𝔼</m:t>
                    </m:r>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e>
                      <m:sup>
                        <m:r>
                          <a:rPr lang="en-US" b="0" i="1" smtClean="0">
                            <a:latin typeface="Cambria Math" panose="02040503050406030204" pitchFamily="18" charset="0"/>
                          </a:rPr>
                          <m:t>2</m:t>
                        </m:r>
                      </m:sup>
                    </m:sSup>
                  </m:oMath>
                </a14:m>
                <a:r>
                  <a:rPr lang="en-US" dirty="0"/>
                  <a:t> ?</a:t>
                </a:r>
              </a:p>
              <a:p>
                <a:r>
                  <a:rPr lang="en-US" b="1" dirty="0"/>
                  <a:t>Not necessarily! </a:t>
                </a:r>
                <a:r>
                  <a:rPr lang="en-US" dirty="0"/>
                  <a:t>For example, </a:t>
                </a:r>
              </a:p>
              <a:p>
                <a:r>
                  <a:rPr lang="en-US" dirty="0"/>
                  <a:t>If we have a random variable </a:t>
                </a:r>
                <a14:m>
                  <m:oMath xmlns:m="http://schemas.openxmlformats.org/officeDocument/2006/math">
                    <m:r>
                      <a:rPr lang="en-US" b="0" i="1" smtClean="0">
                        <a:latin typeface="Cambria Math" panose="02040503050406030204" pitchFamily="18" charset="0"/>
                      </a:rPr>
                      <m:t>𝑋</m:t>
                    </m:r>
                  </m:oMath>
                </a14:m>
                <a:r>
                  <a:rPr lang="en-US" dirty="0"/>
                  <a:t> that follows the PMF: </a:t>
                </a:r>
              </a:p>
              <a:p>
                <a14:m>
                  <m:oMath xmlns:m="http://schemas.openxmlformats.org/officeDocument/2006/math">
                    <m:sSub>
                      <m:sSubPr>
                        <m:ctrlPr>
                          <a:rPr lang="en-US" i="1" dirty="0">
                            <a:latin typeface="Cambria Math" panose="02040503050406030204" pitchFamily="18" charset="0"/>
                          </a:rPr>
                        </m:ctrlPr>
                      </m:sSubPr>
                      <m:e>
                        <m:r>
                          <m:rPr>
                            <m:sty m:val="p"/>
                          </m:rPr>
                          <a:rPr lang="en-US" dirty="0">
                            <a:latin typeface="Cambria Math" panose="02040503050406030204" pitchFamily="18" charset="0"/>
                          </a:rPr>
                          <m:t>p</m:t>
                        </m:r>
                      </m:e>
                      <m:sub>
                        <m:r>
                          <a:rPr lang="en-US" i="1" dirty="0">
                            <a:latin typeface="Cambria Math" panose="02040503050406030204" pitchFamily="18" charset="0"/>
                          </a:rPr>
                          <m:t>𝑋</m:t>
                        </m:r>
                      </m:sub>
                    </m:sSub>
                    <m:d>
                      <m:dPr>
                        <m:ctrlPr>
                          <a:rPr lang="en-US" i="1" dirty="0">
                            <a:latin typeface="Cambria Math" panose="02040503050406030204" pitchFamily="18" charset="0"/>
                          </a:rPr>
                        </m:ctrlPr>
                      </m:dPr>
                      <m:e>
                        <m:r>
                          <a:rPr lang="en-US" i="1" dirty="0">
                            <a:latin typeface="Cambria Math" panose="02040503050406030204" pitchFamily="18" charset="0"/>
                          </a:rPr>
                          <m:t>𝑘</m:t>
                        </m:r>
                      </m:e>
                    </m:d>
                    <m:r>
                      <a:rPr lang="en-US" i="1" dirty="0">
                        <a:latin typeface="Cambria Math" panose="02040503050406030204" pitchFamily="18" charset="0"/>
                      </a:rPr>
                      <m:t>=</m:t>
                    </m:r>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r>
                              <a:rPr lang="en-US" i="1">
                                <a:latin typeface="Cambria Math" panose="02040503050406030204" pitchFamily="18" charset="0"/>
                              </a:rPr>
                              <m:t>0.5          </m:t>
                            </m:r>
                            <m:r>
                              <a:rPr lang="en-US" i="1">
                                <a:latin typeface="Cambria Math" panose="02040503050406030204" pitchFamily="18" charset="0"/>
                              </a:rPr>
                              <m:t>𝑘</m:t>
                            </m:r>
                            <m:r>
                              <a:rPr lang="en-US" i="1">
                                <a:latin typeface="Cambria Math" panose="02040503050406030204" pitchFamily="18" charset="0"/>
                              </a:rPr>
                              <m:t>=1</m:t>
                            </m:r>
                          </m:e>
                          <m:e>
                            <m:r>
                              <a:rPr lang="en-US" i="1">
                                <a:latin typeface="Cambria Math" panose="02040503050406030204" pitchFamily="18" charset="0"/>
                              </a:rPr>
                              <m:t>0.5      </m:t>
                            </m:r>
                            <m:r>
                              <a:rPr lang="en-US" i="1">
                                <a:latin typeface="Cambria Math" panose="02040503050406030204" pitchFamily="18" charset="0"/>
                              </a:rPr>
                              <m:t>𝑘</m:t>
                            </m:r>
                            <m:r>
                              <a:rPr lang="en-US" i="1">
                                <a:latin typeface="Cambria Math" panose="02040503050406030204" pitchFamily="18" charset="0"/>
                              </a:rPr>
                              <m:t>=−1</m:t>
                            </m:r>
                          </m:e>
                          <m:e>
                            <m:r>
                              <a:rPr lang="en-US" i="1">
                                <a:latin typeface="Cambria Math" panose="02040503050406030204" pitchFamily="18" charset="0"/>
                              </a:rPr>
                              <m:t>0     </m:t>
                            </m:r>
                            <m:r>
                              <m:rPr>
                                <m:sty m:val="p"/>
                              </m:rPr>
                              <a:rPr lang="en-US">
                                <a:latin typeface="Cambria Math" panose="02040503050406030204" pitchFamily="18" charset="0"/>
                              </a:rPr>
                              <m:t>otherwise</m:t>
                            </m:r>
                          </m:e>
                        </m:eqArr>
                      </m:e>
                    </m:d>
                  </m:oMath>
                </a14:m>
                <a:r>
                  <a:rPr lang="en-US" b="1" dirty="0"/>
                  <a:t> </a:t>
                </a:r>
                <a14:m>
                  <m:oMath xmlns:m="http://schemas.openxmlformats.org/officeDocument/2006/math">
                    <m:r>
                      <a:rPr lang="en-US" b="1" dirty="0">
                        <a:latin typeface="Cambria Math" panose="02040503050406030204" pitchFamily="18" charset="0"/>
                      </a:rPr>
                      <m:t>                </m:t>
                    </m:r>
                    <m:sSub>
                      <m:sSubPr>
                        <m:ctrlPr>
                          <a:rPr lang="en-US" i="1" dirty="0">
                            <a:latin typeface="Cambria Math" panose="02040503050406030204" pitchFamily="18" charset="0"/>
                          </a:rPr>
                        </m:ctrlPr>
                      </m:sSubPr>
                      <m:e>
                        <m:r>
                          <m:rPr>
                            <m:sty m:val="p"/>
                          </m:rPr>
                          <a:rPr lang="en-US" dirty="0">
                            <a:latin typeface="Cambria Math" panose="02040503050406030204" pitchFamily="18" charset="0"/>
                          </a:rPr>
                          <m:t>p</m:t>
                        </m:r>
                      </m:e>
                      <m:sub>
                        <m:sSup>
                          <m:sSupPr>
                            <m:ctrlPr>
                              <a:rPr lang="en-US" i="1" dirty="0">
                                <a:latin typeface="Cambria Math" panose="02040503050406030204" pitchFamily="18" charset="0"/>
                              </a:rPr>
                            </m:ctrlPr>
                          </m:sSupPr>
                          <m:e>
                            <m:r>
                              <a:rPr lang="en-US" i="1" dirty="0">
                                <a:latin typeface="Cambria Math" panose="02040503050406030204" pitchFamily="18" charset="0"/>
                              </a:rPr>
                              <m:t>𝑋</m:t>
                            </m:r>
                          </m:e>
                          <m:sup>
                            <m:r>
                              <a:rPr lang="en-US" i="1" dirty="0">
                                <a:latin typeface="Cambria Math" panose="02040503050406030204" pitchFamily="18" charset="0"/>
                              </a:rPr>
                              <m:t>2</m:t>
                            </m:r>
                          </m:sup>
                        </m:sSup>
                      </m:sub>
                    </m:sSub>
                    <m:d>
                      <m:dPr>
                        <m:ctrlPr>
                          <a:rPr lang="en-US" i="1" dirty="0">
                            <a:latin typeface="Cambria Math" panose="02040503050406030204" pitchFamily="18" charset="0"/>
                          </a:rPr>
                        </m:ctrlPr>
                      </m:dPr>
                      <m:e>
                        <m:r>
                          <a:rPr lang="en-US" i="1" dirty="0">
                            <a:latin typeface="Cambria Math" panose="02040503050406030204" pitchFamily="18" charset="0"/>
                          </a:rPr>
                          <m:t>𝑘</m:t>
                        </m:r>
                      </m:e>
                    </m:d>
                    <m:r>
                      <a:rPr lang="en-US" i="1" dirty="0">
                        <a:latin typeface="Cambria Math" panose="02040503050406030204" pitchFamily="18" charset="0"/>
                      </a:rPr>
                      <m:t>=</m:t>
                    </m:r>
                    <m:r>
                      <a:rPr lang="en-US" b="1" i="1">
                        <a:latin typeface="Cambria Math" panose="02040503050406030204" pitchFamily="18" charset="0"/>
                        <a:cs typeface="Segoe UI Semibold" panose="020B0702040204020203" pitchFamily="34" charset="0"/>
                      </a:rPr>
                      <m:t>ℙ</m:t>
                    </m:r>
                    <m:r>
                      <a:rPr lang="en-US" i="1">
                        <a:latin typeface="Cambria Math" panose="02040503050406030204" pitchFamily="18" charset="0"/>
                        <a:cs typeface="Segoe UI Semibold" panose="020B0702040204020203" pitchFamily="34" charset="0"/>
                      </a:rPr>
                      <m:t>(</m:t>
                    </m:r>
                    <m:sSup>
                      <m:sSupPr>
                        <m:ctrlPr>
                          <a:rPr lang="en-US" i="1">
                            <a:latin typeface="Cambria Math" panose="02040503050406030204" pitchFamily="18" charset="0"/>
                            <a:cs typeface="Segoe UI Semibold" panose="020B0702040204020203" pitchFamily="34" charset="0"/>
                          </a:rPr>
                        </m:ctrlPr>
                      </m:sSupPr>
                      <m:e>
                        <m:r>
                          <a:rPr lang="en-US" i="1">
                            <a:latin typeface="Cambria Math" panose="02040503050406030204" pitchFamily="18" charset="0"/>
                            <a:cs typeface="Segoe UI Semibold" panose="020B0702040204020203" pitchFamily="34" charset="0"/>
                          </a:rPr>
                          <m:t>𝑋</m:t>
                        </m:r>
                      </m:e>
                      <m:sup>
                        <m:r>
                          <a:rPr lang="en-US" i="1">
                            <a:latin typeface="Cambria Math" panose="02040503050406030204" pitchFamily="18" charset="0"/>
                            <a:cs typeface="Segoe UI Semibold" panose="020B0702040204020203" pitchFamily="34" charset="0"/>
                          </a:rPr>
                          <m:t>2</m:t>
                        </m:r>
                      </m:sup>
                    </m:sSup>
                    <m:r>
                      <a:rPr lang="en-US" i="1">
                        <a:latin typeface="Cambria Math" panose="02040503050406030204" pitchFamily="18" charset="0"/>
                        <a:cs typeface="Segoe UI Semibold" panose="020B0702040204020203" pitchFamily="34" charset="0"/>
                      </a:rPr>
                      <m:t>=</m:t>
                    </m:r>
                    <m:r>
                      <a:rPr lang="en-US" i="1">
                        <a:latin typeface="Cambria Math" panose="02040503050406030204" pitchFamily="18" charset="0"/>
                        <a:cs typeface="Segoe UI Semibold" panose="020B0702040204020203" pitchFamily="34" charset="0"/>
                      </a:rPr>
                      <m:t>𝑘</m:t>
                    </m:r>
                    <m:r>
                      <a:rPr lang="en-US" i="1">
                        <a:latin typeface="Cambria Math" panose="02040503050406030204" pitchFamily="18" charset="0"/>
                        <a:cs typeface="Segoe UI Semibold" panose="020B0702040204020203" pitchFamily="34" charset="0"/>
                      </a:rPr>
                      <m:t>)=</m:t>
                    </m:r>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r>
                              <a:rPr lang="en-US" i="1">
                                <a:latin typeface="Cambria Math" panose="02040503050406030204" pitchFamily="18" charset="0"/>
                              </a:rPr>
                              <m:t>1            </m:t>
                            </m:r>
                            <m:r>
                              <a:rPr lang="en-US" i="1">
                                <a:latin typeface="Cambria Math" panose="02040503050406030204" pitchFamily="18" charset="0"/>
                              </a:rPr>
                              <m:t>𝑘</m:t>
                            </m:r>
                            <m:r>
                              <a:rPr lang="en-US" i="1">
                                <a:latin typeface="Cambria Math" panose="02040503050406030204" pitchFamily="18" charset="0"/>
                              </a:rPr>
                              <m:t>=1</m:t>
                            </m:r>
                          </m:e>
                          <m:e>
                            <m:r>
                              <a:rPr lang="en-US" i="1">
                                <a:latin typeface="Cambria Math" panose="02040503050406030204" pitchFamily="18" charset="0"/>
                              </a:rPr>
                              <m:t>0    </m:t>
                            </m:r>
                            <m:r>
                              <m:rPr>
                                <m:sty m:val="p"/>
                              </m:rPr>
                              <a:rPr lang="en-US">
                                <a:latin typeface="Cambria Math" panose="02040503050406030204" pitchFamily="18" charset="0"/>
                              </a:rPr>
                              <m:t>otherwise</m:t>
                            </m:r>
                          </m:e>
                        </m:eqArr>
                      </m:e>
                    </m:d>
                  </m:oMath>
                </a14:m>
                <a:endParaRPr lang="en-US" b="1" dirty="0"/>
              </a:p>
              <a:p>
                <a14:m>
                  <m:oMath xmlns:m="http://schemas.openxmlformats.org/officeDocument/2006/math">
                    <m:r>
                      <a:rPr lang="en-US"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=0.5⋅1+0.5⋅−1=0</m:t>
                    </m:r>
                  </m:oMath>
                </a14:m>
                <a:r>
                  <a:rPr lang="en-US" b="1" dirty="0"/>
                  <a:t>              </a:t>
                </a:r>
                <a14:m>
                  <m:oMath xmlns:m="http://schemas.openxmlformats.org/officeDocument/2006/math">
                    <m:r>
                      <a:rPr lang="en-US" i="1">
                        <a:latin typeface="Cambria Math" panose="02040503050406030204" pitchFamily="18" charset="0"/>
                      </a:rPr>
                      <m:t>𝔼</m:t>
                    </m:r>
                    <m:d>
                      <m:dPr>
                        <m:begChr m:val="["/>
                        <m:endChr m:val="]"/>
                        <m:ctrlPr>
                          <a:rPr lang="en-US" i="1">
                            <a:latin typeface="Cambria Math" panose="02040503050406030204" pitchFamily="18" charset="0"/>
                          </a:rPr>
                        </m:ctrlPr>
                      </m:dPr>
                      <m:e>
                        <m:sSup>
                          <m:sSupPr>
                            <m:ctrlPr>
                              <a:rPr lang="en-US" b="0" i="1" smtClean="0">
                                <a:latin typeface="Cambria Math" panose="02040503050406030204" pitchFamily="18" charset="0"/>
                              </a:rPr>
                            </m:ctrlPr>
                          </m:sSupPr>
                          <m:e>
                            <m:r>
                              <a:rPr lang="en-US" i="1">
                                <a:latin typeface="Cambria Math" panose="02040503050406030204" pitchFamily="18" charset="0"/>
                              </a:rPr>
                              <m:t>𝑋</m:t>
                            </m:r>
                          </m:e>
                          <m:sup>
                            <m:r>
                              <a:rPr lang="en-US" b="0" i="1" smtClean="0">
                                <a:latin typeface="Cambria Math" panose="02040503050406030204" pitchFamily="18" charset="0"/>
                              </a:rPr>
                              <m:t>2</m:t>
                            </m:r>
                          </m:sup>
                        </m:sSup>
                      </m:e>
                    </m:d>
                    <m:r>
                      <a:rPr lang="en-US" i="1">
                        <a:latin typeface="Cambria Math" panose="02040503050406030204" pitchFamily="18" charset="0"/>
                      </a:rPr>
                      <m:t>=0.5⋅</m:t>
                    </m:r>
                    <m:sSup>
                      <m:sSupPr>
                        <m:ctrlPr>
                          <a:rPr lang="en-US" b="0" i="1" smtClean="0">
                            <a:latin typeface="Cambria Math" panose="02040503050406030204" pitchFamily="18" charset="0"/>
                          </a:rPr>
                        </m:ctrlPr>
                      </m:sSupPr>
                      <m:e>
                        <m:r>
                          <a:rPr lang="en-US" i="1">
                            <a:latin typeface="Cambria Math" panose="02040503050406030204" pitchFamily="18" charset="0"/>
                          </a:rPr>
                          <m:t>1</m:t>
                        </m:r>
                      </m:e>
                      <m:sup>
                        <m:r>
                          <a:rPr lang="en-US" b="1" i="1" smtClean="0">
                            <a:solidFill>
                              <a:schemeClr val="accent2">
                                <a:lumMod val="75000"/>
                              </a:schemeClr>
                            </a:solidFill>
                            <a:latin typeface="Cambria Math" panose="02040503050406030204" pitchFamily="18" charset="0"/>
                          </a:rPr>
                          <m:t>𝟐</m:t>
                        </m:r>
                      </m:sup>
                    </m:sSup>
                    <m:r>
                      <a:rPr lang="en-US" i="1">
                        <a:latin typeface="Cambria Math" panose="02040503050406030204" pitchFamily="18" charset="0"/>
                      </a:rPr>
                      <m:t>+0.5⋅</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i="1">
                                <a:latin typeface="Cambria Math" panose="02040503050406030204" pitchFamily="18" charset="0"/>
                              </a:rPr>
                              <m:t>−1</m:t>
                            </m:r>
                          </m:e>
                        </m:d>
                      </m:e>
                      <m:sup>
                        <m:r>
                          <a:rPr lang="en-US" b="1" i="1" smtClean="0">
                            <a:solidFill>
                              <a:schemeClr val="accent2">
                                <a:lumMod val="75000"/>
                              </a:schemeClr>
                            </a:solidFill>
                            <a:latin typeface="Cambria Math" panose="02040503050406030204" pitchFamily="18" charset="0"/>
                          </a:rPr>
                          <m:t>𝟐</m:t>
                        </m:r>
                      </m:sup>
                    </m:sSup>
                    <m:r>
                      <a:rPr lang="en-US" i="1">
                        <a:latin typeface="Cambria Math" panose="02040503050406030204" pitchFamily="18" charset="0"/>
                      </a:rPr>
                      <m:t>=</m:t>
                    </m:r>
                    <m:r>
                      <a:rPr lang="en-US" b="0" i="1" smtClean="0">
                        <a:latin typeface="Cambria Math" panose="02040503050406030204" pitchFamily="18" charset="0"/>
                      </a:rPr>
                      <m:t>1</m:t>
                    </m:r>
                    <m:r>
                      <a:rPr lang="en-US">
                        <a:latin typeface="Cambria Math" panose="02040503050406030204" pitchFamily="18" charset="0"/>
                      </a:rPr>
                      <m:t> </m:t>
                    </m:r>
                  </m:oMath>
                </a14:m>
                <a:endParaRPr lang="en-US" b="1" dirty="0"/>
              </a:p>
              <a:p>
                <a14:m>
                  <m:oMath xmlns:m="http://schemas.openxmlformats.org/officeDocument/2006/math">
                    <m:r>
                      <a:rPr lang="en-US" i="1">
                        <a:latin typeface="Cambria Math" panose="02040503050406030204" pitchFamily="18" charset="0"/>
                      </a:rPr>
                      <m:t>𝔼</m:t>
                    </m:r>
                    <m:sSup>
                      <m:sSupPr>
                        <m:ctrlPr>
                          <a:rPr lang="en-US" i="1">
                            <a:latin typeface="Cambria Math" panose="02040503050406030204" pitchFamily="18" charset="0"/>
                          </a:rPr>
                        </m:ctrlPr>
                      </m:sSupPr>
                      <m:e>
                        <m:d>
                          <m:dPr>
                            <m:begChr m:val="["/>
                            <m:endChr m:val="]"/>
                            <m:ctrlPr>
                              <a:rPr lang="en-US" i="1">
                                <a:latin typeface="Cambria Math" panose="02040503050406030204" pitchFamily="18" charset="0"/>
                              </a:rPr>
                            </m:ctrlPr>
                          </m:dPr>
                          <m:e>
                            <m:r>
                              <a:rPr lang="en-US" i="1">
                                <a:latin typeface="Cambria Math" panose="02040503050406030204" pitchFamily="18" charset="0"/>
                              </a:rPr>
                              <m:t>𝑋</m:t>
                            </m:r>
                          </m:e>
                        </m:d>
                      </m:e>
                      <m:sup>
                        <m:r>
                          <a:rPr lang="en-US" i="1">
                            <a:latin typeface="Cambria Math" panose="02040503050406030204" pitchFamily="18" charset="0"/>
                          </a:rPr>
                          <m:t>2</m:t>
                        </m:r>
                      </m:sup>
                    </m:sSup>
                    <m:r>
                      <a:rPr lang="en-US" i="1">
                        <a:latin typeface="Cambria Math" panose="02040503050406030204" pitchFamily="18" charset="0"/>
                      </a:rPr>
                      <m:t>=0</m:t>
                    </m:r>
                  </m:oMath>
                </a14:m>
                <a:endParaRPr lang="en-US" dirty="0"/>
              </a:p>
              <a:p>
                <a:endParaRPr lang="en-US" b="1" dirty="0"/>
              </a:p>
            </p:txBody>
          </p:sp>
        </mc:Choice>
        <mc:Fallback>
          <p:sp>
            <p:nvSpPr>
              <p:cNvPr id="3" name="Content Placeholder 2">
                <a:extLst>
                  <a:ext uri="{FF2B5EF4-FFF2-40B4-BE49-F238E27FC236}">
                    <a16:creationId xmlns:a16="http://schemas.microsoft.com/office/drawing/2014/main" id="{7F435838-2668-4DC8-A01D-98587BE8CA6B}"/>
                  </a:ext>
                </a:extLst>
              </p:cNvPr>
              <p:cNvSpPr>
                <a:spLocks noGrp="1" noRot="1" noChangeAspect="1" noMove="1" noResize="1" noEditPoints="1" noAdjustHandles="1" noChangeArrowheads="1" noChangeShapeType="1" noTextEdit="1"/>
              </p:cNvSpPr>
              <p:nvPr>
                <p:ph idx="1"/>
              </p:nvPr>
            </p:nvSpPr>
            <p:spPr>
              <a:xfrm>
                <a:off x="563208" y="1463856"/>
                <a:ext cx="11187258" cy="5394144"/>
              </a:xfrm>
              <a:blipFill>
                <a:blip r:embed="rId3"/>
                <a:stretch>
                  <a:fillRect l="-654" t="-1921"/>
                </a:stretch>
              </a:blipFill>
            </p:spPr>
            <p:txBody>
              <a:bodyPr/>
              <a:lstStyle/>
              <a:p>
                <a:r>
                  <a:rPr lang="en-US">
                    <a:noFill/>
                  </a:rPr>
                  <a:t> </a:t>
                </a:r>
              </a:p>
            </p:txBody>
          </p:sp>
        </mc:Fallback>
      </mc:AlternateContent>
    </p:spTree>
    <p:extLst>
      <p:ext uri="{BB962C8B-B14F-4D97-AF65-F5344CB8AC3E}">
        <p14:creationId xmlns:p14="http://schemas.microsoft.com/office/powerpoint/2010/main" val="15491127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76536C7-F9B0-45BB-82D9-74E0A4FCB258}"/>
                  </a:ext>
                </a:extLst>
              </p:cNvPr>
              <p:cNvSpPr>
                <a:spLocks noGrp="1"/>
              </p:cNvSpPr>
              <p:nvPr>
                <p:ph type="title"/>
              </p:nvPr>
            </p:nvSpPr>
            <p:spPr/>
            <p:txBody>
              <a:bodyPr/>
              <a:lstStyle/>
              <a:p>
                <a:r>
                  <a:rPr lang="en-US" dirty="0"/>
                  <a:t>Expectation of </a:t>
                </a:r>
                <a14:m>
                  <m:oMath xmlns:m="http://schemas.openxmlformats.org/officeDocument/2006/math">
                    <m:r>
                      <a:rPr lang="en-US" b="0" i="1" smtClean="0">
                        <a:latin typeface="Cambria Math" panose="02040503050406030204" pitchFamily="18" charset="0"/>
                      </a:rPr>
                      <m:t>𝑔</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oMath>
                </a14:m>
                <a:endParaRPr lang="en-US" dirty="0"/>
              </a:p>
            </p:txBody>
          </p:sp>
        </mc:Choice>
        <mc:Fallback xmlns="">
          <p:sp>
            <p:nvSpPr>
              <p:cNvPr id="2" name="Title 1">
                <a:extLst>
                  <a:ext uri="{FF2B5EF4-FFF2-40B4-BE49-F238E27FC236}">
                    <a16:creationId xmlns:a16="http://schemas.microsoft.com/office/drawing/2014/main" id="{676536C7-F9B0-45BB-82D9-74E0A4FCB258}"/>
                  </a:ext>
                </a:extLst>
              </p:cNvPr>
              <p:cNvSpPr>
                <a:spLocks noGrp="1" noRot="1" noChangeAspect="1" noMove="1" noResize="1" noEditPoints="1" noAdjustHandles="1" noChangeArrowheads="1" noChangeShapeType="1" noTextEdit="1"/>
              </p:cNvSpPr>
              <p:nvPr>
                <p:ph type="title"/>
              </p:nvPr>
            </p:nvSpPr>
            <p:spPr>
              <a:blipFill>
                <a:blip r:embed="rId3"/>
                <a:stretch>
                  <a:fillRect l="-2179" t="-6587" b="-95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B18F0DF-35B5-4AD5-89F6-43CFCD578875}"/>
                  </a:ext>
                </a:extLst>
              </p:cNvPr>
              <p:cNvSpPr>
                <a:spLocks noGrp="1"/>
              </p:cNvSpPr>
              <p:nvPr>
                <p:ph idx="1"/>
              </p:nvPr>
            </p:nvSpPr>
            <p:spPr>
              <a:xfrm>
                <a:off x="491173" y="4108197"/>
                <a:ext cx="11369132" cy="1584961"/>
              </a:xfrm>
            </p:spPr>
            <p:txBody>
              <a:bodyPr>
                <a:normAutofit/>
              </a:bodyPr>
              <a:lstStyle/>
              <a:p>
                <a:r>
                  <a:rPr lang="en-US" dirty="0"/>
                  <a:t>Exact same as formula for </a:t>
                </a:r>
                <a14:m>
                  <m:oMath xmlns:m="http://schemas.openxmlformats.org/officeDocument/2006/math">
                    <m:r>
                      <a:rPr lang="en-US" b="0" i="1" smtClean="0">
                        <a:latin typeface="Cambria Math" panose="02040503050406030204" pitchFamily="18" charset="0"/>
                      </a:rPr>
                      <m:t>𝐸</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oMath>
                </a14:m>
                <a:r>
                  <a:rPr lang="en-US" dirty="0"/>
                  <a:t>, but we </a:t>
                </a:r>
                <a:r>
                  <a:rPr lang="en-US" b="1" dirty="0"/>
                  <a:t>apply the function on each of the values in the support of </a:t>
                </a:r>
                <a14:m>
                  <m:oMath xmlns:m="http://schemas.openxmlformats.org/officeDocument/2006/math">
                    <m:r>
                      <a:rPr lang="en-US" b="1" i="1" smtClean="0">
                        <a:latin typeface="Cambria Math" panose="02040503050406030204" pitchFamily="18" charset="0"/>
                      </a:rPr>
                      <m:t>𝑿</m:t>
                    </m:r>
                  </m:oMath>
                </a14:m>
                <a:r>
                  <a:rPr lang="en-US" dirty="0"/>
                  <a:t> (the corresponding probabilities are the same)</a:t>
                </a:r>
              </a:p>
            </p:txBody>
          </p:sp>
        </mc:Choice>
        <mc:Fallback xmlns="">
          <p:sp>
            <p:nvSpPr>
              <p:cNvPr id="3" name="Content Placeholder 2">
                <a:extLst>
                  <a:ext uri="{FF2B5EF4-FFF2-40B4-BE49-F238E27FC236}">
                    <a16:creationId xmlns:a16="http://schemas.microsoft.com/office/drawing/2014/main" id="{4B18F0DF-35B5-4AD5-89F6-43CFCD578875}"/>
                  </a:ext>
                </a:extLst>
              </p:cNvPr>
              <p:cNvSpPr>
                <a:spLocks noGrp="1" noRot="1" noChangeAspect="1" noMove="1" noResize="1" noEditPoints="1" noAdjustHandles="1" noChangeArrowheads="1" noChangeShapeType="1" noTextEdit="1"/>
              </p:cNvSpPr>
              <p:nvPr>
                <p:ph idx="1"/>
              </p:nvPr>
            </p:nvSpPr>
            <p:spPr>
              <a:xfrm>
                <a:off x="491173" y="4108197"/>
                <a:ext cx="11369132" cy="1584961"/>
              </a:xfrm>
              <a:blipFill>
                <a:blip r:embed="rId4"/>
                <a:stretch>
                  <a:fillRect l="-697" t="-6923" r="-1662"/>
                </a:stretch>
              </a:blipFill>
            </p:spPr>
            <p:txBody>
              <a:bodyPr/>
              <a:lstStyle/>
              <a:p>
                <a:r>
                  <a:rPr lang="en-US">
                    <a:noFill/>
                  </a:rPr>
                  <a:t> </a:t>
                </a:r>
              </a:p>
            </p:txBody>
          </p:sp>
        </mc:Fallback>
      </mc:AlternateContent>
      <p:grpSp>
        <p:nvGrpSpPr>
          <p:cNvPr id="7" name="Group 6">
            <a:extLst>
              <a:ext uri="{FF2B5EF4-FFF2-40B4-BE49-F238E27FC236}">
                <a16:creationId xmlns:a16="http://schemas.microsoft.com/office/drawing/2014/main" id="{4A8052B5-6BE1-4F71-BD59-B612AF34D9FF}"/>
              </a:ext>
            </a:extLst>
          </p:cNvPr>
          <p:cNvGrpSpPr/>
          <p:nvPr/>
        </p:nvGrpSpPr>
        <p:grpSpPr>
          <a:xfrm>
            <a:off x="551798" y="1549652"/>
            <a:ext cx="11308508" cy="2313688"/>
            <a:chOff x="551798" y="1549652"/>
            <a:chExt cx="11064962" cy="2313688"/>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96E34E5B-B088-4CF9-9D6C-015A97493302}"/>
                    </a:ext>
                  </a:extLst>
                </p:cNvPr>
                <p:cNvSpPr/>
                <p:nvPr/>
              </p:nvSpPr>
              <p:spPr>
                <a:xfrm>
                  <a:off x="551798" y="1549652"/>
                  <a:ext cx="11064962" cy="2313688"/>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Segoe UI Semibold" panose="020B0702040204020203" pitchFamily="34" charset="0"/>
                    <a:cs typeface="Segoe UI Semibold" panose="020B0702040204020203" pitchFamily="34" charset="0"/>
                  </a:endParaRPr>
                </a:p>
                <a:p>
                  <a:pPr algn="ctr"/>
                  <a:r>
                    <a:rPr lang="en-US" sz="2800" dirty="0">
                      <a:latin typeface="Segoe UI Semibold" panose="020B0702040204020203" pitchFamily="34" charset="0"/>
                      <a:cs typeface="Segoe UI Semibold" panose="020B0702040204020203" pitchFamily="34" charset="0"/>
                    </a:rPr>
                    <a:t>The “expectation” (or “expected value”) of </a:t>
                  </a:r>
                  <a14:m>
                    <m:oMath xmlns:m="http://schemas.openxmlformats.org/officeDocument/2006/math">
                      <m:r>
                        <m:rPr>
                          <m:sty m:val="p"/>
                        </m:rPr>
                        <a:rPr lang="en-US" sz="2800" b="0" i="0" smtClean="0">
                          <a:latin typeface="Cambria Math" panose="02040503050406030204" pitchFamily="18" charset="0"/>
                          <a:cs typeface="Segoe UI Semibold" panose="020B0702040204020203" pitchFamily="34" charset="0"/>
                        </a:rPr>
                        <m:t>g</m:t>
                      </m:r>
                      <m:r>
                        <a:rPr lang="en-US" sz="2800" b="0" i="0"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𝑋</m:t>
                      </m:r>
                      <m:r>
                        <a:rPr lang="en-US" sz="2800" b="0" i="1" smtClean="0">
                          <a:latin typeface="Cambria Math" panose="02040503050406030204" pitchFamily="18" charset="0"/>
                          <a:cs typeface="Segoe UI Semibold" panose="020B0702040204020203" pitchFamily="34" charset="0"/>
                        </a:rPr>
                        <m:t>)</m:t>
                      </m:r>
                    </m:oMath>
                  </a14:m>
                  <a:r>
                    <a:rPr lang="en-US" sz="2800" b="1" dirty="0">
                      <a:latin typeface="Segoe UI Semibold" panose="020B0702040204020203" pitchFamily="34" charset="0"/>
                      <a:cs typeface="Segoe UI Semibold" panose="020B0702040204020203" pitchFamily="34" charset="0"/>
                    </a:rPr>
                    <a:t> is:</a:t>
                  </a:r>
                </a:p>
                <a:p>
                  <a:pPr algn="ctr"/>
                  <a14:m>
                    <m:oMathPara xmlns:m="http://schemas.openxmlformats.org/officeDocument/2006/math">
                      <m:oMathParaPr>
                        <m:jc m:val="centerGroup"/>
                      </m:oMathParaPr>
                      <m:oMath xmlns:m="http://schemas.openxmlformats.org/officeDocument/2006/math">
                        <m:r>
                          <a:rPr lang="en-US" sz="2800" b="1" i="1" smtClean="0">
                            <a:latin typeface="Cambria Math" panose="02040503050406030204" pitchFamily="18" charset="0"/>
                            <a:cs typeface="Segoe UI Semibold" panose="020B0702040204020203" pitchFamily="34" charset="0"/>
                          </a:rPr>
                          <m:t>𝔼</m:t>
                        </m:r>
                        <m:d>
                          <m:dPr>
                            <m:begChr m:val="["/>
                            <m:endChr m:val="]"/>
                            <m:ctrlPr>
                              <a:rPr lang="en-US" sz="2800" b="1" i="1" smtClean="0">
                                <a:latin typeface="Cambria Math" panose="02040503050406030204" pitchFamily="18" charset="0"/>
                                <a:cs typeface="Segoe UI Semibold" panose="020B0702040204020203" pitchFamily="34" charset="0"/>
                              </a:rPr>
                            </m:ctrlPr>
                          </m:dPr>
                          <m:e>
                            <m:r>
                              <a:rPr lang="en-US" sz="2800" b="1" i="1" smtClean="0">
                                <a:latin typeface="Cambria Math" panose="02040503050406030204" pitchFamily="18" charset="0"/>
                                <a:cs typeface="Segoe UI Semibold" panose="020B0702040204020203" pitchFamily="34" charset="0"/>
                              </a:rPr>
                              <m:t>𝒈</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𝑿</m:t>
                            </m:r>
                            <m:r>
                              <a:rPr lang="en-US" sz="2800" b="1" i="1" smtClean="0">
                                <a:latin typeface="Cambria Math" panose="02040503050406030204" pitchFamily="18" charset="0"/>
                                <a:cs typeface="Segoe UI Semibold" panose="020B0702040204020203" pitchFamily="34" charset="0"/>
                              </a:rPr>
                              <m:t>)</m:t>
                            </m:r>
                          </m:e>
                        </m:d>
                        <m:r>
                          <a:rPr lang="en-US" sz="2800" b="1" i="1" smtClean="0">
                            <a:latin typeface="Cambria Math" panose="02040503050406030204" pitchFamily="18" charset="0"/>
                            <a:cs typeface="Segoe UI Semibold" panose="020B0702040204020203" pitchFamily="34" charset="0"/>
                          </a:rPr>
                          <m:t>=</m:t>
                        </m:r>
                        <m:nary>
                          <m:naryPr>
                            <m:chr m:val="∑"/>
                            <m:supHide m:val="on"/>
                            <m:ctrlPr>
                              <a:rPr lang="en-US" sz="2800" b="1" i="1" smtClean="0">
                                <a:latin typeface="Cambria Math" panose="02040503050406030204" pitchFamily="18" charset="0"/>
                                <a:cs typeface="Segoe UI Semibold" panose="020B0702040204020203" pitchFamily="34" charset="0"/>
                              </a:rPr>
                            </m:ctrlPr>
                          </m:naryPr>
                          <m:sub>
                            <m:r>
                              <m:rPr>
                                <m:brk m:alnAt="7"/>
                              </m:rPr>
                              <a:rPr lang="en-US" sz="2800" b="1" i="1" smtClean="0">
                                <a:latin typeface="Cambria Math" panose="02040503050406030204" pitchFamily="18" charset="0"/>
                                <a:cs typeface="Segoe UI Semibold" panose="020B0702040204020203" pitchFamily="34" charset="0"/>
                              </a:rPr>
                              <m:t>𝒌</m:t>
                            </m:r>
                            <m:r>
                              <a:rPr lang="en-US" sz="2800" i="1">
                                <a:latin typeface="Cambria Math" panose="02040503050406030204" pitchFamily="18" charset="0"/>
                              </a:rPr>
                              <m:t>∈</m:t>
                            </m:r>
                            <m:sSub>
                              <m:sSubPr>
                                <m:ctrlPr>
                                  <a:rPr lang="en-US" sz="2800" i="1" smtClean="0">
                                    <a:latin typeface="Cambria Math" panose="02040503050406030204" pitchFamily="18" charset="0"/>
                                  </a:rPr>
                                </m:ctrlPr>
                              </m:sSubPr>
                              <m:e>
                                <m:r>
                                  <m:rPr>
                                    <m:sty m:val="p"/>
                                  </m:rPr>
                                  <a:rPr lang="en-US" sz="2800">
                                    <a:latin typeface="Cambria Math" panose="02040503050406030204" pitchFamily="18" charset="0"/>
                                  </a:rPr>
                                  <m:t>Ω</m:t>
                                </m:r>
                              </m:e>
                              <m:sub>
                                <m:r>
                                  <a:rPr lang="en-US" sz="2800" b="0" i="1" smtClean="0">
                                    <a:latin typeface="Cambria Math" panose="02040503050406030204" pitchFamily="18" charset="0"/>
                                  </a:rPr>
                                  <m:t>𝑋</m:t>
                                </m:r>
                              </m:sub>
                            </m:sSub>
                          </m:sub>
                          <m:sup/>
                          <m:e>
                            <m:r>
                              <a:rPr lang="en-US" sz="2800" b="1" i="1" smtClean="0">
                                <a:latin typeface="Cambria Math" panose="02040503050406030204" pitchFamily="18" charset="0"/>
                              </a:rPr>
                              <m:t>𝒈</m:t>
                            </m:r>
                            <m:r>
                              <a:rPr lang="en-US" sz="2800" b="1" i="1" smtClean="0">
                                <a:latin typeface="Cambria Math" panose="02040503050406030204" pitchFamily="18" charset="0"/>
                              </a:rPr>
                              <m:t>(</m:t>
                            </m:r>
                            <m:r>
                              <a:rPr lang="en-US" sz="2800" b="1" i="1" smtClean="0">
                                <a:latin typeface="Cambria Math" panose="02040503050406030204" pitchFamily="18" charset="0"/>
                                <a:cs typeface="Segoe UI Semibold" panose="020B0702040204020203" pitchFamily="34" charset="0"/>
                              </a:rPr>
                              <m:t>𝒌</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ℙ</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𝑿</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𝒌</m:t>
                            </m:r>
                            <m:r>
                              <a:rPr lang="en-US" sz="2800" b="1" i="1" smtClean="0">
                                <a:latin typeface="Cambria Math" panose="02040503050406030204" pitchFamily="18" charset="0"/>
                                <a:cs typeface="Segoe UI Semibold" panose="020B0702040204020203" pitchFamily="34" charset="0"/>
                              </a:rPr>
                              <m:t>)</m:t>
                            </m:r>
                          </m:e>
                        </m:nary>
                      </m:oMath>
                    </m:oMathPara>
                  </a14:m>
                  <a:endParaRPr lang="en-US" sz="2800" b="1" dirty="0">
                    <a:latin typeface="Segoe UI Semibold" panose="020B0702040204020203" pitchFamily="34" charset="0"/>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96E34E5B-B088-4CF9-9D6C-015A97493302}"/>
                    </a:ext>
                  </a:extLst>
                </p:cNvPr>
                <p:cNvSpPr>
                  <a:spLocks noRot="1" noChangeAspect="1" noMove="1" noResize="1" noEditPoints="1" noAdjustHandles="1" noChangeArrowheads="1" noChangeShapeType="1" noTextEdit="1"/>
                </p:cNvSpPr>
                <p:nvPr/>
              </p:nvSpPr>
              <p:spPr>
                <a:xfrm>
                  <a:off x="551798" y="1549652"/>
                  <a:ext cx="11064962" cy="2313688"/>
                </a:xfrm>
                <a:prstGeom prst="rect">
                  <a:avLst/>
                </a:prstGeom>
                <a:blipFill>
                  <a:blip r:embed="rId5"/>
                  <a:stretch>
                    <a:fillRect/>
                  </a:stretch>
                </a:blipFill>
                <a:ln>
                  <a:noFill/>
                </a:ln>
              </p:spPr>
              <p:txBody>
                <a:bodyPr/>
                <a:lstStyle/>
                <a:p>
                  <a:r>
                    <a:rPr lang="en-US">
                      <a:noFill/>
                    </a:rPr>
                    <a:t> </a:t>
                  </a:r>
                </a:p>
              </p:txBody>
            </p:sp>
          </mc:Fallback>
        </mc:AlternateContent>
        <p:sp>
          <p:nvSpPr>
            <p:cNvPr id="6" name="Rectangle 5">
              <a:extLst>
                <a:ext uri="{FF2B5EF4-FFF2-40B4-BE49-F238E27FC236}">
                  <a16:creationId xmlns:a16="http://schemas.microsoft.com/office/drawing/2014/main" id="{8DC8BCC3-8752-421A-9AF0-2CE81EAE62D5}"/>
                </a:ext>
              </a:extLst>
            </p:cNvPr>
            <p:cNvSpPr/>
            <p:nvPr/>
          </p:nvSpPr>
          <p:spPr>
            <a:xfrm>
              <a:off x="563906" y="1549653"/>
              <a:ext cx="11052853" cy="592912"/>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Segoe UI Semibold" panose="020B0702040204020203" pitchFamily="34" charset="0"/>
                  <a:cs typeface="Segoe UI Semibold" panose="020B0702040204020203" pitchFamily="34" charset="0"/>
                </a:rPr>
                <a:t>“Law of the unconscious statistician” (LOTUS)</a:t>
              </a:r>
            </a:p>
          </p:txBody>
        </p:sp>
      </p:grpSp>
    </p:spTree>
    <p:extLst>
      <p:ext uri="{BB962C8B-B14F-4D97-AF65-F5344CB8AC3E}">
        <p14:creationId xmlns:p14="http://schemas.microsoft.com/office/powerpoint/2010/main" val="37930894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76536C7-F9B0-45BB-82D9-74E0A4FCB258}"/>
                  </a:ext>
                </a:extLst>
              </p:cNvPr>
              <p:cNvSpPr>
                <a:spLocks noGrp="1"/>
              </p:cNvSpPr>
              <p:nvPr>
                <p:ph type="title"/>
              </p:nvPr>
            </p:nvSpPr>
            <p:spPr/>
            <p:txBody>
              <a:bodyPr/>
              <a:lstStyle/>
              <a:p>
                <a:r>
                  <a:rPr lang="en-US" dirty="0"/>
                  <a:t>Expectation of </a:t>
                </a:r>
                <a14:m>
                  <m:oMath xmlns:m="http://schemas.openxmlformats.org/officeDocument/2006/math">
                    <m:r>
                      <a:rPr lang="en-US" b="0" i="1" smtClean="0">
                        <a:latin typeface="Cambria Math" panose="02040503050406030204" pitchFamily="18" charset="0"/>
                      </a:rPr>
                      <m:t>𝑔</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oMath>
                </a14:m>
                <a:endParaRPr lang="en-US" dirty="0"/>
              </a:p>
            </p:txBody>
          </p:sp>
        </mc:Choice>
        <mc:Fallback xmlns="">
          <p:sp>
            <p:nvSpPr>
              <p:cNvPr id="2" name="Title 1">
                <a:extLst>
                  <a:ext uri="{FF2B5EF4-FFF2-40B4-BE49-F238E27FC236}">
                    <a16:creationId xmlns:a16="http://schemas.microsoft.com/office/drawing/2014/main" id="{676536C7-F9B0-45BB-82D9-74E0A4FCB258}"/>
                  </a:ext>
                </a:extLst>
              </p:cNvPr>
              <p:cNvSpPr>
                <a:spLocks noGrp="1" noRot="1" noChangeAspect="1" noMove="1" noResize="1" noEditPoints="1" noAdjustHandles="1" noChangeArrowheads="1" noChangeShapeType="1" noTextEdit="1"/>
              </p:cNvSpPr>
              <p:nvPr>
                <p:ph type="title"/>
              </p:nvPr>
            </p:nvSpPr>
            <p:spPr>
              <a:blipFill>
                <a:blip r:embed="rId3"/>
                <a:stretch>
                  <a:fillRect l="-2179" t="-6587" b="-95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B18F0DF-35B5-4AD5-89F6-43CFCD578875}"/>
                  </a:ext>
                </a:extLst>
              </p:cNvPr>
              <p:cNvSpPr>
                <a:spLocks noGrp="1"/>
              </p:cNvSpPr>
              <p:nvPr>
                <p:ph idx="1"/>
              </p:nvPr>
            </p:nvSpPr>
            <p:spPr>
              <a:xfrm>
                <a:off x="491173" y="4108197"/>
                <a:ext cx="11369132" cy="1584961"/>
              </a:xfrm>
            </p:spPr>
            <p:txBody>
              <a:bodyPr>
                <a:normAutofit/>
              </a:bodyPr>
              <a:lstStyle/>
              <a:p>
                <a:r>
                  <a:rPr lang="en-US" dirty="0"/>
                  <a:t>Exact same as formula for </a:t>
                </a:r>
                <a14:m>
                  <m:oMath xmlns:m="http://schemas.openxmlformats.org/officeDocument/2006/math">
                    <m:r>
                      <a:rPr lang="en-US" b="0" i="1" smtClean="0">
                        <a:latin typeface="Cambria Math" panose="02040503050406030204" pitchFamily="18" charset="0"/>
                      </a:rPr>
                      <m:t>𝐸</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oMath>
                </a14:m>
                <a:r>
                  <a:rPr lang="en-US" dirty="0"/>
                  <a:t>, but we </a:t>
                </a:r>
                <a:r>
                  <a:rPr lang="en-US" b="1" dirty="0"/>
                  <a:t>apply the function on each of the values in the support of </a:t>
                </a:r>
                <a14:m>
                  <m:oMath xmlns:m="http://schemas.openxmlformats.org/officeDocument/2006/math">
                    <m:r>
                      <a:rPr lang="en-US" b="1" i="1" smtClean="0">
                        <a:latin typeface="Cambria Math" panose="02040503050406030204" pitchFamily="18" charset="0"/>
                      </a:rPr>
                      <m:t>𝑿</m:t>
                    </m:r>
                  </m:oMath>
                </a14:m>
                <a:r>
                  <a:rPr lang="en-US" b="1" dirty="0"/>
                  <a:t> </a:t>
                </a:r>
                <a:r>
                  <a:rPr lang="en-US" dirty="0"/>
                  <a:t>(the corresponding probabilities are the same)</a:t>
                </a:r>
              </a:p>
            </p:txBody>
          </p:sp>
        </mc:Choice>
        <mc:Fallback xmlns="">
          <p:sp>
            <p:nvSpPr>
              <p:cNvPr id="3" name="Content Placeholder 2">
                <a:extLst>
                  <a:ext uri="{FF2B5EF4-FFF2-40B4-BE49-F238E27FC236}">
                    <a16:creationId xmlns:a16="http://schemas.microsoft.com/office/drawing/2014/main" id="{4B18F0DF-35B5-4AD5-89F6-43CFCD578875}"/>
                  </a:ext>
                </a:extLst>
              </p:cNvPr>
              <p:cNvSpPr>
                <a:spLocks noGrp="1" noRot="1" noChangeAspect="1" noMove="1" noResize="1" noEditPoints="1" noAdjustHandles="1" noChangeArrowheads="1" noChangeShapeType="1" noTextEdit="1"/>
              </p:cNvSpPr>
              <p:nvPr>
                <p:ph idx="1"/>
              </p:nvPr>
            </p:nvSpPr>
            <p:spPr>
              <a:xfrm>
                <a:off x="491173" y="4108197"/>
                <a:ext cx="11369132" cy="1584961"/>
              </a:xfrm>
              <a:blipFill>
                <a:blip r:embed="rId4"/>
                <a:stretch>
                  <a:fillRect l="-697" t="-6923" r="-1662"/>
                </a:stretch>
              </a:blipFill>
            </p:spPr>
            <p:txBody>
              <a:bodyPr/>
              <a:lstStyle/>
              <a:p>
                <a:r>
                  <a:rPr lang="en-US">
                    <a:noFill/>
                  </a:rPr>
                  <a:t> </a:t>
                </a:r>
              </a:p>
            </p:txBody>
          </p:sp>
        </mc:Fallback>
      </mc:AlternateContent>
      <p:grpSp>
        <p:nvGrpSpPr>
          <p:cNvPr id="7" name="Group 6">
            <a:extLst>
              <a:ext uri="{FF2B5EF4-FFF2-40B4-BE49-F238E27FC236}">
                <a16:creationId xmlns:a16="http://schemas.microsoft.com/office/drawing/2014/main" id="{4A8052B5-6BE1-4F71-BD59-B612AF34D9FF}"/>
              </a:ext>
            </a:extLst>
          </p:cNvPr>
          <p:cNvGrpSpPr/>
          <p:nvPr/>
        </p:nvGrpSpPr>
        <p:grpSpPr>
          <a:xfrm>
            <a:off x="551798" y="1549652"/>
            <a:ext cx="11308508" cy="2313688"/>
            <a:chOff x="551798" y="1549652"/>
            <a:chExt cx="11064962" cy="2313688"/>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96E34E5B-B088-4CF9-9D6C-015A97493302}"/>
                    </a:ext>
                  </a:extLst>
                </p:cNvPr>
                <p:cNvSpPr/>
                <p:nvPr/>
              </p:nvSpPr>
              <p:spPr>
                <a:xfrm>
                  <a:off x="551798" y="1549652"/>
                  <a:ext cx="11064962" cy="2313688"/>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Segoe UI Semibold" panose="020B0702040204020203" pitchFamily="34" charset="0"/>
                    <a:cs typeface="Segoe UI Semibold" panose="020B0702040204020203" pitchFamily="34" charset="0"/>
                  </a:endParaRPr>
                </a:p>
                <a:p>
                  <a:pPr algn="ctr"/>
                  <a:r>
                    <a:rPr lang="en-US" sz="2800" dirty="0">
                      <a:latin typeface="Segoe UI Semibold" panose="020B0702040204020203" pitchFamily="34" charset="0"/>
                      <a:cs typeface="Segoe UI Semibold" panose="020B0702040204020203" pitchFamily="34" charset="0"/>
                    </a:rPr>
                    <a:t>The “expectation” (or “expected value”) of </a:t>
                  </a:r>
                  <a14:m>
                    <m:oMath xmlns:m="http://schemas.openxmlformats.org/officeDocument/2006/math">
                      <m:r>
                        <m:rPr>
                          <m:sty m:val="p"/>
                        </m:rPr>
                        <a:rPr lang="en-US" sz="2800" b="0" i="0" smtClean="0">
                          <a:latin typeface="Cambria Math" panose="02040503050406030204" pitchFamily="18" charset="0"/>
                          <a:cs typeface="Segoe UI Semibold" panose="020B0702040204020203" pitchFamily="34" charset="0"/>
                        </a:rPr>
                        <m:t>g</m:t>
                      </m:r>
                      <m:r>
                        <a:rPr lang="en-US" sz="2800" b="0" i="0"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𝑋</m:t>
                      </m:r>
                      <m:r>
                        <a:rPr lang="en-US" sz="2800" b="0" i="1" smtClean="0">
                          <a:latin typeface="Cambria Math" panose="02040503050406030204" pitchFamily="18" charset="0"/>
                          <a:cs typeface="Segoe UI Semibold" panose="020B0702040204020203" pitchFamily="34" charset="0"/>
                        </a:rPr>
                        <m:t>)</m:t>
                      </m:r>
                    </m:oMath>
                  </a14:m>
                  <a:r>
                    <a:rPr lang="en-US" sz="2800" b="1" dirty="0">
                      <a:latin typeface="Segoe UI Semibold" panose="020B0702040204020203" pitchFamily="34" charset="0"/>
                      <a:cs typeface="Segoe UI Semibold" panose="020B0702040204020203" pitchFamily="34" charset="0"/>
                    </a:rPr>
                    <a:t> is:</a:t>
                  </a:r>
                </a:p>
                <a:p>
                  <a:pPr algn="ctr"/>
                  <a14:m>
                    <m:oMathPara xmlns:m="http://schemas.openxmlformats.org/officeDocument/2006/math">
                      <m:oMathParaPr>
                        <m:jc m:val="centerGroup"/>
                      </m:oMathParaPr>
                      <m:oMath xmlns:m="http://schemas.openxmlformats.org/officeDocument/2006/math">
                        <m:r>
                          <a:rPr lang="en-US" sz="2800" b="1" i="1" smtClean="0">
                            <a:latin typeface="Cambria Math" panose="02040503050406030204" pitchFamily="18" charset="0"/>
                            <a:cs typeface="Segoe UI Semibold" panose="020B0702040204020203" pitchFamily="34" charset="0"/>
                          </a:rPr>
                          <m:t>𝔼</m:t>
                        </m:r>
                        <m:d>
                          <m:dPr>
                            <m:begChr m:val="["/>
                            <m:endChr m:val="]"/>
                            <m:ctrlPr>
                              <a:rPr lang="en-US" sz="2800" b="1" i="1" smtClean="0">
                                <a:latin typeface="Cambria Math" panose="02040503050406030204" pitchFamily="18" charset="0"/>
                                <a:cs typeface="Segoe UI Semibold" panose="020B0702040204020203" pitchFamily="34" charset="0"/>
                              </a:rPr>
                            </m:ctrlPr>
                          </m:dPr>
                          <m:e>
                            <m:r>
                              <a:rPr lang="en-US" sz="2800" b="1" i="1" smtClean="0">
                                <a:latin typeface="Cambria Math" panose="02040503050406030204" pitchFamily="18" charset="0"/>
                                <a:cs typeface="Segoe UI Semibold" panose="020B0702040204020203" pitchFamily="34" charset="0"/>
                              </a:rPr>
                              <m:t>𝒈</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𝑿</m:t>
                            </m:r>
                            <m:r>
                              <a:rPr lang="en-US" sz="2800" b="1" i="1" smtClean="0">
                                <a:latin typeface="Cambria Math" panose="02040503050406030204" pitchFamily="18" charset="0"/>
                                <a:cs typeface="Segoe UI Semibold" panose="020B0702040204020203" pitchFamily="34" charset="0"/>
                              </a:rPr>
                              <m:t>)</m:t>
                            </m:r>
                          </m:e>
                        </m:d>
                        <m:r>
                          <a:rPr lang="en-US" sz="2800" b="1" i="1" smtClean="0">
                            <a:latin typeface="Cambria Math" panose="02040503050406030204" pitchFamily="18" charset="0"/>
                            <a:cs typeface="Segoe UI Semibold" panose="020B0702040204020203" pitchFamily="34" charset="0"/>
                          </a:rPr>
                          <m:t>=</m:t>
                        </m:r>
                        <m:nary>
                          <m:naryPr>
                            <m:chr m:val="∑"/>
                            <m:supHide m:val="on"/>
                            <m:ctrlPr>
                              <a:rPr lang="en-US" sz="2800" b="1" i="1" smtClean="0">
                                <a:latin typeface="Cambria Math" panose="02040503050406030204" pitchFamily="18" charset="0"/>
                                <a:cs typeface="Segoe UI Semibold" panose="020B0702040204020203" pitchFamily="34" charset="0"/>
                              </a:rPr>
                            </m:ctrlPr>
                          </m:naryPr>
                          <m:sub>
                            <m:r>
                              <m:rPr>
                                <m:brk m:alnAt="7"/>
                              </m:rPr>
                              <a:rPr lang="en-US" sz="2800" b="1" i="1" smtClean="0">
                                <a:latin typeface="Cambria Math" panose="02040503050406030204" pitchFamily="18" charset="0"/>
                                <a:cs typeface="Segoe UI Semibold" panose="020B0702040204020203" pitchFamily="34" charset="0"/>
                              </a:rPr>
                              <m:t>𝒌</m:t>
                            </m:r>
                            <m:r>
                              <a:rPr lang="en-US" sz="2800" i="1">
                                <a:latin typeface="Cambria Math" panose="02040503050406030204" pitchFamily="18" charset="0"/>
                              </a:rPr>
                              <m:t>∈</m:t>
                            </m:r>
                            <m:sSub>
                              <m:sSubPr>
                                <m:ctrlPr>
                                  <a:rPr lang="en-US" sz="2800" i="1" smtClean="0">
                                    <a:latin typeface="Cambria Math" panose="02040503050406030204" pitchFamily="18" charset="0"/>
                                  </a:rPr>
                                </m:ctrlPr>
                              </m:sSubPr>
                              <m:e>
                                <m:r>
                                  <m:rPr>
                                    <m:sty m:val="p"/>
                                  </m:rPr>
                                  <a:rPr lang="en-US" sz="2800">
                                    <a:latin typeface="Cambria Math" panose="02040503050406030204" pitchFamily="18" charset="0"/>
                                  </a:rPr>
                                  <m:t>Ω</m:t>
                                </m:r>
                              </m:e>
                              <m:sub>
                                <m:r>
                                  <a:rPr lang="en-US" sz="2800" b="0" i="1" smtClean="0">
                                    <a:latin typeface="Cambria Math" panose="02040503050406030204" pitchFamily="18" charset="0"/>
                                  </a:rPr>
                                  <m:t>𝑋</m:t>
                                </m:r>
                              </m:sub>
                            </m:sSub>
                          </m:sub>
                          <m:sup/>
                          <m:e>
                            <m:r>
                              <a:rPr lang="en-US" sz="2800" b="1" i="1" smtClean="0">
                                <a:latin typeface="Cambria Math" panose="02040503050406030204" pitchFamily="18" charset="0"/>
                              </a:rPr>
                              <m:t>𝒈</m:t>
                            </m:r>
                            <m:r>
                              <a:rPr lang="en-US" sz="2800" b="1" i="1" smtClean="0">
                                <a:latin typeface="Cambria Math" panose="02040503050406030204" pitchFamily="18" charset="0"/>
                              </a:rPr>
                              <m:t>(</m:t>
                            </m:r>
                            <m:r>
                              <a:rPr lang="en-US" sz="2800" b="1" i="1" smtClean="0">
                                <a:latin typeface="Cambria Math" panose="02040503050406030204" pitchFamily="18" charset="0"/>
                                <a:cs typeface="Segoe UI Semibold" panose="020B0702040204020203" pitchFamily="34" charset="0"/>
                              </a:rPr>
                              <m:t>𝒌</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ℙ</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𝑿</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𝒌</m:t>
                            </m:r>
                            <m:r>
                              <a:rPr lang="en-US" sz="2800" b="1" i="1" smtClean="0">
                                <a:latin typeface="Cambria Math" panose="02040503050406030204" pitchFamily="18" charset="0"/>
                                <a:cs typeface="Segoe UI Semibold" panose="020B0702040204020203" pitchFamily="34" charset="0"/>
                              </a:rPr>
                              <m:t>)</m:t>
                            </m:r>
                          </m:e>
                        </m:nary>
                      </m:oMath>
                    </m:oMathPara>
                  </a14:m>
                  <a:endParaRPr lang="en-US" sz="2800" b="1" dirty="0">
                    <a:latin typeface="Segoe UI Semibold" panose="020B0702040204020203" pitchFamily="34" charset="0"/>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96E34E5B-B088-4CF9-9D6C-015A97493302}"/>
                    </a:ext>
                  </a:extLst>
                </p:cNvPr>
                <p:cNvSpPr>
                  <a:spLocks noRot="1" noChangeAspect="1" noMove="1" noResize="1" noEditPoints="1" noAdjustHandles="1" noChangeArrowheads="1" noChangeShapeType="1" noTextEdit="1"/>
                </p:cNvSpPr>
                <p:nvPr/>
              </p:nvSpPr>
              <p:spPr>
                <a:xfrm>
                  <a:off x="551798" y="1549652"/>
                  <a:ext cx="11064962" cy="2313688"/>
                </a:xfrm>
                <a:prstGeom prst="rect">
                  <a:avLst/>
                </a:prstGeom>
                <a:blipFill>
                  <a:blip r:embed="rId5"/>
                  <a:stretch>
                    <a:fillRect/>
                  </a:stretch>
                </a:blipFill>
                <a:ln>
                  <a:noFill/>
                </a:ln>
              </p:spPr>
              <p:txBody>
                <a:bodyPr/>
                <a:lstStyle/>
                <a:p>
                  <a:r>
                    <a:rPr lang="en-US">
                      <a:noFill/>
                    </a:rPr>
                    <a:t> </a:t>
                  </a:r>
                </a:p>
              </p:txBody>
            </p:sp>
          </mc:Fallback>
        </mc:AlternateContent>
        <p:sp>
          <p:nvSpPr>
            <p:cNvPr id="6" name="Rectangle 5">
              <a:extLst>
                <a:ext uri="{FF2B5EF4-FFF2-40B4-BE49-F238E27FC236}">
                  <a16:creationId xmlns:a16="http://schemas.microsoft.com/office/drawing/2014/main" id="{8DC8BCC3-8752-421A-9AF0-2CE81EAE62D5}"/>
                </a:ext>
              </a:extLst>
            </p:cNvPr>
            <p:cNvSpPr/>
            <p:nvPr/>
          </p:nvSpPr>
          <p:spPr>
            <a:xfrm>
              <a:off x="563906" y="1549653"/>
              <a:ext cx="11052853" cy="592912"/>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Segoe UI Semibold" panose="020B0702040204020203" pitchFamily="34" charset="0"/>
                  <a:cs typeface="Segoe UI Semibold" panose="020B0702040204020203" pitchFamily="34" charset="0"/>
                </a:rPr>
                <a:t>“Law of the unconscious statistician” (LOTUS)</a:t>
              </a:r>
            </a:p>
          </p:txBody>
        </p:sp>
      </p:grpSp>
      <mc:AlternateContent xmlns:mc="http://schemas.openxmlformats.org/markup-compatibility/2006" xmlns:a14="http://schemas.microsoft.com/office/drawing/2010/main">
        <mc:Choice Requires="a14">
          <p:sp>
            <p:nvSpPr>
              <p:cNvPr id="4" name="Rectangle: Rounded Corners 3">
                <a:extLst>
                  <a:ext uri="{FF2B5EF4-FFF2-40B4-BE49-F238E27FC236}">
                    <a16:creationId xmlns:a16="http://schemas.microsoft.com/office/drawing/2014/main" id="{7EC62E14-748B-A6A4-E1B7-9D1AEB2E881D}"/>
                  </a:ext>
                </a:extLst>
              </p:cNvPr>
              <p:cNvSpPr/>
              <p:nvPr/>
            </p:nvSpPr>
            <p:spPr>
              <a:xfrm>
                <a:off x="627375" y="5805890"/>
                <a:ext cx="10885113" cy="722436"/>
              </a:xfrm>
              <a:prstGeom prst="roundRect">
                <a:avLst/>
              </a:prstGeom>
              <a:solidFill>
                <a:srgbClr val="CBEC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600" b="1" dirty="0">
                    <a:solidFill>
                      <a:schemeClr val="tx1"/>
                    </a:solidFill>
                    <a:latin typeface="Segoe UI Semilight" panose="020B0402040204020203" pitchFamily="34" charset="0"/>
                    <a:cs typeface="Segoe UI Semilight" panose="020B0402040204020203" pitchFamily="34" charset="0"/>
                  </a:rPr>
                  <a:t>What if </a:t>
                </a:r>
                <a14:m>
                  <m:oMath xmlns:m="http://schemas.openxmlformats.org/officeDocument/2006/math">
                    <m:r>
                      <a:rPr lang="en-US" sz="2600" b="1" i="1" smtClean="0">
                        <a:solidFill>
                          <a:schemeClr val="tx1"/>
                        </a:solidFill>
                        <a:latin typeface="Cambria Math" panose="02040503050406030204" pitchFamily="18" charset="0"/>
                        <a:cs typeface="Segoe UI Semilight" panose="020B0402040204020203" pitchFamily="34" charset="0"/>
                      </a:rPr>
                      <m:t>𝒈</m:t>
                    </m:r>
                    <m:r>
                      <a:rPr lang="en-US" sz="2600" b="1" i="1" smtClean="0">
                        <a:solidFill>
                          <a:schemeClr val="tx1"/>
                        </a:solidFill>
                        <a:latin typeface="Cambria Math" panose="02040503050406030204" pitchFamily="18" charset="0"/>
                        <a:cs typeface="Segoe UI Semilight" panose="020B0402040204020203" pitchFamily="34" charset="0"/>
                      </a:rPr>
                      <m:t>(</m:t>
                    </m:r>
                    <m:r>
                      <a:rPr lang="en-US" sz="2600" b="1" i="1" smtClean="0">
                        <a:solidFill>
                          <a:schemeClr val="tx1"/>
                        </a:solidFill>
                        <a:latin typeface="Cambria Math" panose="02040503050406030204" pitchFamily="18" charset="0"/>
                        <a:cs typeface="Segoe UI Semilight" panose="020B0402040204020203" pitchFamily="34" charset="0"/>
                      </a:rPr>
                      <m:t>𝑿</m:t>
                    </m:r>
                    <m:r>
                      <a:rPr lang="en-US" sz="2600" b="1" i="1" smtClean="0">
                        <a:solidFill>
                          <a:schemeClr val="tx1"/>
                        </a:solidFill>
                        <a:latin typeface="Cambria Math" panose="02040503050406030204" pitchFamily="18" charset="0"/>
                        <a:cs typeface="Segoe UI Semilight" panose="020B0402040204020203" pitchFamily="34" charset="0"/>
                      </a:rPr>
                      <m:t>)</m:t>
                    </m:r>
                  </m:oMath>
                </a14:m>
                <a:r>
                  <a:rPr lang="en-US" sz="2600" b="1" dirty="0">
                    <a:solidFill>
                      <a:schemeClr val="tx1"/>
                    </a:solidFill>
                    <a:latin typeface="Segoe UI Semilight" panose="020B0402040204020203" pitchFamily="34" charset="0"/>
                    <a:cs typeface="Segoe UI Semilight" panose="020B0402040204020203" pitchFamily="34" charset="0"/>
                  </a:rPr>
                  <a:t> is a </a:t>
                </a:r>
                <a:r>
                  <a:rPr lang="en-US" sz="2600" b="1" u="sng" dirty="0">
                    <a:solidFill>
                      <a:schemeClr val="tx1"/>
                    </a:solidFill>
                    <a:latin typeface="Segoe UI Semilight" panose="020B0402040204020203" pitchFamily="34" charset="0"/>
                    <a:cs typeface="Segoe UI Semilight" panose="020B0402040204020203" pitchFamily="34" charset="0"/>
                  </a:rPr>
                  <a:t>linear function</a:t>
                </a:r>
                <a:r>
                  <a:rPr lang="en-US" sz="2600" b="1" dirty="0">
                    <a:solidFill>
                      <a:schemeClr val="tx1"/>
                    </a:solidFill>
                    <a:latin typeface="Segoe UI Semilight" panose="020B0402040204020203" pitchFamily="34" charset="0"/>
                    <a:cs typeface="Segoe UI Semilight" panose="020B0402040204020203" pitchFamily="34" charset="0"/>
                  </a:rPr>
                  <a:t>? E.g., </a:t>
                </a:r>
                <a14:m>
                  <m:oMath xmlns:m="http://schemas.openxmlformats.org/officeDocument/2006/math">
                    <m:r>
                      <a:rPr lang="en-US" sz="2600" b="1" i="1" smtClean="0">
                        <a:solidFill>
                          <a:schemeClr val="tx1"/>
                        </a:solidFill>
                        <a:latin typeface="Cambria Math" panose="02040503050406030204" pitchFamily="18" charset="0"/>
                        <a:cs typeface="Segoe UI Semilight" panose="020B0402040204020203" pitchFamily="34" charset="0"/>
                      </a:rPr>
                      <m:t>𝒈</m:t>
                    </m:r>
                    <m:d>
                      <m:dPr>
                        <m:ctrlPr>
                          <a:rPr lang="en-US" sz="2600" b="1" i="1" smtClean="0">
                            <a:solidFill>
                              <a:schemeClr val="tx1"/>
                            </a:solidFill>
                            <a:latin typeface="Cambria Math" panose="02040503050406030204" pitchFamily="18" charset="0"/>
                            <a:cs typeface="Segoe UI Semilight" panose="020B0402040204020203" pitchFamily="34" charset="0"/>
                          </a:rPr>
                        </m:ctrlPr>
                      </m:dPr>
                      <m:e>
                        <m:r>
                          <a:rPr lang="en-US" sz="2600" b="1" i="1" smtClean="0">
                            <a:solidFill>
                              <a:schemeClr val="tx1"/>
                            </a:solidFill>
                            <a:latin typeface="Cambria Math" panose="02040503050406030204" pitchFamily="18" charset="0"/>
                            <a:cs typeface="Segoe UI Semilight" panose="020B0402040204020203" pitchFamily="34" charset="0"/>
                          </a:rPr>
                          <m:t>𝑿</m:t>
                        </m:r>
                        <m:r>
                          <a:rPr lang="en-US" sz="2600" b="1" i="1" smtClean="0">
                            <a:solidFill>
                              <a:schemeClr val="tx1"/>
                            </a:solidFill>
                            <a:latin typeface="Cambria Math" panose="02040503050406030204" pitchFamily="18" charset="0"/>
                            <a:cs typeface="Segoe UI Semilight" panose="020B0402040204020203" pitchFamily="34" charset="0"/>
                          </a:rPr>
                          <m:t>,</m:t>
                        </m:r>
                        <m:r>
                          <a:rPr lang="en-US" sz="2600" b="1" i="1" smtClean="0">
                            <a:solidFill>
                              <a:schemeClr val="tx1"/>
                            </a:solidFill>
                            <a:latin typeface="Cambria Math" panose="02040503050406030204" pitchFamily="18" charset="0"/>
                            <a:cs typeface="Segoe UI Semilight" panose="020B0402040204020203" pitchFamily="34" charset="0"/>
                          </a:rPr>
                          <m:t>𝒀</m:t>
                        </m:r>
                      </m:e>
                    </m:d>
                    <m:r>
                      <a:rPr lang="en-US" sz="2600" b="1" i="1" smtClean="0">
                        <a:solidFill>
                          <a:schemeClr val="tx1"/>
                        </a:solidFill>
                        <a:latin typeface="Cambria Math" panose="02040503050406030204" pitchFamily="18" charset="0"/>
                        <a:cs typeface="Segoe UI Semilight" panose="020B0402040204020203" pitchFamily="34" charset="0"/>
                      </a:rPr>
                      <m:t>=</m:t>
                    </m:r>
                    <m:r>
                      <a:rPr lang="en-US" sz="2600" b="1" i="1" smtClean="0">
                        <a:solidFill>
                          <a:schemeClr val="tx1"/>
                        </a:solidFill>
                        <a:latin typeface="Cambria Math" panose="02040503050406030204" pitchFamily="18" charset="0"/>
                        <a:cs typeface="Segoe UI Semilight" panose="020B0402040204020203" pitchFamily="34" charset="0"/>
                      </a:rPr>
                      <m:t>𝑿</m:t>
                    </m:r>
                    <m:r>
                      <a:rPr lang="en-US" sz="2600" b="1" i="1" smtClean="0">
                        <a:solidFill>
                          <a:schemeClr val="tx1"/>
                        </a:solidFill>
                        <a:latin typeface="Cambria Math" panose="02040503050406030204" pitchFamily="18" charset="0"/>
                        <a:cs typeface="Segoe UI Semilight" panose="020B0402040204020203" pitchFamily="34" charset="0"/>
                      </a:rPr>
                      <m:t>+</m:t>
                    </m:r>
                    <m:r>
                      <a:rPr lang="en-US" sz="2600" b="1" i="1" smtClean="0">
                        <a:solidFill>
                          <a:schemeClr val="tx1"/>
                        </a:solidFill>
                        <a:latin typeface="Cambria Math" panose="02040503050406030204" pitchFamily="18" charset="0"/>
                        <a:cs typeface="Segoe UI Semilight" panose="020B0402040204020203" pitchFamily="34" charset="0"/>
                      </a:rPr>
                      <m:t>𝒀</m:t>
                    </m:r>
                  </m:oMath>
                </a14:m>
                <a:endParaRPr lang="en-US" sz="2600" b="1" dirty="0">
                  <a:solidFill>
                    <a:schemeClr val="tx1"/>
                  </a:solidFill>
                  <a:latin typeface="Segoe UI Semilight" panose="020B0402040204020203" pitchFamily="34" charset="0"/>
                  <a:cs typeface="Segoe UI Semilight" panose="020B0402040204020203" pitchFamily="34" charset="0"/>
                </a:endParaRPr>
              </a:p>
            </p:txBody>
          </p:sp>
        </mc:Choice>
        <mc:Fallback xmlns="">
          <p:sp>
            <p:nvSpPr>
              <p:cNvPr id="4" name="Rectangle: Rounded Corners 3">
                <a:extLst>
                  <a:ext uri="{FF2B5EF4-FFF2-40B4-BE49-F238E27FC236}">
                    <a16:creationId xmlns:a16="http://schemas.microsoft.com/office/drawing/2014/main" id="{7EC62E14-748B-A6A4-E1B7-9D1AEB2E881D}"/>
                  </a:ext>
                </a:extLst>
              </p:cNvPr>
              <p:cNvSpPr>
                <a:spLocks noRot="1" noChangeAspect="1" noMove="1" noResize="1" noEditPoints="1" noAdjustHandles="1" noChangeArrowheads="1" noChangeShapeType="1" noTextEdit="1"/>
              </p:cNvSpPr>
              <p:nvPr/>
            </p:nvSpPr>
            <p:spPr>
              <a:xfrm>
                <a:off x="627375" y="5805890"/>
                <a:ext cx="10885113" cy="722436"/>
              </a:xfrm>
              <a:prstGeom prst="roundRect">
                <a:avLst/>
              </a:prstGeom>
              <a:blipFill>
                <a:blip r:embed="rId6"/>
                <a:stretch>
                  <a:fillRect b="-5882"/>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19687794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F7208-B063-02AF-2348-D47BEFE36E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A2F020-5EF7-BF59-6026-77D411CDC560}"/>
              </a:ext>
            </a:extLst>
          </p:cNvPr>
          <p:cNvSpPr>
            <a:spLocks noGrp="1"/>
          </p:cNvSpPr>
          <p:nvPr>
            <p:ph type="title"/>
          </p:nvPr>
        </p:nvSpPr>
        <p:spPr/>
        <p:txBody>
          <a:bodyPr/>
          <a:lstStyle/>
          <a:p>
            <a:r>
              <a:rPr lang="en-US" dirty="0"/>
              <a:t>Techniques For Finding Expectation</a:t>
            </a:r>
          </a:p>
        </p:txBody>
      </p:sp>
      <p:sp>
        <p:nvSpPr>
          <p:cNvPr id="3" name="Content Placeholder 2">
            <a:extLst>
              <a:ext uri="{FF2B5EF4-FFF2-40B4-BE49-F238E27FC236}">
                <a16:creationId xmlns:a16="http://schemas.microsoft.com/office/drawing/2014/main" id="{31DE1E12-B404-F7CE-ADA2-CB157965A470}"/>
              </a:ext>
            </a:extLst>
          </p:cNvPr>
          <p:cNvSpPr>
            <a:spLocks noGrp="1"/>
          </p:cNvSpPr>
          <p:nvPr>
            <p:ph idx="1"/>
          </p:nvPr>
        </p:nvSpPr>
        <p:spPr>
          <a:xfrm>
            <a:off x="575240" y="1463857"/>
            <a:ext cx="6785680" cy="4845504"/>
          </a:xfrm>
        </p:spPr>
        <p:txBody>
          <a:bodyPr>
            <a:normAutofit lnSpcReduction="10000"/>
          </a:bodyPr>
          <a:lstStyle/>
          <a:p>
            <a:r>
              <a:rPr lang="en-US" b="1" dirty="0">
                <a:solidFill>
                  <a:schemeClr val="accent3"/>
                </a:solidFill>
              </a:rPr>
              <a:t>1. Definition of Expectation</a:t>
            </a:r>
          </a:p>
          <a:p>
            <a:r>
              <a:rPr lang="en-US" dirty="0"/>
              <a:t>When the support is small enough and we can find the PMF of X</a:t>
            </a:r>
          </a:p>
          <a:p>
            <a:endParaRPr lang="en-US" sz="1100" dirty="0"/>
          </a:p>
          <a:p>
            <a:r>
              <a:rPr lang="en-US" b="1" dirty="0">
                <a:solidFill>
                  <a:schemeClr val="accent3"/>
                </a:solidFill>
              </a:rPr>
              <a:t>2. Linearity of Expectation</a:t>
            </a:r>
          </a:p>
          <a:p>
            <a:r>
              <a:rPr lang="en-US" dirty="0"/>
              <a:t>When we can break X into a sum</a:t>
            </a:r>
          </a:p>
          <a:p>
            <a:pPr lvl="1"/>
            <a:r>
              <a:rPr lang="en-US" dirty="0"/>
              <a:t>Break into indicator RVs if it’s some kind of count</a:t>
            </a:r>
          </a:p>
          <a:p>
            <a:endParaRPr lang="en-US" sz="1100" dirty="0"/>
          </a:p>
          <a:p>
            <a:r>
              <a:rPr lang="en-US" b="1" dirty="0">
                <a:solidFill>
                  <a:schemeClr val="accent3"/>
                </a:solidFill>
              </a:rPr>
              <a:t>3. LOTUS (Law of the unconscious statistician)</a:t>
            </a:r>
          </a:p>
          <a:p>
            <a:r>
              <a:rPr lang="en-US" dirty="0"/>
              <a:t>When it’s a function of X (</a:t>
            </a:r>
            <a:r>
              <a:rPr lang="en-US" dirty="0" err="1"/>
              <a:t>e.g</a:t>
            </a:r>
            <a:r>
              <a:rPr lang="en-US" dirty="0"/>
              <a:t>, X2)</a:t>
            </a:r>
          </a:p>
          <a:p>
            <a:endParaRPr lang="en-US" dirty="0"/>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2E20735F-BEC6-8786-38C1-87AEE95E2090}"/>
                  </a:ext>
                </a:extLst>
              </p:cNvPr>
              <p:cNvSpPr txBox="1"/>
              <p:nvPr/>
            </p:nvSpPr>
            <p:spPr>
              <a:xfrm>
                <a:off x="7873441" y="1463857"/>
                <a:ext cx="3889057" cy="1504911"/>
              </a:xfrm>
              <a:prstGeom prst="roundRect">
                <a:avLst/>
              </a:prstGeom>
              <a:noFill/>
              <a:ln w="38100">
                <a:solidFill>
                  <a:schemeClr val="accent4">
                    <a:lumMod val="75000"/>
                  </a:schemeClr>
                </a:solidFill>
              </a:ln>
            </p:spPr>
            <p:txBody>
              <a:bodyPr wrap="square" anchor="ctr">
                <a:noAutofit/>
              </a:bodyPr>
              <a:lstStyle/>
              <a:p>
                <a:pPr/>
                <a14:m>
                  <m:oMathPara xmlns:m="http://schemas.openxmlformats.org/officeDocument/2006/math">
                    <m:oMathParaPr>
                      <m:jc m:val="center"/>
                    </m:oMathParaPr>
                    <m:oMath xmlns:m="http://schemas.openxmlformats.org/officeDocument/2006/math">
                      <m:r>
                        <a:rPr lang="en-US" sz="2400" b="0" i="1" smtClean="0">
                          <a:latin typeface="Cambria Math" panose="02040503050406030204" pitchFamily="18" charset="0"/>
                          <a:cs typeface="Segoe UI Semibold" panose="020B0702040204020203" pitchFamily="34" charset="0"/>
                        </a:rPr>
                        <m:t>𝔼</m:t>
                      </m:r>
                      <m:d>
                        <m:dPr>
                          <m:begChr m:val="["/>
                          <m:endChr m:val="]"/>
                          <m:ctrlPr>
                            <a:rPr lang="en-US" sz="2400" i="1" smtClean="0">
                              <a:latin typeface="Cambria Math" panose="02040503050406030204" pitchFamily="18" charset="0"/>
                              <a:cs typeface="Segoe UI Semibold" panose="020B0702040204020203" pitchFamily="34" charset="0"/>
                            </a:rPr>
                          </m:ctrlPr>
                        </m:dPr>
                        <m:e>
                          <m:r>
                            <a:rPr lang="en-US" sz="2400" b="0" i="1" smtClean="0">
                              <a:latin typeface="Cambria Math" panose="02040503050406030204" pitchFamily="18" charset="0"/>
                              <a:cs typeface="Segoe UI Semibold" panose="020B0702040204020203" pitchFamily="34" charset="0"/>
                            </a:rPr>
                            <m:t>𝑋</m:t>
                          </m:r>
                        </m:e>
                      </m:d>
                      <m:r>
                        <a:rPr lang="en-US" sz="2400" b="0" i="1" smtClean="0">
                          <a:latin typeface="Cambria Math" panose="02040503050406030204" pitchFamily="18" charset="0"/>
                          <a:cs typeface="Segoe UI Semibold" panose="020B0702040204020203" pitchFamily="34" charset="0"/>
                        </a:rPr>
                        <m:t>=</m:t>
                      </m:r>
                      <m:nary>
                        <m:naryPr>
                          <m:chr m:val="∑"/>
                          <m:supHide m:val="on"/>
                          <m:ctrlPr>
                            <a:rPr lang="en-US" sz="2400" i="1" smtClean="0">
                              <a:latin typeface="Cambria Math" panose="02040503050406030204" pitchFamily="18" charset="0"/>
                              <a:cs typeface="Segoe UI Semibold" panose="020B0702040204020203" pitchFamily="34" charset="0"/>
                            </a:rPr>
                          </m:ctrlPr>
                        </m:naryPr>
                        <m:sub>
                          <m:r>
                            <m:rPr>
                              <m:brk m:alnAt="7"/>
                            </m:rPr>
                            <a:rPr lang="en-US" sz="2400" b="0" i="1" smtClean="0">
                              <a:latin typeface="Cambria Math" panose="02040503050406030204" pitchFamily="18" charset="0"/>
                              <a:cs typeface="Segoe UI Semibold" panose="020B0702040204020203" pitchFamily="34" charset="0"/>
                            </a:rPr>
                            <m:t>𝑘</m:t>
                          </m:r>
                          <m:r>
                            <a:rPr lang="en-US" sz="2400" b="0" i="1">
                              <a:latin typeface="Cambria Math" panose="02040503050406030204" pitchFamily="18" charset="0"/>
                            </a:rPr>
                            <m:t>∈</m:t>
                          </m:r>
                          <m:sSub>
                            <m:sSubPr>
                              <m:ctrlPr>
                                <a:rPr lang="en-US" sz="2400" i="1" smtClean="0">
                                  <a:latin typeface="Cambria Math" panose="02040503050406030204" pitchFamily="18" charset="0"/>
                                </a:rPr>
                              </m:ctrlPr>
                            </m:sSubPr>
                            <m:e>
                              <m:r>
                                <m:rPr>
                                  <m:sty m:val="p"/>
                                </m:rPr>
                                <a:rPr lang="en-US" sz="2400" b="0">
                                  <a:latin typeface="Cambria Math" panose="02040503050406030204" pitchFamily="18" charset="0"/>
                                </a:rPr>
                                <m:t>Ω</m:t>
                              </m:r>
                            </m:e>
                            <m:sub>
                              <m:r>
                                <a:rPr lang="en-US" sz="2400" b="0" i="1" smtClean="0">
                                  <a:latin typeface="Cambria Math" panose="02040503050406030204" pitchFamily="18" charset="0"/>
                                </a:rPr>
                                <m:t>𝑋</m:t>
                              </m:r>
                            </m:sub>
                          </m:sSub>
                        </m:sub>
                        <m:sup/>
                        <m:e>
                          <m:r>
                            <a:rPr lang="en-US" sz="2400" b="0" i="1" smtClean="0">
                              <a:latin typeface="Cambria Math" panose="02040503050406030204" pitchFamily="18" charset="0"/>
                              <a:cs typeface="Segoe UI Semibold" panose="020B0702040204020203" pitchFamily="34" charset="0"/>
                            </a:rPr>
                            <m:t>𝑘</m:t>
                          </m:r>
                          <m:r>
                            <a:rPr lang="en-US" sz="2400" b="0" i="1" smtClean="0">
                              <a:latin typeface="Cambria Math" panose="02040503050406030204" pitchFamily="18" charset="0"/>
                              <a:cs typeface="Segoe UI Semibold" panose="020B0702040204020203" pitchFamily="34" charset="0"/>
                            </a:rPr>
                            <m:t>⋅</m:t>
                          </m:r>
                          <m:r>
                            <a:rPr lang="en-US" sz="2400" b="0" i="1" smtClean="0">
                              <a:latin typeface="Cambria Math" panose="02040503050406030204" pitchFamily="18" charset="0"/>
                              <a:cs typeface="Segoe UI Semibold" panose="020B0702040204020203" pitchFamily="34" charset="0"/>
                            </a:rPr>
                            <m:t>ℙ</m:t>
                          </m:r>
                          <m:r>
                            <a:rPr lang="en-US" sz="2400" b="0" i="1" smtClean="0">
                              <a:latin typeface="Cambria Math" panose="02040503050406030204" pitchFamily="18" charset="0"/>
                              <a:cs typeface="Segoe UI Semibold" panose="020B0702040204020203" pitchFamily="34" charset="0"/>
                            </a:rPr>
                            <m:t>(</m:t>
                          </m:r>
                          <m:r>
                            <a:rPr lang="en-US" sz="2400" b="0" i="1" smtClean="0">
                              <a:latin typeface="Cambria Math" panose="02040503050406030204" pitchFamily="18" charset="0"/>
                              <a:cs typeface="Segoe UI Semibold" panose="020B0702040204020203" pitchFamily="34" charset="0"/>
                            </a:rPr>
                            <m:t>𝑋</m:t>
                          </m:r>
                          <m:r>
                            <a:rPr lang="en-US" sz="2400" b="0" i="1" smtClean="0">
                              <a:latin typeface="Cambria Math" panose="02040503050406030204" pitchFamily="18" charset="0"/>
                              <a:cs typeface="Segoe UI Semibold" panose="020B0702040204020203" pitchFamily="34" charset="0"/>
                            </a:rPr>
                            <m:t>=</m:t>
                          </m:r>
                          <m:r>
                            <a:rPr lang="en-US" sz="2400" b="0" i="1" smtClean="0">
                              <a:latin typeface="Cambria Math" panose="02040503050406030204" pitchFamily="18" charset="0"/>
                              <a:cs typeface="Segoe UI Semibold" panose="020B0702040204020203" pitchFamily="34" charset="0"/>
                            </a:rPr>
                            <m:t>𝑘</m:t>
                          </m:r>
                          <m:r>
                            <a:rPr lang="en-US" sz="2400" b="0" i="1" smtClean="0">
                              <a:latin typeface="Cambria Math" panose="02040503050406030204" pitchFamily="18" charset="0"/>
                              <a:cs typeface="Segoe UI Semibold" panose="020B0702040204020203" pitchFamily="34" charset="0"/>
                            </a:rPr>
                            <m:t>)</m:t>
                          </m:r>
                        </m:e>
                      </m:nary>
                    </m:oMath>
                  </m:oMathPara>
                </a14:m>
                <a:endParaRPr lang="en-US" sz="2400" dirty="0"/>
              </a:p>
            </p:txBody>
          </p:sp>
        </mc:Choice>
        <mc:Fallback xmlns="">
          <p:sp>
            <p:nvSpPr>
              <p:cNvPr id="7" name="TextBox 6">
                <a:extLst>
                  <a:ext uri="{FF2B5EF4-FFF2-40B4-BE49-F238E27FC236}">
                    <a16:creationId xmlns:a16="http://schemas.microsoft.com/office/drawing/2014/main" id="{2DA2BC76-0D14-603E-3F6E-116ADCA9297F}"/>
                  </a:ext>
                </a:extLst>
              </p:cNvPr>
              <p:cNvSpPr txBox="1">
                <a:spLocks noRot="1" noChangeAspect="1" noMove="1" noResize="1" noEditPoints="1" noAdjustHandles="1" noChangeArrowheads="1" noChangeShapeType="1" noTextEdit="1"/>
              </p:cNvSpPr>
              <p:nvPr/>
            </p:nvSpPr>
            <p:spPr>
              <a:xfrm>
                <a:off x="7873441" y="1463857"/>
                <a:ext cx="3889057" cy="1504911"/>
              </a:xfrm>
              <a:prstGeom prst="roundRect">
                <a:avLst/>
              </a:prstGeom>
              <a:blipFill>
                <a:blip r:embed="rId3"/>
                <a:stretch>
                  <a:fillRect/>
                </a:stretch>
              </a:blipFill>
              <a:ln w="38100">
                <a:solidFill>
                  <a:schemeClr val="accent4">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F4559A3F-DAE3-12DD-127D-66CAA57E2F49}"/>
                  </a:ext>
                </a:extLst>
              </p:cNvPr>
              <p:cNvSpPr txBox="1"/>
              <p:nvPr/>
            </p:nvSpPr>
            <p:spPr>
              <a:xfrm>
                <a:off x="7873440" y="3154681"/>
                <a:ext cx="3889057" cy="1531620"/>
              </a:xfrm>
              <a:prstGeom prst="roundRect">
                <a:avLst/>
              </a:prstGeom>
              <a:noFill/>
              <a:ln w="38100">
                <a:solidFill>
                  <a:schemeClr val="accent4">
                    <a:lumMod val="75000"/>
                  </a:schemeClr>
                </a:solidFill>
              </a:ln>
            </p:spPr>
            <p:txBody>
              <a:bodyPr wrap="square" anchor="ctr">
                <a:noAutofit/>
              </a:bodyPr>
              <a:lstStyle/>
              <a:p>
                <a:pPr algn="ctr"/>
                <a14:m>
                  <m:oMath xmlns:m="http://schemas.openxmlformats.org/officeDocument/2006/math">
                    <m:r>
                      <a:rPr lang="en-US" sz="2400" b="0" i="1" smtClean="0">
                        <a:latin typeface="Cambria Math" panose="02040503050406030204" pitchFamily="18" charset="0"/>
                        <a:cs typeface="Segoe UI Semibold" panose="020B0702040204020203" pitchFamily="34" charset="0"/>
                      </a:rPr>
                      <m:t>𝔼</m:t>
                    </m:r>
                    <m:d>
                      <m:dPr>
                        <m:begChr m:val="["/>
                        <m:endChr m:val="]"/>
                        <m:ctrlPr>
                          <a:rPr lang="en-US" sz="2400" i="1" smtClean="0">
                            <a:latin typeface="Cambria Math" panose="02040503050406030204" pitchFamily="18" charset="0"/>
                            <a:cs typeface="Segoe UI Semibold" panose="020B0702040204020203" pitchFamily="34" charset="0"/>
                          </a:rPr>
                        </m:ctrlPr>
                      </m:dPr>
                      <m:e>
                        <m:r>
                          <a:rPr lang="en-US" sz="2400" b="0" i="1" smtClean="0">
                            <a:latin typeface="Cambria Math" panose="02040503050406030204" pitchFamily="18" charset="0"/>
                            <a:cs typeface="Segoe UI Semibold" panose="020B0702040204020203" pitchFamily="34" charset="0"/>
                          </a:rPr>
                          <m:t>𝑋</m:t>
                        </m:r>
                        <m:r>
                          <a:rPr lang="en-US" sz="2400" b="0" i="1" smtClean="0">
                            <a:latin typeface="Cambria Math" panose="02040503050406030204" pitchFamily="18" charset="0"/>
                            <a:cs typeface="Segoe UI Semibold" panose="020B0702040204020203" pitchFamily="34" charset="0"/>
                          </a:rPr>
                          <m:t>+</m:t>
                        </m:r>
                        <m:r>
                          <a:rPr lang="en-US" sz="2400" b="0" i="1" smtClean="0">
                            <a:latin typeface="Cambria Math" panose="02040503050406030204" pitchFamily="18" charset="0"/>
                            <a:cs typeface="Segoe UI Semibold" panose="020B0702040204020203" pitchFamily="34" charset="0"/>
                          </a:rPr>
                          <m:t>𝑌</m:t>
                        </m:r>
                      </m:e>
                    </m:d>
                    <m:r>
                      <a:rPr lang="en-US" sz="2400" b="0" i="1">
                        <a:latin typeface="Cambria Math" panose="02040503050406030204" pitchFamily="18" charset="0"/>
                        <a:cs typeface="Segoe UI Semibold" panose="020B0702040204020203" pitchFamily="34" charset="0"/>
                      </a:rPr>
                      <m:t>=</m:t>
                    </m:r>
                    <m:r>
                      <a:rPr lang="en-US" sz="2400" b="0" i="1">
                        <a:latin typeface="Cambria Math" panose="02040503050406030204" pitchFamily="18" charset="0"/>
                        <a:cs typeface="Segoe UI Semibold" panose="020B0702040204020203" pitchFamily="34" charset="0"/>
                      </a:rPr>
                      <m:t>𝔼</m:t>
                    </m:r>
                  </m:oMath>
                </a14:m>
                <a:r>
                  <a:rPr lang="en-US" sz="2400" dirty="0"/>
                  <a:t>[</a:t>
                </a:r>
                <a14:m>
                  <m:oMath xmlns:m="http://schemas.openxmlformats.org/officeDocument/2006/math">
                    <m:r>
                      <a:rPr lang="en-US" sz="2400" b="0" i="1" dirty="0" smtClean="0">
                        <a:latin typeface="Cambria Math" panose="02040503050406030204" pitchFamily="18" charset="0"/>
                      </a:rPr>
                      <m:t>𝑋</m:t>
                    </m:r>
                    <m:r>
                      <a:rPr lang="en-US" sz="2400" b="0" i="1" dirty="0" smtClean="0">
                        <a:latin typeface="Cambria Math" panose="02040503050406030204" pitchFamily="18" charset="0"/>
                      </a:rPr>
                      <m:t>]+</m:t>
                    </m:r>
                    <m:r>
                      <a:rPr lang="en-US" sz="2400" b="0" i="1">
                        <a:latin typeface="Cambria Math" panose="02040503050406030204" pitchFamily="18" charset="0"/>
                        <a:cs typeface="Segoe UI Semibold" panose="020B0702040204020203" pitchFamily="34" charset="0"/>
                      </a:rPr>
                      <m:t>𝔼</m:t>
                    </m:r>
                    <m:d>
                      <m:dPr>
                        <m:begChr m:val="["/>
                        <m:endChr m:val="]"/>
                        <m:ctrlPr>
                          <a:rPr lang="en-US" sz="2400" i="1" smtClean="0">
                            <a:latin typeface="Cambria Math" panose="02040503050406030204" pitchFamily="18" charset="0"/>
                            <a:cs typeface="Segoe UI Semibold" panose="020B0702040204020203" pitchFamily="34" charset="0"/>
                          </a:rPr>
                        </m:ctrlPr>
                      </m:dPr>
                      <m:e>
                        <m:r>
                          <m:rPr>
                            <m:sty m:val="p"/>
                          </m:rPr>
                          <a:rPr lang="en-US" sz="2400" b="0" i="0" smtClean="0">
                            <a:latin typeface="Cambria Math" panose="02040503050406030204" pitchFamily="18" charset="0"/>
                            <a:cs typeface="Segoe UI Semibold" panose="020B0702040204020203" pitchFamily="34" charset="0"/>
                          </a:rPr>
                          <m:t>Y</m:t>
                        </m:r>
                      </m:e>
                    </m:d>
                  </m:oMath>
                </a14:m>
                <a:endParaRPr lang="en-US" sz="2400" dirty="0"/>
              </a:p>
            </p:txBody>
          </p:sp>
        </mc:Choice>
        <mc:Fallback xmlns="">
          <p:sp>
            <p:nvSpPr>
              <p:cNvPr id="8" name="TextBox 7">
                <a:extLst>
                  <a:ext uri="{FF2B5EF4-FFF2-40B4-BE49-F238E27FC236}">
                    <a16:creationId xmlns:a16="http://schemas.microsoft.com/office/drawing/2014/main" id="{B04AFAEA-9114-FAB1-E0D1-B491716BFD6B}"/>
                  </a:ext>
                </a:extLst>
              </p:cNvPr>
              <p:cNvSpPr txBox="1">
                <a:spLocks noRot="1" noChangeAspect="1" noMove="1" noResize="1" noEditPoints="1" noAdjustHandles="1" noChangeArrowheads="1" noChangeShapeType="1" noTextEdit="1"/>
              </p:cNvSpPr>
              <p:nvPr/>
            </p:nvSpPr>
            <p:spPr>
              <a:xfrm>
                <a:off x="7873440" y="3154681"/>
                <a:ext cx="3889057" cy="1531620"/>
              </a:xfrm>
              <a:prstGeom prst="roundRect">
                <a:avLst/>
              </a:prstGeom>
              <a:blipFill>
                <a:blip r:embed="rId4"/>
                <a:stretch>
                  <a:fillRect/>
                </a:stretch>
              </a:blipFill>
              <a:ln w="38100">
                <a:solidFill>
                  <a:schemeClr val="accent4">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9B88F119-1918-084C-674C-D2ECB4A6FEFE}"/>
                  </a:ext>
                </a:extLst>
              </p:cNvPr>
              <p:cNvSpPr txBox="1"/>
              <p:nvPr/>
            </p:nvSpPr>
            <p:spPr>
              <a:xfrm>
                <a:off x="6469381" y="4872214"/>
                <a:ext cx="5293116" cy="1347923"/>
              </a:xfrm>
              <a:prstGeom prst="roundRect">
                <a:avLst/>
              </a:prstGeom>
              <a:noFill/>
              <a:ln w="38100">
                <a:solidFill>
                  <a:schemeClr val="accent4">
                    <a:lumMod val="75000"/>
                  </a:schemeClr>
                </a:solidFill>
              </a:ln>
            </p:spPr>
            <p:txBody>
              <a:bodyPr wrap="square" anchor="ctr">
                <a:noAutofit/>
              </a:bodyPr>
              <a:lstStyle/>
              <a:p>
                <a:pPr/>
                <a14:m>
                  <m:oMathPara xmlns:m="http://schemas.openxmlformats.org/officeDocument/2006/math">
                    <m:oMathParaPr>
                      <m:jc m:val="centerGroup"/>
                    </m:oMathParaPr>
                    <m:oMath xmlns:m="http://schemas.openxmlformats.org/officeDocument/2006/math">
                      <m:r>
                        <a:rPr lang="en-US" sz="2400" b="0" i="1">
                          <a:latin typeface="Cambria Math" panose="02040503050406030204" pitchFamily="18" charset="0"/>
                        </a:rPr>
                        <m:t>𝔼</m:t>
                      </m:r>
                      <m:d>
                        <m:dPr>
                          <m:begChr m:val="["/>
                          <m:endChr m:val="]"/>
                          <m:ctrlPr>
                            <a:rPr lang="en-US" sz="2400" i="1">
                              <a:latin typeface="Cambria Math" panose="02040503050406030204" pitchFamily="18" charset="0"/>
                            </a:rPr>
                          </m:ctrlPr>
                        </m:dPr>
                        <m:e>
                          <m:r>
                            <a:rPr lang="en-US" sz="2400" b="0" i="1">
                              <a:latin typeface="Cambria Math" panose="02040503050406030204" pitchFamily="18" charset="0"/>
                            </a:rPr>
                            <m:t>𝑔</m:t>
                          </m:r>
                          <m:r>
                            <a:rPr lang="en-US" sz="2400" b="0" i="1">
                              <a:latin typeface="Cambria Math" panose="02040503050406030204" pitchFamily="18" charset="0"/>
                            </a:rPr>
                            <m:t>(</m:t>
                          </m:r>
                          <m:r>
                            <a:rPr lang="en-US" sz="2400" b="0" i="1">
                              <a:latin typeface="Cambria Math" panose="02040503050406030204" pitchFamily="18" charset="0"/>
                            </a:rPr>
                            <m:t>𝑋</m:t>
                          </m:r>
                          <m:r>
                            <a:rPr lang="en-US" sz="2400" b="0" i="1">
                              <a:latin typeface="Cambria Math" panose="02040503050406030204" pitchFamily="18" charset="0"/>
                            </a:rPr>
                            <m:t>)</m:t>
                          </m:r>
                        </m:e>
                      </m:d>
                      <m:r>
                        <a:rPr lang="en-US" sz="2400" b="0" i="1">
                          <a:latin typeface="Cambria Math" panose="02040503050406030204" pitchFamily="18" charset="0"/>
                        </a:rPr>
                        <m:t>=</m:t>
                      </m:r>
                      <m:nary>
                        <m:naryPr>
                          <m:chr m:val="∑"/>
                          <m:supHide m:val="on"/>
                          <m:ctrlPr>
                            <a:rPr lang="en-US" sz="2400" i="1">
                              <a:latin typeface="Cambria Math" panose="02040503050406030204" pitchFamily="18" charset="0"/>
                            </a:rPr>
                          </m:ctrlPr>
                        </m:naryPr>
                        <m:sub>
                          <m:r>
                            <m:rPr>
                              <m:brk m:alnAt="7"/>
                            </m:rPr>
                            <a:rPr lang="en-US" sz="2400" b="0" i="1">
                              <a:latin typeface="Cambria Math" panose="02040503050406030204" pitchFamily="18" charset="0"/>
                            </a:rPr>
                            <m:t>𝑘</m:t>
                          </m:r>
                          <m:r>
                            <a:rPr lang="en-US" sz="2400" b="0" i="1">
                              <a:latin typeface="Cambria Math" panose="02040503050406030204" pitchFamily="18" charset="0"/>
                            </a:rPr>
                            <m:t>∈</m:t>
                          </m:r>
                          <m:sSub>
                            <m:sSubPr>
                              <m:ctrlPr>
                                <a:rPr lang="en-US" sz="2400" i="1">
                                  <a:latin typeface="Cambria Math" panose="02040503050406030204" pitchFamily="18" charset="0"/>
                                </a:rPr>
                              </m:ctrlPr>
                            </m:sSubPr>
                            <m:e>
                              <m:r>
                                <m:rPr>
                                  <m:sty m:val="p"/>
                                </m:rPr>
                                <a:rPr lang="en-US" sz="2400" b="0">
                                  <a:latin typeface="Cambria Math" panose="02040503050406030204" pitchFamily="18" charset="0"/>
                                </a:rPr>
                                <m:t>Ω</m:t>
                              </m:r>
                            </m:e>
                            <m:sub>
                              <m:r>
                                <a:rPr lang="en-US" sz="2400" b="0" i="1">
                                  <a:latin typeface="Cambria Math" panose="02040503050406030204" pitchFamily="18" charset="0"/>
                                </a:rPr>
                                <m:t>𝑋</m:t>
                              </m:r>
                            </m:sub>
                          </m:sSub>
                        </m:sub>
                        <m:sup/>
                        <m:e>
                          <m:r>
                            <a:rPr lang="en-US" sz="2400" b="0" i="1">
                              <a:latin typeface="Cambria Math" panose="02040503050406030204" pitchFamily="18" charset="0"/>
                            </a:rPr>
                            <m:t>𝑔</m:t>
                          </m:r>
                          <m:r>
                            <a:rPr lang="en-US" sz="2400" b="0" i="1">
                              <a:latin typeface="Cambria Math" panose="02040503050406030204" pitchFamily="18" charset="0"/>
                            </a:rPr>
                            <m:t>(</m:t>
                          </m:r>
                          <m:r>
                            <a:rPr lang="en-US" sz="2400" b="0" i="1">
                              <a:latin typeface="Cambria Math" panose="02040503050406030204" pitchFamily="18" charset="0"/>
                            </a:rPr>
                            <m:t>𝑘</m:t>
                          </m:r>
                          <m:r>
                            <a:rPr lang="en-US" sz="2400" b="0" i="1">
                              <a:latin typeface="Cambria Math" panose="02040503050406030204" pitchFamily="18" charset="0"/>
                            </a:rPr>
                            <m:t>)⋅</m:t>
                          </m:r>
                          <m:r>
                            <a:rPr lang="en-US" sz="2400" b="0" i="1">
                              <a:latin typeface="Cambria Math" panose="02040503050406030204" pitchFamily="18" charset="0"/>
                            </a:rPr>
                            <m:t>ℙ</m:t>
                          </m:r>
                          <m:r>
                            <a:rPr lang="en-US" sz="2400" b="0" i="1">
                              <a:latin typeface="Cambria Math" panose="02040503050406030204" pitchFamily="18" charset="0"/>
                            </a:rPr>
                            <m:t>(</m:t>
                          </m:r>
                          <m:r>
                            <a:rPr lang="en-US" sz="2400" b="0" i="1">
                              <a:latin typeface="Cambria Math" panose="02040503050406030204" pitchFamily="18" charset="0"/>
                            </a:rPr>
                            <m:t>𝑋</m:t>
                          </m:r>
                          <m:r>
                            <a:rPr lang="en-US" sz="2400" b="0" i="1">
                              <a:latin typeface="Cambria Math" panose="02040503050406030204" pitchFamily="18" charset="0"/>
                            </a:rPr>
                            <m:t>=</m:t>
                          </m:r>
                          <m:r>
                            <a:rPr lang="en-US" sz="2400" b="0" i="1">
                              <a:latin typeface="Cambria Math" panose="02040503050406030204" pitchFamily="18" charset="0"/>
                            </a:rPr>
                            <m:t>𝑘</m:t>
                          </m:r>
                          <m:r>
                            <a:rPr lang="en-US" sz="2400" b="0" i="1">
                              <a:latin typeface="Cambria Math" panose="02040503050406030204" pitchFamily="18" charset="0"/>
                            </a:rPr>
                            <m:t>)</m:t>
                          </m:r>
                        </m:e>
                      </m:nary>
                    </m:oMath>
                  </m:oMathPara>
                </a14:m>
                <a:endParaRPr lang="en-US" sz="2400" dirty="0">
                  <a:effectLst/>
                </a:endParaRPr>
              </a:p>
            </p:txBody>
          </p:sp>
        </mc:Choice>
        <mc:Fallback xmlns="">
          <p:sp>
            <p:nvSpPr>
              <p:cNvPr id="9" name="TextBox 8">
                <a:extLst>
                  <a:ext uri="{FF2B5EF4-FFF2-40B4-BE49-F238E27FC236}">
                    <a16:creationId xmlns:a16="http://schemas.microsoft.com/office/drawing/2014/main" id="{F43A728E-5624-8E12-EBD4-D87055DD295D}"/>
                  </a:ext>
                </a:extLst>
              </p:cNvPr>
              <p:cNvSpPr txBox="1">
                <a:spLocks noRot="1" noChangeAspect="1" noMove="1" noResize="1" noEditPoints="1" noAdjustHandles="1" noChangeArrowheads="1" noChangeShapeType="1" noTextEdit="1"/>
              </p:cNvSpPr>
              <p:nvPr/>
            </p:nvSpPr>
            <p:spPr>
              <a:xfrm>
                <a:off x="6469381" y="4872214"/>
                <a:ext cx="5293116" cy="1347923"/>
              </a:xfrm>
              <a:prstGeom prst="roundRect">
                <a:avLst/>
              </a:prstGeom>
              <a:blipFill>
                <a:blip r:embed="rId5"/>
                <a:stretch>
                  <a:fillRect/>
                </a:stretch>
              </a:blipFill>
              <a:ln w="38100">
                <a:solidFill>
                  <a:schemeClr val="accent4">
                    <a:lumMod val="75000"/>
                  </a:schemeClr>
                </a:solidFill>
              </a:ln>
            </p:spPr>
            <p:txBody>
              <a:bodyPr/>
              <a:lstStyle/>
              <a:p>
                <a:r>
                  <a:rPr lang="en-US">
                    <a:noFill/>
                  </a:rPr>
                  <a:t> </a:t>
                </a:r>
              </a:p>
            </p:txBody>
          </p:sp>
        </mc:Fallback>
      </mc:AlternateContent>
    </p:spTree>
    <p:extLst>
      <p:ext uri="{BB962C8B-B14F-4D97-AF65-F5344CB8AC3E}">
        <p14:creationId xmlns:p14="http://schemas.microsoft.com/office/powerpoint/2010/main" val="1790064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5D548-86D0-373B-1097-5358FEBF03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F541DF-43A9-856D-795F-C77AA16371B6}"/>
              </a:ext>
            </a:extLst>
          </p:cNvPr>
          <p:cNvSpPr>
            <a:spLocks noGrp="1"/>
          </p:cNvSpPr>
          <p:nvPr>
            <p:ph type="title"/>
          </p:nvPr>
        </p:nvSpPr>
        <p:spPr/>
        <p:txBody>
          <a:bodyPr/>
          <a:lstStyle/>
          <a:p>
            <a:r>
              <a:rPr lang="en-US" dirty="0"/>
              <a:t>Announcements</a:t>
            </a:r>
          </a:p>
        </p:txBody>
      </p:sp>
      <p:sp>
        <p:nvSpPr>
          <p:cNvPr id="3" name="Content Placeholder 2">
            <a:extLst>
              <a:ext uri="{FF2B5EF4-FFF2-40B4-BE49-F238E27FC236}">
                <a16:creationId xmlns:a16="http://schemas.microsoft.com/office/drawing/2014/main" id="{862CC06A-68B0-7F33-62AE-D356D48FB70E}"/>
              </a:ext>
            </a:extLst>
          </p:cNvPr>
          <p:cNvSpPr>
            <a:spLocks noGrp="1"/>
          </p:cNvSpPr>
          <p:nvPr>
            <p:ph idx="1"/>
          </p:nvPr>
        </p:nvSpPr>
        <p:spPr/>
        <p:txBody>
          <a:bodyPr/>
          <a:lstStyle/>
          <a:p>
            <a:pPr marL="0" indent="0">
              <a:buNone/>
            </a:pPr>
            <a:r>
              <a:rPr lang="en-US" b="1" dirty="0"/>
              <a:t>Quiz 3 Random Variables</a:t>
            </a:r>
            <a:r>
              <a:rPr lang="en-US" dirty="0"/>
              <a:t> on Friday</a:t>
            </a:r>
          </a:p>
          <a:p>
            <a:pPr marL="0" indent="0">
              <a:buNone/>
            </a:pPr>
            <a:r>
              <a:rPr lang="en-US" dirty="0"/>
              <a:t>Lectures 7-9 content</a:t>
            </a:r>
          </a:p>
          <a:p>
            <a:pPr marL="0" indent="0">
              <a:buNone/>
            </a:pPr>
            <a:endParaRPr lang="en-US" dirty="0"/>
          </a:p>
          <a:p>
            <a:pPr marL="0" indent="0">
              <a:buNone/>
            </a:pPr>
            <a:r>
              <a:rPr lang="en-US" b="1" dirty="0"/>
              <a:t>Midterm</a:t>
            </a:r>
            <a:r>
              <a:rPr lang="en-US" dirty="0"/>
              <a:t> next week on </a:t>
            </a:r>
            <a:r>
              <a:rPr lang="en-US" b="1" dirty="0"/>
              <a:t>Wednesday</a:t>
            </a:r>
            <a:r>
              <a:rPr lang="en-US" dirty="0"/>
              <a:t> </a:t>
            </a:r>
            <a:r>
              <a:rPr lang="en-US" b="1" dirty="0"/>
              <a:t>7/22</a:t>
            </a:r>
          </a:p>
          <a:p>
            <a:pPr marL="0" indent="0">
              <a:buNone/>
            </a:pPr>
            <a:r>
              <a:rPr lang="en-US" dirty="0"/>
              <a:t>See information on website</a:t>
            </a:r>
          </a:p>
          <a:p>
            <a:pPr marL="0" indent="0">
              <a:buNone/>
            </a:pPr>
            <a:r>
              <a:rPr lang="en-US" dirty="0"/>
              <a:t>~ 5 questions</a:t>
            </a:r>
            <a:br>
              <a:rPr lang="en-US" dirty="0"/>
            </a:br>
            <a:r>
              <a:rPr lang="en-US" dirty="0"/>
              <a:t>	</a:t>
            </a:r>
            <a:r>
              <a:rPr lang="en-US" sz="2200" i="1" dirty="0"/>
              <a:t>T/F/short answer, counting, probability, conditional probability, random variables</a:t>
            </a:r>
          </a:p>
          <a:p>
            <a:pPr marL="640080" lvl="4" indent="0">
              <a:buNone/>
            </a:pPr>
            <a:endParaRPr lang="en-US" i="1" dirty="0"/>
          </a:p>
        </p:txBody>
      </p:sp>
    </p:spTree>
    <p:extLst>
      <p:ext uri="{BB962C8B-B14F-4D97-AF65-F5344CB8AC3E}">
        <p14:creationId xmlns:p14="http://schemas.microsoft.com/office/powerpoint/2010/main" val="5868180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C827E-6679-4F1B-BDFA-E6D5AA6453F3}"/>
              </a:ext>
            </a:extLst>
          </p:cNvPr>
          <p:cNvSpPr>
            <a:spLocks noGrp="1"/>
          </p:cNvSpPr>
          <p:nvPr>
            <p:ph type="title"/>
          </p:nvPr>
        </p:nvSpPr>
        <p:spPr/>
        <p:txBody>
          <a:bodyPr/>
          <a:lstStyle/>
          <a:p>
            <a:r>
              <a:rPr lang="en-US" dirty="0"/>
              <a:t>Where are we?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CBDE2B1-BB1A-4F38-89C7-F4F16BFE9CF6}"/>
                  </a:ext>
                </a:extLst>
              </p:cNvPr>
              <p:cNvSpPr>
                <a:spLocks noGrp="1"/>
              </p:cNvSpPr>
              <p:nvPr>
                <p:ph idx="1"/>
              </p:nvPr>
            </p:nvSpPr>
            <p:spPr>
              <a:xfrm>
                <a:off x="575240" y="1463856"/>
                <a:ext cx="10797610" cy="5245554"/>
              </a:xfrm>
            </p:spPr>
            <p:txBody>
              <a:bodyPr>
                <a:normAutofit lnSpcReduction="10000"/>
              </a:bodyPr>
              <a:lstStyle/>
              <a:p>
                <a:r>
                  <a:rPr lang="en-US" dirty="0"/>
                  <a:t>A </a:t>
                </a:r>
                <a:r>
                  <a:rPr lang="en-US" b="1" i="1" dirty="0"/>
                  <a:t>random variable </a:t>
                </a:r>
                <a:r>
                  <a:rPr lang="en-US" dirty="0"/>
                  <a:t>is a way to summarize what outcome you saw.</a:t>
                </a:r>
              </a:p>
              <a:p>
                <a:endParaRPr lang="en-US" dirty="0"/>
              </a:p>
              <a:p>
                <a:endParaRPr lang="en-US" dirty="0"/>
              </a:p>
              <a:p>
                <a:endParaRPr lang="en-US" dirty="0"/>
              </a:p>
              <a:p>
                <a:r>
                  <a:rPr lang="en-US" b="1" dirty="0">
                    <a:solidFill>
                      <a:schemeClr val="accent3"/>
                    </a:solidFill>
                  </a:rPr>
                  <a:t>Support</a:t>
                </a:r>
                <a:r>
                  <a:rPr lang="en-US" b="1" dirty="0"/>
                  <a:t> </a:t>
                </a:r>
                <a:r>
                  <a:rPr lang="en-US" dirty="0"/>
                  <a:t>(set of values RV can take), </a:t>
                </a:r>
              </a:p>
              <a:p>
                <a:r>
                  <a:rPr lang="en-US" b="1" dirty="0">
                    <a:solidFill>
                      <a:schemeClr val="accent3"/>
                    </a:solidFill>
                  </a:rPr>
                  <a:t>Probability Mass Function</a:t>
                </a:r>
                <a:r>
                  <a:rPr lang="en-US" dirty="0"/>
                  <a:t> &amp; </a:t>
                </a:r>
                <a:r>
                  <a:rPr lang="en-US" b="1" dirty="0">
                    <a:solidFill>
                      <a:schemeClr val="accent3"/>
                    </a:solidFill>
                  </a:rPr>
                  <a:t>Cumulative Distribution Function</a:t>
                </a:r>
                <a:r>
                  <a:rPr lang="en-US" b="1" dirty="0"/>
                  <a:t> describe</a:t>
                </a:r>
                <a:r>
                  <a:rPr lang="en-US" dirty="0"/>
                  <a:t> probabilities</a:t>
                </a:r>
                <a:endParaRPr lang="en-US" b="1" dirty="0"/>
              </a:p>
              <a:p>
                <a:r>
                  <a:rPr lang="en-US" dirty="0"/>
                  <a:t>The </a:t>
                </a:r>
                <a:r>
                  <a:rPr lang="en-US" b="1" dirty="0">
                    <a:solidFill>
                      <a:schemeClr val="accent3"/>
                    </a:solidFill>
                  </a:rPr>
                  <a:t>expectation</a:t>
                </a:r>
                <a:r>
                  <a:rPr lang="en-US" dirty="0"/>
                  <a:t> of a RV is its average value. (summarizes a RV)</a:t>
                </a:r>
              </a:p>
              <a:p>
                <a:r>
                  <a:rPr lang="en-US" dirty="0"/>
                  <a:t>&gt; Expectation is </a:t>
                </a:r>
                <a:r>
                  <a:rPr lang="en-US" b="1" dirty="0"/>
                  <a:t>linear:  </a:t>
                </a:r>
                <a14:m>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𝑌</m:t>
                        </m:r>
                      </m:e>
                    </m:d>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r>
                      <a:rPr lang="en-US" b="0" i="1" smtClean="0">
                        <a:latin typeface="Cambria Math" panose="02040503050406030204" pitchFamily="18" charset="0"/>
                      </a:rPr>
                      <m:t>𝔼</m:t>
                    </m:r>
                    <m:r>
                      <a:rPr lang="en-US" b="0" i="1" smtClean="0">
                        <a:latin typeface="Cambria Math" panose="02040503050406030204" pitchFamily="18" charset="0"/>
                      </a:rPr>
                      <m:t>[</m:t>
                    </m:r>
                    <m:r>
                      <a:rPr lang="en-US" b="0" i="1" smtClean="0">
                        <a:latin typeface="Cambria Math" panose="02040503050406030204" pitchFamily="18" charset="0"/>
                      </a:rPr>
                      <m:t>𝑌</m:t>
                    </m:r>
                    <m:r>
                      <a:rPr lang="en-US" b="0" i="1" smtClean="0">
                        <a:latin typeface="Cambria Math" panose="02040503050406030204" pitchFamily="18" charset="0"/>
                      </a:rPr>
                      <m:t>]</m:t>
                    </m:r>
                  </m:oMath>
                </a14:m>
                <a:r>
                  <a:rPr lang="en-US" dirty="0"/>
                  <a:t>.</a:t>
                </a:r>
              </a:p>
              <a:p>
                <a:pPr lvl="2"/>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𝑌</m:t>
                    </m:r>
                  </m:oMath>
                </a14:m>
                <a:r>
                  <a:rPr lang="en-US" dirty="0"/>
                  <a:t> is a random variable – it’s a function that outputs a number given an outcome (or, here, a combination of outcomes).</a:t>
                </a:r>
              </a:p>
            </p:txBody>
          </p:sp>
        </mc:Choice>
        <mc:Fallback xmlns="">
          <p:sp>
            <p:nvSpPr>
              <p:cNvPr id="3" name="Content Placeholder 2">
                <a:extLst>
                  <a:ext uri="{FF2B5EF4-FFF2-40B4-BE49-F238E27FC236}">
                    <a16:creationId xmlns:a16="http://schemas.microsoft.com/office/drawing/2014/main" id="{7CBDE2B1-BB1A-4F38-89C7-F4F16BFE9CF6}"/>
                  </a:ext>
                </a:extLst>
              </p:cNvPr>
              <p:cNvSpPr>
                <a:spLocks noGrp="1" noRot="1" noChangeAspect="1" noMove="1" noResize="1" noEditPoints="1" noAdjustHandles="1" noChangeArrowheads="1" noChangeShapeType="1" noTextEdit="1"/>
              </p:cNvSpPr>
              <p:nvPr>
                <p:ph idx="1"/>
              </p:nvPr>
            </p:nvSpPr>
            <p:spPr>
              <a:xfrm>
                <a:off x="575240" y="1463856"/>
                <a:ext cx="10797610" cy="5245554"/>
              </a:xfrm>
              <a:blipFill>
                <a:blip r:embed="rId3"/>
                <a:stretch>
                  <a:fillRect l="-734" t="-27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Rounded Corners 3">
                <a:extLst>
                  <a:ext uri="{FF2B5EF4-FFF2-40B4-BE49-F238E27FC236}">
                    <a16:creationId xmlns:a16="http://schemas.microsoft.com/office/drawing/2014/main" id="{1C1FFE5A-E2F5-3693-16F7-5F792BEB1C58}"/>
                  </a:ext>
                </a:extLst>
              </p:cNvPr>
              <p:cNvSpPr/>
              <p:nvPr/>
            </p:nvSpPr>
            <p:spPr>
              <a:xfrm>
                <a:off x="4536650" y="2354571"/>
                <a:ext cx="718330" cy="708670"/>
              </a:xfrm>
              <a:prstGeom prst="round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Ins="0" rtlCol="0" anchor="ctr"/>
              <a:lstStyle/>
              <a:p>
                <a:pPr algn="ctr"/>
                <a14:m>
                  <m:oMathPara xmlns:m="http://schemas.openxmlformats.org/officeDocument/2006/math">
                    <m:oMathParaPr>
                      <m:jc m:val="centerGroup"/>
                    </m:oMathParaPr>
                    <m:oMath xmlns:m="http://schemas.openxmlformats.org/officeDocument/2006/math">
                      <m:r>
                        <a:rPr lang="en-US" sz="3000" b="0" i="1" smtClean="0">
                          <a:solidFill>
                            <a:schemeClr val="tx1"/>
                          </a:solidFill>
                          <a:latin typeface="Cambria Math" panose="02040503050406030204" pitchFamily="18" charset="0"/>
                          <a:cs typeface="Segoe UI" panose="020B0502040204020203" pitchFamily="34" charset="0"/>
                        </a:rPr>
                        <m:t>𝑋</m:t>
                      </m:r>
                    </m:oMath>
                  </m:oMathPara>
                </a14:m>
                <a:endParaRPr lang="en-US" sz="3000" dirty="0">
                  <a:solidFill>
                    <a:schemeClr val="tx1"/>
                  </a:solidFill>
                  <a:latin typeface="Segoe UI" panose="020B0502040204020203" pitchFamily="34" charset="0"/>
                  <a:cs typeface="Segoe UI" panose="020B0502040204020203" pitchFamily="34" charset="0"/>
                </a:endParaRPr>
              </a:p>
            </p:txBody>
          </p:sp>
        </mc:Choice>
        <mc:Fallback xmlns="">
          <p:sp>
            <p:nvSpPr>
              <p:cNvPr id="4" name="Rectangle: Rounded Corners 3">
                <a:extLst>
                  <a:ext uri="{FF2B5EF4-FFF2-40B4-BE49-F238E27FC236}">
                    <a16:creationId xmlns:a16="http://schemas.microsoft.com/office/drawing/2014/main" id="{1C1FFE5A-E2F5-3693-16F7-5F792BEB1C58}"/>
                  </a:ext>
                </a:extLst>
              </p:cNvPr>
              <p:cNvSpPr>
                <a:spLocks noRot="1" noChangeAspect="1" noMove="1" noResize="1" noEditPoints="1" noAdjustHandles="1" noChangeArrowheads="1" noChangeShapeType="1" noTextEdit="1"/>
              </p:cNvSpPr>
              <p:nvPr/>
            </p:nvSpPr>
            <p:spPr>
              <a:xfrm>
                <a:off x="4536650" y="2354571"/>
                <a:ext cx="718330" cy="708670"/>
              </a:xfrm>
              <a:prstGeom prst="roundRect">
                <a:avLst/>
              </a:prstGeom>
              <a:blipFill>
                <a:blip r:embed="rId4"/>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Rounded Corners 4">
                <a:extLst>
                  <a:ext uri="{FF2B5EF4-FFF2-40B4-BE49-F238E27FC236}">
                    <a16:creationId xmlns:a16="http://schemas.microsoft.com/office/drawing/2014/main" id="{00767096-1AD5-1CB1-D118-D9DAAEDA65E7}"/>
                  </a:ext>
                </a:extLst>
              </p:cNvPr>
              <p:cNvSpPr/>
              <p:nvPr/>
            </p:nvSpPr>
            <p:spPr>
              <a:xfrm>
                <a:off x="702818" y="2053527"/>
                <a:ext cx="1857857" cy="1295076"/>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Ins="0" rtlCol="0" anchor="ctr"/>
              <a:lstStyle/>
              <a:p>
                <a:pPr algn="ctr"/>
                <a14:m>
                  <m:oMath xmlns:m="http://schemas.openxmlformats.org/officeDocument/2006/math">
                    <m:r>
                      <m:rPr>
                        <m:sty m:val="p"/>
                      </m:rPr>
                      <a:rPr lang="en-US" sz="2200" b="0" i="0" smtClean="0">
                        <a:solidFill>
                          <a:schemeClr val="tx1"/>
                        </a:solidFill>
                        <a:latin typeface="Cambria Math" panose="02040503050406030204" pitchFamily="18" charset="0"/>
                        <a:cs typeface="Segoe UI" panose="020B0502040204020203" pitchFamily="34" charset="0"/>
                      </a:rPr>
                      <m:t>Ω</m:t>
                    </m:r>
                  </m:oMath>
                </a14:m>
                <a:r>
                  <a:rPr lang="en-US" sz="2200" dirty="0">
                    <a:solidFill>
                      <a:schemeClr val="tx1"/>
                    </a:solidFill>
                    <a:latin typeface="Segoe UI" panose="020B0502040204020203" pitchFamily="34" charset="0"/>
                    <a:cs typeface="Segoe UI" panose="020B0502040204020203" pitchFamily="34" charset="0"/>
                  </a:rPr>
                  <a:t> is set of possible outcomes</a:t>
                </a:r>
              </a:p>
            </p:txBody>
          </p:sp>
        </mc:Choice>
        <mc:Fallback xmlns="">
          <p:sp>
            <p:nvSpPr>
              <p:cNvPr id="5" name="Rectangle: Rounded Corners 4">
                <a:extLst>
                  <a:ext uri="{FF2B5EF4-FFF2-40B4-BE49-F238E27FC236}">
                    <a16:creationId xmlns:a16="http://schemas.microsoft.com/office/drawing/2014/main" id="{00767096-1AD5-1CB1-D118-D9DAAEDA65E7}"/>
                  </a:ext>
                </a:extLst>
              </p:cNvPr>
              <p:cNvSpPr>
                <a:spLocks noRot="1" noChangeAspect="1" noMove="1" noResize="1" noEditPoints="1" noAdjustHandles="1" noChangeArrowheads="1" noChangeShapeType="1" noTextEdit="1"/>
              </p:cNvSpPr>
              <p:nvPr/>
            </p:nvSpPr>
            <p:spPr>
              <a:xfrm>
                <a:off x="702818" y="2053527"/>
                <a:ext cx="1857857" cy="1295076"/>
              </a:xfrm>
              <a:prstGeom prst="roundRect">
                <a:avLst/>
              </a:prstGeom>
              <a:blipFill>
                <a:blip r:embed="rId5"/>
                <a:stretch>
                  <a:fillRect b="-2830"/>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Rounded Corners 5">
                <a:extLst>
                  <a:ext uri="{FF2B5EF4-FFF2-40B4-BE49-F238E27FC236}">
                    <a16:creationId xmlns:a16="http://schemas.microsoft.com/office/drawing/2014/main" id="{62908F0C-E240-C0DC-2F12-A3AAF3992ADA}"/>
                  </a:ext>
                </a:extLst>
              </p:cNvPr>
              <p:cNvSpPr/>
              <p:nvPr/>
            </p:nvSpPr>
            <p:spPr>
              <a:xfrm>
                <a:off x="2646541" y="2053527"/>
                <a:ext cx="1441808" cy="1295076"/>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2400" b="1" dirty="0">
                    <a:solidFill>
                      <a:schemeClr val="tx1"/>
                    </a:solidFill>
                    <a:latin typeface="Segoe UI" panose="020B0502040204020203" pitchFamily="34" charset="0"/>
                    <a:cs typeface="Segoe UI" panose="020B0502040204020203" pitchFamily="34" charset="0"/>
                  </a:rPr>
                  <a:t>Outcome</a:t>
                </a:r>
              </a:p>
              <a:p>
                <a:pPr algn="ctr"/>
                <a14:m>
                  <m:oMathPara xmlns:m="http://schemas.openxmlformats.org/officeDocument/2006/math">
                    <m:oMathParaPr>
                      <m:jc m:val="centerGroup"/>
                    </m:oMathParaPr>
                    <m:oMath xmlns:m="http://schemas.openxmlformats.org/officeDocument/2006/math">
                      <m:r>
                        <a:rPr lang="en-US" sz="2400" b="1" i="1" smtClean="0">
                          <a:solidFill>
                            <a:schemeClr val="tx1"/>
                          </a:solidFill>
                          <a:latin typeface="Cambria Math" panose="02040503050406030204" pitchFamily="18" charset="0"/>
                          <a:cs typeface="Segoe UI" panose="020B0502040204020203" pitchFamily="34" charset="0"/>
                        </a:rPr>
                        <m:t>𝝎</m:t>
                      </m:r>
                      <m:r>
                        <a:rPr lang="en-US" sz="2400" b="1" i="1" smtClean="0">
                          <a:solidFill>
                            <a:schemeClr val="tx1"/>
                          </a:solidFill>
                          <a:latin typeface="Cambria Math" panose="02040503050406030204" pitchFamily="18" charset="0"/>
                          <a:cs typeface="Segoe UI" panose="020B0502040204020203" pitchFamily="34" charset="0"/>
                        </a:rPr>
                        <m:t>∈</m:t>
                      </m:r>
                      <m:r>
                        <a:rPr lang="en-US" sz="2400" b="1" i="0" smtClean="0">
                          <a:solidFill>
                            <a:schemeClr val="tx1"/>
                          </a:solidFill>
                          <a:latin typeface="Cambria Math" panose="02040503050406030204" pitchFamily="18" charset="0"/>
                          <a:cs typeface="Segoe UI" panose="020B0502040204020203" pitchFamily="34" charset="0"/>
                        </a:rPr>
                        <m:t>𝛀</m:t>
                      </m:r>
                    </m:oMath>
                  </m:oMathPara>
                </a14:m>
                <a:endParaRPr lang="en-US" sz="2400" b="1" dirty="0">
                  <a:solidFill>
                    <a:schemeClr val="tx1"/>
                  </a:solidFill>
                  <a:latin typeface="Segoe UI" panose="020B0502040204020203" pitchFamily="34" charset="0"/>
                  <a:cs typeface="Segoe UI" panose="020B0502040204020203" pitchFamily="34" charset="0"/>
                </a:endParaRPr>
              </a:p>
            </p:txBody>
          </p:sp>
        </mc:Choice>
        <mc:Fallback xmlns="">
          <p:sp>
            <p:nvSpPr>
              <p:cNvPr id="6" name="Rectangle: Rounded Corners 5">
                <a:extLst>
                  <a:ext uri="{FF2B5EF4-FFF2-40B4-BE49-F238E27FC236}">
                    <a16:creationId xmlns:a16="http://schemas.microsoft.com/office/drawing/2014/main" id="{62908F0C-E240-C0DC-2F12-A3AAF3992ADA}"/>
                  </a:ext>
                </a:extLst>
              </p:cNvPr>
              <p:cNvSpPr>
                <a:spLocks noRot="1" noChangeAspect="1" noMove="1" noResize="1" noEditPoints="1" noAdjustHandles="1" noChangeArrowheads="1" noChangeShapeType="1" noTextEdit="1"/>
              </p:cNvSpPr>
              <p:nvPr/>
            </p:nvSpPr>
            <p:spPr>
              <a:xfrm>
                <a:off x="2646541" y="2053527"/>
                <a:ext cx="1441808" cy="1295076"/>
              </a:xfrm>
              <a:prstGeom prst="roundRect">
                <a:avLst/>
              </a:prstGeom>
              <a:blipFill>
                <a:blip r:embed="rId6"/>
                <a:stretch>
                  <a:fillRect l="-8439" r="-8017"/>
                </a:stretch>
              </a:blipFill>
              <a:ln>
                <a:noFill/>
              </a:ln>
            </p:spPr>
            <p:txBody>
              <a:bodyPr/>
              <a:lstStyle/>
              <a:p>
                <a:r>
                  <a:rPr lang="en-US">
                    <a:noFill/>
                  </a:rPr>
                  <a:t> </a:t>
                </a:r>
              </a:p>
            </p:txBody>
          </p:sp>
        </mc:Fallback>
      </mc:AlternateContent>
      <p:sp>
        <p:nvSpPr>
          <p:cNvPr id="7" name="Rectangle: Rounded Corners 6">
            <a:extLst>
              <a:ext uri="{FF2B5EF4-FFF2-40B4-BE49-F238E27FC236}">
                <a16:creationId xmlns:a16="http://schemas.microsoft.com/office/drawing/2014/main" id="{583BFB4B-BB49-BCAA-BE0A-99A56270B4AD}"/>
              </a:ext>
            </a:extLst>
          </p:cNvPr>
          <p:cNvSpPr/>
          <p:nvPr/>
        </p:nvSpPr>
        <p:spPr>
          <a:xfrm>
            <a:off x="5703281" y="2053527"/>
            <a:ext cx="2013455" cy="1295076"/>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2400" b="1" dirty="0">
                <a:solidFill>
                  <a:schemeClr val="tx1"/>
                </a:solidFill>
                <a:latin typeface="Segoe UI" panose="020B0502040204020203" pitchFamily="34" charset="0"/>
                <a:cs typeface="Segoe UI" panose="020B0502040204020203" pitchFamily="34" charset="0"/>
              </a:rPr>
              <a:t>Quantitative value</a:t>
            </a:r>
          </a:p>
        </p:txBody>
      </p:sp>
      <p:cxnSp>
        <p:nvCxnSpPr>
          <p:cNvPr id="8" name="Straight Arrow Connector 7">
            <a:extLst>
              <a:ext uri="{FF2B5EF4-FFF2-40B4-BE49-F238E27FC236}">
                <a16:creationId xmlns:a16="http://schemas.microsoft.com/office/drawing/2014/main" id="{CE29C8B5-0311-D92A-3004-DBE0DA251417}"/>
              </a:ext>
            </a:extLst>
          </p:cNvPr>
          <p:cNvCxnSpPr>
            <a:cxnSpLocks/>
            <a:stCxn id="6" idx="3"/>
            <a:endCxn id="4" idx="1"/>
          </p:cNvCxnSpPr>
          <p:nvPr/>
        </p:nvCxnSpPr>
        <p:spPr>
          <a:xfrm>
            <a:off x="4088349" y="2701065"/>
            <a:ext cx="448301" cy="784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098ACDA4-F51E-2A69-477B-16295F756942}"/>
              </a:ext>
            </a:extLst>
          </p:cNvPr>
          <p:cNvCxnSpPr>
            <a:cxnSpLocks/>
            <a:stCxn id="4" idx="3"/>
            <a:endCxn id="7" idx="1"/>
          </p:cNvCxnSpPr>
          <p:nvPr/>
        </p:nvCxnSpPr>
        <p:spPr>
          <a:xfrm flipV="1">
            <a:off x="5254980" y="2701065"/>
            <a:ext cx="448301" cy="784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56656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8B674-72DC-D542-6B0C-A92F9478119B}"/>
              </a:ext>
            </a:extLst>
          </p:cNvPr>
          <p:cNvSpPr>
            <a:spLocks noGrp="1"/>
          </p:cNvSpPr>
          <p:nvPr>
            <p:ph type="title"/>
          </p:nvPr>
        </p:nvSpPr>
        <p:spPr>
          <a:xfrm>
            <a:off x="1902775" y="3262680"/>
            <a:ext cx="1861505" cy="668813"/>
          </a:xfrm>
        </p:spPr>
        <p:txBody>
          <a:bodyPr/>
          <a:lstStyle/>
          <a:p>
            <a:r>
              <a:rPr lang="en-US" dirty="0"/>
              <a:t>Variance</a:t>
            </a:r>
          </a:p>
        </p:txBody>
      </p:sp>
      <p:sp>
        <p:nvSpPr>
          <p:cNvPr id="3" name="Text Placeholder 2">
            <a:extLst>
              <a:ext uri="{FF2B5EF4-FFF2-40B4-BE49-F238E27FC236}">
                <a16:creationId xmlns:a16="http://schemas.microsoft.com/office/drawing/2014/main" id="{6894623A-88EE-DAA4-125C-49D313D51D1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364281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E68B0-15E0-4BDD-8F54-E7B8A0004415}"/>
              </a:ext>
            </a:extLst>
          </p:cNvPr>
          <p:cNvSpPr>
            <a:spLocks noGrp="1"/>
          </p:cNvSpPr>
          <p:nvPr>
            <p:ph type="title"/>
          </p:nvPr>
        </p:nvSpPr>
        <p:spPr/>
        <p:txBody>
          <a:bodyPr/>
          <a:lstStyle/>
          <a:p>
            <a:r>
              <a:rPr lang="en-US" dirty="0"/>
              <a:t>Variance</a:t>
            </a:r>
          </a:p>
        </p:txBody>
      </p:sp>
      <p:sp>
        <p:nvSpPr>
          <p:cNvPr id="3" name="Content Placeholder 2">
            <a:extLst>
              <a:ext uri="{FF2B5EF4-FFF2-40B4-BE49-F238E27FC236}">
                <a16:creationId xmlns:a16="http://schemas.microsoft.com/office/drawing/2014/main" id="{18C03A01-6036-40A9-BCC0-4F2E94F96792}"/>
              </a:ext>
            </a:extLst>
          </p:cNvPr>
          <p:cNvSpPr>
            <a:spLocks noGrp="1"/>
          </p:cNvSpPr>
          <p:nvPr>
            <p:ph idx="1"/>
          </p:nvPr>
        </p:nvSpPr>
        <p:spPr/>
        <p:txBody>
          <a:bodyPr/>
          <a:lstStyle/>
          <a:p>
            <a:r>
              <a:rPr lang="en-US" dirty="0"/>
              <a:t>Another one number summary of a random variable.</a:t>
            </a:r>
          </a:p>
          <a:p>
            <a:endParaRPr lang="en-US" dirty="0"/>
          </a:p>
          <a:p>
            <a:r>
              <a:rPr lang="en-US" dirty="0"/>
              <a:t>But wait, we already have expectation, what’s this for?</a:t>
            </a:r>
          </a:p>
        </p:txBody>
      </p:sp>
    </p:spTree>
    <p:extLst>
      <p:ext uri="{BB962C8B-B14F-4D97-AF65-F5344CB8AC3E}">
        <p14:creationId xmlns:p14="http://schemas.microsoft.com/office/powerpoint/2010/main" val="24834899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0490C-9A81-4257-B81A-2385B638E168}"/>
              </a:ext>
            </a:extLst>
          </p:cNvPr>
          <p:cNvSpPr>
            <a:spLocks noGrp="1"/>
          </p:cNvSpPr>
          <p:nvPr>
            <p:ph type="title"/>
          </p:nvPr>
        </p:nvSpPr>
        <p:spPr/>
        <p:txBody>
          <a:bodyPr/>
          <a:lstStyle/>
          <a:p>
            <a:r>
              <a:rPr lang="en-US" dirty="0"/>
              <a:t>Consider these two games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F1ADE4CF-B867-48B4-ADB7-172FB7C693D6}"/>
                  </a:ext>
                </a:extLst>
              </p:cNvPr>
              <p:cNvSpPr>
                <a:spLocks noGrp="1"/>
              </p:cNvSpPr>
              <p:nvPr>
                <p:ph idx="1"/>
              </p:nvPr>
            </p:nvSpPr>
            <p:spPr>
              <a:xfrm>
                <a:off x="575240" y="1463857"/>
                <a:ext cx="11187258" cy="1656534"/>
              </a:xfrm>
            </p:spPr>
            <p:txBody>
              <a:bodyPr>
                <a:normAutofit lnSpcReduction="10000"/>
              </a:bodyPr>
              <a:lstStyle/>
              <a:p>
                <a:r>
                  <a:rPr lang="en-US" dirty="0"/>
                  <a:t>Would you be willing to play these games?</a:t>
                </a:r>
              </a:p>
              <a:p>
                <a:endParaRPr lang="en-US" sz="1000" dirty="0"/>
              </a:p>
              <a:p>
                <a:r>
                  <a:rPr lang="en-US" dirty="0"/>
                  <a:t>Game 1: I will flip a fair coin; if it’s heads, I pay you $1. If it’s tails, you pay me $1. Let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1</m:t>
                        </m:r>
                      </m:sub>
                    </m:sSub>
                  </m:oMath>
                </a14:m>
                <a:r>
                  <a:rPr lang="en-US" dirty="0"/>
                  <a:t> be your profit if you play game 1</a:t>
                </a:r>
              </a:p>
              <a:p>
                <a:endParaRPr lang="en-US" dirty="0"/>
              </a:p>
              <a:p>
                <a:endParaRPr lang="en-US" dirty="0"/>
              </a:p>
            </p:txBody>
          </p:sp>
        </mc:Choice>
        <mc:Fallback>
          <p:sp>
            <p:nvSpPr>
              <p:cNvPr id="3" name="Content Placeholder 2">
                <a:extLst>
                  <a:ext uri="{FF2B5EF4-FFF2-40B4-BE49-F238E27FC236}">
                    <a16:creationId xmlns:a16="http://schemas.microsoft.com/office/drawing/2014/main" id="{F1ADE4CF-B867-48B4-ADB7-172FB7C693D6}"/>
                  </a:ext>
                </a:extLst>
              </p:cNvPr>
              <p:cNvSpPr>
                <a:spLocks noGrp="1" noRot="1" noChangeAspect="1" noMove="1" noResize="1" noEditPoints="1" noAdjustHandles="1" noChangeArrowheads="1" noChangeShapeType="1" noTextEdit="1"/>
              </p:cNvSpPr>
              <p:nvPr>
                <p:ph idx="1"/>
              </p:nvPr>
            </p:nvSpPr>
            <p:spPr>
              <a:xfrm>
                <a:off x="575240" y="1463857"/>
                <a:ext cx="11187258" cy="1656534"/>
              </a:xfrm>
              <a:blipFill>
                <a:blip r:embed="rId3"/>
                <a:stretch>
                  <a:fillRect l="-708" t="-8824" r="-1416" b="-6250"/>
                </a:stretch>
              </a:blipFill>
            </p:spPr>
            <p:txBody>
              <a:bodyPr/>
              <a:lstStyle/>
              <a:p>
                <a:r>
                  <a:rPr lang="en-US">
                    <a:noFill/>
                  </a:rPr>
                  <a:t> </a:t>
                </a:r>
              </a:p>
            </p:txBody>
          </p:sp>
        </mc:Fallback>
      </mc:AlternateContent>
      <p:cxnSp>
        <p:nvCxnSpPr>
          <p:cNvPr id="6" name="Straight Connector 5">
            <a:extLst>
              <a:ext uri="{FF2B5EF4-FFF2-40B4-BE49-F238E27FC236}">
                <a16:creationId xmlns:a16="http://schemas.microsoft.com/office/drawing/2014/main" id="{34E8CCB7-323A-A23F-EB78-CCBF530E0B62}"/>
              </a:ext>
            </a:extLst>
          </p:cNvPr>
          <p:cNvCxnSpPr>
            <a:cxnSpLocks/>
          </p:cNvCxnSpPr>
          <p:nvPr/>
        </p:nvCxnSpPr>
        <p:spPr>
          <a:xfrm>
            <a:off x="731520" y="3714750"/>
            <a:ext cx="10778490" cy="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8F0A98A-F0BB-6267-601C-0AC4D9A688BA}"/>
              </a:ext>
            </a:extLst>
          </p:cNvPr>
          <p:cNvCxnSpPr>
            <a:cxnSpLocks/>
          </p:cNvCxnSpPr>
          <p:nvPr/>
        </p:nvCxnSpPr>
        <p:spPr>
          <a:xfrm>
            <a:off x="6096000" y="3577590"/>
            <a:ext cx="0" cy="29337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9AEC295-C2B2-C11F-B5FD-2683C738563A}"/>
              </a:ext>
            </a:extLst>
          </p:cNvPr>
          <p:cNvCxnSpPr>
            <a:cxnSpLocks/>
          </p:cNvCxnSpPr>
          <p:nvPr/>
        </p:nvCxnSpPr>
        <p:spPr>
          <a:xfrm>
            <a:off x="4911090" y="3577590"/>
            <a:ext cx="0" cy="29337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F29AEE8-B732-95CF-6417-1B2E3EFDBA85}"/>
              </a:ext>
            </a:extLst>
          </p:cNvPr>
          <p:cNvCxnSpPr>
            <a:cxnSpLocks/>
          </p:cNvCxnSpPr>
          <p:nvPr/>
        </p:nvCxnSpPr>
        <p:spPr>
          <a:xfrm>
            <a:off x="7178040" y="3577590"/>
            <a:ext cx="0" cy="29337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48D46EB6-124A-8EAE-B0B5-0D5C14216266}"/>
              </a:ext>
            </a:extLst>
          </p:cNvPr>
          <p:cNvSpPr txBox="1"/>
          <p:nvPr/>
        </p:nvSpPr>
        <p:spPr>
          <a:xfrm>
            <a:off x="5937414" y="3842167"/>
            <a:ext cx="277174" cy="430887"/>
          </a:xfrm>
          <a:prstGeom prst="rect">
            <a:avLst/>
          </a:prstGeom>
          <a:noFill/>
        </p:spPr>
        <p:txBody>
          <a:bodyPr wrap="square">
            <a:spAutoFit/>
          </a:bodyPr>
          <a:lstStyle/>
          <a:p>
            <a:r>
              <a:rPr kumimoji="0" lang="en-US" sz="22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0</a:t>
            </a:r>
            <a:endParaRPr lang="en-US" sz="2200" b="1" dirty="0"/>
          </a:p>
        </p:txBody>
      </p:sp>
      <p:sp>
        <p:nvSpPr>
          <p:cNvPr id="23" name="TextBox 22">
            <a:extLst>
              <a:ext uri="{FF2B5EF4-FFF2-40B4-BE49-F238E27FC236}">
                <a16:creationId xmlns:a16="http://schemas.microsoft.com/office/drawing/2014/main" id="{4E9283FA-611D-917A-49E1-C964ACBF7DB1}"/>
              </a:ext>
            </a:extLst>
          </p:cNvPr>
          <p:cNvSpPr txBox="1"/>
          <p:nvPr/>
        </p:nvSpPr>
        <p:spPr>
          <a:xfrm>
            <a:off x="7028023" y="3855351"/>
            <a:ext cx="277174" cy="430887"/>
          </a:xfrm>
          <a:prstGeom prst="rect">
            <a:avLst/>
          </a:prstGeom>
          <a:noFill/>
        </p:spPr>
        <p:txBody>
          <a:bodyPr wrap="square">
            <a:spAutoFit/>
          </a:bodyPr>
          <a:lstStyle/>
          <a:p>
            <a:r>
              <a:rPr kumimoji="0" lang="en-US" sz="22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1</a:t>
            </a:r>
            <a:endParaRPr lang="en-US" sz="2200" b="1" dirty="0"/>
          </a:p>
        </p:txBody>
      </p:sp>
      <p:sp>
        <p:nvSpPr>
          <p:cNvPr id="24" name="TextBox 23">
            <a:extLst>
              <a:ext uri="{FF2B5EF4-FFF2-40B4-BE49-F238E27FC236}">
                <a16:creationId xmlns:a16="http://schemas.microsoft.com/office/drawing/2014/main" id="{1AE76EDC-DF40-308C-CF8E-67507CB316EE}"/>
              </a:ext>
            </a:extLst>
          </p:cNvPr>
          <p:cNvSpPr txBox="1"/>
          <p:nvPr/>
        </p:nvSpPr>
        <p:spPr>
          <a:xfrm>
            <a:off x="4703922" y="3841429"/>
            <a:ext cx="611025" cy="430887"/>
          </a:xfrm>
          <a:prstGeom prst="rect">
            <a:avLst/>
          </a:prstGeom>
          <a:noFill/>
        </p:spPr>
        <p:txBody>
          <a:bodyPr wrap="square">
            <a:spAutoFit/>
          </a:bodyPr>
          <a:lstStyle/>
          <a:p>
            <a:r>
              <a:rPr kumimoji="0" lang="en-US" sz="22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-1</a:t>
            </a:r>
            <a:endParaRPr lang="en-US" sz="2200" b="1" dirty="0"/>
          </a:p>
        </p:txBody>
      </p:sp>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id="{59B09B3E-F910-DE66-72B3-23CF5397071A}"/>
                  </a:ext>
                </a:extLst>
              </p:cNvPr>
              <p:cNvSpPr/>
              <p:nvPr/>
            </p:nvSpPr>
            <p:spPr>
              <a:xfrm>
                <a:off x="4703922" y="3120390"/>
                <a:ext cx="405287" cy="5715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500" b="1" i="1" smtClean="0">
                              <a:solidFill>
                                <a:schemeClr val="tx1"/>
                              </a:solidFill>
                              <a:latin typeface="Cambria Math" panose="02040503050406030204" pitchFamily="18" charset="0"/>
                              <a:cs typeface="Segoe UI" panose="020B0502040204020203" pitchFamily="34" charset="0"/>
                            </a:rPr>
                          </m:ctrlPr>
                        </m:fPr>
                        <m:num>
                          <m:r>
                            <a:rPr lang="en-US" sz="1500" b="1" i="1" smtClean="0">
                              <a:solidFill>
                                <a:schemeClr val="tx1"/>
                              </a:solidFill>
                              <a:latin typeface="Cambria Math" panose="02040503050406030204" pitchFamily="18" charset="0"/>
                              <a:cs typeface="Segoe UI" panose="020B0502040204020203" pitchFamily="34" charset="0"/>
                            </a:rPr>
                            <m:t>𝟏</m:t>
                          </m:r>
                        </m:num>
                        <m:den>
                          <m:r>
                            <a:rPr lang="en-US" sz="1500" b="1" i="1" smtClean="0">
                              <a:solidFill>
                                <a:schemeClr val="tx1"/>
                              </a:solidFill>
                              <a:latin typeface="Cambria Math" panose="02040503050406030204" pitchFamily="18" charset="0"/>
                              <a:cs typeface="Segoe UI" panose="020B0502040204020203" pitchFamily="34" charset="0"/>
                            </a:rPr>
                            <m:t>𝟐</m:t>
                          </m:r>
                        </m:den>
                      </m:f>
                    </m:oMath>
                  </m:oMathPara>
                </a14:m>
                <a:endParaRPr lang="en-US" sz="1500" b="1" dirty="0">
                  <a:solidFill>
                    <a:schemeClr val="tx1"/>
                  </a:solidFill>
                  <a:latin typeface="Segoe UI" panose="020B0502040204020203" pitchFamily="34" charset="0"/>
                  <a:cs typeface="Segoe UI" panose="020B0502040204020203" pitchFamily="34" charset="0"/>
                </a:endParaRPr>
              </a:p>
            </p:txBody>
          </p:sp>
        </mc:Choice>
        <mc:Fallback xmlns="">
          <p:sp>
            <p:nvSpPr>
              <p:cNvPr id="29" name="Rectangle 28">
                <a:extLst>
                  <a:ext uri="{FF2B5EF4-FFF2-40B4-BE49-F238E27FC236}">
                    <a16:creationId xmlns:a16="http://schemas.microsoft.com/office/drawing/2014/main" id="{59B09B3E-F910-DE66-72B3-23CF5397071A}"/>
                  </a:ext>
                </a:extLst>
              </p:cNvPr>
              <p:cNvSpPr>
                <a:spLocks noRot="1" noChangeAspect="1" noMove="1" noResize="1" noEditPoints="1" noAdjustHandles="1" noChangeArrowheads="1" noChangeShapeType="1" noTextEdit="1"/>
              </p:cNvSpPr>
              <p:nvPr/>
            </p:nvSpPr>
            <p:spPr>
              <a:xfrm>
                <a:off x="4703922" y="3120390"/>
                <a:ext cx="405287" cy="571500"/>
              </a:xfrm>
              <a:prstGeom prst="rect">
                <a:avLst/>
              </a:prstGeom>
              <a:blipFill>
                <a:blip r:embed="rId4"/>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Rectangle 29">
                <a:extLst>
                  <a:ext uri="{FF2B5EF4-FFF2-40B4-BE49-F238E27FC236}">
                    <a16:creationId xmlns:a16="http://schemas.microsoft.com/office/drawing/2014/main" id="{54E73E5D-99BD-8523-F868-091C81F9491C}"/>
                  </a:ext>
                </a:extLst>
              </p:cNvPr>
              <p:cNvSpPr/>
              <p:nvPr/>
            </p:nvSpPr>
            <p:spPr>
              <a:xfrm>
                <a:off x="6963966" y="3120390"/>
                <a:ext cx="405287" cy="5715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14:m>
                  <m:oMathPara xmlns:m="http://schemas.openxmlformats.org/officeDocument/2006/math">
                    <m:oMathParaPr>
                      <m:jc m:val="centerGroup"/>
                    </m:oMathParaPr>
                    <m:oMath xmlns:m="http://schemas.openxmlformats.org/officeDocument/2006/math">
                      <m:f>
                        <m:fPr>
                          <m:ctrlPr>
                            <a:rPr lang="en-US" sz="1500" b="1" i="1">
                              <a:solidFill>
                                <a:prstClr val="black"/>
                              </a:solidFill>
                              <a:latin typeface="Cambria Math" panose="02040503050406030204" pitchFamily="18" charset="0"/>
                              <a:cs typeface="Segoe UI" panose="020B0502040204020203" pitchFamily="34" charset="0"/>
                            </a:rPr>
                          </m:ctrlPr>
                        </m:fPr>
                        <m:num>
                          <m:r>
                            <a:rPr lang="en-US" sz="1500" b="1" i="1">
                              <a:solidFill>
                                <a:prstClr val="black"/>
                              </a:solidFill>
                              <a:latin typeface="Cambria Math" panose="02040503050406030204" pitchFamily="18" charset="0"/>
                              <a:cs typeface="Segoe UI" panose="020B0502040204020203" pitchFamily="34" charset="0"/>
                            </a:rPr>
                            <m:t>𝟏</m:t>
                          </m:r>
                        </m:num>
                        <m:den>
                          <m:r>
                            <a:rPr lang="en-US" sz="1500" b="1" i="1">
                              <a:solidFill>
                                <a:prstClr val="black"/>
                              </a:solidFill>
                              <a:latin typeface="Cambria Math" panose="02040503050406030204" pitchFamily="18" charset="0"/>
                              <a:cs typeface="Segoe UI" panose="020B0502040204020203" pitchFamily="34" charset="0"/>
                            </a:rPr>
                            <m:t>𝟐</m:t>
                          </m:r>
                        </m:den>
                      </m:f>
                    </m:oMath>
                  </m:oMathPara>
                </a14:m>
                <a:endParaRPr lang="en-US" sz="1500" b="1" dirty="0">
                  <a:solidFill>
                    <a:prstClr val="black"/>
                  </a:solidFill>
                  <a:latin typeface="Segoe UI" panose="020B0502040204020203" pitchFamily="34" charset="0"/>
                  <a:cs typeface="Segoe UI" panose="020B0502040204020203" pitchFamily="34" charset="0"/>
                </a:endParaRPr>
              </a:p>
            </p:txBody>
          </p:sp>
        </mc:Choice>
        <mc:Fallback xmlns="">
          <p:sp>
            <p:nvSpPr>
              <p:cNvPr id="30" name="Rectangle 29">
                <a:extLst>
                  <a:ext uri="{FF2B5EF4-FFF2-40B4-BE49-F238E27FC236}">
                    <a16:creationId xmlns:a16="http://schemas.microsoft.com/office/drawing/2014/main" id="{54E73E5D-99BD-8523-F868-091C81F9491C}"/>
                  </a:ext>
                </a:extLst>
              </p:cNvPr>
              <p:cNvSpPr>
                <a:spLocks noRot="1" noChangeAspect="1" noMove="1" noResize="1" noEditPoints="1" noAdjustHandles="1" noChangeArrowheads="1" noChangeShapeType="1" noTextEdit="1"/>
              </p:cNvSpPr>
              <p:nvPr/>
            </p:nvSpPr>
            <p:spPr>
              <a:xfrm>
                <a:off x="6963966" y="3120390"/>
                <a:ext cx="405287" cy="571500"/>
              </a:xfrm>
              <a:prstGeom prst="rect">
                <a:avLst/>
              </a:prstGeom>
              <a:blipFill>
                <a:blip r:embed="rId5"/>
                <a:stretch>
                  <a:fillRect/>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27295477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D70D5-4981-C70A-B535-470C506820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3B61E3-DE92-0B21-5C8D-37F9E3C8610A}"/>
              </a:ext>
            </a:extLst>
          </p:cNvPr>
          <p:cNvSpPr>
            <a:spLocks noGrp="1"/>
          </p:cNvSpPr>
          <p:nvPr>
            <p:ph type="title"/>
          </p:nvPr>
        </p:nvSpPr>
        <p:spPr/>
        <p:txBody>
          <a:bodyPr/>
          <a:lstStyle/>
          <a:p>
            <a:r>
              <a:rPr lang="en-US" dirty="0"/>
              <a:t>Consider these two games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C7FEFFC-EDE3-0F30-7973-DE7009B18BBC}"/>
                  </a:ext>
                </a:extLst>
              </p:cNvPr>
              <p:cNvSpPr>
                <a:spLocks noGrp="1"/>
              </p:cNvSpPr>
              <p:nvPr>
                <p:ph idx="1"/>
              </p:nvPr>
            </p:nvSpPr>
            <p:spPr>
              <a:xfrm>
                <a:off x="575240" y="1463856"/>
                <a:ext cx="11187258" cy="5394143"/>
              </a:xfrm>
            </p:spPr>
            <p:txBody>
              <a:bodyPr>
                <a:normAutofit lnSpcReduction="10000"/>
              </a:bodyPr>
              <a:lstStyle/>
              <a:p>
                <a:r>
                  <a:rPr lang="en-US" dirty="0"/>
                  <a:t>Would you be willing to play these games?</a:t>
                </a:r>
              </a:p>
              <a:p>
                <a:endParaRPr lang="en-US" sz="1000" dirty="0"/>
              </a:p>
              <a:p>
                <a:r>
                  <a:rPr lang="en-US" dirty="0"/>
                  <a:t>Game 1: I will flip a fair coin; if it’s heads, I pay you $1. If it’s tails, you pay me $1. Let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1</m:t>
                        </m:r>
                      </m:sub>
                    </m:sSub>
                  </m:oMath>
                </a14:m>
                <a:r>
                  <a:rPr lang="en-US" dirty="0"/>
                  <a:t> be your profit if you play game 1</a:t>
                </a:r>
              </a:p>
              <a:p>
                <a:endParaRPr lang="en-US" dirty="0"/>
              </a:p>
              <a:p>
                <a:endParaRPr lang="en-US" dirty="0"/>
              </a:p>
              <a:p>
                <a:r>
                  <a:rPr lang="en-US" dirty="0"/>
                  <a:t>Game 2: I will flip a fair coin; if it’s heads, I pay you $10,000. If it’s tails, you pay me $10,000. Let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2</m:t>
                        </m:r>
                      </m:sub>
                    </m:sSub>
                  </m:oMath>
                </a14:m>
                <a:r>
                  <a:rPr lang="en-US" dirty="0"/>
                  <a:t> be your profit if you play game 2.</a:t>
                </a:r>
              </a:p>
              <a:p>
                <a:endParaRPr lang="en-US" dirty="0"/>
              </a:p>
              <a:p>
                <a:endParaRPr lang="en-US" dirty="0"/>
              </a:p>
              <a:p>
                <a:r>
                  <a:rPr lang="en-US" dirty="0"/>
                  <a:t>Both games are “fair” (</a:t>
                </a:r>
                <a14:m>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1</m:t>
                            </m:r>
                          </m:sub>
                        </m:sSub>
                      </m:e>
                    </m:d>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2</m:t>
                            </m:r>
                          </m:sub>
                        </m:sSub>
                      </m:e>
                    </m:d>
                    <m:r>
                      <a:rPr lang="en-US" b="0" i="1" smtClean="0">
                        <a:latin typeface="Cambria Math" panose="02040503050406030204" pitchFamily="18" charset="0"/>
                      </a:rPr>
                      <m:t>=0</m:t>
                    </m:r>
                  </m:oMath>
                </a14:m>
                <a:r>
                  <a:rPr lang="en-US" dirty="0"/>
                  <a:t>)</a:t>
                </a:r>
              </a:p>
            </p:txBody>
          </p:sp>
        </mc:Choice>
        <mc:Fallback xmlns="">
          <p:sp>
            <p:nvSpPr>
              <p:cNvPr id="3" name="Content Placeholder 2">
                <a:extLst>
                  <a:ext uri="{FF2B5EF4-FFF2-40B4-BE49-F238E27FC236}">
                    <a16:creationId xmlns:a16="http://schemas.microsoft.com/office/drawing/2014/main" id="{F1ADE4CF-B867-48B4-ADB7-172FB7C693D6}"/>
                  </a:ext>
                </a:extLst>
              </p:cNvPr>
              <p:cNvSpPr>
                <a:spLocks noGrp="1" noRot="1" noChangeAspect="1" noMove="1" noResize="1" noEditPoints="1" noAdjustHandles="1" noChangeArrowheads="1" noChangeShapeType="1" noTextEdit="1"/>
              </p:cNvSpPr>
              <p:nvPr>
                <p:ph idx="1"/>
              </p:nvPr>
            </p:nvSpPr>
            <p:spPr>
              <a:xfrm>
                <a:off x="575240" y="1463856"/>
                <a:ext cx="11187258" cy="5394143"/>
              </a:xfrm>
              <a:blipFill>
                <a:blip r:embed="rId3"/>
                <a:stretch>
                  <a:fillRect l="-708" t="-2712" r="-1416"/>
                </a:stretch>
              </a:blipFill>
            </p:spPr>
            <p:txBody>
              <a:bodyPr/>
              <a:lstStyle/>
              <a:p>
                <a:r>
                  <a:rPr lang="en-US">
                    <a:noFill/>
                  </a:rPr>
                  <a:t> </a:t>
                </a:r>
              </a:p>
            </p:txBody>
          </p:sp>
        </mc:Fallback>
      </mc:AlternateContent>
      <p:cxnSp>
        <p:nvCxnSpPr>
          <p:cNvPr id="6" name="Straight Connector 5">
            <a:extLst>
              <a:ext uri="{FF2B5EF4-FFF2-40B4-BE49-F238E27FC236}">
                <a16:creationId xmlns:a16="http://schemas.microsoft.com/office/drawing/2014/main" id="{4A900267-1C28-DB71-2C79-CBEB7DD8C606}"/>
              </a:ext>
            </a:extLst>
          </p:cNvPr>
          <p:cNvCxnSpPr>
            <a:cxnSpLocks/>
          </p:cNvCxnSpPr>
          <p:nvPr/>
        </p:nvCxnSpPr>
        <p:spPr>
          <a:xfrm>
            <a:off x="731520" y="3714750"/>
            <a:ext cx="10778490" cy="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B0509F0-C373-954D-5939-690ADB1BD92A}"/>
              </a:ext>
            </a:extLst>
          </p:cNvPr>
          <p:cNvCxnSpPr>
            <a:cxnSpLocks/>
          </p:cNvCxnSpPr>
          <p:nvPr/>
        </p:nvCxnSpPr>
        <p:spPr>
          <a:xfrm>
            <a:off x="6096000" y="3577590"/>
            <a:ext cx="0" cy="29337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7E391DC-DB33-E76E-A10E-AA57E57DAF78}"/>
              </a:ext>
            </a:extLst>
          </p:cNvPr>
          <p:cNvCxnSpPr>
            <a:cxnSpLocks/>
          </p:cNvCxnSpPr>
          <p:nvPr/>
        </p:nvCxnSpPr>
        <p:spPr>
          <a:xfrm>
            <a:off x="4911090" y="3577590"/>
            <a:ext cx="0" cy="29337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1C3F63A-96A1-6420-4CAB-8BFDAD4D740B}"/>
              </a:ext>
            </a:extLst>
          </p:cNvPr>
          <p:cNvCxnSpPr>
            <a:cxnSpLocks/>
          </p:cNvCxnSpPr>
          <p:nvPr/>
        </p:nvCxnSpPr>
        <p:spPr>
          <a:xfrm>
            <a:off x="7178040" y="3577590"/>
            <a:ext cx="0" cy="29337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07C853E3-E26E-BF22-6668-4A195EC79E72}"/>
              </a:ext>
            </a:extLst>
          </p:cNvPr>
          <p:cNvSpPr txBox="1"/>
          <p:nvPr/>
        </p:nvSpPr>
        <p:spPr>
          <a:xfrm>
            <a:off x="5937414" y="3842167"/>
            <a:ext cx="277174" cy="430887"/>
          </a:xfrm>
          <a:prstGeom prst="rect">
            <a:avLst/>
          </a:prstGeom>
          <a:noFill/>
        </p:spPr>
        <p:txBody>
          <a:bodyPr wrap="square">
            <a:spAutoFit/>
          </a:bodyPr>
          <a:lstStyle/>
          <a:p>
            <a:r>
              <a:rPr kumimoji="0" lang="en-US" sz="22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0</a:t>
            </a:r>
            <a:endParaRPr lang="en-US" sz="2200" b="1" dirty="0"/>
          </a:p>
        </p:txBody>
      </p:sp>
      <p:sp>
        <p:nvSpPr>
          <p:cNvPr id="23" name="TextBox 22">
            <a:extLst>
              <a:ext uri="{FF2B5EF4-FFF2-40B4-BE49-F238E27FC236}">
                <a16:creationId xmlns:a16="http://schemas.microsoft.com/office/drawing/2014/main" id="{416916A0-63D4-191B-1375-C988C15FA8C6}"/>
              </a:ext>
            </a:extLst>
          </p:cNvPr>
          <p:cNvSpPr txBox="1"/>
          <p:nvPr/>
        </p:nvSpPr>
        <p:spPr>
          <a:xfrm>
            <a:off x="7028023" y="3855351"/>
            <a:ext cx="277174" cy="430887"/>
          </a:xfrm>
          <a:prstGeom prst="rect">
            <a:avLst/>
          </a:prstGeom>
          <a:noFill/>
        </p:spPr>
        <p:txBody>
          <a:bodyPr wrap="square">
            <a:spAutoFit/>
          </a:bodyPr>
          <a:lstStyle/>
          <a:p>
            <a:r>
              <a:rPr kumimoji="0" lang="en-US" sz="22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1</a:t>
            </a:r>
            <a:endParaRPr lang="en-US" sz="2200" b="1" dirty="0"/>
          </a:p>
        </p:txBody>
      </p:sp>
      <p:sp>
        <p:nvSpPr>
          <p:cNvPr id="24" name="TextBox 23">
            <a:extLst>
              <a:ext uri="{FF2B5EF4-FFF2-40B4-BE49-F238E27FC236}">
                <a16:creationId xmlns:a16="http://schemas.microsoft.com/office/drawing/2014/main" id="{EFEF73EF-68CF-DBE5-C77F-F46CF1C2F94A}"/>
              </a:ext>
            </a:extLst>
          </p:cNvPr>
          <p:cNvSpPr txBox="1"/>
          <p:nvPr/>
        </p:nvSpPr>
        <p:spPr>
          <a:xfrm>
            <a:off x="4703922" y="3841429"/>
            <a:ext cx="611025" cy="430887"/>
          </a:xfrm>
          <a:prstGeom prst="rect">
            <a:avLst/>
          </a:prstGeom>
          <a:noFill/>
        </p:spPr>
        <p:txBody>
          <a:bodyPr wrap="square">
            <a:spAutoFit/>
          </a:bodyPr>
          <a:lstStyle/>
          <a:p>
            <a:r>
              <a:rPr kumimoji="0" lang="en-US" sz="22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-1</a:t>
            </a:r>
            <a:endParaRPr lang="en-US" sz="2200" b="1" dirty="0"/>
          </a:p>
        </p:txBody>
      </p:sp>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id="{3DFE1596-2CAF-E9A3-FB8E-AF5C47430989}"/>
                  </a:ext>
                </a:extLst>
              </p:cNvPr>
              <p:cNvSpPr/>
              <p:nvPr/>
            </p:nvSpPr>
            <p:spPr>
              <a:xfrm>
                <a:off x="4703922" y="3120390"/>
                <a:ext cx="405287" cy="5715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500" b="1" i="1" smtClean="0">
                              <a:solidFill>
                                <a:schemeClr val="tx1"/>
                              </a:solidFill>
                              <a:latin typeface="Cambria Math" panose="02040503050406030204" pitchFamily="18" charset="0"/>
                              <a:cs typeface="Segoe UI" panose="020B0502040204020203" pitchFamily="34" charset="0"/>
                            </a:rPr>
                          </m:ctrlPr>
                        </m:fPr>
                        <m:num>
                          <m:r>
                            <a:rPr lang="en-US" sz="1500" b="1" i="1" smtClean="0">
                              <a:solidFill>
                                <a:schemeClr val="tx1"/>
                              </a:solidFill>
                              <a:latin typeface="Cambria Math" panose="02040503050406030204" pitchFamily="18" charset="0"/>
                              <a:cs typeface="Segoe UI" panose="020B0502040204020203" pitchFamily="34" charset="0"/>
                            </a:rPr>
                            <m:t>𝟏</m:t>
                          </m:r>
                        </m:num>
                        <m:den>
                          <m:r>
                            <a:rPr lang="en-US" sz="1500" b="1" i="1" smtClean="0">
                              <a:solidFill>
                                <a:schemeClr val="tx1"/>
                              </a:solidFill>
                              <a:latin typeface="Cambria Math" panose="02040503050406030204" pitchFamily="18" charset="0"/>
                              <a:cs typeface="Segoe UI" panose="020B0502040204020203" pitchFamily="34" charset="0"/>
                            </a:rPr>
                            <m:t>𝟐</m:t>
                          </m:r>
                        </m:den>
                      </m:f>
                    </m:oMath>
                  </m:oMathPara>
                </a14:m>
                <a:endParaRPr lang="en-US" sz="1500" b="1" dirty="0">
                  <a:solidFill>
                    <a:schemeClr val="tx1"/>
                  </a:solidFill>
                  <a:latin typeface="Segoe UI" panose="020B0502040204020203" pitchFamily="34" charset="0"/>
                  <a:cs typeface="Segoe UI" panose="020B0502040204020203" pitchFamily="34" charset="0"/>
                </a:endParaRPr>
              </a:p>
            </p:txBody>
          </p:sp>
        </mc:Choice>
        <mc:Fallback xmlns="">
          <p:sp>
            <p:nvSpPr>
              <p:cNvPr id="29" name="Rectangle 28">
                <a:extLst>
                  <a:ext uri="{FF2B5EF4-FFF2-40B4-BE49-F238E27FC236}">
                    <a16:creationId xmlns:a16="http://schemas.microsoft.com/office/drawing/2014/main" id="{59B09B3E-F910-DE66-72B3-23CF5397071A}"/>
                  </a:ext>
                </a:extLst>
              </p:cNvPr>
              <p:cNvSpPr>
                <a:spLocks noRot="1" noChangeAspect="1" noMove="1" noResize="1" noEditPoints="1" noAdjustHandles="1" noChangeArrowheads="1" noChangeShapeType="1" noTextEdit="1"/>
              </p:cNvSpPr>
              <p:nvPr/>
            </p:nvSpPr>
            <p:spPr>
              <a:xfrm>
                <a:off x="4703922" y="3120390"/>
                <a:ext cx="405287" cy="571500"/>
              </a:xfrm>
              <a:prstGeom prst="rect">
                <a:avLst/>
              </a:prstGeom>
              <a:blipFill>
                <a:blip r:embed="rId4"/>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Rectangle 29">
                <a:extLst>
                  <a:ext uri="{FF2B5EF4-FFF2-40B4-BE49-F238E27FC236}">
                    <a16:creationId xmlns:a16="http://schemas.microsoft.com/office/drawing/2014/main" id="{1E2A18E5-90C6-F349-C843-D3739588411B}"/>
                  </a:ext>
                </a:extLst>
              </p:cNvPr>
              <p:cNvSpPr/>
              <p:nvPr/>
            </p:nvSpPr>
            <p:spPr>
              <a:xfrm>
                <a:off x="6963966" y="3120390"/>
                <a:ext cx="405287" cy="5715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14:m>
                  <m:oMathPara xmlns:m="http://schemas.openxmlformats.org/officeDocument/2006/math">
                    <m:oMathParaPr>
                      <m:jc m:val="centerGroup"/>
                    </m:oMathParaPr>
                    <m:oMath xmlns:m="http://schemas.openxmlformats.org/officeDocument/2006/math">
                      <m:f>
                        <m:fPr>
                          <m:ctrlPr>
                            <a:rPr lang="en-US" sz="1500" b="1" i="1">
                              <a:solidFill>
                                <a:prstClr val="black"/>
                              </a:solidFill>
                              <a:latin typeface="Cambria Math" panose="02040503050406030204" pitchFamily="18" charset="0"/>
                              <a:cs typeface="Segoe UI" panose="020B0502040204020203" pitchFamily="34" charset="0"/>
                            </a:rPr>
                          </m:ctrlPr>
                        </m:fPr>
                        <m:num>
                          <m:r>
                            <a:rPr lang="en-US" sz="1500" b="1" i="1">
                              <a:solidFill>
                                <a:prstClr val="black"/>
                              </a:solidFill>
                              <a:latin typeface="Cambria Math" panose="02040503050406030204" pitchFamily="18" charset="0"/>
                              <a:cs typeface="Segoe UI" panose="020B0502040204020203" pitchFamily="34" charset="0"/>
                            </a:rPr>
                            <m:t>𝟏</m:t>
                          </m:r>
                        </m:num>
                        <m:den>
                          <m:r>
                            <a:rPr lang="en-US" sz="1500" b="1" i="1">
                              <a:solidFill>
                                <a:prstClr val="black"/>
                              </a:solidFill>
                              <a:latin typeface="Cambria Math" panose="02040503050406030204" pitchFamily="18" charset="0"/>
                              <a:cs typeface="Segoe UI" panose="020B0502040204020203" pitchFamily="34" charset="0"/>
                            </a:rPr>
                            <m:t>𝟐</m:t>
                          </m:r>
                        </m:den>
                      </m:f>
                    </m:oMath>
                  </m:oMathPara>
                </a14:m>
                <a:endParaRPr lang="en-US" sz="1500" b="1" dirty="0">
                  <a:solidFill>
                    <a:prstClr val="black"/>
                  </a:solidFill>
                  <a:latin typeface="Segoe UI" panose="020B0502040204020203" pitchFamily="34" charset="0"/>
                  <a:cs typeface="Segoe UI" panose="020B0502040204020203" pitchFamily="34" charset="0"/>
                </a:endParaRPr>
              </a:p>
            </p:txBody>
          </p:sp>
        </mc:Choice>
        <mc:Fallback xmlns="">
          <p:sp>
            <p:nvSpPr>
              <p:cNvPr id="30" name="Rectangle 29">
                <a:extLst>
                  <a:ext uri="{FF2B5EF4-FFF2-40B4-BE49-F238E27FC236}">
                    <a16:creationId xmlns:a16="http://schemas.microsoft.com/office/drawing/2014/main" id="{54E73E5D-99BD-8523-F868-091C81F9491C}"/>
                  </a:ext>
                </a:extLst>
              </p:cNvPr>
              <p:cNvSpPr>
                <a:spLocks noRot="1" noChangeAspect="1" noMove="1" noResize="1" noEditPoints="1" noAdjustHandles="1" noChangeArrowheads="1" noChangeShapeType="1" noTextEdit="1"/>
              </p:cNvSpPr>
              <p:nvPr/>
            </p:nvSpPr>
            <p:spPr>
              <a:xfrm>
                <a:off x="6963966" y="3120390"/>
                <a:ext cx="405287" cy="571500"/>
              </a:xfrm>
              <a:prstGeom prst="rect">
                <a:avLst/>
              </a:prstGeom>
              <a:blipFill>
                <a:blip r:embed="rId5"/>
                <a:stretch>
                  <a:fillRect/>
                </a:stretch>
              </a:blipFill>
              <a:ln>
                <a:noFill/>
              </a:ln>
            </p:spPr>
            <p:txBody>
              <a:bodyPr/>
              <a:lstStyle/>
              <a:p>
                <a:r>
                  <a:rPr lang="en-US">
                    <a:noFill/>
                  </a:rPr>
                  <a:t> </a:t>
                </a:r>
              </a:p>
            </p:txBody>
          </p:sp>
        </mc:Fallback>
      </mc:AlternateContent>
      <p:cxnSp>
        <p:nvCxnSpPr>
          <p:cNvPr id="31" name="Straight Connector 30">
            <a:extLst>
              <a:ext uri="{FF2B5EF4-FFF2-40B4-BE49-F238E27FC236}">
                <a16:creationId xmlns:a16="http://schemas.microsoft.com/office/drawing/2014/main" id="{3232C0B2-5D97-2209-2E5E-3AC637BCB0D9}"/>
              </a:ext>
            </a:extLst>
          </p:cNvPr>
          <p:cNvCxnSpPr>
            <a:cxnSpLocks/>
          </p:cNvCxnSpPr>
          <p:nvPr/>
        </p:nvCxnSpPr>
        <p:spPr>
          <a:xfrm>
            <a:off x="723900" y="5604510"/>
            <a:ext cx="10778490" cy="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DB4144F-BCD4-D327-BBB0-03620B6C846D}"/>
              </a:ext>
            </a:extLst>
          </p:cNvPr>
          <p:cNvCxnSpPr>
            <a:cxnSpLocks/>
          </p:cNvCxnSpPr>
          <p:nvPr/>
        </p:nvCxnSpPr>
        <p:spPr>
          <a:xfrm>
            <a:off x="6088380" y="5467350"/>
            <a:ext cx="0" cy="29337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00A22DC-F3D0-84CB-CC68-1489F9930F0E}"/>
              </a:ext>
            </a:extLst>
          </p:cNvPr>
          <p:cNvCxnSpPr>
            <a:cxnSpLocks/>
          </p:cNvCxnSpPr>
          <p:nvPr/>
        </p:nvCxnSpPr>
        <p:spPr>
          <a:xfrm>
            <a:off x="1291590" y="5467350"/>
            <a:ext cx="0" cy="29337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B3FA368-B834-328B-6AF5-FFA7D5BC568B}"/>
              </a:ext>
            </a:extLst>
          </p:cNvPr>
          <p:cNvCxnSpPr>
            <a:cxnSpLocks/>
          </p:cNvCxnSpPr>
          <p:nvPr/>
        </p:nvCxnSpPr>
        <p:spPr>
          <a:xfrm>
            <a:off x="10793730" y="5467350"/>
            <a:ext cx="0" cy="29337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0CFB39FF-5894-8513-7686-250200670360}"/>
              </a:ext>
            </a:extLst>
          </p:cNvPr>
          <p:cNvSpPr txBox="1"/>
          <p:nvPr/>
        </p:nvSpPr>
        <p:spPr>
          <a:xfrm>
            <a:off x="5929794" y="5731927"/>
            <a:ext cx="277174" cy="430887"/>
          </a:xfrm>
          <a:prstGeom prst="rect">
            <a:avLst/>
          </a:prstGeom>
          <a:noFill/>
        </p:spPr>
        <p:txBody>
          <a:bodyPr wrap="square">
            <a:spAutoFit/>
          </a:bodyPr>
          <a:lstStyle/>
          <a:p>
            <a:r>
              <a:rPr kumimoji="0" lang="en-US" sz="22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0</a:t>
            </a:r>
            <a:endParaRPr lang="en-US" sz="2200" b="1" dirty="0"/>
          </a:p>
        </p:txBody>
      </p:sp>
      <p:sp>
        <p:nvSpPr>
          <p:cNvPr id="36" name="TextBox 35">
            <a:extLst>
              <a:ext uri="{FF2B5EF4-FFF2-40B4-BE49-F238E27FC236}">
                <a16:creationId xmlns:a16="http://schemas.microsoft.com/office/drawing/2014/main" id="{7EA9041C-9C91-EEE6-62B8-A89CEF3E729D}"/>
              </a:ext>
            </a:extLst>
          </p:cNvPr>
          <p:cNvSpPr txBox="1"/>
          <p:nvPr/>
        </p:nvSpPr>
        <p:spPr>
          <a:xfrm>
            <a:off x="10243662" y="5745111"/>
            <a:ext cx="1049177" cy="430887"/>
          </a:xfrm>
          <a:prstGeom prst="rect">
            <a:avLst/>
          </a:prstGeom>
          <a:noFill/>
        </p:spPr>
        <p:txBody>
          <a:bodyPr wrap="square">
            <a:spAutoFit/>
          </a:bodyPr>
          <a:lstStyle/>
          <a:p>
            <a:r>
              <a:rPr kumimoji="0" lang="en-US" sz="22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10,000</a:t>
            </a:r>
            <a:endParaRPr lang="en-US" sz="2200" b="1" dirty="0"/>
          </a:p>
        </p:txBody>
      </p:sp>
      <p:sp>
        <p:nvSpPr>
          <p:cNvPr id="37" name="TextBox 36">
            <a:extLst>
              <a:ext uri="{FF2B5EF4-FFF2-40B4-BE49-F238E27FC236}">
                <a16:creationId xmlns:a16="http://schemas.microsoft.com/office/drawing/2014/main" id="{47DDF0C9-CA60-A4FA-4162-1D251E684981}"/>
              </a:ext>
            </a:extLst>
          </p:cNvPr>
          <p:cNvSpPr txBox="1"/>
          <p:nvPr/>
        </p:nvSpPr>
        <p:spPr>
          <a:xfrm>
            <a:off x="697234" y="5731189"/>
            <a:ext cx="1192524" cy="430887"/>
          </a:xfrm>
          <a:prstGeom prst="rect">
            <a:avLst/>
          </a:prstGeom>
          <a:noFill/>
        </p:spPr>
        <p:txBody>
          <a:bodyPr wrap="square">
            <a:spAutoFit/>
          </a:bodyPr>
          <a:lstStyle/>
          <a:p>
            <a:r>
              <a:rPr kumimoji="0" lang="en-US" sz="22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-10,000</a:t>
            </a:r>
            <a:endParaRPr lang="en-US" sz="2200" b="1" dirty="0"/>
          </a:p>
        </p:txBody>
      </p:sp>
      <mc:AlternateContent xmlns:mc="http://schemas.openxmlformats.org/markup-compatibility/2006" xmlns:a14="http://schemas.microsoft.com/office/drawing/2010/main">
        <mc:Choice Requires="a14">
          <p:sp>
            <p:nvSpPr>
              <p:cNvPr id="38" name="Rectangle 37">
                <a:extLst>
                  <a:ext uri="{FF2B5EF4-FFF2-40B4-BE49-F238E27FC236}">
                    <a16:creationId xmlns:a16="http://schemas.microsoft.com/office/drawing/2014/main" id="{262B74D9-BF04-FD9A-CB5F-93633DE6B92F}"/>
                  </a:ext>
                </a:extLst>
              </p:cNvPr>
              <p:cNvSpPr/>
              <p:nvPr/>
            </p:nvSpPr>
            <p:spPr>
              <a:xfrm>
                <a:off x="1084422" y="5010150"/>
                <a:ext cx="405287" cy="5715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15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panose="020B0502040204020203" pitchFamily="34" charset="0"/>
                            </a:rPr>
                          </m:ctrlPr>
                        </m:fPr>
                        <m:num>
                          <m:r>
                            <a:rPr kumimoji="0" lang="en-US" sz="15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panose="020B0502040204020203" pitchFamily="34" charset="0"/>
                            </a:rPr>
                            <m:t>𝟏</m:t>
                          </m:r>
                        </m:num>
                        <m:den>
                          <m:r>
                            <a:rPr kumimoji="0" lang="en-US" sz="15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panose="020B0502040204020203" pitchFamily="34" charset="0"/>
                            </a:rPr>
                            <m:t>𝟐</m:t>
                          </m:r>
                        </m:den>
                      </m:f>
                    </m:oMath>
                  </m:oMathPara>
                </a14:m>
                <a:endParaRPr kumimoji="0" lang="en-US" sz="15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p:txBody>
          </p:sp>
        </mc:Choice>
        <mc:Fallback xmlns="">
          <p:sp>
            <p:nvSpPr>
              <p:cNvPr id="38" name="Rectangle 37">
                <a:extLst>
                  <a:ext uri="{FF2B5EF4-FFF2-40B4-BE49-F238E27FC236}">
                    <a16:creationId xmlns:a16="http://schemas.microsoft.com/office/drawing/2014/main" id="{FD57E075-E72F-7927-6D78-0A697052E2E6}"/>
                  </a:ext>
                </a:extLst>
              </p:cNvPr>
              <p:cNvSpPr>
                <a:spLocks noRot="1" noChangeAspect="1" noMove="1" noResize="1" noEditPoints="1" noAdjustHandles="1" noChangeArrowheads="1" noChangeShapeType="1" noTextEdit="1"/>
              </p:cNvSpPr>
              <p:nvPr/>
            </p:nvSpPr>
            <p:spPr>
              <a:xfrm>
                <a:off x="1084422" y="5010150"/>
                <a:ext cx="405287" cy="571500"/>
              </a:xfrm>
              <a:prstGeom prst="rect">
                <a:avLst/>
              </a:prstGeom>
              <a:blipFill>
                <a:blip r:embed="rId6"/>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Rectangle 38">
                <a:extLst>
                  <a:ext uri="{FF2B5EF4-FFF2-40B4-BE49-F238E27FC236}">
                    <a16:creationId xmlns:a16="http://schemas.microsoft.com/office/drawing/2014/main" id="{F70C3769-9A44-6099-7C93-9FE8399E1957}"/>
                  </a:ext>
                </a:extLst>
              </p:cNvPr>
              <p:cNvSpPr/>
              <p:nvPr/>
            </p:nvSpPr>
            <p:spPr>
              <a:xfrm>
                <a:off x="10556796" y="5010150"/>
                <a:ext cx="405287" cy="5715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15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panose="020B0502040204020203" pitchFamily="34" charset="0"/>
                            </a:rPr>
                          </m:ctrlPr>
                        </m:fPr>
                        <m:num>
                          <m:r>
                            <a:rPr kumimoji="0" lang="en-US" sz="15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panose="020B0502040204020203" pitchFamily="34" charset="0"/>
                            </a:rPr>
                            <m:t>𝟏</m:t>
                          </m:r>
                        </m:num>
                        <m:den>
                          <m:r>
                            <a:rPr kumimoji="0" lang="en-US" sz="15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panose="020B0502040204020203" pitchFamily="34" charset="0"/>
                            </a:rPr>
                            <m:t>𝟐</m:t>
                          </m:r>
                        </m:den>
                      </m:f>
                    </m:oMath>
                  </m:oMathPara>
                </a14:m>
                <a:endParaRPr kumimoji="0" lang="en-US" sz="15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p:txBody>
          </p:sp>
        </mc:Choice>
        <mc:Fallback xmlns="">
          <p:sp>
            <p:nvSpPr>
              <p:cNvPr id="39" name="Rectangle 38">
                <a:extLst>
                  <a:ext uri="{FF2B5EF4-FFF2-40B4-BE49-F238E27FC236}">
                    <a16:creationId xmlns:a16="http://schemas.microsoft.com/office/drawing/2014/main" id="{BE4607B8-22A8-F987-23C4-8ECB49835038}"/>
                  </a:ext>
                </a:extLst>
              </p:cNvPr>
              <p:cNvSpPr>
                <a:spLocks noRot="1" noChangeAspect="1" noMove="1" noResize="1" noEditPoints="1" noAdjustHandles="1" noChangeArrowheads="1" noChangeShapeType="1" noTextEdit="1"/>
              </p:cNvSpPr>
              <p:nvPr/>
            </p:nvSpPr>
            <p:spPr>
              <a:xfrm>
                <a:off x="10556796" y="5010150"/>
                <a:ext cx="405287" cy="571500"/>
              </a:xfrm>
              <a:prstGeom prst="rect">
                <a:avLst/>
              </a:prstGeom>
              <a:blipFill>
                <a:blip r:embed="rId7"/>
                <a:stretch>
                  <a:fillRect/>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42370751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B089-4E75-4290-BB4D-77ACC6DFDF21}"/>
              </a:ext>
            </a:extLst>
          </p:cNvPr>
          <p:cNvSpPr>
            <a:spLocks noGrp="1"/>
          </p:cNvSpPr>
          <p:nvPr>
            <p:ph type="title"/>
          </p:nvPr>
        </p:nvSpPr>
        <p:spPr/>
        <p:txBody>
          <a:bodyPr/>
          <a:lstStyle/>
          <a:p>
            <a:r>
              <a:rPr lang="en-US" dirty="0"/>
              <a:t>What’s the difference</a:t>
            </a:r>
          </a:p>
        </p:txBody>
      </p:sp>
      <p:sp>
        <p:nvSpPr>
          <p:cNvPr id="3" name="Content Placeholder 2">
            <a:extLst>
              <a:ext uri="{FF2B5EF4-FFF2-40B4-BE49-F238E27FC236}">
                <a16:creationId xmlns:a16="http://schemas.microsoft.com/office/drawing/2014/main" id="{B356D07E-9B7B-49EB-86BF-0C4BB4DC8347}"/>
              </a:ext>
            </a:extLst>
          </p:cNvPr>
          <p:cNvSpPr>
            <a:spLocks noGrp="1"/>
          </p:cNvSpPr>
          <p:nvPr>
            <p:ph idx="1"/>
          </p:nvPr>
        </p:nvSpPr>
        <p:spPr/>
        <p:txBody>
          <a:bodyPr/>
          <a:lstStyle/>
          <a:p>
            <a:r>
              <a:rPr lang="en-US" dirty="0"/>
              <a:t>Expectation tells you what the average will be…</a:t>
            </a:r>
          </a:p>
          <a:p>
            <a:r>
              <a:rPr lang="en-US" dirty="0"/>
              <a:t>But it doesn’t tell you how “extreme” your results could be.</a:t>
            </a:r>
          </a:p>
          <a:p>
            <a:r>
              <a:rPr lang="en-US" dirty="0"/>
              <a:t>Nor how likely those extreme results are.</a:t>
            </a:r>
          </a:p>
          <a:p>
            <a:endParaRPr lang="en-US" dirty="0"/>
          </a:p>
          <a:p>
            <a:r>
              <a:rPr lang="en-US" dirty="0"/>
              <a:t>Game 2 has many (well, only) very extreme results. </a:t>
            </a:r>
          </a:p>
          <a:p>
            <a:r>
              <a:rPr lang="en-US" dirty="0"/>
              <a:t>In expectation they “cancel out” but if you can only play once…</a:t>
            </a:r>
          </a:p>
          <a:p>
            <a:r>
              <a:rPr lang="en-US" dirty="0"/>
              <a:t>…it would be nice to measure that.</a:t>
            </a:r>
          </a:p>
        </p:txBody>
      </p:sp>
    </p:spTree>
    <p:extLst>
      <p:ext uri="{BB962C8B-B14F-4D97-AF65-F5344CB8AC3E}">
        <p14:creationId xmlns:p14="http://schemas.microsoft.com/office/powerpoint/2010/main" val="30742899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8BA28-4F27-41CC-B79B-3A2C24E8EBF7}"/>
              </a:ext>
            </a:extLst>
          </p:cNvPr>
          <p:cNvSpPr>
            <a:spLocks noGrp="1"/>
          </p:cNvSpPr>
          <p:nvPr>
            <p:ph type="title"/>
          </p:nvPr>
        </p:nvSpPr>
        <p:spPr/>
        <p:txBody>
          <a:bodyPr/>
          <a:lstStyle/>
          <a:p>
            <a:r>
              <a:rPr lang="en-US" dirty="0"/>
              <a:t>Designing a Measure – Try 1</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AC7F94A-EF06-44A9-B6E6-09A4D91DE970}"/>
                  </a:ext>
                </a:extLst>
              </p:cNvPr>
              <p:cNvSpPr>
                <a:spLocks noGrp="1"/>
              </p:cNvSpPr>
              <p:nvPr>
                <p:ph idx="1"/>
              </p:nvPr>
            </p:nvSpPr>
            <p:spPr>
              <a:xfrm>
                <a:off x="575240" y="1463857"/>
                <a:ext cx="11187258" cy="2171331"/>
              </a:xfrm>
            </p:spPr>
            <p:txBody>
              <a:bodyPr/>
              <a:lstStyle/>
              <a:p>
                <a:r>
                  <a:rPr lang="en-US" dirty="0"/>
                  <a:t>Let’s measure how </a:t>
                </a:r>
                <a:r>
                  <a:rPr lang="en-US" b="1" dirty="0"/>
                  <a:t>far all the outcomes are away from the center</a:t>
                </a:r>
                <a:r>
                  <a:rPr lang="en-US" dirty="0"/>
                  <a:t>, weighted on how likely they are</a:t>
                </a:r>
              </a:p>
              <a:p>
                <a:endParaRPr lang="en-US" dirty="0"/>
              </a:p>
              <a:p>
                <a14:m>
                  <m:oMath xmlns:m="http://schemas.openxmlformats.org/officeDocument/2006/math">
                    <m:nary>
                      <m:naryPr>
                        <m:chr m:val="∑"/>
                        <m:supHide m:val="on"/>
                        <m:ctrlPr>
                          <a:rPr lang="en-US" i="1" smtClean="0">
                            <a:latin typeface="Cambria Math" panose="02040503050406030204" pitchFamily="18" charset="0"/>
                          </a:rPr>
                        </m:ctrlPr>
                      </m:naryPr>
                      <m:sub>
                        <m:r>
                          <a:rPr lang="en-US" b="0" i="1" smtClean="0">
                            <a:latin typeface="Cambria Math" panose="02040503050406030204" pitchFamily="18" charset="0"/>
                          </a:rPr>
                          <m:t>𝜔</m:t>
                        </m:r>
                      </m:sub>
                      <m:sup/>
                      <m:e>
                        <m:r>
                          <a:rPr lang="en-US" b="0" i="1" smtClean="0">
                            <a:latin typeface="Cambria Math" panose="02040503050406030204" pitchFamily="18" charset="0"/>
                          </a:rPr>
                          <m:t>(</m:t>
                        </m:r>
                        <m:r>
                          <a:rPr lang="en-US" b="0" i="1" smtClean="0">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𝜔</m:t>
                            </m:r>
                          </m:e>
                        </m:d>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d>
                              <m:dPr>
                                <m:ctrlPr>
                                  <a:rPr lang="en-US" b="0" i="1" smtClean="0">
                                    <a:latin typeface="Cambria Math" panose="02040503050406030204" pitchFamily="18" charset="0"/>
                                  </a:rPr>
                                </m:ctrlPr>
                              </m:dPr>
                              <m:e>
                                <m:r>
                                  <a:rPr lang="en-US" b="0" i="1" smtClean="0">
                                    <a:latin typeface="Cambria Math" panose="02040503050406030204" pitchFamily="18" charset="0"/>
                                  </a:rPr>
                                  <m:t>𝜔</m:t>
                                </m:r>
                              </m:e>
                            </m:d>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d>
                        <m:r>
                          <a:rPr lang="en-US" b="0" i="1" smtClean="0">
                            <a:latin typeface="Cambria Math" panose="02040503050406030204" pitchFamily="18" charset="0"/>
                          </a:rPr>
                          <m:t>) </m:t>
                        </m:r>
                      </m:e>
                    </m:nary>
                  </m:oMath>
                </a14:m>
                <a:endParaRPr lang="en-US" dirty="0"/>
              </a:p>
            </p:txBody>
          </p:sp>
        </mc:Choice>
        <mc:Fallback xmlns="">
          <p:sp>
            <p:nvSpPr>
              <p:cNvPr id="3" name="Content Placeholder 2">
                <a:extLst>
                  <a:ext uri="{FF2B5EF4-FFF2-40B4-BE49-F238E27FC236}">
                    <a16:creationId xmlns:a16="http://schemas.microsoft.com/office/drawing/2014/main" id="{AAC7F94A-EF06-44A9-B6E6-09A4D91DE970}"/>
                  </a:ext>
                </a:extLst>
              </p:cNvPr>
              <p:cNvSpPr>
                <a:spLocks noGrp="1" noRot="1" noChangeAspect="1" noMove="1" noResize="1" noEditPoints="1" noAdjustHandles="1" noChangeArrowheads="1" noChangeShapeType="1" noTextEdit="1"/>
              </p:cNvSpPr>
              <p:nvPr>
                <p:ph idx="1"/>
              </p:nvPr>
            </p:nvSpPr>
            <p:spPr>
              <a:xfrm>
                <a:off x="575240" y="1463857"/>
                <a:ext cx="11187258" cy="2171331"/>
              </a:xfrm>
              <a:blipFill>
                <a:blip r:embed="rId3"/>
                <a:stretch>
                  <a:fillRect l="-708" t="-47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2F128D43-FC89-4A43-9417-91CDF7FB1EFA}"/>
                  </a:ext>
                </a:extLst>
              </p:cNvPr>
              <p:cNvSpPr txBox="1"/>
              <p:nvPr/>
            </p:nvSpPr>
            <p:spPr>
              <a:xfrm>
                <a:off x="6302188" y="4589930"/>
                <a:ext cx="5314573" cy="1891800"/>
              </a:xfrm>
              <a:prstGeom prst="rect">
                <a:avLst/>
              </a:prstGeom>
              <a:noFill/>
              <a:ln w="19050">
                <a:solidFill>
                  <a:schemeClr val="accent2"/>
                </a:solidFill>
              </a:ln>
            </p:spPr>
            <p:txBody>
              <a:bodyPr wrap="square" rtlCol="0">
                <a:spAutoFit/>
              </a:bodyPr>
              <a:lstStyle/>
              <a:p>
                <a:r>
                  <a:rPr lang="en-US" sz="2400" dirty="0">
                    <a:latin typeface="Segoe UI Semilight" panose="020B0402040204020203" pitchFamily="34" charset="0"/>
                    <a:cs typeface="Segoe UI Semilight" panose="020B0402040204020203" pitchFamily="34" charset="0"/>
                  </a:rPr>
                  <a:t>What happens with Game 2?</a:t>
                </a:r>
              </a:p>
              <a:p>
                <a:pPr/>
                <a14:m>
                  <m:oMathPara xmlns:m="http://schemas.openxmlformats.org/officeDocument/2006/math">
                    <m:oMathParaPr>
                      <m:jc m:val="centerGroup"/>
                    </m:oMathParaPr>
                    <m:oMath xmlns:m="http://schemas.openxmlformats.org/officeDocument/2006/math">
                      <m:f>
                        <m:fPr>
                          <m:ctrlPr>
                            <a:rPr lang="en-US" sz="2400" i="1">
                              <a:latin typeface="Cambria Math" panose="02040503050406030204" pitchFamily="18" charset="0"/>
                            </a:rPr>
                          </m:ctrlPr>
                        </m:fPr>
                        <m:num>
                          <m:r>
                            <a:rPr lang="en-US" sz="2400" i="1">
                              <a:latin typeface="Cambria Math" panose="02040503050406030204" pitchFamily="18" charset="0"/>
                            </a:rPr>
                            <m:t>1</m:t>
                          </m:r>
                        </m:num>
                        <m:den>
                          <m:r>
                            <a:rPr lang="en-US" sz="2400" i="1">
                              <a:latin typeface="Cambria Math" panose="02040503050406030204" pitchFamily="18" charset="0"/>
                            </a:rPr>
                            <m:t>2</m:t>
                          </m:r>
                        </m:den>
                      </m:f>
                      <m:r>
                        <a:rPr lang="en-US" sz="2400" i="1">
                          <a:latin typeface="Cambria Math" panose="02040503050406030204" pitchFamily="18" charset="0"/>
                        </a:rPr>
                        <m:t>⋅</m:t>
                      </m:r>
                      <m:d>
                        <m:dPr>
                          <m:ctrlPr>
                            <a:rPr lang="en-US" sz="2400" i="1">
                              <a:latin typeface="Cambria Math" panose="02040503050406030204" pitchFamily="18" charset="0"/>
                            </a:rPr>
                          </m:ctrlPr>
                        </m:dPr>
                        <m:e>
                          <m:r>
                            <a:rPr lang="en-US" sz="2400" i="1">
                              <a:latin typeface="Cambria Math" panose="02040503050406030204" pitchFamily="18" charset="0"/>
                            </a:rPr>
                            <m:t>100000 −0</m:t>
                          </m:r>
                        </m:e>
                      </m:d>
                      <m:r>
                        <a:rPr lang="en-US" sz="2400" i="1">
                          <a:latin typeface="Cambria Math" panose="02040503050406030204" pitchFamily="18" charset="0"/>
                        </a:rPr>
                        <m:t>+</m:t>
                      </m:r>
                      <m:f>
                        <m:fPr>
                          <m:ctrlPr>
                            <a:rPr lang="en-US" sz="2400" i="1">
                              <a:latin typeface="Cambria Math" panose="02040503050406030204" pitchFamily="18" charset="0"/>
                            </a:rPr>
                          </m:ctrlPr>
                        </m:fPr>
                        <m:num>
                          <m:r>
                            <a:rPr lang="en-US" sz="2400" i="1">
                              <a:latin typeface="Cambria Math" panose="02040503050406030204" pitchFamily="18" charset="0"/>
                            </a:rPr>
                            <m:t>1</m:t>
                          </m:r>
                        </m:num>
                        <m:den>
                          <m:r>
                            <a:rPr lang="en-US" sz="2400" i="1">
                              <a:latin typeface="Cambria Math" panose="02040503050406030204" pitchFamily="18" charset="0"/>
                            </a:rPr>
                            <m:t>2</m:t>
                          </m:r>
                        </m:den>
                      </m:f>
                      <m:r>
                        <a:rPr lang="en-US" sz="2400" i="1">
                          <a:latin typeface="Cambria Math" panose="02040503050406030204" pitchFamily="18" charset="0"/>
                        </a:rPr>
                        <m:t>⋅(−100000−0)</m:t>
                      </m:r>
                    </m:oMath>
                  </m:oMathPara>
                </a14:m>
                <a:endParaRPr lang="en-US" sz="2400" dirty="0">
                  <a:latin typeface="Segoe UI Semilight" panose="020B0402040204020203" pitchFamily="34" charset="0"/>
                  <a:cs typeface="Segoe UI Semilight" panose="020B0402040204020203" pitchFamily="34" charset="0"/>
                </a:endParaRPr>
              </a:p>
              <a:p>
                <a:pPr/>
                <a14:m>
                  <m:oMathPara xmlns:m="http://schemas.openxmlformats.org/officeDocument/2006/math">
                    <m:oMathParaPr>
                      <m:jc m:val="centerGroup"/>
                    </m:oMathParaPr>
                    <m:oMath xmlns:m="http://schemas.openxmlformats.org/officeDocument/2006/math">
                      <m:r>
                        <a:rPr lang="en-US" sz="2400" i="1">
                          <a:latin typeface="Cambria Math" panose="02040503050406030204" pitchFamily="18" charset="0"/>
                        </a:rPr>
                        <m:t>5000</m:t>
                      </m:r>
                      <m:r>
                        <a:rPr lang="en-US" sz="2400" b="0" i="1" smtClean="0">
                          <a:latin typeface="Cambria Math" panose="02040503050406030204" pitchFamily="18" charset="0"/>
                        </a:rPr>
                        <m:t>+(</m:t>
                      </m:r>
                      <m:r>
                        <a:rPr lang="en-US" sz="2400" i="1">
                          <a:latin typeface="Cambria Math" panose="02040503050406030204" pitchFamily="18" charset="0"/>
                        </a:rPr>
                        <m:t>−5000</m:t>
                      </m:r>
                      <m:r>
                        <a:rPr lang="en-US" sz="2400" b="0" i="1" smtClean="0">
                          <a:latin typeface="Cambria Math" panose="02040503050406030204" pitchFamily="18" charset="0"/>
                        </a:rPr>
                        <m:t>)</m:t>
                      </m:r>
                      <m:r>
                        <a:rPr lang="en-US" sz="2400" i="1">
                          <a:latin typeface="Cambria Math" panose="02040503050406030204" pitchFamily="18" charset="0"/>
                        </a:rPr>
                        <m:t>=0</m:t>
                      </m:r>
                    </m:oMath>
                  </m:oMathPara>
                </a14:m>
                <a:endParaRPr lang="en-US" sz="2400" dirty="0">
                  <a:latin typeface="Segoe UI Semilight" panose="020B0402040204020203" pitchFamily="34" charset="0"/>
                  <a:cs typeface="Segoe UI Semilight" panose="020B0402040204020203" pitchFamily="34" charset="0"/>
                </a:endParaRPr>
              </a:p>
              <a:p>
                <a:endParaRPr lang="en-US" sz="2400" dirty="0">
                  <a:latin typeface="Segoe UI Semilight" panose="020B0402040204020203" pitchFamily="34" charset="0"/>
                  <a:cs typeface="Segoe UI Semilight" panose="020B0402040204020203" pitchFamily="34" charset="0"/>
                </a:endParaRPr>
              </a:p>
            </p:txBody>
          </p:sp>
        </mc:Choice>
        <mc:Fallback xmlns="">
          <p:sp>
            <p:nvSpPr>
              <p:cNvPr id="4" name="TextBox 3">
                <a:extLst>
                  <a:ext uri="{FF2B5EF4-FFF2-40B4-BE49-F238E27FC236}">
                    <a16:creationId xmlns:a16="http://schemas.microsoft.com/office/drawing/2014/main" id="{2F128D43-FC89-4A43-9417-91CDF7FB1EFA}"/>
                  </a:ext>
                </a:extLst>
              </p:cNvPr>
              <p:cNvSpPr txBox="1">
                <a:spLocks noRot="1" noChangeAspect="1" noMove="1" noResize="1" noEditPoints="1" noAdjustHandles="1" noChangeArrowheads="1" noChangeShapeType="1" noTextEdit="1"/>
              </p:cNvSpPr>
              <p:nvPr/>
            </p:nvSpPr>
            <p:spPr>
              <a:xfrm>
                <a:off x="6302188" y="4589930"/>
                <a:ext cx="5314573" cy="1891800"/>
              </a:xfrm>
              <a:prstGeom prst="rect">
                <a:avLst/>
              </a:prstGeom>
              <a:blipFill>
                <a:blip r:embed="rId4"/>
                <a:stretch>
                  <a:fillRect l="-1714" t="-1917"/>
                </a:stretch>
              </a:blipFill>
              <a:ln w="19050">
                <a:solidFill>
                  <a:schemeClr val="accent2"/>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500711B-C2FB-4B83-BB7F-4AFF0674189D}"/>
                  </a:ext>
                </a:extLst>
              </p:cNvPr>
              <p:cNvSpPr txBox="1"/>
              <p:nvPr/>
            </p:nvSpPr>
            <p:spPr>
              <a:xfrm>
                <a:off x="575240" y="4589930"/>
                <a:ext cx="5314573" cy="1844608"/>
              </a:xfrm>
              <a:prstGeom prst="rect">
                <a:avLst/>
              </a:prstGeom>
              <a:noFill/>
              <a:ln w="19050">
                <a:solidFill>
                  <a:schemeClr val="accent2"/>
                </a:solidFill>
              </a:ln>
            </p:spPr>
            <p:txBody>
              <a:bodyPr wrap="square" rtlCol="0">
                <a:spAutoFit/>
              </a:bodyPr>
              <a:lstStyle/>
              <a:p>
                <a:r>
                  <a:rPr lang="en-US" sz="2400" dirty="0">
                    <a:latin typeface="Segoe UI Semilight" panose="020B0402040204020203" pitchFamily="34" charset="0"/>
                    <a:cs typeface="Segoe UI Semilight" panose="020B0402040204020203" pitchFamily="34" charset="0"/>
                  </a:rPr>
                  <a:t>What happens with Game 1?</a:t>
                </a:r>
              </a:p>
              <a:p>
                <a:pPr/>
                <a14:m>
                  <m:oMathPara xmlns:m="http://schemas.openxmlformats.org/officeDocument/2006/math">
                    <m:oMathParaPr>
                      <m:jc m:val="centerGroup"/>
                    </m:oMathParaPr>
                    <m:oMath xmlns:m="http://schemas.openxmlformats.org/officeDocument/2006/math">
                      <m:f>
                        <m:fPr>
                          <m:ctrlPr>
                            <a:rPr lang="en-US" sz="2400" i="1">
                              <a:latin typeface="Cambria Math" panose="02040503050406030204" pitchFamily="18" charset="0"/>
                            </a:rPr>
                          </m:ctrlPr>
                        </m:fPr>
                        <m:num>
                          <m:r>
                            <a:rPr lang="en-US" sz="2400" i="1">
                              <a:latin typeface="Cambria Math" panose="02040503050406030204" pitchFamily="18" charset="0"/>
                            </a:rPr>
                            <m:t>1</m:t>
                          </m:r>
                        </m:num>
                        <m:den>
                          <m:r>
                            <a:rPr lang="en-US" sz="2400" i="1">
                              <a:latin typeface="Cambria Math" panose="02040503050406030204" pitchFamily="18" charset="0"/>
                            </a:rPr>
                            <m:t>2</m:t>
                          </m:r>
                        </m:den>
                      </m:f>
                      <m:r>
                        <a:rPr lang="en-US" sz="2400" i="1">
                          <a:latin typeface="Cambria Math" panose="02040503050406030204" pitchFamily="18" charset="0"/>
                        </a:rPr>
                        <m:t>⋅</m:t>
                      </m:r>
                      <m:d>
                        <m:dPr>
                          <m:ctrlPr>
                            <a:rPr lang="en-US" sz="2400" i="1">
                              <a:latin typeface="Cambria Math" panose="02040503050406030204" pitchFamily="18" charset="0"/>
                            </a:rPr>
                          </m:ctrlPr>
                        </m:dPr>
                        <m:e>
                          <m:r>
                            <a:rPr lang="en-US" sz="2400" i="1">
                              <a:latin typeface="Cambria Math" panose="02040503050406030204" pitchFamily="18" charset="0"/>
                            </a:rPr>
                            <m:t>1 −0</m:t>
                          </m:r>
                        </m:e>
                      </m:d>
                      <m:r>
                        <a:rPr lang="en-US" sz="2400" i="1">
                          <a:latin typeface="Cambria Math" panose="02040503050406030204" pitchFamily="18" charset="0"/>
                        </a:rPr>
                        <m:t>+</m:t>
                      </m:r>
                      <m:f>
                        <m:fPr>
                          <m:ctrlPr>
                            <a:rPr lang="en-US" sz="2400" i="1">
                              <a:latin typeface="Cambria Math" panose="02040503050406030204" pitchFamily="18" charset="0"/>
                            </a:rPr>
                          </m:ctrlPr>
                        </m:fPr>
                        <m:num>
                          <m:r>
                            <a:rPr lang="en-US" sz="2400" i="1">
                              <a:latin typeface="Cambria Math" panose="02040503050406030204" pitchFamily="18" charset="0"/>
                            </a:rPr>
                            <m:t>1</m:t>
                          </m:r>
                        </m:num>
                        <m:den>
                          <m:r>
                            <a:rPr lang="en-US" sz="2400" i="1">
                              <a:latin typeface="Cambria Math" panose="02040503050406030204" pitchFamily="18" charset="0"/>
                            </a:rPr>
                            <m:t>2</m:t>
                          </m:r>
                        </m:den>
                      </m:f>
                      <m:r>
                        <a:rPr lang="en-US" sz="2400" i="1">
                          <a:latin typeface="Cambria Math" panose="02040503050406030204" pitchFamily="18" charset="0"/>
                        </a:rPr>
                        <m:t>⋅(−1−0)</m:t>
                      </m:r>
                    </m:oMath>
                  </m:oMathPara>
                </a14:m>
                <a:endParaRPr lang="en-US" sz="2400" dirty="0">
                  <a:latin typeface="Segoe UI Semilight" panose="020B0402040204020203" pitchFamily="34" charset="0"/>
                  <a:cs typeface="Segoe UI Semilight" panose="020B0402040204020203" pitchFamily="34" charset="0"/>
                </a:endParaRPr>
              </a:p>
              <a:p>
                <a:pPr/>
                <a14:m>
                  <m:oMathPara xmlns:m="http://schemas.openxmlformats.org/officeDocument/2006/math">
                    <m:oMathParaPr>
                      <m:jc m:val="centerGroup"/>
                    </m:oMathParaPr>
                    <m:oMath xmlns:m="http://schemas.openxmlformats.org/officeDocument/2006/math">
                      <m:f>
                        <m:fPr>
                          <m:ctrlPr>
                            <a:rPr lang="en-US" sz="2400" b="0" i="1" smtClean="0">
                              <a:latin typeface="Cambria Math" panose="02040503050406030204" pitchFamily="18" charset="0"/>
                            </a:rPr>
                          </m:ctrlPr>
                        </m:fPr>
                        <m:num>
                          <m:r>
                            <a:rPr lang="en-US" sz="2400" i="1" smtClean="0">
                              <a:latin typeface="Cambria Math" panose="02040503050406030204" pitchFamily="18" charset="0"/>
                            </a:rPr>
                            <m:t>1</m:t>
                          </m:r>
                        </m:num>
                        <m:den>
                          <m:r>
                            <a:rPr lang="en-US" sz="2400" b="0" i="1" smtClean="0">
                              <a:latin typeface="Cambria Math" panose="02040503050406030204" pitchFamily="18" charset="0"/>
                            </a:rPr>
                            <m:t>2</m:t>
                          </m:r>
                        </m:den>
                      </m:f>
                      <m:r>
                        <a:rPr lang="en-US" sz="2400" b="0" i="1" smtClean="0">
                          <a:latin typeface="Cambria Math" panose="02040503050406030204" pitchFamily="18" charset="0"/>
                        </a:rPr>
                        <m:t>+(</m:t>
                      </m:r>
                      <m:r>
                        <a:rPr lang="en-US" sz="2400" i="1">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2</m:t>
                          </m:r>
                        </m:den>
                      </m:f>
                      <m:r>
                        <a:rPr lang="en-US" sz="2400" b="0" i="1" smtClean="0">
                          <a:latin typeface="Cambria Math" panose="02040503050406030204" pitchFamily="18" charset="0"/>
                        </a:rPr>
                        <m:t>)</m:t>
                      </m:r>
                      <m:r>
                        <a:rPr lang="en-US" sz="2400" i="1">
                          <a:latin typeface="Cambria Math" panose="02040503050406030204" pitchFamily="18" charset="0"/>
                        </a:rPr>
                        <m:t>=0</m:t>
                      </m:r>
                    </m:oMath>
                  </m:oMathPara>
                </a14:m>
                <a:endParaRPr lang="en-US" sz="2400" dirty="0">
                  <a:latin typeface="Segoe UI Semilight" panose="020B0402040204020203" pitchFamily="34" charset="0"/>
                  <a:cs typeface="Segoe UI Semilight" panose="020B0402040204020203" pitchFamily="34" charset="0"/>
                </a:endParaRPr>
              </a:p>
            </p:txBody>
          </p:sp>
        </mc:Choice>
        <mc:Fallback xmlns="">
          <p:sp>
            <p:nvSpPr>
              <p:cNvPr id="5" name="TextBox 4">
                <a:extLst>
                  <a:ext uri="{FF2B5EF4-FFF2-40B4-BE49-F238E27FC236}">
                    <a16:creationId xmlns:a16="http://schemas.microsoft.com/office/drawing/2014/main" id="{1500711B-C2FB-4B83-BB7F-4AFF0674189D}"/>
                  </a:ext>
                </a:extLst>
              </p:cNvPr>
              <p:cNvSpPr txBox="1">
                <a:spLocks noRot="1" noChangeAspect="1" noMove="1" noResize="1" noEditPoints="1" noAdjustHandles="1" noChangeArrowheads="1" noChangeShapeType="1" noTextEdit="1"/>
              </p:cNvSpPr>
              <p:nvPr/>
            </p:nvSpPr>
            <p:spPr>
              <a:xfrm>
                <a:off x="575240" y="4589930"/>
                <a:ext cx="5314573" cy="1844608"/>
              </a:xfrm>
              <a:prstGeom prst="rect">
                <a:avLst/>
              </a:prstGeom>
              <a:blipFill>
                <a:blip r:embed="rId5"/>
                <a:stretch>
                  <a:fillRect l="-1600" t="-1961"/>
                </a:stretch>
              </a:blipFill>
              <a:ln w="19050">
                <a:solidFill>
                  <a:schemeClr val="accent2"/>
                </a:solidFill>
              </a:ln>
            </p:spPr>
            <p:txBody>
              <a:bodyPr/>
              <a:lstStyle/>
              <a:p>
                <a:r>
                  <a:rPr lang="en-US">
                    <a:noFill/>
                  </a:rPr>
                  <a:t> </a:t>
                </a:r>
              </a:p>
            </p:txBody>
          </p:sp>
        </mc:Fallback>
      </mc:AlternateContent>
    </p:spTree>
    <p:extLst>
      <p:ext uri="{BB962C8B-B14F-4D97-AF65-F5344CB8AC3E}">
        <p14:creationId xmlns:p14="http://schemas.microsoft.com/office/powerpoint/2010/main" val="2496996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8BA28-4F27-41CC-B79B-3A2C24E8EBF7}"/>
              </a:ext>
            </a:extLst>
          </p:cNvPr>
          <p:cNvSpPr>
            <a:spLocks noGrp="1"/>
          </p:cNvSpPr>
          <p:nvPr>
            <p:ph type="title"/>
          </p:nvPr>
        </p:nvSpPr>
        <p:spPr/>
        <p:txBody>
          <a:bodyPr/>
          <a:lstStyle/>
          <a:p>
            <a:r>
              <a:rPr lang="en-US" dirty="0"/>
              <a:t>Designing a Measure – Try 2</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AC7F94A-EF06-44A9-B6E6-09A4D91DE970}"/>
                  </a:ext>
                </a:extLst>
              </p:cNvPr>
              <p:cNvSpPr>
                <a:spLocks noGrp="1"/>
              </p:cNvSpPr>
              <p:nvPr>
                <p:ph idx="1"/>
              </p:nvPr>
            </p:nvSpPr>
            <p:spPr>
              <a:xfrm>
                <a:off x="575240" y="1463857"/>
                <a:ext cx="11187258" cy="2171331"/>
              </a:xfrm>
            </p:spPr>
            <p:txBody>
              <a:bodyPr/>
              <a:lstStyle/>
              <a:p>
                <a:r>
                  <a:rPr lang="en-US" dirty="0"/>
                  <a:t>How do we prevent cancelling? Squaring the distances makes everything positive.</a:t>
                </a:r>
              </a:p>
              <a:p>
                <a:endParaRPr lang="en-US" dirty="0"/>
              </a:p>
              <a:p>
                <a14:m>
                  <m:oMath xmlns:m="http://schemas.openxmlformats.org/officeDocument/2006/math">
                    <m:nary>
                      <m:naryPr>
                        <m:chr m:val="∑"/>
                        <m:supHide m:val="on"/>
                        <m:ctrlPr>
                          <a:rPr lang="en-US" i="1">
                            <a:latin typeface="Cambria Math" panose="02040503050406030204" pitchFamily="18" charset="0"/>
                          </a:rPr>
                        </m:ctrlPr>
                      </m:naryPr>
                      <m:sub>
                        <m:r>
                          <a:rPr lang="en-US" i="1">
                            <a:latin typeface="Cambria Math" panose="02040503050406030204" pitchFamily="18" charset="0"/>
                          </a:rPr>
                          <m:t>𝜔</m:t>
                        </m:r>
                      </m:sub>
                      <m:sup/>
                      <m:e>
                        <m:r>
                          <a:rPr lang="en-US" b="0" i="1" smtClean="0">
                            <a:latin typeface="Cambria Math" panose="02040503050406030204" pitchFamily="18" charset="0"/>
                          </a:rPr>
                          <m:t>(</m:t>
                        </m:r>
                        <m:r>
                          <a:rPr lang="en-US" i="1">
                            <a:latin typeface="Cambria Math" panose="02040503050406030204" pitchFamily="18" charset="0"/>
                          </a:rPr>
                          <m:t>ℙ</m:t>
                        </m:r>
                        <m:d>
                          <m:dPr>
                            <m:ctrlPr>
                              <a:rPr lang="en-US" i="1">
                                <a:latin typeface="Cambria Math" panose="02040503050406030204" pitchFamily="18" charset="0"/>
                              </a:rPr>
                            </m:ctrlPr>
                          </m:dPr>
                          <m:e>
                            <m:r>
                              <a:rPr lang="en-US" i="1">
                                <a:latin typeface="Cambria Math" panose="02040503050406030204" pitchFamily="18" charset="0"/>
                              </a:rPr>
                              <m:t>𝜔</m:t>
                            </m:r>
                          </m:e>
                        </m:d>
                        <m:r>
                          <a:rPr lang="en-US" i="1">
                            <a:latin typeface="Cambria Math" panose="02040503050406030204" pitchFamily="18" charset="0"/>
                          </a:rPr>
                          <m:t>⋅</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𝑋</m:t>
                                </m:r>
                                <m:d>
                                  <m:dPr>
                                    <m:ctrlPr>
                                      <a:rPr lang="en-US" i="1">
                                        <a:latin typeface="Cambria Math" panose="02040503050406030204" pitchFamily="18" charset="0"/>
                                      </a:rPr>
                                    </m:ctrlPr>
                                  </m:dPr>
                                  <m:e>
                                    <m:r>
                                      <a:rPr lang="en-US" i="1">
                                        <a:latin typeface="Cambria Math" panose="02040503050406030204" pitchFamily="18" charset="0"/>
                                      </a:rPr>
                                      <m:t>𝜔</m:t>
                                    </m:r>
                                  </m:e>
                                </m:d>
                                <m:r>
                                  <a:rPr lang="en-US" i="1">
                                    <a:latin typeface="Cambria Math" panose="02040503050406030204" pitchFamily="18" charset="0"/>
                                  </a:rPr>
                                  <m:t>−</m:t>
                                </m:r>
                                <m:r>
                                  <a:rPr lang="en-US" i="1">
                                    <a:latin typeface="Cambria Math" panose="02040503050406030204" pitchFamily="18" charset="0"/>
                                  </a:rPr>
                                  <m:t>𝔼</m:t>
                                </m:r>
                                <m:d>
                                  <m:dPr>
                                    <m:begChr m:val="["/>
                                    <m:endChr m:val="]"/>
                                    <m:ctrlPr>
                                      <a:rPr lang="en-US" i="1">
                                        <a:latin typeface="Cambria Math" panose="02040503050406030204" pitchFamily="18" charset="0"/>
                                      </a:rPr>
                                    </m:ctrlPr>
                                  </m:dPr>
                                  <m:e>
                                    <m:r>
                                      <a:rPr lang="en-US" i="1">
                                        <a:latin typeface="Cambria Math" panose="02040503050406030204" pitchFamily="18" charset="0"/>
                                      </a:rPr>
                                      <m:t>𝑋</m:t>
                                    </m:r>
                                  </m:e>
                                </m:d>
                              </m:e>
                            </m:d>
                          </m:e>
                          <m:sup>
                            <m:r>
                              <a:rPr lang="en-US" b="1" i="1" smtClean="0">
                                <a:solidFill>
                                  <a:schemeClr val="accent3">
                                    <a:lumMod val="75000"/>
                                  </a:schemeClr>
                                </a:solidFill>
                                <a:latin typeface="Cambria Math" panose="02040503050406030204" pitchFamily="18" charset="0"/>
                              </a:rPr>
                              <m:t>𝟐</m:t>
                            </m:r>
                          </m:sup>
                        </m:sSup>
                        <m:r>
                          <a:rPr lang="en-US" b="0" i="1" smtClean="0">
                            <a:latin typeface="Cambria Math" panose="02040503050406030204" pitchFamily="18" charset="0"/>
                          </a:rPr>
                          <m:t>)</m:t>
                        </m:r>
                        <m:r>
                          <a:rPr lang="en-US" i="1">
                            <a:latin typeface="Cambria Math" panose="02040503050406030204" pitchFamily="18" charset="0"/>
                          </a:rPr>
                          <m:t> </m:t>
                        </m:r>
                      </m:e>
                    </m:nary>
                  </m:oMath>
                </a14:m>
                <a:endParaRPr lang="en-US" dirty="0"/>
              </a:p>
            </p:txBody>
          </p:sp>
        </mc:Choice>
        <mc:Fallback xmlns="">
          <p:sp>
            <p:nvSpPr>
              <p:cNvPr id="3" name="Content Placeholder 2">
                <a:extLst>
                  <a:ext uri="{FF2B5EF4-FFF2-40B4-BE49-F238E27FC236}">
                    <a16:creationId xmlns:a16="http://schemas.microsoft.com/office/drawing/2014/main" id="{AAC7F94A-EF06-44A9-B6E6-09A4D91DE970}"/>
                  </a:ext>
                </a:extLst>
              </p:cNvPr>
              <p:cNvSpPr>
                <a:spLocks noGrp="1" noRot="1" noChangeAspect="1" noMove="1" noResize="1" noEditPoints="1" noAdjustHandles="1" noChangeArrowheads="1" noChangeShapeType="1" noTextEdit="1"/>
              </p:cNvSpPr>
              <p:nvPr>
                <p:ph idx="1"/>
              </p:nvPr>
            </p:nvSpPr>
            <p:spPr>
              <a:xfrm>
                <a:off x="575240" y="1463857"/>
                <a:ext cx="11187258" cy="2171331"/>
              </a:xfrm>
              <a:blipFill>
                <a:blip r:embed="rId3"/>
                <a:stretch>
                  <a:fillRect l="-708" t="-47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2F128D43-FC89-4A43-9417-91CDF7FB1EFA}"/>
                  </a:ext>
                </a:extLst>
              </p:cNvPr>
              <p:cNvSpPr txBox="1"/>
              <p:nvPr/>
            </p:nvSpPr>
            <p:spPr>
              <a:xfrm>
                <a:off x="6302188" y="4589930"/>
                <a:ext cx="5567083" cy="1923412"/>
              </a:xfrm>
              <a:prstGeom prst="rect">
                <a:avLst/>
              </a:prstGeom>
              <a:noFill/>
              <a:ln w="19050">
                <a:solidFill>
                  <a:schemeClr val="accent2"/>
                </a:solidFill>
              </a:ln>
            </p:spPr>
            <p:txBody>
              <a:bodyPr wrap="square" rtlCol="0">
                <a:spAutoFit/>
              </a:bodyPr>
              <a:lstStyle/>
              <a:p>
                <a:r>
                  <a:rPr lang="en-US" sz="2400" dirty="0">
                    <a:latin typeface="Segoe UI Semilight" panose="020B0402040204020203" pitchFamily="34" charset="0"/>
                    <a:cs typeface="Segoe UI Semilight" panose="020B0402040204020203" pitchFamily="34" charset="0"/>
                  </a:rPr>
                  <a:t>What happens with Game 2?</a:t>
                </a:r>
              </a:p>
              <a:p>
                <a:pPr/>
                <a14:m>
                  <m:oMathPara xmlns:m="http://schemas.openxmlformats.org/officeDocument/2006/math">
                    <m:oMathParaPr>
                      <m:jc m:val="centerGroup"/>
                    </m:oMathParaPr>
                    <m:oMath xmlns:m="http://schemas.openxmlformats.org/officeDocument/2006/math">
                      <m:f>
                        <m:fPr>
                          <m:ctrlPr>
                            <a:rPr lang="en-US" sz="2400" i="1">
                              <a:latin typeface="Cambria Math" panose="02040503050406030204" pitchFamily="18" charset="0"/>
                            </a:rPr>
                          </m:ctrlPr>
                        </m:fPr>
                        <m:num>
                          <m:r>
                            <a:rPr lang="en-US" sz="2400" i="1">
                              <a:latin typeface="Cambria Math" panose="02040503050406030204" pitchFamily="18" charset="0"/>
                            </a:rPr>
                            <m:t>1</m:t>
                          </m:r>
                        </m:num>
                        <m:den>
                          <m:r>
                            <a:rPr lang="en-US" sz="2400" i="1">
                              <a:latin typeface="Cambria Math" panose="02040503050406030204" pitchFamily="18" charset="0"/>
                            </a:rPr>
                            <m:t>2</m:t>
                          </m:r>
                        </m:den>
                      </m:f>
                      <m:r>
                        <a:rPr lang="en-US" sz="2400" i="1">
                          <a:latin typeface="Cambria Math" panose="02040503050406030204" pitchFamily="18" charset="0"/>
                        </a:rPr>
                        <m:t>⋅</m:t>
                      </m:r>
                      <m:sSup>
                        <m:sSupPr>
                          <m:ctrlPr>
                            <a:rPr lang="en-US" sz="2400" b="0" i="1" smtClean="0">
                              <a:latin typeface="Cambria Math" panose="02040503050406030204" pitchFamily="18" charset="0"/>
                            </a:rPr>
                          </m:ctrlPr>
                        </m:sSupPr>
                        <m:e>
                          <m:d>
                            <m:dPr>
                              <m:ctrlPr>
                                <a:rPr lang="en-US" sz="2400" i="1">
                                  <a:latin typeface="Cambria Math" panose="02040503050406030204" pitchFamily="18" charset="0"/>
                                </a:rPr>
                              </m:ctrlPr>
                            </m:dPr>
                            <m:e>
                              <m:r>
                                <a:rPr lang="en-US" sz="2400" i="1">
                                  <a:latin typeface="Cambria Math" panose="02040503050406030204" pitchFamily="18" charset="0"/>
                                </a:rPr>
                                <m:t>100000 −0</m:t>
                              </m:r>
                            </m:e>
                          </m:d>
                        </m:e>
                        <m:sup>
                          <m:r>
                            <a:rPr lang="en-US" sz="2400" b="1" i="1" smtClean="0">
                              <a:solidFill>
                                <a:schemeClr val="accent3">
                                  <a:lumMod val="75000"/>
                                </a:schemeClr>
                              </a:solidFill>
                              <a:latin typeface="Cambria Math" panose="02040503050406030204" pitchFamily="18" charset="0"/>
                            </a:rPr>
                            <m:t>𝟐</m:t>
                          </m:r>
                        </m:sup>
                      </m:sSup>
                      <m:r>
                        <a:rPr lang="en-US" sz="2400" i="1">
                          <a:latin typeface="Cambria Math" panose="02040503050406030204" pitchFamily="18" charset="0"/>
                        </a:rPr>
                        <m:t>+</m:t>
                      </m:r>
                      <m:f>
                        <m:fPr>
                          <m:ctrlPr>
                            <a:rPr lang="en-US" sz="2400" i="1">
                              <a:latin typeface="Cambria Math" panose="02040503050406030204" pitchFamily="18" charset="0"/>
                            </a:rPr>
                          </m:ctrlPr>
                        </m:fPr>
                        <m:num>
                          <m:r>
                            <a:rPr lang="en-US" sz="2400" i="1">
                              <a:latin typeface="Cambria Math" panose="02040503050406030204" pitchFamily="18" charset="0"/>
                            </a:rPr>
                            <m:t>1</m:t>
                          </m:r>
                        </m:num>
                        <m:den>
                          <m:r>
                            <a:rPr lang="en-US" sz="2400" i="1">
                              <a:latin typeface="Cambria Math" panose="02040503050406030204" pitchFamily="18" charset="0"/>
                            </a:rPr>
                            <m:t>2</m:t>
                          </m:r>
                        </m:den>
                      </m:f>
                      <m:r>
                        <a:rPr lang="en-US" sz="2400" i="1">
                          <a:latin typeface="Cambria Math" panose="02040503050406030204" pitchFamily="18" charset="0"/>
                        </a:rPr>
                        <m:t>⋅</m:t>
                      </m:r>
                      <m:sSup>
                        <m:sSupPr>
                          <m:ctrlPr>
                            <a:rPr lang="en-US" sz="2400" b="0" i="1" smtClean="0">
                              <a:latin typeface="Cambria Math" panose="02040503050406030204" pitchFamily="18" charset="0"/>
                            </a:rPr>
                          </m:ctrlPr>
                        </m:sSupPr>
                        <m:e>
                          <m:d>
                            <m:dPr>
                              <m:ctrlPr>
                                <a:rPr lang="en-US" sz="2400" i="1">
                                  <a:latin typeface="Cambria Math" panose="02040503050406030204" pitchFamily="18" charset="0"/>
                                </a:rPr>
                              </m:ctrlPr>
                            </m:dPr>
                            <m:e>
                              <m:r>
                                <a:rPr lang="en-US" sz="2400" i="1">
                                  <a:latin typeface="Cambria Math" panose="02040503050406030204" pitchFamily="18" charset="0"/>
                                </a:rPr>
                                <m:t>−100000−0</m:t>
                              </m:r>
                            </m:e>
                          </m:d>
                        </m:e>
                        <m:sup>
                          <m:r>
                            <a:rPr lang="en-US" sz="2400" b="1" i="1" smtClean="0">
                              <a:solidFill>
                                <a:schemeClr val="accent3">
                                  <a:lumMod val="75000"/>
                                </a:schemeClr>
                              </a:solidFill>
                              <a:latin typeface="Cambria Math" panose="02040503050406030204" pitchFamily="18" charset="0"/>
                            </a:rPr>
                            <m:t>𝟐</m:t>
                          </m:r>
                        </m:sup>
                      </m:sSup>
                    </m:oMath>
                  </m:oMathPara>
                </a14:m>
                <a:endParaRPr lang="en-US" sz="2400" dirty="0">
                  <a:latin typeface="Segoe UI Semilight" panose="020B0402040204020203" pitchFamily="34" charset="0"/>
                  <a:cs typeface="Segoe UI Semilight" panose="020B0402040204020203" pitchFamily="34" charset="0"/>
                </a:endParaRPr>
              </a:p>
              <a:p>
                <a:pPr/>
                <a14:m>
                  <m:oMathPara xmlns:m="http://schemas.openxmlformats.org/officeDocument/2006/math">
                    <m:oMathParaPr>
                      <m:jc m:val="centerGroup"/>
                    </m:oMathParaPr>
                    <m:oMath xmlns:m="http://schemas.openxmlformats.org/officeDocument/2006/math">
                      <m:r>
                        <a:rPr lang="en-US" sz="2400" i="1">
                          <a:latin typeface="Cambria Math" panose="02040503050406030204" pitchFamily="18" charset="0"/>
                        </a:rPr>
                        <m:t>5</m:t>
                      </m:r>
                      <m:r>
                        <a:rPr lang="en-US" sz="2400" b="0" i="1" smtClean="0">
                          <a:latin typeface="Cambria Math" panose="02040503050406030204" pitchFamily="18" charset="0"/>
                        </a:rPr>
                        <m:t>,000,</m:t>
                      </m:r>
                      <m:r>
                        <a:rPr lang="en-US" sz="2400" i="1">
                          <a:latin typeface="Cambria Math" panose="02040503050406030204" pitchFamily="18" charset="0"/>
                        </a:rPr>
                        <m:t>000</m:t>
                      </m:r>
                      <m:r>
                        <a:rPr lang="en-US" sz="2400" b="0" i="1" smtClean="0">
                          <a:latin typeface="Cambria Math" panose="02040503050406030204" pitchFamily="18" charset="0"/>
                        </a:rPr>
                        <m:t>,000+</m:t>
                      </m:r>
                      <m:r>
                        <a:rPr lang="en-US" sz="2400" i="1">
                          <a:latin typeface="Cambria Math" panose="02040503050406030204" pitchFamily="18" charset="0"/>
                        </a:rPr>
                        <m:t>5</m:t>
                      </m:r>
                      <m:r>
                        <a:rPr lang="en-US" sz="2400" b="0" i="1" smtClean="0">
                          <a:latin typeface="Cambria Math" panose="02040503050406030204" pitchFamily="18" charset="0"/>
                        </a:rPr>
                        <m:t>,</m:t>
                      </m:r>
                      <m:r>
                        <a:rPr lang="en-US" sz="2400" i="1">
                          <a:latin typeface="Cambria Math" panose="02040503050406030204" pitchFamily="18" charset="0"/>
                        </a:rPr>
                        <m:t>000</m:t>
                      </m:r>
                      <m:r>
                        <a:rPr lang="en-US" sz="2400" b="0" i="1" smtClean="0">
                          <a:latin typeface="Cambria Math" panose="02040503050406030204" pitchFamily="18" charset="0"/>
                        </a:rPr>
                        <m:t>,000,000</m:t>
                      </m:r>
                      <m:r>
                        <a:rPr lang="en-US" sz="2400" i="1">
                          <a:latin typeface="Cambria Math" panose="02040503050406030204" pitchFamily="18" charset="0"/>
                        </a:rPr>
                        <m:t>=</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10</m:t>
                          </m:r>
                        </m:e>
                        <m:sup>
                          <m:r>
                            <a:rPr lang="en-US" sz="2400" b="0" i="1" smtClean="0">
                              <a:latin typeface="Cambria Math" panose="02040503050406030204" pitchFamily="18" charset="0"/>
                            </a:rPr>
                            <m:t>10</m:t>
                          </m:r>
                        </m:sup>
                      </m:sSup>
                    </m:oMath>
                  </m:oMathPara>
                </a14:m>
                <a:endParaRPr lang="en-US" sz="2400" dirty="0">
                  <a:latin typeface="Segoe UI Semilight" panose="020B0402040204020203" pitchFamily="34" charset="0"/>
                  <a:cs typeface="Segoe UI Semilight" panose="020B0402040204020203" pitchFamily="34" charset="0"/>
                </a:endParaRPr>
              </a:p>
              <a:p>
                <a:endParaRPr lang="en-US" sz="2400" dirty="0">
                  <a:latin typeface="Segoe UI Semilight" panose="020B0402040204020203" pitchFamily="34" charset="0"/>
                  <a:cs typeface="Segoe UI Semilight" panose="020B0402040204020203" pitchFamily="34" charset="0"/>
                </a:endParaRPr>
              </a:p>
            </p:txBody>
          </p:sp>
        </mc:Choice>
        <mc:Fallback xmlns="">
          <p:sp>
            <p:nvSpPr>
              <p:cNvPr id="4" name="TextBox 3">
                <a:extLst>
                  <a:ext uri="{FF2B5EF4-FFF2-40B4-BE49-F238E27FC236}">
                    <a16:creationId xmlns:a16="http://schemas.microsoft.com/office/drawing/2014/main" id="{2F128D43-FC89-4A43-9417-91CDF7FB1EFA}"/>
                  </a:ext>
                </a:extLst>
              </p:cNvPr>
              <p:cNvSpPr txBox="1">
                <a:spLocks noRot="1" noChangeAspect="1" noMove="1" noResize="1" noEditPoints="1" noAdjustHandles="1" noChangeArrowheads="1" noChangeShapeType="1" noTextEdit="1"/>
              </p:cNvSpPr>
              <p:nvPr/>
            </p:nvSpPr>
            <p:spPr>
              <a:xfrm>
                <a:off x="6302188" y="4589930"/>
                <a:ext cx="5567083" cy="1923412"/>
              </a:xfrm>
              <a:prstGeom prst="rect">
                <a:avLst/>
              </a:prstGeom>
              <a:blipFill>
                <a:blip r:embed="rId4"/>
                <a:stretch>
                  <a:fillRect l="-1638" t="-1887"/>
                </a:stretch>
              </a:blipFill>
              <a:ln w="19050">
                <a:solidFill>
                  <a:schemeClr val="accent2"/>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500711B-C2FB-4B83-BB7F-4AFF0674189D}"/>
                  </a:ext>
                </a:extLst>
              </p:cNvPr>
              <p:cNvSpPr txBox="1"/>
              <p:nvPr/>
            </p:nvSpPr>
            <p:spPr>
              <a:xfrm>
                <a:off x="575240" y="4589930"/>
                <a:ext cx="5314573" cy="1844608"/>
              </a:xfrm>
              <a:prstGeom prst="rect">
                <a:avLst/>
              </a:prstGeom>
              <a:noFill/>
              <a:ln w="19050">
                <a:solidFill>
                  <a:schemeClr val="accent2"/>
                </a:solidFill>
              </a:ln>
            </p:spPr>
            <p:txBody>
              <a:bodyPr wrap="square" rtlCol="0">
                <a:spAutoFit/>
              </a:bodyPr>
              <a:lstStyle/>
              <a:p>
                <a:r>
                  <a:rPr lang="en-US" sz="2400" dirty="0">
                    <a:latin typeface="Segoe UI Semilight" panose="020B0402040204020203" pitchFamily="34" charset="0"/>
                    <a:cs typeface="Segoe UI Semilight" panose="020B0402040204020203" pitchFamily="34" charset="0"/>
                  </a:rPr>
                  <a:t>What happens with Game 1?</a:t>
                </a:r>
              </a:p>
              <a:p>
                <a:pPr/>
                <a14:m>
                  <m:oMathPara xmlns:m="http://schemas.openxmlformats.org/officeDocument/2006/math">
                    <m:oMathParaPr>
                      <m:jc m:val="centerGroup"/>
                    </m:oMathParaPr>
                    <m:oMath xmlns:m="http://schemas.openxmlformats.org/officeDocument/2006/math">
                      <m:f>
                        <m:fPr>
                          <m:ctrlPr>
                            <a:rPr lang="en-US" sz="2400" i="1">
                              <a:latin typeface="Cambria Math" panose="02040503050406030204" pitchFamily="18" charset="0"/>
                            </a:rPr>
                          </m:ctrlPr>
                        </m:fPr>
                        <m:num>
                          <m:r>
                            <a:rPr lang="en-US" sz="2400" i="1">
                              <a:latin typeface="Cambria Math" panose="02040503050406030204" pitchFamily="18" charset="0"/>
                            </a:rPr>
                            <m:t>1</m:t>
                          </m:r>
                        </m:num>
                        <m:den>
                          <m:r>
                            <a:rPr lang="en-US" sz="2400" i="1">
                              <a:latin typeface="Cambria Math" panose="02040503050406030204" pitchFamily="18" charset="0"/>
                            </a:rPr>
                            <m:t>2</m:t>
                          </m:r>
                        </m:den>
                      </m:f>
                      <m:r>
                        <a:rPr lang="en-US" sz="2400" i="1">
                          <a:latin typeface="Cambria Math" panose="02040503050406030204" pitchFamily="18" charset="0"/>
                        </a:rPr>
                        <m:t>⋅</m:t>
                      </m:r>
                      <m:sSup>
                        <m:sSupPr>
                          <m:ctrlPr>
                            <a:rPr lang="en-US" sz="2400" b="0" i="1" smtClean="0">
                              <a:latin typeface="Cambria Math" panose="02040503050406030204" pitchFamily="18" charset="0"/>
                            </a:rPr>
                          </m:ctrlPr>
                        </m:sSupPr>
                        <m:e>
                          <m:d>
                            <m:dPr>
                              <m:ctrlPr>
                                <a:rPr lang="en-US" sz="2400" i="1">
                                  <a:latin typeface="Cambria Math" panose="02040503050406030204" pitchFamily="18" charset="0"/>
                                </a:rPr>
                              </m:ctrlPr>
                            </m:dPr>
                            <m:e>
                              <m:r>
                                <a:rPr lang="en-US" sz="2400" i="1">
                                  <a:latin typeface="Cambria Math" panose="02040503050406030204" pitchFamily="18" charset="0"/>
                                </a:rPr>
                                <m:t>1 −0</m:t>
                              </m:r>
                            </m:e>
                          </m:d>
                        </m:e>
                        <m:sup>
                          <m:r>
                            <a:rPr lang="en-US" sz="2400" b="1" i="1" smtClean="0">
                              <a:solidFill>
                                <a:schemeClr val="accent3">
                                  <a:lumMod val="75000"/>
                                </a:schemeClr>
                              </a:solidFill>
                              <a:latin typeface="Cambria Math" panose="02040503050406030204" pitchFamily="18" charset="0"/>
                            </a:rPr>
                            <m:t>𝟐</m:t>
                          </m:r>
                        </m:sup>
                      </m:sSup>
                      <m:r>
                        <a:rPr lang="en-US" sz="2400" i="1">
                          <a:latin typeface="Cambria Math" panose="02040503050406030204" pitchFamily="18" charset="0"/>
                        </a:rPr>
                        <m:t>+</m:t>
                      </m:r>
                      <m:f>
                        <m:fPr>
                          <m:ctrlPr>
                            <a:rPr lang="en-US" sz="2400" i="1">
                              <a:latin typeface="Cambria Math" panose="02040503050406030204" pitchFamily="18" charset="0"/>
                            </a:rPr>
                          </m:ctrlPr>
                        </m:fPr>
                        <m:num>
                          <m:r>
                            <a:rPr lang="en-US" sz="2400" i="1">
                              <a:latin typeface="Cambria Math" panose="02040503050406030204" pitchFamily="18" charset="0"/>
                            </a:rPr>
                            <m:t>1</m:t>
                          </m:r>
                        </m:num>
                        <m:den>
                          <m:r>
                            <a:rPr lang="en-US" sz="2400" i="1">
                              <a:latin typeface="Cambria Math" panose="02040503050406030204" pitchFamily="18" charset="0"/>
                            </a:rPr>
                            <m:t>2</m:t>
                          </m:r>
                        </m:den>
                      </m:f>
                      <m:r>
                        <a:rPr lang="en-US" sz="2400" i="1">
                          <a:latin typeface="Cambria Math" panose="02040503050406030204" pitchFamily="18" charset="0"/>
                        </a:rPr>
                        <m:t>⋅</m:t>
                      </m:r>
                      <m:sSup>
                        <m:sSupPr>
                          <m:ctrlPr>
                            <a:rPr lang="en-US" sz="2400" b="0" i="1" smtClean="0">
                              <a:latin typeface="Cambria Math" panose="02040503050406030204" pitchFamily="18" charset="0"/>
                            </a:rPr>
                          </m:ctrlPr>
                        </m:sSupPr>
                        <m:e>
                          <m:d>
                            <m:dPr>
                              <m:ctrlPr>
                                <a:rPr lang="en-US" sz="2400" i="1">
                                  <a:latin typeface="Cambria Math" panose="02040503050406030204" pitchFamily="18" charset="0"/>
                                </a:rPr>
                              </m:ctrlPr>
                            </m:dPr>
                            <m:e>
                              <m:r>
                                <a:rPr lang="en-US" sz="2400" i="1">
                                  <a:latin typeface="Cambria Math" panose="02040503050406030204" pitchFamily="18" charset="0"/>
                                </a:rPr>
                                <m:t>−1−0</m:t>
                              </m:r>
                            </m:e>
                          </m:d>
                        </m:e>
                        <m:sup>
                          <m:r>
                            <a:rPr lang="en-US" sz="2400" b="1" i="1" smtClean="0">
                              <a:solidFill>
                                <a:schemeClr val="accent3">
                                  <a:lumMod val="75000"/>
                                </a:schemeClr>
                              </a:solidFill>
                              <a:latin typeface="Cambria Math" panose="02040503050406030204" pitchFamily="18" charset="0"/>
                            </a:rPr>
                            <m:t>𝟐</m:t>
                          </m:r>
                        </m:sup>
                      </m:sSup>
                    </m:oMath>
                  </m:oMathPara>
                </a14:m>
                <a:endParaRPr lang="en-US" sz="2400" dirty="0">
                  <a:latin typeface="Segoe UI Semilight" panose="020B0402040204020203" pitchFamily="34" charset="0"/>
                  <a:cs typeface="Segoe UI Semilight" panose="020B0402040204020203" pitchFamily="34" charset="0"/>
                </a:endParaRPr>
              </a:p>
              <a:p>
                <a:pPr/>
                <a14:m>
                  <m:oMathPara xmlns:m="http://schemas.openxmlformats.org/officeDocument/2006/math">
                    <m:oMathParaPr>
                      <m:jc m:val="centerGroup"/>
                    </m:oMathParaPr>
                    <m:oMath xmlns:m="http://schemas.openxmlformats.org/officeDocument/2006/math">
                      <m:f>
                        <m:fPr>
                          <m:ctrlPr>
                            <a:rPr lang="en-US" sz="2400" b="0" i="1" smtClean="0">
                              <a:latin typeface="Cambria Math" panose="02040503050406030204" pitchFamily="18" charset="0"/>
                            </a:rPr>
                          </m:ctrlPr>
                        </m:fPr>
                        <m:num>
                          <m:r>
                            <a:rPr lang="en-US" sz="2400" i="1" smtClean="0">
                              <a:latin typeface="Cambria Math" panose="02040503050406030204" pitchFamily="18" charset="0"/>
                            </a:rPr>
                            <m:t>1</m:t>
                          </m:r>
                        </m:num>
                        <m:den>
                          <m:r>
                            <a:rPr lang="en-US" sz="2400" b="0" i="1" smtClean="0">
                              <a:latin typeface="Cambria Math" panose="02040503050406030204" pitchFamily="18" charset="0"/>
                            </a:rPr>
                            <m:t>2</m:t>
                          </m:r>
                        </m:den>
                      </m:f>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2</m:t>
                          </m:r>
                        </m:den>
                      </m:f>
                      <m:r>
                        <a:rPr lang="en-US" sz="2400" i="1">
                          <a:latin typeface="Cambria Math" panose="02040503050406030204" pitchFamily="18" charset="0"/>
                        </a:rPr>
                        <m:t>=</m:t>
                      </m:r>
                      <m:r>
                        <a:rPr lang="en-US" sz="2400" b="0" i="1" smtClean="0">
                          <a:latin typeface="Cambria Math" panose="02040503050406030204" pitchFamily="18" charset="0"/>
                        </a:rPr>
                        <m:t>1</m:t>
                      </m:r>
                    </m:oMath>
                  </m:oMathPara>
                </a14:m>
                <a:endParaRPr lang="en-US" sz="2400" dirty="0">
                  <a:latin typeface="Segoe UI Semilight" panose="020B0402040204020203" pitchFamily="34" charset="0"/>
                  <a:cs typeface="Segoe UI Semilight" panose="020B0402040204020203" pitchFamily="34" charset="0"/>
                </a:endParaRPr>
              </a:p>
            </p:txBody>
          </p:sp>
        </mc:Choice>
        <mc:Fallback xmlns="">
          <p:sp>
            <p:nvSpPr>
              <p:cNvPr id="5" name="TextBox 4">
                <a:extLst>
                  <a:ext uri="{FF2B5EF4-FFF2-40B4-BE49-F238E27FC236}">
                    <a16:creationId xmlns:a16="http://schemas.microsoft.com/office/drawing/2014/main" id="{1500711B-C2FB-4B83-BB7F-4AFF0674189D}"/>
                  </a:ext>
                </a:extLst>
              </p:cNvPr>
              <p:cNvSpPr txBox="1">
                <a:spLocks noRot="1" noChangeAspect="1" noMove="1" noResize="1" noEditPoints="1" noAdjustHandles="1" noChangeArrowheads="1" noChangeShapeType="1" noTextEdit="1"/>
              </p:cNvSpPr>
              <p:nvPr/>
            </p:nvSpPr>
            <p:spPr>
              <a:xfrm>
                <a:off x="575240" y="4589930"/>
                <a:ext cx="5314573" cy="1844608"/>
              </a:xfrm>
              <a:prstGeom prst="rect">
                <a:avLst/>
              </a:prstGeom>
              <a:blipFill>
                <a:blip r:embed="rId5"/>
                <a:stretch>
                  <a:fillRect l="-1600" t="-1961"/>
                </a:stretch>
              </a:blipFill>
              <a:ln w="19050">
                <a:solidFill>
                  <a:schemeClr val="accent2"/>
                </a:solidFill>
              </a:ln>
            </p:spPr>
            <p:txBody>
              <a:bodyPr/>
              <a:lstStyle/>
              <a:p>
                <a:r>
                  <a:rPr lang="en-US">
                    <a:noFill/>
                  </a:rPr>
                  <a:t> </a:t>
                </a:r>
              </a:p>
            </p:txBody>
          </p:sp>
        </mc:Fallback>
      </mc:AlternateContent>
      <p:sp>
        <p:nvSpPr>
          <p:cNvPr id="6" name="Rectangle: Rounded Corners 5">
            <a:extLst>
              <a:ext uri="{FF2B5EF4-FFF2-40B4-BE49-F238E27FC236}">
                <a16:creationId xmlns:a16="http://schemas.microsoft.com/office/drawing/2014/main" id="{E14F20B3-F7AD-1FE8-7951-B9F6C6611493}"/>
              </a:ext>
            </a:extLst>
          </p:cNvPr>
          <p:cNvSpPr/>
          <p:nvPr/>
        </p:nvSpPr>
        <p:spPr>
          <a:xfrm>
            <a:off x="5191446" y="2851792"/>
            <a:ext cx="3038154" cy="722436"/>
          </a:xfrm>
          <a:prstGeom prst="round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600" b="1" dirty="0">
                <a:solidFill>
                  <a:schemeClr val="tx1"/>
                </a:solidFill>
                <a:latin typeface="Segoe UI Semilight" panose="020B0402040204020203" pitchFamily="34" charset="0"/>
                <a:cs typeface="Segoe UI Semilight" panose="020B0402040204020203" pitchFamily="34" charset="0"/>
              </a:rPr>
              <a:t>This is the variance! </a:t>
            </a:r>
            <a:endParaRPr lang="en-US" sz="2600" dirty="0">
              <a:solidFill>
                <a:schemeClr val="tx1"/>
              </a:solidFill>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1684790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740FF-75EE-4C74-8361-A3DBCF23D128}"/>
              </a:ext>
            </a:extLst>
          </p:cNvPr>
          <p:cNvSpPr>
            <a:spLocks noGrp="1"/>
          </p:cNvSpPr>
          <p:nvPr>
            <p:ph type="title"/>
          </p:nvPr>
        </p:nvSpPr>
        <p:spPr/>
        <p:txBody>
          <a:bodyPr/>
          <a:lstStyle/>
          <a:p>
            <a:r>
              <a:rPr lang="en-US" dirty="0"/>
              <a:t>Why Squaring</a:t>
            </a:r>
          </a:p>
        </p:txBody>
      </p:sp>
      <p:sp>
        <p:nvSpPr>
          <p:cNvPr id="3" name="Content Placeholder 2">
            <a:extLst>
              <a:ext uri="{FF2B5EF4-FFF2-40B4-BE49-F238E27FC236}">
                <a16:creationId xmlns:a16="http://schemas.microsoft.com/office/drawing/2014/main" id="{A7BE09F2-C452-4DC0-8C69-F1D449E32A42}"/>
              </a:ext>
            </a:extLst>
          </p:cNvPr>
          <p:cNvSpPr>
            <a:spLocks noGrp="1"/>
          </p:cNvSpPr>
          <p:nvPr>
            <p:ph idx="1"/>
          </p:nvPr>
        </p:nvSpPr>
        <p:spPr/>
        <p:txBody>
          <a:bodyPr/>
          <a:lstStyle/>
          <a:p>
            <a:r>
              <a:rPr lang="en-US" dirty="0"/>
              <a:t>Why not absolute value? Or fourth power?</a:t>
            </a:r>
          </a:p>
          <a:p>
            <a:endParaRPr lang="en-US" dirty="0"/>
          </a:p>
          <a:p>
            <a:r>
              <a:rPr lang="en-US" dirty="0"/>
              <a:t>&gt; Squaring is nicer algebraically.</a:t>
            </a:r>
          </a:p>
          <a:p>
            <a:r>
              <a:rPr lang="en-US" dirty="0"/>
              <a:t>&gt; Our goal with variance was to talk about the spread of results.     </a:t>
            </a:r>
            <a:br>
              <a:rPr lang="en-US" dirty="0"/>
            </a:br>
            <a:r>
              <a:rPr lang="en-US" dirty="0"/>
              <a:t>    Squaring makes extreme results even more extreme. </a:t>
            </a:r>
          </a:p>
          <a:p>
            <a:r>
              <a:rPr lang="en-US" dirty="0"/>
              <a:t>&gt; Fourth power over-emphasizes the extreme results (for our purposes).</a:t>
            </a:r>
          </a:p>
        </p:txBody>
      </p:sp>
    </p:spTree>
    <p:extLst>
      <p:ext uri="{BB962C8B-B14F-4D97-AF65-F5344CB8AC3E}">
        <p14:creationId xmlns:p14="http://schemas.microsoft.com/office/powerpoint/2010/main" val="40899532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FD79E-A82E-4C26-8EBE-9B76E0775003}"/>
              </a:ext>
            </a:extLst>
          </p:cNvPr>
          <p:cNvSpPr>
            <a:spLocks noGrp="1"/>
          </p:cNvSpPr>
          <p:nvPr>
            <p:ph type="title"/>
          </p:nvPr>
        </p:nvSpPr>
        <p:spPr/>
        <p:txBody>
          <a:bodyPr/>
          <a:lstStyle/>
          <a:p>
            <a:r>
              <a:rPr lang="en-US" dirty="0"/>
              <a:t>Variance</a:t>
            </a:r>
          </a:p>
        </p:txBody>
      </p:sp>
      <p:sp>
        <p:nvSpPr>
          <p:cNvPr id="3" name="Content Placeholder 2">
            <a:extLst>
              <a:ext uri="{FF2B5EF4-FFF2-40B4-BE49-F238E27FC236}">
                <a16:creationId xmlns:a16="http://schemas.microsoft.com/office/drawing/2014/main" id="{4B540CB9-6391-4065-8335-2EC93FDC99C4}"/>
              </a:ext>
            </a:extLst>
          </p:cNvPr>
          <p:cNvSpPr>
            <a:spLocks noGrp="1"/>
          </p:cNvSpPr>
          <p:nvPr>
            <p:ph idx="1"/>
          </p:nvPr>
        </p:nvSpPr>
        <p:spPr>
          <a:xfrm>
            <a:off x="575240" y="1874520"/>
            <a:ext cx="11187258" cy="4949190"/>
          </a:xfrm>
        </p:spPr>
        <p:txBody>
          <a:bodyPr>
            <a:normAutofit fontScale="92500" lnSpcReduction="10000"/>
          </a:bodyPr>
          <a:lstStyle/>
          <a:p>
            <a:endParaRPr lang="en-US" b="0" i="0" dirty="0">
              <a:latin typeface="Cambria Math" panose="02040503050406030204" pitchFamily="18" charset="0"/>
            </a:endParaRPr>
          </a:p>
          <a:p>
            <a:endParaRPr lang="en-US" dirty="0">
              <a:latin typeface="Cambria Math" panose="02040503050406030204" pitchFamily="18" charset="0"/>
            </a:endParaRPr>
          </a:p>
          <a:p>
            <a:endParaRPr lang="en-US" b="0" i="0" dirty="0">
              <a:latin typeface="Cambria Math" panose="02040503050406030204" pitchFamily="18" charset="0"/>
            </a:endParaRPr>
          </a:p>
          <a:p>
            <a:endParaRPr lang="en-US" dirty="0">
              <a:latin typeface="Cambria Math" panose="02040503050406030204" pitchFamily="18" charset="0"/>
            </a:endParaRPr>
          </a:p>
          <a:p>
            <a:endParaRPr lang="en-US" b="0" i="0" dirty="0">
              <a:latin typeface="Cambria Math" panose="02040503050406030204" pitchFamily="18" charset="0"/>
            </a:endParaRPr>
          </a:p>
          <a:p>
            <a:r>
              <a:rPr lang="en-US" dirty="0"/>
              <a:t>The first form forms are the definition. The last one is an algebra trick.</a:t>
            </a:r>
          </a:p>
          <a:p>
            <a:endParaRPr lang="en-US" sz="1100" dirty="0"/>
          </a:p>
          <a:p>
            <a:pPr>
              <a:spcBef>
                <a:spcPts val="0"/>
              </a:spcBef>
            </a:pPr>
            <a:r>
              <a:rPr lang="en-US" b="1" dirty="0"/>
              <a:t>Intuition: </a:t>
            </a:r>
            <a:r>
              <a:rPr lang="en-US" dirty="0"/>
              <a:t>Variance is a quantity that measures on average </a:t>
            </a:r>
            <a:r>
              <a:rPr lang="en-US" b="1" i="1" dirty="0"/>
              <a:t>how “far”</a:t>
            </a:r>
          </a:p>
          <a:p>
            <a:pPr>
              <a:spcBef>
                <a:spcPts val="0"/>
              </a:spcBef>
            </a:pPr>
            <a:r>
              <a:rPr lang="en-US" b="1" i="1" dirty="0"/>
              <a:t>the random variable is from its expectation</a:t>
            </a:r>
          </a:p>
          <a:p>
            <a:pPr>
              <a:spcBef>
                <a:spcPts val="0"/>
              </a:spcBef>
            </a:pPr>
            <a:r>
              <a:rPr lang="en-US" b="1" i="1" dirty="0"/>
              <a:t>&gt; </a:t>
            </a:r>
            <a:r>
              <a:rPr lang="en-US" dirty="0"/>
              <a:t>higher values means values are very spread out</a:t>
            </a:r>
          </a:p>
          <a:p>
            <a:pPr>
              <a:spcBef>
                <a:spcPts val="0"/>
              </a:spcBef>
            </a:pPr>
            <a:r>
              <a:rPr lang="en-US" b="1" i="1" dirty="0"/>
              <a:t>&gt; </a:t>
            </a:r>
            <a:r>
              <a:rPr lang="en-US" dirty="0"/>
              <a:t>smaller values means values are closer and tend to be closer to expectation</a:t>
            </a:r>
            <a:endParaRPr lang="en-US" b="1" i="1" dirty="0"/>
          </a:p>
          <a:p>
            <a:endParaRPr lang="en-US" dirty="0"/>
          </a:p>
        </p:txBody>
      </p:sp>
      <p:grpSp>
        <p:nvGrpSpPr>
          <p:cNvPr id="4" name="Group 3">
            <a:extLst>
              <a:ext uri="{FF2B5EF4-FFF2-40B4-BE49-F238E27FC236}">
                <a16:creationId xmlns:a16="http://schemas.microsoft.com/office/drawing/2014/main" id="{459AB309-5C5B-472B-BE58-E42A7A96FCFE}"/>
              </a:ext>
            </a:extLst>
          </p:cNvPr>
          <p:cNvGrpSpPr/>
          <p:nvPr/>
        </p:nvGrpSpPr>
        <p:grpSpPr>
          <a:xfrm>
            <a:off x="655114" y="1472761"/>
            <a:ext cx="11107384" cy="2642039"/>
            <a:chOff x="999773" y="3429001"/>
            <a:chExt cx="6320538" cy="2296994"/>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65242E91-B998-4FC6-AF24-6914C8ED963C}"/>
                    </a:ext>
                  </a:extLst>
                </p:cNvPr>
                <p:cNvSpPr/>
                <p:nvPr/>
              </p:nvSpPr>
              <p:spPr>
                <a:xfrm>
                  <a:off x="999773" y="3976258"/>
                  <a:ext cx="6320538" cy="1749737"/>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latin typeface="Segoe UI Semibold" panose="020B0702040204020203" pitchFamily="34" charset="0"/>
                      <a:cs typeface="Segoe UI Semibold" panose="020B0702040204020203" pitchFamily="34" charset="0"/>
                    </a:rPr>
                    <a:t>The variance of a random variable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𝑋</m:t>
                      </m:r>
                    </m:oMath>
                  </a14:m>
                  <a:r>
                    <a:rPr lang="en-US" sz="2800" dirty="0">
                      <a:latin typeface="Segoe UI Semibold" panose="020B0702040204020203" pitchFamily="34" charset="0"/>
                      <a:cs typeface="Segoe UI Semibold" panose="020B0702040204020203" pitchFamily="34" charset="0"/>
                    </a:rPr>
                    <a:t> is </a:t>
                  </a:r>
                </a:p>
                <a:p>
                  <a:pPr algn="ctr"/>
                  <a14:m>
                    <m:oMathPara xmlns:m="http://schemas.openxmlformats.org/officeDocument/2006/math">
                      <m:oMathParaPr>
                        <m:jc m:val="left"/>
                      </m:oMathParaPr>
                      <m:oMath xmlns:m="http://schemas.openxmlformats.org/officeDocument/2006/math">
                        <m:r>
                          <m:rPr>
                            <m:sty m:val="p"/>
                          </m:rPr>
                          <a:rPr lang="en-US" sz="2800" b="0" i="0" smtClean="0">
                            <a:latin typeface="Cambria Math" panose="02040503050406030204" pitchFamily="18" charset="0"/>
                            <a:cs typeface="Segoe UI Semibold" panose="020B0702040204020203" pitchFamily="34" charset="0"/>
                          </a:rPr>
                          <m:t>Var</m:t>
                        </m:r>
                        <m:d>
                          <m:dPr>
                            <m:ctrlPr>
                              <a:rPr lang="en-US" sz="2800" b="0" i="1" smtClean="0">
                                <a:latin typeface="Cambria Math" panose="02040503050406030204" pitchFamily="18" charset="0"/>
                                <a:cs typeface="Segoe UI Semibold" panose="020B0702040204020203" pitchFamily="34" charset="0"/>
                              </a:rPr>
                            </m:ctrlPr>
                          </m:dPr>
                          <m:e>
                            <m:r>
                              <a:rPr lang="en-US" sz="2800" b="0" i="1" smtClean="0">
                                <a:latin typeface="Cambria Math" panose="02040503050406030204" pitchFamily="18" charset="0"/>
                                <a:cs typeface="Segoe UI Semibold" panose="020B0702040204020203" pitchFamily="34" charset="0"/>
                              </a:rPr>
                              <m:t>𝑋</m:t>
                            </m:r>
                          </m:e>
                        </m:d>
                        <m:r>
                          <a:rPr lang="en-US" sz="2800" b="0" i="1" smtClean="0">
                            <a:latin typeface="Cambria Math" panose="02040503050406030204" pitchFamily="18" charset="0"/>
                            <a:cs typeface="Segoe UI Semibold" panose="020B0702040204020203" pitchFamily="34" charset="0"/>
                          </a:rPr>
                          <m:t>=</m:t>
                        </m:r>
                        <m:nary>
                          <m:naryPr>
                            <m:chr m:val="∑"/>
                            <m:supHide m:val="on"/>
                            <m:ctrlPr>
                              <a:rPr lang="en-US" sz="2800" i="1">
                                <a:latin typeface="Cambria Math" panose="02040503050406030204" pitchFamily="18" charset="0"/>
                              </a:rPr>
                            </m:ctrlPr>
                          </m:naryPr>
                          <m:sub>
                            <m:r>
                              <a:rPr lang="en-US" sz="2800" i="1">
                                <a:latin typeface="Cambria Math" panose="02040503050406030204" pitchFamily="18" charset="0"/>
                              </a:rPr>
                              <m:t>𝜔</m:t>
                            </m:r>
                          </m:sub>
                          <m:sup/>
                          <m:e>
                            <m:r>
                              <a:rPr lang="en-US" sz="2800" i="1">
                                <a:latin typeface="Cambria Math" panose="02040503050406030204" pitchFamily="18" charset="0"/>
                              </a:rPr>
                              <m:t>ℙ</m:t>
                            </m:r>
                            <m:d>
                              <m:dPr>
                                <m:ctrlPr>
                                  <a:rPr lang="en-US" sz="2800" i="1">
                                    <a:latin typeface="Cambria Math" panose="02040503050406030204" pitchFamily="18" charset="0"/>
                                  </a:rPr>
                                </m:ctrlPr>
                              </m:dPr>
                              <m:e>
                                <m:r>
                                  <a:rPr lang="en-US" sz="2800" i="1">
                                    <a:latin typeface="Cambria Math" panose="02040503050406030204" pitchFamily="18" charset="0"/>
                                  </a:rPr>
                                  <m:t>𝜔</m:t>
                                </m:r>
                              </m:e>
                            </m:d>
                            <m:r>
                              <a:rPr lang="en-US" sz="2800" i="1">
                                <a:latin typeface="Cambria Math" panose="02040503050406030204" pitchFamily="18" charset="0"/>
                              </a:rPr>
                              <m:t>⋅</m:t>
                            </m:r>
                            <m:sSup>
                              <m:sSupPr>
                                <m:ctrlPr>
                                  <a:rPr lang="en-US" sz="2800" i="1">
                                    <a:latin typeface="Cambria Math" panose="02040503050406030204" pitchFamily="18" charset="0"/>
                                  </a:rPr>
                                </m:ctrlPr>
                              </m:sSupPr>
                              <m:e>
                                <m:d>
                                  <m:dPr>
                                    <m:ctrlPr>
                                      <a:rPr lang="en-US" sz="2800" i="1">
                                        <a:latin typeface="Cambria Math" panose="02040503050406030204" pitchFamily="18" charset="0"/>
                                      </a:rPr>
                                    </m:ctrlPr>
                                  </m:dPr>
                                  <m:e>
                                    <m:r>
                                      <a:rPr lang="en-US" sz="2800" i="1">
                                        <a:latin typeface="Cambria Math" panose="02040503050406030204" pitchFamily="18" charset="0"/>
                                      </a:rPr>
                                      <m:t>𝑋</m:t>
                                    </m:r>
                                    <m:d>
                                      <m:dPr>
                                        <m:ctrlPr>
                                          <a:rPr lang="en-US" sz="2800" i="1">
                                            <a:latin typeface="Cambria Math" panose="02040503050406030204" pitchFamily="18" charset="0"/>
                                          </a:rPr>
                                        </m:ctrlPr>
                                      </m:dPr>
                                      <m:e>
                                        <m:r>
                                          <a:rPr lang="en-US" sz="2800" i="1">
                                            <a:latin typeface="Cambria Math" panose="02040503050406030204" pitchFamily="18" charset="0"/>
                                          </a:rPr>
                                          <m:t>𝜔</m:t>
                                        </m:r>
                                      </m:e>
                                    </m:d>
                                    <m:r>
                                      <a:rPr lang="en-US" sz="2800" i="1">
                                        <a:latin typeface="Cambria Math" panose="02040503050406030204" pitchFamily="18" charset="0"/>
                                      </a:rPr>
                                      <m:t>−</m:t>
                                    </m:r>
                                    <m:r>
                                      <a:rPr lang="en-US" sz="2800" i="1">
                                        <a:latin typeface="Cambria Math" panose="02040503050406030204" pitchFamily="18" charset="0"/>
                                      </a:rPr>
                                      <m:t>𝔼</m:t>
                                    </m:r>
                                    <m:d>
                                      <m:dPr>
                                        <m:begChr m:val="["/>
                                        <m:endChr m:val="]"/>
                                        <m:ctrlPr>
                                          <a:rPr lang="en-US" sz="2800" i="1">
                                            <a:latin typeface="Cambria Math" panose="02040503050406030204" pitchFamily="18" charset="0"/>
                                          </a:rPr>
                                        </m:ctrlPr>
                                      </m:dPr>
                                      <m:e>
                                        <m:r>
                                          <a:rPr lang="en-US" sz="2800" i="1">
                                            <a:latin typeface="Cambria Math" panose="02040503050406030204" pitchFamily="18" charset="0"/>
                                          </a:rPr>
                                          <m:t>𝑋</m:t>
                                        </m:r>
                                      </m:e>
                                    </m:d>
                                  </m:e>
                                </m:d>
                              </m:e>
                              <m:sup>
                                <m:r>
                                  <a:rPr lang="en-US" sz="2800" i="1">
                                    <a:latin typeface="Cambria Math" panose="02040503050406030204" pitchFamily="18" charset="0"/>
                                  </a:rPr>
                                  <m:t>2</m:t>
                                </m:r>
                              </m:sup>
                            </m:sSup>
                            <m:r>
                              <a:rPr lang="en-US" sz="2800" i="1">
                                <a:latin typeface="Cambria Math" panose="02040503050406030204" pitchFamily="18" charset="0"/>
                              </a:rPr>
                              <m:t> </m:t>
                            </m:r>
                          </m:e>
                        </m:nary>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𝔼</m:t>
                        </m:r>
                        <m:d>
                          <m:dPr>
                            <m:begChr m:val="["/>
                            <m:endChr m:val="]"/>
                            <m:ctrlPr>
                              <a:rPr lang="en-US" sz="2800" b="0" i="1" smtClean="0">
                                <a:latin typeface="Cambria Math" panose="02040503050406030204" pitchFamily="18" charset="0"/>
                                <a:cs typeface="Segoe UI Semibold" panose="020B0702040204020203" pitchFamily="34" charset="0"/>
                              </a:rPr>
                            </m:ctrlPr>
                          </m:dPr>
                          <m:e>
                            <m:sSup>
                              <m:sSupPr>
                                <m:ctrlPr>
                                  <a:rPr lang="en-US" sz="2800" b="0" i="1" smtClean="0">
                                    <a:latin typeface="Cambria Math" panose="02040503050406030204" pitchFamily="18" charset="0"/>
                                    <a:cs typeface="Segoe UI Semibold" panose="020B0702040204020203" pitchFamily="34" charset="0"/>
                                  </a:rPr>
                                </m:ctrlPr>
                              </m:sSupPr>
                              <m:e>
                                <m:d>
                                  <m:dPr>
                                    <m:ctrlPr>
                                      <a:rPr lang="en-US" sz="2800" b="0" i="1" smtClean="0">
                                        <a:latin typeface="Cambria Math" panose="02040503050406030204" pitchFamily="18" charset="0"/>
                                        <a:cs typeface="Segoe UI Semibold" panose="020B0702040204020203" pitchFamily="34" charset="0"/>
                                      </a:rPr>
                                    </m:ctrlPr>
                                  </m:dPr>
                                  <m:e>
                                    <m:r>
                                      <a:rPr lang="en-US" sz="2800" b="0" i="1" smtClean="0">
                                        <a:latin typeface="Cambria Math" panose="02040503050406030204" pitchFamily="18" charset="0"/>
                                        <a:cs typeface="Segoe UI Semibold" panose="020B0702040204020203" pitchFamily="34" charset="0"/>
                                      </a:rPr>
                                      <m:t>𝑋</m:t>
                                    </m:r>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𝔼</m:t>
                                    </m:r>
                                    <m:d>
                                      <m:dPr>
                                        <m:begChr m:val="["/>
                                        <m:endChr m:val="]"/>
                                        <m:ctrlPr>
                                          <a:rPr lang="en-US" sz="2800" b="0" i="1" smtClean="0">
                                            <a:latin typeface="Cambria Math" panose="02040503050406030204" pitchFamily="18" charset="0"/>
                                            <a:cs typeface="Segoe UI Semibold" panose="020B0702040204020203" pitchFamily="34" charset="0"/>
                                          </a:rPr>
                                        </m:ctrlPr>
                                      </m:dPr>
                                      <m:e>
                                        <m:r>
                                          <a:rPr lang="en-US" sz="2800" b="0" i="1" smtClean="0">
                                            <a:latin typeface="Cambria Math" panose="02040503050406030204" pitchFamily="18" charset="0"/>
                                            <a:cs typeface="Segoe UI Semibold" panose="020B0702040204020203" pitchFamily="34" charset="0"/>
                                          </a:rPr>
                                          <m:t>𝑋</m:t>
                                        </m:r>
                                      </m:e>
                                    </m:d>
                                  </m:e>
                                </m:d>
                              </m:e>
                              <m:sup>
                                <m:r>
                                  <a:rPr lang="en-US" sz="2800" b="0" i="1" smtClean="0">
                                    <a:latin typeface="Cambria Math" panose="02040503050406030204" pitchFamily="18" charset="0"/>
                                    <a:cs typeface="Segoe UI Semibold" panose="020B0702040204020203" pitchFamily="34" charset="0"/>
                                  </a:rPr>
                                  <m:t>2</m:t>
                                </m:r>
                              </m:sup>
                            </m:sSup>
                          </m:e>
                        </m:d>
                      </m:oMath>
                    </m:oMathPara>
                  </a14:m>
                  <a:endParaRPr lang="en-US" sz="2800" b="0" i="1" dirty="0">
                    <a:latin typeface="Cambria Math" panose="02040503050406030204" pitchFamily="18" charset="0"/>
                    <a:cs typeface="Segoe UI Semibold" panose="020B0702040204020203" pitchFamily="34" charset="0"/>
                  </a:endParaRPr>
                </a:p>
                <a:p>
                  <a:pPr algn="ctr"/>
                  <a14:m>
                    <m:oMathPara xmlns:m="http://schemas.openxmlformats.org/officeDocument/2006/math">
                      <m:oMathParaPr>
                        <m:jc m:val="left"/>
                      </m:oMathParaPr>
                      <m:oMath xmlns:m="http://schemas.openxmlformats.org/officeDocument/2006/math">
                        <m:r>
                          <a:rPr lang="en-US" sz="2800" b="0" i="1" smtClean="0">
                            <a:latin typeface="Cambria Math" panose="02040503050406030204" pitchFamily="18" charset="0"/>
                            <a:cs typeface="Segoe UI Semibold" panose="020B0702040204020203" pitchFamily="34" charset="0"/>
                          </a:rPr>
                          <m:t>               =</m:t>
                        </m:r>
                        <m:r>
                          <a:rPr lang="en-US" sz="2800" b="0" i="1" smtClean="0">
                            <a:latin typeface="Cambria Math" panose="02040503050406030204" pitchFamily="18" charset="0"/>
                            <a:cs typeface="Segoe UI Semibold" panose="020B0702040204020203" pitchFamily="34" charset="0"/>
                          </a:rPr>
                          <m:t>𝔼</m:t>
                        </m:r>
                        <m:r>
                          <a:rPr lang="en-US" sz="2800" b="0" i="1" smtClean="0">
                            <a:latin typeface="Cambria Math" panose="02040503050406030204" pitchFamily="18" charset="0"/>
                            <a:cs typeface="Segoe UI Semibold" panose="020B0702040204020203" pitchFamily="34" charset="0"/>
                          </a:rPr>
                          <m:t>[</m:t>
                        </m:r>
                        <m:sSup>
                          <m:sSupPr>
                            <m:ctrlPr>
                              <a:rPr lang="en-US" sz="2800" b="0" i="1" smtClean="0">
                                <a:latin typeface="Cambria Math" panose="02040503050406030204" pitchFamily="18" charset="0"/>
                                <a:cs typeface="Segoe UI Semibold" panose="020B0702040204020203" pitchFamily="34" charset="0"/>
                              </a:rPr>
                            </m:ctrlPr>
                          </m:sSupPr>
                          <m:e>
                            <m:r>
                              <a:rPr lang="en-US" sz="2800" b="0" i="1" smtClean="0">
                                <a:latin typeface="Cambria Math" panose="02040503050406030204" pitchFamily="18" charset="0"/>
                                <a:cs typeface="Segoe UI Semibold" panose="020B0702040204020203" pitchFamily="34" charset="0"/>
                              </a:rPr>
                              <m:t>𝑋</m:t>
                            </m:r>
                          </m:e>
                          <m:sup>
                            <m:r>
                              <a:rPr lang="en-US" sz="2800" b="0" i="1" smtClean="0">
                                <a:latin typeface="Cambria Math" panose="02040503050406030204" pitchFamily="18" charset="0"/>
                                <a:cs typeface="Segoe UI Semibold" panose="020B0702040204020203" pitchFamily="34" charset="0"/>
                              </a:rPr>
                              <m:t>2</m:t>
                            </m:r>
                          </m:sup>
                        </m:sSup>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𝔼</m:t>
                        </m:r>
                        <m:sSup>
                          <m:sSupPr>
                            <m:ctrlPr>
                              <a:rPr lang="en-US" sz="2800" b="0" i="1" smtClean="0">
                                <a:latin typeface="Cambria Math" panose="02040503050406030204" pitchFamily="18" charset="0"/>
                                <a:cs typeface="Segoe UI Semibold" panose="020B0702040204020203" pitchFamily="34" charset="0"/>
                              </a:rPr>
                            </m:ctrlPr>
                          </m:sSupPr>
                          <m:e>
                            <m:d>
                              <m:dPr>
                                <m:begChr m:val="["/>
                                <m:endChr m:val="]"/>
                                <m:ctrlPr>
                                  <a:rPr lang="en-US" sz="2800" b="0" i="1" smtClean="0">
                                    <a:latin typeface="Cambria Math" panose="02040503050406030204" pitchFamily="18" charset="0"/>
                                    <a:cs typeface="Segoe UI Semibold" panose="020B0702040204020203" pitchFamily="34" charset="0"/>
                                  </a:rPr>
                                </m:ctrlPr>
                              </m:dPr>
                              <m:e>
                                <m:r>
                                  <a:rPr lang="en-US" sz="2800" b="0" i="1" smtClean="0">
                                    <a:latin typeface="Cambria Math" panose="02040503050406030204" pitchFamily="18" charset="0"/>
                                    <a:cs typeface="Segoe UI Semibold" panose="020B0702040204020203" pitchFamily="34" charset="0"/>
                                  </a:rPr>
                                  <m:t>𝑋</m:t>
                                </m:r>
                              </m:e>
                            </m:d>
                          </m:e>
                          <m:sup>
                            <m:r>
                              <a:rPr lang="en-US" sz="2800" b="0" i="1" smtClean="0">
                                <a:latin typeface="Cambria Math" panose="02040503050406030204" pitchFamily="18" charset="0"/>
                                <a:cs typeface="Segoe UI Semibold" panose="020B0702040204020203" pitchFamily="34" charset="0"/>
                              </a:rPr>
                              <m:t>2</m:t>
                            </m:r>
                          </m:sup>
                        </m:sSup>
                      </m:oMath>
                    </m:oMathPara>
                  </a14:m>
                  <a:endParaRPr lang="en-US" sz="2800" dirty="0">
                    <a:latin typeface="Segoe UI Semibold" panose="020B0702040204020203" pitchFamily="34" charset="0"/>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65242E91-B998-4FC6-AF24-6914C8ED963C}"/>
                    </a:ext>
                  </a:extLst>
                </p:cNvPr>
                <p:cNvSpPr>
                  <a:spLocks noRot="1" noChangeAspect="1" noMove="1" noResize="1" noEditPoints="1" noAdjustHandles="1" noChangeArrowheads="1" noChangeShapeType="1" noTextEdit="1"/>
                </p:cNvSpPr>
                <p:nvPr/>
              </p:nvSpPr>
              <p:spPr>
                <a:xfrm>
                  <a:off x="999773" y="3976258"/>
                  <a:ext cx="6320538" cy="1749737"/>
                </a:xfrm>
                <a:prstGeom prst="rect">
                  <a:avLst/>
                </a:prstGeom>
                <a:blipFill>
                  <a:blip r:embed="rId3"/>
                  <a:stretch>
                    <a:fillRect l="-1067" t="-2424"/>
                  </a:stretch>
                </a:blipFill>
                <a:ln>
                  <a:noFill/>
                </a:ln>
              </p:spPr>
              <p:txBody>
                <a:bodyPr/>
                <a:lstStyle/>
                <a:p>
                  <a:r>
                    <a:rPr lang="en-US">
                      <a:noFill/>
                    </a:rPr>
                    <a:t> </a:t>
                  </a:r>
                </a:p>
              </p:txBody>
            </p:sp>
          </mc:Fallback>
        </mc:AlternateContent>
        <p:sp>
          <p:nvSpPr>
            <p:cNvPr id="6" name="Rectangle 5">
              <a:extLst>
                <a:ext uri="{FF2B5EF4-FFF2-40B4-BE49-F238E27FC236}">
                  <a16:creationId xmlns:a16="http://schemas.microsoft.com/office/drawing/2014/main" id="{121B344C-6F4C-40AB-B825-6A241D97C2A2}"/>
                </a:ext>
              </a:extLst>
            </p:cNvPr>
            <p:cNvSpPr/>
            <p:nvPr/>
          </p:nvSpPr>
          <p:spPr>
            <a:xfrm>
              <a:off x="999774" y="3429001"/>
              <a:ext cx="6320537" cy="547257"/>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Segoe UI Semibold" panose="020B0702040204020203" pitchFamily="34" charset="0"/>
                  <a:cs typeface="Segoe UI Semibold" panose="020B0702040204020203" pitchFamily="34" charset="0"/>
                </a:rPr>
                <a:t>Variance</a:t>
              </a:r>
            </a:p>
          </p:txBody>
        </p:sp>
      </p:grpSp>
      <mc:AlternateContent xmlns:mc="http://schemas.openxmlformats.org/markup-compatibility/2006" xmlns:a14="http://schemas.microsoft.com/office/drawing/2010/main">
        <mc:Choice Requires="a14">
          <p:sp>
            <p:nvSpPr>
              <p:cNvPr id="7" name="Rectangle: Rounded Corners 6">
                <a:extLst>
                  <a:ext uri="{FF2B5EF4-FFF2-40B4-BE49-F238E27FC236}">
                    <a16:creationId xmlns:a16="http://schemas.microsoft.com/office/drawing/2014/main" id="{60699782-6FF7-651B-CFD4-FFDE4F5D07C1}"/>
                  </a:ext>
                </a:extLst>
              </p:cNvPr>
              <p:cNvSpPr/>
              <p:nvPr/>
            </p:nvSpPr>
            <p:spPr>
              <a:xfrm>
                <a:off x="5324930" y="549352"/>
                <a:ext cx="6437568" cy="722436"/>
              </a:xfrm>
              <a:prstGeom prst="roundRect">
                <a:avLst/>
              </a:prstGeom>
              <a:solidFill>
                <a:srgbClr val="CBEC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600" b="1" dirty="0">
                    <a:solidFill>
                      <a:schemeClr val="tx1"/>
                    </a:solidFill>
                    <a:latin typeface="Segoe UI Semilight" panose="020B0402040204020203" pitchFamily="34" charset="0"/>
                    <a:cs typeface="Segoe UI Semilight" panose="020B0402040204020203" pitchFamily="34" charset="0"/>
                  </a:rPr>
                  <a:t>Use LOTUS to compute </a:t>
                </a:r>
                <a14:m>
                  <m:oMath xmlns:m="http://schemas.openxmlformats.org/officeDocument/2006/math">
                    <m:r>
                      <a:rPr lang="en-US" sz="2600" b="1" i="1" smtClean="0">
                        <a:solidFill>
                          <a:schemeClr val="tx1"/>
                        </a:solidFill>
                        <a:latin typeface="Cambria Math" panose="02040503050406030204" pitchFamily="18" charset="0"/>
                        <a:cs typeface="Segoe UI Semilight" panose="020B0402040204020203" pitchFamily="34" charset="0"/>
                      </a:rPr>
                      <m:t>𝑬</m:t>
                    </m:r>
                    <m:r>
                      <a:rPr lang="en-US" sz="2600" b="1" i="1" smtClean="0">
                        <a:solidFill>
                          <a:schemeClr val="tx1"/>
                        </a:solidFill>
                        <a:latin typeface="Cambria Math" panose="02040503050406030204" pitchFamily="18" charset="0"/>
                        <a:cs typeface="Segoe UI Semilight" panose="020B0402040204020203" pitchFamily="34" charset="0"/>
                      </a:rPr>
                      <m:t>[</m:t>
                    </m:r>
                    <m:sSup>
                      <m:sSupPr>
                        <m:ctrlPr>
                          <a:rPr lang="en-US" sz="2600" b="1" i="1" smtClean="0">
                            <a:solidFill>
                              <a:schemeClr val="tx1"/>
                            </a:solidFill>
                            <a:latin typeface="Cambria Math" panose="02040503050406030204" pitchFamily="18" charset="0"/>
                            <a:cs typeface="Segoe UI Semilight" panose="020B0402040204020203" pitchFamily="34" charset="0"/>
                          </a:rPr>
                        </m:ctrlPr>
                      </m:sSupPr>
                      <m:e>
                        <m:r>
                          <a:rPr lang="en-US" sz="2600" b="1" i="1" smtClean="0">
                            <a:solidFill>
                              <a:schemeClr val="tx1"/>
                            </a:solidFill>
                            <a:latin typeface="Cambria Math" panose="02040503050406030204" pitchFamily="18" charset="0"/>
                            <a:cs typeface="Segoe UI Semilight" panose="020B0402040204020203" pitchFamily="34" charset="0"/>
                          </a:rPr>
                          <m:t>𝑿</m:t>
                        </m:r>
                      </m:e>
                      <m:sup>
                        <m:r>
                          <a:rPr lang="en-US" sz="2600" b="1" i="1" smtClean="0">
                            <a:solidFill>
                              <a:schemeClr val="tx1"/>
                            </a:solidFill>
                            <a:latin typeface="Cambria Math" panose="02040503050406030204" pitchFamily="18" charset="0"/>
                            <a:cs typeface="Segoe UI Semilight" panose="020B0402040204020203" pitchFamily="34" charset="0"/>
                          </a:rPr>
                          <m:t>𝟐</m:t>
                        </m:r>
                      </m:sup>
                    </m:sSup>
                    <m:r>
                      <a:rPr lang="en-US" sz="2600" b="1" i="1" smtClean="0">
                        <a:solidFill>
                          <a:schemeClr val="tx1"/>
                        </a:solidFill>
                        <a:latin typeface="Cambria Math" panose="02040503050406030204" pitchFamily="18" charset="0"/>
                        <a:cs typeface="Segoe UI Semilight" panose="020B0402040204020203" pitchFamily="34" charset="0"/>
                      </a:rPr>
                      <m:t>]</m:t>
                    </m:r>
                  </m:oMath>
                </a14:m>
                <a:r>
                  <a:rPr lang="en-US" sz="2600" dirty="0">
                    <a:solidFill>
                      <a:schemeClr val="tx1"/>
                    </a:solidFill>
                    <a:latin typeface="Segoe UI Semilight" panose="020B0402040204020203" pitchFamily="34" charset="0"/>
                    <a:cs typeface="Segoe UI Semilight" panose="020B0402040204020203" pitchFamily="34" charset="0"/>
                  </a:rPr>
                  <a:t> (</a:t>
                </a:r>
                <a14:m>
                  <m:oMath xmlns:m="http://schemas.openxmlformats.org/officeDocument/2006/math">
                    <m:r>
                      <a:rPr lang="en-US" sz="2600" b="0" i="1" dirty="0" smtClean="0">
                        <a:solidFill>
                          <a:schemeClr val="tx1"/>
                        </a:solidFill>
                        <a:latin typeface="Cambria Math" panose="02040503050406030204" pitchFamily="18" charset="0"/>
                        <a:cs typeface="Segoe UI Semilight" panose="020B0402040204020203" pitchFamily="34" charset="0"/>
                      </a:rPr>
                      <m:t>𝑔</m:t>
                    </m:r>
                    <m:d>
                      <m:dPr>
                        <m:ctrlPr>
                          <a:rPr lang="en-US" sz="2600" b="0" i="1" dirty="0" smtClean="0">
                            <a:solidFill>
                              <a:schemeClr val="tx1"/>
                            </a:solidFill>
                            <a:latin typeface="Cambria Math" panose="02040503050406030204" pitchFamily="18" charset="0"/>
                            <a:cs typeface="Segoe UI Semilight" panose="020B0402040204020203" pitchFamily="34" charset="0"/>
                          </a:rPr>
                        </m:ctrlPr>
                      </m:dPr>
                      <m:e>
                        <m:r>
                          <a:rPr lang="en-US" sz="2600" b="0" i="1" dirty="0" smtClean="0">
                            <a:solidFill>
                              <a:schemeClr val="tx1"/>
                            </a:solidFill>
                            <a:latin typeface="Cambria Math" panose="02040503050406030204" pitchFamily="18" charset="0"/>
                            <a:cs typeface="Segoe UI Semilight" panose="020B0402040204020203" pitchFamily="34" charset="0"/>
                          </a:rPr>
                          <m:t>𝑋</m:t>
                        </m:r>
                      </m:e>
                    </m:d>
                    <m:r>
                      <a:rPr lang="en-US" sz="2600" b="0" i="1" dirty="0" smtClean="0">
                        <a:solidFill>
                          <a:schemeClr val="tx1"/>
                        </a:solidFill>
                        <a:latin typeface="Cambria Math" panose="02040503050406030204" pitchFamily="18" charset="0"/>
                        <a:cs typeface="Segoe UI Semilight" panose="020B0402040204020203" pitchFamily="34" charset="0"/>
                      </a:rPr>
                      <m:t>=</m:t>
                    </m:r>
                    <m:sSup>
                      <m:sSupPr>
                        <m:ctrlPr>
                          <a:rPr lang="en-US" sz="2600" b="0" i="1" dirty="0" smtClean="0">
                            <a:solidFill>
                              <a:schemeClr val="tx1"/>
                            </a:solidFill>
                            <a:latin typeface="Cambria Math" panose="02040503050406030204" pitchFamily="18" charset="0"/>
                            <a:cs typeface="Segoe UI Semilight" panose="020B0402040204020203" pitchFamily="34" charset="0"/>
                          </a:rPr>
                        </m:ctrlPr>
                      </m:sSupPr>
                      <m:e>
                        <m:r>
                          <a:rPr lang="en-US" sz="2600" b="0" i="1" dirty="0" smtClean="0">
                            <a:solidFill>
                              <a:schemeClr val="tx1"/>
                            </a:solidFill>
                            <a:latin typeface="Cambria Math" panose="02040503050406030204" pitchFamily="18" charset="0"/>
                            <a:cs typeface="Segoe UI Semilight" panose="020B0402040204020203" pitchFamily="34" charset="0"/>
                          </a:rPr>
                          <m:t>𝑋</m:t>
                        </m:r>
                      </m:e>
                      <m:sup>
                        <m:r>
                          <a:rPr lang="en-US" sz="2600" b="0" i="1" dirty="0" smtClean="0">
                            <a:solidFill>
                              <a:schemeClr val="tx1"/>
                            </a:solidFill>
                            <a:latin typeface="Cambria Math" panose="02040503050406030204" pitchFamily="18" charset="0"/>
                            <a:cs typeface="Segoe UI Semilight" panose="020B0402040204020203" pitchFamily="34" charset="0"/>
                          </a:rPr>
                          <m:t>2</m:t>
                        </m:r>
                      </m:sup>
                    </m:sSup>
                    <m:r>
                      <a:rPr lang="en-US" sz="2600" b="0" i="1" dirty="0" smtClean="0">
                        <a:solidFill>
                          <a:schemeClr val="tx1"/>
                        </a:solidFill>
                        <a:latin typeface="Cambria Math" panose="02040503050406030204" pitchFamily="18" charset="0"/>
                        <a:cs typeface="Segoe UI Semilight" panose="020B0402040204020203" pitchFamily="34" charset="0"/>
                      </a:rPr>
                      <m:t>)</m:t>
                    </m:r>
                  </m:oMath>
                </a14:m>
                <a:endParaRPr lang="en-US" sz="2600" dirty="0">
                  <a:solidFill>
                    <a:schemeClr val="tx1"/>
                  </a:solidFill>
                  <a:latin typeface="Segoe UI Semilight" panose="020B0402040204020203" pitchFamily="34" charset="0"/>
                  <a:cs typeface="Segoe UI Semilight" panose="020B0402040204020203" pitchFamily="34" charset="0"/>
                </a:endParaRPr>
              </a:p>
            </p:txBody>
          </p:sp>
        </mc:Choice>
        <mc:Fallback xmlns="">
          <p:sp>
            <p:nvSpPr>
              <p:cNvPr id="7" name="Rectangle: Rounded Corners 6">
                <a:extLst>
                  <a:ext uri="{FF2B5EF4-FFF2-40B4-BE49-F238E27FC236}">
                    <a16:creationId xmlns:a16="http://schemas.microsoft.com/office/drawing/2014/main" id="{60699782-6FF7-651B-CFD4-FFDE4F5D07C1}"/>
                  </a:ext>
                </a:extLst>
              </p:cNvPr>
              <p:cNvSpPr>
                <a:spLocks noRot="1" noChangeAspect="1" noMove="1" noResize="1" noEditPoints="1" noAdjustHandles="1" noChangeArrowheads="1" noChangeShapeType="1" noTextEdit="1"/>
              </p:cNvSpPr>
              <p:nvPr/>
            </p:nvSpPr>
            <p:spPr>
              <a:xfrm>
                <a:off x="5324930" y="549352"/>
                <a:ext cx="6437568" cy="722436"/>
              </a:xfrm>
              <a:prstGeom prst="roundRect">
                <a:avLst/>
              </a:prstGeom>
              <a:blipFill>
                <a:blip r:embed="rId4"/>
                <a:stretch>
                  <a:fillRect l="-284" b="-5882"/>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366477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E2E27-4207-DF8B-BD8F-F6A34BCD7497}"/>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36C74AB-FDE4-54B6-D4CB-7D7464BA0A59}"/>
              </a:ext>
            </a:extLst>
          </p:cNvPr>
          <p:cNvSpPr>
            <a:spLocks noGrp="1"/>
          </p:cNvSpPr>
          <p:nvPr>
            <p:ph sz="half" idx="1"/>
          </p:nvPr>
        </p:nvSpPr>
        <p:spPr>
          <a:xfrm>
            <a:off x="634620" y="1512985"/>
            <a:ext cx="5397689" cy="4796375"/>
          </a:xfrm>
        </p:spPr>
        <p:txBody>
          <a:bodyPr>
            <a:normAutofit/>
          </a:bodyPr>
          <a:lstStyle/>
          <a:p>
            <a:r>
              <a:rPr lang="en-US" dirty="0"/>
              <a:t>Last time:</a:t>
            </a:r>
          </a:p>
          <a:p>
            <a:pPr marL="470916" lvl="1" indent="-342900">
              <a:buFont typeface="Arial" panose="020B0604020202020204" pitchFamily="34" charset="0"/>
              <a:buChar char="•"/>
            </a:pPr>
            <a:r>
              <a:rPr lang="en-US" dirty="0"/>
              <a:t>Expectation</a:t>
            </a:r>
          </a:p>
          <a:p>
            <a:pPr marL="470916" lvl="1" indent="-342900">
              <a:buFont typeface="Arial" panose="020B0604020202020204" pitchFamily="34" charset="0"/>
              <a:buChar char="•"/>
            </a:pPr>
            <a:r>
              <a:rPr lang="en-US" dirty="0"/>
              <a:t>Linearity of Expectation</a:t>
            </a:r>
          </a:p>
          <a:p>
            <a:endParaRPr lang="en-US" dirty="0"/>
          </a:p>
        </p:txBody>
      </p:sp>
      <p:sp>
        <p:nvSpPr>
          <p:cNvPr id="5" name="Content Placeholder 3">
            <a:extLst>
              <a:ext uri="{FF2B5EF4-FFF2-40B4-BE49-F238E27FC236}">
                <a16:creationId xmlns:a16="http://schemas.microsoft.com/office/drawing/2014/main" id="{B0FDFA96-7E7E-A52E-E8C9-322EF61F3093}"/>
              </a:ext>
            </a:extLst>
          </p:cNvPr>
          <p:cNvSpPr txBox="1">
            <a:spLocks/>
          </p:cNvSpPr>
          <p:nvPr/>
        </p:nvSpPr>
        <p:spPr>
          <a:xfrm>
            <a:off x="6364809" y="1512984"/>
            <a:ext cx="5397689" cy="4796375"/>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800" kern="1200">
                <a:solidFill>
                  <a:schemeClr val="tx1"/>
                </a:solidFill>
                <a:latin typeface="Segoe UI Semilight" panose="020B0402040204020203" pitchFamily="34" charset="0"/>
                <a:ea typeface="+mn-ea"/>
                <a:cs typeface="Segoe UI Semilight" panose="020B0402040204020203" pitchFamily="34" charset="0"/>
              </a:defRPr>
            </a:lvl1pPr>
            <a:lvl2pPr marL="128016" indent="0" algn="l"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2800" kern="1200">
                <a:solidFill>
                  <a:schemeClr val="tx1"/>
                </a:solidFill>
                <a:latin typeface="Segoe UI Semilight" panose="020B0402040204020203" pitchFamily="34" charset="0"/>
                <a:ea typeface="+mn-ea"/>
                <a:cs typeface="Segoe UI Semilight" panose="020B0402040204020203" pitchFamily="34" charset="0"/>
              </a:defRPr>
            </a:lvl2pPr>
            <a:lvl3pPr marL="448056"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59436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4pPr>
            <a:lvl5pPr marL="77724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r>
              <a:rPr lang="en-US" sz="2400" dirty="0"/>
              <a:t>Today:</a:t>
            </a:r>
          </a:p>
          <a:p>
            <a:pPr marL="470916" lvl="1" indent="-342900">
              <a:buFont typeface="Arial" panose="020B0604020202020204" pitchFamily="34" charset="0"/>
              <a:buChar char="•"/>
            </a:pPr>
            <a:r>
              <a:rPr lang="en-US" sz="2400" dirty="0"/>
              <a:t>Recap LOE</a:t>
            </a:r>
          </a:p>
          <a:p>
            <a:pPr marL="470916" lvl="1" indent="-342900">
              <a:buFont typeface="Arial" panose="020B0604020202020204" pitchFamily="34" charset="0"/>
              <a:buChar char="•"/>
            </a:pPr>
            <a:r>
              <a:rPr lang="en-US" sz="2400" dirty="0"/>
              <a:t>Independence of RVs</a:t>
            </a:r>
          </a:p>
          <a:p>
            <a:pPr marL="470916" lvl="1" indent="-342900">
              <a:buFont typeface="Arial" panose="020B0604020202020204" pitchFamily="34" charset="0"/>
              <a:buChar char="•"/>
            </a:pPr>
            <a:r>
              <a:rPr lang="en-US" sz="2400" dirty="0"/>
              <a:t>Expectation of a function</a:t>
            </a:r>
          </a:p>
          <a:p>
            <a:pPr marL="470916" lvl="1" indent="-342900">
              <a:buFont typeface="Arial" panose="020B0604020202020204" pitchFamily="34" charset="0"/>
              <a:buChar char="•"/>
            </a:pPr>
            <a:r>
              <a:rPr lang="en-US" sz="2400" dirty="0"/>
              <a:t>Variance</a:t>
            </a:r>
          </a:p>
          <a:p>
            <a:pPr marL="470916" lvl="1" indent="-342900">
              <a:buFont typeface="Arial" panose="020B0604020202020204" pitchFamily="34" charset="0"/>
              <a:buChar char="•"/>
            </a:pPr>
            <a:r>
              <a:rPr lang="en-US" sz="2400" dirty="0"/>
              <a:t>Zoo of Discrete Random Variables</a:t>
            </a:r>
          </a:p>
          <a:p>
            <a:pPr marL="470916" lvl="1" indent="-342900">
              <a:buFont typeface="Arial" panose="020B0604020202020204" pitchFamily="34" charset="0"/>
              <a:buChar char="•"/>
            </a:pPr>
            <a:endParaRPr lang="en-US" sz="2400" dirty="0"/>
          </a:p>
          <a:p>
            <a:endParaRPr lang="en-US" sz="2400" dirty="0"/>
          </a:p>
        </p:txBody>
      </p:sp>
      <p:sp>
        <p:nvSpPr>
          <p:cNvPr id="6" name="Title 1">
            <a:extLst>
              <a:ext uri="{FF2B5EF4-FFF2-40B4-BE49-F238E27FC236}">
                <a16:creationId xmlns:a16="http://schemas.microsoft.com/office/drawing/2014/main" id="{C481B734-7EFD-2E21-2E07-5DDE61CEDB8C}"/>
              </a:ext>
            </a:extLst>
          </p:cNvPr>
          <p:cNvSpPr>
            <a:spLocks noGrp="1"/>
          </p:cNvSpPr>
          <p:nvPr>
            <p:ph type="title"/>
          </p:nvPr>
        </p:nvSpPr>
        <p:spPr>
          <a:xfrm>
            <a:off x="575239" y="263276"/>
            <a:ext cx="11187259" cy="1014667"/>
          </a:xfrm>
        </p:spPr>
        <p:txBody>
          <a:bodyPr/>
          <a:lstStyle/>
          <a:p>
            <a:r>
              <a:rPr lang="en-US" dirty="0"/>
              <a:t>Where Are We?</a:t>
            </a:r>
          </a:p>
        </p:txBody>
      </p:sp>
    </p:spTree>
    <p:extLst>
      <p:ext uri="{BB962C8B-B14F-4D97-AF65-F5344CB8AC3E}">
        <p14:creationId xmlns:p14="http://schemas.microsoft.com/office/powerpoint/2010/main" val="3888001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30CBF-ABB9-47DA-BC75-1829CB801F63}"/>
              </a:ext>
            </a:extLst>
          </p:cNvPr>
          <p:cNvSpPr>
            <a:spLocks noGrp="1"/>
          </p:cNvSpPr>
          <p:nvPr>
            <p:ph type="title"/>
          </p:nvPr>
        </p:nvSpPr>
        <p:spPr/>
        <p:txBody>
          <a:bodyPr/>
          <a:lstStyle/>
          <a:p>
            <a:r>
              <a:rPr lang="en-US" dirty="0"/>
              <a:t>Proof of Calculation Trick</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380E893E-1F8D-41FD-BAB2-6965885528BB}"/>
                  </a:ext>
                </a:extLst>
              </p:cNvPr>
              <p:cNvSpPr>
                <a:spLocks noGrp="1"/>
              </p:cNvSpPr>
              <p:nvPr>
                <p:ph idx="1"/>
              </p:nvPr>
            </p:nvSpPr>
            <p:spPr/>
            <p:txBody>
              <a:bodyPr/>
              <a:lstStyle/>
              <a:p>
                <a14:m>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d>
                          </m:e>
                          <m:sup>
                            <m:r>
                              <a:rPr lang="en-US" b="0" i="1" smtClean="0">
                                <a:latin typeface="Cambria Math" panose="02040503050406030204" pitchFamily="18" charset="0"/>
                              </a:rPr>
                              <m:t>2</m:t>
                            </m:r>
                          </m:sup>
                        </m:sSup>
                      </m:e>
                    </m:d>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2</m:t>
                            </m:r>
                          </m:sup>
                        </m:sSup>
                        <m:r>
                          <a:rPr lang="en-US" b="0" i="1" smtClean="0">
                            <a:latin typeface="Cambria Math" panose="02040503050406030204" pitchFamily="18" charset="0"/>
                          </a:rPr>
                          <m:t>−2</m:t>
                        </m:r>
                        <m:r>
                          <a:rPr lang="en-US" b="0" i="1" smtClean="0">
                            <a:latin typeface="Cambria Math" panose="02040503050406030204" pitchFamily="18" charset="0"/>
                          </a:rPr>
                          <m:t>𝑋</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d>
                          </m:e>
                          <m:sup>
                            <m:r>
                              <a:rPr lang="en-US" b="0" i="1" smtClean="0">
                                <a:latin typeface="Cambria Math" panose="02040503050406030204" pitchFamily="18" charset="0"/>
                              </a:rPr>
                              <m:t>2</m:t>
                            </m:r>
                          </m:sup>
                        </m:sSup>
                      </m:e>
                    </m:d>
                  </m:oMath>
                </a14:m>
                <a:r>
                  <a:rPr lang="en-US" dirty="0"/>
                  <a:t> expanding the square</a:t>
                </a:r>
              </a:p>
              <a:p>
                <a14:m>
                  <m:oMath xmlns:m="http://schemas.openxmlformats.org/officeDocument/2006/math">
                    <m:r>
                      <a:rPr lang="en-US" b="0" i="1" smtClean="0">
                        <a:latin typeface="Cambria Math" panose="02040503050406030204" pitchFamily="18" charset="0"/>
                      </a:rPr>
                      <m:t>=</m:t>
                    </m:r>
                  </m:oMath>
                </a14:m>
                <a:endParaRPr lang="en-US" dirty="0"/>
              </a:p>
            </p:txBody>
          </p:sp>
        </mc:Choice>
        <mc:Fallback>
          <p:sp>
            <p:nvSpPr>
              <p:cNvPr id="3" name="Content Placeholder 2">
                <a:extLst>
                  <a:ext uri="{FF2B5EF4-FFF2-40B4-BE49-F238E27FC236}">
                    <a16:creationId xmlns:a16="http://schemas.microsoft.com/office/drawing/2014/main" id="{380E893E-1F8D-41FD-BAB2-6965885528BB}"/>
                  </a:ext>
                </a:extLst>
              </p:cNvPr>
              <p:cNvSpPr>
                <a:spLocks noGrp="1" noRot="1" noChangeAspect="1" noMove="1" noResize="1" noEditPoints="1" noAdjustHandles="1" noChangeArrowheads="1" noChangeShapeType="1" noTextEdit="1"/>
              </p:cNvSpPr>
              <p:nvPr>
                <p:ph idx="1"/>
              </p:nvPr>
            </p:nvSpPr>
            <p:spPr>
              <a:blipFill>
                <a:blip r:embed="rId2"/>
                <a:stretch>
                  <a:fillRect t="-2138"/>
                </a:stretch>
              </a:blipFill>
            </p:spPr>
            <p:txBody>
              <a:bodyPr/>
              <a:lstStyle/>
              <a:p>
                <a:r>
                  <a:rPr lang="en-US">
                    <a:noFill/>
                  </a:rPr>
                  <a:t> </a:t>
                </a:r>
              </a:p>
            </p:txBody>
          </p:sp>
        </mc:Fallback>
      </mc:AlternateContent>
    </p:spTree>
    <p:extLst>
      <p:ext uri="{BB962C8B-B14F-4D97-AF65-F5344CB8AC3E}">
        <p14:creationId xmlns:p14="http://schemas.microsoft.com/office/powerpoint/2010/main" val="31836884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D7657-CF8D-7094-C311-DCEF093F1F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1C4AF2-E098-C355-D097-3E7B751880CC}"/>
              </a:ext>
            </a:extLst>
          </p:cNvPr>
          <p:cNvSpPr>
            <a:spLocks noGrp="1"/>
          </p:cNvSpPr>
          <p:nvPr>
            <p:ph type="title"/>
          </p:nvPr>
        </p:nvSpPr>
        <p:spPr/>
        <p:txBody>
          <a:bodyPr/>
          <a:lstStyle/>
          <a:p>
            <a:r>
              <a:rPr lang="en-US" dirty="0"/>
              <a:t>Proof of Calculation Trick</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AE081D0-B1DE-1052-4871-E79269732E46}"/>
                  </a:ext>
                </a:extLst>
              </p:cNvPr>
              <p:cNvSpPr>
                <a:spLocks noGrp="1"/>
              </p:cNvSpPr>
              <p:nvPr>
                <p:ph idx="1"/>
              </p:nvPr>
            </p:nvSpPr>
            <p:spPr/>
            <p:txBody>
              <a:bodyPr/>
              <a:lstStyle/>
              <a:p>
                <a14:m>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d>
                          </m:e>
                          <m:sup>
                            <m:r>
                              <a:rPr lang="en-US" b="0" i="1" smtClean="0">
                                <a:latin typeface="Cambria Math" panose="02040503050406030204" pitchFamily="18" charset="0"/>
                              </a:rPr>
                              <m:t>2</m:t>
                            </m:r>
                          </m:sup>
                        </m:sSup>
                      </m:e>
                    </m:d>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2</m:t>
                            </m:r>
                          </m:sup>
                        </m:sSup>
                        <m:r>
                          <a:rPr lang="en-US" b="0" i="1" smtClean="0">
                            <a:latin typeface="Cambria Math" panose="02040503050406030204" pitchFamily="18" charset="0"/>
                          </a:rPr>
                          <m:t>−2</m:t>
                        </m:r>
                        <m:r>
                          <a:rPr lang="en-US" b="0" i="1" smtClean="0">
                            <a:latin typeface="Cambria Math" panose="02040503050406030204" pitchFamily="18" charset="0"/>
                          </a:rPr>
                          <m:t>𝑋</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d>
                          </m:e>
                          <m:sup>
                            <m:r>
                              <a:rPr lang="en-US" b="0" i="1" smtClean="0">
                                <a:latin typeface="Cambria Math" panose="02040503050406030204" pitchFamily="18" charset="0"/>
                              </a:rPr>
                              <m:t>2</m:t>
                            </m:r>
                          </m:sup>
                        </m:sSup>
                      </m:e>
                    </m:d>
                  </m:oMath>
                </a14:m>
                <a:r>
                  <a:rPr lang="en-US" dirty="0"/>
                  <a:t> expanding the square</a:t>
                </a:r>
              </a:p>
              <a:p>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2</m:t>
                            </m:r>
                          </m:sup>
                        </m:sSup>
                      </m:e>
                    </m:d>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2</m:t>
                        </m:r>
                        <m:r>
                          <a:rPr lang="en-US" b="0" i="1" smtClean="0">
                            <a:latin typeface="Cambria Math" panose="02040503050406030204" pitchFamily="18" charset="0"/>
                          </a:rPr>
                          <m:t>𝑋</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d>
                    <m:r>
                      <a:rPr lang="en-US" b="0" i="1" smtClean="0">
                        <a:latin typeface="Cambria Math" panose="02040503050406030204" pitchFamily="18" charset="0"/>
                      </a:rPr>
                      <m:t>+</m:t>
                    </m:r>
                    <m:r>
                      <a:rPr lang="en-US" b="0" i="1" smtClean="0">
                        <a:latin typeface="Cambria Math" panose="02040503050406030204" pitchFamily="18" charset="0"/>
                      </a:rPr>
                      <m:t>𝔼</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d>
                      </m:e>
                      <m:sup>
                        <m:r>
                          <a:rPr lang="en-US" b="0" i="1" smtClean="0">
                            <a:latin typeface="Cambria Math" panose="02040503050406030204" pitchFamily="18" charset="0"/>
                          </a:rPr>
                          <m:t>2</m:t>
                        </m:r>
                      </m:sup>
                    </m:sSup>
                    <m:r>
                      <a:rPr lang="en-US" b="0" i="1" smtClean="0">
                        <a:latin typeface="Cambria Math" panose="02040503050406030204" pitchFamily="18" charset="0"/>
                      </a:rPr>
                      <m:t>]</m:t>
                    </m:r>
                  </m:oMath>
                </a14:m>
                <a:r>
                  <a:rPr lang="en-US" dirty="0"/>
                  <a:t> linearity of expectation.</a:t>
                </a:r>
              </a:p>
              <a:p>
                <a14:m>
                  <m:oMath xmlns:m="http://schemas.openxmlformats.org/officeDocument/2006/math">
                    <m:r>
                      <a:rPr lang="en-US" b="0" i="1" smtClean="0">
                        <a:latin typeface="Cambria Math" panose="02040503050406030204" pitchFamily="18" charset="0"/>
                      </a:rPr>
                      <m:t>=</m:t>
                    </m:r>
                    <m:r>
                      <a:rPr lang="en-US" i="1">
                        <a:latin typeface="Cambria Math" panose="02040503050406030204" pitchFamily="18" charset="0"/>
                      </a:rPr>
                      <m:t>𝔼</m:t>
                    </m:r>
                    <m:d>
                      <m:dPr>
                        <m:begChr m:val="["/>
                        <m:endChr m:val="]"/>
                        <m:ctrlPr>
                          <a:rPr lang="en-US" i="1">
                            <a:latin typeface="Cambria Math" panose="02040503050406030204" pitchFamily="18" charset="0"/>
                          </a:rPr>
                        </m:ctrlPr>
                      </m:dPr>
                      <m:e>
                        <m:sSup>
                          <m:sSupPr>
                            <m:ctrlPr>
                              <a:rPr lang="en-US" i="1">
                                <a:latin typeface="Cambria Math" panose="02040503050406030204" pitchFamily="18" charset="0"/>
                              </a:rPr>
                            </m:ctrlPr>
                          </m:sSupPr>
                          <m:e>
                            <m:r>
                              <a:rPr lang="en-US" i="1">
                                <a:latin typeface="Cambria Math" panose="02040503050406030204" pitchFamily="18" charset="0"/>
                              </a:rPr>
                              <m:t>𝑋</m:t>
                            </m:r>
                          </m:e>
                          <m:sup>
                            <m:r>
                              <a:rPr lang="en-US" i="1">
                                <a:latin typeface="Cambria Math" panose="02040503050406030204" pitchFamily="18" charset="0"/>
                              </a:rPr>
                              <m:t>2</m:t>
                            </m:r>
                          </m:sup>
                        </m:sSup>
                      </m:e>
                    </m:d>
                    <m:r>
                      <a:rPr lang="en-US" i="1">
                        <a:latin typeface="Cambria Math" panose="02040503050406030204" pitchFamily="18" charset="0"/>
                      </a:rPr>
                      <m:t>−</m:t>
                    </m:r>
                    <m:r>
                      <a:rPr lang="en-US" b="0" i="1" smtClean="0">
                        <a:latin typeface="Cambria Math" panose="02040503050406030204" pitchFamily="18" charset="0"/>
                      </a:rPr>
                      <m:t>2</m:t>
                    </m:r>
                    <m:r>
                      <a:rPr lang="en-US" i="1">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𝔼</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r>
                      <a:rPr lang="en-US" i="1">
                        <a:latin typeface="Cambria Math" panose="02040503050406030204" pitchFamily="18" charset="0"/>
                      </a:rPr>
                      <m:t>𝔼</m:t>
                    </m:r>
                    <m:r>
                      <a:rPr lang="en-US" i="1">
                        <a:latin typeface="Cambria Math" panose="02040503050406030204" pitchFamily="18" charset="0"/>
                      </a:rPr>
                      <m:t>[</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𝔼</m:t>
                            </m:r>
                            <m:d>
                              <m:dPr>
                                <m:begChr m:val="["/>
                                <m:endChr m:val="]"/>
                                <m:ctrlPr>
                                  <a:rPr lang="en-US" i="1">
                                    <a:latin typeface="Cambria Math" panose="02040503050406030204" pitchFamily="18" charset="0"/>
                                  </a:rPr>
                                </m:ctrlPr>
                              </m:dPr>
                              <m:e>
                                <m:r>
                                  <a:rPr lang="en-US" i="1">
                                    <a:latin typeface="Cambria Math" panose="02040503050406030204" pitchFamily="18" charset="0"/>
                                  </a:rPr>
                                  <m:t>𝑋</m:t>
                                </m:r>
                              </m:e>
                            </m:d>
                          </m:e>
                        </m:d>
                      </m:e>
                      <m:sup>
                        <m:r>
                          <a:rPr lang="en-US" i="1">
                            <a:latin typeface="Cambria Math" panose="02040503050406030204" pitchFamily="18" charset="0"/>
                          </a:rPr>
                          <m:t>2</m:t>
                        </m:r>
                      </m:sup>
                    </m:sSup>
                    <m:r>
                      <a:rPr lang="en-US" i="1">
                        <a:latin typeface="Cambria Math" panose="02040503050406030204" pitchFamily="18" charset="0"/>
                      </a:rPr>
                      <m:t>]</m:t>
                    </m:r>
                  </m:oMath>
                </a14:m>
                <a:r>
                  <a:rPr lang="en-US" dirty="0"/>
                  <a:t> linearity of expectation.</a:t>
                </a:r>
              </a:p>
              <a:p>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𝔼</m:t>
                    </m:r>
                    <m:d>
                      <m:dPr>
                        <m:begChr m:val="["/>
                        <m:endChr m:val="]"/>
                        <m:ctrlPr>
                          <a:rPr lang="en-US" i="1">
                            <a:latin typeface="Cambria Math" panose="02040503050406030204" pitchFamily="18" charset="0"/>
                          </a:rPr>
                        </m:ctrlPr>
                      </m:dPr>
                      <m:e>
                        <m:sSup>
                          <m:sSupPr>
                            <m:ctrlPr>
                              <a:rPr lang="en-US" i="1">
                                <a:latin typeface="Cambria Math" panose="02040503050406030204" pitchFamily="18" charset="0"/>
                              </a:rPr>
                            </m:ctrlPr>
                          </m:sSupPr>
                          <m:e>
                            <m:r>
                              <a:rPr lang="en-US" i="1">
                                <a:latin typeface="Cambria Math" panose="02040503050406030204" pitchFamily="18" charset="0"/>
                              </a:rPr>
                              <m:t>𝑋</m:t>
                            </m:r>
                          </m:e>
                          <m:sup>
                            <m:r>
                              <a:rPr lang="en-US" i="1">
                                <a:latin typeface="Cambria Math" panose="02040503050406030204" pitchFamily="18" charset="0"/>
                              </a:rPr>
                              <m:t>2</m:t>
                            </m:r>
                          </m:sup>
                        </m:sSup>
                      </m:e>
                    </m:d>
                    <m:r>
                      <a:rPr lang="en-US" i="1">
                        <a:latin typeface="Cambria Math" panose="02040503050406030204" pitchFamily="18" charset="0"/>
                      </a:rPr>
                      <m:t>−2</m:t>
                    </m:r>
                    <m:r>
                      <a:rPr lang="en-US" i="1">
                        <a:latin typeface="Cambria Math" panose="02040503050406030204" pitchFamily="18" charset="0"/>
                      </a:rPr>
                      <m:t>𝔼</m:t>
                    </m:r>
                    <m:d>
                      <m:dPr>
                        <m:begChr m:val="["/>
                        <m:endChr m:val="]"/>
                        <m:ctrlPr>
                          <a:rPr lang="en-US" i="1">
                            <a:latin typeface="Cambria Math" panose="02040503050406030204" pitchFamily="18" charset="0"/>
                          </a:rPr>
                        </m:ctrlPr>
                      </m:dPr>
                      <m:e>
                        <m:r>
                          <a:rPr lang="en-US" i="1">
                            <a:latin typeface="Cambria Math" panose="02040503050406030204" pitchFamily="18" charset="0"/>
                          </a:rPr>
                          <m:t>𝑋</m:t>
                        </m:r>
                      </m:e>
                    </m:d>
                    <m:r>
                      <a:rPr lang="en-US" i="1">
                        <a:latin typeface="Cambria Math" panose="02040503050406030204" pitchFamily="18" charset="0"/>
                      </a:rPr>
                      <m:t>𝔼</m:t>
                    </m:r>
                    <m:r>
                      <a:rPr lang="en-US" i="1">
                        <a:latin typeface="Cambria Math" panose="02040503050406030204" pitchFamily="18" charset="0"/>
                      </a:rPr>
                      <m:t>[</m:t>
                    </m:r>
                    <m:r>
                      <a:rPr lang="en-US" i="1">
                        <a:latin typeface="Cambria Math" panose="02040503050406030204" pitchFamily="18" charset="0"/>
                      </a:rPr>
                      <m:t>𝑋</m:t>
                    </m:r>
                    <m:r>
                      <a:rPr lang="en-US" i="1">
                        <a:latin typeface="Cambria Math" panose="02040503050406030204" pitchFamily="18" charset="0"/>
                      </a:rPr>
                      <m:t>]+ </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𝔼</m:t>
                            </m:r>
                            <m:d>
                              <m:dPr>
                                <m:begChr m:val="["/>
                                <m:endChr m:val="]"/>
                                <m:ctrlPr>
                                  <a:rPr lang="en-US" i="1">
                                    <a:latin typeface="Cambria Math" panose="02040503050406030204" pitchFamily="18" charset="0"/>
                                  </a:rPr>
                                </m:ctrlPr>
                              </m:dPr>
                              <m:e>
                                <m:r>
                                  <a:rPr lang="en-US" i="1">
                                    <a:latin typeface="Cambria Math" panose="02040503050406030204" pitchFamily="18" charset="0"/>
                                  </a:rPr>
                                  <m:t>𝑋</m:t>
                                </m:r>
                              </m:e>
                            </m:d>
                          </m:e>
                        </m:d>
                      </m:e>
                      <m:sup>
                        <m:r>
                          <a:rPr lang="en-US" i="1">
                            <a:latin typeface="Cambria Math" panose="02040503050406030204" pitchFamily="18" charset="0"/>
                          </a:rPr>
                          <m:t>2</m:t>
                        </m:r>
                      </m:sup>
                    </m:sSup>
                  </m:oMath>
                </a14:m>
                <a:r>
                  <a:rPr lang="en-US" dirty="0"/>
                  <a:t> </a:t>
                </a:r>
                <a:r>
                  <a:rPr lang="en-US" sz="2400" dirty="0"/>
                  <a:t>expectation of a constant is the constant</a:t>
                </a:r>
              </a:p>
              <a:p>
                <a14:m>
                  <m:oMath xmlns:m="http://schemas.openxmlformats.org/officeDocument/2006/math">
                    <m:r>
                      <a:rPr lang="en-US" b="0" i="1" smtClean="0">
                        <a:latin typeface="Cambria Math" panose="02040503050406030204" pitchFamily="18" charset="0"/>
                      </a:rPr>
                      <m:t>=</m:t>
                    </m:r>
                    <m:r>
                      <a:rPr lang="en-US" i="1">
                        <a:latin typeface="Cambria Math" panose="02040503050406030204" pitchFamily="18" charset="0"/>
                      </a:rPr>
                      <m:t>𝔼</m:t>
                    </m:r>
                    <m:d>
                      <m:dPr>
                        <m:begChr m:val="["/>
                        <m:endChr m:val="]"/>
                        <m:ctrlPr>
                          <a:rPr lang="en-US" i="1">
                            <a:latin typeface="Cambria Math" panose="02040503050406030204" pitchFamily="18" charset="0"/>
                          </a:rPr>
                        </m:ctrlPr>
                      </m:dPr>
                      <m:e>
                        <m:sSup>
                          <m:sSupPr>
                            <m:ctrlPr>
                              <a:rPr lang="en-US" i="1">
                                <a:latin typeface="Cambria Math" panose="02040503050406030204" pitchFamily="18" charset="0"/>
                              </a:rPr>
                            </m:ctrlPr>
                          </m:sSupPr>
                          <m:e>
                            <m:r>
                              <a:rPr lang="en-US" i="1">
                                <a:latin typeface="Cambria Math" panose="02040503050406030204" pitchFamily="18" charset="0"/>
                              </a:rPr>
                              <m:t>𝑋</m:t>
                            </m:r>
                          </m:e>
                          <m:sup>
                            <m:r>
                              <a:rPr lang="en-US" i="1">
                                <a:latin typeface="Cambria Math" panose="02040503050406030204" pitchFamily="18" charset="0"/>
                              </a:rPr>
                              <m:t>2</m:t>
                            </m:r>
                          </m:sup>
                        </m:sSup>
                      </m:e>
                    </m:d>
                    <m:r>
                      <a:rPr lang="en-US" i="1">
                        <a:latin typeface="Cambria Math" panose="02040503050406030204" pitchFamily="18" charset="0"/>
                      </a:rPr>
                      <m:t>−2</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i="1">
                                <a:latin typeface="Cambria Math" panose="02040503050406030204" pitchFamily="18" charset="0"/>
                              </a:rPr>
                              <m:t>𝔼</m:t>
                            </m:r>
                            <m:d>
                              <m:dPr>
                                <m:begChr m:val="["/>
                                <m:endChr m:val="]"/>
                                <m:ctrlPr>
                                  <a:rPr lang="en-US" i="1">
                                    <a:latin typeface="Cambria Math" panose="02040503050406030204" pitchFamily="18" charset="0"/>
                                  </a:rPr>
                                </m:ctrlPr>
                              </m:dPr>
                              <m:e>
                                <m:r>
                                  <a:rPr lang="en-US" i="1">
                                    <a:latin typeface="Cambria Math" panose="02040503050406030204" pitchFamily="18" charset="0"/>
                                  </a:rPr>
                                  <m:t>𝑋</m:t>
                                </m:r>
                              </m:e>
                            </m:d>
                          </m:e>
                        </m:d>
                      </m:e>
                      <m:sup>
                        <m:r>
                          <a:rPr lang="en-US" b="0" i="1" smtClean="0">
                            <a:latin typeface="Cambria Math" panose="02040503050406030204" pitchFamily="18" charset="0"/>
                          </a:rPr>
                          <m:t>2</m:t>
                        </m:r>
                      </m:sup>
                    </m:sSup>
                    <m:r>
                      <a:rPr lang="en-US" i="1">
                        <a:latin typeface="Cambria Math" panose="02040503050406030204" pitchFamily="18" charset="0"/>
                      </a:rPr>
                      <m:t>+</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𝔼</m:t>
                            </m:r>
                            <m:d>
                              <m:dPr>
                                <m:begChr m:val="["/>
                                <m:endChr m:val="]"/>
                                <m:ctrlPr>
                                  <a:rPr lang="en-US" i="1">
                                    <a:latin typeface="Cambria Math" panose="02040503050406030204" pitchFamily="18" charset="0"/>
                                  </a:rPr>
                                </m:ctrlPr>
                              </m:dPr>
                              <m:e>
                                <m:r>
                                  <a:rPr lang="en-US" i="1">
                                    <a:latin typeface="Cambria Math" panose="02040503050406030204" pitchFamily="18" charset="0"/>
                                  </a:rPr>
                                  <m:t>𝑋</m:t>
                                </m:r>
                              </m:e>
                            </m:d>
                          </m:e>
                        </m:d>
                      </m:e>
                      <m:sup>
                        <m:r>
                          <a:rPr lang="en-US" i="1">
                            <a:latin typeface="Cambria Math" panose="02040503050406030204" pitchFamily="18" charset="0"/>
                          </a:rPr>
                          <m:t>2</m:t>
                        </m:r>
                      </m:sup>
                    </m:sSup>
                  </m:oMath>
                </a14:m>
                <a:endParaRPr lang="en-US" dirty="0"/>
              </a:p>
              <a:p>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2</m:t>
                            </m:r>
                          </m:sup>
                        </m:sSup>
                      </m:e>
                    </m:d>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d>
                      </m:e>
                      <m:sup>
                        <m:r>
                          <a:rPr lang="en-US" b="0" i="1" smtClean="0">
                            <a:latin typeface="Cambria Math" panose="02040503050406030204" pitchFamily="18" charset="0"/>
                          </a:rPr>
                          <m:t>2</m:t>
                        </m:r>
                      </m:sup>
                    </m:sSup>
                  </m:oMath>
                </a14:m>
                <a:endParaRPr lang="en-US" dirty="0"/>
              </a:p>
              <a:p>
                <a:endParaRPr lang="en-US" dirty="0"/>
              </a:p>
              <a:p>
                <a:r>
                  <a:rPr lang="en-US" dirty="0"/>
                  <a:t>So </a:t>
                </a:r>
                <a14:m>
                  <m:oMath xmlns:m="http://schemas.openxmlformats.org/officeDocument/2006/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r>
                      <a:rPr lang="en-US" i="1">
                        <a:latin typeface="Cambria Math" panose="02040503050406030204" pitchFamily="18" charset="0"/>
                      </a:rPr>
                      <m:t>𝔼</m:t>
                    </m:r>
                    <m:d>
                      <m:dPr>
                        <m:begChr m:val="["/>
                        <m:endChr m:val="]"/>
                        <m:ctrlPr>
                          <a:rPr lang="en-US" i="1">
                            <a:latin typeface="Cambria Math" panose="02040503050406030204" pitchFamily="18" charset="0"/>
                          </a:rPr>
                        </m:ctrlPr>
                      </m:dPr>
                      <m:e>
                        <m:sSup>
                          <m:sSupPr>
                            <m:ctrlPr>
                              <a:rPr lang="en-US" i="1">
                                <a:latin typeface="Cambria Math" panose="02040503050406030204" pitchFamily="18" charset="0"/>
                              </a:rPr>
                            </m:ctrlPr>
                          </m:sSupPr>
                          <m:e>
                            <m:r>
                              <a:rPr lang="en-US" i="1">
                                <a:latin typeface="Cambria Math" panose="02040503050406030204" pitchFamily="18" charset="0"/>
                              </a:rPr>
                              <m:t>𝑋</m:t>
                            </m:r>
                          </m:e>
                          <m:sup>
                            <m:r>
                              <a:rPr lang="en-US" i="1">
                                <a:latin typeface="Cambria Math" panose="02040503050406030204" pitchFamily="18" charset="0"/>
                              </a:rPr>
                              <m:t>2</m:t>
                            </m:r>
                          </m:sup>
                        </m:sSup>
                      </m:e>
                    </m:d>
                    <m:r>
                      <a:rPr lang="en-US" b="0" i="1" smtClean="0">
                        <a:latin typeface="Cambria Math" panose="02040503050406030204" pitchFamily="18" charset="0"/>
                      </a:rPr>
                      <m:t>−</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𝔼</m:t>
                            </m:r>
                            <m:d>
                              <m:dPr>
                                <m:begChr m:val="["/>
                                <m:endChr m:val="]"/>
                                <m:ctrlPr>
                                  <a:rPr lang="en-US" i="1">
                                    <a:latin typeface="Cambria Math" panose="02040503050406030204" pitchFamily="18" charset="0"/>
                                  </a:rPr>
                                </m:ctrlPr>
                              </m:dPr>
                              <m:e>
                                <m:r>
                                  <a:rPr lang="en-US" i="1">
                                    <a:latin typeface="Cambria Math" panose="02040503050406030204" pitchFamily="18" charset="0"/>
                                  </a:rPr>
                                  <m:t>𝑋</m:t>
                                </m:r>
                              </m:e>
                            </m:d>
                          </m:e>
                        </m:d>
                      </m:e>
                      <m:sup>
                        <m:r>
                          <a:rPr lang="en-US" i="1">
                            <a:latin typeface="Cambria Math" panose="02040503050406030204" pitchFamily="18" charset="0"/>
                          </a:rPr>
                          <m:t>2</m:t>
                        </m:r>
                      </m:sup>
                    </m:sSup>
                  </m:oMath>
                </a14:m>
                <a:r>
                  <a:rPr lang="en-US" dirty="0"/>
                  <a:t>.</a:t>
                </a:r>
              </a:p>
            </p:txBody>
          </p:sp>
        </mc:Choice>
        <mc:Fallback xmlns="">
          <p:sp>
            <p:nvSpPr>
              <p:cNvPr id="3" name="Content Placeholder 2">
                <a:extLst>
                  <a:ext uri="{FF2B5EF4-FFF2-40B4-BE49-F238E27FC236}">
                    <a16:creationId xmlns:a16="http://schemas.microsoft.com/office/drawing/2014/main" id="{380E893E-1F8D-41FD-BAB2-6965885528BB}"/>
                  </a:ext>
                </a:extLst>
              </p:cNvPr>
              <p:cNvSpPr>
                <a:spLocks noGrp="1" noRot="1" noChangeAspect="1" noMove="1" noResize="1" noEditPoints="1" noAdjustHandles="1" noChangeArrowheads="1" noChangeShapeType="1" noTextEdit="1"/>
              </p:cNvSpPr>
              <p:nvPr>
                <p:ph idx="1"/>
              </p:nvPr>
            </p:nvSpPr>
            <p:spPr>
              <a:blipFill>
                <a:blip r:embed="rId2"/>
                <a:stretch>
                  <a:fillRect l="-654" t="-1761" b="-1006"/>
                </a:stretch>
              </a:blipFill>
            </p:spPr>
            <p:txBody>
              <a:bodyPr/>
              <a:lstStyle/>
              <a:p>
                <a:r>
                  <a:rPr lang="en-US">
                    <a:noFill/>
                  </a:rPr>
                  <a:t> </a:t>
                </a:r>
              </a:p>
            </p:txBody>
          </p:sp>
        </mc:Fallback>
      </mc:AlternateContent>
    </p:spTree>
    <p:extLst>
      <p:ext uri="{BB962C8B-B14F-4D97-AF65-F5344CB8AC3E}">
        <p14:creationId xmlns:p14="http://schemas.microsoft.com/office/powerpoint/2010/main" val="36466988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263B3-2189-45A8-9641-38D10B95C6E7}"/>
              </a:ext>
            </a:extLst>
          </p:cNvPr>
          <p:cNvSpPr>
            <a:spLocks noGrp="1"/>
          </p:cNvSpPr>
          <p:nvPr>
            <p:ph type="title"/>
          </p:nvPr>
        </p:nvSpPr>
        <p:spPr/>
        <p:txBody>
          <a:bodyPr/>
          <a:lstStyle/>
          <a:p>
            <a:r>
              <a:rPr lang="en-US" dirty="0"/>
              <a:t>Variance of a die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40CF305-2842-47C7-A2D1-E4DCC3CA1FB6}"/>
                  </a:ext>
                </a:extLst>
              </p:cNvPr>
              <p:cNvSpPr>
                <a:spLocks noGrp="1"/>
              </p:cNvSpPr>
              <p:nvPr>
                <p:ph idx="1"/>
              </p:nvPr>
            </p:nvSpPr>
            <p:spPr>
              <a:xfrm>
                <a:off x="575239" y="1463857"/>
                <a:ext cx="11405745" cy="4845504"/>
              </a:xfrm>
            </p:spPr>
            <p:txBody>
              <a:bodyPr/>
              <a:lstStyle/>
              <a:p>
                <a:r>
                  <a:rPr lang="en-US" i="1" dirty="0"/>
                  <a:t>Let </a:t>
                </a:r>
                <a14:m>
                  <m:oMath xmlns:m="http://schemas.openxmlformats.org/officeDocument/2006/math">
                    <m:r>
                      <a:rPr lang="en-US" b="0" i="1" smtClean="0">
                        <a:latin typeface="Cambria Math" panose="02040503050406030204" pitchFamily="18" charset="0"/>
                      </a:rPr>
                      <m:t>𝑋</m:t>
                    </m:r>
                  </m:oMath>
                </a14:m>
                <a:r>
                  <a:rPr lang="en-US" i="1" dirty="0"/>
                  <a:t> be the result of rolling a fair die.</a:t>
                </a:r>
              </a:p>
              <a:p>
                <a14:m>
                  <m:oMath xmlns:m="http://schemas.openxmlformats.org/officeDocument/2006/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m:rPr>
                            <m:sty m:val="p"/>
                          </m:rPr>
                          <a:rPr lang="en-US" b="0" i="0" smtClean="0">
                            <a:latin typeface="Cambria Math" panose="02040503050406030204" pitchFamily="18" charset="0"/>
                          </a:rPr>
                          <m:t>X</m:t>
                        </m:r>
                      </m:e>
                    </m:d>
                    <m:r>
                      <a:rPr lang="en-US" b="0" i="0"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d>
                          </m:e>
                          <m:sup>
                            <m:r>
                              <a:rPr lang="en-US" b="0" i="1" smtClean="0">
                                <a:latin typeface="Cambria Math" panose="02040503050406030204" pitchFamily="18" charset="0"/>
                              </a:rPr>
                              <m:t>2</m:t>
                            </m:r>
                          </m:sup>
                        </m:sSup>
                      </m:e>
                    </m:d>
                    <m:r>
                      <a:rPr lang="en-US" b="0" i="1" smtClean="0">
                        <a:latin typeface="Cambria Math" panose="02040503050406030204" pitchFamily="18" charset="0"/>
                      </a:rPr>
                      <m:t>=</m:t>
                    </m:r>
                    <m:r>
                      <a:rPr lang="en-US" b="0" i="1" smtClean="0">
                        <a:latin typeface="Cambria Math" panose="02040503050406030204" pitchFamily="18" charset="0"/>
                      </a:rPr>
                      <m:t>𝔼</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−3.5</m:t>
                            </m:r>
                          </m:e>
                        </m:d>
                      </m:e>
                      <m:sup>
                        <m:r>
                          <a:rPr lang="en-US" b="0" i="1" smtClean="0">
                            <a:latin typeface="Cambria Math" panose="02040503050406030204" pitchFamily="18" charset="0"/>
                          </a:rPr>
                          <m:t>2</m:t>
                        </m:r>
                      </m:sup>
                    </m:sSup>
                    <m:r>
                      <a:rPr lang="en-US" b="0" i="1" smtClean="0">
                        <a:latin typeface="Cambria Math" panose="02040503050406030204" pitchFamily="18" charset="0"/>
                      </a:rPr>
                      <m:t>]</m:t>
                    </m:r>
                  </m:oMath>
                </a14:m>
                <a:endParaRPr lang="en-US" b="0" dirty="0"/>
              </a:p>
              <a:p>
                <a14:m>
                  <m:oMath xmlns:m="http://schemas.openxmlformats.org/officeDocument/2006/math">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6</m:t>
                        </m:r>
                      </m:den>
                    </m:f>
                    <m:sSup>
                      <m:sSupPr>
                        <m:ctrlPr>
                          <a:rPr lang="en-US" sz="2400" b="0" i="1" smtClean="0">
                            <a:latin typeface="Cambria Math" panose="02040503050406030204" pitchFamily="18" charset="0"/>
                          </a:rPr>
                        </m:ctrlPr>
                      </m:sSupPr>
                      <m:e>
                        <m:d>
                          <m:dPr>
                            <m:ctrlPr>
                              <a:rPr lang="en-US" sz="2400" b="0" i="1" smtClean="0">
                                <a:latin typeface="Cambria Math" panose="02040503050406030204" pitchFamily="18" charset="0"/>
                              </a:rPr>
                            </m:ctrlPr>
                          </m:dPr>
                          <m:e>
                            <m:r>
                              <a:rPr lang="en-US" sz="2400" b="0" i="1" smtClean="0">
                                <a:latin typeface="Cambria Math" panose="02040503050406030204" pitchFamily="18" charset="0"/>
                              </a:rPr>
                              <m:t>1−3.5</m:t>
                            </m:r>
                          </m:e>
                        </m:d>
                      </m:e>
                      <m:sup>
                        <m:r>
                          <a:rPr lang="en-US" sz="2400" b="0" i="1" smtClean="0">
                            <a:latin typeface="Cambria Math" panose="02040503050406030204" pitchFamily="18" charset="0"/>
                          </a:rPr>
                          <m:t>2</m:t>
                        </m:r>
                      </m:sup>
                    </m:sSup>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6</m:t>
                        </m:r>
                      </m:den>
                    </m:f>
                    <m:sSup>
                      <m:sSupPr>
                        <m:ctrlPr>
                          <a:rPr lang="en-US" sz="2400" b="0" i="1" smtClean="0">
                            <a:latin typeface="Cambria Math" panose="02040503050406030204" pitchFamily="18" charset="0"/>
                          </a:rPr>
                        </m:ctrlPr>
                      </m:sSupPr>
                      <m:e>
                        <m:d>
                          <m:dPr>
                            <m:ctrlPr>
                              <a:rPr lang="en-US" sz="2400" b="0" i="1" smtClean="0">
                                <a:latin typeface="Cambria Math" panose="02040503050406030204" pitchFamily="18" charset="0"/>
                              </a:rPr>
                            </m:ctrlPr>
                          </m:dPr>
                          <m:e>
                            <m:r>
                              <a:rPr lang="en-US" sz="2400" b="0" i="1" smtClean="0">
                                <a:latin typeface="Cambria Math" panose="02040503050406030204" pitchFamily="18" charset="0"/>
                              </a:rPr>
                              <m:t>2−3.5</m:t>
                            </m:r>
                          </m:e>
                        </m:d>
                      </m:e>
                      <m:sup>
                        <m:r>
                          <a:rPr lang="en-US" sz="2400" b="0" i="1" smtClean="0">
                            <a:latin typeface="Cambria Math" panose="02040503050406030204" pitchFamily="18" charset="0"/>
                          </a:rPr>
                          <m:t>2</m:t>
                        </m:r>
                      </m:sup>
                    </m:sSup>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6</m:t>
                        </m:r>
                      </m:den>
                    </m:f>
                    <m:sSup>
                      <m:sSupPr>
                        <m:ctrlPr>
                          <a:rPr lang="en-US" sz="2400" b="0" i="1" smtClean="0">
                            <a:latin typeface="Cambria Math" panose="02040503050406030204" pitchFamily="18" charset="0"/>
                          </a:rPr>
                        </m:ctrlPr>
                      </m:sSupPr>
                      <m:e>
                        <m:d>
                          <m:dPr>
                            <m:ctrlPr>
                              <a:rPr lang="en-US" sz="2400" b="0" i="1" smtClean="0">
                                <a:latin typeface="Cambria Math" panose="02040503050406030204" pitchFamily="18" charset="0"/>
                              </a:rPr>
                            </m:ctrlPr>
                          </m:dPr>
                          <m:e>
                            <m:r>
                              <a:rPr lang="en-US" sz="2400" b="0" i="1" smtClean="0">
                                <a:latin typeface="Cambria Math" panose="02040503050406030204" pitchFamily="18" charset="0"/>
                              </a:rPr>
                              <m:t>3−3.5</m:t>
                            </m:r>
                          </m:e>
                        </m:d>
                      </m:e>
                      <m:sup>
                        <m:r>
                          <a:rPr lang="en-US" sz="2400" b="0" i="1" smtClean="0">
                            <a:latin typeface="Cambria Math" panose="02040503050406030204" pitchFamily="18" charset="0"/>
                          </a:rPr>
                          <m:t>2</m:t>
                        </m:r>
                      </m:sup>
                    </m:sSup>
                    <m:r>
                      <a:rPr lang="en-US" sz="2400" i="1">
                        <a:latin typeface="Cambria Math" panose="02040503050406030204" pitchFamily="18" charset="0"/>
                      </a:rPr>
                      <m:t>+</m:t>
                    </m:r>
                    <m:f>
                      <m:fPr>
                        <m:ctrlPr>
                          <a:rPr lang="en-US" sz="2400" i="1">
                            <a:latin typeface="Cambria Math" panose="02040503050406030204" pitchFamily="18" charset="0"/>
                          </a:rPr>
                        </m:ctrlPr>
                      </m:fPr>
                      <m:num>
                        <m:r>
                          <a:rPr lang="en-US" sz="2400" i="1">
                            <a:latin typeface="Cambria Math" panose="02040503050406030204" pitchFamily="18" charset="0"/>
                          </a:rPr>
                          <m:t>1</m:t>
                        </m:r>
                      </m:num>
                      <m:den>
                        <m:r>
                          <a:rPr lang="en-US" sz="2400" i="1">
                            <a:latin typeface="Cambria Math" panose="02040503050406030204" pitchFamily="18" charset="0"/>
                          </a:rPr>
                          <m:t>6</m:t>
                        </m:r>
                      </m:den>
                    </m:f>
                    <m:sSup>
                      <m:sSupPr>
                        <m:ctrlPr>
                          <a:rPr lang="en-US" sz="2400" i="1">
                            <a:latin typeface="Cambria Math" panose="02040503050406030204" pitchFamily="18" charset="0"/>
                          </a:rPr>
                        </m:ctrlPr>
                      </m:sSupPr>
                      <m:e>
                        <m:d>
                          <m:dPr>
                            <m:ctrlPr>
                              <a:rPr lang="en-US" sz="2400" i="1">
                                <a:latin typeface="Cambria Math" panose="02040503050406030204" pitchFamily="18" charset="0"/>
                              </a:rPr>
                            </m:ctrlPr>
                          </m:dPr>
                          <m:e>
                            <m:r>
                              <a:rPr lang="en-US" sz="2400" b="0" i="1" smtClean="0">
                                <a:latin typeface="Cambria Math" panose="02040503050406030204" pitchFamily="18" charset="0"/>
                              </a:rPr>
                              <m:t>4</m:t>
                            </m:r>
                            <m:r>
                              <a:rPr lang="en-US" sz="2400" i="1">
                                <a:latin typeface="Cambria Math" panose="02040503050406030204" pitchFamily="18" charset="0"/>
                              </a:rPr>
                              <m:t>−3.5</m:t>
                            </m:r>
                          </m:e>
                        </m:d>
                      </m:e>
                      <m:sup>
                        <m:r>
                          <a:rPr lang="en-US" sz="2400" i="1">
                            <a:latin typeface="Cambria Math" panose="02040503050406030204" pitchFamily="18" charset="0"/>
                          </a:rPr>
                          <m:t>2</m:t>
                        </m:r>
                      </m:sup>
                    </m:sSup>
                    <m:r>
                      <a:rPr lang="en-US" sz="2400" i="1">
                        <a:latin typeface="Cambria Math" panose="02040503050406030204" pitchFamily="18" charset="0"/>
                      </a:rPr>
                      <m:t>+</m:t>
                    </m:r>
                    <m:f>
                      <m:fPr>
                        <m:ctrlPr>
                          <a:rPr lang="en-US" sz="2400" i="1">
                            <a:latin typeface="Cambria Math" panose="02040503050406030204" pitchFamily="18" charset="0"/>
                          </a:rPr>
                        </m:ctrlPr>
                      </m:fPr>
                      <m:num>
                        <m:r>
                          <a:rPr lang="en-US" sz="2400" i="1">
                            <a:latin typeface="Cambria Math" panose="02040503050406030204" pitchFamily="18" charset="0"/>
                          </a:rPr>
                          <m:t>1</m:t>
                        </m:r>
                      </m:num>
                      <m:den>
                        <m:r>
                          <a:rPr lang="en-US" sz="2400" i="1">
                            <a:latin typeface="Cambria Math" panose="02040503050406030204" pitchFamily="18" charset="0"/>
                          </a:rPr>
                          <m:t>6</m:t>
                        </m:r>
                      </m:den>
                    </m:f>
                    <m:sSup>
                      <m:sSupPr>
                        <m:ctrlPr>
                          <a:rPr lang="en-US" sz="2400" i="1">
                            <a:latin typeface="Cambria Math" panose="02040503050406030204" pitchFamily="18" charset="0"/>
                          </a:rPr>
                        </m:ctrlPr>
                      </m:sSupPr>
                      <m:e>
                        <m:d>
                          <m:dPr>
                            <m:ctrlPr>
                              <a:rPr lang="en-US" sz="2400" i="1">
                                <a:latin typeface="Cambria Math" panose="02040503050406030204" pitchFamily="18" charset="0"/>
                              </a:rPr>
                            </m:ctrlPr>
                          </m:dPr>
                          <m:e>
                            <m:r>
                              <a:rPr lang="en-US" sz="2400" b="0" i="1" smtClean="0">
                                <a:latin typeface="Cambria Math" panose="02040503050406030204" pitchFamily="18" charset="0"/>
                              </a:rPr>
                              <m:t>5</m:t>
                            </m:r>
                            <m:r>
                              <a:rPr lang="en-US" sz="2400" i="1">
                                <a:latin typeface="Cambria Math" panose="02040503050406030204" pitchFamily="18" charset="0"/>
                              </a:rPr>
                              <m:t>−3.5</m:t>
                            </m:r>
                          </m:e>
                        </m:d>
                      </m:e>
                      <m:sup>
                        <m:r>
                          <a:rPr lang="en-US" sz="2400" i="1">
                            <a:latin typeface="Cambria Math" panose="02040503050406030204" pitchFamily="18" charset="0"/>
                          </a:rPr>
                          <m:t>2</m:t>
                        </m:r>
                      </m:sup>
                    </m:sSup>
                    <m:r>
                      <a:rPr lang="en-US" sz="2400" i="1">
                        <a:latin typeface="Cambria Math" panose="02040503050406030204" pitchFamily="18" charset="0"/>
                      </a:rPr>
                      <m:t>+</m:t>
                    </m:r>
                    <m:f>
                      <m:fPr>
                        <m:ctrlPr>
                          <a:rPr lang="en-US" sz="2400" i="1">
                            <a:latin typeface="Cambria Math" panose="02040503050406030204" pitchFamily="18" charset="0"/>
                          </a:rPr>
                        </m:ctrlPr>
                      </m:fPr>
                      <m:num>
                        <m:r>
                          <a:rPr lang="en-US" sz="2400" i="1">
                            <a:latin typeface="Cambria Math" panose="02040503050406030204" pitchFamily="18" charset="0"/>
                          </a:rPr>
                          <m:t>1</m:t>
                        </m:r>
                      </m:num>
                      <m:den>
                        <m:r>
                          <a:rPr lang="en-US" sz="2400" i="1">
                            <a:latin typeface="Cambria Math" panose="02040503050406030204" pitchFamily="18" charset="0"/>
                          </a:rPr>
                          <m:t>6</m:t>
                        </m:r>
                      </m:den>
                    </m:f>
                    <m:sSup>
                      <m:sSupPr>
                        <m:ctrlPr>
                          <a:rPr lang="en-US" sz="2400" i="1">
                            <a:latin typeface="Cambria Math" panose="02040503050406030204" pitchFamily="18" charset="0"/>
                          </a:rPr>
                        </m:ctrlPr>
                      </m:sSupPr>
                      <m:e>
                        <m:d>
                          <m:dPr>
                            <m:ctrlPr>
                              <a:rPr lang="en-US" sz="2400" i="1">
                                <a:latin typeface="Cambria Math" panose="02040503050406030204" pitchFamily="18" charset="0"/>
                              </a:rPr>
                            </m:ctrlPr>
                          </m:dPr>
                          <m:e>
                            <m:r>
                              <a:rPr lang="en-US" sz="2400" b="0" i="1" smtClean="0">
                                <a:latin typeface="Cambria Math" panose="02040503050406030204" pitchFamily="18" charset="0"/>
                              </a:rPr>
                              <m:t>6</m:t>
                            </m:r>
                            <m:r>
                              <a:rPr lang="en-US" sz="2400" i="1">
                                <a:latin typeface="Cambria Math" panose="02040503050406030204" pitchFamily="18" charset="0"/>
                              </a:rPr>
                              <m:t>−3.5</m:t>
                            </m:r>
                          </m:e>
                        </m:d>
                      </m:e>
                      <m:sup>
                        <m:r>
                          <a:rPr lang="en-US" sz="2400" i="1">
                            <a:latin typeface="Cambria Math" panose="02040503050406030204" pitchFamily="18" charset="0"/>
                          </a:rPr>
                          <m:t>2</m:t>
                        </m:r>
                      </m:sup>
                    </m:sSup>
                  </m:oMath>
                </a14:m>
                <a:endParaRPr lang="en-US" sz="2400" dirty="0"/>
              </a:p>
              <a:p>
                <a14:m>
                  <m:oMath xmlns:m="http://schemas.openxmlformats.org/officeDocument/2006/math">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35</m:t>
                        </m:r>
                      </m:num>
                      <m:den>
                        <m:r>
                          <a:rPr lang="en-US" sz="2400" b="0" i="1" smtClean="0">
                            <a:latin typeface="Cambria Math" panose="02040503050406030204" pitchFamily="18" charset="0"/>
                          </a:rPr>
                          <m:t>12</m:t>
                        </m:r>
                      </m:den>
                    </m:f>
                    <m:r>
                      <a:rPr lang="en-US" sz="2400" b="0" i="1" smtClean="0">
                        <a:latin typeface="Cambria Math" panose="02040503050406030204" pitchFamily="18" charset="0"/>
                      </a:rPr>
                      <m:t>≈2.92</m:t>
                    </m:r>
                  </m:oMath>
                </a14:m>
                <a:r>
                  <a:rPr lang="en-US" sz="2400" dirty="0"/>
                  <a:t>.</a:t>
                </a:r>
              </a:p>
              <a:p>
                <a:endParaRPr lang="en-US" sz="2400" dirty="0"/>
              </a:p>
              <a:p>
                <a:r>
                  <a:rPr lang="en-US" dirty="0"/>
                  <a:t>Or </a:t>
                </a:r>
                <a14:m>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2</m:t>
                            </m:r>
                          </m:sup>
                        </m:sSup>
                      </m:e>
                    </m:d>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𝐸</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d>
                      </m:e>
                      <m:sup>
                        <m:r>
                          <a:rPr lang="en-US" b="0" i="1" smtClean="0">
                            <a:latin typeface="Cambria Math" panose="02040503050406030204" pitchFamily="18" charset="0"/>
                          </a:rPr>
                          <m:t>2</m:t>
                        </m:r>
                      </m:sup>
                    </m:sSup>
                    <m:r>
                      <a:rPr lang="en-US" b="0" i="1" smtClean="0">
                        <a:latin typeface="Cambria Math" panose="02040503050406030204" pitchFamily="18" charset="0"/>
                      </a:rPr>
                      <m:t>=</m:t>
                    </m:r>
                    <m:nary>
                      <m:naryPr>
                        <m:chr m:val="∑"/>
                        <m:limLoc m:val="subSup"/>
                        <m:ctrlPr>
                          <a:rPr lang="en-US" b="0" i="1" smtClean="0">
                            <a:latin typeface="Cambria Math" panose="02040503050406030204" pitchFamily="18" charset="0"/>
                          </a:rPr>
                        </m:ctrlPr>
                      </m:naryPr>
                      <m:sub>
                        <m:r>
                          <m:rPr>
                            <m:brk m:alnAt="25"/>
                          </m:rPr>
                          <a:rPr lang="en-US" b="0" i="1" smtClean="0">
                            <a:latin typeface="Cambria Math" panose="02040503050406030204" pitchFamily="18" charset="0"/>
                          </a:rPr>
                          <m:t>𝑘</m:t>
                        </m:r>
                        <m:r>
                          <a:rPr lang="en-US" b="0" i="1" smtClean="0">
                            <a:latin typeface="Cambria Math" panose="02040503050406030204" pitchFamily="18" charset="0"/>
                          </a:rPr>
                          <m:t>=1</m:t>
                        </m:r>
                      </m:sub>
                      <m:sup>
                        <m:r>
                          <a:rPr lang="en-US" b="0" i="1" smtClean="0">
                            <a:latin typeface="Cambria Math" panose="02040503050406030204" pitchFamily="18" charset="0"/>
                          </a:rPr>
                          <m:t>6</m:t>
                        </m:r>
                      </m:sup>
                      <m:e>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6</m:t>
                            </m:r>
                          </m:den>
                        </m:f>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𝑘</m:t>
                            </m:r>
                          </m:e>
                          <m:sup>
                            <m:r>
                              <a:rPr lang="en-US" b="0" i="1" smtClean="0">
                                <a:latin typeface="Cambria Math" panose="02040503050406030204" pitchFamily="18" charset="0"/>
                              </a:rPr>
                              <m:t>2</m:t>
                            </m:r>
                          </m:sup>
                        </m:s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3.5</m:t>
                            </m:r>
                          </m:e>
                          <m:sup>
                            <m:r>
                              <a:rPr lang="en-US" b="0" i="1" smtClean="0">
                                <a:latin typeface="Cambria Math" panose="02040503050406030204" pitchFamily="18" charset="0"/>
                              </a:rPr>
                              <m:t>2</m:t>
                            </m:r>
                          </m:sup>
                        </m:sSup>
                      </m:e>
                    </m:nary>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91</m:t>
                        </m:r>
                      </m:num>
                      <m:den>
                        <m:r>
                          <a:rPr lang="en-US" b="0" i="1" smtClean="0">
                            <a:latin typeface="Cambria Math" panose="02040503050406030204" pitchFamily="18" charset="0"/>
                          </a:rPr>
                          <m:t>6</m:t>
                        </m:r>
                      </m:den>
                    </m:f>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3.5</m:t>
                        </m:r>
                      </m:e>
                      <m:sup>
                        <m:r>
                          <a:rPr lang="en-US" b="0" i="1" smtClean="0">
                            <a:latin typeface="Cambria Math" panose="02040503050406030204" pitchFamily="18" charset="0"/>
                          </a:rPr>
                          <m:t>2</m:t>
                        </m:r>
                      </m:sup>
                    </m:sSup>
                    <m:r>
                      <a:rPr lang="en-US" b="0" i="1" smtClean="0">
                        <a:latin typeface="Cambria Math" panose="02040503050406030204" pitchFamily="18" charset="0"/>
                      </a:rPr>
                      <m:t>≈2.92</m:t>
                    </m:r>
                  </m:oMath>
                </a14:m>
                <a:endParaRPr lang="en-US" dirty="0"/>
              </a:p>
            </p:txBody>
          </p:sp>
        </mc:Choice>
        <mc:Fallback xmlns="">
          <p:sp>
            <p:nvSpPr>
              <p:cNvPr id="3" name="Content Placeholder 2">
                <a:extLst>
                  <a:ext uri="{FF2B5EF4-FFF2-40B4-BE49-F238E27FC236}">
                    <a16:creationId xmlns:a16="http://schemas.microsoft.com/office/drawing/2014/main" id="{740CF305-2842-47C7-A2D1-E4DCC3CA1FB6}"/>
                  </a:ext>
                </a:extLst>
              </p:cNvPr>
              <p:cNvSpPr>
                <a:spLocks noGrp="1" noRot="1" noChangeAspect="1" noMove="1" noResize="1" noEditPoints="1" noAdjustHandles="1" noChangeArrowheads="1" noChangeShapeType="1" noTextEdit="1"/>
              </p:cNvSpPr>
              <p:nvPr>
                <p:ph idx="1"/>
              </p:nvPr>
            </p:nvSpPr>
            <p:spPr>
              <a:xfrm>
                <a:off x="575239" y="1463857"/>
                <a:ext cx="11405745" cy="4845504"/>
              </a:xfrm>
              <a:blipFill>
                <a:blip r:embed="rId3"/>
                <a:stretch>
                  <a:fillRect l="-641" t="-2138"/>
                </a:stretch>
              </a:blipFill>
            </p:spPr>
            <p:txBody>
              <a:bodyPr/>
              <a:lstStyle/>
              <a:p>
                <a:r>
                  <a:rPr lang="en-US">
                    <a:noFill/>
                  </a:rPr>
                  <a:t> </a:t>
                </a:r>
              </a:p>
            </p:txBody>
          </p:sp>
        </mc:Fallback>
      </mc:AlternateContent>
    </p:spTree>
    <p:extLst>
      <p:ext uri="{BB962C8B-B14F-4D97-AF65-F5344CB8AC3E}">
        <p14:creationId xmlns:p14="http://schemas.microsoft.com/office/powerpoint/2010/main" val="4168010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24729919-4919-46E0-AC07-5537834A27CD}"/>
                  </a:ext>
                </a:extLst>
              </p:cNvPr>
              <p:cNvSpPr>
                <a:spLocks noGrp="1"/>
              </p:cNvSpPr>
              <p:nvPr>
                <p:ph type="title"/>
              </p:nvPr>
            </p:nvSpPr>
            <p:spPr/>
            <p:txBody>
              <a:bodyPr/>
              <a:lstStyle/>
              <a:p>
                <a:r>
                  <a:rPr lang="en-US" dirty="0"/>
                  <a:t>Variance of </a:t>
                </a:r>
                <a14:m>
                  <m:oMath xmlns:m="http://schemas.openxmlformats.org/officeDocument/2006/math">
                    <m:r>
                      <a:rPr lang="en-US" b="0" i="1" smtClean="0">
                        <a:latin typeface="Cambria Math" panose="02040503050406030204" pitchFamily="18" charset="0"/>
                      </a:rPr>
                      <m:t>𝑛</m:t>
                    </m:r>
                  </m:oMath>
                </a14:m>
                <a:r>
                  <a:rPr lang="en-US" dirty="0"/>
                  <a:t> Coin Flips</a:t>
                </a:r>
              </a:p>
            </p:txBody>
          </p:sp>
        </mc:Choice>
        <mc:Fallback xmlns="">
          <p:sp>
            <p:nvSpPr>
              <p:cNvPr id="2" name="Title 1">
                <a:extLst>
                  <a:ext uri="{FF2B5EF4-FFF2-40B4-BE49-F238E27FC236}">
                    <a16:creationId xmlns:a16="http://schemas.microsoft.com/office/drawing/2014/main" id="{24729919-4919-46E0-AC07-5537834A27CD}"/>
                  </a:ext>
                </a:extLst>
              </p:cNvPr>
              <p:cNvSpPr>
                <a:spLocks noGrp="1" noRot="1" noChangeAspect="1" noMove="1" noResize="1" noEditPoints="1" noAdjustHandles="1" noChangeArrowheads="1" noChangeShapeType="1" noTextEdit="1"/>
              </p:cNvSpPr>
              <p:nvPr>
                <p:ph type="title"/>
              </p:nvPr>
            </p:nvSpPr>
            <p:spPr>
              <a:blipFill>
                <a:blip r:embed="rId2"/>
                <a:stretch>
                  <a:fillRect l="-2179" t="-6587" b="-95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1363A2A-0169-4F81-BD85-80AF07806706}"/>
                  </a:ext>
                </a:extLst>
              </p:cNvPr>
              <p:cNvSpPr>
                <a:spLocks noGrp="1"/>
              </p:cNvSpPr>
              <p:nvPr>
                <p:ph idx="1"/>
              </p:nvPr>
            </p:nvSpPr>
            <p:spPr/>
            <p:txBody>
              <a:bodyPr/>
              <a:lstStyle/>
              <a:p>
                <a:r>
                  <a:rPr lang="en-US" i="1" dirty="0"/>
                  <a:t>Flip a coin </a:t>
                </a:r>
                <a14:m>
                  <m:oMath xmlns:m="http://schemas.openxmlformats.org/officeDocument/2006/math">
                    <m:r>
                      <a:rPr lang="en-US" b="0" i="1" smtClean="0">
                        <a:latin typeface="Cambria Math" panose="02040503050406030204" pitchFamily="18" charset="0"/>
                      </a:rPr>
                      <m:t>𝑛</m:t>
                    </m:r>
                  </m:oMath>
                </a14:m>
                <a:r>
                  <a:rPr lang="en-US" i="1" dirty="0"/>
                  <a:t> times, where it comes up heads with probability </a:t>
                </a:r>
                <a14:m>
                  <m:oMath xmlns:m="http://schemas.openxmlformats.org/officeDocument/2006/math">
                    <m:r>
                      <a:rPr lang="en-US" b="0" i="1" smtClean="0">
                        <a:latin typeface="Cambria Math" panose="02040503050406030204" pitchFamily="18" charset="0"/>
                      </a:rPr>
                      <m:t>𝑝</m:t>
                    </m:r>
                  </m:oMath>
                </a14:m>
                <a:r>
                  <a:rPr lang="en-US" i="1" dirty="0"/>
                  <a:t> each time (independently). Let </a:t>
                </a:r>
                <a14:m>
                  <m:oMath xmlns:m="http://schemas.openxmlformats.org/officeDocument/2006/math">
                    <m:r>
                      <a:rPr lang="en-US" b="0" i="1" smtClean="0">
                        <a:latin typeface="Cambria Math" panose="02040503050406030204" pitchFamily="18" charset="0"/>
                      </a:rPr>
                      <m:t>𝑋</m:t>
                    </m:r>
                  </m:oMath>
                </a14:m>
                <a:r>
                  <a:rPr lang="en-US" i="1" dirty="0"/>
                  <a:t> be the total number of heads.</a:t>
                </a:r>
              </a:p>
              <a:p>
                <a:r>
                  <a:rPr lang="en-US" dirty="0"/>
                  <a:t>We saw last time </a:t>
                </a:r>
                <a14:m>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r>
                      <a:rPr lang="en-US" b="0" i="1" smtClean="0">
                        <a:latin typeface="Cambria Math" panose="02040503050406030204" pitchFamily="18" charset="0"/>
                      </a:rPr>
                      <m:t>𝑛𝑝</m:t>
                    </m:r>
                  </m:oMath>
                </a14:m>
                <a:r>
                  <a:rPr lang="en-US" dirty="0"/>
                  <a:t>.</a:t>
                </a:r>
              </a:p>
              <a:p>
                <a:endParaRPr lang="en-US" dirty="0"/>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eqArr>
                          <m:eqArrPr>
                            <m:ctrlPr>
                              <a:rPr lang="en-US" b="0" i="1" smtClean="0">
                                <a:latin typeface="Cambria Math" panose="02040503050406030204" pitchFamily="18" charset="0"/>
                              </a:rPr>
                            </m:ctrlPr>
                          </m:eqArrPr>
                          <m:e>
                            <m:r>
                              <a:rPr lang="en-US" b="0" i="1" smtClean="0">
                                <a:latin typeface="Cambria Math" panose="02040503050406030204" pitchFamily="18" charset="0"/>
                              </a:rPr>
                              <m:t>1 </m:t>
                            </m:r>
                            <m:r>
                              <a:rPr lang="en-US" b="0" i="0" smtClean="0">
                                <a:latin typeface="Cambria Math" panose="02040503050406030204" pitchFamily="18" charset="0"/>
                              </a:rPr>
                              <m:t> </m:t>
                            </m:r>
                            <m:r>
                              <m:rPr>
                                <m:sty m:val="p"/>
                              </m:rPr>
                              <a:rPr lang="en-US" b="0" i="0" smtClean="0">
                                <a:latin typeface="Cambria Math" panose="02040503050406030204" pitchFamily="18" charset="0"/>
                              </a:rPr>
                              <m:t>if</m:t>
                            </m:r>
                            <m:r>
                              <a:rPr lang="en-US" b="0" i="0" smtClean="0">
                                <a:latin typeface="Cambria Math" panose="02040503050406030204" pitchFamily="18" charset="0"/>
                              </a:rPr>
                              <m:t> </m:t>
                            </m:r>
                            <m:r>
                              <m:rPr>
                                <m:sty m:val="p"/>
                              </m:rPr>
                              <a:rPr lang="en-US" b="0" i="0" smtClean="0">
                                <a:latin typeface="Cambria Math" panose="02040503050406030204" pitchFamily="18" charset="0"/>
                              </a:rPr>
                              <m:t>flip</m:t>
                            </m:r>
                            <m:r>
                              <a:rPr lang="en-US" b="0" i="1" smtClean="0">
                                <a:latin typeface="Cambria Math" panose="02040503050406030204" pitchFamily="18" charset="0"/>
                              </a:rPr>
                              <m:t> </m:t>
                            </m:r>
                            <m:r>
                              <a:rPr lang="en-US" b="0" i="1" smtClean="0">
                                <a:latin typeface="Cambria Math" panose="02040503050406030204" pitchFamily="18" charset="0"/>
                              </a:rPr>
                              <m:t>𝑖</m:t>
                            </m:r>
                            <m:r>
                              <a:rPr lang="en-US" b="0" i="1" smtClean="0">
                                <a:latin typeface="Cambria Math" panose="02040503050406030204" pitchFamily="18" charset="0"/>
                              </a:rPr>
                              <m:t> </m:t>
                            </m:r>
                            <m:r>
                              <m:rPr>
                                <m:sty m:val="p"/>
                              </m:rPr>
                              <a:rPr lang="en-US" b="0" i="0" smtClean="0">
                                <a:latin typeface="Cambria Math" panose="02040503050406030204" pitchFamily="18" charset="0"/>
                              </a:rPr>
                              <m:t>is</m:t>
                            </m:r>
                            <m:r>
                              <a:rPr lang="en-US" b="0" i="0" smtClean="0">
                                <a:latin typeface="Cambria Math" panose="02040503050406030204" pitchFamily="18" charset="0"/>
                              </a:rPr>
                              <m:t> </m:t>
                            </m:r>
                            <m:r>
                              <m:rPr>
                                <m:sty m:val="p"/>
                              </m:rPr>
                              <a:rPr lang="en-US" b="0" i="0" smtClean="0">
                                <a:latin typeface="Cambria Math" panose="02040503050406030204" pitchFamily="18" charset="0"/>
                              </a:rPr>
                              <m:t>heads</m:t>
                            </m:r>
                          </m:e>
                          <m:e>
                            <m:r>
                              <a:rPr lang="en-US" b="0" i="1" smtClean="0">
                                <a:latin typeface="Cambria Math" panose="02040503050406030204" pitchFamily="18" charset="0"/>
                              </a:rPr>
                              <m:t>0            </m:t>
                            </m:r>
                            <m:r>
                              <m:rPr>
                                <m:sty m:val="p"/>
                              </m:rPr>
                              <a:rPr lang="en-US" b="0" i="0" smtClean="0">
                                <a:latin typeface="Cambria Math" panose="02040503050406030204" pitchFamily="18" charset="0"/>
                              </a:rPr>
                              <m:t>otherwise</m:t>
                            </m:r>
                          </m:e>
                        </m:eqArr>
                      </m:e>
                    </m:d>
                  </m:oMath>
                </a14:m>
                <a:endParaRPr lang="en-US" dirty="0"/>
              </a:p>
              <a:p>
                <a14:m>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r>
                      <a:rPr lang="en-US" b="0" i="1" smtClean="0">
                        <a:latin typeface="Cambria Math" panose="02040503050406030204" pitchFamily="18" charset="0"/>
                      </a:rPr>
                      <m:t>𝔼</m:t>
                    </m:r>
                    <m:r>
                      <a:rPr lang="en-US" b="0" i="1" smtClean="0">
                        <a:latin typeface="Cambria Math" panose="02040503050406030204" pitchFamily="18" charset="0"/>
                      </a:rPr>
                      <m:t>[</m:t>
                    </m:r>
                    <m:nary>
                      <m:naryPr>
                        <m:chr m:val="∑"/>
                        <m:limLoc m:val="subSup"/>
                        <m:ctrlPr>
                          <a:rPr lang="en-US" b="0" i="1" smtClean="0">
                            <a:latin typeface="Cambria Math" panose="02040503050406030204" pitchFamily="18" charset="0"/>
                          </a:rPr>
                        </m:ctrlPr>
                      </m:naryPr>
                      <m:sub>
                        <m:r>
                          <m:rPr>
                            <m:brk m:alnAt="25"/>
                          </m:rPr>
                          <a:rPr lang="en-US" b="0" i="1" smtClean="0">
                            <a:latin typeface="Cambria Math" panose="02040503050406030204" pitchFamily="18" charset="0"/>
                          </a:rPr>
                          <m:t>𝑖</m:t>
                        </m:r>
                        <m:r>
                          <a:rPr lang="en-US" b="0" i="1" smtClean="0">
                            <a:latin typeface="Cambria Math" panose="02040503050406030204" pitchFamily="18" charset="0"/>
                          </a:rPr>
                          <m:t>=1</m:t>
                        </m:r>
                      </m:sub>
                      <m:sup>
                        <m:r>
                          <a:rPr lang="en-US" b="0" i="1" smtClean="0">
                            <a:latin typeface="Cambria Math" panose="02040503050406030204" pitchFamily="18" charset="0"/>
                          </a:rPr>
                          <m:t>𝑛</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r>
                          <a:rPr lang="en-US" b="0" i="1" smtClean="0">
                            <a:latin typeface="Cambria Math" panose="02040503050406030204" pitchFamily="18" charset="0"/>
                          </a:rPr>
                          <m:t>]=</m:t>
                        </m:r>
                        <m:nary>
                          <m:naryPr>
                            <m:chr m:val="∑"/>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𝑖</m:t>
                            </m:r>
                            <m:r>
                              <a:rPr lang="en-US" b="0" i="1" smtClean="0">
                                <a:latin typeface="Cambria Math" panose="02040503050406030204" pitchFamily="18" charset="0"/>
                              </a:rPr>
                              <m:t>=1</m:t>
                            </m:r>
                          </m:sub>
                          <m:sup>
                            <m:r>
                              <a:rPr lang="en-US" b="0" i="1" smtClean="0">
                                <a:latin typeface="Cambria Math" panose="02040503050406030204" pitchFamily="18" charset="0"/>
                              </a:rPr>
                              <m:t>𝑛</m:t>
                            </m:r>
                          </m:sup>
                          <m:e>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e>
                            </m:d>
                            <m:r>
                              <a:rPr lang="en-US" b="0" i="1" smtClean="0">
                                <a:latin typeface="Cambria Math" panose="02040503050406030204" pitchFamily="18" charset="0"/>
                              </a:rPr>
                              <m:t>=</m:t>
                            </m:r>
                            <m:nary>
                              <m:naryPr>
                                <m:chr m:val="∑"/>
                                <m:limLoc m:val="subSup"/>
                                <m:ctrlPr>
                                  <a:rPr lang="en-US" b="0" i="1" smtClean="0">
                                    <a:latin typeface="Cambria Math" panose="02040503050406030204" pitchFamily="18" charset="0"/>
                                  </a:rPr>
                                </m:ctrlPr>
                              </m:naryPr>
                              <m:sub>
                                <m:r>
                                  <m:rPr>
                                    <m:brk m:alnAt="25"/>
                                  </m:rPr>
                                  <a:rPr lang="en-US" b="0" i="1" smtClean="0">
                                    <a:latin typeface="Cambria Math" panose="02040503050406030204" pitchFamily="18" charset="0"/>
                                  </a:rPr>
                                  <m:t>𝑖</m:t>
                                </m:r>
                                <m:r>
                                  <a:rPr lang="en-US" b="0" i="1" smtClean="0">
                                    <a:latin typeface="Cambria Math" panose="02040503050406030204" pitchFamily="18" charset="0"/>
                                  </a:rPr>
                                  <m:t>=1</m:t>
                                </m:r>
                              </m:sub>
                              <m:sup>
                                <m:r>
                                  <a:rPr lang="en-US" b="0" i="1" smtClean="0">
                                    <a:latin typeface="Cambria Math" panose="02040503050406030204" pitchFamily="18" charset="0"/>
                                  </a:rPr>
                                  <m:t>𝑛</m:t>
                                </m:r>
                              </m:sup>
                              <m:e>
                                <m:r>
                                  <a:rPr lang="en-US" b="0" i="1" smtClean="0">
                                    <a:latin typeface="Cambria Math" panose="02040503050406030204" pitchFamily="18" charset="0"/>
                                  </a:rPr>
                                  <m:t>𝑝</m:t>
                                </m:r>
                                <m:r>
                                  <a:rPr lang="en-US" b="0" i="1" smtClean="0">
                                    <a:latin typeface="Cambria Math" panose="02040503050406030204" pitchFamily="18" charset="0"/>
                                  </a:rPr>
                                  <m:t>=</m:t>
                                </m:r>
                                <m:r>
                                  <a:rPr lang="en-US" b="0" i="1" smtClean="0">
                                    <a:latin typeface="Cambria Math" panose="02040503050406030204" pitchFamily="18" charset="0"/>
                                  </a:rPr>
                                  <m:t>𝑛𝑝</m:t>
                                </m:r>
                              </m:e>
                            </m:nary>
                          </m:e>
                        </m:nary>
                      </m:e>
                    </m:nary>
                  </m:oMath>
                </a14:m>
                <a:r>
                  <a:rPr lang="en-US" dirty="0"/>
                  <a:t>.</a:t>
                </a:r>
              </a:p>
            </p:txBody>
          </p:sp>
        </mc:Choice>
        <mc:Fallback xmlns="">
          <p:sp>
            <p:nvSpPr>
              <p:cNvPr id="3" name="Content Placeholder 2">
                <a:extLst>
                  <a:ext uri="{FF2B5EF4-FFF2-40B4-BE49-F238E27FC236}">
                    <a16:creationId xmlns:a16="http://schemas.microsoft.com/office/drawing/2014/main" id="{51363A2A-0169-4F81-BD85-80AF07806706}"/>
                  </a:ext>
                </a:extLst>
              </p:cNvPr>
              <p:cNvSpPr>
                <a:spLocks noGrp="1" noRot="1" noChangeAspect="1" noMove="1" noResize="1" noEditPoints="1" noAdjustHandles="1" noChangeArrowheads="1" noChangeShapeType="1" noTextEdit="1"/>
              </p:cNvSpPr>
              <p:nvPr>
                <p:ph idx="1"/>
              </p:nvPr>
            </p:nvSpPr>
            <p:spPr>
              <a:blipFill>
                <a:blip r:embed="rId3"/>
                <a:stretch>
                  <a:fillRect l="-708" t="-2138" r="-1416"/>
                </a:stretch>
              </a:blipFill>
            </p:spPr>
            <p:txBody>
              <a:bodyPr/>
              <a:lstStyle/>
              <a:p>
                <a:r>
                  <a:rPr lang="en-US">
                    <a:noFill/>
                  </a:rPr>
                  <a:t> </a:t>
                </a:r>
              </a:p>
            </p:txBody>
          </p:sp>
        </mc:Fallback>
      </mc:AlternateContent>
    </p:spTree>
    <p:extLst>
      <p:ext uri="{BB962C8B-B14F-4D97-AF65-F5344CB8AC3E}">
        <p14:creationId xmlns:p14="http://schemas.microsoft.com/office/powerpoint/2010/main" val="13168287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24729919-4919-46E0-AC07-5537834A27CD}"/>
                  </a:ext>
                </a:extLst>
              </p:cNvPr>
              <p:cNvSpPr>
                <a:spLocks noGrp="1"/>
              </p:cNvSpPr>
              <p:nvPr>
                <p:ph type="title"/>
              </p:nvPr>
            </p:nvSpPr>
            <p:spPr/>
            <p:txBody>
              <a:bodyPr/>
              <a:lstStyle/>
              <a:p>
                <a:r>
                  <a:rPr lang="en-US" dirty="0"/>
                  <a:t>Variance of </a:t>
                </a:r>
                <a14:m>
                  <m:oMath xmlns:m="http://schemas.openxmlformats.org/officeDocument/2006/math">
                    <m:r>
                      <a:rPr lang="en-US" b="0" i="1" smtClean="0">
                        <a:latin typeface="Cambria Math" panose="02040503050406030204" pitchFamily="18" charset="0"/>
                      </a:rPr>
                      <m:t>𝑛</m:t>
                    </m:r>
                  </m:oMath>
                </a14:m>
                <a:r>
                  <a:rPr lang="en-US" dirty="0"/>
                  <a:t> Coin Flips</a:t>
                </a:r>
              </a:p>
            </p:txBody>
          </p:sp>
        </mc:Choice>
        <mc:Fallback xmlns="">
          <p:sp>
            <p:nvSpPr>
              <p:cNvPr id="2" name="Title 1">
                <a:extLst>
                  <a:ext uri="{FF2B5EF4-FFF2-40B4-BE49-F238E27FC236}">
                    <a16:creationId xmlns:a16="http://schemas.microsoft.com/office/drawing/2014/main" id="{24729919-4919-46E0-AC07-5537834A27CD}"/>
                  </a:ext>
                </a:extLst>
              </p:cNvPr>
              <p:cNvSpPr>
                <a:spLocks noGrp="1" noRot="1" noChangeAspect="1" noMove="1" noResize="1" noEditPoints="1" noAdjustHandles="1" noChangeArrowheads="1" noChangeShapeType="1" noTextEdit="1"/>
              </p:cNvSpPr>
              <p:nvPr>
                <p:ph type="title"/>
              </p:nvPr>
            </p:nvSpPr>
            <p:spPr>
              <a:blipFill>
                <a:blip r:embed="rId3"/>
                <a:stretch>
                  <a:fillRect l="-2179" t="-6587" b="-95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1363A2A-0169-4F81-BD85-80AF07806706}"/>
                  </a:ext>
                </a:extLst>
              </p:cNvPr>
              <p:cNvSpPr>
                <a:spLocks noGrp="1"/>
              </p:cNvSpPr>
              <p:nvPr>
                <p:ph idx="1"/>
              </p:nvPr>
            </p:nvSpPr>
            <p:spPr/>
            <p:txBody>
              <a:bodyPr/>
              <a:lstStyle/>
              <a:p>
                <a:r>
                  <a:rPr lang="en-US" i="1" dirty="0"/>
                  <a:t>Flip a coin </a:t>
                </a:r>
                <a14:m>
                  <m:oMath xmlns:m="http://schemas.openxmlformats.org/officeDocument/2006/math">
                    <m:r>
                      <a:rPr lang="en-US" b="0" i="1" smtClean="0">
                        <a:latin typeface="Cambria Math" panose="02040503050406030204" pitchFamily="18" charset="0"/>
                      </a:rPr>
                      <m:t>𝑛</m:t>
                    </m:r>
                  </m:oMath>
                </a14:m>
                <a:r>
                  <a:rPr lang="en-US" i="1" dirty="0"/>
                  <a:t> times, where it comes up heads with probability </a:t>
                </a:r>
                <a14:m>
                  <m:oMath xmlns:m="http://schemas.openxmlformats.org/officeDocument/2006/math">
                    <m:r>
                      <a:rPr lang="en-US" b="0" i="1" smtClean="0">
                        <a:latin typeface="Cambria Math" panose="02040503050406030204" pitchFamily="18" charset="0"/>
                      </a:rPr>
                      <m:t>𝑝</m:t>
                    </m:r>
                  </m:oMath>
                </a14:m>
                <a:r>
                  <a:rPr lang="en-US" i="1" dirty="0"/>
                  <a:t> each time (independently). Let </a:t>
                </a:r>
                <a14:m>
                  <m:oMath xmlns:m="http://schemas.openxmlformats.org/officeDocument/2006/math">
                    <m:r>
                      <a:rPr lang="en-US" b="0" i="1" smtClean="0">
                        <a:latin typeface="Cambria Math" panose="02040503050406030204" pitchFamily="18" charset="0"/>
                      </a:rPr>
                      <m:t>𝑋</m:t>
                    </m:r>
                  </m:oMath>
                </a14:m>
                <a:r>
                  <a:rPr lang="en-US" i="1" dirty="0"/>
                  <a:t> be the total number of heads.</a:t>
                </a:r>
              </a:p>
              <a:p>
                <a:r>
                  <a:rPr lang="en-US" dirty="0"/>
                  <a:t>What about </a:t>
                </a:r>
                <a14:m>
                  <m:oMath xmlns:m="http://schemas.openxmlformats.org/officeDocument/2006/math">
                    <m:r>
                      <m:rPr>
                        <m:sty m:val="p"/>
                      </m:rPr>
                      <a:rPr lang="en-US" b="0" i="0" smtClean="0">
                        <a:latin typeface="Cambria Math" panose="02040503050406030204" pitchFamily="18" charset="0"/>
                      </a:rPr>
                      <m:t>Var</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oMath>
                </a14:m>
                <a:endParaRPr lang="en-US" dirty="0"/>
              </a:p>
              <a:p>
                <a:endParaRPr lang="en-US" dirty="0"/>
              </a:p>
              <a:p>
                <a14:m>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d>
                          </m:e>
                          <m:sup>
                            <m:r>
                              <a:rPr lang="en-US" b="0" i="1" smtClean="0">
                                <a:latin typeface="Cambria Math" panose="02040503050406030204" pitchFamily="18" charset="0"/>
                              </a:rPr>
                              <m:t>2</m:t>
                            </m:r>
                          </m:sup>
                        </m:sSup>
                      </m:e>
                    </m:d>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𝑘</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Ω</m:t>
                            </m:r>
                          </m:e>
                          <m:sub>
                            <m:r>
                              <a:rPr lang="en-US" b="0" i="1" smtClean="0">
                                <a:latin typeface="Cambria Math" panose="02040503050406030204" pitchFamily="18" charset="0"/>
                              </a:rPr>
                              <m:t>𝑋</m:t>
                            </m:r>
                          </m:sub>
                        </m:sSub>
                      </m:sub>
                      <m:sup/>
                      <m:e>
                        <m:r>
                          <a:rPr lang="en-US" b="0" i="1" smtClean="0">
                            <a:latin typeface="Cambria Math" panose="02040503050406030204" pitchFamily="18" charset="0"/>
                          </a:rPr>
                          <m:t>ℙ</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𝑛𝑝</m:t>
                                </m:r>
                              </m:e>
                            </m:d>
                          </m:e>
                          <m:sup>
                            <m:r>
                              <a:rPr lang="en-US" b="0" i="1" smtClean="0">
                                <a:latin typeface="Cambria Math" panose="02040503050406030204" pitchFamily="18" charset="0"/>
                              </a:rPr>
                              <m:t>2</m:t>
                            </m:r>
                          </m:sup>
                        </m:sSup>
                      </m:e>
                    </m:nary>
                  </m:oMath>
                </a14:m>
                <a:endParaRPr lang="en-US" b="0" dirty="0"/>
              </a:p>
              <a:p>
                <a14:m>
                  <m:oMath xmlns:m="http://schemas.openxmlformats.org/officeDocument/2006/math">
                    <m:r>
                      <a:rPr lang="en-US" b="0" i="1" smtClean="0">
                        <a:latin typeface="Cambria Math" panose="02040503050406030204" pitchFamily="18" charset="0"/>
                      </a:rPr>
                      <m:t>=</m:t>
                    </m:r>
                    <m:nary>
                      <m:naryPr>
                        <m:chr m:val="∑"/>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𝑘</m:t>
                        </m:r>
                        <m:r>
                          <a:rPr lang="en-US" b="0" i="1" smtClean="0">
                            <a:latin typeface="Cambria Math" panose="02040503050406030204" pitchFamily="18" charset="0"/>
                          </a:rPr>
                          <m:t>=0</m:t>
                        </m:r>
                      </m:sub>
                      <m:sup>
                        <m:r>
                          <a:rPr lang="en-US" b="0" i="1" smtClean="0">
                            <a:latin typeface="Cambria Math" panose="02040503050406030204" pitchFamily="18" charset="0"/>
                          </a:rPr>
                          <m:t>𝑛</m:t>
                        </m:r>
                      </m:sup>
                      <m:e>
                        <m:d>
                          <m:dPr>
                            <m:ctrlPr>
                              <a:rPr lang="en-US" b="0" i="1" smtClean="0">
                                <a:latin typeface="Cambria Math" panose="02040503050406030204" pitchFamily="18" charset="0"/>
                              </a:rPr>
                            </m:ctrlPr>
                          </m:dPr>
                          <m:e>
                            <m:f>
                              <m:fPr>
                                <m:type m:val="noBa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𝑘</m:t>
                                </m:r>
                              </m:den>
                            </m:f>
                          </m:e>
                        </m:d>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𝑘</m:t>
                            </m:r>
                          </m:sup>
                        </m:sSup>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𝑝</m:t>
                                </m:r>
                              </m:e>
                            </m:d>
                          </m:e>
                          <m:sup>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𝑘</m:t>
                            </m:r>
                          </m:sup>
                        </m:s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𝑛𝑝</m:t>
                                </m:r>
                              </m:e>
                            </m:d>
                          </m:e>
                          <m:sup>
                            <m:r>
                              <a:rPr lang="en-US" b="0" i="1" smtClean="0">
                                <a:latin typeface="Cambria Math" panose="02040503050406030204" pitchFamily="18" charset="0"/>
                              </a:rPr>
                              <m:t>2</m:t>
                            </m:r>
                          </m:sup>
                        </m:sSup>
                      </m:e>
                    </m:nary>
                  </m:oMath>
                </a14:m>
                <a:endParaRPr lang="en-US" dirty="0"/>
              </a:p>
              <a:p>
                <a:endParaRPr lang="en-US" dirty="0"/>
              </a:p>
              <a:p>
                <a:r>
                  <a:rPr lang="en-US" dirty="0"/>
                  <a:t>Algebra time?</a:t>
                </a:r>
              </a:p>
            </p:txBody>
          </p:sp>
        </mc:Choice>
        <mc:Fallback xmlns="">
          <p:sp>
            <p:nvSpPr>
              <p:cNvPr id="3" name="Content Placeholder 2">
                <a:extLst>
                  <a:ext uri="{FF2B5EF4-FFF2-40B4-BE49-F238E27FC236}">
                    <a16:creationId xmlns:a16="http://schemas.microsoft.com/office/drawing/2014/main" id="{51363A2A-0169-4F81-BD85-80AF07806706}"/>
                  </a:ext>
                </a:extLst>
              </p:cNvPr>
              <p:cNvSpPr>
                <a:spLocks noGrp="1" noRot="1" noChangeAspect="1" noMove="1" noResize="1" noEditPoints="1" noAdjustHandles="1" noChangeArrowheads="1" noChangeShapeType="1" noTextEdit="1"/>
              </p:cNvSpPr>
              <p:nvPr>
                <p:ph idx="1"/>
              </p:nvPr>
            </p:nvSpPr>
            <p:spPr>
              <a:blipFill>
                <a:blip r:embed="rId4"/>
                <a:stretch>
                  <a:fillRect l="-708" t="-2138" r="-1416"/>
                </a:stretch>
              </a:blipFill>
            </p:spPr>
            <p:txBody>
              <a:bodyPr/>
              <a:lstStyle/>
              <a:p>
                <a:r>
                  <a:rPr lang="en-US">
                    <a:noFill/>
                  </a:rPr>
                  <a:t> </a:t>
                </a:r>
              </a:p>
            </p:txBody>
          </p:sp>
        </mc:Fallback>
      </mc:AlternateContent>
    </p:spTree>
    <p:extLst>
      <p:ext uri="{BB962C8B-B14F-4D97-AF65-F5344CB8AC3E}">
        <p14:creationId xmlns:p14="http://schemas.microsoft.com/office/powerpoint/2010/main" val="35882403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2207F-BB43-4EE2-A2FE-182689723AB7}"/>
              </a:ext>
            </a:extLst>
          </p:cNvPr>
          <p:cNvSpPr>
            <a:spLocks noGrp="1"/>
          </p:cNvSpPr>
          <p:nvPr>
            <p:ph type="title"/>
          </p:nvPr>
        </p:nvSpPr>
        <p:spPr/>
        <p:txBody>
          <a:bodyPr>
            <a:normAutofit/>
          </a:bodyPr>
          <a:lstStyle/>
          <a:p>
            <a:r>
              <a:rPr lang="en-US" dirty="0"/>
              <a:t>Variance Adds </a:t>
            </a:r>
            <a:r>
              <a:rPr lang="en-US" b="1" u="sng" dirty="0"/>
              <a:t>If Independent</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16CD2D8-C291-4532-9178-D377DD43982E}"/>
                  </a:ext>
                </a:extLst>
              </p:cNvPr>
              <p:cNvSpPr>
                <a:spLocks noGrp="1"/>
              </p:cNvSpPr>
              <p:nvPr>
                <p:ph idx="1"/>
              </p:nvPr>
            </p:nvSpPr>
            <p:spPr>
              <a:xfrm>
                <a:off x="575240" y="3118169"/>
                <a:ext cx="11187258" cy="3191191"/>
              </a:xfrm>
            </p:spPr>
            <p:txBody>
              <a:bodyPr/>
              <a:lstStyle/>
              <a:p>
                <a:r>
                  <a:rPr lang="en-US" dirty="0"/>
                  <a:t>Are the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oMath>
                </a14:m>
                <a:r>
                  <a:rPr lang="en-US" dirty="0"/>
                  <a:t> independent? Yes! </a:t>
                </a:r>
              </a:p>
              <a:p>
                <a:r>
                  <a:rPr lang="en-US" dirty="0"/>
                  <a:t>In this problem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oMath>
                </a14:m>
                <a:r>
                  <a:rPr lang="en-US" dirty="0"/>
                  <a:t> is independent of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𝑗</m:t>
                        </m:r>
                      </m:sub>
                    </m:sSub>
                  </m:oMath>
                </a14:m>
                <a:r>
                  <a:rPr lang="en-US" dirty="0"/>
                  <a:t> for </a:t>
                </a:r>
                <a14:m>
                  <m:oMath xmlns:m="http://schemas.openxmlformats.org/officeDocument/2006/math">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m:t>
                    </m:r>
                  </m:oMath>
                </a14:m>
                <a:r>
                  <a:rPr lang="en-US" dirty="0"/>
                  <a:t> where</a:t>
                </a: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eqArr>
                          <m:eqArrPr>
                            <m:ctrlPr>
                              <a:rPr lang="en-US" b="0" i="1" smtClean="0">
                                <a:latin typeface="Cambria Math" panose="02040503050406030204" pitchFamily="18" charset="0"/>
                              </a:rPr>
                            </m:ctrlPr>
                          </m:eqArrPr>
                          <m:e>
                            <m:r>
                              <a:rPr lang="en-US" b="0" i="1" smtClean="0">
                                <a:latin typeface="Cambria Math" panose="02040503050406030204" pitchFamily="18" charset="0"/>
                              </a:rPr>
                              <m:t>1 </m:t>
                            </m:r>
                            <m:r>
                              <a:rPr lang="en-US" b="0" i="0" smtClean="0">
                                <a:latin typeface="Cambria Math" panose="02040503050406030204" pitchFamily="18" charset="0"/>
                              </a:rPr>
                              <m:t>  </m:t>
                            </m:r>
                            <m:r>
                              <m:rPr>
                                <m:sty m:val="p"/>
                              </m:rPr>
                              <a:rPr lang="en-US" b="0" i="0" smtClean="0">
                                <a:latin typeface="Cambria Math" panose="02040503050406030204" pitchFamily="18" charset="0"/>
                              </a:rPr>
                              <m:t>if</m:t>
                            </m:r>
                            <m:r>
                              <a:rPr lang="en-US" b="0" i="0" smtClean="0">
                                <a:latin typeface="Cambria Math" panose="02040503050406030204" pitchFamily="18" charset="0"/>
                              </a:rPr>
                              <m:t> </m:t>
                            </m:r>
                            <m:r>
                              <m:rPr>
                                <m:sty m:val="p"/>
                              </m:rPr>
                              <a:rPr lang="en-US" b="0" i="0" smtClean="0">
                                <a:latin typeface="Cambria Math" panose="02040503050406030204" pitchFamily="18" charset="0"/>
                              </a:rPr>
                              <m:t>flip</m:t>
                            </m:r>
                            <m:r>
                              <a:rPr lang="en-US" b="0" i="1" smtClean="0">
                                <a:latin typeface="Cambria Math" panose="02040503050406030204" pitchFamily="18" charset="0"/>
                              </a:rPr>
                              <m:t> </m:t>
                            </m:r>
                            <m:r>
                              <a:rPr lang="en-US" b="0" i="1" smtClean="0">
                                <a:latin typeface="Cambria Math" panose="02040503050406030204" pitchFamily="18" charset="0"/>
                              </a:rPr>
                              <m:t>𝑖</m:t>
                            </m:r>
                            <m:r>
                              <a:rPr lang="en-US" b="0" i="1" smtClean="0">
                                <a:latin typeface="Cambria Math" panose="02040503050406030204" pitchFamily="18" charset="0"/>
                              </a:rPr>
                              <m:t> </m:t>
                            </m:r>
                            <m:r>
                              <m:rPr>
                                <m:sty m:val="p"/>
                              </m:rPr>
                              <a:rPr lang="en-US" b="0" i="0" smtClean="0">
                                <a:latin typeface="Cambria Math" panose="02040503050406030204" pitchFamily="18" charset="0"/>
                              </a:rPr>
                              <m:t>was</m:t>
                            </m:r>
                            <m:r>
                              <a:rPr lang="en-US" b="0" i="0" smtClean="0">
                                <a:latin typeface="Cambria Math" panose="02040503050406030204" pitchFamily="18" charset="0"/>
                              </a:rPr>
                              <m:t> </m:t>
                            </m:r>
                            <m:r>
                              <m:rPr>
                                <m:sty m:val="p"/>
                              </m:rPr>
                              <a:rPr lang="en-US" b="0" i="0" smtClean="0">
                                <a:latin typeface="Cambria Math" panose="02040503050406030204" pitchFamily="18" charset="0"/>
                              </a:rPr>
                              <m:t>heads</m:t>
                            </m:r>
                          </m:e>
                          <m:e>
                            <m:r>
                              <a:rPr lang="en-US" b="0" i="1" smtClean="0">
                                <a:latin typeface="Cambria Math" panose="02040503050406030204" pitchFamily="18" charset="0"/>
                              </a:rPr>
                              <m:t>0     </m:t>
                            </m:r>
                            <m:r>
                              <a:rPr lang="en-US" b="0" i="0" smtClean="0">
                                <a:latin typeface="Cambria Math" panose="02040503050406030204" pitchFamily="18" charset="0"/>
                              </a:rPr>
                              <m:t>             </m:t>
                            </m:r>
                            <m:r>
                              <m:rPr>
                                <m:sty m:val="p"/>
                              </m:rPr>
                              <a:rPr lang="en-US" b="0" i="0" smtClean="0">
                                <a:latin typeface="Cambria Math" panose="02040503050406030204" pitchFamily="18" charset="0"/>
                              </a:rPr>
                              <m:t>otherwise</m:t>
                            </m:r>
                          </m:e>
                        </m:eqArr>
                      </m:e>
                    </m:d>
                  </m:oMath>
                </a14:m>
                <a:endParaRPr lang="en-US" dirty="0"/>
              </a:p>
              <a:p>
                <a:endParaRPr lang="en-US" dirty="0"/>
              </a:p>
            </p:txBody>
          </p:sp>
        </mc:Choice>
        <mc:Fallback xmlns="">
          <p:sp>
            <p:nvSpPr>
              <p:cNvPr id="3" name="Content Placeholder 2">
                <a:extLst>
                  <a:ext uri="{FF2B5EF4-FFF2-40B4-BE49-F238E27FC236}">
                    <a16:creationId xmlns:a16="http://schemas.microsoft.com/office/drawing/2014/main" id="{C16CD2D8-C291-4532-9178-D377DD43982E}"/>
                  </a:ext>
                </a:extLst>
              </p:cNvPr>
              <p:cNvSpPr>
                <a:spLocks noGrp="1" noRot="1" noChangeAspect="1" noMove="1" noResize="1" noEditPoints="1" noAdjustHandles="1" noChangeArrowheads="1" noChangeShapeType="1" noTextEdit="1"/>
              </p:cNvSpPr>
              <p:nvPr>
                <p:ph idx="1"/>
              </p:nvPr>
            </p:nvSpPr>
            <p:spPr>
              <a:xfrm>
                <a:off x="575240" y="3118169"/>
                <a:ext cx="11187258" cy="3191191"/>
              </a:xfrm>
              <a:blipFill>
                <a:blip r:embed="rId3"/>
                <a:stretch>
                  <a:fillRect l="-654" t="-344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D2AA591F-4807-425C-BA38-70361613200F}"/>
                  </a:ext>
                </a:extLst>
              </p:cNvPr>
              <p:cNvSpPr/>
              <p:nvPr/>
            </p:nvSpPr>
            <p:spPr>
              <a:xfrm>
                <a:off x="575239" y="1533047"/>
                <a:ext cx="7768500" cy="1145999"/>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Segoe UI Semibold" panose="020B0702040204020203" pitchFamily="34" charset="0"/>
                    <a:cs typeface="Segoe UI Semibold" panose="020B0702040204020203" pitchFamily="34" charset="0"/>
                  </a:rPr>
                  <a:t>If </a:t>
                </a:r>
                <a14:m>
                  <m:oMath xmlns:m="http://schemas.openxmlformats.org/officeDocument/2006/math">
                    <m:r>
                      <a:rPr lang="en-US" sz="2800" b="1" i="1" smtClean="0">
                        <a:latin typeface="Cambria Math" panose="02040503050406030204" pitchFamily="18" charset="0"/>
                        <a:cs typeface="Segoe UI Semibold" panose="020B0702040204020203" pitchFamily="34" charset="0"/>
                      </a:rPr>
                      <m:t>𝑿</m:t>
                    </m:r>
                  </m:oMath>
                </a14:m>
                <a:r>
                  <a:rPr lang="en-US" sz="2800" b="1" dirty="0">
                    <a:latin typeface="Segoe UI Semibold" panose="020B0702040204020203" pitchFamily="34" charset="0"/>
                    <a:cs typeface="Segoe UI Semibold" panose="020B0702040204020203" pitchFamily="34" charset="0"/>
                  </a:rPr>
                  <a:t> and </a:t>
                </a:r>
                <a14:m>
                  <m:oMath xmlns:m="http://schemas.openxmlformats.org/officeDocument/2006/math">
                    <m:r>
                      <a:rPr lang="en-US" sz="2800" b="1" i="1" smtClean="0">
                        <a:latin typeface="Cambria Math" panose="02040503050406030204" pitchFamily="18" charset="0"/>
                        <a:cs typeface="Segoe UI Semibold" panose="020B0702040204020203" pitchFamily="34" charset="0"/>
                      </a:rPr>
                      <m:t>𝒀</m:t>
                    </m:r>
                  </m:oMath>
                </a14:m>
                <a:r>
                  <a:rPr lang="en-US" sz="2800" b="1" dirty="0">
                    <a:latin typeface="Segoe UI Semibold" panose="020B0702040204020203" pitchFamily="34" charset="0"/>
                    <a:cs typeface="Segoe UI Semibold" panose="020B0702040204020203" pitchFamily="34" charset="0"/>
                  </a:rPr>
                  <a:t> are </a:t>
                </a:r>
                <a:r>
                  <a:rPr lang="en-US" sz="2800" b="1" u="sng" dirty="0">
                    <a:latin typeface="Segoe UI Semibold" panose="020B0702040204020203" pitchFamily="34" charset="0"/>
                    <a:cs typeface="Segoe UI Semibold" panose="020B0702040204020203" pitchFamily="34" charset="0"/>
                  </a:rPr>
                  <a:t>independent</a:t>
                </a:r>
                <a:r>
                  <a:rPr lang="en-US" sz="2800" b="1" dirty="0">
                    <a:latin typeface="Segoe UI Semibold" panose="020B0702040204020203" pitchFamily="34" charset="0"/>
                    <a:cs typeface="Segoe UI Semibold" panose="020B0702040204020203" pitchFamily="34" charset="0"/>
                  </a:rPr>
                  <a:t> then </a:t>
                </a:r>
                <a:endParaRPr lang="en-US" sz="2800" b="1" i="1" dirty="0">
                  <a:latin typeface="Cambria Math" panose="02040503050406030204" pitchFamily="18" charset="0"/>
                  <a:cs typeface="Segoe UI Semibold" panose="020B0702040204020203" pitchFamily="34" charset="0"/>
                </a:endParaRPr>
              </a:p>
              <a:p>
                <a:pPr algn="ctr"/>
                <a14:m>
                  <m:oMathPara xmlns:m="http://schemas.openxmlformats.org/officeDocument/2006/math">
                    <m:oMathParaPr>
                      <m:jc m:val="centerGroup"/>
                    </m:oMathParaPr>
                    <m:oMath xmlns:m="http://schemas.openxmlformats.org/officeDocument/2006/math">
                      <m:r>
                        <a:rPr lang="en-US" sz="2800" b="1" i="0" smtClean="0">
                          <a:latin typeface="Cambria Math" panose="02040503050406030204" pitchFamily="18" charset="0"/>
                          <a:cs typeface="Segoe UI Semibold" panose="020B0702040204020203" pitchFamily="34" charset="0"/>
                        </a:rPr>
                        <m:t>𝐕𝐚𝐫</m:t>
                      </m:r>
                      <m:d>
                        <m:dPr>
                          <m:ctrlPr>
                            <a:rPr lang="en-US" sz="2800" b="1" i="1" smtClean="0">
                              <a:latin typeface="Cambria Math" panose="02040503050406030204" pitchFamily="18" charset="0"/>
                              <a:cs typeface="Segoe UI Semibold" panose="020B0702040204020203" pitchFamily="34" charset="0"/>
                            </a:rPr>
                          </m:ctrlPr>
                        </m:dPr>
                        <m:e>
                          <m:r>
                            <a:rPr lang="en-US" sz="2800" b="1" i="1" smtClean="0">
                              <a:latin typeface="Cambria Math" panose="02040503050406030204" pitchFamily="18" charset="0"/>
                              <a:cs typeface="Segoe UI Semibold" panose="020B0702040204020203" pitchFamily="34" charset="0"/>
                            </a:rPr>
                            <m:t>𝑿</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𝒀</m:t>
                          </m:r>
                        </m:e>
                      </m:d>
                      <m:r>
                        <a:rPr lang="en-US" sz="2800" b="1" i="1" smtClean="0">
                          <a:latin typeface="Cambria Math" panose="02040503050406030204" pitchFamily="18" charset="0"/>
                          <a:cs typeface="Segoe UI Semibold" panose="020B0702040204020203" pitchFamily="34" charset="0"/>
                        </a:rPr>
                        <m:t>=</m:t>
                      </m:r>
                      <m:r>
                        <a:rPr lang="en-US" sz="2800" b="1" i="0" smtClean="0">
                          <a:latin typeface="Cambria Math" panose="02040503050406030204" pitchFamily="18" charset="0"/>
                          <a:cs typeface="Segoe UI Semibold" panose="020B0702040204020203" pitchFamily="34" charset="0"/>
                        </a:rPr>
                        <m:t>𝐕𝐚𝐫</m:t>
                      </m:r>
                      <m:d>
                        <m:dPr>
                          <m:ctrlPr>
                            <a:rPr lang="en-US" sz="2800" b="1" i="1" smtClean="0">
                              <a:latin typeface="Cambria Math" panose="02040503050406030204" pitchFamily="18" charset="0"/>
                              <a:cs typeface="Segoe UI Semibold" panose="020B0702040204020203" pitchFamily="34" charset="0"/>
                            </a:rPr>
                          </m:ctrlPr>
                        </m:dPr>
                        <m:e>
                          <m:r>
                            <a:rPr lang="en-US" sz="2800" b="1" i="1" smtClean="0">
                              <a:latin typeface="Cambria Math" panose="02040503050406030204" pitchFamily="18" charset="0"/>
                              <a:cs typeface="Segoe UI Semibold" panose="020B0702040204020203" pitchFamily="34" charset="0"/>
                            </a:rPr>
                            <m:t>𝑿</m:t>
                          </m:r>
                        </m:e>
                      </m:d>
                      <m:r>
                        <a:rPr lang="en-US" sz="2800" b="1" i="1" smtClean="0">
                          <a:latin typeface="Cambria Math" panose="02040503050406030204" pitchFamily="18" charset="0"/>
                          <a:cs typeface="Segoe UI Semibold" panose="020B0702040204020203" pitchFamily="34" charset="0"/>
                        </a:rPr>
                        <m:t>+</m:t>
                      </m:r>
                      <m:r>
                        <a:rPr lang="en-US" sz="2800" b="1" i="0" smtClean="0">
                          <a:latin typeface="Cambria Math" panose="02040503050406030204" pitchFamily="18" charset="0"/>
                          <a:cs typeface="Segoe UI Semibold" panose="020B0702040204020203" pitchFamily="34" charset="0"/>
                        </a:rPr>
                        <m:t>𝐕𝐚𝐫</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𝒀</m:t>
                      </m:r>
                      <m:r>
                        <a:rPr lang="en-US" sz="2800" b="1" i="1" smtClean="0">
                          <a:latin typeface="Cambria Math" panose="02040503050406030204" pitchFamily="18" charset="0"/>
                          <a:cs typeface="Segoe UI Semibold" panose="020B0702040204020203" pitchFamily="34" charset="0"/>
                        </a:rPr>
                        <m:t>)</m:t>
                      </m:r>
                    </m:oMath>
                  </m:oMathPara>
                </a14:m>
                <a:endParaRPr lang="en-US" sz="2800" b="1" dirty="0">
                  <a:latin typeface="Segoe UI Semibold" panose="020B0702040204020203" pitchFamily="34" charset="0"/>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D2AA591F-4807-425C-BA38-70361613200F}"/>
                  </a:ext>
                </a:extLst>
              </p:cNvPr>
              <p:cNvSpPr>
                <a:spLocks noRot="1" noChangeAspect="1" noMove="1" noResize="1" noEditPoints="1" noAdjustHandles="1" noChangeArrowheads="1" noChangeShapeType="1" noTextEdit="1"/>
              </p:cNvSpPr>
              <p:nvPr/>
            </p:nvSpPr>
            <p:spPr>
              <a:xfrm>
                <a:off x="575239" y="1533047"/>
                <a:ext cx="7768500" cy="1145999"/>
              </a:xfrm>
              <a:prstGeom prst="rect">
                <a:avLst/>
              </a:prstGeom>
              <a:blipFill>
                <a:blip r:embed="rId4"/>
                <a:stretch>
                  <a:fillRect/>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39602058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0C65C-310F-466C-9B8D-84A920DEA538}"/>
              </a:ext>
            </a:extLst>
          </p:cNvPr>
          <p:cNvSpPr>
            <a:spLocks noGrp="1"/>
          </p:cNvSpPr>
          <p:nvPr>
            <p:ph type="title"/>
          </p:nvPr>
        </p:nvSpPr>
        <p:spPr/>
        <p:txBody>
          <a:bodyPr/>
          <a:lstStyle/>
          <a:p>
            <a:r>
              <a:rPr lang="en-US" dirty="0"/>
              <a:t>Variance Adds </a:t>
            </a:r>
            <a:r>
              <a:rPr lang="en-US" b="1" u="sng" dirty="0"/>
              <a:t>If Independent</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2EFC1AC-B416-4316-B87A-9C5E74DFF3E0}"/>
                  </a:ext>
                </a:extLst>
              </p:cNvPr>
              <p:cNvSpPr>
                <a:spLocks noGrp="1"/>
              </p:cNvSpPr>
              <p:nvPr>
                <p:ph idx="1"/>
              </p:nvPr>
            </p:nvSpPr>
            <p:spPr/>
            <p:txBody>
              <a:bodyPr/>
              <a:lstStyle/>
              <a:p>
                <a14:m>
                  <m:oMath xmlns:m="http://schemas.openxmlformats.org/officeDocument/2006/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r>
                      <m:rPr>
                        <m:sty m:val="p"/>
                      </m:rPr>
                      <a:rPr lang="en-US" b="0" i="0" smtClean="0">
                        <a:latin typeface="Cambria Math" panose="02040503050406030204" pitchFamily="18" charset="0"/>
                      </a:rPr>
                      <m:t>Var</m:t>
                    </m:r>
                    <m:r>
                      <a:rPr lang="en-US" b="0" i="1" smtClean="0">
                        <a:latin typeface="Cambria Math" panose="02040503050406030204" pitchFamily="18" charset="0"/>
                      </a:rPr>
                      <m:t>(</m:t>
                    </m:r>
                    <m:nary>
                      <m:naryPr>
                        <m:chr m:val="∑"/>
                        <m:limLoc m:val="subSup"/>
                        <m:ctrlPr>
                          <a:rPr lang="en-US" b="0" i="1" smtClean="0">
                            <a:latin typeface="Cambria Math" panose="02040503050406030204" pitchFamily="18" charset="0"/>
                          </a:rPr>
                        </m:ctrlPr>
                      </m:naryPr>
                      <m:sub>
                        <m:r>
                          <m:rPr>
                            <m:brk m:alnAt="25"/>
                          </m:rPr>
                          <a:rPr lang="en-US" b="0" i="1" smtClean="0">
                            <a:latin typeface="Cambria Math" panose="02040503050406030204" pitchFamily="18" charset="0"/>
                          </a:rPr>
                          <m:t>𝑖</m:t>
                        </m:r>
                        <m:r>
                          <a:rPr lang="en-US" b="0" i="1" smtClean="0">
                            <a:latin typeface="Cambria Math" panose="02040503050406030204" pitchFamily="18" charset="0"/>
                          </a:rPr>
                          <m:t>=1</m:t>
                        </m:r>
                      </m:sub>
                      <m:sup>
                        <m:r>
                          <a:rPr lang="en-US" b="0" i="1" smtClean="0">
                            <a:latin typeface="Cambria Math" panose="02040503050406030204" pitchFamily="18" charset="0"/>
                          </a:rPr>
                          <m:t>𝑛</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r>
                          <a:rPr lang="en-US" b="0" i="1" smtClean="0">
                            <a:latin typeface="Cambria Math" panose="02040503050406030204" pitchFamily="18" charset="0"/>
                          </a:rPr>
                          <m:t>)=</m:t>
                        </m:r>
                        <m:nary>
                          <m:naryPr>
                            <m:chr m:val="∑"/>
                            <m:limLoc m:val="subSup"/>
                            <m:ctrlPr>
                              <a:rPr lang="en-US" b="0" i="1" smtClean="0">
                                <a:latin typeface="Cambria Math" panose="02040503050406030204" pitchFamily="18" charset="0"/>
                              </a:rPr>
                            </m:ctrlPr>
                          </m:naryPr>
                          <m:sub>
                            <m:r>
                              <m:rPr>
                                <m:brk m:alnAt="25"/>
                              </m:rPr>
                              <a:rPr lang="en-US" b="0" i="1" smtClean="0">
                                <a:latin typeface="Cambria Math" panose="02040503050406030204" pitchFamily="18" charset="0"/>
                              </a:rPr>
                              <m:t>𝑖</m:t>
                            </m:r>
                            <m:r>
                              <a:rPr lang="en-US" b="0" i="1" smtClean="0">
                                <a:latin typeface="Cambria Math" panose="02040503050406030204" pitchFamily="18" charset="0"/>
                              </a:rPr>
                              <m:t>=1</m:t>
                            </m:r>
                          </m:sub>
                          <m:sup>
                            <m:r>
                              <a:rPr lang="en-US" b="0" i="1" smtClean="0">
                                <a:latin typeface="Cambria Math" panose="02040503050406030204" pitchFamily="18" charset="0"/>
                              </a:rPr>
                              <m:t>𝑛</m:t>
                            </m:r>
                          </m:sup>
                          <m:e>
                            <m:r>
                              <m:rPr>
                                <m:sty m:val="p"/>
                              </m:rPr>
                              <a:rPr lang="en-US" b="0" i="0" smtClean="0">
                                <a:latin typeface="Cambria Math" panose="02040503050406030204" pitchFamily="18" charset="0"/>
                              </a:rPr>
                              <m:t>Var</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r>
                              <a:rPr lang="en-US" b="0" i="1" smtClean="0">
                                <a:latin typeface="Cambria Math" panose="02040503050406030204" pitchFamily="18" charset="0"/>
                              </a:rPr>
                              <m:t>)</m:t>
                            </m:r>
                          </m:e>
                        </m:nary>
                      </m:e>
                    </m:nary>
                  </m:oMath>
                </a14:m>
                <a:endParaRPr lang="en-US" dirty="0"/>
              </a:p>
              <a:p>
                <a:endParaRPr lang="en-US" dirty="0"/>
              </a:p>
              <a:p>
                <a:r>
                  <a:rPr lang="en-US" dirty="0"/>
                  <a:t>What’s the </a:t>
                </a:r>
                <a14:m>
                  <m:oMath xmlns:m="http://schemas.openxmlformats.org/officeDocument/2006/math">
                    <m:r>
                      <m:rPr>
                        <m:sty m:val="p"/>
                      </m:rPr>
                      <a:rPr lang="en-US" b="0" i="0" smtClean="0">
                        <a:latin typeface="Cambria Math" panose="02040503050406030204" pitchFamily="18" charset="0"/>
                      </a:rPr>
                      <m:t>Var</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r>
                      <a:rPr lang="en-US" b="0" i="1" smtClean="0">
                        <a:latin typeface="Cambria Math" panose="02040503050406030204" pitchFamily="18" charset="0"/>
                      </a:rPr>
                      <m:t>)</m:t>
                    </m:r>
                  </m:oMath>
                </a14:m>
                <a:r>
                  <a:rPr lang="en-US" dirty="0"/>
                  <a:t>?</a:t>
                </a:r>
              </a:p>
              <a:p>
                <a14:m>
                  <m:oMath xmlns:m="http://schemas.openxmlformats.org/officeDocument/2006/math">
                    <m:r>
                      <a:rPr lang="en-US" b="0" i="1" smtClean="0">
                        <a:latin typeface="Cambria Math" panose="02040503050406030204" pitchFamily="18" charset="0"/>
                      </a:rPr>
                      <m:t>𝑉𝑎𝑟</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e>
                    </m:d>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𝑋</m:t>
                            </m:r>
                          </m:e>
                          <m:sub>
                            <m:r>
                              <a:rPr lang="en-US" b="0" i="1" smtClean="0">
                                <a:latin typeface="Cambria Math" panose="02040503050406030204" pitchFamily="18" charset="0"/>
                              </a:rPr>
                              <m:t>𝑖</m:t>
                            </m:r>
                          </m:sub>
                          <m:sup>
                            <m:r>
                              <a:rPr lang="en-US" b="0" i="1" smtClean="0">
                                <a:latin typeface="Cambria Math" panose="02040503050406030204" pitchFamily="18" charset="0"/>
                              </a:rPr>
                              <m:t>2</m:t>
                            </m:r>
                          </m:sup>
                        </m:sSubSup>
                      </m:e>
                    </m:d>
                    <m:r>
                      <a:rPr lang="en-US" b="0" i="1" smtClean="0">
                        <a:latin typeface="Cambria Math" panose="02040503050406030204" pitchFamily="18" charset="0"/>
                      </a:rPr>
                      <m:t>−</m:t>
                    </m:r>
                    <m:r>
                      <a:rPr lang="en-US" b="0" i="1" smtClean="0">
                        <a:latin typeface="Cambria Math" panose="02040503050406030204" pitchFamily="18" charset="0"/>
                      </a:rPr>
                      <m:t>𝔼</m:t>
                    </m:r>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e>
                        </m:d>
                      </m:e>
                      <m:sup>
                        <m:r>
                          <a:rPr lang="en-US" b="0" i="1" smtClean="0">
                            <a:latin typeface="Cambria Math" panose="02040503050406030204" pitchFamily="18" charset="0"/>
                          </a:rPr>
                          <m:t>2</m:t>
                        </m:r>
                      </m:sup>
                    </m:sSup>
                  </m:oMath>
                </a14:m>
                <a:endParaRPr lang="en-US" b="0" i="1" dirty="0">
                  <a:latin typeface="Cambria Math" panose="02040503050406030204" pitchFamily="18" charset="0"/>
                </a:endParaRPr>
              </a:p>
              <a:p>
                <a:r>
                  <a:rPr lang="en-US" b="0" dirty="0"/>
                  <a:t>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e>
                    </m:d>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2</m:t>
                        </m:r>
                      </m:sup>
                    </m:sSup>
                  </m:oMath>
                </a14:m>
                <a:endParaRPr lang="en-US" b="0" i="1" dirty="0">
                  <a:latin typeface="Cambria Math" panose="02040503050406030204" pitchFamily="18" charset="0"/>
                </a:endParaRPr>
              </a:p>
              <a:p>
                <a:r>
                  <a:rPr lang="en-US" b="0" dirty="0"/>
                  <a:t>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𝑝</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2</m:t>
                        </m:r>
                      </m:sup>
                    </m:sSup>
                  </m:oMath>
                </a14:m>
                <a:endParaRPr lang="en-US" b="0" i="1" dirty="0">
                  <a:latin typeface="Cambria Math" panose="02040503050406030204" pitchFamily="18" charset="0"/>
                </a:endParaRPr>
              </a:p>
              <a:p>
                <a:r>
                  <a:rPr lang="en-US" b="0" dirty="0"/>
                  <a:t>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𝑝</m:t>
                    </m:r>
                    <m:r>
                      <a:rPr lang="en-US" b="0" i="1" smtClean="0">
                        <a:latin typeface="Cambria Math" panose="02040503050406030204" pitchFamily="18" charset="0"/>
                      </a:rPr>
                      <m:t>(1−</m:t>
                    </m:r>
                    <m:r>
                      <a:rPr lang="en-US" b="0" i="1" smtClean="0">
                        <a:latin typeface="Cambria Math" panose="02040503050406030204" pitchFamily="18" charset="0"/>
                      </a:rPr>
                      <m:t>𝑝</m:t>
                    </m:r>
                    <m:r>
                      <a:rPr lang="en-US" b="0" i="1" smtClean="0">
                        <a:latin typeface="Cambria Math" panose="02040503050406030204" pitchFamily="18" charset="0"/>
                      </a:rPr>
                      <m:t>) </m:t>
                    </m:r>
                  </m:oMath>
                </a14:m>
                <a:endParaRPr lang="en-US" dirty="0"/>
              </a:p>
              <a:p>
                <a:endParaRPr lang="en-US" dirty="0"/>
              </a:p>
            </p:txBody>
          </p:sp>
        </mc:Choice>
        <mc:Fallback xmlns="">
          <p:sp>
            <p:nvSpPr>
              <p:cNvPr id="3" name="Content Placeholder 2">
                <a:extLst>
                  <a:ext uri="{FF2B5EF4-FFF2-40B4-BE49-F238E27FC236}">
                    <a16:creationId xmlns:a16="http://schemas.microsoft.com/office/drawing/2014/main" id="{12EFC1AC-B416-4316-B87A-9C5E74DFF3E0}"/>
                  </a:ext>
                </a:extLst>
              </p:cNvPr>
              <p:cNvSpPr>
                <a:spLocks noGrp="1" noRot="1" noChangeAspect="1" noMove="1" noResize="1" noEditPoints="1" noAdjustHandles="1" noChangeArrowheads="1" noChangeShapeType="1" noTextEdit="1"/>
              </p:cNvSpPr>
              <p:nvPr>
                <p:ph idx="1"/>
              </p:nvPr>
            </p:nvSpPr>
            <p:spPr>
              <a:blipFill>
                <a:blip r:embed="rId3"/>
                <a:stretch>
                  <a:fillRect l="-654"/>
                </a:stretch>
              </a:blipFill>
            </p:spPr>
            <p:txBody>
              <a:bodyPr/>
              <a:lstStyle/>
              <a:p>
                <a:r>
                  <a:rPr lang="en-US">
                    <a:noFill/>
                  </a:rPr>
                  <a:t> </a:t>
                </a:r>
              </a:p>
            </p:txBody>
          </p:sp>
        </mc:Fallback>
      </mc:AlternateContent>
    </p:spTree>
    <p:extLst>
      <p:ext uri="{BB962C8B-B14F-4D97-AF65-F5344CB8AC3E}">
        <p14:creationId xmlns:p14="http://schemas.microsoft.com/office/powerpoint/2010/main" val="34153107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0C65C-310F-466C-9B8D-84A920DEA538}"/>
              </a:ext>
            </a:extLst>
          </p:cNvPr>
          <p:cNvSpPr>
            <a:spLocks noGrp="1"/>
          </p:cNvSpPr>
          <p:nvPr>
            <p:ph type="title"/>
          </p:nvPr>
        </p:nvSpPr>
        <p:spPr/>
        <p:txBody>
          <a:bodyPr/>
          <a:lstStyle/>
          <a:p>
            <a:r>
              <a:rPr lang="en-US" dirty="0"/>
              <a:t>Variance Adds </a:t>
            </a:r>
            <a:r>
              <a:rPr lang="en-US" b="1" u="sng" dirty="0"/>
              <a:t>If Independent</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2EFC1AC-B416-4316-B87A-9C5E74DFF3E0}"/>
                  </a:ext>
                </a:extLst>
              </p:cNvPr>
              <p:cNvSpPr>
                <a:spLocks noGrp="1"/>
              </p:cNvSpPr>
              <p:nvPr>
                <p:ph idx="1"/>
              </p:nvPr>
            </p:nvSpPr>
            <p:spPr/>
            <p:txBody>
              <a:bodyPr/>
              <a:lstStyle/>
              <a:p>
                <a14:m>
                  <m:oMath xmlns:m="http://schemas.openxmlformats.org/officeDocument/2006/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r>
                      <m:rPr>
                        <m:sty m:val="p"/>
                      </m:rPr>
                      <a:rPr lang="en-US" b="0" i="0" smtClean="0">
                        <a:latin typeface="Cambria Math" panose="02040503050406030204" pitchFamily="18" charset="0"/>
                      </a:rPr>
                      <m:t>Var</m:t>
                    </m:r>
                    <m:r>
                      <a:rPr lang="en-US" b="0" i="1" smtClean="0">
                        <a:latin typeface="Cambria Math" panose="02040503050406030204" pitchFamily="18" charset="0"/>
                      </a:rPr>
                      <m:t>(</m:t>
                    </m:r>
                    <m:nary>
                      <m:naryPr>
                        <m:chr m:val="∑"/>
                        <m:limLoc m:val="subSup"/>
                        <m:ctrlPr>
                          <a:rPr lang="en-US" b="0" i="1" smtClean="0">
                            <a:latin typeface="Cambria Math" panose="02040503050406030204" pitchFamily="18" charset="0"/>
                          </a:rPr>
                        </m:ctrlPr>
                      </m:naryPr>
                      <m:sub>
                        <m:r>
                          <m:rPr>
                            <m:brk m:alnAt="25"/>
                          </m:rPr>
                          <a:rPr lang="en-US" b="0" i="1" smtClean="0">
                            <a:latin typeface="Cambria Math" panose="02040503050406030204" pitchFamily="18" charset="0"/>
                          </a:rPr>
                          <m:t>𝑖</m:t>
                        </m:r>
                        <m:r>
                          <a:rPr lang="en-US" b="0" i="1" smtClean="0">
                            <a:latin typeface="Cambria Math" panose="02040503050406030204" pitchFamily="18" charset="0"/>
                          </a:rPr>
                          <m:t>=1</m:t>
                        </m:r>
                      </m:sub>
                      <m:sup>
                        <m:r>
                          <a:rPr lang="en-US" b="0" i="1" smtClean="0">
                            <a:latin typeface="Cambria Math" panose="02040503050406030204" pitchFamily="18" charset="0"/>
                          </a:rPr>
                          <m:t>𝑛</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r>
                          <a:rPr lang="en-US" b="0" i="1" smtClean="0">
                            <a:latin typeface="Cambria Math" panose="02040503050406030204" pitchFamily="18" charset="0"/>
                          </a:rPr>
                          <m:t>)=</m:t>
                        </m:r>
                        <m:nary>
                          <m:naryPr>
                            <m:chr m:val="∑"/>
                            <m:limLoc m:val="subSup"/>
                            <m:ctrlPr>
                              <a:rPr lang="en-US" b="0" i="1" smtClean="0">
                                <a:latin typeface="Cambria Math" panose="02040503050406030204" pitchFamily="18" charset="0"/>
                              </a:rPr>
                            </m:ctrlPr>
                          </m:naryPr>
                          <m:sub>
                            <m:r>
                              <m:rPr>
                                <m:brk m:alnAt="25"/>
                              </m:rPr>
                              <a:rPr lang="en-US" b="0" i="1" smtClean="0">
                                <a:latin typeface="Cambria Math" panose="02040503050406030204" pitchFamily="18" charset="0"/>
                              </a:rPr>
                              <m:t>𝑖</m:t>
                            </m:r>
                            <m:r>
                              <a:rPr lang="en-US" b="0" i="1" smtClean="0">
                                <a:latin typeface="Cambria Math" panose="02040503050406030204" pitchFamily="18" charset="0"/>
                              </a:rPr>
                              <m:t>=1</m:t>
                            </m:r>
                          </m:sub>
                          <m:sup>
                            <m:r>
                              <a:rPr lang="en-US" b="0" i="1" smtClean="0">
                                <a:latin typeface="Cambria Math" panose="02040503050406030204" pitchFamily="18" charset="0"/>
                              </a:rPr>
                              <m:t>𝑛</m:t>
                            </m:r>
                          </m:sup>
                          <m:e>
                            <m:r>
                              <m:rPr>
                                <m:sty m:val="p"/>
                              </m:rPr>
                              <a:rPr lang="en-US" b="0" i="0" smtClean="0">
                                <a:latin typeface="Cambria Math" panose="02040503050406030204" pitchFamily="18" charset="0"/>
                              </a:rPr>
                              <m:t>Var</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r>
                              <a:rPr lang="en-US" b="0" i="1" smtClean="0">
                                <a:latin typeface="Cambria Math" panose="02040503050406030204" pitchFamily="18" charset="0"/>
                              </a:rPr>
                              <m:t>)</m:t>
                            </m:r>
                          </m:e>
                        </m:nary>
                      </m:e>
                    </m:nary>
                  </m:oMath>
                </a14:m>
                <a:endParaRPr lang="en-US" dirty="0"/>
              </a:p>
              <a:p>
                <a:endParaRPr lang="en-US" dirty="0"/>
              </a:p>
              <a:p>
                <a:r>
                  <a:rPr lang="en-US" dirty="0"/>
                  <a:t>What’s the </a:t>
                </a:r>
                <a14:m>
                  <m:oMath xmlns:m="http://schemas.openxmlformats.org/officeDocument/2006/math">
                    <m:r>
                      <m:rPr>
                        <m:sty m:val="p"/>
                      </m:rPr>
                      <a:rPr lang="en-US" b="0" i="0" smtClean="0">
                        <a:latin typeface="Cambria Math" panose="02040503050406030204" pitchFamily="18" charset="0"/>
                      </a:rPr>
                      <m:t>Var</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r>
                      <a:rPr lang="en-US" b="0" i="1" smtClean="0">
                        <a:latin typeface="Cambria Math" panose="02040503050406030204" pitchFamily="18" charset="0"/>
                      </a:rPr>
                      <m:t>)</m:t>
                    </m:r>
                  </m:oMath>
                </a14:m>
                <a:r>
                  <a:rPr lang="en-US" dirty="0"/>
                  <a:t>?</a:t>
                </a:r>
              </a:p>
              <a:p>
                <a14:m>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(1−</m:t>
                    </m:r>
                    <m:r>
                      <a:rPr lang="en-US" b="0" i="1" smtClean="0">
                        <a:latin typeface="Cambria Math" panose="02040503050406030204" pitchFamily="18" charset="0"/>
                      </a:rPr>
                      <m:t>𝑝</m:t>
                    </m:r>
                    <m:r>
                      <a:rPr lang="en-US" b="0" i="1" smtClean="0">
                        <a:latin typeface="Cambria Math" panose="02040503050406030204" pitchFamily="18" charset="0"/>
                      </a:rPr>
                      <m:t>)</m:t>
                    </m:r>
                  </m:oMath>
                </a14:m>
                <a:r>
                  <a:rPr lang="en-US" dirty="0"/>
                  <a:t>. </a:t>
                </a:r>
              </a:p>
              <a:p>
                <a:endParaRPr lang="en-US" dirty="0"/>
              </a:p>
              <a:p>
                <a:endParaRPr lang="en-US" dirty="0"/>
              </a:p>
              <a:p>
                <a14:m>
                  <m:oMath xmlns:m="http://schemas.openxmlformats.org/officeDocument/2006/math">
                    <m:r>
                      <m:rPr>
                        <m:sty m:val="p"/>
                      </m:rPr>
                      <a:rPr lang="en-US">
                        <a:latin typeface="Cambria Math" panose="02040503050406030204" pitchFamily="18" charset="0"/>
                      </a:rPr>
                      <m:t>Var</m:t>
                    </m:r>
                    <m:d>
                      <m:dPr>
                        <m:ctrlPr>
                          <a:rPr lang="en-US" i="1">
                            <a:latin typeface="Cambria Math" panose="02040503050406030204" pitchFamily="18" charset="0"/>
                          </a:rPr>
                        </m:ctrlPr>
                      </m:dPr>
                      <m:e>
                        <m:r>
                          <a:rPr lang="en-US" i="1">
                            <a:latin typeface="Cambria Math" panose="02040503050406030204" pitchFamily="18" charset="0"/>
                          </a:rPr>
                          <m:t>𝑋</m:t>
                        </m:r>
                      </m:e>
                    </m:d>
                    <m:r>
                      <a:rPr lang="en-US" i="1">
                        <a:latin typeface="Cambria Math" panose="02040503050406030204" pitchFamily="18" charset="0"/>
                      </a:rPr>
                      <m:t>=</m:t>
                    </m:r>
                    <m:nary>
                      <m:naryPr>
                        <m:chr m:val="∑"/>
                        <m:limLoc m:val="subSup"/>
                        <m:ctrlPr>
                          <a:rPr lang="en-US" i="1">
                            <a:latin typeface="Cambria Math" panose="02040503050406030204" pitchFamily="18" charset="0"/>
                          </a:rPr>
                        </m:ctrlPr>
                      </m:naryPr>
                      <m:sub>
                        <m:r>
                          <m:rPr>
                            <m:brk m:alnAt="25"/>
                          </m:rPr>
                          <a:rPr lang="en-US" i="1">
                            <a:latin typeface="Cambria Math" panose="02040503050406030204" pitchFamily="18" charset="0"/>
                          </a:rPr>
                          <m:t>𝑖</m:t>
                        </m:r>
                        <m:r>
                          <a:rPr lang="en-US" i="1">
                            <a:latin typeface="Cambria Math" panose="02040503050406030204" pitchFamily="18" charset="0"/>
                          </a:rPr>
                          <m:t>=1</m:t>
                        </m:r>
                      </m:sub>
                      <m:sup>
                        <m:r>
                          <a:rPr lang="en-US" i="1">
                            <a:latin typeface="Cambria Math" panose="02040503050406030204" pitchFamily="18" charset="0"/>
                          </a:rPr>
                          <m:t>𝑛</m:t>
                        </m:r>
                      </m:sup>
                      <m:e>
                        <m:r>
                          <a:rPr lang="en-US" i="1">
                            <a:latin typeface="Cambria Math" panose="02040503050406030204" pitchFamily="18" charset="0"/>
                          </a:rPr>
                          <m:t>𝑝</m:t>
                        </m:r>
                        <m:d>
                          <m:dPr>
                            <m:ctrlPr>
                              <a:rPr lang="en-US" i="1">
                                <a:latin typeface="Cambria Math" panose="02040503050406030204" pitchFamily="18" charset="0"/>
                              </a:rPr>
                            </m:ctrlPr>
                          </m:dPr>
                          <m:e>
                            <m:r>
                              <a:rPr lang="en-US" i="1">
                                <a:latin typeface="Cambria Math" panose="02040503050406030204" pitchFamily="18" charset="0"/>
                              </a:rPr>
                              <m:t>1−</m:t>
                            </m:r>
                            <m:r>
                              <a:rPr lang="en-US" i="1">
                                <a:latin typeface="Cambria Math" panose="02040503050406030204" pitchFamily="18" charset="0"/>
                              </a:rPr>
                              <m:t>𝑝</m:t>
                            </m:r>
                          </m:e>
                        </m:d>
                        <m:r>
                          <a:rPr lang="en-US" b="0" i="1" smtClean="0">
                            <a:latin typeface="Cambria Math" panose="02040503050406030204" pitchFamily="18" charset="0"/>
                          </a:rPr>
                          <m:t>=</m:t>
                        </m:r>
                      </m:e>
                    </m:nary>
                    <m:r>
                      <a:rPr lang="en-US" b="0" i="1" smtClean="0">
                        <a:latin typeface="Cambria Math" panose="02040503050406030204" pitchFamily="18" charset="0"/>
                      </a:rPr>
                      <m:t>𝑛𝑝</m:t>
                    </m:r>
                    <m:r>
                      <a:rPr lang="en-US" b="0" i="1" smtClean="0">
                        <a:latin typeface="Cambria Math" panose="02040503050406030204" pitchFamily="18" charset="0"/>
                      </a:rPr>
                      <m:t>(1−</m:t>
                    </m:r>
                    <m:r>
                      <a:rPr lang="en-US" b="0" i="1" smtClean="0">
                        <a:latin typeface="Cambria Math" panose="02040503050406030204" pitchFamily="18" charset="0"/>
                      </a:rPr>
                      <m:t>𝑝</m:t>
                    </m:r>
                    <m:r>
                      <a:rPr lang="en-US" b="0" i="1" smtClean="0">
                        <a:latin typeface="Cambria Math" panose="02040503050406030204" pitchFamily="18" charset="0"/>
                      </a:rPr>
                      <m:t>)</m:t>
                    </m:r>
                  </m:oMath>
                </a14:m>
                <a:r>
                  <a:rPr lang="en-US" dirty="0"/>
                  <a:t>.</a:t>
                </a:r>
              </a:p>
            </p:txBody>
          </p:sp>
        </mc:Choice>
        <mc:Fallback xmlns="">
          <p:sp>
            <p:nvSpPr>
              <p:cNvPr id="3" name="Content Placeholder 2">
                <a:extLst>
                  <a:ext uri="{FF2B5EF4-FFF2-40B4-BE49-F238E27FC236}">
                    <a16:creationId xmlns:a16="http://schemas.microsoft.com/office/drawing/2014/main" id="{12EFC1AC-B416-4316-B87A-9C5E74DFF3E0}"/>
                  </a:ext>
                </a:extLst>
              </p:cNvPr>
              <p:cNvSpPr>
                <a:spLocks noGrp="1" noRot="1" noChangeAspect="1" noMove="1" noResize="1" noEditPoints="1" noAdjustHandles="1" noChangeArrowheads="1" noChangeShapeType="1" noTextEdit="1"/>
              </p:cNvSpPr>
              <p:nvPr>
                <p:ph idx="1"/>
              </p:nvPr>
            </p:nvSpPr>
            <p:spPr>
              <a:blipFill>
                <a:blip r:embed="rId2"/>
                <a:stretch>
                  <a:fillRect l="-654"/>
                </a:stretch>
              </a:blipFill>
            </p:spPr>
            <p:txBody>
              <a:bodyPr/>
              <a:lstStyle/>
              <a:p>
                <a:r>
                  <a:rPr lang="en-US">
                    <a:noFill/>
                  </a:rPr>
                  <a:t> </a:t>
                </a:r>
              </a:p>
            </p:txBody>
          </p:sp>
        </mc:Fallback>
      </mc:AlternateContent>
    </p:spTree>
    <p:extLst>
      <p:ext uri="{BB962C8B-B14F-4D97-AF65-F5344CB8AC3E}">
        <p14:creationId xmlns:p14="http://schemas.microsoft.com/office/powerpoint/2010/main" val="39189194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9F2F9-FA5A-4F69-AFBE-CB909CF8A689}"/>
              </a:ext>
            </a:extLst>
          </p:cNvPr>
          <p:cNvSpPr>
            <a:spLocks noGrp="1"/>
          </p:cNvSpPr>
          <p:nvPr>
            <p:ph type="title"/>
          </p:nvPr>
        </p:nvSpPr>
        <p:spPr/>
        <p:txBody>
          <a:bodyPr>
            <a:normAutofit fontScale="90000"/>
          </a:bodyPr>
          <a:lstStyle/>
          <a:p>
            <a:r>
              <a:rPr lang="en-US" dirty="0"/>
              <a:t>Expectation and Variance aren’t everything</a:t>
            </a:r>
          </a:p>
        </p:txBody>
      </p:sp>
      <p:sp>
        <p:nvSpPr>
          <p:cNvPr id="3" name="Content Placeholder 2">
            <a:extLst>
              <a:ext uri="{FF2B5EF4-FFF2-40B4-BE49-F238E27FC236}">
                <a16:creationId xmlns:a16="http://schemas.microsoft.com/office/drawing/2014/main" id="{651BE21E-7810-4D7E-85BC-ADC72D5CD908}"/>
              </a:ext>
            </a:extLst>
          </p:cNvPr>
          <p:cNvSpPr>
            <a:spLocks noGrp="1"/>
          </p:cNvSpPr>
          <p:nvPr>
            <p:ph idx="1"/>
          </p:nvPr>
        </p:nvSpPr>
        <p:spPr/>
        <p:txBody>
          <a:bodyPr>
            <a:normAutofit lnSpcReduction="10000"/>
          </a:bodyPr>
          <a:lstStyle/>
          <a:p>
            <a:r>
              <a:rPr lang="en-US" dirty="0"/>
              <a:t>Alright, so expectation and variance is everything right?</a:t>
            </a:r>
          </a:p>
          <a:p>
            <a:r>
              <a:rPr lang="en-US" dirty="0"/>
              <a:t>No!</a:t>
            </a:r>
          </a:p>
          <a:p>
            <a:endParaRPr lang="en-US" dirty="0"/>
          </a:p>
          <a:p>
            <a:endParaRPr lang="en-US" dirty="0"/>
          </a:p>
          <a:p>
            <a:endParaRPr lang="en-US" dirty="0"/>
          </a:p>
          <a:p>
            <a:endParaRPr lang="en-US" dirty="0"/>
          </a:p>
          <a:p>
            <a:endParaRPr lang="en-US" dirty="0"/>
          </a:p>
          <a:p>
            <a:endParaRPr lang="en-US" dirty="0"/>
          </a:p>
          <a:p>
            <a:r>
              <a:rPr lang="en-US" dirty="0"/>
              <a:t>A PMF or CDF *does* fully describe a random variable. </a:t>
            </a:r>
          </a:p>
        </p:txBody>
      </p:sp>
      <p:graphicFrame>
        <p:nvGraphicFramePr>
          <p:cNvPr id="4" name="Chart 3">
            <a:extLst>
              <a:ext uri="{FF2B5EF4-FFF2-40B4-BE49-F238E27FC236}">
                <a16:creationId xmlns:a16="http://schemas.microsoft.com/office/drawing/2014/main" id="{53EAD60F-1336-4D2B-834B-841FEF30E2BB}"/>
              </a:ext>
            </a:extLst>
          </p:cNvPr>
          <p:cNvGraphicFramePr>
            <a:graphicFrameLocks/>
          </p:cNvGraphicFramePr>
          <p:nvPr>
            <p:extLst>
              <p:ext uri="{D42A27DB-BD31-4B8C-83A1-F6EECF244321}">
                <p14:modId xmlns:p14="http://schemas.microsoft.com/office/powerpoint/2010/main" val="2518413197"/>
              </p:ext>
            </p:extLst>
          </p:nvPr>
        </p:nvGraphicFramePr>
        <p:xfrm>
          <a:off x="6441422" y="2581048"/>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7CEC11A2-CCA9-4AD6-A79B-821102CB2E14}"/>
              </a:ext>
            </a:extLst>
          </p:cNvPr>
          <p:cNvGraphicFramePr>
            <a:graphicFrameLocks/>
          </p:cNvGraphicFramePr>
          <p:nvPr>
            <p:extLst>
              <p:ext uri="{D42A27DB-BD31-4B8C-83A1-F6EECF244321}">
                <p14:modId xmlns:p14="http://schemas.microsoft.com/office/powerpoint/2010/main" val="433289418"/>
              </p:ext>
            </p:extLst>
          </p:nvPr>
        </p:nvGraphicFramePr>
        <p:xfrm>
          <a:off x="1524000" y="2470185"/>
          <a:ext cx="4572000"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FF689976-BB0A-482E-BE84-934E37E66FCA}"/>
              </a:ext>
            </a:extLst>
          </p:cNvPr>
          <p:cNvSpPr txBox="1"/>
          <p:nvPr/>
        </p:nvSpPr>
        <p:spPr>
          <a:xfrm>
            <a:off x="1696711" y="2100853"/>
            <a:ext cx="4572000" cy="369332"/>
          </a:xfrm>
          <a:prstGeom prst="rect">
            <a:avLst/>
          </a:prstGeom>
          <a:noFill/>
        </p:spPr>
        <p:txBody>
          <a:bodyPr wrap="square" rtlCol="0">
            <a:spAutoFit/>
          </a:bodyPr>
          <a:lstStyle/>
          <a:p>
            <a:r>
              <a:rPr lang="en-US" dirty="0">
                <a:latin typeface="Segoe UI Semilight" panose="020B0402040204020203" pitchFamily="34" charset="0"/>
                <a:cs typeface="Segoe UI Semilight" panose="020B0402040204020203" pitchFamily="34" charset="0"/>
              </a:rPr>
              <a:t>Flip a fair coin 3 times </a:t>
            </a:r>
            <a:r>
              <a:rPr lang="en-US" dirty="0" err="1">
                <a:latin typeface="Segoe UI Semilight" panose="020B0402040204020203" pitchFamily="34" charset="0"/>
                <a:cs typeface="Segoe UI Semilight" panose="020B0402040204020203" pitchFamily="34" charset="0"/>
              </a:rPr>
              <a:t>indep</a:t>
            </a:r>
            <a:r>
              <a:rPr lang="en-US" dirty="0">
                <a:latin typeface="Segoe UI Semilight" panose="020B0402040204020203" pitchFamily="34" charset="0"/>
                <a:cs typeface="Segoe UI Semilight" panose="020B0402040204020203" pitchFamily="34" charset="0"/>
              </a:rPr>
              <a:t>. Count heads.</a:t>
            </a:r>
          </a:p>
        </p:txBody>
      </p:sp>
      <p:sp>
        <p:nvSpPr>
          <p:cNvPr id="7" name="TextBox 6">
            <a:extLst>
              <a:ext uri="{FF2B5EF4-FFF2-40B4-BE49-F238E27FC236}">
                <a16:creationId xmlns:a16="http://schemas.microsoft.com/office/drawing/2014/main" id="{945BE36F-B979-4DB1-8322-AE3D7BBEE705}"/>
              </a:ext>
            </a:extLst>
          </p:cNvPr>
          <p:cNvSpPr txBox="1"/>
          <p:nvPr/>
        </p:nvSpPr>
        <p:spPr>
          <a:xfrm>
            <a:off x="6441422" y="2071968"/>
            <a:ext cx="4572000" cy="646331"/>
          </a:xfrm>
          <a:prstGeom prst="rect">
            <a:avLst/>
          </a:prstGeom>
          <a:noFill/>
        </p:spPr>
        <p:txBody>
          <a:bodyPr wrap="square" rtlCol="0">
            <a:spAutoFit/>
          </a:bodyPr>
          <a:lstStyle/>
          <a:p>
            <a:r>
              <a:rPr lang="en-US" dirty="0">
                <a:latin typeface="Segoe UI Semilight" panose="020B0402040204020203" pitchFamily="34" charset="0"/>
                <a:cs typeface="Segoe UI Semilight" panose="020B0402040204020203" pitchFamily="34" charset="0"/>
              </a:rPr>
              <a:t>Flip a biased coin (prob heads=2/3) until heads. Count flips.</a:t>
            </a:r>
          </a:p>
        </p:txBody>
      </p:sp>
      <p:sp>
        <p:nvSpPr>
          <p:cNvPr id="8" name="TextBox 7">
            <a:extLst>
              <a:ext uri="{FF2B5EF4-FFF2-40B4-BE49-F238E27FC236}">
                <a16:creationId xmlns:a16="http://schemas.microsoft.com/office/drawing/2014/main" id="{E1875E52-63C0-4DB7-B3D3-47CD053CD775}"/>
              </a:ext>
            </a:extLst>
          </p:cNvPr>
          <p:cNvSpPr txBox="1"/>
          <p:nvPr/>
        </p:nvSpPr>
        <p:spPr>
          <a:xfrm>
            <a:off x="10821351" y="4857500"/>
            <a:ext cx="742572" cy="369332"/>
          </a:xfrm>
          <a:prstGeom prst="rect">
            <a:avLst/>
          </a:prstGeom>
          <a:noFill/>
        </p:spPr>
        <p:txBody>
          <a:bodyPr wrap="square" rtlCol="0">
            <a:spAutoFit/>
          </a:bodyPr>
          <a:lstStyle/>
          <a:p>
            <a:r>
              <a:rPr lang="en-US" dirty="0"/>
              <a:t>…</a:t>
            </a:r>
          </a:p>
        </p:txBody>
      </p:sp>
      <mc:AlternateContent xmlns:mc="http://schemas.openxmlformats.org/markup-compatibility/2006" xmlns:p14="http://schemas.microsoft.com/office/powerpoint/2010/main">
        <mc:Choice Requires="p14">
          <p:contentPart p14:bwMode="auto" r:id="rId5">
            <p14:nvContentPartPr>
              <p14:cNvPr id="10" name="Ink 9">
                <a:extLst>
                  <a:ext uri="{FF2B5EF4-FFF2-40B4-BE49-F238E27FC236}">
                    <a16:creationId xmlns:a16="http://schemas.microsoft.com/office/drawing/2014/main" id="{34A068FC-7736-4484-9AB8-09BBD33B911A}"/>
                  </a:ext>
                </a:extLst>
              </p14:cNvPr>
              <p14:cNvContentPartPr/>
              <p14:nvPr/>
            </p14:nvContentPartPr>
            <p14:xfrm>
              <a:off x="2398732" y="5020682"/>
              <a:ext cx="90000" cy="120240"/>
            </p14:xfrm>
          </p:contentPart>
        </mc:Choice>
        <mc:Fallback xmlns="">
          <p:pic>
            <p:nvPicPr>
              <p:cNvPr id="10" name="Ink 9">
                <a:extLst>
                  <a:ext uri="{FF2B5EF4-FFF2-40B4-BE49-F238E27FC236}">
                    <a16:creationId xmlns:a16="http://schemas.microsoft.com/office/drawing/2014/main" id="{34A068FC-7736-4484-9AB8-09BBD33B911A}"/>
                  </a:ext>
                </a:extLst>
              </p:cNvPr>
              <p:cNvPicPr/>
              <p:nvPr/>
            </p:nvPicPr>
            <p:blipFill>
              <a:blip r:embed="rId6"/>
              <a:stretch>
                <a:fillRect/>
              </a:stretch>
            </p:blipFill>
            <p:spPr>
              <a:xfrm>
                <a:off x="2380732" y="5002682"/>
                <a:ext cx="125640" cy="1558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1" name="Ink 10">
                <a:extLst>
                  <a:ext uri="{FF2B5EF4-FFF2-40B4-BE49-F238E27FC236}">
                    <a16:creationId xmlns:a16="http://schemas.microsoft.com/office/drawing/2014/main" id="{7A6A4224-8DF0-4AF3-A601-1CFE9411C7BB}"/>
                  </a:ext>
                </a:extLst>
              </p14:cNvPr>
              <p14:cNvContentPartPr/>
              <p14:nvPr/>
            </p14:nvContentPartPr>
            <p14:xfrm>
              <a:off x="3433012" y="5045162"/>
              <a:ext cx="9000" cy="86760"/>
            </p14:xfrm>
          </p:contentPart>
        </mc:Choice>
        <mc:Fallback xmlns="">
          <p:pic>
            <p:nvPicPr>
              <p:cNvPr id="11" name="Ink 10">
                <a:extLst>
                  <a:ext uri="{FF2B5EF4-FFF2-40B4-BE49-F238E27FC236}">
                    <a16:creationId xmlns:a16="http://schemas.microsoft.com/office/drawing/2014/main" id="{7A6A4224-8DF0-4AF3-A601-1CFE9411C7BB}"/>
                  </a:ext>
                </a:extLst>
              </p:cNvPr>
              <p:cNvPicPr/>
              <p:nvPr/>
            </p:nvPicPr>
            <p:blipFill>
              <a:blip r:embed="rId8"/>
              <a:stretch>
                <a:fillRect/>
              </a:stretch>
            </p:blipFill>
            <p:spPr>
              <a:xfrm>
                <a:off x="3415372" y="5027162"/>
                <a:ext cx="44640" cy="1224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2" name="Ink 11">
                <a:extLst>
                  <a:ext uri="{FF2B5EF4-FFF2-40B4-BE49-F238E27FC236}">
                    <a16:creationId xmlns:a16="http://schemas.microsoft.com/office/drawing/2014/main" id="{3378EB46-0467-4A86-A7B1-966678E2E6F9}"/>
                  </a:ext>
                </a:extLst>
              </p14:cNvPr>
              <p14:cNvContentPartPr/>
              <p14:nvPr/>
            </p14:nvContentPartPr>
            <p14:xfrm>
              <a:off x="4385212" y="5040122"/>
              <a:ext cx="110880" cy="114120"/>
            </p14:xfrm>
          </p:contentPart>
        </mc:Choice>
        <mc:Fallback xmlns="">
          <p:pic>
            <p:nvPicPr>
              <p:cNvPr id="12" name="Ink 11">
                <a:extLst>
                  <a:ext uri="{FF2B5EF4-FFF2-40B4-BE49-F238E27FC236}">
                    <a16:creationId xmlns:a16="http://schemas.microsoft.com/office/drawing/2014/main" id="{3378EB46-0467-4A86-A7B1-966678E2E6F9}"/>
                  </a:ext>
                </a:extLst>
              </p:cNvPr>
              <p:cNvPicPr/>
              <p:nvPr/>
            </p:nvPicPr>
            <p:blipFill>
              <a:blip r:embed="rId10"/>
              <a:stretch>
                <a:fillRect/>
              </a:stretch>
            </p:blipFill>
            <p:spPr>
              <a:xfrm>
                <a:off x="4367572" y="5022482"/>
                <a:ext cx="146520" cy="1497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3" name="Ink 12">
                <a:extLst>
                  <a:ext uri="{FF2B5EF4-FFF2-40B4-BE49-F238E27FC236}">
                    <a16:creationId xmlns:a16="http://schemas.microsoft.com/office/drawing/2014/main" id="{1BD07C57-2A84-4A86-954A-6009E2689D18}"/>
                  </a:ext>
                </a:extLst>
              </p14:cNvPr>
              <p14:cNvContentPartPr/>
              <p14:nvPr/>
            </p14:nvContentPartPr>
            <p14:xfrm>
              <a:off x="5411572" y="5048402"/>
              <a:ext cx="78840" cy="127080"/>
            </p14:xfrm>
          </p:contentPart>
        </mc:Choice>
        <mc:Fallback xmlns="">
          <p:pic>
            <p:nvPicPr>
              <p:cNvPr id="13" name="Ink 12">
                <a:extLst>
                  <a:ext uri="{FF2B5EF4-FFF2-40B4-BE49-F238E27FC236}">
                    <a16:creationId xmlns:a16="http://schemas.microsoft.com/office/drawing/2014/main" id="{1BD07C57-2A84-4A86-954A-6009E2689D18}"/>
                  </a:ext>
                </a:extLst>
              </p:cNvPr>
              <p:cNvPicPr/>
              <p:nvPr/>
            </p:nvPicPr>
            <p:blipFill>
              <a:blip r:embed="rId12"/>
              <a:stretch>
                <a:fillRect/>
              </a:stretch>
            </p:blipFill>
            <p:spPr>
              <a:xfrm>
                <a:off x="5393572" y="5030402"/>
                <a:ext cx="114480" cy="162720"/>
              </a:xfrm>
              <a:prstGeom prst="rect">
                <a:avLst/>
              </a:prstGeom>
            </p:spPr>
          </p:pic>
        </mc:Fallback>
      </mc:AlternateContent>
    </p:spTree>
    <p:extLst>
      <p:ext uri="{BB962C8B-B14F-4D97-AF65-F5344CB8AC3E}">
        <p14:creationId xmlns:p14="http://schemas.microsoft.com/office/powerpoint/2010/main" val="3274274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5" grpId="0">
        <p:bldAsOne/>
      </p:bldGraphic>
      <p:bldP spid="6" grpId="0"/>
      <p:bldP spid="7" grpId="0"/>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387D75E-69BC-4DF5-8FD1-7B6ED1557CA2}"/>
              </a:ext>
            </a:extLst>
          </p:cNvPr>
          <p:cNvSpPr>
            <a:spLocks noGrp="1"/>
          </p:cNvSpPr>
          <p:nvPr>
            <p:ph type="title"/>
          </p:nvPr>
        </p:nvSpPr>
        <p:spPr/>
        <p:txBody>
          <a:bodyPr/>
          <a:lstStyle/>
          <a:p>
            <a:r>
              <a:rPr lang="en-US" dirty="0"/>
              <a:t>Useful Facts</a:t>
            </a:r>
          </a:p>
        </p:txBody>
      </p:sp>
      <p:sp>
        <p:nvSpPr>
          <p:cNvPr id="5" name="Text Placeholder 4">
            <a:extLst>
              <a:ext uri="{FF2B5EF4-FFF2-40B4-BE49-F238E27FC236}">
                <a16:creationId xmlns:a16="http://schemas.microsoft.com/office/drawing/2014/main" id="{57351349-3713-4CB1-8A94-83B7CC84C5F4}"/>
              </a:ext>
            </a:extLst>
          </p:cNvPr>
          <p:cNvSpPr>
            <a:spLocks noGrp="1"/>
          </p:cNvSpPr>
          <p:nvPr>
            <p:ph type="body" idx="1"/>
          </p:nvPr>
        </p:nvSpPr>
        <p:spPr/>
        <p:txBody>
          <a:bodyPr/>
          <a:lstStyle/>
          <a:p>
            <a:endParaRPr lang="en-US"/>
          </a:p>
        </p:txBody>
      </p:sp>
      <mc:AlternateContent xmlns:mc="http://schemas.openxmlformats.org/markup-compatibility/2006" xmlns:p14="http://schemas.microsoft.com/office/powerpoint/2010/main">
        <mc:Choice Requires="p14">
          <p:contentPart p14:bwMode="auto" r:id="rId2">
            <p14:nvContentPartPr>
              <p14:cNvPr id="6" name="Ink 5">
                <a:extLst>
                  <a:ext uri="{FF2B5EF4-FFF2-40B4-BE49-F238E27FC236}">
                    <a16:creationId xmlns:a16="http://schemas.microsoft.com/office/drawing/2014/main" id="{E654E425-9A41-4399-8008-8F08BD979BAB}"/>
                  </a:ext>
                </a:extLst>
              </p14:cNvPr>
              <p14:cNvContentPartPr/>
              <p14:nvPr/>
            </p14:nvContentPartPr>
            <p14:xfrm>
              <a:off x="10992600" y="3214800"/>
              <a:ext cx="218160" cy="35640"/>
            </p14:xfrm>
          </p:contentPart>
        </mc:Choice>
        <mc:Fallback xmlns="">
          <p:pic>
            <p:nvPicPr>
              <p:cNvPr id="6" name="Ink 5">
                <a:extLst>
                  <a:ext uri="{FF2B5EF4-FFF2-40B4-BE49-F238E27FC236}">
                    <a16:creationId xmlns:a16="http://schemas.microsoft.com/office/drawing/2014/main" id="{E654E425-9A41-4399-8008-8F08BD979BAB}"/>
                  </a:ext>
                </a:extLst>
              </p:cNvPr>
              <p:cNvPicPr/>
              <p:nvPr/>
            </p:nvPicPr>
            <p:blipFill>
              <a:blip r:embed="rId3"/>
              <a:stretch>
                <a:fillRect/>
              </a:stretch>
            </p:blipFill>
            <p:spPr>
              <a:xfrm>
                <a:off x="10983240" y="3205440"/>
                <a:ext cx="236880" cy="54360"/>
              </a:xfrm>
              <a:prstGeom prst="rect">
                <a:avLst/>
              </a:prstGeom>
            </p:spPr>
          </p:pic>
        </mc:Fallback>
      </mc:AlternateContent>
    </p:spTree>
    <p:extLst>
      <p:ext uri="{BB962C8B-B14F-4D97-AF65-F5344CB8AC3E}">
        <p14:creationId xmlns:p14="http://schemas.microsoft.com/office/powerpoint/2010/main" val="4187026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37AB6F1-334F-444A-89FD-04E630BF5A5D}"/>
              </a:ext>
            </a:extLst>
          </p:cNvPr>
          <p:cNvSpPr>
            <a:spLocks noGrp="1"/>
          </p:cNvSpPr>
          <p:nvPr>
            <p:ph type="title"/>
          </p:nvPr>
        </p:nvSpPr>
        <p:spPr>
          <a:xfrm>
            <a:off x="1902775" y="3262680"/>
            <a:ext cx="7615298" cy="506283"/>
          </a:xfrm>
        </p:spPr>
        <p:txBody>
          <a:bodyPr/>
          <a:lstStyle/>
          <a:p>
            <a:r>
              <a:rPr lang="en-US" dirty="0"/>
              <a:t>Recap LOE</a:t>
            </a:r>
          </a:p>
        </p:txBody>
      </p:sp>
      <p:sp>
        <p:nvSpPr>
          <p:cNvPr id="5" name="Text Placeholder 4">
            <a:extLst>
              <a:ext uri="{FF2B5EF4-FFF2-40B4-BE49-F238E27FC236}">
                <a16:creationId xmlns:a16="http://schemas.microsoft.com/office/drawing/2014/main" id="{FE031288-B638-44D7-8AF1-A2727B82924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2932220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5D1F5-AB1E-408F-8F52-819D10EA9C84}"/>
              </a:ext>
            </a:extLst>
          </p:cNvPr>
          <p:cNvSpPr>
            <a:spLocks noGrp="1"/>
          </p:cNvSpPr>
          <p:nvPr>
            <p:ph type="title"/>
          </p:nvPr>
        </p:nvSpPr>
        <p:spPr/>
        <p:txBody>
          <a:bodyPr/>
          <a:lstStyle/>
          <a:p>
            <a:r>
              <a:rPr lang="en-US" dirty="0"/>
              <a:t>Make a prediction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F5FD731-E11B-43F2-BF1B-BEE5C105E9FB}"/>
                  </a:ext>
                </a:extLst>
              </p:cNvPr>
              <p:cNvSpPr>
                <a:spLocks noGrp="1"/>
              </p:cNvSpPr>
              <p:nvPr>
                <p:ph idx="1"/>
              </p:nvPr>
            </p:nvSpPr>
            <p:spPr/>
            <p:txBody>
              <a:bodyPr/>
              <a:lstStyle/>
              <a:p>
                <a:r>
                  <a:rPr lang="en-US" b="0" dirty="0"/>
                  <a:t>How should </a:t>
                </a:r>
                <a14:m>
                  <m:oMath xmlns:m="http://schemas.openxmlformats.org/officeDocument/2006/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𝑐</m:t>
                        </m:r>
                      </m:e>
                    </m:d>
                  </m:oMath>
                </a14:m>
                <a:r>
                  <a:rPr lang="en-US" dirty="0"/>
                  <a:t> relate to </a:t>
                </a:r>
                <a14:m>
                  <m:oMath xmlns:m="http://schemas.openxmlformats.org/officeDocument/2006/math">
                    <m:r>
                      <a:rPr lang="en-US" b="0" i="1" smtClean="0">
                        <a:latin typeface="Cambria Math" panose="02040503050406030204" pitchFamily="18" charset="0"/>
                      </a:rPr>
                      <m:t>𝑉𝑎𝑟</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oMath>
                </a14:m>
                <a:r>
                  <a:rPr lang="en-US" dirty="0"/>
                  <a:t> if </a:t>
                </a:r>
                <a14:m>
                  <m:oMath xmlns:m="http://schemas.openxmlformats.org/officeDocument/2006/math">
                    <m:r>
                      <a:rPr lang="en-US" b="0" i="1" smtClean="0">
                        <a:latin typeface="Cambria Math" panose="02040503050406030204" pitchFamily="18" charset="0"/>
                      </a:rPr>
                      <m:t>𝑐</m:t>
                    </m:r>
                  </m:oMath>
                </a14:m>
                <a:r>
                  <a:rPr lang="en-US" dirty="0"/>
                  <a:t> is a constant?</a:t>
                </a:r>
              </a:p>
              <a:p>
                <a:r>
                  <a:rPr lang="en-US" dirty="0"/>
                  <a:t>How should </a:t>
                </a:r>
                <a14:m>
                  <m:oMath xmlns:m="http://schemas.openxmlformats.org/officeDocument/2006/math">
                    <m:r>
                      <m:rPr>
                        <m:sty m:val="p"/>
                      </m:rPr>
                      <a:rPr lang="en-US" b="0" i="0" smtClean="0">
                        <a:latin typeface="Cambria Math" panose="02040503050406030204" pitchFamily="18" charset="0"/>
                      </a:rPr>
                      <m:t>Var</m:t>
                    </m:r>
                    <m:r>
                      <a:rPr lang="en-US" b="0" i="0" smtClean="0">
                        <a:latin typeface="Cambria Math" panose="02040503050406030204" pitchFamily="18" charset="0"/>
                      </a:rPr>
                      <m:t>(</m:t>
                    </m:r>
                    <m:r>
                      <m:rPr>
                        <m:sty m:val="p"/>
                      </m:rPr>
                      <a:rPr lang="en-US" b="0" i="0" smtClean="0">
                        <a:latin typeface="Cambria Math" panose="02040503050406030204" pitchFamily="18" charset="0"/>
                      </a:rPr>
                      <m:t>aX</m:t>
                    </m:r>
                    <m:r>
                      <a:rPr lang="en-US" b="0" i="0" smtClean="0">
                        <a:latin typeface="Cambria Math" panose="02040503050406030204" pitchFamily="18" charset="0"/>
                      </a:rPr>
                      <m:t>)</m:t>
                    </m:r>
                  </m:oMath>
                </a14:m>
                <a:r>
                  <a:rPr lang="en-US" dirty="0"/>
                  <a:t> relate to </a:t>
                </a:r>
                <a14:m>
                  <m:oMath xmlns:m="http://schemas.openxmlformats.org/officeDocument/2006/math">
                    <m:r>
                      <m:rPr>
                        <m:sty m:val="p"/>
                      </m:rPr>
                      <a:rPr lang="en-US" b="0" i="0" smtClean="0">
                        <a:latin typeface="Cambria Math" panose="02040503050406030204" pitchFamily="18" charset="0"/>
                      </a:rPr>
                      <m:t>Var</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oMath>
                </a14:m>
                <a:r>
                  <a:rPr lang="en-US" dirty="0"/>
                  <a:t> is </a:t>
                </a:r>
                <a14:m>
                  <m:oMath xmlns:m="http://schemas.openxmlformats.org/officeDocument/2006/math">
                    <m:r>
                      <a:rPr lang="en-US" b="0" i="1" smtClean="0">
                        <a:latin typeface="Cambria Math" panose="02040503050406030204" pitchFamily="18" charset="0"/>
                      </a:rPr>
                      <m:t>𝑎</m:t>
                    </m:r>
                  </m:oMath>
                </a14:m>
                <a:r>
                  <a:rPr lang="en-US" dirty="0"/>
                  <a:t> is a constant?</a:t>
                </a:r>
              </a:p>
            </p:txBody>
          </p:sp>
        </mc:Choice>
        <mc:Fallback xmlns="">
          <p:sp>
            <p:nvSpPr>
              <p:cNvPr id="3" name="Content Placeholder 2">
                <a:extLst>
                  <a:ext uri="{FF2B5EF4-FFF2-40B4-BE49-F238E27FC236}">
                    <a16:creationId xmlns:a16="http://schemas.microsoft.com/office/drawing/2014/main" id="{0F5FD731-E11B-43F2-BF1B-BEE5C105E9FB}"/>
                  </a:ext>
                </a:extLst>
              </p:cNvPr>
              <p:cNvSpPr>
                <a:spLocks noGrp="1" noRot="1" noChangeAspect="1" noMove="1" noResize="1" noEditPoints="1" noAdjustHandles="1" noChangeArrowheads="1" noChangeShapeType="1" noTextEdit="1"/>
              </p:cNvSpPr>
              <p:nvPr>
                <p:ph idx="1"/>
              </p:nvPr>
            </p:nvSpPr>
            <p:spPr>
              <a:blipFill>
                <a:blip r:embed="rId3"/>
                <a:stretch>
                  <a:fillRect l="-654" t="-2138"/>
                </a:stretch>
              </a:blipFill>
            </p:spPr>
            <p:txBody>
              <a:bodyPr/>
              <a:lstStyle/>
              <a:p>
                <a:r>
                  <a:rPr lang="en-US">
                    <a:noFill/>
                  </a:rPr>
                  <a:t> </a:t>
                </a:r>
              </a:p>
            </p:txBody>
          </p:sp>
        </mc:Fallback>
      </mc:AlternateContent>
    </p:spTree>
    <p:extLst>
      <p:ext uri="{BB962C8B-B14F-4D97-AF65-F5344CB8AC3E}">
        <p14:creationId xmlns:p14="http://schemas.microsoft.com/office/powerpoint/2010/main" val="32815813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5D1F5-AB1E-408F-8F52-819D10EA9C84}"/>
              </a:ext>
            </a:extLst>
          </p:cNvPr>
          <p:cNvSpPr>
            <a:spLocks noGrp="1"/>
          </p:cNvSpPr>
          <p:nvPr>
            <p:ph type="title"/>
          </p:nvPr>
        </p:nvSpPr>
        <p:spPr/>
        <p:txBody>
          <a:bodyPr/>
          <a:lstStyle/>
          <a:p>
            <a:r>
              <a:rPr lang="en-US" dirty="0"/>
              <a:t>Facts About Variance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F5FD731-E11B-43F2-BF1B-BEE5C105E9FB}"/>
                  </a:ext>
                </a:extLst>
              </p:cNvPr>
              <p:cNvSpPr>
                <a:spLocks noGrp="1"/>
              </p:cNvSpPr>
              <p:nvPr>
                <p:ph idx="1"/>
              </p:nvPr>
            </p:nvSpPr>
            <p:spPr>
              <a:xfrm>
                <a:off x="575240" y="1463857"/>
                <a:ext cx="11700580" cy="4845504"/>
              </a:xfrm>
            </p:spPr>
            <p:txBody>
              <a:bodyPr>
                <a:normAutofit/>
              </a:bodyPr>
              <a:lstStyle/>
              <a:p>
                <a14:m>
                  <m:oMath xmlns:m="http://schemas.openxmlformats.org/officeDocument/2006/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𝑐</m:t>
                        </m:r>
                      </m:e>
                    </m:d>
                    <m:r>
                      <a:rPr lang="en-US" b="0" i="1" smtClean="0">
                        <a:latin typeface="Cambria Math" panose="02040503050406030204" pitchFamily="18" charset="0"/>
                      </a:rPr>
                      <m:t>=</m:t>
                    </m:r>
                    <m:r>
                      <m:rPr>
                        <m:sty m:val="p"/>
                      </m:rPr>
                      <a:rPr lang="en-US" b="0" i="0" smtClean="0">
                        <a:latin typeface="Cambria Math" panose="02040503050406030204" pitchFamily="18" charset="0"/>
                      </a:rPr>
                      <m:t>Var</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oMath>
                </a14:m>
                <a:endParaRPr lang="en-US" dirty="0"/>
              </a:p>
              <a:p>
                <a:r>
                  <a:rPr lang="en-US" dirty="0"/>
                  <a:t>Proof:</a:t>
                </a:r>
              </a:p>
              <a:p>
                <a14:m>
                  <m:oMath xmlns:m="http://schemas.openxmlformats.org/officeDocument/2006/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𝑐</m:t>
                        </m:r>
                      </m:e>
                    </m:d>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𝑐</m:t>
                                </m:r>
                              </m:e>
                            </m:d>
                          </m:e>
                          <m:sup>
                            <m:r>
                              <a:rPr lang="en-US" b="0" i="1" smtClean="0">
                                <a:latin typeface="Cambria Math" panose="02040503050406030204" pitchFamily="18" charset="0"/>
                              </a:rPr>
                              <m:t>2</m:t>
                            </m:r>
                          </m:sup>
                        </m:sSup>
                      </m:e>
                    </m:d>
                    <m:r>
                      <a:rPr lang="en-US" b="0" i="1" smtClean="0">
                        <a:latin typeface="Cambria Math" panose="02040503050406030204" pitchFamily="18" charset="0"/>
                      </a:rPr>
                      <m:t>−</m:t>
                    </m:r>
                    <m:r>
                      <a:rPr lang="en-US" b="0" i="1" smtClean="0">
                        <a:latin typeface="Cambria Math" panose="02040503050406030204" pitchFamily="18" charset="0"/>
                      </a:rPr>
                      <m:t>𝔼</m:t>
                    </m:r>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𝑐</m:t>
                            </m:r>
                          </m:e>
                        </m:d>
                      </m:e>
                      <m:sup>
                        <m:r>
                          <a:rPr lang="en-US" b="0" i="1" smtClean="0">
                            <a:latin typeface="Cambria Math" panose="02040503050406030204" pitchFamily="18" charset="0"/>
                          </a:rPr>
                          <m:t>2</m:t>
                        </m:r>
                      </m:sup>
                    </m:sSup>
                  </m:oMath>
                </a14:m>
                <a:endParaRPr lang="en-US" dirty="0"/>
              </a:p>
              <a:p>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2</m:t>
                            </m:r>
                          </m:sup>
                        </m:sSup>
                      </m:e>
                    </m:d>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2</m:t>
                        </m:r>
                        <m:r>
                          <a:rPr lang="en-US" b="0" i="1" smtClean="0">
                            <a:latin typeface="Cambria Math" panose="02040503050406030204" pitchFamily="18" charset="0"/>
                          </a:rPr>
                          <m:t>𝑋𝑐</m:t>
                        </m:r>
                      </m:e>
                    </m:d>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𝑐</m:t>
                            </m:r>
                          </m:e>
                          <m:sup>
                            <m:r>
                              <a:rPr lang="en-US" b="0" i="1" smtClean="0">
                                <a:latin typeface="Cambria Math" panose="02040503050406030204" pitchFamily="18" charset="0"/>
                              </a:rPr>
                              <m:t>2</m:t>
                            </m:r>
                          </m:sup>
                        </m:sSup>
                      </m:e>
                    </m:d>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r>
                              <a:rPr lang="en-US" b="0" i="1" smtClean="0">
                                <a:latin typeface="Cambria Math" panose="02040503050406030204" pitchFamily="18" charset="0"/>
                              </a:rPr>
                              <m:t>𝑐</m:t>
                            </m:r>
                          </m:e>
                        </m:d>
                      </m:e>
                      <m:sup>
                        <m:r>
                          <a:rPr lang="en-US" b="0" i="1" smtClean="0">
                            <a:latin typeface="Cambria Math" panose="02040503050406030204" pitchFamily="18" charset="0"/>
                          </a:rPr>
                          <m:t>2</m:t>
                        </m:r>
                      </m:sup>
                    </m:sSup>
                  </m:oMath>
                </a14:m>
                <a:endParaRPr lang="en-US" dirty="0"/>
              </a:p>
              <a:p>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2</m:t>
                            </m:r>
                          </m:sup>
                        </m:sSup>
                      </m:e>
                    </m:d>
                    <m:r>
                      <a:rPr lang="en-US" b="0" i="1" smtClean="0">
                        <a:latin typeface="Cambria Math" panose="02040503050406030204" pitchFamily="18" charset="0"/>
                      </a:rPr>
                      <m:t>+2</m:t>
                    </m:r>
                    <m:r>
                      <a:rPr lang="en-US" b="0" i="1" smtClean="0">
                        <a:latin typeface="Cambria Math" panose="02040503050406030204" pitchFamily="18" charset="0"/>
                      </a:rPr>
                      <m:t>𝑐</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𝑐</m:t>
                        </m:r>
                      </m:e>
                      <m:sup>
                        <m:r>
                          <a:rPr lang="en-US" b="0" i="1" smtClean="0">
                            <a:latin typeface="Cambria Math" panose="02040503050406030204" pitchFamily="18" charset="0"/>
                          </a:rPr>
                          <m:t>2</m:t>
                        </m:r>
                      </m:sup>
                    </m:sSup>
                    <m:r>
                      <a:rPr lang="en-US" b="0" i="1" smtClean="0">
                        <a:latin typeface="Cambria Math" panose="02040503050406030204" pitchFamily="18" charset="0"/>
                      </a:rPr>
                      <m:t>−</m:t>
                    </m:r>
                    <m:r>
                      <a:rPr lang="en-US" b="0" i="1" smtClean="0">
                        <a:latin typeface="Cambria Math" panose="02040503050406030204" pitchFamily="18" charset="0"/>
                      </a:rPr>
                      <m:t>𝔼</m:t>
                    </m:r>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sup>
                        <m:r>
                          <a:rPr lang="en-US" b="0" i="1" smtClean="0">
                            <a:latin typeface="Cambria Math" panose="02040503050406030204" pitchFamily="18" charset="0"/>
                          </a:rPr>
                          <m:t>2</m:t>
                        </m:r>
                      </m:sup>
                    </m:sSup>
                    <m:r>
                      <a:rPr lang="en-US" b="0" i="1" smtClean="0">
                        <a:latin typeface="Cambria Math" panose="02040503050406030204" pitchFamily="18" charset="0"/>
                      </a:rPr>
                      <m:t>−2</m:t>
                    </m:r>
                    <m:r>
                      <a:rPr lang="en-US" b="0" i="1" smtClean="0">
                        <a:latin typeface="Cambria Math" panose="02040503050406030204" pitchFamily="18" charset="0"/>
                      </a:rPr>
                      <m:t>𝑐</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𝑐</m:t>
                        </m:r>
                      </m:e>
                      <m:sup>
                        <m:r>
                          <a:rPr lang="en-US" b="0" i="1" smtClean="0">
                            <a:latin typeface="Cambria Math" panose="02040503050406030204" pitchFamily="18" charset="0"/>
                          </a:rPr>
                          <m:t>2</m:t>
                        </m:r>
                      </m:sup>
                    </m:sSup>
                  </m:oMath>
                </a14:m>
                <a:endParaRPr lang="en-US" dirty="0"/>
              </a:p>
              <a:p>
                <a14:m>
                  <m:oMath xmlns:m="http://schemas.openxmlformats.org/officeDocument/2006/math">
                    <m:r>
                      <a:rPr lang="en-US" b="0" i="1" smtClean="0">
                        <a:latin typeface="Cambria Math" panose="02040503050406030204" pitchFamily="18" charset="0"/>
                      </a:rPr>
                      <m:t>=</m:t>
                    </m:r>
                    <m:r>
                      <a:rPr lang="en-US" i="1">
                        <a:latin typeface="Cambria Math" panose="02040503050406030204" pitchFamily="18" charset="0"/>
                      </a:rPr>
                      <m:t>𝔼</m:t>
                    </m:r>
                    <m:d>
                      <m:dPr>
                        <m:begChr m:val="["/>
                        <m:endChr m:val="]"/>
                        <m:ctrlPr>
                          <a:rPr lang="en-US" i="1">
                            <a:latin typeface="Cambria Math" panose="02040503050406030204" pitchFamily="18" charset="0"/>
                          </a:rPr>
                        </m:ctrlPr>
                      </m:dPr>
                      <m:e>
                        <m:sSup>
                          <m:sSupPr>
                            <m:ctrlPr>
                              <a:rPr lang="en-US" i="1">
                                <a:latin typeface="Cambria Math" panose="02040503050406030204" pitchFamily="18" charset="0"/>
                              </a:rPr>
                            </m:ctrlPr>
                          </m:sSupPr>
                          <m:e>
                            <m:r>
                              <a:rPr lang="en-US" i="1">
                                <a:latin typeface="Cambria Math" panose="02040503050406030204" pitchFamily="18" charset="0"/>
                              </a:rPr>
                              <m:t>𝑋</m:t>
                            </m:r>
                          </m:e>
                          <m:sup>
                            <m:r>
                              <a:rPr lang="en-US" i="1">
                                <a:latin typeface="Cambria Math" panose="02040503050406030204" pitchFamily="18" charset="0"/>
                              </a:rPr>
                              <m:t>2</m:t>
                            </m:r>
                          </m:sup>
                        </m:sSup>
                      </m:e>
                    </m:d>
                    <m:r>
                      <a:rPr lang="en-US" i="1">
                        <a:latin typeface="Cambria Math" panose="02040503050406030204" pitchFamily="18" charset="0"/>
                      </a:rPr>
                      <m:t>−</m:t>
                    </m:r>
                    <m:r>
                      <a:rPr lang="en-US" i="1">
                        <a:latin typeface="Cambria Math" panose="02040503050406030204" pitchFamily="18" charset="0"/>
                      </a:rPr>
                      <m:t>𝔼</m:t>
                    </m:r>
                    <m:sSup>
                      <m:sSupPr>
                        <m:ctrlPr>
                          <a:rPr lang="en-US" i="1">
                            <a:latin typeface="Cambria Math" panose="02040503050406030204" pitchFamily="18" charset="0"/>
                          </a:rPr>
                        </m:ctrlPr>
                      </m:sSupPr>
                      <m:e>
                        <m:d>
                          <m:dPr>
                            <m:begChr m:val="["/>
                            <m:endChr m:val="]"/>
                            <m:ctrlPr>
                              <a:rPr lang="en-US" i="1">
                                <a:latin typeface="Cambria Math" panose="02040503050406030204" pitchFamily="18" charset="0"/>
                              </a:rPr>
                            </m:ctrlPr>
                          </m:dPr>
                          <m:e>
                            <m:r>
                              <a:rPr lang="en-US" i="1">
                                <a:latin typeface="Cambria Math" panose="02040503050406030204" pitchFamily="18" charset="0"/>
                              </a:rPr>
                              <m:t>𝑋</m:t>
                            </m:r>
                          </m:e>
                        </m:d>
                      </m:e>
                      <m:sup>
                        <m:r>
                          <a:rPr lang="en-US" i="1">
                            <a:latin typeface="Cambria Math" panose="02040503050406030204" pitchFamily="18" charset="0"/>
                          </a:rPr>
                          <m:t>2</m:t>
                        </m:r>
                      </m:sup>
                    </m:sSup>
                  </m:oMath>
                </a14:m>
                <a:endParaRPr lang="en-US" dirty="0"/>
              </a:p>
              <a:p>
                <a14:m>
                  <m:oMath xmlns:m="http://schemas.openxmlformats.org/officeDocument/2006/math">
                    <m:r>
                      <a:rPr lang="en-US" b="0" i="1" smtClean="0">
                        <a:latin typeface="Cambria Math" panose="02040503050406030204" pitchFamily="18" charset="0"/>
                      </a:rPr>
                      <m:t>=</m:t>
                    </m:r>
                    <m:r>
                      <m:rPr>
                        <m:sty m:val="p"/>
                      </m:rPr>
                      <a:rPr lang="en-US" b="0" i="0" smtClean="0">
                        <a:latin typeface="Cambria Math" panose="02040503050406030204" pitchFamily="18" charset="0"/>
                      </a:rPr>
                      <m:t>Var</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oMath>
                </a14:m>
                <a:endParaRPr lang="en-US" dirty="0"/>
              </a:p>
              <a:p>
                <a:endParaRPr lang="en-US" sz="2400" i="1" dirty="0"/>
              </a:p>
            </p:txBody>
          </p:sp>
        </mc:Choice>
        <mc:Fallback xmlns="">
          <p:sp>
            <p:nvSpPr>
              <p:cNvPr id="3" name="Content Placeholder 2">
                <a:extLst>
                  <a:ext uri="{FF2B5EF4-FFF2-40B4-BE49-F238E27FC236}">
                    <a16:creationId xmlns:a16="http://schemas.microsoft.com/office/drawing/2014/main" id="{0F5FD731-E11B-43F2-BF1B-BEE5C105E9FB}"/>
                  </a:ext>
                </a:extLst>
              </p:cNvPr>
              <p:cNvSpPr>
                <a:spLocks noGrp="1" noRot="1" noChangeAspect="1" noMove="1" noResize="1" noEditPoints="1" noAdjustHandles="1" noChangeArrowheads="1" noChangeShapeType="1" noTextEdit="1"/>
              </p:cNvSpPr>
              <p:nvPr>
                <p:ph idx="1"/>
              </p:nvPr>
            </p:nvSpPr>
            <p:spPr>
              <a:xfrm>
                <a:off x="575240" y="1463857"/>
                <a:ext cx="11700580" cy="4845504"/>
              </a:xfrm>
              <a:blipFill>
                <a:blip r:embed="rId3"/>
                <a:stretch>
                  <a:fillRect l="-625"/>
                </a:stretch>
              </a:blipFill>
            </p:spPr>
            <p:txBody>
              <a:bodyPr/>
              <a:lstStyle/>
              <a:p>
                <a:r>
                  <a:rPr lang="en-US">
                    <a:noFill/>
                  </a:rPr>
                  <a:t> </a:t>
                </a:r>
              </a:p>
            </p:txBody>
          </p:sp>
        </mc:Fallback>
      </mc:AlternateContent>
      <p:sp>
        <p:nvSpPr>
          <p:cNvPr id="4" name="Rectangle: Rounded Corners 3">
            <a:extLst>
              <a:ext uri="{FF2B5EF4-FFF2-40B4-BE49-F238E27FC236}">
                <a16:creationId xmlns:a16="http://schemas.microsoft.com/office/drawing/2014/main" id="{4D21A44C-8F27-E066-A4EE-C8A8CD60083C}"/>
              </a:ext>
            </a:extLst>
          </p:cNvPr>
          <p:cNvSpPr/>
          <p:nvPr/>
        </p:nvSpPr>
        <p:spPr>
          <a:xfrm>
            <a:off x="627375" y="5805890"/>
            <a:ext cx="11374125" cy="722436"/>
          </a:xfrm>
          <a:prstGeom prst="roundRect">
            <a:avLst/>
          </a:prstGeom>
          <a:solidFill>
            <a:srgbClr val="CBEC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i="1" dirty="0">
                <a:solidFill>
                  <a:schemeClr val="tx1"/>
                </a:solidFill>
              </a:rPr>
              <a:t>Intuition</a:t>
            </a:r>
            <a:r>
              <a:rPr lang="en-US" sz="2800" i="1" dirty="0">
                <a:solidFill>
                  <a:schemeClr val="tx1"/>
                </a:solidFill>
              </a:rPr>
              <a:t>: Adding a constant just shifts the distribution – the spread says the same</a:t>
            </a:r>
            <a:endParaRPr lang="en-US" sz="2600" dirty="0">
              <a:solidFill>
                <a:schemeClr val="tx1"/>
              </a:solidFill>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29403913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799BA-E8C0-418B-AD1E-499DC6AAE0BF}"/>
              </a:ext>
            </a:extLst>
          </p:cNvPr>
          <p:cNvSpPr>
            <a:spLocks noGrp="1"/>
          </p:cNvSpPr>
          <p:nvPr>
            <p:ph type="title"/>
          </p:nvPr>
        </p:nvSpPr>
        <p:spPr/>
        <p:txBody>
          <a:bodyPr/>
          <a:lstStyle/>
          <a:p>
            <a:r>
              <a:rPr lang="en-US" dirty="0"/>
              <a:t>Facts about Variance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BF24B5C-6939-4B29-ACCE-76B75A1858F5}"/>
                  </a:ext>
                </a:extLst>
              </p:cNvPr>
              <p:cNvSpPr>
                <a:spLocks noGrp="1"/>
              </p:cNvSpPr>
              <p:nvPr>
                <p:ph idx="1"/>
              </p:nvPr>
            </p:nvSpPr>
            <p:spPr/>
            <p:txBody>
              <a:bodyPr/>
              <a:lstStyle/>
              <a:p>
                <a14:m>
                  <m:oMath xmlns:m="http://schemas.openxmlformats.org/officeDocument/2006/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a:rPr lang="en-US" b="0" i="1" smtClean="0">
                            <a:latin typeface="Cambria Math" panose="02040503050406030204" pitchFamily="18" charset="0"/>
                          </a:rPr>
                          <m:t>𝑎𝑋</m:t>
                        </m:r>
                      </m:e>
                    </m:d>
                    <m:r>
                      <a:rPr lang="en-US" b="0" i="1" smtClean="0">
                        <a:latin typeface="Cambria Math" panose="02040503050406030204" pitchFamily="18" charset="0"/>
                      </a:rPr>
                      <m:t>=</m:t>
                    </m:r>
                  </m:oMath>
                </a14:m>
                <a:endParaRPr lang="en-US" b="0" i="1" dirty="0">
                  <a:latin typeface="Cambria Math" panose="02040503050406030204" pitchFamily="18" charset="0"/>
                </a:endParaRPr>
              </a:p>
              <a:p>
                <a:endParaRPr lang="en-US" dirty="0"/>
              </a:p>
            </p:txBody>
          </p:sp>
        </mc:Choice>
        <mc:Fallback xmlns="">
          <p:sp>
            <p:nvSpPr>
              <p:cNvPr id="3" name="Content Placeholder 2">
                <a:extLst>
                  <a:ext uri="{FF2B5EF4-FFF2-40B4-BE49-F238E27FC236}">
                    <a16:creationId xmlns:a16="http://schemas.microsoft.com/office/drawing/2014/main" id="{6BF24B5C-6939-4B29-ACCE-76B75A1858F5}"/>
                  </a:ext>
                </a:extLst>
              </p:cNvPr>
              <p:cNvSpPr>
                <a:spLocks noGrp="1" noRot="1" noChangeAspect="1" noMove="1" noResize="1" noEditPoints="1" noAdjustHandles="1" noChangeArrowheads="1" noChangeShapeType="1" noTextEdit="1"/>
              </p:cNvSpPr>
              <p:nvPr>
                <p:ph idx="1"/>
              </p:nvPr>
            </p:nvSpPr>
            <p:spPr>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7339275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799BA-E8C0-418B-AD1E-499DC6AAE0BF}"/>
              </a:ext>
            </a:extLst>
          </p:cNvPr>
          <p:cNvSpPr>
            <a:spLocks noGrp="1"/>
          </p:cNvSpPr>
          <p:nvPr>
            <p:ph type="title"/>
          </p:nvPr>
        </p:nvSpPr>
        <p:spPr/>
        <p:txBody>
          <a:bodyPr/>
          <a:lstStyle/>
          <a:p>
            <a:r>
              <a:rPr lang="en-US" dirty="0"/>
              <a:t>Facts about Variance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BF24B5C-6939-4B29-ACCE-76B75A1858F5}"/>
                  </a:ext>
                </a:extLst>
              </p:cNvPr>
              <p:cNvSpPr>
                <a:spLocks noGrp="1"/>
              </p:cNvSpPr>
              <p:nvPr>
                <p:ph idx="1"/>
              </p:nvPr>
            </p:nvSpPr>
            <p:spPr/>
            <p:txBody>
              <a:bodyPr/>
              <a:lstStyle/>
              <a:p>
                <a14:m>
                  <m:oMath xmlns:m="http://schemas.openxmlformats.org/officeDocument/2006/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a:rPr lang="en-US" b="0" i="1" smtClean="0">
                            <a:latin typeface="Cambria Math" panose="02040503050406030204" pitchFamily="18" charset="0"/>
                          </a:rPr>
                          <m:t>𝑎𝑋</m:t>
                        </m:r>
                      </m:e>
                    </m:d>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𝑎</m:t>
                        </m:r>
                      </m:e>
                      <m:sup>
                        <m:r>
                          <a:rPr lang="en-US" b="0" i="1" smtClean="0">
                            <a:latin typeface="Cambria Math" panose="02040503050406030204" pitchFamily="18" charset="0"/>
                          </a:rPr>
                          <m:t>2</m:t>
                        </m:r>
                      </m:sup>
                    </m:sSup>
                    <m:r>
                      <m:rPr>
                        <m:sty m:val="p"/>
                      </m:rPr>
                      <a:rPr lang="en-US" b="0" i="0" smtClean="0">
                        <a:latin typeface="Cambria Math" panose="02040503050406030204" pitchFamily="18" charset="0"/>
                      </a:rPr>
                      <m:t>Var</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oMath>
                </a14:m>
                <a:endParaRPr lang="en-US" dirty="0"/>
              </a:p>
              <a:p>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𝑎𝑋</m:t>
                                </m:r>
                              </m:e>
                            </m:d>
                          </m:e>
                          <m:sup>
                            <m:r>
                              <a:rPr lang="en-US" b="0" i="1" smtClean="0">
                                <a:latin typeface="Cambria Math" panose="02040503050406030204" pitchFamily="18" charset="0"/>
                              </a:rPr>
                              <m:t>2</m:t>
                            </m:r>
                          </m:sup>
                        </m:sSup>
                      </m:e>
                    </m:d>
                    <m:r>
                      <a:rPr lang="en-US" b="0" i="1" smtClean="0">
                        <a:latin typeface="Cambria Math" panose="02040503050406030204" pitchFamily="18" charset="0"/>
                      </a:rPr>
                      <m:t>−(</m:t>
                    </m:r>
                    <m:r>
                      <a:rPr lang="en-US" b="0" i="1" smtClean="0">
                        <a:latin typeface="Cambria Math" panose="02040503050406030204" pitchFamily="18" charset="0"/>
                      </a:rPr>
                      <m:t>𝔼</m:t>
                    </m:r>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𝑎𝑋</m:t>
                            </m:r>
                          </m:e>
                        </m:d>
                        <m:r>
                          <a:rPr lang="en-US" b="0" i="1" smtClean="0">
                            <a:latin typeface="Cambria Math" panose="02040503050406030204" pitchFamily="18" charset="0"/>
                          </a:rPr>
                          <m:t>)</m:t>
                        </m:r>
                      </m:e>
                      <m:sup>
                        <m:r>
                          <a:rPr lang="en-US" b="0" i="1" smtClean="0">
                            <a:latin typeface="Cambria Math" panose="02040503050406030204" pitchFamily="18" charset="0"/>
                          </a:rPr>
                          <m:t>2</m:t>
                        </m:r>
                      </m:sup>
                    </m:sSup>
                  </m:oMath>
                </a14:m>
                <a:endParaRPr lang="en-US" dirty="0"/>
              </a:p>
              <a:p>
                <a14:m>
                  <m:oMath xmlns:m="http://schemas.openxmlformats.org/officeDocument/2006/math">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𝑎</m:t>
                        </m:r>
                      </m:e>
                      <m:sup>
                        <m:r>
                          <a:rPr lang="en-US" b="0" i="1" smtClean="0">
                            <a:latin typeface="Cambria Math" panose="02040503050406030204" pitchFamily="18" charset="0"/>
                          </a:rPr>
                          <m:t>2</m:t>
                        </m:r>
                      </m:sup>
                    </m:sSup>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2</m:t>
                            </m:r>
                          </m:sup>
                        </m:sSup>
                      </m:e>
                    </m:d>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𝑎</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d>
                      </m:e>
                      <m:sup>
                        <m:r>
                          <a:rPr lang="en-US" b="0" i="1" smtClean="0">
                            <a:latin typeface="Cambria Math" panose="02040503050406030204" pitchFamily="18" charset="0"/>
                          </a:rPr>
                          <m:t>2</m:t>
                        </m:r>
                      </m:sup>
                    </m:sSup>
                  </m:oMath>
                </a14:m>
                <a:endParaRPr lang="en-US" dirty="0"/>
              </a:p>
              <a:p>
                <a14:m>
                  <m:oMath xmlns:m="http://schemas.openxmlformats.org/officeDocument/2006/math">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𝑎</m:t>
                        </m:r>
                      </m:e>
                      <m:sup>
                        <m:r>
                          <a:rPr lang="en-US" b="0" i="1" smtClean="0">
                            <a:latin typeface="Cambria Math" panose="02040503050406030204" pitchFamily="18" charset="0"/>
                          </a:rPr>
                          <m:t>2</m:t>
                        </m:r>
                      </m:sup>
                    </m:sSup>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2</m:t>
                            </m:r>
                          </m:sup>
                        </m:sSup>
                      </m:e>
                    </m:d>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𝑎</m:t>
                        </m:r>
                      </m:e>
                      <m:sup>
                        <m:r>
                          <a:rPr lang="en-US" b="0" i="1" smtClean="0">
                            <a:latin typeface="Cambria Math" panose="02040503050406030204" pitchFamily="18" charset="0"/>
                          </a:rPr>
                          <m:t>2</m:t>
                        </m:r>
                      </m:sup>
                    </m:sSup>
                    <m:r>
                      <a:rPr lang="en-US" b="0" i="1" smtClean="0">
                        <a:latin typeface="Cambria Math" panose="02040503050406030204" pitchFamily="18" charset="0"/>
                      </a:rPr>
                      <m:t>𝔼</m:t>
                    </m:r>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sup>
                        <m:r>
                          <a:rPr lang="en-US" b="0" i="1" smtClean="0">
                            <a:latin typeface="Cambria Math" panose="02040503050406030204" pitchFamily="18" charset="0"/>
                          </a:rPr>
                          <m:t>2</m:t>
                        </m:r>
                      </m:sup>
                    </m:sSup>
                  </m:oMath>
                </a14:m>
                <a:endParaRPr lang="en-US" b="0" dirty="0"/>
              </a:p>
              <a:p>
                <a14:m>
                  <m:oMath xmlns:m="http://schemas.openxmlformats.org/officeDocument/2006/math">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𝑎</m:t>
                        </m:r>
                      </m:e>
                      <m:sup>
                        <m:r>
                          <a:rPr lang="en-US" b="0" i="1" smtClean="0">
                            <a:latin typeface="Cambria Math" panose="02040503050406030204" pitchFamily="18" charset="0"/>
                          </a:rPr>
                          <m:t>2</m:t>
                        </m:r>
                      </m:sup>
                    </m:sSup>
                    <m:d>
                      <m:dPr>
                        <m:ctrlPr>
                          <a:rPr lang="en-US" b="0" i="1" smtClean="0">
                            <a:latin typeface="Cambria Math" panose="02040503050406030204" pitchFamily="18" charset="0"/>
                          </a:rPr>
                        </m:ctrlPr>
                      </m:dPr>
                      <m:e>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2</m:t>
                                </m:r>
                              </m:sup>
                            </m:sSup>
                          </m:e>
                        </m:d>
                        <m:r>
                          <a:rPr lang="en-US" b="0" i="1" smtClean="0">
                            <a:latin typeface="Cambria Math" panose="02040503050406030204" pitchFamily="18" charset="0"/>
                          </a:rPr>
                          <m:t>−</m:t>
                        </m:r>
                        <m:r>
                          <a:rPr lang="en-US" b="0" i="1" smtClean="0">
                            <a:latin typeface="Cambria Math" panose="02040503050406030204" pitchFamily="18" charset="0"/>
                          </a:rPr>
                          <m:t>𝔼</m:t>
                        </m:r>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sup>
                            <m:r>
                              <a:rPr lang="en-US" b="0" i="1" smtClean="0">
                                <a:latin typeface="Cambria Math" panose="02040503050406030204" pitchFamily="18" charset="0"/>
                              </a:rPr>
                              <m:t>2</m:t>
                            </m:r>
                          </m:sup>
                        </m:sSup>
                      </m:e>
                    </m:d>
                  </m:oMath>
                </a14:m>
                <a:endParaRPr lang="en-US" dirty="0"/>
              </a:p>
            </p:txBody>
          </p:sp>
        </mc:Choice>
        <mc:Fallback xmlns="">
          <p:sp>
            <p:nvSpPr>
              <p:cNvPr id="3" name="Content Placeholder 2">
                <a:extLst>
                  <a:ext uri="{FF2B5EF4-FFF2-40B4-BE49-F238E27FC236}">
                    <a16:creationId xmlns:a16="http://schemas.microsoft.com/office/drawing/2014/main" id="{6BF24B5C-6939-4B29-ACCE-76B75A1858F5}"/>
                  </a:ext>
                </a:extLst>
              </p:cNvPr>
              <p:cNvSpPr>
                <a:spLocks noGrp="1" noRot="1" noChangeAspect="1" noMove="1" noResize="1" noEditPoints="1" noAdjustHandles="1" noChangeArrowheads="1" noChangeShapeType="1" noTextEdit="1"/>
              </p:cNvSpPr>
              <p:nvPr>
                <p:ph idx="1"/>
              </p:nvPr>
            </p:nvSpPr>
            <p:spPr>
              <a:blipFill>
                <a:blip r:embed="rId3"/>
                <a:stretch>
                  <a:fillRect/>
                </a:stretch>
              </a:blipFill>
            </p:spPr>
            <p:txBody>
              <a:bodyPr/>
              <a:lstStyle/>
              <a:p>
                <a:r>
                  <a:rPr lang="en-US">
                    <a:noFill/>
                  </a:rPr>
                  <a:t> </a:t>
                </a:r>
              </a:p>
            </p:txBody>
          </p:sp>
        </mc:Fallback>
      </mc:AlternateContent>
      <p:sp>
        <p:nvSpPr>
          <p:cNvPr id="4" name="Rectangle: Rounded Corners 3">
            <a:extLst>
              <a:ext uri="{FF2B5EF4-FFF2-40B4-BE49-F238E27FC236}">
                <a16:creationId xmlns:a16="http://schemas.microsoft.com/office/drawing/2014/main" id="{4DA08954-73AF-3698-324F-5392CF28A45B}"/>
              </a:ext>
            </a:extLst>
          </p:cNvPr>
          <p:cNvSpPr/>
          <p:nvPr/>
        </p:nvSpPr>
        <p:spPr>
          <a:xfrm>
            <a:off x="627375" y="5805890"/>
            <a:ext cx="11374125" cy="722436"/>
          </a:xfrm>
          <a:prstGeom prst="roundRect">
            <a:avLst/>
          </a:prstGeom>
          <a:solidFill>
            <a:srgbClr val="CBEC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i="1" dirty="0">
                <a:solidFill>
                  <a:schemeClr val="tx1"/>
                </a:solidFill>
              </a:rPr>
              <a:t>Intuition</a:t>
            </a:r>
            <a:r>
              <a:rPr lang="en-US" sz="2800" i="1" dirty="0">
                <a:solidFill>
                  <a:schemeClr val="tx1"/>
                </a:solidFill>
              </a:rPr>
              <a:t>: Multiplying by a positive constant makes it more spread out</a:t>
            </a:r>
            <a:endParaRPr lang="en-US" sz="2600" dirty="0">
              <a:solidFill>
                <a:schemeClr val="tx1"/>
              </a:solidFill>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17771950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96F7C-C272-4420-8E98-D38940027317}"/>
              </a:ext>
            </a:extLst>
          </p:cNvPr>
          <p:cNvSpPr>
            <a:spLocks noGrp="1"/>
          </p:cNvSpPr>
          <p:nvPr>
            <p:ph type="title"/>
          </p:nvPr>
        </p:nvSpPr>
        <p:spPr/>
        <p:txBody>
          <a:bodyPr/>
          <a:lstStyle/>
          <a:p>
            <a:r>
              <a:rPr lang="en-US" dirty="0"/>
              <a:t>Summary of </a:t>
            </a:r>
            <a:r>
              <a:rPr lang="en-US" i="1" dirty="0"/>
              <a:t>Expectation</a:t>
            </a:r>
            <a:r>
              <a:rPr lang="en-US" dirty="0"/>
              <a:t> and </a:t>
            </a:r>
            <a:r>
              <a:rPr lang="en-US" i="1" dirty="0"/>
              <a:t>Variance</a:t>
            </a:r>
            <a:r>
              <a:rPr lang="en-US" dirty="0"/>
              <a:t> </a:t>
            </a:r>
          </a:p>
        </p:txBody>
      </p:sp>
      <mc:AlternateContent xmlns:mc="http://schemas.openxmlformats.org/markup-compatibility/2006" xmlns:a14="http://schemas.microsoft.com/office/drawing/2010/main">
        <mc:Choice Requires="a14">
          <p:sp>
            <p:nvSpPr>
              <p:cNvPr id="4" name="Rectangle: Rounded Corners 3">
                <a:extLst>
                  <a:ext uri="{FF2B5EF4-FFF2-40B4-BE49-F238E27FC236}">
                    <a16:creationId xmlns:a16="http://schemas.microsoft.com/office/drawing/2014/main" id="{66EA318B-191A-D667-1A79-47A2E0A1F7E6}"/>
                  </a:ext>
                </a:extLst>
              </p:cNvPr>
              <p:cNvSpPr/>
              <p:nvPr/>
            </p:nvSpPr>
            <p:spPr>
              <a:xfrm>
                <a:off x="575239" y="1451610"/>
                <a:ext cx="5520761" cy="5223510"/>
              </a:xfrm>
              <a:prstGeom prst="roundRect">
                <a:avLst>
                  <a:gd name="adj" fmla="val 2928"/>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2400" b="1" dirty="0">
                    <a:solidFill>
                      <a:schemeClr val="tx1"/>
                    </a:solidFill>
                    <a:latin typeface="Segoe UI" panose="020B0502040204020203" pitchFamily="34" charset="0"/>
                    <a:cs typeface="Segoe UI" panose="020B0502040204020203" pitchFamily="34" charset="0"/>
                  </a:rPr>
                  <a:t>Expectation (“on average”)</a:t>
                </a:r>
              </a:p>
              <a:p>
                <a:pPr/>
                <a14:m>
                  <m:oMathPara xmlns:m="http://schemas.openxmlformats.org/officeDocument/2006/math">
                    <m:oMathParaPr>
                      <m:jc m:val="left"/>
                    </m:oMathParaPr>
                    <m:oMath xmlns:m="http://schemas.openxmlformats.org/officeDocument/2006/math">
                      <m:r>
                        <a:rPr lang="en-US" sz="2400" b="0" i="1" smtClean="0">
                          <a:solidFill>
                            <a:schemeClr val="tx1"/>
                          </a:solidFill>
                          <a:latin typeface="Cambria Math" panose="02040503050406030204" pitchFamily="18" charset="0"/>
                          <a:cs typeface="Segoe UI Semibold" panose="020B0702040204020203" pitchFamily="34" charset="0"/>
                        </a:rPr>
                        <m:t>𝔼</m:t>
                      </m:r>
                      <m:d>
                        <m:dPr>
                          <m:begChr m:val="["/>
                          <m:endChr m:val="]"/>
                          <m:ctrlPr>
                            <a:rPr lang="en-US" sz="2400" i="1" smtClean="0">
                              <a:solidFill>
                                <a:schemeClr val="tx1"/>
                              </a:solidFill>
                              <a:latin typeface="Cambria Math" panose="02040503050406030204" pitchFamily="18" charset="0"/>
                              <a:cs typeface="Segoe UI Semibold" panose="020B0702040204020203" pitchFamily="34" charset="0"/>
                            </a:rPr>
                          </m:ctrlPr>
                        </m:dPr>
                        <m:e>
                          <m:r>
                            <a:rPr lang="en-US" sz="2400" b="0" i="1" smtClean="0">
                              <a:solidFill>
                                <a:schemeClr val="tx1"/>
                              </a:solidFill>
                              <a:latin typeface="Cambria Math" panose="02040503050406030204" pitchFamily="18" charset="0"/>
                              <a:cs typeface="Segoe UI Semibold" panose="020B0702040204020203" pitchFamily="34" charset="0"/>
                            </a:rPr>
                            <m:t>𝑋</m:t>
                          </m:r>
                        </m:e>
                      </m:d>
                      <m:r>
                        <a:rPr lang="en-US" sz="2400" b="0" i="1" smtClean="0">
                          <a:solidFill>
                            <a:schemeClr val="tx1"/>
                          </a:solidFill>
                          <a:latin typeface="Cambria Math" panose="02040503050406030204" pitchFamily="18" charset="0"/>
                          <a:cs typeface="Segoe UI Semibold" panose="020B0702040204020203" pitchFamily="34" charset="0"/>
                        </a:rPr>
                        <m:t>=</m:t>
                      </m:r>
                      <m:nary>
                        <m:naryPr>
                          <m:chr m:val="∑"/>
                          <m:supHide m:val="on"/>
                          <m:ctrlPr>
                            <a:rPr lang="en-US" sz="2400" i="1" smtClean="0">
                              <a:solidFill>
                                <a:schemeClr val="tx1"/>
                              </a:solidFill>
                              <a:latin typeface="Cambria Math" panose="02040503050406030204" pitchFamily="18" charset="0"/>
                              <a:cs typeface="Segoe UI Semibold" panose="020B0702040204020203" pitchFamily="34" charset="0"/>
                            </a:rPr>
                          </m:ctrlPr>
                        </m:naryPr>
                        <m:sub>
                          <m:r>
                            <m:rPr>
                              <m:brk m:alnAt="7"/>
                            </m:rPr>
                            <a:rPr lang="en-US" sz="2400" b="0" i="1" smtClean="0">
                              <a:solidFill>
                                <a:schemeClr val="tx1"/>
                              </a:solidFill>
                              <a:latin typeface="Cambria Math" panose="02040503050406030204" pitchFamily="18" charset="0"/>
                              <a:cs typeface="Segoe UI Semibold" panose="020B0702040204020203" pitchFamily="34" charset="0"/>
                            </a:rPr>
                            <m:t>𝑘</m:t>
                          </m:r>
                          <m:r>
                            <a:rPr lang="en-US" sz="2400" b="0" i="1">
                              <a:solidFill>
                                <a:schemeClr val="tx1"/>
                              </a:solidFill>
                              <a:latin typeface="Cambria Math" panose="02040503050406030204" pitchFamily="18" charset="0"/>
                            </a:rPr>
                            <m:t>∈</m:t>
                          </m:r>
                          <m:sSub>
                            <m:sSubPr>
                              <m:ctrlPr>
                                <a:rPr lang="en-US" sz="2400" i="1" smtClean="0">
                                  <a:solidFill>
                                    <a:schemeClr val="tx1"/>
                                  </a:solidFill>
                                  <a:latin typeface="Cambria Math" panose="02040503050406030204" pitchFamily="18" charset="0"/>
                                </a:rPr>
                              </m:ctrlPr>
                            </m:sSubPr>
                            <m:e>
                              <m:r>
                                <a:rPr lang="en-US" sz="2400" b="0" i="1">
                                  <a:solidFill>
                                    <a:schemeClr val="tx1"/>
                                  </a:solidFill>
                                  <a:latin typeface="Cambria Math" panose="02040503050406030204" pitchFamily="18" charset="0"/>
                                </a:rPr>
                                <m:t>𝛺</m:t>
                              </m:r>
                            </m:e>
                            <m:sub>
                              <m:r>
                                <a:rPr lang="en-US" sz="2400" b="0" i="1" smtClean="0">
                                  <a:solidFill>
                                    <a:schemeClr val="tx1"/>
                                  </a:solidFill>
                                  <a:latin typeface="Cambria Math" panose="02040503050406030204" pitchFamily="18" charset="0"/>
                                </a:rPr>
                                <m:t>𝑋</m:t>
                              </m:r>
                            </m:sub>
                          </m:sSub>
                        </m:sub>
                        <m:sup/>
                        <m:e>
                          <m:r>
                            <a:rPr lang="en-US" sz="2400" b="0" i="1" smtClean="0">
                              <a:solidFill>
                                <a:schemeClr val="tx1"/>
                              </a:solidFill>
                              <a:latin typeface="Cambria Math" panose="02040503050406030204" pitchFamily="18" charset="0"/>
                              <a:cs typeface="Segoe UI Semibold" panose="020B0702040204020203" pitchFamily="34" charset="0"/>
                            </a:rPr>
                            <m:t>𝑘</m:t>
                          </m:r>
                          <m:r>
                            <a:rPr lang="en-US" sz="2400" b="0" i="1" smtClean="0">
                              <a:solidFill>
                                <a:schemeClr val="tx1"/>
                              </a:solidFill>
                              <a:latin typeface="Cambria Math" panose="02040503050406030204" pitchFamily="18" charset="0"/>
                              <a:cs typeface="Segoe UI Semibold" panose="020B0702040204020203" pitchFamily="34" charset="0"/>
                            </a:rPr>
                            <m:t>⋅</m:t>
                          </m:r>
                          <m:r>
                            <a:rPr lang="en-US" sz="2400" b="0" i="1" smtClean="0">
                              <a:solidFill>
                                <a:schemeClr val="tx1"/>
                              </a:solidFill>
                              <a:latin typeface="Cambria Math" panose="02040503050406030204" pitchFamily="18" charset="0"/>
                              <a:cs typeface="Segoe UI Semibold" panose="020B0702040204020203" pitchFamily="34" charset="0"/>
                            </a:rPr>
                            <m:t>ℙ</m:t>
                          </m:r>
                          <m:r>
                            <a:rPr lang="en-US" sz="2400" b="0" i="1" smtClean="0">
                              <a:solidFill>
                                <a:schemeClr val="tx1"/>
                              </a:solidFill>
                              <a:latin typeface="Cambria Math" panose="02040503050406030204" pitchFamily="18" charset="0"/>
                              <a:cs typeface="Segoe UI Semibold" panose="020B0702040204020203" pitchFamily="34" charset="0"/>
                            </a:rPr>
                            <m:t>(</m:t>
                          </m:r>
                          <m:r>
                            <a:rPr lang="en-US" sz="2400" b="0" i="1" smtClean="0">
                              <a:solidFill>
                                <a:schemeClr val="tx1"/>
                              </a:solidFill>
                              <a:latin typeface="Cambria Math" panose="02040503050406030204" pitchFamily="18" charset="0"/>
                              <a:cs typeface="Segoe UI Semibold" panose="020B0702040204020203" pitchFamily="34" charset="0"/>
                            </a:rPr>
                            <m:t>𝑋</m:t>
                          </m:r>
                          <m:r>
                            <a:rPr lang="en-US" sz="2400" b="0" i="1" smtClean="0">
                              <a:solidFill>
                                <a:schemeClr val="tx1"/>
                              </a:solidFill>
                              <a:latin typeface="Cambria Math" panose="02040503050406030204" pitchFamily="18" charset="0"/>
                              <a:cs typeface="Segoe UI Semibold" panose="020B0702040204020203" pitchFamily="34" charset="0"/>
                            </a:rPr>
                            <m:t>=</m:t>
                          </m:r>
                          <m:r>
                            <a:rPr lang="en-US" sz="2400" b="0" i="1" smtClean="0">
                              <a:solidFill>
                                <a:schemeClr val="tx1"/>
                              </a:solidFill>
                              <a:latin typeface="Cambria Math" panose="02040503050406030204" pitchFamily="18" charset="0"/>
                              <a:cs typeface="Segoe UI Semibold" panose="020B0702040204020203" pitchFamily="34" charset="0"/>
                            </a:rPr>
                            <m:t>𝑘</m:t>
                          </m:r>
                          <m:r>
                            <a:rPr lang="en-US" sz="2400" b="0" i="1" smtClean="0">
                              <a:solidFill>
                                <a:schemeClr val="tx1"/>
                              </a:solidFill>
                              <a:latin typeface="Cambria Math" panose="02040503050406030204" pitchFamily="18" charset="0"/>
                              <a:cs typeface="Segoe UI Semibold" panose="020B0702040204020203" pitchFamily="34" charset="0"/>
                            </a:rPr>
                            <m:t>)</m:t>
                          </m:r>
                        </m:e>
                      </m:nary>
                    </m:oMath>
                  </m:oMathPara>
                </a14:m>
                <a:endParaRPr lang="en-US" sz="2400" dirty="0">
                  <a:solidFill>
                    <a:schemeClr val="tx1"/>
                  </a:solidFill>
                  <a:latin typeface="Segoe UI" panose="020B0502040204020203" pitchFamily="34" charset="0"/>
                  <a:cs typeface="Segoe UI" panose="020B0502040204020203" pitchFamily="34" charset="0"/>
                </a:endParaRPr>
              </a:p>
              <a:p>
                <a:r>
                  <a:rPr lang="en-US" sz="2400" dirty="0">
                    <a:solidFill>
                      <a:schemeClr val="tx1"/>
                    </a:solidFill>
                    <a:latin typeface="Segoe UI" panose="020B0502040204020203" pitchFamily="34" charset="0"/>
                    <a:cs typeface="Segoe UI" panose="020B0502040204020203" pitchFamily="34" charset="0"/>
                  </a:rPr>
                  <a:t>&gt; </a:t>
                </a:r>
                <a14:m>
                  <m:oMath xmlns:m="http://schemas.openxmlformats.org/officeDocument/2006/math">
                    <m:r>
                      <a:rPr lang="en-US" sz="2400" b="0" i="1" smtClean="0">
                        <a:solidFill>
                          <a:schemeClr val="tx1"/>
                        </a:solidFill>
                        <a:latin typeface="Cambria Math" panose="02040503050406030204" pitchFamily="18" charset="0"/>
                        <a:cs typeface="Segoe UI Semibold" panose="020B0702040204020203" pitchFamily="34" charset="0"/>
                      </a:rPr>
                      <m:t>𝔼</m:t>
                    </m:r>
                    <m:d>
                      <m:dPr>
                        <m:begChr m:val="["/>
                        <m:endChr m:val="]"/>
                        <m:ctrlPr>
                          <a:rPr lang="en-US" sz="2400" i="1" smtClean="0">
                            <a:solidFill>
                              <a:schemeClr val="tx1"/>
                            </a:solidFill>
                            <a:latin typeface="Cambria Math" panose="02040503050406030204" pitchFamily="18" charset="0"/>
                            <a:cs typeface="Segoe UI Semibold" panose="020B0702040204020203" pitchFamily="34" charset="0"/>
                          </a:rPr>
                        </m:ctrlPr>
                      </m:dPr>
                      <m:e>
                        <m:r>
                          <a:rPr lang="en-US" sz="2400" b="0" i="1" smtClean="0">
                            <a:solidFill>
                              <a:schemeClr val="tx1"/>
                            </a:solidFill>
                            <a:latin typeface="Cambria Math" panose="02040503050406030204" pitchFamily="18" charset="0"/>
                            <a:cs typeface="Segoe UI Semibold" panose="020B0702040204020203" pitchFamily="34" charset="0"/>
                          </a:rPr>
                          <m:t>𝑔</m:t>
                        </m:r>
                        <m:r>
                          <a:rPr lang="en-US" sz="2400" b="0" i="1" smtClean="0">
                            <a:solidFill>
                              <a:schemeClr val="tx1"/>
                            </a:solidFill>
                            <a:latin typeface="Cambria Math" panose="02040503050406030204" pitchFamily="18" charset="0"/>
                            <a:cs typeface="Segoe UI Semibold" panose="020B0702040204020203" pitchFamily="34" charset="0"/>
                          </a:rPr>
                          <m:t>(</m:t>
                        </m:r>
                        <m:r>
                          <a:rPr lang="en-US" sz="2400" b="0" i="1" smtClean="0">
                            <a:solidFill>
                              <a:schemeClr val="tx1"/>
                            </a:solidFill>
                            <a:latin typeface="Cambria Math" panose="02040503050406030204" pitchFamily="18" charset="0"/>
                            <a:cs typeface="Segoe UI Semibold" panose="020B0702040204020203" pitchFamily="34" charset="0"/>
                          </a:rPr>
                          <m:t>𝑋</m:t>
                        </m:r>
                        <m:r>
                          <a:rPr lang="en-US" sz="2400" b="0" i="1" smtClean="0">
                            <a:solidFill>
                              <a:schemeClr val="tx1"/>
                            </a:solidFill>
                            <a:latin typeface="Cambria Math" panose="02040503050406030204" pitchFamily="18" charset="0"/>
                            <a:cs typeface="Segoe UI Semibold" panose="020B0702040204020203" pitchFamily="34" charset="0"/>
                          </a:rPr>
                          <m:t>)</m:t>
                        </m:r>
                      </m:e>
                    </m:d>
                    <m:r>
                      <a:rPr lang="en-US" sz="2400" b="0" i="1" smtClean="0">
                        <a:solidFill>
                          <a:schemeClr val="tx1"/>
                        </a:solidFill>
                        <a:latin typeface="Cambria Math" panose="02040503050406030204" pitchFamily="18" charset="0"/>
                        <a:cs typeface="Segoe UI Semibold" panose="020B0702040204020203" pitchFamily="34" charset="0"/>
                      </a:rPr>
                      <m:t>=</m:t>
                    </m:r>
                    <m:nary>
                      <m:naryPr>
                        <m:chr m:val="∑"/>
                        <m:supHide m:val="on"/>
                        <m:ctrlPr>
                          <a:rPr lang="en-US" sz="2400" i="1" smtClean="0">
                            <a:solidFill>
                              <a:schemeClr val="tx1"/>
                            </a:solidFill>
                            <a:latin typeface="Cambria Math" panose="02040503050406030204" pitchFamily="18" charset="0"/>
                            <a:cs typeface="Segoe UI Semibold" panose="020B0702040204020203" pitchFamily="34" charset="0"/>
                          </a:rPr>
                        </m:ctrlPr>
                      </m:naryPr>
                      <m:sub>
                        <m:r>
                          <m:rPr>
                            <m:brk m:alnAt="7"/>
                          </m:rPr>
                          <a:rPr lang="en-US" sz="2400" b="0" i="1" smtClean="0">
                            <a:solidFill>
                              <a:schemeClr val="tx1"/>
                            </a:solidFill>
                            <a:latin typeface="Cambria Math" panose="02040503050406030204" pitchFamily="18" charset="0"/>
                            <a:cs typeface="Segoe UI Semibold" panose="020B0702040204020203" pitchFamily="34" charset="0"/>
                          </a:rPr>
                          <m:t>𝑘</m:t>
                        </m:r>
                        <m:r>
                          <a:rPr lang="en-US" sz="2400" b="0" i="1">
                            <a:solidFill>
                              <a:schemeClr val="tx1"/>
                            </a:solidFill>
                            <a:latin typeface="Cambria Math" panose="02040503050406030204" pitchFamily="18" charset="0"/>
                          </a:rPr>
                          <m:t>∈</m:t>
                        </m:r>
                        <m:sSub>
                          <m:sSubPr>
                            <m:ctrlPr>
                              <a:rPr lang="en-US" sz="2400" i="1" smtClean="0">
                                <a:solidFill>
                                  <a:schemeClr val="tx1"/>
                                </a:solidFill>
                                <a:latin typeface="Cambria Math" panose="02040503050406030204" pitchFamily="18" charset="0"/>
                              </a:rPr>
                            </m:ctrlPr>
                          </m:sSubPr>
                          <m:e>
                            <m:r>
                              <a:rPr lang="en-US" sz="2400" b="0" i="1">
                                <a:solidFill>
                                  <a:schemeClr val="tx1"/>
                                </a:solidFill>
                                <a:latin typeface="Cambria Math" panose="02040503050406030204" pitchFamily="18" charset="0"/>
                              </a:rPr>
                              <m:t>𝛺</m:t>
                            </m:r>
                          </m:e>
                          <m:sub>
                            <m:r>
                              <a:rPr lang="en-US" sz="2400" b="0" i="1" smtClean="0">
                                <a:solidFill>
                                  <a:schemeClr val="tx1"/>
                                </a:solidFill>
                                <a:latin typeface="Cambria Math" panose="02040503050406030204" pitchFamily="18" charset="0"/>
                              </a:rPr>
                              <m:t>𝑋</m:t>
                            </m:r>
                          </m:sub>
                        </m:sSub>
                      </m:sub>
                      <m:sup/>
                      <m:e>
                        <m:r>
                          <a:rPr lang="en-US" sz="2400" b="0" i="1" smtClean="0">
                            <a:solidFill>
                              <a:schemeClr val="tx1"/>
                            </a:solidFill>
                            <a:latin typeface="Cambria Math" panose="02040503050406030204" pitchFamily="18" charset="0"/>
                          </a:rPr>
                          <m:t>𝑔</m:t>
                        </m:r>
                        <m:r>
                          <a:rPr lang="en-US" sz="2400" b="0" i="1" smtClean="0">
                            <a:solidFill>
                              <a:schemeClr val="tx1"/>
                            </a:solidFill>
                            <a:latin typeface="Cambria Math" panose="02040503050406030204" pitchFamily="18" charset="0"/>
                          </a:rPr>
                          <m:t>(</m:t>
                        </m:r>
                        <m:r>
                          <a:rPr lang="en-US" sz="2400" b="0" i="1" smtClean="0">
                            <a:solidFill>
                              <a:schemeClr val="tx1"/>
                            </a:solidFill>
                            <a:latin typeface="Cambria Math" panose="02040503050406030204" pitchFamily="18" charset="0"/>
                            <a:cs typeface="Segoe UI Semibold" panose="020B0702040204020203" pitchFamily="34" charset="0"/>
                          </a:rPr>
                          <m:t>𝑘</m:t>
                        </m:r>
                        <m:r>
                          <a:rPr lang="en-US" sz="2400" b="0" i="1" smtClean="0">
                            <a:solidFill>
                              <a:schemeClr val="tx1"/>
                            </a:solidFill>
                            <a:latin typeface="Cambria Math" panose="02040503050406030204" pitchFamily="18" charset="0"/>
                            <a:cs typeface="Segoe UI Semibold" panose="020B0702040204020203" pitchFamily="34" charset="0"/>
                          </a:rPr>
                          <m:t>)⋅</m:t>
                        </m:r>
                        <m:r>
                          <a:rPr lang="en-US" sz="2400" b="0" i="1" smtClean="0">
                            <a:solidFill>
                              <a:schemeClr val="tx1"/>
                            </a:solidFill>
                            <a:latin typeface="Cambria Math" panose="02040503050406030204" pitchFamily="18" charset="0"/>
                            <a:cs typeface="Segoe UI Semibold" panose="020B0702040204020203" pitchFamily="34" charset="0"/>
                          </a:rPr>
                          <m:t>ℙ</m:t>
                        </m:r>
                        <m:r>
                          <a:rPr lang="en-US" sz="2400" b="0" i="1" smtClean="0">
                            <a:solidFill>
                              <a:schemeClr val="tx1"/>
                            </a:solidFill>
                            <a:latin typeface="Cambria Math" panose="02040503050406030204" pitchFamily="18" charset="0"/>
                            <a:cs typeface="Segoe UI Semibold" panose="020B0702040204020203" pitchFamily="34" charset="0"/>
                          </a:rPr>
                          <m:t>(</m:t>
                        </m:r>
                        <m:r>
                          <a:rPr lang="en-US" sz="2400" b="0" i="1" smtClean="0">
                            <a:solidFill>
                              <a:schemeClr val="tx1"/>
                            </a:solidFill>
                            <a:latin typeface="Cambria Math" panose="02040503050406030204" pitchFamily="18" charset="0"/>
                            <a:cs typeface="Segoe UI Semibold" panose="020B0702040204020203" pitchFamily="34" charset="0"/>
                          </a:rPr>
                          <m:t>𝑋</m:t>
                        </m:r>
                        <m:r>
                          <a:rPr lang="en-US" sz="2400" b="0" i="1" smtClean="0">
                            <a:solidFill>
                              <a:schemeClr val="tx1"/>
                            </a:solidFill>
                            <a:latin typeface="Cambria Math" panose="02040503050406030204" pitchFamily="18" charset="0"/>
                            <a:cs typeface="Segoe UI Semibold" panose="020B0702040204020203" pitchFamily="34" charset="0"/>
                          </a:rPr>
                          <m:t>=</m:t>
                        </m:r>
                        <m:r>
                          <a:rPr lang="en-US" sz="2400" b="0" i="1" smtClean="0">
                            <a:solidFill>
                              <a:schemeClr val="tx1"/>
                            </a:solidFill>
                            <a:latin typeface="Cambria Math" panose="02040503050406030204" pitchFamily="18" charset="0"/>
                            <a:cs typeface="Segoe UI Semibold" panose="020B0702040204020203" pitchFamily="34" charset="0"/>
                          </a:rPr>
                          <m:t>𝑘</m:t>
                        </m:r>
                        <m:r>
                          <a:rPr lang="en-US" sz="2400" b="0" i="1" smtClean="0">
                            <a:solidFill>
                              <a:schemeClr val="tx1"/>
                            </a:solidFill>
                            <a:latin typeface="Cambria Math" panose="02040503050406030204" pitchFamily="18" charset="0"/>
                            <a:cs typeface="Segoe UI Semibold" panose="020B0702040204020203" pitchFamily="34" charset="0"/>
                          </a:rPr>
                          <m:t>)</m:t>
                        </m:r>
                      </m:e>
                    </m:nary>
                  </m:oMath>
                </a14:m>
                <a:endParaRPr lang="en-US" sz="2400" dirty="0">
                  <a:solidFill>
                    <a:schemeClr val="tx1"/>
                  </a:solidFill>
                  <a:latin typeface="Segoe UI" panose="020B0502040204020203" pitchFamily="34" charset="0"/>
                  <a:cs typeface="Segoe UI Semibold" panose="020B0702040204020203" pitchFamily="34" charset="0"/>
                </a:endParaRPr>
              </a:p>
              <a:p>
                <a:endParaRPr lang="en-US" sz="2400" i="1" dirty="0">
                  <a:solidFill>
                    <a:schemeClr val="tx1"/>
                  </a:solidFill>
                  <a:latin typeface="Segoe UI" panose="020B0502040204020203" pitchFamily="34" charset="0"/>
                  <a:cs typeface="Segoe UI" panose="020B0502040204020203" pitchFamily="34" charset="0"/>
                </a:endParaRPr>
              </a:p>
              <a:p>
                <a:r>
                  <a:rPr lang="en-US" sz="2400" i="1" dirty="0">
                    <a:solidFill>
                      <a:schemeClr val="tx1"/>
                    </a:solidFill>
                    <a:latin typeface="Segoe UI" panose="020B0502040204020203" pitchFamily="34" charset="0"/>
                    <a:cs typeface="Segoe UI" panose="020B0502040204020203" pitchFamily="34" charset="0"/>
                  </a:rPr>
                  <a:t>Linearity of Expectation (</a:t>
                </a:r>
                <a:r>
                  <a:rPr lang="en-US" sz="2400" i="1" dirty="0" err="1">
                    <a:solidFill>
                      <a:schemeClr val="tx1"/>
                    </a:solidFill>
                    <a:latin typeface="Segoe UI" panose="020B0502040204020203" pitchFamily="34" charset="0"/>
                    <a:cs typeface="Segoe UI" panose="020B0502040204020203" pitchFamily="34" charset="0"/>
                  </a:rPr>
                  <a:t>LoE</a:t>
                </a:r>
                <a:r>
                  <a:rPr lang="en-US" sz="2400" i="1" dirty="0">
                    <a:solidFill>
                      <a:schemeClr val="tx1"/>
                    </a:solidFill>
                    <a:latin typeface="Segoe UI" panose="020B0502040204020203" pitchFamily="34" charset="0"/>
                    <a:cs typeface="Segoe UI" panose="020B0502040204020203" pitchFamily="34" charset="0"/>
                  </a:rPr>
                  <a:t>)</a:t>
                </a:r>
              </a:p>
              <a:p>
                <a14:m>
                  <m:oMath xmlns:m="http://schemas.openxmlformats.org/officeDocument/2006/math">
                    <m:r>
                      <a:rPr lang="en-US" sz="2400" b="0" i="1" smtClean="0">
                        <a:solidFill>
                          <a:schemeClr val="tx1"/>
                        </a:solidFill>
                        <a:latin typeface="Cambria Math" panose="02040503050406030204" pitchFamily="18" charset="0"/>
                        <a:cs typeface="Segoe UI Semibold" panose="020B0702040204020203" pitchFamily="34" charset="0"/>
                      </a:rPr>
                      <m:t>𝔼</m:t>
                    </m:r>
                    <m:d>
                      <m:dPr>
                        <m:begChr m:val="["/>
                        <m:endChr m:val="]"/>
                        <m:ctrlPr>
                          <a:rPr lang="en-US" sz="2400" b="0" i="1" smtClean="0">
                            <a:solidFill>
                              <a:schemeClr val="tx1"/>
                            </a:solidFill>
                            <a:latin typeface="Cambria Math" panose="02040503050406030204" pitchFamily="18" charset="0"/>
                            <a:cs typeface="Segoe UI Semibold" panose="020B0702040204020203" pitchFamily="34" charset="0"/>
                          </a:rPr>
                        </m:ctrlPr>
                      </m:dPr>
                      <m:e>
                        <m:r>
                          <a:rPr lang="en-US" sz="2400" b="0" i="1" smtClean="0">
                            <a:solidFill>
                              <a:schemeClr val="tx1"/>
                            </a:solidFill>
                            <a:latin typeface="Cambria Math" panose="02040503050406030204" pitchFamily="18" charset="0"/>
                            <a:cs typeface="Segoe UI Semibold" panose="020B0702040204020203" pitchFamily="34" charset="0"/>
                          </a:rPr>
                          <m:t>𝑋</m:t>
                        </m:r>
                        <m:r>
                          <a:rPr lang="en-US" sz="2400" b="0" i="1" smtClean="0">
                            <a:solidFill>
                              <a:schemeClr val="tx1"/>
                            </a:solidFill>
                            <a:latin typeface="Cambria Math" panose="02040503050406030204" pitchFamily="18" charset="0"/>
                            <a:cs typeface="Segoe UI Semibold" panose="020B0702040204020203" pitchFamily="34" charset="0"/>
                          </a:rPr>
                          <m:t>+</m:t>
                        </m:r>
                        <m:r>
                          <a:rPr lang="en-US" sz="2400" b="0" i="1" smtClean="0">
                            <a:solidFill>
                              <a:schemeClr val="tx1"/>
                            </a:solidFill>
                            <a:latin typeface="Cambria Math" panose="02040503050406030204" pitchFamily="18" charset="0"/>
                            <a:cs typeface="Segoe UI Semibold" panose="020B0702040204020203" pitchFamily="34" charset="0"/>
                          </a:rPr>
                          <m:t>𝑌</m:t>
                        </m:r>
                      </m:e>
                    </m:d>
                    <m:r>
                      <a:rPr lang="en-US" sz="2400" i="1">
                        <a:solidFill>
                          <a:schemeClr val="tx1"/>
                        </a:solidFill>
                        <a:latin typeface="Cambria Math" panose="02040503050406030204" pitchFamily="18" charset="0"/>
                        <a:cs typeface="Segoe UI Semibold" panose="020B0702040204020203" pitchFamily="34" charset="0"/>
                      </a:rPr>
                      <m:t>=</m:t>
                    </m:r>
                    <m:r>
                      <a:rPr lang="en-US" sz="2400" i="1">
                        <a:solidFill>
                          <a:schemeClr val="tx1"/>
                        </a:solidFill>
                        <a:latin typeface="Cambria Math" panose="02040503050406030204" pitchFamily="18" charset="0"/>
                        <a:cs typeface="Segoe UI Semibold" panose="020B0702040204020203" pitchFamily="34" charset="0"/>
                      </a:rPr>
                      <m:t>𝔼</m:t>
                    </m:r>
                    <m:d>
                      <m:dPr>
                        <m:begChr m:val="["/>
                        <m:endChr m:val="]"/>
                        <m:ctrlPr>
                          <a:rPr lang="en-US" sz="2400" b="0" i="1" smtClean="0">
                            <a:solidFill>
                              <a:schemeClr val="tx1"/>
                            </a:solidFill>
                            <a:latin typeface="Cambria Math" panose="02040503050406030204" pitchFamily="18" charset="0"/>
                            <a:cs typeface="Segoe UI Semibold" panose="020B0702040204020203" pitchFamily="34" charset="0"/>
                          </a:rPr>
                        </m:ctrlPr>
                      </m:dPr>
                      <m:e>
                        <m:r>
                          <a:rPr lang="en-US" sz="2400" b="0" i="1" smtClean="0">
                            <a:solidFill>
                              <a:schemeClr val="tx1"/>
                            </a:solidFill>
                            <a:latin typeface="Cambria Math" panose="02040503050406030204" pitchFamily="18" charset="0"/>
                            <a:cs typeface="Segoe UI Semibold" panose="020B0702040204020203" pitchFamily="34" charset="0"/>
                          </a:rPr>
                          <m:t>𝑋</m:t>
                        </m:r>
                      </m:e>
                    </m:d>
                    <m:r>
                      <a:rPr lang="en-US" sz="2400" b="0" i="1" smtClean="0">
                        <a:solidFill>
                          <a:schemeClr val="tx1"/>
                        </a:solidFill>
                        <a:latin typeface="Cambria Math" panose="02040503050406030204" pitchFamily="18" charset="0"/>
                        <a:cs typeface="Segoe UI Semibold" panose="020B0702040204020203" pitchFamily="34" charset="0"/>
                      </a:rPr>
                      <m:t>+</m:t>
                    </m:r>
                    <m:r>
                      <a:rPr lang="en-US" sz="2400" i="1">
                        <a:solidFill>
                          <a:schemeClr val="tx1"/>
                        </a:solidFill>
                        <a:latin typeface="Cambria Math" panose="02040503050406030204" pitchFamily="18" charset="0"/>
                        <a:cs typeface="Segoe UI Semibold" panose="020B0702040204020203" pitchFamily="34" charset="0"/>
                      </a:rPr>
                      <m:t>𝔼</m:t>
                    </m:r>
                    <m:r>
                      <a:rPr lang="en-US" sz="2400" b="0" i="1" smtClean="0">
                        <a:solidFill>
                          <a:schemeClr val="tx1"/>
                        </a:solidFill>
                        <a:latin typeface="Cambria Math" panose="02040503050406030204" pitchFamily="18" charset="0"/>
                        <a:cs typeface="Segoe UI Semibold" panose="020B0702040204020203" pitchFamily="34" charset="0"/>
                      </a:rPr>
                      <m:t>[</m:t>
                    </m:r>
                    <m:r>
                      <a:rPr lang="en-US" sz="2400" b="0" i="1" smtClean="0">
                        <a:solidFill>
                          <a:schemeClr val="tx1"/>
                        </a:solidFill>
                        <a:latin typeface="Cambria Math" panose="02040503050406030204" pitchFamily="18" charset="0"/>
                        <a:cs typeface="Segoe UI Semibold" panose="020B0702040204020203" pitchFamily="34" charset="0"/>
                      </a:rPr>
                      <m:t>𝑌</m:t>
                    </m:r>
                    <m:r>
                      <a:rPr lang="en-US" sz="2400" b="0" i="1" smtClean="0">
                        <a:solidFill>
                          <a:schemeClr val="tx1"/>
                        </a:solidFill>
                        <a:latin typeface="Cambria Math" panose="02040503050406030204" pitchFamily="18" charset="0"/>
                        <a:cs typeface="Segoe UI Semibold" panose="020B0702040204020203" pitchFamily="34" charset="0"/>
                      </a:rPr>
                      <m:t>]</m:t>
                    </m:r>
                  </m:oMath>
                </a14:m>
                <a:r>
                  <a:rPr lang="en-US" sz="2400" i="1" dirty="0">
                    <a:solidFill>
                      <a:schemeClr val="tx1"/>
                    </a:solidFill>
                    <a:latin typeface="Segoe UI" panose="020B0502040204020203" pitchFamily="34" charset="0"/>
                    <a:cs typeface="Segoe UI" panose="020B0502040204020203" pitchFamily="34" charset="0"/>
                  </a:rPr>
                  <a:t> (always true)</a:t>
                </a:r>
              </a:p>
              <a:p>
                <a:endParaRPr lang="en-US" sz="2400" i="1" dirty="0">
                  <a:solidFill>
                    <a:schemeClr val="tx1"/>
                  </a:solidFill>
                  <a:latin typeface="Segoe UI" panose="020B0502040204020203" pitchFamily="34" charset="0"/>
                  <a:cs typeface="Segoe UI" panose="020B0502040204020203" pitchFamily="34" charset="0"/>
                </a:endParaRPr>
              </a:p>
              <a:p>
                <a:r>
                  <a:rPr lang="en-US" sz="2400" i="1" dirty="0">
                    <a:solidFill>
                      <a:schemeClr val="tx1"/>
                    </a:solidFill>
                    <a:latin typeface="Segoe UI" panose="020B0502040204020203" pitchFamily="34" charset="0"/>
                    <a:cs typeface="Segoe UI" panose="020B0502040204020203" pitchFamily="34" charset="0"/>
                  </a:rPr>
                  <a:t>Shifting and Scaling:</a:t>
                </a:r>
              </a:p>
              <a:p>
                <a:pPr/>
                <a14:m>
                  <m:oMathPara xmlns:m="http://schemas.openxmlformats.org/officeDocument/2006/math">
                    <m:oMathParaPr>
                      <m:jc m:val="left"/>
                    </m:oMathParaPr>
                    <m:oMath xmlns:m="http://schemas.openxmlformats.org/officeDocument/2006/math">
                      <m:r>
                        <a:rPr lang="en-US" sz="2400" b="0" i="1" smtClean="0">
                          <a:solidFill>
                            <a:schemeClr val="tx1"/>
                          </a:solidFill>
                          <a:latin typeface="Cambria Math" panose="02040503050406030204" pitchFamily="18" charset="0"/>
                          <a:cs typeface="Segoe UI Semibold" panose="020B0702040204020203" pitchFamily="34" charset="0"/>
                        </a:rPr>
                        <m:t>𝔼</m:t>
                      </m:r>
                      <m:d>
                        <m:dPr>
                          <m:begChr m:val="["/>
                          <m:endChr m:val="]"/>
                          <m:ctrlPr>
                            <a:rPr lang="en-US" sz="2400" b="0" i="1" smtClean="0">
                              <a:solidFill>
                                <a:schemeClr val="tx1"/>
                              </a:solidFill>
                              <a:latin typeface="Cambria Math" panose="02040503050406030204" pitchFamily="18" charset="0"/>
                              <a:cs typeface="Segoe UI Semibold" panose="020B0702040204020203" pitchFamily="34" charset="0"/>
                            </a:rPr>
                          </m:ctrlPr>
                        </m:dPr>
                        <m:e>
                          <m:r>
                            <a:rPr lang="en-US" sz="2400" b="0" i="1" smtClean="0">
                              <a:solidFill>
                                <a:schemeClr val="tx1"/>
                              </a:solidFill>
                              <a:latin typeface="Cambria Math" panose="02040503050406030204" pitchFamily="18" charset="0"/>
                              <a:cs typeface="Segoe UI Semibold" panose="020B0702040204020203" pitchFamily="34" charset="0"/>
                            </a:rPr>
                            <m:t>𝑎𝑋</m:t>
                          </m:r>
                          <m:r>
                            <a:rPr lang="en-US" sz="2400" b="0" i="1" smtClean="0">
                              <a:solidFill>
                                <a:schemeClr val="tx1"/>
                              </a:solidFill>
                              <a:latin typeface="Cambria Math" panose="02040503050406030204" pitchFamily="18" charset="0"/>
                              <a:cs typeface="Segoe UI Semibold" panose="020B0702040204020203" pitchFamily="34" charset="0"/>
                            </a:rPr>
                            <m:t>+</m:t>
                          </m:r>
                          <m:r>
                            <a:rPr lang="en-US" sz="2400" b="0" i="1" smtClean="0">
                              <a:solidFill>
                                <a:schemeClr val="tx1"/>
                              </a:solidFill>
                              <a:latin typeface="Cambria Math" panose="02040503050406030204" pitchFamily="18" charset="0"/>
                              <a:cs typeface="Segoe UI Semibold" panose="020B0702040204020203" pitchFamily="34" charset="0"/>
                            </a:rPr>
                            <m:t>𝑏</m:t>
                          </m:r>
                        </m:e>
                      </m:d>
                      <m:r>
                        <a:rPr lang="en-US" sz="2400" i="1">
                          <a:solidFill>
                            <a:schemeClr val="tx1"/>
                          </a:solidFill>
                          <a:latin typeface="Cambria Math" panose="02040503050406030204" pitchFamily="18" charset="0"/>
                          <a:cs typeface="Segoe UI Semibold" panose="020B0702040204020203" pitchFamily="34" charset="0"/>
                        </a:rPr>
                        <m:t>=</m:t>
                      </m:r>
                      <m:r>
                        <a:rPr lang="en-US" sz="2400" i="1">
                          <a:solidFill>
                            <a:schemeClr val="tx1"/>
                          </a:solidFill>
                          <a:latin typeface="Cambria Math" panose="02040503050406030204" pitchFamily="18" charset="0"/>
                          <a:cs typeface="Segoe UI Semibold" panose="020B0702040204020203" pitchFamily="34" charset="0"/>
                        </a:rPr>
                        <m:t>𝑎</m:t>
                      </m:r>
                      <m:r>
                        <a:rPr lang="en-US" sz="2400" i="1">
                          <a:solidFill>
                            <a:schemeClr val="tx1"/>
                          </a:solidFill>
                          <a:latin typeface="Cambria Math" panose="02040503050406030204" pitchFamily="18" charset="0"/>
                          <a:cs typeface="Segoe UI Semibold" panose="020B0702040204020203" pitchFamily="34" charset="0"/>
                        </a:rPr>
                        <m:t>𝔼</m:t>
                      </m:r>
                      <m:d>
                        <m:dPr>
                          <m:begChr m:val="["/>
                          <m:endChr m:val="]"/>
                          <m:ctrlPr>
                            <a:rPr lang="en-US" sz="2400" b="0" i="1" smtClean="0">
                              <a:solidFill>
                                <a:schemeClr val="tx1"/>
                              </a:solidFill>
                              <a:latin typeface="Cambria Math" panose="02040503050406030204" pitchFamily="18" charset="0"/>
                              <a:cs typeface="Segoe UI Semibold" panose="020B0702040204020203" pitchFamily="34" charset="0"/>
                            </a:rPr>
                          </m:ctrlPr>
                        </m:dPr>
                        <m:e>
                          <m:r>
                            <a:rPr lang="en-US" sz="2400" b="0" i="1" smtClean="0">
                              <a:solidFill>
                                <a:schemeClr val="tx1"/>
                              </a:solidFill>
                              <a:latin typeface="Cambria Math" panose="02040503050406030204" pitchFamily="18" charset="0"/>
                              <a:cs typeface="Segoe UI Semibold" panose="020B0702040204020203" pitchFamily="34" charset="0"/>
                            </a:rPr>
                            <m:t>𝑋</m:t>
                          </m:r>
                        </m:e>
                      </m:d>
                      <m:r>
                        <a:rPr lang="en-US" sz="2400" b="0" i="1" smtClean="0">
                          <a:solidFill>
                            <a:schemeClr val="tx1"/>
                          </a:solidFill>
                          <a:latin typeface="Cambria Math" panose="02040503050406030204" pitchFamily="18" charset="0"/>
                          <a:cs typeface="Segoe UI Semibold" panose="020B0702040204020203" pitchFamily="34" charset="0"/>
                        </a:rPr>
                        <m:t>+</m:t>
                      </m:r>
                      <m:r>
                        <a:rPr lang="en-US" sz="2400" b="0" i="1" smtClean="0">
                          <a:solidFill>
                            <a:schemeClr val="tx1"/>
                          </a:solidFill>
                          <a:latin typeface="Cambria Math" panose="02040503050406030204" pitchFamily="18" charset="0"/>
                          <a:cs typeface="Segoe UI Semibold" panose="020B0702040204020203" pitchFamily="34" charset="0"/>
                        </a:rPr>
                        <m:t>𝑏</m:t>
                      </m:r>
                    </m:oMath>
                  </m:oMathPara>
                </a14:m>
                <a:endParaRPr lang="en-US" sz="2400" i="1" dirty="0">
                  <a:solidFill>
                    <a:schemeClr val="tx1"/>
                  </a:solidFill>
                  <a:latin typeface="Segoe UI" panose="020B0502040204020203" pitchFamily="34" charset="0"/>
                  <a:cs typeface="Segoe UI" panose="020B0502040204020203" pitchFamily="34" charset="0"/>
                </a:endParaRPr>
              </a:p>
              <a:p>
                <a:endParaRPr lang="en-US" sz="2400" dirty="0">
                  <a:solidFill>
                    <a:schemeClr val="tx1"/>
                  </a:solidFill>
                  <a:latin typeface="Segoe UI" panose="020B0502040204020203" pitchFamily="34" charset="0"/>
                  <a:cs typeface="Segoe UI" panose="020B0502040204020203" pitchFamily="34" charset="0"/>
                </a:endParaRPr>
              </a:p>
              <a:p>
                <a:r>
                  <a:rPr lang="en-US" sz="2400" i="1" dirty="0">
                    <a:solidFill>
                      <a:schemeClr val="tx1"/>
                    </a:solidFill>
                    <a:latin typeface="Segoe UI" panose="020B0502040204020203" pitchFamily="34" charset="0"/>
                    <a:cs typeface="Segoe UI" panose="020B0502040204020203" pitchFamily="34" charset="0"/>
                  </a:rPr>
                  <a:t>If </a:t>
                </a:r>
                <a14:m>
                  <m:oMath xmlns:m="http://schemas.openxmlformats.org/officeDocument/2006/math">
                    <m:r>
                      <a:rPr lang="en-US" sz="2400" b="0" i="1" smtClean="0">
                        <a:solidFill>
                          <a:schemeClr val="tx1"/>
                        </a:solidFill>
                        <a:latin typeface="Cambria Math" panose="02040503050406030204" pitchFamily="18" charset="0"/>
                        <a:cs typeface="Segoe UI" panose="020B0502040204020203" pitchFamily="34" charset="0"/>
                      </a:rPr>
                      <m:t>𝑋</m:t>
                    </m:r>
                  </m:oMath>
                </a14:m>
                <a:r>
                  <a:rPr lang="en-US" sz="2400" i="1" dirty="0">
                    <a:solidFill>
                      <a:schemeClr val="tx1"/>
                    </a:solidFill>
                    <a:latin typeface="Segoe UI" panose="020B0502040204020203" pitchFamily="34" charset="0"/>
                    <a:cs typeface="Segoe UI" panose="020B0502040204020203" pitchFamily="34" charset="0"/>
                  </a:rPr>
                  <a:t> and </a:t>
                </a:r>
                <a14:m>
                  <m:oMath xmlns:m="http://schemas.openxmlformats.org/officeDocument/2006/math">
                    <m:r>
                      <a:rPr lang="en-US" sz="2400" b="0" i="1" smtClean="0">
                        <a:solidFill>
                          <a:schemeClr val="tx1"/>
                        </a:solidFill>
                        <a:latin typeface="Cambria Math" panose="02040503050406030204" pitchFamily="18" charset="0"/>
                        <a:cs typeface="Segoe UI" panose="020B0502040204020203" pitchFamily="34" charset="0"/>
                      </a:rPr>
                      <m:t>𝑌</m:t>
                    </m:r>
                  </m:oMath>
                </a14:m>
                <a:r>
                  <a:rPr lang="en-US" sz="2400" i="1" dirty="0">
                    <a:solidFill>
                      <a:schemeClr val="tx1"/>
                    </a:solidFill>
                    <a:latin typeface="Segoe UI" panose="020B0502040204020203" pitchFamily="34" charset="0"/>
                    <a:cs typeface="Segoe UI" panose="020B0502040204020203" pitchFamily="34" charset="0"/>
                  </a:rPr>
                  <a:t> are independent: </a:t>
                </a:r>
              </a:p>
              <a:p>
                <a:pPr marL="91440" marR="0" lvl="0" indent="-91440" algn="l" defTabSz="914400" rtl="0" eaLnBrk="1" fontAlgn="auto" latinLnBrk="0" hangingPunct="1">
                  <a:lnSpc>
                    <a:spcPct val="90000"/>
                  </a:lnSpc>
                  <a:spcAft>
                    <a:spcPts val="200"/>
                  </a:spcAft>
                  <a:buClr>
                    <a:srgbClr val="1CADE4"/>
                  </a:buClr>
                  <a:buSzPct val="100000"/>
                  <a:buFont typeface="Tw Cen MT" panose="020B0602020104020603" pitchFamily="34" charset="0"/>
                  <a:buChar char=" "/>
                  <a:tabLst/>
                  <a:defRPr/>
                </a:pPr>
                <a14:m>
                  <m:oMath xmlns:m="http://schemas.openxmlformats.org/officeDocument/2006/math">
                    <m:r>
                      <a:rPr kumimoji="0" lang="en-US" sz="2400" b="1" i="1" u="none" strike="noStrike" kern="1200" cap="none" spc="0" normalizeH="0" baseline="0" noProof="0" smtClean="0">
                        <a:ln>
                          <a:noFill/>
                        </a:ln>
                        <a:solidFill>
                          <a:schemeClr val="tx1"/>
                        </a:solidFill>
                        <a:effectLst/>
                        <a:uLnTx/>
                        <a:uFillTx/>
                        <a:latin typeface="Cambria Math" panose="02040503050406030204" pitchFamily="18" charset="0"/>
                        <a:ea typeface="+mn-ea"/>
                      </a:rPr>
                      <m:t>𝔼</m:t>
                    </m:r>
                    <m:d>
                      <m:dPr>
                        <m:begChr m:val="["/>
                        <m:endChr m:val="]"/>
                        <m:ctrlPr>
                          <a:rPr kumimoji="0" lang="en-US" sz="2400" b="1" i="1" u="none" strike="noStrike" kern="1200" cap="none" spc="0" normalizeH="0" baseline="0" noProof="0" smtClean="0">
                            <a:ln>
                              <a:noFill/>
                            </a:ln>
                            <a:solidFill>
                              <a:schemeClr val="tx1"/>
                            </a:solidFill>
                            <a:effectLst/>
                            <a:uLnTx/>
                            <a:uFillTx/>
                            <a:latin typeface="Cambria Math" panose="02040503050406030204" pitchFamily="18" charset="0"/>
                            <a:ea typeface="+mn-ea"/>
                          </a:rPr>
                        </m:ctrlPr>
                      </m:dPr>
                      <m:e>
                        <m:r>
                          <a:rPr kumimoji="0" lang="en-US" sz="2400" b="1" i="1" u="none" strike="noStrike" kern="1200" cap="none" spc="0" normalizeH="0" baseline="0" noProof="0" smtClean="0">
                            <a:ln>
                              <a:noFill/>
                            </a:ln>
                            <a:solidFill>
                              <a:schemeClr val="tx1"/>
                            </a:solidFill>
                            <a:effectLst/>
                            <a:uLnTx/>
                            <a:uFillTx/>
                            <a:latin typeface="Cambria Math" panose="02040503050406030204" pitchFamily="18" charset="0"/>
                            <a:ea typeface="+mn-ea"/>
                          </a:rPr>
                          <m:t>𝑿</m:t>
                        </m:r>
                        <m:r>
                          <a:rPr kumimoji="0" lang="en-US" sz="2400" b="1" i="1" u="none" strike="noStrike" kern="1200" cap="none" spc="0" normalizeH="0" baseline="0" noProof="0" smtClean="0">
                            <a:ln>
                              <a:noFill/>
                            </a:ln>
                            <a:solidFill>
                              <a:schemeClr val="tx1"/>
                            </a:solidFill>
                            <a:effectLst/>
                            <a:uLnTx/>
                            <a:uFillTx/>
                            <a:latin typeface="Cambria Math" panose="02040503050406030204" pitchFamily="18" charset="0"/>
                            <a:ea typeface="+mn-ea"/>
                          </a:rPr>
                          <m:t>⋅</m:t>
                        </m:r>
                        <m:r>
                          <a:rPr kumimoji="0" lang="en-US" sz="2400" b="1" i="1" u="none" strike="noStrike" kern="1200" cap="none" spc="0" normalizeH="0" baseline="0" noProof="0" smtClean="0">
                            <a:ln>
                              <a:noFill/>
                            </a:ln>
                            <a:solidFill>
                              <a:schemeClr val="tx1"/>
                            </a:solidFill>
                            <a:effectLst/>
                            <a:uLnTx/>
                            <a:uFillTx/>
                            <a:latin typeface="Cambria Math" panose="02040503050406030204" pitchFamily="18" charset="0"/>
                            <a:ea typeface="+mn-ea"/>
                          </a:rPr>
                          <m:t>𝒀</m:t>
                        </m:r>
                      </m:e>
                    </m:d>
                    <m:r>
                      <a:rPr kumimoji="0" lang="en-US" sz="2400" b="1" i="1" u="none" strike="noStrike" kern="1200" cap="none" spc="0" normalizeH="0" baseline="0" noProof="0" smtClean="0">
                        <a:ln>
                          <a:noFill/>
                        </a:ln>
                        <a:solidFill>
                          <a:schemeClr val="tx1"/>
                        </a:solidFill>
                        <a:effectLst/>
                        <a:uLnTx/>
                        <a:uFillTx/>
                        <a:latin typeface="Cambria Math" panose="02040503050406030204" pitchFamily="18" charset="0"/>
                        <a:ea typeface="+mn-ea"/>
                      </a:rPr>
                      <m:t>=</m:t>
                    </m:r>
                    <m:r>
                      <a:rPr kumimoji="0" lang="en-US" sz="2400" b="1" i="1" u="none" strike="noStrike" kern="1200" cap="none" spc="0" normalizeH="0" baseline="0" noProof="0" smtClean="0">
                        <a:ln>
                          <a:noFill/>
                        </a:ln>
                        <a:solidFill>
                          <a:schemeClr val="tx1"/>
                        </a:solidFill>
                        <a:effectLst/>
                        <a:uLnTx/>
                        <a:uFillTx/>
                        <a:latin typeface="Cambria Math" panose="02040503050406030204" pitchFamily="18" charset="0"/>
                        <a:ea typeface="+mn-ea"/>
                      </a:rPr>
                      <m:t>𝔼</m:t>
                    </m:r>
                    <m:d>
                      <m:dPr>
                        <m:begChr m:val="["/>
                        <m:endChr m:val="]"/>
                        <m:ctrlPr>
                          <a:rPr kumimoji="0" lang="en-US" sz="2400" b="1" i="1" u="none" strike="noStrike" kern="1200" cap="none" spc="0" normalizeH="0" baseline="0" noProof="0" smtClean="0">
                            <a:ln>
                              <a:noFill/>
                            </a:ln>
                            <a:solidFill>
                              <a:schemeClr val="tx1"/>
                            </a:solidFill>
                            <a:effectLst/>
                            <a:uLnTx/>
                            <a:uFillTx/>
                            <a:latin typeface="Cambria Math" panose="02040503050406030204" pitchFamily="18" charset="0"/>
                            <a:ea typeface="+mn-ea"/>
                          </a:rPr>
                        </m:ctrlPr>
                      </m:dPr>
                      <m:e>
                        <m:r>
                          <a:rPr kumimoji="0" lang="en-US" sz="2400" b="1" i="1" u="none" strike="noStrike" kern="1200" cap="none" spc="0" normalizeH="0" baseline="0" noProof="0" smtClean="0">
                            <a:ln>
                              <a:noFill/>
                            </a:ln>
                            <a:solidFill>
                              <a:schemeClr val="tx1"/>
                            </a:solidFill>
                            <a:effectLst/>
                            <a:uLnTx/>
                            <a:uFillTx/>
                            <a:latin typeface="Cambria Math" panose="02040503050406030204" pitchFamily="18" charset="0"/>
                            <a:ea typeface="+mn-ea"/>
                          </a:rPr>
                          <m:t>𝑿</m:t>
                        </m:r>
                      </m:e>
                    </m:d>
                    <m:r>
                      <a:rPr kumimoji="0" lang="en-US" sz="2400" b="1" i="1" u="none" strike="noStrike" kern="1200" cap="none" spc="0" normalizeH="0" baseline="0" noProof="0" smtClean="0">
                        <a:ln>
                          <a:noFill/>
                        </a:ln>
                        <a:solidFill>
                          <a:schemeClr val="tx1"/>
                        </a:solidFill>
                        <a:effectLst/>
                        <a:uLnTx/>
                        <a:uFillTx/>
                        <a:latin typeface="Cambria Math" panose="02040503050406030204" pitchFamily="18" charset="0"/>
                        <a:ea typeface="+mn-ea"/>
                      </a:rPr>
                      <m:t>𝔼</m:t>
                    </m:r>
                    <m:d>
                      <m:dPr>
                        <m:begChr m:val="["/>
                        <m:endChr m:val="]"/>
                        <m:ctrlPr>
                          <a:rPr kumimoji="0" lang="en-US" sz="2400" b="1" i="1" u="none" strike="noStrike" kern="1200" cap="none" spc="0" normalizeH="0" baseline="0" noProof="0" smtClean="0">
                            <a:ln>
                              <a:noFill/>
                            </a:ln>
                            <a:solidFill>
                              <a:schemeClr val="tx1"/>
                            </a:solidFill>
                            <a:effectLst/>
                            <a:uLnTx/>
                            <a:uFillTx/>
                            <a:latin typeface="Cambria Math" panose="02040503050406030204" pitchFamily="18" charset="0"/>
                            <a:ea typeface="+mn-ea"/>
                          </a:rPr>
                        </m:ctrlPr>
                      </m:dPr>
                      <m:e>
                        <m:r>
                          <a:rPr kumimoji="0" lang="en-US" sz="2400" b="1" i="1" u="none" strike="noStrike" kern="1200" cap="none" spc="0" normalizeH="0" baseline="0" noProof="0" smtClean="0">
                            <a:ln>
                              <a:noFill/>
                            </a:ln>
                            <a:solidFill>
                              <a:schemeClr val="tx1"/>
                            </a:solidFill>
                            <a:effectLst/>
                            <a:uLnTx/>
                            <a:uFillTx/>
                            <a:latin typeface="Cambria Math" panose="02040503050406030204" pitchFamily="18" charset="0"/>
                            <a:ea typeface="+mn-ea"/>
                          </a:rPr>
                          <m:t>𝒀</m:t>
                        </m:r>
                      </m:e>
                    </m:d>
                  </m:oMath>
                </a14:m>
                <a:endParaRPr kumimoji="0" lang="en-US" sz="2400" b="1" i="0" u="none" strike="noStrike" kern="1200" cap="none" spc="0" normalizeH="0" baseline="0" noProof="0" dirty="0">
                  <a:ln>
                    <a:noFill/>
                  </a:ln>
                  <a:solidFill>
                    <a:schemeClr val="tx1"/>
                  </a:solidFill>
                  <a:effectLst/>
                  <a:uLnTx/>
                  <a:uFillTx/>
                  <a:latin typeface="Segoe UI Semilight" panose="020B0402040204020203" pitchFamily="34" charset="0"/>
                  <a:ea typeface="+mn-ea"/>
                  <a:cs typeface="Segoe UI Semilight" panose="020B0402040204020203" pitchFamily="34" charset="0"/>
                </a:endParaRPr>
              </a:p>
              <a:p>
                <a:endParaRPr lang="en-US" sz="2400" i="1" dirty="0">
                  <a:solidFill>
                    <a:schemeClr val="tx1"/>
                  </a:solidFill>
                  <a:latin typeface="Segoe UI" panose="020B0502040204020203" pitchFamily="34" charset="0"/>
                  <a:cs typeface="Segoe UI" panose="020B0502040204020203" pitchFamily="34" charset="0"/>
                </a:endParaRPr>
              </a:p>
            </p:txBody>
          </p:sp>
        </mc:Choice>
        <mc:Fallback xmlns="">
          <p:sp>
            <p:nvSpPr>
              <p:cNvPr id="4" name="Rectangle: Rounded Corners 3">
                <a:extLst>
                  <a:ext uri="{FF2B5EF4-FFF2-40B4-BE49-F238E27FC236}">
                    <a16:creationId xmlns:a16="http://schemas.microsoft.com/office/drawing/2014/main" id="{66EA318B-191A-D667-1A79-47A2E0A1F7E6}"/>
                  </a:ext>
                </a:extLst>
              </p:cNvPr>
              <p:cNvSpPr>
                <a:spLocks noRot="1" noChangeAspect="1" noMove="1" noResize="1" noEditPoints="1" noAdjustHandles="1" noChangeArrowheads="1" noChangeShapeType="1" noTextEdit="1"/>
              </p:cNvSpPr>
              <p:nvPr/>
            </p:nvSpPr>
            <p:spPr>
              <a:xfrm>
                <a:off x="575239" y="1451610"/>
                <a:ext cx="5520761" cy="5223510"/>
              </a:xfrm>
              <a:prstGeom prst="roundRect">
                <a:avLst>
                  <a:gd name="adj" fmla="val 2928"/>
                </a:avLst>
              </a:prstGeom>
              <a:blipFill>
                <a:blip r:embed="rId3"/>
                <a:stretch>
                  <a:fillRect l="-883" b="-117"/>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Rounded Corners 4">
                <a:extLst>
                  <a:ext uri="{FF2B5EF4-FFF2-40B4-BE49-F238E27FC236}">
                    <a16:creationId xmlns:a16="http://schemas.microsoft.com/office/drawing/2014/main" id="{7DE36D69-3ED5-443D-14C9-F3F8F7C5DE89}"/>
                  </a:ext>
                </a:extLst>
              </p:cNvPr>
              <p:cNvSpPr/>
              <p:nvPr/>
            </p:nvSpPr>
            <p:spPr>
              <a:xfrm>
                <a:off x="6279908" y="1417320"/>
                <a:ext cx="5520761" cy="5257800"/>
              </a:xfrm>
              <a:prstGeom prst="roundRect">
                <a:avLst>
                  <a:gd name="adj" fmla="val 2703"/>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Segoe UI" panose="020B0502040204020203" pitchFamily="34" charset="0"/>
                    <a:ea typeface="+mn-ea"/>
                    <a:cs typeface="Segoe UI" panose="020B0502040204020203" pitchFamily="34" charset="0"/>
                  </a:rPr>
                  <a:t>Variance (“how spread out”)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700" b="0" i="0" dirty="0">
                  <a:solidFill>
                    <a:schemeClr val="tx1"/>
                  </a:solidFill>
                  <a:latin typeface="Cambria Math" panose="02040503050406030204" pitchFamily="18" charset="0"/>
                  <a:cs typeface="Segoe UI Semibold" panose="020B0702040204020203" pitchFamily="34" charset="0"/>
                </a:endParaRPr>
              </a:p>
              <a:p>
                <a:pPr lvl="0">
                  <a:defRPr/>
                </a:pPr>
                <a14:m>
                  <m:oMathPara xmlns:m="http://schemas.openxmlformats.org/officeDocument/2006/math">
                    <m:oMathParaPr>
                      <m:jc m:val="left"/>
                    </m:oMathParaPr>
                    <m:oMath xmlns:m="http://schemas.openxmlformats.org/officeDocument/2006/math">
                      <m:r>
                        <m:rPr>
                          <m:sty m:val="p"/>
                        </m:rPr>
                        <a:rPr lang="en-US" sz="2400" b="0" i="0" smtClean="0">
                          <a:solidFill>
                            <a:schemeClr val="tx1"/>
                          </a:solidFill>
                          <a:latin typeface="Cambria Math" panose="02040503050406030204" pitchFamily="18" charset="0"/>
                          <a:cs typeface="Segoe UI Semibold" panose="020B0702040204020203" pitchFamily="34" charset="0"/>
                        </a:rPr>
                        <m:t>Var</m:t>
                      </m:r>
                      <m:d>
                        <m:dPr>
                          <m:ctrlPr>
                            <a:rPr lang="en-US" sz="2400" b="0" i="1" smtClean="0">
                              <a:solidFill>
                                <a:schemeClr val="tx1"/>
                              </a:solidFill>
                              <a:latin typeface="Cambria Math" panose="02040503050406030204" pitchFamily="18" charset="0"/>
                              <a:cs typeface="Segoe UI Semibold" panose="020B0702040204020203" pitchFamily="34" charset="0"/>
                            </a:rPr>
                          </m:ctrlPr>
                        </m:dPr>
                        <m:e>
                          <m:r>
                            <a:rPr lang="en-US" sz="2400" b="0" i="1" smtClean="0">
                              <a:solidFill>
                                <a:schemeClr val="tx1"/>
                              </a:solidFill>
                              <a:latin typeface="Cambria Math" panose="02040503050406030204" pitchFamily="18" charset="0"/>
                              <a:cs typeface="Segoe UI Semibold" panose="020B0702040204020203" pitchFamily="34" charset="0"/>
                            </a:rPr>
                            <m:t>𝑋</m:t>
                          </m:r>
                        </m:e>
                      </m:d>
                      <m:r>
                        <a:rPr lang="en-US" sz="2400" b="0" i="1" smtClean="0">
                          <a:solidFill>
                            <a:schemeClr val="tx1"/>
                          </a:solidFill>
                          <a:latin typeface="Cambria Math" panose="02040503050406030204" pitchFamily="18" charset="0"/>
                          <a:cs typeface="Segoe UI Semibold" panose="020B0702040204020203" pitchFamily="34" charset="0"/>
                        </a:rPr>
                        <m:t>=</m:t>
                      </m:r>
                      <m:r>
                        <a:rPr lang="en-US" sz="2400" i="1">
                          <a:solidFill>
                            <a:schemeClr val="tx1"/>
                          </a:solidFill>
                          <a:latin typeface="Cambria Math" panose="02040503050406030204" pitchFamily="18" charset="0"/>
                          <a:cs typeface="Segoe UI Semibold" panose="020B0702040204020203" pitchFamily="34" charset="0"/>
                        </a:rPr>
                        <m:t>𝔼</m:t>
                      </m:r>
                      <m:r>
                        <a:rPr lang="en-US" sz="2400" i="1">
                          <a:solidFill>
                            <a:schemeClr val="tx1"/>
                          </a:solidFill>
                          <a:latin typeface="Cambria Math" panose="02040503050406030204" pitchFamily="18" charset="0"/>
                          <a:cs typeface="Segoe UI Semibold" panose="020B0702040204020203" pitchFamily="34" charset="0"/>
                        </a:rPr>
                        <m:t>[</m:t>
                      </m:r>
                      <m:sSup>
                        <m:sSupPr>
                          <m:ctrlPr>
                            <a:rPr lang="en-US" sz="2400" i="1">
                              <a:solidFill>
                                <a:schemeClr val="tx1"/>
                              </a:solidFill>
                              <a:latin typeface="Cambria Math" panose="02040503050406030204" pitchFamily="18" charset="0"/>
                              <a:cs typeface="Segoe UI Semibold" panose="020B0702040204020203" pitchFamily="34" charset="0"/>
                            </a:rPr>
                          </m:ctrlPr>
                        </m:sSupPr>
                        <m:e>
                          <m:r>
                            <a:rPr lang="en-US" sz="2400" i="1">
                              <a:solidFill>
                                <a:schemeClr val="tx1"/>
                              </a:solidFill>
                              <a:latin typeface="Cambria Math" panose="02040503050406030204" pitchFamily="18" charset="0"/>
                              <a:cs typeface="Segoe UI Semibold" panose="020B0702040204020203" pitchFamily="34" charset="0"/>
                            </a:rPr>
                            <m:t>𝑋</m:t>
                          </m:r>
                        </m:e>
                        <m:sup>
                          <m:r>
                            <a:rPr lang="en-US" sz="2400" i="1">
                              <a:solidFill>
                                <a:schemeClr val="tx1"/>
                              </a:solidFill>
                              <a:latin typeface="Cambria Math" panose="02040503050406030204" pitchFamily="18" charset="0"/>
                              <a:cs typeface="Segoe UI Semibold" panose="020B0702040204020203" pitchFamily="34" charset="0"/>
                            </a:rPr>
                            <m:t>2</m:t>
                          </m:r>
                        </m:sup>
                      </m:sSup>
                      <m:r>
                        <a:rPr lang="en-US" sz="2400" i="1">
                          <a:solidFill>
                            <a:schemeClr val="tx1"/>
                          </a:solidFill>
                          <a:latin typeface="Cambria Math" panose="02040503050406030204" pitchFamily="18" charset="0"/>
                          <a:cs typeface="Segoe UI Semibold" panose="020B0702040204020203" pitchFamily="34" charset="0"/>
                        </a:rPr>
                        <m:t>]−</m:t>
                      </m:r>
                      <m:r>
                        <a:rPr lang="en-US" sz="2400" i="1">
                          <a:solidFill>
                            <a:schemeClr val="tx1"/>
                          </a:solidFill>
                          <a:latin typeface="Cambria Math" panose="02040503050406030204" pitchFamily="18" charset="0"/>
                          <a:cs typeface="Segoe UI Semibold" panose="020B0702040204020203" pitchFamily="34" charset="0"/>
                        </a:rPr>
                        <m:t>𝔼</m:t>
                      </m:r>
                      <m:sSup>
                        <m:sSupPr>
                          <m:ctrlPr>
                            <a:rPr lang="en-US" sz="2400" i="1">
                              <a:solidFill>
                                <a:schemeClr val="tx1"/>
                              </a:solidFill>
                              <a:latin typeface="Cambria Math" panose="02040503050406030204" pitchFamily="18" charset="0"/>
                              <a:cs typeface="Segoe UI Semibold" panose="020B0702040204020203" pitchFamily="34" charset="0"/>
                            </a:rPr>
                          </m:ctrlPr>
                        </m:sSupPr>
                        <m:e>
                          <m:d>
                            <m:dPr>
                              <m:begChr m:val="["/>
                              <m:endChr m:val="]"/>
                              <m:ctrlPr>
                                <a:rPr lang="en-US" sz="2400" i="1">
                                  <a:solidFill>
                                    <a:schemeClr val="tx1"/>
                                  </a:solidFill>
                                  <a:latin typeface="Cambria Math" panose="02040503050406030204" pitchFamily="18" charset="0"/>
                                  <a:cs typeface="Segoe UI Semibold" panose="020B0702040204020203" pitchFamily="34" charset="0"/>
                                </a:rPr>
                              </m:ctrlPr>
                            </m:dPr>
                            <m:e>
                              <m:r>
                                <a:rPr lang="en-US" sz="2400" i="1">
                                  <a:solidFill>
                                    <a:schemeClr val="tx1"/>
                                  </a:solidFill>
                                  <a:latin typeface="Cambria Math" panose="02040503050406030204" pitchFamily="18" charset="0"/>
                                  <a:cs typeface="Segoe UI Semibold" panose="020B0702040204020203" pitchFamily="34" charset="0"/>
                                </a:rPr>
                                <m:t>𝑋</m:t>
                              </m:r>
                            </m:e>
                          </m:d>
                        </m:e>
                        <m:sup>
                          <m:r>
                            <a:rPr lang="en-US" sz="2400" i="1">
                              <a:solidFill>
                                <a:schemeClr val="tx1"/>
                              </a:solidFill>
                              <a:latin typeface="Cambria Math" panose="02040503050406030204" pitchFamily="18" charset="0"/>
                              <a:cs typeface="Segoe UI Semibold" panose="020B0702040204020203" pitchFamily="34" charset="0"/>
                            </a:rPr>
                            <m:t>2</m:t>
                          </m:r>
                        </m:sup>
                      </m:sSup>
                    </m:oMath>
                  </m:oMathPara>
                </a14:m>
                <a:endParaRPr kumimoji="0" lang="en-US" sz="2400" b="0" i="0" u="none" strike="noStrike" kern="1200" cap="none" spc="0" normalizeH="0" baseline="0" noProof="0" dirty="0">
                  <a:ln>
                    <a:noFill/>
                  </a:ln>
                  <a:solidFill>
                    <a:schemeClr val="tx1"/>
                  </a:solidFill>
                  <a:effectLst/>
                  <a:uLnTx/>
                  <a:uFillTx/>
                  <a:latin typeface="Segoe UI" panose="020B0502040204020203" pitchFamily="34" charset="0"/>
                  <a:ea typeface="+mn-ea"/>
                  <a:cs typeface="Segoe UI" panose="020B0502040204020203" pitchFamily="34" charset="0"/>
                </a:endParaRPr>
              </a:p>
              <a:p>
                <a:pPr lvl="0">
                  <a:defRPr/>
                </a:pPr>
                <a:endParaRPr lang="en-US" sz="2400" dirty="0">
                  <a:solidFill>
                    <a:schemeClr val="tx1"/>
                  </a:solidFill>
                  <a:latin typeface="Segoe UI" panose="020B0502040204020203" pitchFamily="34" charset="0"/>
                  <a:cs typeface="Segoe UI" panose="020B0502040204020203" pitchFamily="34" charset="0"/>
                </a:endParaRPr>
              </a:p>
              <a:p>
                <a:pPr lvl="0">
                  <a:defRPr/>
                </a:pPr>
                <a:endParaRPr lang="en-US" sz="2400" dirty="0">
                  <a:solidFill>
                    <a:schemeClr val="tx1"/>
                  </a:solidFill>
                  <a:latin typeface="Segoe UI" panose="020B0502040204020203" pitchFamily="34" charset="0"/>
                  <a:cs typeface="Segoe UI" panose="020B0502040204020203" pitchFamily="34" charset="0"/>
                </a:endParaRPr>
              </a:p>
              <a:p>
                <a:pPr lvl="0">
                  <a:defRPr/>
                </a:pPr>
                <a:endParaRPr lang="en-US" sz="2400" dirty="0">
                  <a:solidFill>
                    <a:schemeClr val="tx1"/>
                  </a:solidFill>
                  <a:latin typeface="Segoe UI" panose="020B0502040204020203" pitchFamily="34" charset="0"/>
                  <a:cs typeface="Segoe UI" panose="020B0502040204020203" pitchFamily="34" charset="0"/>
                </a:endParaRPr>
              </a:p>
              <a:p>
                <a:pPr lvl="0">
                  <a:defRPr/>
                </a:pPr>
                <a:endParaRPr lang="en-US" sz="1100" dirty="0">
                  <a:solidFill>
                    <a:schemeClr val="tx1"/>
                  </a:solidFill>
                  <a:latin typeface="Segoe UI" panose="020B0502040204020203" pitchFamily="34" charset="0"/>
                  <a:cs typeface="Segoe UI" panose="020B0502040204020203" pitchFamily="34" charset="0"/>
                </a:endParaRPr>
              </a:p>
              <a:p>
                <a:pPr>
                  <a:defRPr/>
                </a:pPr>
                <a:r>
                  <a:rPr lang="en-US" sz="2400" i="1" dirty="0">
                    <a:solidFill>
                      <a:schemeClr val="tx1"/>
                    </a:solidFill>
                    <a:latin typeface="Segoe UI" panose="020B0502040204020203" pitchFamily="34" charset="0"/>
                    <a:cs typeface="Segoe UI" panose="020B0502040204020203" pitchFamily="34" charset="0"/>
                  </a:rPr>
                  <a:t>Linearity of Variance</a:t>
                </a:r>
                <a:endParaRPr kumimoji="0" lang="en-US" sz="2400" b="0" i="0" u="none" strike="noStrike" kern="1200" cap="none" spc="0" normalizeH="0" baseline="0" noProof="0" dirty="0">
                  <a:ln>
                    <a:noFill/>
                  </a:ln>
                  <a:solidFill>
                    <a:schemeClr val="tx1"/>
                  </a:solidFill>
                  <a:effectLst/>
                  <a:uLnTx/>
                  <a:uFillTx/>
                  <a:latin typeface="Segoe UI" panose="020B0502040204020203" pitchFamily="34" charset="0"/>
                  <a:ea typeface="+mn-ea"/>
                  <a:cs typeface="Segoe UI" panose="020B0502040204020203" pitchFamily="34" charset="0"/>
                </a:endParaRPr>
              </a:p>
              <a:p>
                <a:pPr lvl="0">
                  <a:defRPr/>
                </a:pPr>
                <a:r>
                  <a:rPr lang="en-US" sz="2400" b="1" u="sng" dirty="0">
                    <a:solidFill>
                      <a:schemeClr val="tx1"/>
                    </a:solidFill>
                    <a:latin typeface="Segoe UI" panose="020B0502040204020203" pitchFamily="34" charset="0"/>
                    <a:cs typeface="Segoe UI" panose="020B0502040204020203" pitchFamily="34" charset="0"/>
                  </a:rPr>
                  <a:t>only</a:t>
                </a:r>
                <a:r>
                  <a:rPr lang="en-US" sz="2400" b="1" dirty="0">
                    <a:solidFill>
                      <a:schemeClr val="tx1"/>
                    </a:solidFill>
                    <a:latin typeface="Segoe UI" panose="020B0502040204020203" pitchFamily="34" charset="0"/>
                    <a:cs typeface="Segoe UI" panose="020B0502040204020203" pitchFamily="34" charset="0"/>
                  </a:rPr>
                  <a:t> </a:t>
                </a:r>
                <a:r>
                  <a:rPr lang="en-US" sz="2400" dirty="0">
                    <a:solidFill>
                      <a:schemeClr val="tx1"/>
                    </a:solidFill>
                    <a:latin typeface="Segoe UI" panose="020B0502040204020203" pitchFamily="34" charset="0"/>
                    <a:cs typeface="Segoe UI" panose="020B0502040204020203" pitchFamily="34" charset="0"/>
                  </a:rPr>
                  <a:t>if </a:t>
                </a:r>
                <a14:m>
                  <m:oMath xmlns:m="http://schemas.openxmlformats.org/officeDocument/2006/math">
                    <m:r>
                      <a:rPr lang="en-US" sz="2400" b="0" i="1" smtClean="0">
                        <a:solidFill>
                          <a:schemeClr val="tx1"/>
                        </a:solidFill>
                        <a:latin typeface="Cambria Math" panose="02040503050406030204" pitchFamily="18" charset="0"/>
                        <a:cs typeface="Segoe UI" panose="020B0502040204020203" pitchFamily="34" charset="0"/>
                      </a:rPr>
                      <m:t>𝑋</m:t>
                    </m:r>
                  </m:oMath>
                </a14:m>
                <a:r>
                  <a:rPr lang="en-US" sz="2400" b="1" dirty="0">
                    <a:solidFill>
                      <a:schemeClr val="tx1"/>
                    </a:solidFill>
                    <a:latin typeface="Segoe UI" panose="020B0502040204020203" pitchFamily="34" charset="0"/>
                    <a:cs typeface="Segoe UI" panose="020B0502040204020203" pitchFamily="34" charset="0"/>
                  </a:rPr>
                  <a:t> </a:t>
                </a:r>
                <a:r>
                  <a:rPr lang="en-US" sz="2400" dirty="0">
                    <a:solidFill>
                      <a:schemeClr val="tx1"/>
                    </a:solidFill>
                    <a:latin typeface="Segoe UI" panose="020B0502040204020203" pitchFamily="34" charset="0"/>
                    <a:cs typeface="Segoe UI" panose="020B0502040204020203" pitchFamily="34" charset="0"/>
                  </a:rPr>
                  <a:t>and </a:t>
                </a:r>
                <a14:m>
                  <m:oMath xmlns:m="http://schemas.openxmlformats.org/officeDocument/2006/math">
                    <m:r>
                      <a:rPr lang="en-US" sz="2400" b="0" i="1" smtClean="0">
                        <a:solidFill>
                          <a:schemeClr val="tx1"/>
                        </a:solidFill>
                        <a:latin typeface="Cambria Math" panose="02040503050406030204" pitchFamily="18" charset="0"/>
                        <a:cs typeface="Segoe UI" panose="020B0502040204020203" pitchFamily="34" charset="0"/>
                      </a:rPr>
                      <m:t>𝑌</m:t>
                    </m:r>
                  </m:oMath>
                </a14:m>
                <a:r>
                  <a:rPr lang="en-US" sz="2400" b="1" dirty="0">
                    <a:solidFill>
                      <a:schemeClr val="tx1"/>
                    </a:solidFill>
                    <a:latin typeface="Segoe UI" panose="020B0502040204020203" pitchFamily="34" charset="0"/>
                    <a:cs typeface="Segoe UI" panose="020B0502040204020203" pitchFamily="34" charset="0"/>
                  </a:rPr>
                  <a:t> </a:t>
                </a:r>
                <a:r>
                  <a:rPr lang="en-US" sz="2400" dirty="0">
                    <a:solidFill>
                      <a:schemeClr val="tx1"/>
                    </a:solidFill>
                    <a:latin typeface="Segoe UI" panose="020B0502040204020203" pitchFamily="34" charset="0"/>
                    <a:cs typeface="Segoe UI" panose="020B0502040204020203" pitchFamily="34" charset="0"/>
                  </a:rPr>
                  <a:t>are independent</a:t>
                </a:r>
                <a:endParaRPr lang="en-US" sz="2400" b="1" dirty="0">
                  <a:solidFill>
                    <a:schemeClr val="tx1"/>
                  </a:solidFill>
                  <a:latin typeface="Segoe UI" panose="020B0502040204020203" pitchFamily="34" charset="0"/>
                  <a:cs typeface="Segoe UI" panose="020B0502040204020203" pitchFamily="34" charset="0"/>
                </a:endParaRPr>
              </a:p>
              <a:p>
                <a:pPr lvl="0">
                  <a:defRPr/>
                </a:pPr>
                <a:endParaRPr lang="en-US" sz="2400" b="1" dirty="0">
                  <a:solidFill>
                    <a:schemeClr val="tx1"/>
                  </a:solidFill>
                  <a:latin typeface="Segoe UI" panose="020B0502040204020203" pitchFamily="34" charset="0"/>
                  <a:cs typeface="Segoe UI" panose="020B0502040204020203" pitchFamily="34" charset="0"/>
                </a:endParaRPr>
              </a:p>
              <a:p>
                <a:pPr lvl="0">
                  <a:defRPr/>
                </a:pPr>
                <a:r>
                  <a:rPr kumimoji="0" lang="en-US" sz="2400" b="0" i="1" u="none" strike="noStrike" kern="1200" cap="none" spc="0" normalizeH="0" baseline="0" noProof="0" dirty="0">
                    <a:ln>
                      <a:noFill/>
                    </a:ln>
                    <a:solidFill>
                      <a:schemeClr val="tx1"/>
                    </a:solidFill>
                    <a:effectLst/>
                    <a:uLnTx/>
                    <a:uFillTx/>
                    <a:latin typeface="Segoe UI" panose="020B0502040204020203" pitchFamily="34" charset="0"/>
                    <a:ea typeface="+mn-ea"/>
                    <a:cs typeface="Segoe UI" panose="020B0502040204020203" pitchFamily="34" charset="0"/>
                  </a:rPr>
                  <a:t>Shifting and Scaling:</a:t>
                </a:r>
              </a:p>
              <a:p>
                <a:pPr lvl="0">
                  <a:defRPr/>
                </a:pPr>
                <a14:m>
                  <m:oMathPara xmlns:m="http://schemas.openxmlformats.org/officeDocument/2006/math">
                    <m:oMathParaPr>
                      <m:jc m:val="left"/>
                    </m:oMathParaPr>
                    <m:oMath xmlns:m="http://schemas.openxmlformats.org/officeDocument/2006/math">
                      <m:r>
                        <m:rPr>
                          <m:sty m:val="p"/>
                        </m:rPr>
                        <a:rPr kumimoji="0" lang="en-US" sz="2400" b="0" i="0" u="none" strike="noStrike" kern="1200" cap="none" spc="0" normalizeH="0" baseline="0" noProof="0" smtClean="0">
                          <a:ln>
                            <a:noFill/>
                          </a:ln>
                          <a:solidFill>
                            <a:schemeClr val="tx1"/>
                          </a:solidFill>
                          <a:effectLst/>
                          <a:uLnTx/>
                          <a:uFillTx/>
                          <a:latin typeface="Cambria Math" panose="02040503050406030204" pitchFamily="18" charset="0"/>
                          <a:ea typeface="+mn-ea"/>
                          <a:cs typeface="Segoe UI" panose="020B0502040204020203" pitchFamily="34" charset="0"/>
                        </a:rPr>
                        <m:t>Var</m:t>
                      </m:r>
                      <m:d>
                        <m:dPr>
                          <m:ctrlPr>
                            <a:rPr kumimoji="0" lang="en-US" sz="2400" b="0" i="1" u="none" strike="noStrike" kern="1200" cap="none" spc="0" normalizeH="0" baseline="0" noProof="0" smtClean="0">
                              <a:ln>
                                <a:noFill/>
                              </a:ln>
                              <a:solidFill>
                                <a:schemeClr val="tx1"/>
                              </a:solidFill>
                              <a:effectLst/>
                              <a:uLnTx/>
                              <a:uFillTx/>
                              <a:latin typeface="Cambria Math" panose="02040503050406030204" pitchFamily="18" charset="0"/>
                              <a:ea typeface="+mn-ea"/>
                              <a:cs typeface="Segoe UI" panose="020B0502040204020203" pitchFamily="34" charset="0"/>
                            </a:rPr>
                          </m:ctrlPr>
                        </m:dPr>
                        <m:e>
                          <m:r>
                            <a:rPr kumimoji="0" lang="en-US" sz="2400" b="0" i="1" u="none" strike="noStrike" kern="1200" cap="none" spc="0" normalizeH="0" baseline="0" noProof="0" smtClean="0">
                              <a:ln>
                                <a:noFill/>
                              </a:ln>
                              <a:solidFill>
                                <a:schemeClr val="tx1"/>
                              </a:solidFill>
                              <a:effectLst/>
                              <a:uLnTx/>
                              <a:uFillTx/>
                              <a:latin typeface="Cambria Math" panose="02040503050406030204" pitchFamily="18" charset="0"/>
                              <a:ea typeface="+mn-ea"/>
                              <a:cs typeface="Segoe UI" panose="020B0502040204020203" pitchFamily="34" charset="0"/>
                            </a:rPr>
                            <m:t>𝑎𝑋</m:t>
                          </m:r>
                          <m:r>
                            <a:rPr kumimoji="0" lang="en-US" sz="2400" b="0" i="1" u="none" strike="noStrike" kern="1200" cap="none" spc="0" normalizeH="0" baseline="0" noProof="0" smtClean="0">
                              <a:ln>
                                <a:noFill/>
                              </a:ln>
                              <a:solidFill>
                                <a:schemeClr val="tx1"/>
                              </a:solidFill>
                              <a:effectLst/>
                              <a:uLnTx/>
                              <a:uFillTx/>
                              <a:latin typeface="Cambria Math" panose="02040503050406030204" pitchFamily="18" charset="0"/>
                              <a:ea typeface="+mn-ea"/>
                              <a:cs typeface="Segoe UI" panose="020B0502040204020203" pitchFamily="34" charset="0"/>
                            </a:rPr>
                            <m:t>+</m:t>
                          </m:r>
                          <m:r>
                            <a:rPr kumimoji="0" lang="en-US" sz="2400" b="0" i="1" u="none" strike="noStrike" kern="1200" cap="none" spc="0" normalizeH="0" baseline="0" noProof="0" smtClean="0">
                              <a:ln>
                                <a:noFill/>
                              </a:ln>
                              <a:solidFill>
                                <a:schemeClr val="tx1"/>
                              </a:solidFill>
                              <a:effectLst/>
                              <a:uLnTx/>
                              <a:uFillTx/>
                              <a:latin typeface="Cambria Math" panose="02040503050406030204" pitchFamily="18" charset="0"/>
                              <a:ea typeface="+mn-ea"/>
                              <a:cs typeface="Segoe UI" panose="020B0502040204020203" pitchFamily="34" charset="0"/>
                            </a:rPr>
                            <m:t>𝑏</m:t>
                          </m:r>
                        </m:e>
                      </m:d>
                      <m:r>
                        <a:rPr kumimoji="0" lang="en-US" sz="2400" b="0" i="1" u="none" strike="noStrike" kern="1200" cap="none" spc="0" normalizeH="0" baseline="0" noProof="0" smtClean="0">
                          <a:ln>
                            <a:noFill/>
                          </a:ln>
                          <a:solidFill>
                            <a:schemeClr val="tx1"/>
                          </a:solidFill>
                          <a:effectLst/>
                          <a:uLnTx/>
                          <a:uFillTx/>
                          <a:latin typeface="Cambria Math" panose="02040503050406030204" pitchFamily="18" charset="0"/>
                          <a:ea typeface="+mn-ea"/>
                          <a:cs typeface="Segoe UI" panose="020B0502040204020203" pitchFamily="34" charset="0"/>
                        </a:rPr>
                        <m:t>=</m:t>
                      </m:r>
                      <m:sSup>
                        <m:sSupPr>
                          <m:ctrlPr>
                            <a:rPr kumimoji="0" lang="en-US" sz="2400" b="0" i="1" u="none" strike="noStrike" kern="1200" cap="none" spc="0" normalizeH="0" baseline="0" noProof="0" smtClean="0">
                              <a:ln>
                                <a:noFill/>
                              </a:ln>
                              <a:solidFill>
                                <a:schemeClr val="tx1"/>
                              </a:solidFill>
                              <a:effectLst/>
                              <a:uLnTx/>
                              <a:uFillTx/>
                              <a:latin typeface="Cambria Math" panose="02040503050406030204" pitchFamily="18" charset="0"/>
                              <a:ea typeface="+mn-ea"/>
                              <a:cs typeface="Segoe UI" panose="020B0502040204020203" pitchFamily="34" charset="0"/>
                            </a:rPr>
                          </m:ctrlPr>
                        </m:sSupPr>
                        <m:e>
                          <m:r>
                            <a:rPr kumimoji="0" lang="en-US" sz="2400" b="0" i="1" u="none" strike="noStrike" kern="1200" cap="none" spc="0" normalizeH="0" baseline="0" noProof="0" smtClean="0">
                              <a:ln>
                                <a:noFill/>
                              </a:ln>
                              <a:solidFill>
                                <a:schemeClr val="tx1"/>
                              </a:solidFill>
                              <a:effectLst/>
                              <a:uLnTx/>
                              <a:uFillTx/>
                              <a:latin typeface="Cambria Math" panose="02040503050406030204" pitchFamily="18" charset="0"/>
                              <a:ea typeface="+mn-ea"/>
                              <a:cs typeface="Segoe UI" panose="020B0502040204020203" pitchFamily="34" charset="0"/>
                            </a:rPr>
                            <m:t>𝑎</m:t>
                          </m:r>
                        </m:e>
                        <m:sup>
                          <m:r>
                            <a:rPr kumimoji="0" lang="en-US" sz="2400" b="0" i="1" u="none" strike="noStrike" kern="1200" cap="none" spc="0" normalizeH="0" baseline="0" noProof="0" smtClean="0">
                              <a:ln>
                                <a:noFill/>
                              </a:ln>
                              <a:solidFill>
                                <a:schemeClr val="tx1"/>
                              </a:solidFill>
                              <a:effectLst/>
                              <a:uLnTx/>
                              <a:uFillTx/>
                              <a:latin typeface="Cambria Math" panose="02040503050406030204" pitchFamily="18" charset="0"/>
                              <a:ea typeface="+mn-ea"/>
                              <a:cs typeface="Segoe UI" panose="020B0502040204020203" pitchFamily="34" charset="0"/>
                            </a:rPr>
                            <m:t>2</m:t>
                          </m:r>
                        </m:sup>
                      </m:sSup>
                      <m:r>
                        <m:rPr>
                          <m:sty m:val="p"/>
                        </m:rPr>
                        <a:rPr kumimoji="0" lang="en-US" sz="2400" b="0" i="0" u="none" strike="noStrike" kern="1200" cap="none" spc="0" normalizeH="0" baseline="0" noProof="0" smtClean="0">
                          <a:ln>
                            <a:noFill/>
                          </a:ln>
                          <a:solidFill>
                            <a:schemeClr val="tx1"/>
                          </a:solidFill>
                          <a:effectLst/>
                          <a:uLnTx/>
                          <a:uFillTx/>
                          <a:latin typeface="Cambria Math" panose="02040503050406030204" pitchFamily="18" charset="0"/>
                          <a:ea typeface="+mn-ea"/>
                          <a:cs typeface="Segoe UI" panose="020B0502040204020203" pitchFamily="34" charset="0"/>
                        </a:rPr>
                        <m:t>Var</m:t>
                      </m:r>
                      <m:r>
                        <a:rPr kumimoji="0" lang="en-US" sz="2400" b="0" i="1" u="none" strike="noStrike" kern="1200" cap="none" spc="0" normalizeH="0" baseline="0" noProof="0" smtClean="0">
                          <a:ln>
                            <a:noFill/>
                          </a:ln>
                          <a:solidFill>
                            <a:schemeClr val="tx1"/>
                          </a:solidFill>
                          <a:effectLst/>
                          <a:uLnTx/>
                          <a:uFillTx/>
                          <a:latin typeface="Cambria Math" panose="02040503050406030204" pitchFamily="18" charset="0"/>
                          <a:ea typeface="+mn-ea"/>
                          <a:cs typeface="Segoe UI" panose="020B0502040204020203" pitchFamily="34" charset="0"/>
                        </a:rPr>
                        <m:t>(</m:t>
                      </m:r>
                      <m:r>
                        <a:rPr kumimoji="0" lang="en-US" sz="2400" b="0" i="1" u="none" strike="noStrike" kern="1200" cap="none" spc="0" normalizeH="0" baseline="0" noProof="0" smtClean="0">
                          <a:ln>
                            <a:noFill/>
                          </a:ln>
                          <a:solidFill>
                            <a:schemeClr val="tx1"/>
                          </a:solidFill>
                          <a:effectLst/>
                          <a:uLnTx/>
                          <a:uFillTx/>
                          <a:latin typeface="Cambria Math" panose="02040503050406030204" pitchFamily="18" charset="0"/>
                          <a:ea typeface="+mn-ea"/>
                          <a:cs typeface="Segoe UI" panose="020B0502040204020203" pitchFamily="34" charset="0"/>
                        </a:rPr>
                        <m:t>𝑋</m:t>
                      </m:r>
                      <m:r>
                        <a:rPr kumimoji="0" lang="en-US" sz="2400" b="0" i="1" u="none" strike="noStrike" kern="1200" cap="none" spc="0" normalizeH="0" baseline="0" noProof="0" smtClean="0">
                          <a:ln>
                            <a:noFill/>
                          </a:ln>
                          <a:solidFill>
                            <a:schemeClr val="tx1"/>
                          </a:solidFill>
                          <a:effectLst/>
                          <a:uLnTx/>
                          <a:uFillTx/>
                          <a:latin typeface="Cambria Math" panose="02040503050406030204" pitchFamily="18" charset="0"/>
                          <a:ea typeface="+mn-ea"/>
                          <a:cs typeface="Segoe UI" panose="020B0502040204020203" pitchFamily="34" charset="0"/>
                        </a:rPr>
                        <m:t>)</m:t>
                      </m:r>
                    </m:oMath>
                  </m:oMathPara>
                </a14:m>
                <a:endParaRPr kumimoji="0" lang="en-US" sz="2400" b="0" i="1" u="none" strike="noStrike" kern="1200" cap="none" spc="0" normalizeH="0" baseline="0" noProof="0" dirty="0">
                  <a:ln>
                    <a:noFill/>
                  </a:ln>
                  <a:solidFill>
                    <a:schemeClr val="tx1"/>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solidFill>
                    <a:schemeClr val="tx1"/>
                  </a:solidFill>
                  <a:latin typeface="Segoe UI" panose="020B0502040204020203" pitchFamily="34" charset="0"/>
                  <a:cs typeface="Segoe UI" panose="020B0502040204020203" pitchFamily="34" charset="0"/>
                </a:endParaRPr>
              </a:p>
              <a:p>
                <a:r>
                  <a:rPr lang="en-US" sz="2400" i="1" dirty="0">
                    <a:solidFill>
                      <a:schemeClr val="tx1"/>
                    </a:solidFill>
                    <a:latin typeface="Segoe UI" panose="020B0502040204020203" pitchFamily="34" charset="0"/>
                    <a:cs typeface="Segoe UI" panose="020B0502040204020203" pitchFamily="34" charset="0"/>
                  </a:rPr>
                  <a:t>If </a:t>
                </a:r>
                <a14:m>
                  <m:oMath xmlns:m="http://schemas.openxmlformats.org/officeDocument/2006/math">
                    <m:r>
                      <a:rPr lang="en-US" sz="2400" b="0" i="1" smtClean="0">
                        <a:solidFill>
                          <a:schemeClr val="tx1"/>
                        </a:solidFill>
                        <a:latin typeface="Cambria Math" panose="02040503050406030204" pitchFamily="18" charset="0"/>
                        <a:cs typeface="Segoe UI" panose="020B0502040204020203" pitchFamily="34" charset="0"/>
                      </a:rPr>
                      <m:t>𝑋</m:t>
                    </m:r>
                  </m:oMath>
                </a14:m>
                <a:r>
                  <a:rPr lang="en-US" sz="2400" i="1" dirty="0">
                    <a:solidFill>
                      <a:schemeClr val="tx1"/>
                    </a:solidFill>
                    <a:latin typeface="Segoe UI" panose="020B0502040204020203" pitchFamily="34" charset="0"/>
                    <a:cs typeface="Segoe UI" panose="020B0502040204020203" pitchFamily="34" charset="0"/>
                  </a:rPr>
                  <a:t> and </a:t>
                </a:r>
                <a14:m>
                  <m:oMath xmlns:m="http://schemas.openxmlformats.org/officeDocument/2006/math">
                    <m:r>
                      <a:rPr lang="en-US" sz="2400" b="0" i="1" smtClean="0">
                        <a:solidFill>
                          <a:schemeClr val="tx1"/>
                        </a:solidFill>
                        <a:latin typeface="Cambria Math" panose="02040503050406030204" pitchFamily="18" charset="0"/>
                        <a:cs typeface="Segoe UI" panose="020B0502040204020203" pitchFamily="34" charset="0"/>
                      </a:rPr>
                      <m:t>𝑌</m:t>
                    </m:r>
                  </m:oMath>
                </a14:m>
                <a:r>
                  <a:rPr lang="en-US" sz="2400" i="1" dirty="0">
                    <a:solidFill>
                      <a:schemeClr val="tx1"/>
                    </a:solidFill>
                    <a:latin typeface="Segoe UI" panose="020B0502040204020203" pitchFamily="34" charset="0"/>
                    <a:cs typeface="Segoe UI" panose="020B0502040204020203" pitchFamily="34" charset="0"/>
                  </a:rPr>
                  <a:t> are independent: </a:t>
                </a:r>
              </a:p>
              <a:p>
                <a:pPr/>
                <a14:m>
                  <m:oMathPara xmlns:m="http://schemas.openxmlformats.org/officeDocument/2006/math">
                    <m:oMathParaPr>
                      <m:jc m:val="left"/>
                    </m:oMathParaPr>
                    <m:oMath xmlns:m="http://schemas.openxmlformats.org/officeDocument/2006/math">
                      <m:r>
                        <m:rPr>
                          <m:sty m:val="p"/>
                        </m:rPr>
                        <a:rPr lang="en-US" sz="2400">
                          <a:solidFill>
                            <a:schemeClr val="tx1"/>
                          </a:solidFill>
                          <a:latin typeface="Cambria Math" panose="02040503050406030204" pitchFamily="18" charset="0"/>
                        </a:rPr>
                        <m:t>Var</m:t>
                      </m:r>
                      <m:d>
                        <m:dPr>
                          <m:ctrlPr>
                            <a:rPr lang="en-US" sz="2400" i="1">
                              <a:solidFill>
                                <a:schemeClr val="tx1"/>
                              </a:solidFill>
                              <a:latin typeface="Cambria Math" panose="02040503050406030204" pitchFamily="18" charset="0"/>
                            </a:rPr>
                          </m:ctrlPr>
                        </m:dPr>
                        <m:e>
                          <m:r>
                            <a:rPr lang="en-US" sz="2400" i="1">
                              <a:solidFill>
                                <a:schemeClr val="tx1"/>
                              </a:solidFill>
                              <a:latin typeface="Cambria Math" panose="02040503050406030204" pitchFamily="18" charset="0"/>
                            </a:rPr>
                            <m:t>𝑋</m:t>
                          </m:r>
                          <m:r>
                            <a:rPr lang="en-US" sz="2400" i="1">
                              <a:solidFill>
                                <a:schemeClr val="tx1"/>
                              </a:solidFill>
                              <a:latin typeface="Cambria Math" panose="02040503050406030204" pitchFamily="18" charset="0"/>
                            </a:rPr>
                            <m:t>+</m:t>
                          </m:r>
                          <m:r>
                            <a:rPr lang="en-US" sz="2400" i="1">
                              <a:solidFill>
                                <a:schemeClr val="tx1"/>
                              </a:solidFill>
                              <a:latin typeface="Cambria Math" panose="02040503050406030204" pitchFamily="18" charset="0"/>
                            </a:rPr>
                            <m:t>𝑌</m:t>
                          </m:r>
                        </m:e>
                      </m:d>
                      <m:r>
                        <a:rPr lang="en-US" sz="2400" i="1">
                          <a:solidFill>
                            <a:schemeClr val="tx1"/>
                          </a:solidFill>
                          <a:latin typeface="Cambria Math" panose="02040503050406030204" pitchFamily="18" charset="0"/>
                        </a:rPr>
                        <m:t>=</m:t>
                      </m:r>
                      <m:r>
                        <m:rPr>
                          <m:sty m:val="p"/>
                        </m:rPr>
                        <a:rPr lang="en-US" sz="2400">
                          <a:solidFill>
                            <a:schemeClr val="tx1"/>
                          </a:solidFill>
                          <a:latin typeface="Cambria Math" panose="02040503050406030204" pitchFamily="18" charset="0"/>
                        </a:rPr>
                        <m:t>Var</m:t>
                      </m:r>
                      <m:d>
                        <m:dPr>
                          <m:ctrlPr>
                            <a:rPr lang="en-US" sz="2400" i="1">
                              <a:solidFill>
                                <a:schemeClr val="tx1"/>
                              </a:solidFill>
                              <a:latin typeface="Cambria Math" panose="02040503050406030204" pitchFamily="18" charset="0"/>
                            </a:rPr>
                          </m:ctrlPr>
                        </m:dPr>
                        <m:e>
                          <m:r>
                            <a:rPr lang="en-US" sz="2400" i="1">
                              <a:solidFill>
                                <a:schemeClr val="tx1"/>
                              </a:solidFill>
                              <a:latin typeface="Cambria Math" panose="02040503050406030204" pitchFamily="18" charset="0"/>
                            </a:rPr>
                            <m:t>𝑋</m:t>
                          </m:r>
                        </m:e>
                      </m:d>
                      <m:r>
                        <a:rPr lang="en-US" sz="2400" i="1">
                          <a:solidFill>
                            <a:schemeClr val="tx1"/>
                          </a:solidFill>
                          <a:latin typeface="Cambria Math" panose="02040503050406030204" pitchFamily="18" charset="0"/>
                        </a:rPr>
                        <m:t>+</m:t>
                      </m:r>
                      <m:r>
                        <m:rPr>
                          <m:sty m:val="p"/>
                        </m:rPr>
                        <a:rPr lang="en-US" sz="2400">
                          <a:solidFill>
                            <a:schemeClr val="tx1"/>
                          </a:solidFill>
                          <a:latin typeface="Cambria Math" panose="02040503050406030204" pitchFamily="18" charset="0"/>
                        </a:rPr>
                        <m:t>Var</m:t>
                      </m:r>
                      <m:r>
                        <a:rPr lang="en-US" sz="2400" i="1">
                          <a:solidFill>
                            <a:schemeClr val="tx1"/>
                          </a:solidFill>
                          <a:latin typeface="Cambria Math" panose="02040503050406030204" pitchFamily="18" charset="0"/>
                        </a:rPr>
                        <m:t>(</m:t>
                      </m:r>
                      <m:r>
                        <a:rPr lang="en-US" sz="2400" i="1">
                          <a:solidFill>
                            <a:schemeClr val="tx1"/>
                          </a:solidFill>
                          <a:latin typeface="Cambria Math" panose="02040503050406030204" pitchFamily="18" charset="0"/>
                        </a:rPr>
                        <m:t>𝑌</m:t>
                      </m:r>
                      <m:r>
                        <a:rPr lang="en-US" sz="2400" i="1">
                          <a:solidFill>
                            <a:schemeClr val="tx1"/>
                          </a:solidFill>
                          <a:latin typeface="Cambria Math" panose="02040503050406030204" pitchFamily="18" charset="0"/>
                        </a:rPr>
                        <m:t>)</m:t>
                      </m:r>
                    </m:oMath>
                  </m:oMathPara>
                </a14:m>
                <a:endParaRPr lang="en-US" sz="2400" dirty="0"/>
              </a:p>
            </p:txBody>
          </p:sp>
        </mc:Choice>
        <mc:Fallback xmlns="">
          <p:sp>
            <p:nvSpPr>
              <p:cNvPr id="5" name="Rectangle: Rounded Corners 4">
                <a:extLst>
                  <a:ext uri="{FF2B5EF4-FFF2-40B4-BE49-F238E27FC236}">
                    <a16:creationId xmlns:a16="http://schemas.microsoft.com/office/drawing/2014/main" id="{7DE36D69-3ED5-443D-14C9-F3F8F7C5DE89}"/>
                  </a:ext>
                </a:extLst>
              </p:cNvPr>
              <p:cNvSpPr>
                <a:spLocks noRot="1" noChangeAspect="1" noMove="1" noResize="1" noEditPoints="1" noAdjustHandles="1" noChangeArrowheads="1" noChangeShapeType="1" noTextEdit="1"/>
              </p:cNvSpPr>
              <p:nvPr/>
            </p:nvSpPr>
            <p:spPr>
              <a:xfrm>
                <a:off x="6279908" y="1417320"/>
                <a:ext cx="5520761" cy="5257800"/>
              </a:xfrm>
              <a:prstGeom prst="roundRect">
                <a:avLst>
                  <a:gd name="adj" fmla="val 2703"/>
                </a:avLst>
              </a:prstGeom>
              <a:blipFill>
                <a:blip r:embed="rId4"/>
                <a:stretch>
                  <a:fillRect l="-993" t="-116"/>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15699199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80294-CCA6-18E7-2AB7-47EDB7FDB24A}"/>
              </a:ext>
            </a:extLst>
          </p:cNvPr>
          <p:cNvSpPr>
            <a:spLocks noGrp="1"/>
          </p:cNvSpPr>
          <p:nvPr>
            <p:ph type="title"/>
          </p:nvPr>
        </p:nvSpPr>
        <p:spPr/>
        <p:txBody>
          <a:bodyPr/>
          <a:lstStyle/>
          <a:p>
            <a:r>
              <a:rPr lang="en-US" dirty="0"/>
              <a:t>Discrete Random Variable Zoo</a:t>
            </a:r>
          </a:p>
        </p:txBody>
      </p:sp>
      <p:sp>
        <p:nvSpPr>
          <p:cNvPr id="3" name="Text Placeholder 2">
            <a:extLst>
              <a:ext uri="{FF2B5EF4-FFF2-40B4-BE49-F238E27FC236}">
                <a16:creationId xmlns:a16="http://schemas.microsoft.com/office/drawing/2014/main" id="{8C9E36B9-DCEF-0D80-EC97-68C38E45980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298217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BCF78-26AD-4DC5-BF40-8C1E5465A4B6}"/>
              </a:ext>
            </a:extLst>
          </p:cNvPr>
          <p:cNvSpPr>
            <a:spLocks noGrp="1"/>
          </p:cNvSpPr>
          <p:nvPr>
            <p:ph type="title"/>
          </p:nvPr>
        </p:nvSpPr>
        <p:spPr/>
        <p:txBody>
          <a:bodyPr/>
          <a:lstStyle/>
          <a:p>
            <a:r>
              <a:rPr lang="en-US" dirty="0"/>
              <a:t>Discrete Random Variable Zoo</a:t>
            </a:r>
          </a:p>
        </p:txBody>
      </p:sp>
      <p:sp>
        <p:nvSpPr>
          <p:cNvPr id="3" name="Content Placeholder 2">
            <a:extLst>
              <a:ext uri="{FF2B5EF4-FFF2-40B4-BE49-F238E27FC236}">
                <a16:creationId xmlns:a16="http://schemas.microsoft.com/office/drawing/2014/main" id="{2BF54655-465A-4F33-A8CC-D5E3B3A84773}"/>
              </a:ext>
            </a:extLst>
          </p:cNvPr>
          <p:cNvSpPr>
            <a:spLocks noGrp="1"/>
          </p:cNvSpPr>
          <p:nvPr>
            <p:ph idx="1"/>
          </p:nvPr>
        </p:nvSpPr>
        <p:spPr>
          <a:xfrm>
            <a:off x="575240" y="1463857"/>
            <a:ext cx="11187258" cy="4845504"/>
          </a:xfrm>
        </p:spPr>
        <p:txBody>
          <a:bodyPr/>
          <a:lstStyle/>
          <a:p>
            <a:r>
              <a:rPr lang="en-US" dirty="0"/>
              <a:t>There are common </a:t>
            </a:r>
            <a:r>
              <a:rPr lang="en-US" b="1" dirty="0"/>
              <a:t>patterns </a:t>
            </a:r>
            <a:r>
              <a:rPr lang="en-US" dirty="0"/>
              <a:t>of experiments:</a:t>
            </a:r>
          </a:p>
          <a:p>
            <a:r>
              <a:rPr lang="en-US" dirty="0"/>
              <a:t>&gt; Flip a [fair/unfair] coin [blah] times and count the number of heads.</a:t>
            </a:r>
          </a:p>
          <a:p>
            <a:r>
              <a:rPr lang="en-US" dirty="0"/>
              <a:t>&gt; Flip a [fair/unfair] coin until the first time that you see a heads</a:t>
            </a:r>
          </a:p>
          <a:p>
            <a:r>
              <a:rPr lang="en-US" dirty="0"/>
              <a:t>&gt; Draw a uniformly random element from [set]</a:t>
            </a:r>
          </a:p>
          <a:p>
            <a:r>
              <a:rPr lang="en-US" dirty="0"/>
              <a:t>&gt; Define an indicator random variable for [event]</a:t>
            </a:r>
          </a:p>
          <a:p>
            <a:r>
              <a:rPr lang="en-US" dirty="0"/>
              <a:t>…</a:t>
            </a:r>
          </a:p>
          <a:p>
            <a:r>
              <a:rPr lang="en-US" dirty="0"/>
              <a:t>Instead of calculating the support, PMF, CDF, expectation, variance every time, why not calculate it </a:t>
            </a:r>
            <a:r>
              <a:rPr lang="en-US" b="1" dirty="0"/>
              <a:t>once </a:t>
            </a:r>
            <a:r>
              <a:rPr lang="en-US" dirty="0"/>
              <a:t>and look it up every time? </a:t>
            </a:r>
          </a:p>
        </p:txBody>
      </p:sp>
    </p:spTree>
    <p:extLst>
      <p:ext uri="{BB962C8B-B14F-4D97-AF65-F5344CB8AC3E}">
        <p14:creationId xmlns:p14="http://schemas.microsoft.com/office/powerpoint/2010/main" val="14184479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BCF78-26AD-4DC5-BF40-8C1E5465A4B6}"/>
              </a:ext>
            </a:extLst>
          </p:cNvPr>
          <p:cNvSpPr>
            <a:spLocks noGrp="1"/>
          </p:cNvSpPr>
          <p:nvPr>
            <p:ph type="title"/>
          </p:nvPr>
        </p:nvSpPr>
        <p:spPr/>
        <p:txBody>
          <a:bodyPr/>
          <a:lstStyle/>
          <a:p>
            <a:r>
              <a:rPr lang="en-US" dirty="0"/>
              <a:t>for example… </a:t>
            </a:r>
          </a:p>
        </p:txBody>
      </p:sp>
      <p:sp>
        <p:nvSpPr>
          <p:cNvPr id="3" name="Content Placeholder 2">
            <a:extLst>
              <a:ext uri="{FF2B5EF4-FFF2-40B4-BE49-F238E27FC236}">
                <a16:creationId xmlns:a16="http://schemas.microsoft.com/office/drawing/2014/main" id="{2BF54655-465A-4F33-A8CC-D5E3B3A84773}"/>
              </a:ext>
            </a:extLst>
          </p:cNvPr>
          <p:cNvSpPr>
            <a:spLocks noGrp="1"/>
          </p:cNvSpPr>
          <p:nvPr>
            <p:ph idx="1"/>
          </p:nvPr>
        </p:nvSpPr>
        <p:spPr>
          <a:xfrm>
            <a:off x="575240" y="1463857"/>
            <a:ext cx="11187258" cy="4845504"/>
          </a:xfrm>
        </p:spPr>
        <p:txBody>
          <a:bodyPr/>
          <a:lstStyle/>
          <a:p>
            <a:r>
              <a:rPr lang="en-US" dirty="0"/>
              <a:t>E.g.</a:t>
            </a:r>
          </a:p>
          <a:p>
            <a:pPr>
              <a:buFont typeface="Arial" panose="020B0604020202020204" pitchFamily="34" charset="0"/>
              <a:buChar char="•"/>
            </a:pPr>
            <a:r>
              <a:rPr lang="en-US" dirty="0"/>
              <a:t> the number of </a:t>
            </a:r>
            <a:r>
              <a:rPr lang="en-US" b="1" dirty="0">
                <a:solidFill>
                  <a:schemeClr val="accent2">
                    <a:lumMod val="75000"/>
                  </a:schemeClr>
                </a:solidFill>
              </a:rPr>
              <a:t>coin tosses</a:t>
            </a:r>
            <a:r>
              <a:rPr lang="en-US" dirty="0"/>
              <a:t> till we get the first </a:t>
            </a:r>
            <a:r>
              <a:rPr lang="en-US" b="1" dirty="0">
                <a:solidFill>
                  <a:schemeClr val="accent6"/>
                </a:solidFill>
              </a:rPr>
              <a:t>heads</a:t>
            </a:r>
          </a:p>
          <a:p>
            <a:pPr>
              <a:buFont typeface="Arial" panose="020B0604020202020204" pitchFamily="34" charset="0"/>
              <a:buChar char="•"/>
            </a:pPr>
            <a:r>
              <a:rPr lang="en-US" dirty="0"/>
              <a:t> the number of </a:t>
            </a:r>
            <a:r>
              <a:rPr lang="en-US" b="1" dirty="0">
                <a:solidFill>
                  <a:schemeClr val="accent2">
                    <a:lumMod val="75000"/>
                  </a:schemeClr>
                </a:solidFill>
              </a:rPr>
              <a:t>games</a:t>
            </a:r>
            <a:r>
              <a:rPr lang="en-US" dirty="0"/>
              <a:t> we need to play till we first </a:t>
            </a:r>
            <a:r>
              <a:rPr lang="en-US" b="1" dirty="0">
                <a:solidFill>
                  <a:schemeClr val="accent6"/>
                </a:solidFill>
              </a:rPr>
              <a:t>win</a:t>
            </a:r>
          </a:p>
          <a:p>
            <a:pPr>
              <a:buFont typeface="Arial" panose="020B0604020202020204" pitchFamily="34" charset="0"/>
              <a:buChar char="•"/>
            </a:pPr>
            <a:r>
              <a:rPr lang="en-US" dirty="0"/>
              <a:t> the number of </a:t>
            </a:r>
            <a:r>
              <a:rPr lang="en-US" b="1" dirty="0">
                <a:solidFill>
                  <a:schemeClr val="accent2">
                    <a:lumMod val="75000"/>
                  </a:schemeClr>
                </a:solidFill>
              </a:rPr>
              <a:t>dice rolls</a:t>
            </a:r>
            <a:r>
              <a:rPr lang="en-US" dirty="0"/>
              <a:t> till the first </a:t>
            </a:r>
            <a:r>
              <a:rPr lang="en-US" b="1" dirty="0">
                <a:solidFill>
                  <a:schemeClr val="accent6"/>
                </a:solidFill>
              </a:rPr>
              <a:t>6</a:t>
            </a:r>
          </a:p>
          <a:p>
            <a:pPr marL="0" indent="0">
              <a:buNone/>
            </a:pPr>
            <a:r>
              <a:rPr lang="en-US" dirty="0"/>
              <a:t>all follow the same format as,</a:t>
            </a:r>
          </a:p>
          <a:p>
            <a:pPr>
              <a:buFont typeface="Arial" panose="020B0604020202020204" pitchFamily="34" charset="0"/>
              <a:buChar char="•"/>
            </a:pPr>
            <a:r>
              <a:rPr lang="en-US" dirty="0"/>
              <a:t> the number of </a:t>
            </a:r>
            <a:r>
              <a:rPr lang="en-US" b="1" u="sng" dirty="0">
                <a:solidFill>
                  <a:schemeClr val="accent2">
                    <a:lumMod val="75000"/>
                  </a:schemeClr>
                </a:solidFill>
              </a:rPr>
              <a:t>trials</a:t>
            </a:r>
            <a:r>
              <a:rPr lang="en-US" dirty="0"/>
              <a:t> till we get the first </a:t>
            </a:r>
            <a:r>
              <a:rPr lang="en-US" b="1" u="sng" dirty="0">
                <a:solidFill>
                  <a:schemeClr val="accent6"/>
                </a:solidFill>
              </a:rPr>
              <a:t>success</a:t>
            </a:r>
            <a:endParaRPr lang="en-US" u="sng" dirty="0">
              <a:solidFill>
                <a:schemeClr val="accent6"/>
              </a:solidFill>
            </a:endParaRPr>
          </a:p>
        </p:txBody>
      </p:sp>
      <p:sp>
        <p:nvSpPr>
          <p:cNvPr id="4" name="Rectangle: Rounded Corners 3">
            <a:extLst>
              <a:ext uri="{FF2B5EF4-FFF2-40B4-BE49-F238E27FC236}">
                <a16:creationId xmlns:a16="http://schemas.microsoft.com/office/drawing/2014/main" id="{A4FFDCB8-F922-9657-0C17-B0A80A4F03E7}"/>
              </a:ext>
            </a:extLst>
          </p:cNvPr>
          <p:cNvSpPr/>
          <p:nvPr/>
        </p:nvSpPr>
        <p:spPr>
          <a:xfrm>
            <a:off x="481805" y="5031285"/>
            <a:ext cx="11374125" cy="1563439"/>
          </a:xfrm>
          <a:prstGeom prst="roundRect">
            <a:avLst/>
          </a:prstGeom>
          <a:solidFill>
            <a:srgbClr val="CBEC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i="1" dirty="0">
                <a:solidFill>
                  <a:schemeClr val="tx1"/>
                </a:solidFill>
                <a:latin typeface="Segoe UI Semilight" panose="020B0402040204020203" pitchFamily="34" charset="0"/>
                <a:cs typeface="Segoe UI Semilight" panose="020B0402040204020203" pitchFamily="34" charset="0"/>
              </a:rPr>
              <a:t>The discrete zoo defines some common patterns and gives us the PMF, expectation, and variance, so we don’t have to compute it every time! </a:t>
            </a:r>
            <a:endParaRPr lang="en-US" sz="2600" dirty="0">
              <a:solidFill>
                <a:schemeClr val="tx1"/>
              </a:solidFill>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23896445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4D912-A80D-4C8D-822B-BA4D0F3D6ADC}"/>
              </a:ext>
            </a:extLst>
          </p:cNvPr>
          <p:cNvSpPr>
            <a:spLocks noGrp="1"/>
          </p:cNvSpPr>
          <p:nvPr>
            <p:ph type="title"/>
          </p:nvPr>
        </p:nvSpPr>
        <p:spPr/>
        <p:txBody>
          <a:bodyPr/>
          <a:lstStyle/>
          <a:p>
            <a:r>
              <a:rPr lang="en-US" dirty="0"/>
              <a:t>What’s our goal?</a:t>
            </a:r>
          </a:p>
        </p:txBody>
      </p:sp>
      <p:sp>
        <p:nvSpPr>
          <p:cNvPr id="3" name="Content Placeholder 2">
            <a:extLst>
              <a:ext uri="{FF2B5EF4-FFF2-40B4-BE49-F238E27FC236}">
                <a16:creationId xmlns:a16="http://schemas.microsoft.com/office/drawing/2014/main" id="{07FF4BAE-CDFA-41DE-945A-384551372601}"/>
              </a:ext>
            </a:extLst>
          </p:cNvPr>
          <p:cNvSpPr>
            <a:spLocks noGrp="1"/>
          </p:cNvSpPr>
          <p:nvPr>
            <p:ph idx="1"/>
          </p:nvPr>
        </p:nvSpPr>
        <p:spPr/>
        <p:txBody>
          <a:bodyPr/>
          <a:lstStyle/>
          <a:p>
            <a:r>
              <a:rPr lang="en-US" dirty="0"/>
              <a:t>Your goal is NOT to memorize these facts (it’ll be convenient to memorize some of them, but don’t waste time making flash cards).</a:t>
            </a:r>
          </a:p>
          <a:p>
            <a:pPr lvl="1"/>
            <a:r>
              <a:rPr lang="en-US" dirty="0"/>
              <a:t>Everything is on Wikipedia anyway. Everyone checks Wikipedia when they forget these.</a:t>
            </a:r>
          </a:p>
        </p:txBody>
      </p:sp>
      <p:pic>
        <p:nvPicPr>
          <p:cNvPr id="4" name="Picture 3" descr="Tweet by Clement Canonne (@ccanonne_)&#10;&quot;Are you trying to shame me, @Google?&quot;&#10;with screenshot of Google search results of Wikipedia article for Binomial Distribution and google annotation &quot;You've visited this page many times.&quot;">
            <a:extLst>
              <a:ext uri="{FF2B5EF4-FFF2-40B4-BE49-F238E27FC236}">
                <a16:creationId xmlns:a16="http://schemas.microsoft.com/office/drawing/2014/main" id="{0D19D00F-0EF4-4F90-9459-036D58FFE969}"/>
              </a:ext>
            </a:extLst>
          </p:cNvPr>
          <p:cNvPicPr>
            <a:picLocks noChangeAspect="1"/>
          </p:cNvPicPr>
          <p:nvPr/>
        </p:nvPicPr>
        <p:blipFill>
          <a:blip r:embed="rId3"/>
          <a:stretch>
            <a:fillRect/>
          </a:stretch>
        </p:blipFill>
        <p:spPr>
          <a:xfrm>
            <a:off x="2010747" y="2849176"/>
            <a:ext cx="7935686" cy="3950082"/>
          </a:xfrm>
          <a:prstGeom prst="rect">
            <a:avLst/>
          </a:prstGeom>
        </p:spPr>
      </p:pic>
    </p:spTree>
    <p:extLst>
      <p:ext uri="{BB962C8B-B14F-4D97-AF65-F5344CB8AC3E}">
        <p14:creationId xmlns:p14="http://schemas.microsoft.com/office/powerpoint/2010/main" val="3311325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4D912-A80D-4C8D-822B-BA4D0F3D6ADC}"/>
              </a:ext>
            </a:extLst>
          </p:cNvPr>
          <p:cNvSpPr>
            <a:spLocks noGrp="1"/>
          </p:cNvSpPr>
          <p:nvPr>
            <p:ph type="title"/>
          </p:nvPr>
        </p:nvSpPr>
        <p:spPr/>
        <p:txBody>
          <a:bodyPr/>
          <a:lstStyle/>
          <a:p>
            <a:r>
              <a:rPr lang="en-US" dirty="0"/>
              <a:t>What’s our goal?</a:t>
            </a:r>
          </a:p>
        </p:txBody>
      </p:sp>
      <p:sp>
        <p:nvSpPr>
          <p:cNvPr id="3" name="Content Placeholder 2">
            <a:extLst>
              <a:ext uri="{FF2B5EF4-FFF2-40B4-BE49-F238E27FC236}">
                <a16:creationId xmlns:a16="http://schemas.microsoft.com/office/drawing/2014/main" id="{07FF4BAE-CDFA-41DE-945A-384551372601}"/>
              </a:ext>
            </a:extLst>
          </p:cNvPr>
          <p:cNvSpPr>
            <a:spLocks noGrp="1"/>
          </p:cNvSpPr>
          <p:nvPr>
            <p:ph idx="1"/>
          </p:nvPr>
        </p:nvSpPr>
        <p:spPr/>
        <p:txBody>
          <a:bodyPr/>
          <a:lstStyle/>
          <a:p>
            <a:r>
              <a:rPr lang="en-US" dirty="0"/>
              <a:t>Your goal is NOT to memorize these facts (it’ll be convenient to memorize some of them, but don’t waste time making flash cards).</a:t>
            </a:r>
          </a:p>
          <a:p>
            <a:pPr lvl="1"/>
            <a:r>
              <a:rPr lang="en-US" dirty="0"/>
              <a:t>Everything is on Wikipedia anyway. Everyone checks Wikipedia when they forget these.</a:t>
            </a:r>
          </a:p>
          <a:p>
            <a:pPr lvl="1"/>
            <a:endParaRPr lang="en-US" dirty="0"/>
          </a:p>
          <a:p>
            <a:r>
              <a:rPr lang="en-US" dirty="0"/>
              <a:t>While learning about this zoo, we will also get the chance too: </a:t>
            </a:r>
          </a:p>
          <a:p>
            <a:r>
              <a:rPr lang="en-US" dirty="0"/>
              <a:t>0. Introduce one new distribution we haven’t seen at all (next time).</a:t>
            </a:r>
          </a:p>
          <a:p>
            <a:r>
              <a:rPr lang="en-US" dirty="0"/>
              <a:t>1. Practice expectation, variance, etc. for ones we have gotten hints of.</a:t>
            </a:r>
          </a:p>
          <a:p>
            <a:r>
              <a:rPr lang="en-US" dirty="0"/>
              <a:t>2. Review the first half of the course with some probability calculations.</a:t>
            </a:r>
          </a:p>
        </p:txBody>
      </p:sp>
    </p:spTree>
    <p:extLst>
      <p:ext uri="{BB962C8B-B14F-4D97-AF65-F5344CB8AC3E}">
        <p14:creationId xmlns:p14="http://schemas.microsoft.com/office/powerpoint/2010/main" val="4192462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78A15-FF26-4ADE-AB3D-71EC2080B281}"/>
              </a:ext>
            </a:extLst>
          </p:cNvPr>
          <p:cNvSpPr>
            <a:spLocks noGrp="1"/>
          </p:cNvSpPr>
          <p:nvPr>
            <p:ph type="title"/>
          </p:nvPr>
        </p:nvSpPr>
        <p:spPr/>
        <p:txBody>
          <a:bodyPr/>
          <a:lstStyle/>
          <a:p>
            <a:r>
              <a:rPr lang="en-US"/>
              <a:t>Rotating the table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8FC6EDA0-415D-4958-AA96-9DA4BB007B57}"/>
                  </a:ext>
                </a:extLst>
              </p:cNvPr>
              <p:cNvSpPr>
                <a:spLocks noGrp="1"/>
              </p:cNvSpPr>
              <p:nvPr>
                <p:ph idx="1"/>
              </p:nvPr>
            </p:nvSpPr>
            <p:spPr/>
            <p:txBody>
              <a:bodyPr>
                <a:normAutofit/>
              </a:bodyPr>
              <a:lstStyle/>
              <a:p>
                <a14:m>
                  <m:oMath xmlns:m="http://schemas.openxmlformats.org/officeDocument/2006/math">
                    <m:r>
                      <a:rPr lang="en-US" sz="2000" b="0" i="1" smtClean="0">
                        <a:latin typeface="Cambria Math" panose="02040503050406030204" pitchFamily="18" charset="0"/>
                      </a:rPr>
                      <m:t>𝑛</m:t>
                    </m:r>
                  </m:oMath>
                </a14:m>
                <a:r>
                  <a:rPr lang="en-US" sz="2000" dirty="0"/>
                  <a:t> people are sitting around a circular table. There is a name tag in each place. Nobody is sitting in front of their own name tag.</a:t>
                </a:r>
              </a:p>
              <a:p>
                <a:r>
                  <a:rPr lang="en-US" sz="2000" dirty="0"/>
                  <a:t>Rotate the table by a random number </a:t>
                </a:r>
                <a14:m>
                  <m:oMath xmlns:m="http://schemas.openxmlformats.org/officeDocument/2006/math">
                    <m:r>
                      <a:rPr lang="en-US" sz="2000" b="0" i="1" smtClean="0">
                        <a:latin typeface="Cambria Math" panose="02040503050406030204" pitchFamily="18" charset="0"/>
                      </a:rPr>
                      <m:t>𝑘</m:t>
                    </m:r>
                  </m:oMath>
                </a14:m>
                <a:r>
                  <a:rPr lang="en-US" sz="2000" dirty="0"/>
                  <a:t> of positions between 1 and n-1 (equally likely)</a:t>
                </a:r>
              </a:p>
              <a:p>
                <a14:m>
                  <m:oMath xmlns:m="http://schemas.openxmlformats.org/officeDocument/2006/math">
                    <m:r>
                      <a:rPr lang="en-US" sz="2000" b="0" i="1" smtClean="0">
                        <a:latin typeface="Cambria Math" panose="02040503050406030204" pitchFamily="18" charset="0"/>
                        <a:ea typeface="Cambria Math" panose="02040503050406030204" pitchFamily="18" charset="0"/>
                      </a:rPr>
                      <m:t>𝑋</m:t>
                    </m:r>
                  </m:oMath>
                </a14:m>
                <a:r>
                  <a:rPr lang="en-US" sz="2000" b="1" dirty="0"/>
                  <a:t> </a:t>
                </a:r>
                <a:r>
                  <a:rPr lang="en-US" sz="2000" dirty="0"/>
                  <a:t>is the number of people that end up in front of their own name tag.</a:t>
                </a:r>
                <a:r>
                  <a:rPr lang="en-US" sz="2000" b="1" dirty="0"/>
                  <a:t> Find </a:t>
                </a:r>
                <a14:m>
                  <m:oMath xmlns:m="http://schemas.openxmlformats.org/officeDocument/2006/math">
                    <m:r>
                      <a:rPr lang="en-US" sz="2000" b="1" i="1" smtClean="0">
                        <a:latin typeface="Cambria Math" panose="02040503050406030204" pitchFamily="18" charset="0"/>
                        <a:ea typeface="Cambria Math" panose="02040503050406030204" pitchFamily="18" charset="0"/>
                      </a:rPr>
                      <m:t>𝔼</m:t>
                    </m:r>
                    <m:d>
                      <m:dPr>
                        <m:begChr m:val="["/>
                        <m:endChr m:val="]"/>
                        <m:ctrlPr>
                          <a:rPr lang="en-US" sz="2000" b="1" i="1" smtClean="0">
                            <a:latin typeface="Cambria Math" panose="02040503050406030204" pitchFamily="18" charset="0"/>
                            <a:ea typeface="Cambria Math" panose="02040503050406030204" pitchFamily="18" charset="0"/>
                          </a:rPr>
                        </m:ctrlPr>
                      </m:dPr>
                      <m:e>
                        <m:r>
                          <a:rPr lang="en-US" sz="2000" b="0" i="1" smtClean="0">
                            <a:latin typeface="Cambria Math" panose="02040503050406030204" pitchFamily="18" charset="0"/>
                            <a:ea typeface="Cambria Math" panose="02040503050406030204" pitchFamily="18" charset="0"/>
                          </a:rPr>
                          <m:t>𝑋</m:t>
                        </m:r>
                      </m:e>
                    </m:d>
                  </m:oMath>
                </a14:m>
                <a:r>
                  <a:rPr lang="en-US" sz="2000" b="1" dirty="0"/>
                  <a:t>.</a:t>
                </a:r>
              </a:p>
            </p:txBody>
          </p:sp>
        </mc:Choice>
        <mc:Fallback>
          <p:sp>
            <p:nvSpPr>
              <p:cNvPr id="3" name="Content Placeholder 2">
                <a:extLst>
                  <a:ext uri="{FF2B5EF4-FFF2-40B4-BE49-F238E27FC236}">
                    <a16:creationId xmlns:a16="http://schemas.microsoft.com/office/drawing/2014/main" id="{8FC6EDA0-415D-4958-AA96-9DA4BB007B57}"/>
                  </a:ext>
                </a:extLst>
              </p:cNvPr>
              <p:cNvSpPr>
                <a:spLocks noGrp="1" noRot="1" noChangeAspect="1" noMove="1" noResize="1" noEditPoints="1" noAdjustHandles="1" noChangeArrowheads="1" noChangeShapeType="1" noTextEdit="1"/>
              </p:cNvSpPr>
              <p:nvPr>
                <p:ph idx="1"/>
              </p:nvPr>
            </p:nvSpPr>
            <p:spPr>
              <a:blipFill>
                <a:blip r:embed="rId3"/>
                <a:stretch>
                  <a:fillRect l="-980" t="-1258"/>
                </a:stretch>
              </a:blipFill>
            </p:spPr>
            <p:txBody>
              <a:bodyPr/>
              <a:lstStyle/>
              <a:p>
                <a:r>
                  <a:rPr lang="en-US">
                    <a:noFill/>
                  </a:rPr>
                  <a:t> </a:t>
                </a:r>
              </a:p>
            </p:txBody>
          </p:sp>
        </mc:Fallback>
      </mc:AlternateContent>
    </p:spTree>
    <p:extLst>
      <p:ext uri="{BB962C8B-B14F-4D97-AF65-F5344CB8AC3E}">
        <p14:creationId xmlns:p14="http://schemas.microsoft.com/office/powerpoint/2010/main" val="191326708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868D6-6A30-4A18-9A6F-469E40DF84F0}"/>
              </a:ext>
            </a:extLst>
          </p:cNvPr>
          <p:cNvSpPr>
            <a:spLocks noGrp="1"/>
          </p:cNvSpPr>
          <p:nvPr>
            <p:ph type="title"/>
          </p:nvPr>
        </p:nvSpPr>
        <p:spPr/>
        <p:txBody>
          <a:bodyPr/>
          <a:lstStyle/>
          <a:p>
            <a:r>
              <a:rPr lang="en-US" dirty="0"/>
              <a:t>Zoo! </a:t>
            </a:r>
          </a:p>
        </p:txBody>
      </p:sp>
      <p:pic>
        <p:nvPicPr>
          <p:cNvPr id="9" name="Graphic 8" descr="Hippo">
            <a:extLst>
              <a:ext uri="{FF2B5EF4-FFF2-40B4-BE49-F238E27FC236}">
                <a16:creationId xmlns:a16="http://schemas.microsoft.com/office/drawing/2014/main" id="{8AA4D998-ACC6-4AF6-BF9B-8181AB14B2C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358759" y="334178"/>
            <a:ext cx="940800" cy="940800"/>
          </a:xfrm>
          <a:prstGeom prst="rect">
            <a:avLst/>
          </a:prstGeom>
        </p:spPr>
      </p:pic>
      <p:pic>
        <p:nvPicPr>
          <p:cNvPr id="11" name="Graphic 10" descr="Rubber duck">
            <a:extLst>
              <a:ext uri="{FF2B5EF4-FFF2-40B4-BE49-F238E27FC236}">
                <a16:creationId xmlns:a16="http://schemas.microsoft.com/office/drawing/2014/main" id="{A76307F8-54CC-4B61-AC61-0DF1A5E3FAB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23014" y="334178"/>
            <a:ext cx="940800" cy="940800"/>
          </a:xfrm>
          <a:prstGeom prst="rect">
            <a:avLst/>
          </a:prstGeom>
        </p:spPr>
      </p:pic>
      <p:pic>
        <p:nvPicPr>
          <p:cNvPr id="13" name="Graphic 12" descr="Chick">
            <a:extLst>
              <a:ext uri="{FF2B5EF4-FFF2-40B4-BE49-F238E27FC236}">
                <a16:creationId xmlns:a16="http://schemas.microsoft.com/office/drawing/2014/main" id="{43A0F378-1889-4FA1-988C-0651373A916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90488" y="334178"/>
            <a:ext cx="940800" cy="940800"/>
          </a:xfrm>
          <a:prstGeom prst="rect">
            <a:avLst/>
          </a:prstGeom>
        </p:spPr>
      </p:pic>
      <p:pic>
        <p:nvPicPr>
          <p:cNvPr id="15" name="Graphic 14" descr="Crocodile">
            <a:extLst>
              <a:ext uri="{FF2B5EF4-FFF2-40B4-BE49-F238E27FC236}">
                <a16:creationId xmlns:a16="http://schemas.microsoft.com/office/drawing/2014/main" id="{0ECF4EB1-6657-4071-B158-55D6BA7B9EF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77038" y="334178"/>
            <a:ext cx="940800" cy="940800"/>
          </a:xfrm>
          <a:prstGeom prst="rect">
            <a:avLst/>
          </a:prstGeom>
        </p:spPr>
      </p:pic>
      <p:pic>
        <p:nvPicPr>
          <p:cNvPr id="17" name="Graphic 16" descr="Rabbit">
            <a:extLst>
              <a:ext uri="{FF2B5EF4-FFF2-40B4-BE49-F238E27FC236}">
                <a16:creationId xmlns:a16="http://schemas.microsoft.com/office/drawing/2014/main" id="{B97F8BA4-F4CF-4EB9-B7AF-D17781DDCD2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850864" y="315538"/>
            <a:ext cx="940800" cy="940800"/>
          </a:xfrm>
          <a:prstGeom prst="rect">
            <a:avLst/>
          </a:prstGeom>
        </p:spPr>
      </p:pic>
      <p:pic>
        <p:nvPicPr>
          <p:cNvPr id="19" name="Graphic 18" descr="Snake">
            <a:extLst>
              <a:ext uri="{FF2B5EF4-FFF2-40B4-BE49-F238E27FC236}">
                <a16:creationId xmlns:a16="http://schemas.microsoft.com/office/drawing/2014/main" id="{711DB914-04A9-45F1-9558-AFA6F550DA4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971600" y="334178"/>
            <a:ext cx="940800" cy="940800"/>
          </a:xfrm>
          <a:prstGeom prst="rect">
            <a:avLst/>
          </a:prstGeom>
        </p:spPr>
      </p:pic>
      <p:pic>
        <p:nvPicPr>
          <p:cNvPr id="21" name="Graphic 20" descr="Turtle">
            <a:extLst>
              <a:ext uri="{FF2B5EF4-FFF2-40B4-BE49-F238E27FC236}">
                <a16:creationId xmlns:a16="http://schemas.microsoft.com/office/drawing/2014/main" id="{17833E7E-5C07-4BAE-8144-EAADD694A05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811658" y="301091"/>
            <a:ext cx="940800" cy="940800"/>
          </a:xfrm>
          <a:prstGeom prst="rect">
            <a:avLst/>
          </a:prstGeom>
        </p:spPr>
      </p:pic>
      <p:pic>
        <p:nvPicPr>
          <p:cNvPr id="23" name="Graphic 22" descr="Panda">
            <a:extLst>
              <a:ext uri="{FF2B5EF4-FFF2-40B4-BE49-F238E27FC236}">
                <a16:creationId xmlns:a16="http://schemas.microsoft.com/office/drawing/2014/main" id="{E4AA5690-9DF7-40FD-80DF-9C825E12AD5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893188" y="337143"/>
            <a:ext cx="940800" cy="940800"/>
          </a:xfrm>
          <a:prstGeom prst="rect">
            <a:avLst/>
          </a:prstGeom>
        </p:spPr>
      </p:pic>
      <p:pic>
        <p:nvPicPr>
          <p:cNvPr id="25" name="Graphic 24" descr="Whale">
            <a:extLst>
              <a:ext uri="{FF2B5EF4-FFF2-40B4-BE49-F238E27FC236}">
                <a16:creationId xmlns:a16="http://schemas.microsoft.com/office/drawing/2014/main" id="{F4C2ABDE-585F-46FF-99FB-9B77B68D914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880898" y="300209"/>
            <a:ext cx="940800" cy="940800"/>
          </a:xfrm>
          <a:prstGeom prst="rect">
            <a:avLst/>
          </a:prstGeom>
        </p:spPr>
      </p:pic>
      <p:pic>
        <p:nvPicPr>
          <p:cNvPr id="27" name="Graphic 26" descr="Elephant">
            <a:extLst>
              <a:ext uri="{FF2B5EF4-FFF2-40B4-BE49-F238E27FC236}">
                <a16:creationId xmlns:a16="http://schemas.microsoft.com/office/drawing/2014/main" id="{B8F88D8F-DADE-464C-94C7-C421CF43776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915518" y="300209"/>
            <a:ext cx="940800" cy="940800"/>
          </a:xfrm>
          <a:prstGeom prst="rect">
            <a:avLst/>
          </a:prstGeom>
        </p:spPr>
      </p:pic>
      <p:grpSp>
        <p:nvGrpSpPr>
          <p:cNvPr id="32" name="Group 31">
            <a:extLst>
              <a:ext uri="{FF2B5EF4-FFF2-40B4-BE49-F238E27FC236}">
                <a16:creationId xmlns:a16="http://schemas.microsoft.com/office/drawing/2014/main" id="{470F0F91-8AEA-4546-B02D-EB13DD91BE94}"/>
              </a:ext>
            </a:extLst>
          </p:cNvPr>
          <p:cNvGrpSpPr/>
          <p:nvPr/>
        </p:nvGrpSpPr>
        <p:grpSpPr>
          <a:xfrm>
            <a:off x="53141" y="1374975"/>
            <a:ext cx="3269873" cy="2441376"/>
            <a:chOff x="1185842" y="3427084"/>
            <a:chExt cx="5797816" cy="1743803"/>
          </a:xfrm>
        </p:grpSpPr>
        <mc:AlternateContent xmlns:mc="http://schemas.openxmlformats.org/markup-compatibility/2006" xmlns:a14="http://schemas.microsoft.com/office/drawing/2010/main">
          <mc:Choice Requires="a14">
            <p:sp>
              <p:nvSpPr>
                <p:cNvPr id="33" name="Rectangle 32">
                  <a:extLst>
                    <a:ext uri="{FF2B5EF4-FFF2-40B4-BE49-F238E27FC236}">
                      <a16:creationId xmlns:a16="http://schemas.microsoft.com/office/drawing/2014/main" id="{FD44C78F-D236-48D5-8F92-DCE1B6A848D2}"/>
                    </a:ext>
                  </a:extLst>
                </p:cNvPr>
                <p:cNvSpPr/>
                <p:nvPr/>
              </p:nvSpPr>
              <p:spPr>
                <a:xfrm>
                  <a:off x="1185842" y="3429000"/>
                  <a:ext cx="5797816" cy="1741887"/>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i="1" dirty="0">
                    <a:latin typeface="Cambria Math" panose="02040503050406030204" pitchFamily="18" charset="0"/>
                    <a:cs typeface="Segoe UI Semibold" panose="020B0702040204020203" pitchFamily="34" charset="0"/>
                  </a:endParaRPr>
                </a:p>
                <a:p>
                  <a:pPr algn="ctr"/>
                  <a14:m>
                    <m:oMathPara xmlns:m="http://schemas.openxmlformats.org/officeDocument/2006/math">
                      <m:oMathParaPr>
                        <m:jc m:val="centerGroup"/>
                      </m:oMathParaPr>
                      <m:oMath xmlns:m="http://schemas.openxmlformats.org/officeDocument/2006/math">
                        <m:sSub>
                          <m:sSubPr>
                            <m:ctrlPr>
                              <a:rPr lang="en-US" sz="2000" b="1" i="1" smtClean="0">
                                <a:latin typeface="Cambria Math" panose="02040503050406030204" pitchFamily="18" charset="0"/>
                                <a:cs typeface="Segoe UI Semibold" panose="020B0702040204020203" pitchFamily="34" charset="0"/>
                              </a:rPr>
                            </m:ctrlPr>
                          </m:sSubPr>
                          <m:e>
                            <m:r>
                              <a:rPr lang="en-US" sz="2000" b="1" i="1" smtClean="0">
                                <a:latin typeface="Cambria Math" panose="02040503050406030204" pitchFamily="18" charset="0"/>
                                <a:cs typeface="Segoe UI Semibold" panose="020B0702040204020203" pitchFamily="34" charset="0"/>
                              </a:rPr>
                              <m:t>𝒑</m:t>
                            </m:r>
                          </m:e>
                          <m:sub>
                            <m:r>
                              <a:rPr lang="en-US" sz="2000" b="1" i="1" smtClean="0">
                                <a:latin typeface="Cambria Math" panose="02040503050406030204" pitchFamily="18" charset="0"/>
                                <a:cs typeface="Segoe UI Semibold" panose="020B0702040204020203" pitchFamily="34" charset="0"/>
                              </a:rPr>
                              <m:t>𝑿</m:t>
                            </m:r>
                          </m:sub>
                        </m:sSub>
                        <m:d>
                          <m:dPr>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𝒌</m:t>
                            </m:r>
                          </m:e>
                        </m:d>
                        <m:r>
                          <a:rPr lang="en-US" sz="2000" b="1" i="1" smtClean="0">
                            <a:latin typeface="Cambria Math" panose="02040503050406030204" pitchFamily="18" charset="0"/>
                            <a:cs typeface="Segoe UI Semibold" panose="020B0702040204020203" pitchFamily="34" charset="0"/>
                          </a:rPr>
                          <m:t>=</m:t>
                        </m:r>
                        <m:f>
                          <m:fPr>
                            <m:ctrlPr>
                              <a:rPr lang="en-US" sz="2000" b="1" i="1" smtClean="0">
                                <a:latin typeface="Cambria Math" panose="02040503050406030204" pitchFamily="18" charset="0"/>
                                <a:cs typeface="Segoe UI Semibold" panose="020B0702040204020203" pitchFamily="34" charset="0"/>
                              </a:rPr>
                            </m:ctrlPr>
                          </m:fPr>
                          <m:num>
                            <m:r>
                              <a:rPr lang="en-US" sz="2000" b="1" i="1" smtClean="0">
                                <a:latin typeface="Cambria Math" panose="02040503050406030204" pitchFamily="18" charset="0"/>
                                <a:cs typeface="Segoe UI Semibold" panose="020B0702040204020203" pitchFamily="34" charset="0"/>
                              </a:rPr>
                              <m:t>𝟏</m:t>
                            </m:r>
                          </m:num>
                          <m:den>
                            <m:r>
                              <a:rPr lang="en-US" sz="2000" b="1" i="1" smtClean="0">
                                <a:latin typeface="Cambria Math" panose="02040503050406030204" pitchFamily="18" charset="0"/>
                                <a:cs typeface="Segoe UI Semibold" panose="020B0702040204020203" pitchFamily="34" charset="0"/>
                              </a:rPr>
                              <m:t>𝒃</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𝒂</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𝟏</m:t>
                            </m:r>
                          </m:den>
                        </m:f>
                      </m:oMath>
                    </m:oMathPara>
                  </a14:m>
                  <a:endParaRPr lang="en-US" sz="2000" b="1" dirty="0">
                    <a:latin typeface="Segoe UI Semibold" panose="020B0702040204020203" pitchFamily="34" charset="0"/>
                    <a:cs typeface="Segoe UI Semibold" panose="020B0702040204020203" pitchFamily="34" charset="0"/>
                  </a:endParaRPr>
                </a:p>
                <a:p>
                  <a:pPr algn="ct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cs typeface="Segoe UI Semibold" panose="020B0702040204020203" pitchFamily="34" charset="0"/>
                          </a:rPr>
                          <m:t>𝔼</m:t>
                        </m:r>
                        <m:d>
                          <m:dPr>
                            <m:begChr m:val="["/>
                            <m:endChr m:val="]"/>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𝑿</m:t>
                            </m:r>
                          </m:e>
                        </m:d>
                        <m:r>
                          <a:rPr lang="en-US" sz="2000" b="1" i="1" smtClean="0">
                            <a:latin typeface="Cambria Math" panose="02040503050406030204" pitchFamily="18" charset="0"/>
                            <a:cs typeface="Segoe UI Semibold" panose="020B0702040204020203" pitchFamily="34" charset="0"/>
                          </a:rPr>
                          <m:t>=</m:t>
                        </m:r>
                        <m:f>
                          <m:fPr>
                            <m:ctrlPr>
                              <a:rPr lang="en-US" sz="2000" b="1" i="1" smtClean="0">
                                <a:latin typeface="Cambria Math" panose="02040503050406030204" pitchFamily="18" charset="0"/>
                                <a:cs typeface="Segoe UI Semibold" panose="020B0702040204020203" pitchFamily="34" charset="0"/>
                              </a:rPr>
                            </m:ctrlPr>
                          </m:fPr>
                          <m:num>
                            <m:r>
                              <a:rPr lang="en-US" sz="2000" b="1" i="1" smtClean="0">
                                <a:latin typeface="Cambria Math" panose="02040503050406030204" pitchFamily="18" charset="0"/>
                                <a:cs typeface="Segoe UI Semibold" panose="020B0702040204020203" pitchFamily="34" charset="0"/>
                              </a:rPr>
                              <m:t>𝒂</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𝒃</m:t>
                            </m:r>
                          </m:num>
                          <m:den>
                            <m:r>
                              <a:rPr lang="en-US" sz="2000" b="1" i="1" smtClean="0">
                                <a:latin typeface="Cambria Math" panose="02040503050406030204" pitchFamily="18" charset="0"/>
                                <a:cs typeface="Segoe UI Semibold" panose="020B0702040204020203" pitchFamily="34" charset="0"/>
                              </a:rPr>
                              <m:t>𝟐</m:t>
                            </m:r>
                          </m:den>
                        </m:f>
                      </m:oMath>
                    </m:oMathPara>
                  </a14:m>
                  <a:endParaRPr lang="en-US" sz="2000" b="1" dirty="0">
                    <a:latin typeface="Segoe UI Semibold" panose="020B0702040204020203" pitchFamily="34" charset="0"/>
                    <a:cs typeface="Segoe UI Semibold" panose="020B0702040204020203" pitchFamily="34" charset="0"/>
                  </a:endParaRPr>
                </a:p>
                <a:p>
                  <a:pPr algn="ctr"/>
                  <a14:m>
                    <m:oMathPara xmlns:m="http://schemas.openxmlformats.org/officeDocument/2006/math">
                      <m:oMathParaPr>
                        <m:jc m:val="centerGroup"/>
                      </m:oMathParaPr>
                      <m:oMath xmlns:m="http://schemas.openxmlformats.org/officeDocument/2006/math">
                        <m:r>
                          <a:rPr lang="en-US" sz="1900" b="1" i="0" smtClean="0">
                            <a:latin typeface="Cambria Math" panose="02040503050406030204" pitchFamily="18" charset="0"/>
                            <a:cs typeface="Segoe UI Semibold" panose="020B0702040204020203" pitchFamily="34" charset="0"/>
                          </a:rPr>
                          <m:t>𝐕𝐚𝐫</m:t>
                        </m:r>
                        <m:d>
                          <m:dPr>
                            <m:ctrlPr>
                              <a:rPr lang="en-US" sz="1900" b="1" i="1" smtClean="0">
                                <a:latin typeface="Cambria Math" panose="02040503050406030204" pitchFamily="18" charset="0"/>
                                <a:cs typeface="Segoe UI Semibold" panose="020B0702040204020203" pitchFamily="34" charset="0"/>
                              </a:rPr>
                            </m:ctrlPr>
                          </m:dPr>
                          <m:e>
                            <m:r>
                              <a:rPr lang="en-US" sz="1900" b="1" i="1" smtClean="0">
                                <a:latin typeface="Cambria Math" panose="02040503050406030204" pitchFamily="18" charset="0"/>
                                <a:cs typeface="Segoe UI Semibold" panose="020B0702040204020203" pitchFamily="34" charset="0"/>
                              </a:rPr>
                              <m:t>𝑿</m:t>
                            </m:r>
                          </m:e>
                        </m:d>
                        <m:r>
                          <a:rPr lang="en-US" sz="1900" b="1" i="1" smtClean="0">
                            <a:latin typeface="Cambria Math" panose="02040503050406030204" pitchFamily="18" charset="0"/>
                            <a:cs typeface="Segoe UI Semibold" panose="020B0702040204020203" pitchFamily="34" charset="0"/>
                          </a:rPr>
                          <m:t>=</m:t>
                        </m:r>
                        <m:f>
                          <m:fPr>
                            <m:ctrlPr>
                              <a:rPr lang="en-US" sz="1900" b="1" i="1" smtClean="0">
                                <a:latin typeface="Cambria Math" panose="02040503050406030204" pitchFamily="18" charset="0"/>
                                <a:cs typeface="Segoe UI Semibold" panose="020B0702040204020203" pitchFamily="34" charset="0"/>
                              </a:rPr>
                            </m:ctrlPr>
                          </m:fPr>
                          <m:num>
                            <m:d>
                              <m:dPr>
                                <m:ctrlPr>
                                  <a:rPr lang="en-US" sz="1900" b="1" i="1" smtClean="0">
                                    <a:latin typeface="Cambria Math" panose="02040503050406030204" pitchFamily="18" charset="0"/>
                                    <a:cs typeface="Segoe UI Semibold" panose="020B0702040204020203" pitchFamily="34" charset="0"/>
                                  </a:rPr>
                                </m:ctrlPr>
                              </m:dPr>
                              <m:e>
                                <m:r>
                                  <a:rPr lang="en-US" sz="1900" b="1" i="1" smtClean="0">
                                    <a:latin typeface="Cambria Math" panose="02040503050406030204" pitchFamily="18" charset="0"/>
                                    <a:cs typeface="Segoe UI Semibold" panose="020B0702040204020203" pitchFamily="34" charset="0"/>
                                  </a:rPr>
                                  <m:t>𝒃</m:t>
                                </m:r>
                                <m:r>
                                  <a:rPr lang="en-US" sz="1900" b="1" i="1" smtClean="0">
                                    <a:latin typeface="Cambria Math" panose="02040503050406030204" pitchFamily="18" charset="0"/>
                                    <a:cs typeface="Segoe UI Semibold" panose="020B0702040204020203" pitchFamily="34" charset="0"/>
                                  </a:rPr>
                                  <m:t>−</m:t>
                                </m:r>
                                <m:r>
                                  <a:rPr lang="en-US" sz="1900" b="1" i="1" smtClean="0">
                                    <a:latin typeface="Cambria Math" panose="02040503050406030204" pitchFamily="18" charset="0"/>
                                    <a:cs typeface="Segoe UI Semibold" panose="020B0702040204020203" pitchFamily="34" charset="0"/>
                                  </a:rPr>
                                  <m:t>𝒂</m:t>
                                </m:r>
                              </m:e>
                            </m:d>
                            <m:d>
                              <m:dPr>
                                <m:ctrlPr>
                                  <a:rPr lang="en-US" sz="1900" b="1" i="1" smtClean="0">
                                    <a:latin typeface="Cambria Math" panose="02040503050406030204" pitchFamily="18" charset="0"/>
                                    <a:cs typeface="Segoe UI Semibold" panose="020B0702040204020203" pitchFamily="34" charset="0"/>
                                  </a:rPr>
                                </m:ctrlPr>
                              </m:dPr>
                              <m:e>
                                <m:r>
                                  <a:rPr lang="en-US" sz="1900" b="1" i="1" smtClean="0">
                                    <a:latin typeface="Cambria Math" panose="02040503050406030204" pitchFamily="18" charset="0"/>
                                    <a:cs typeface="Segoe UI Semibold" panose="020B0702040204020203" pitchFamily="34" charset="0"/>
                                  </a:rPr>
                                  <m:t>𝒃</m:t>
                                </m:r>
                                <m:r>
                                  <a:rPr lang="en-US" sz="1900" b="1" i="1" smtClean="0">
                                    <a:latin typeface="Cambria Math" panose="02040503050406030204" pitchFamily="18" charset="0"/>
                                    <a:cs typeface="Segoe UI Semibold" panose="020B0702040204020203" pitchFamily="34" charset="0"/>
                                  </a:rPr>
                                  <m:t>−</m:t>
                                </m:r>
                                <m:r>
                                  <a:rPr lang="en-US" sz="1900" b="1" i="1" smtClean="0">
                                    <a:latin typeface="Cambria Math" panose="02040503050406030204" pitchFamily="18" charset="0"/>
                                    <a:cs typeface="Segoe UI Semibold" panose="020B0702040204020203" pitchFamily="34" charset="0"/>
                                  </a:rPr>
                                  <m:t>𝒂</m:t>
                                </m:r>
                                <m:r>
                                  <a:rPr lang="en-US" sz="1900" b="1" i="1" smtClean="0">
                                    <a:latin typeface="Cambria Math" panose="02040503050406030204" pitchFamily="18" charset="0"/>
                                    <a:cs typeface="Segoe UI Semibold" panose="020B0702040204020203" pitchFamily="34" charset="0"/>
                                  </a:rPr>
                                  <m:t>+</m:t>
                                </m:r>
                                <m:r>
                                  <a:rPr lang="en-US" sz="1900" b="1" i="1" smtClean="0">
                                    <a:latin typeface="Cambria Math" panose="02040503050406030204" pitchFamily="18" charset="0"/>
                                    <a:cs typeface="Segoe UI Semibold" panose="020B0702040204020203" pitchFamily="34" charset="0"/>
                                  </a:rPr>
                                  <m:t>𝟐</m:t>
                                </m:r>
                              </m:e>
                            </m:d>
                          </m:num>
                          <m:den>
                            <m:r>
                              <a:rPr lang="en-US" sz="1900" b="1" i="1" smtClean="0">
                                <a:latin typeface="Cambria Math" panose="02040503050406030204" pitchFamily="18" charset="0"/>
                                <a:cs typeface="Segoe UI Semibold" panose="020B0702040204020203" pitchFamily="34" charset="0"/>
                              </a:rPr>
                              <m:t>𝟏𝟐</m:t>
                            </m:r>
                          </m:den>
                        </m:f>
                      </m:oMath>
                    </m:oMathPara>
                  </a14:m>
                  <a:endParaRPr lang="en-US" sz="1900" b="1" dirty="0">
                    <a:latin typeface="Segoe UI Semibold" panose="020B0702040204020203" pitchFamily="34" charset="0"/>
                    <a:cs typeface="Segoe UI Semibold" panose="020B0702040204020203" pitchFamily="34" charset="0"/>
                  </a:endParaRPr>
                </a:p>
              </p:txBody>
            </p:sp>
          </mc:Choice>
          <mc:Fallback xmlns="">
            <p:sp>
              <p:nvSpPr>
                <p:cNvPr id="33" name="Rectangle 32">
                  <a:extLst>
                    <a:ext uri="{FF2B5EF4-FFF2-40B4-BE49-F238E27FC236}">
                      <a16:creationId xmlns:a16="http://schemas.microsoft.com/office/drawing/2014/main" id="{FD44C78F-D236-48D5-8F92-DCE1B6A848D2}"/>
                    </a:ext>
                  </a:extLst>
                </p:cNvPr>
                <p:cNvSpPr>
                  <a:spLocks noRot="1" noChangeAspect="1" noMove="1" noResize="1" noEditPoints="1" noAdjustHandles="1" noChangeArrowheads="1" noChangeShapeType="1" noTextEdit="1"/>
                </p:cNvSpPr>
                <p:nvPr/>
              </p:nvSpPr>
              <p:spPr>
                <a:xfrm>
                  <a:off x="1185842" y="3429000"/>
                  <a:ext cx="5797816" cy="1741887"/>
                </a:xfrm>
                <a:prstGeom prst="rect">
                  <a:avLst/>
                </a:prstGeom>
                <a:blipFill>
                  <a:blip r:embed="rId22"/>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Rectangle 33">
                  <a:extLst>
                    <a:ext uri="{FF2B5EF4-FFF2-40B4-BE49-F238E27FC236}">
                      <a16:creationId xmlns:a16="http://schemas.microsoft.com/office/drawing/2014/main" id="{103E30CE-E9B0-44CF-AE6A-76108E0A6FFF}"/>
                    </a:ext>
                  </a:extLst>
                </p:cNvPr>
                <p:cNvSpPr/>
                <p:nvPr/>
              </p:nvSpPr>
              <p:spPr>
                <a:xfrm>
                  <a:off x="1195365" y="3427084"/>
                  <a:ext cx="5784489" cy="346830"/>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centerGroup"/>
                      </m:oMathParaPr>
                      <m:oMath xmlns:m="http://schemas.openxmlformats.org/officeDocument/2006/math">
                        <m:r>
                          <a:rPr lang="en-US" sz="2000" b="1" i="1" dirty="0" smtClean="0">
                            <a:latin typeface="Cambria Math" panose="02040503050406030204" pitchFamily="18" charset="0"/>
                            <a:cs typeface="Segoe UI Semibold" panose="020B0702040204020203" pitchFamily="34" charset="0"/>
                          </a:rPr>
                          <m:t>𝑿</m:t>
                        </m:r>
                        <m:r>
                          <a:rPr lang="en-US" sz="2000" b="1" i="1" dirty="0" smtClean="0">
                            <a:latin typeface="Cambria Math" panose="02040503050406030204" pitchFamily="18" charset="0"/>
                            <a:cs typeface="Segoe UI Semibold" panose="020B0702040204020203" pitchFamily="34" charset="0"/>
                          </a:rPr>
                          <m:t>~</m:t>
                        </m:r>
                        <m:r>
                          <a:rPr lang="en-US" sz="2000" b="1" i="0" dirty="0" smtClean="0">
                            <a:latin typeface="Cambria Math" panose="02040503050406030204" pitchFamily="18" charset="0"/>
                            <a:cs typeface="Segoe UI Semibold" panose="020B0702040204020203" pitchFamily="34" charset="0"/>
                          </a:rPr>
                          <m:t>𝐔𝐧𝐢𝐟</m:t>
                        </m:r>
                        <m:r>
                          <a:rPr lang="en-US" sz="2000" b="1" i="1" dirty="0" smtClean="0">
                            <a:latin typeface="Cambria Math" panose="02040503050406030204" pitchFamily="18" charset="0"/>
                            <a:cs typeface="Segoe UI Semibold" panose="020B0702040204020203" pitchFamily="34" charset="0"/>
                          </a:rPr>
                          <m:t>(</m:t>
                        </m:r>
                        <m:r>
                          <a:rPr lang="en-US" sz="2000" b="1" i="1" dirty="0" smtClean="0">
                            <a:latin typeface="Cambria Math" panose="02040503050406030204" pitchFamily="18" charset="0"/>
                            <a:cs typeface="Segoe UI Semibold" panose="020B0702040204020203" pitchFamily="34" charset="0"/>
                          </a:rPr>
                          <m:t>𝒂</m:t>
                        </m:r>
                        <m:r>
                          <a:rPr lang="en-US" sz="2000" b="1" i="1" dirty="0" smtClean="0">
                            <a:latin typeface="Cambria Math" panose="02040503050406030204" pitchFamily="18" charset="0"/>
                            <a:cs typeface="Segoe UI Semibold" panose="020B0702040204020203" pitchFamily="34" charset="0"/>
                          </a:rPr>
                          <m:t>,</m:t>
                        </m:r>
                        <m:r>
                          <a:rPr lang="en-US" sz="2000" b="1" i="1" dirty="0" smtClean="0">
                            <a:latin typeface="Cambria Math" panose="02040503050406030204" pitchFamily="18" charset="0"/>
                            <a:cs typeface="Segoe UI Semibold" panose="020B0702040204020203" pitchFamily="34" charset="0"/>
                          </a:rPr>
                          <m:t>𝒃</m:t>
                        </m:r>
                        <m:r>
                          <a:rPr lang="en-US" sz="2000" b="1" i="1" dirty="0" smtClean="0">
                            <a:latin typeface="Cambria Math" panose="02040503050406030204" pitchFamily="18" charset="0"/>
                            <a:cs typeface="Segoe UI Semibold" panose="020B0702040204020203" pitchFamily="34" charset="0"/>
                          </a:rPr>
                          <m:t>)</m:t>
                        </m:r>
                      </m:oMath>
                    </m:oMathPara>
                  </a14:m>
                  <a:endParaRPr lang="en-US" sz="2000" b="1" dirty="0">
                    <a:latin typeface="Segoe UI Semibold" panose="020B0702040204020203" pitchFamily="34" charset="0"/>
                    <a:cs typeface="Segoe UI Semibold" panose="020B0702040204020203" pitchFamily="34" charset="0"/>
                  </a:endParaRPr>
                </a:p>
              </p:txBody>
            </p:sp>
          </mc:Choice>
          <mc:Fallback xmlns="">
            <p:sp>
              <p:nvSpPr>
                <p:cNvPr id="34" name="Rectangle 33">
                  <a:extLst>
                    <a:ext uri="{FF2B5EF4-FFF2-40B4-BE49-F238E27FC236}">
                      <a16:creationId xmlns:a16="http://schemas.microsoft.com/office/drawing/2014/main" id="{103E30CE-E9B0-44CF-AE6A-76108E0A6FFF}"/>
                    </a:ext>
                  </a:extLst>
                </p:cNvPr>
                <p:cNvSpPr>
                  <a:spLocks noRot="1" noChangeAspect="1" noMove="1" noResize="1" noEditPoints="1" noAdjustHandles="1" noChangeArrowheads="1" noChangeShapeType="1" noTextEdit="1"/>
                </p:cNvSpPr>
                <p:nvPr/>
              </p:nvSpPr>
              <p:spPr>
                <a:xfrm>
                  <a:off x="1195365" y="3427084"/>
                  <a:ext cx="5784489" cy="346830"/>
                </a:xfrm>
                <a:prstGeom prst="rect">
                  <a:avLst/>
                </a:prstGeom>
                <a:blipFill>
                  <a:blip r:embed="rId23"/>
                  <a:stretch>
                    <a:fillRect b="-6329"/>
                  </a:stretch>
                </a:blipFill>
                <a:ln>
                  <a:noFill/>
                </a:ln>
              </p:spPr>
              <p:txBody>
                <a:bodyPr/>
                <a:lstStyle/>
                <a:p>
                  <a:r>
                    <a:rPr lang="en-US">
                      <a:noFill/>
                    </a:rPr>
                    <a:t> </a:t>
                  </a:r>
                </a:p>
              </p:txBody>
            </p:sp>
          </mc:Fallback>
        </mc:AlternateContent>
      </p:grpSp>
      <p:grpSp>
        <p:nvGrpSpPr>
          <p:cNvPr id="41" name="Group 40">
            <a:extLst>
              <a:ext uri="{FF2B5EF4-FFF2-40B4-BE49-F238E27FC236}">
                <a16:creationId xmlns:a16="http://schemas.microsoft.com/office/drawing/2014/main" id="{F2FDB7E7-BB30-433A-8667-70CBEE58ECDA}"/>
              </a:ext>
            </a:extLst>
          </p:cNvPr>
          <p:cNvGrpSpPr/>
          <p:nvPr/>
        </p:nvGrpSpPr>
        <p:grpSpPr>
          <a:xfrm>
            <a:off x="9492477" y="1357868"/>
            <a:ext cx="2613992" cy="2458483"/>
            <a:chOff x="1185842" y="3427084"/>
            <a:chExt cx="6111311" cy="1743803"/>
          </a:xfrm>
        </p:grpSpPr>
        <mc:AlternateContent xmlns:mc="http://schemas.openxmlformats.org/markup-compatibility/2006" xmlns:a14="http://schemas.microsoft.com/office/drawing/2010/main">
          <mc:Choice Requires="a14">
            <p:sp>
              <p:nvSpPr>
                <p:cNvPr id="42" name="Rectangle 41">
                  <a:extLst>
                    <a:ext uri="{FF2B5EF4-FFF2-40B4-BE49-F238E27FC236}">
                      <a16:creationId xmlns:a16="http://schemas.microsoft.com/office/drawing/2014/main" id="{4190727F-8001-470F-8DC1-EEB6CD0970C5}"/>
                    </a:ext>
                  </a:extLst>
                </p:cNvPr>
                <p:cNvSpPr/>
                <p:nvPr/>
              </p:nvSpPr>
              <p:spPr>
                <a:xfrm>
                  <a:off x="1185842" y="3429000"/>
                  <a:ext cx="6111311" cy="1741887"/>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i="1" dirty="0">
                    <a:latin typeface="Cambria Math" panose="02040503050406030204" pitchFamily="18" charset="0"/>
                    <a:cs typeface="Segoe UI Semibold" panose="020B0702040204020203" pitchFamily="34" charset="0"/>
                  </a:endParaRPr>
                </a:p>
                <a:p>
                  <a:pPr algn="ctr"/>
                  <a14:m>
                    <m:oMathPara xmlns:m="http://schemas.openxmlformats.org/officeDocument/2006/math">
                      <m:oMathParaPr>
                        <m:jc m:val="centerGroup"/>
                      </m:oMathParaPr>
                      <m:oMath xmlns:m="http://schemas.openxmlformats.org/officeDocument/2006/math">
                        <m:sSub>
                          <m:sSubPr>
                            <m:ctrlPr>
                              <a:rPr lang="en-US" sz="2000" b="1" i="1" smtClean="0">
                                <a:latin typeface="Cambria Math" panose="02040503050406030204" pitchFamily="18" charset="0"/>
                                <a:cs typeface="Segoe UI Semibold" panose="020B0702040204020203" pitchFamily="34" charset="0"/>
                              </a:rPr>
                            </m:ctrlPr>
                          </m:sSubPr>
                          <m:e>
                            <m:r>
                              <a:rPr lang="en-US" sz="2000" b="1" i="1" smtClean="0">
                                <a:latin typeface="Cambria Math" panose="02040503050406030204" pitchFamily="18" charset="0"/>
                                <a:cs typeface="Segoe UI Semibold" panose="020B0702040204020203" pitchFamily="34" charset="0"/>
                              </a:rPr>
                              <m:t>𝒑</m:t>
                            </m:r>
                          </m:e>
                          <m:sub>
                            <m:r>
                              <a:rPr lang="en-US" sz="2000" b="1" i="1" smtClean="0">
                                <a:latin typeface="Cambria Math" panose="02040503050406030204" pitchFamily="18" charset="0"/>
                                <a:cs typeface="Segoe UI Semibold" panose="020B0702040204020203" pitchFamily="34" charset="0"/>
                              </a:rPr>
                              <m:t>𝑿</m:t>
                            </m:r>
                          </m:sub>
                        </m:sSub>
                        <m:d>
                          <m:dPr>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𝒌</m:t>
                            </m:r>
                          </m:e>
                        </m:d>
                        <m:r>
                          <a:rPr lang="en-US" sz="2000" b="1" i="1" smtClean="0">
                            <a:latin typeface="Cambria Math" panose="02040503050406030204" pitchFamily="18" charset="0"/>
                            <a:cs typeface="Segoe UI Semibold" panose="020B0702040204020203" pitchFamily="34" charset="0"/>
                          </a:rPr>
                          <m:t>=</m:t>
                        </m:r>
                        <m:sSup>
                          <m:sSupPr>
                            <m:ctrlPr>
                              <a:rPr lang="en-US" sz="2000" b="1" i="1" smtClean="0">
                                <a:latin typeface="Cambria Math" panose="02040503050406030204" pitchFamily="18" charset="0"/>
                                <a:cs typeface="Segoe UI Semibold" panose="020B0702040204020203" pitchFamily="34" charset="0"/>
                              </a:rPr>
                            </m:ctrlPr>
                          </m:sSupPr>
                          <m:e>
                            <m:d>
                              <m:dPr>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𝟏</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𝒑</m:t>
                                </m:r>
                              </m:e>
                            </m:d>
                          </m:e>
                          <m:sup>
                            <m:r>
                              <a:rPr lang="en-US" sz="2000" b="1" i="1" smtClean="0">
                                <a:latin typeface="Cambria Math" panose="02040503050406030204" pitchFamily="18" charset="0"/>
                                <a:cs typeface="Segoe UI Semibold" panose="020B0702040204020203" pitchFamily="34" charset="0"/>
                              </a:rPr>
                              <m:t>𝒌</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𝟏</m:t>
                            </m:r>
                          </m:sup>
                        </m:sSup>
                        <m:r>
                          <a:rPr lang="en-US" sz="2000" b="1" i="1" smtClean="0">
                            <a:latin typeface="Cambria Math" panose="02040503050406030204" pitchFamily="18" charset="0"/>
                            <a:cs typeface="Segoe UI Semibold" panose="020B0702040204020203" pitchFamily="34" charset="0"/>
                          </a:rPr>
                          <m:t>𝒑</m:t>
                        </m:r>
                      </m:oMath>
                      <m:oMath xmlns:m="http://schemas.openxmlformats.org/officeDocument/2006/math">
                        <m:r>
                          <a:rPr lang="en-US" sz="2000" b="1" i="1" smtClean="0">
                            <a:latin typeface="Cambria Math" panose="02040503050406030204" pitchFamily="18" charset="0"/>
                            <a:cs typeface="Segoe UI Semibold" panose="020B0702040204020203" pitchFamily="34" charset="0"/>
                          </a:rPr>
                          <m:t>𝔼</m:t>
                        </m:r>
                        <m:d>
                          <m:dPr>
                            <m:begChr m:val="["/>
                            <m:endChr m:val="]"/>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𝑿</m:t>
                            </m:r>
                          </m:e>
                        </m:d>
                        <m:r>
                          <a:rPr lang="en-US" sz="2000" b="1" i="1" smtClean="0">
                            <a:latin typeface="Cambria Math" panose="02040503050406030204" pitchFamily="18" charset="0"/>
                            <a:cs typeface="Segoe UI Semibold" panose="020B0702040204020203" pitchFamily="34" charset="0"/>
                          </a:rPr>
                          <m:t>=</m:t>
                        </m:r>
                        <m:f>
                          <m:fPr>
                            <m:ctrlPr>
                              <a:rPr lang="en-US" sz="2000" b="1" i="1" smtClean="0">
                                <a:latin typeface="Cambria Math" panose="02040503050406030204" pitchFamily="18" charset="0"/>
                                <a:cs typeface="Segoe UI Semibold" panose="020B0702040204020203" pitchFamily="34" charset="0"/>
                              </a:rPr>
                            </m:ctrlPr>
                          </m:fPr>
                          <m:num>
                            <m:r>
                              <a:rPr lang="en-US" sz="2000" b="1" i="1" smtClean="0">
                                <a:latin typeface="Cambria Math" panose="02040503050406030204" pitchFamily="18" charset="0"/>
                                <a:cs typeface="Segoe UI Semibold" panose="020B0702040204020203" pitchFamily="34" charset="0"/>
                              </a:rPr>
                              <m:t>𝟏</m:t>
                            </m:r>
                          </m:num>
                          <m:den>
                            <m:r>
                              <a:rPr lang="en-US" sz="2000" b="1" i="1" smtClean="0">
                                <a:latin typeface="Cambria Math" panose="02040503050406030204" pitchFamily="18" charset="0"/>
                                <a:cs typeface="Segoe UI Semibold" panose="020B0702040204020203" pitchFamily="34" charset="0"/>
                              </a:rPr>
                              <m:t>𝒑</m:t>
                            </m:r>
                          </m:den>
                        </m:f>
                      </m:oMath>
                      <m:oMath xmlns:m="http://schemas.openxmlformats.org/officeDocument/2006/math">
                        <m:r>
                          <a:rPr lang="en-US" sz="2000" b="1" i="0" smtClean="0">
                            <a:latin typeface="Cambria Math" panose="02040503050406030204" pitchFamily="18" charset="0"/>
                            <a:cs typeface="Segoe UI Semibold" panose="020B0702040204020203" pitchFamily="34" charset="0"/>
                          </a:rPr>
                          <m:t>𝐕𝐚𝐫</m:t>
                        </m:r>
                        <m:d>
                          <m:dPr>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𝑿</m:t>
                            </m:r>
                          </m:e>
                        </m:d>
                        <m:r>
                          <a:rPr lang="en-US" sz="2000" b="1" i="1" smtClean="0">
                            <a:latin typeface="Cambria Math" panose="02040503050406030204" pitchFamily="18" charset="0"/>
                            <a:cs typeface="Segoe UI Semibold" panose="020B0702040204020203" pitchFamily="34" charset="0"/>
                          </a:rPr>
                          <m:t>=</m:t>
                        </m:r>
                        <m:f>
                          <m:fPr>
                            <m:ctrlPr>
                              <a:rPr lang="en-US" sz="2000" b="1" i="1" smtClean="0">
                                <a:latin typeface="Cambria Math" panose="02040503050406030204" pitchFamily="18" charset="0"/>
                                <a:cs typeface="Segoe UI Semibold" panose="020B0702040204020203" pitchFamily="34" charset="0"/>
                              </a:rPr>
                            </m:ctrlPr>
                          </m:fPr>
                          <m:num>
                            <m:r>
                              <a:rPr lang="en-US" sz="2000" b="1" i="1" smtClean="0">
                                <a:latin typeface="Cambria Math" panose="02040503050406030204" pitchFamily="18" charset="0"/>
                                <a:cs typeface="Segoe UI Semibold" panose="020B0702040204020203" pitchFamily="34" charset="0"/>
                              </a:rPr>
                              <m:t>𝟏</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𝒑</m:t>
                            </m:r>
                          </m:num>
                          <m:den>
                            <m:sSup>
                              <m:sSupPr>
                                <m:ctrlPr>
                                  <a:rPr lang="en-US" sz="2000" b="1" i="1" smtClean="0">
                                    <a:latin typeface="Cambria Math" panose="02040503050406030204" pitchFamily="18" charset="0"/>
                                    <a:cs typeface="Segoe UI Semibold" panose="020B0702040204020203" pitchFamily="34" charset="0"/>
                                  </a:rPr>
                                </m:ctrlPr>
                              </m:sSupPr>
                              <m:e>
                                <m:r>
                                  <a:rPr lang="en-US" sz="2000" b="1" i="1" smtClean="0">
                                    <a:latin typeface="Cambria Math" panose="02040503050406030204" pitchFamily="18" charset="0"/>
                                    <a:cs typeface="Segoe UI Semibold" panose="020B0702040204020203" pitchFamily="34" charset="0"/>
                                  </a:rPr>
                                  <m:t>𝒑</m:t>
                                </m:r>
                              </m:e>
                              <m:sup>
                                <m:r>
                                  <a:rPr lang="en-US" sz="2000" b="1" i="1" smtClean="0">
                                    <a:latin typeface="Cambria Math" panose="02040503050406030204" pitchFamily="18" charset="0"/>
                                    <a:cs typeface="Segoe UI Semibold" panose="020B0702040204020203" pitchFamily="34" charset="0"/>
                                  </a:rPr>
                                  <m:t>𝟐</m:t>
                                </m:r>
                              </m:sup>
                            </m:sSup>
                          </m:den>
                        </m:f>
                      </m:oMath>
                    </m:oMathPara>
                  </a14:m>
                  <a:endParaRPr lang="en-US" sz="2000" b="1" dirty="0">
                    <a:latin typeface="Segoe UI Semibold" panose="020B0702040204020203" pitchFamily="34" charset="0"/>
                    <a:cs typeface="Segoe UI Semibold" panose="020B0702040204020203" pitchFamily="34" charset="0"/>
                  </a:endParaRPr>
                </a:p>
              </p:txBody>
            </p:sp>
          </mc:Choice>
          <mc:Fallback xmlns="">
            <p:sp>
              <p:nvSpPr>
                <p:cNvPr id="42" name="Rectangle 41">
                  <a:extLst>
                    <a:ext uri="{FF2B5EF4-FFF2-40B4-BE49-F238E27FC236}">
                      <a16:creationId xmlns:a16="http://schemas.microsoft.com/office/drawing/2014/main" id="{4190727F-8001-470F-8DC1-EEB6CD0970C5}"/>
                    </a:ext>
                  </a:extLst>
                </p:cNvPr>
                <p:cNvSpPr>
                  <a:spLocks noRot="1" noChangeAspect="1" noMove="1" noResize="1" noEditPoints="1" noAdjustHandles="1" noChangeArrowheads="1" noChangeShapeType="1" noTextEdit="1"/>
                </p:cNvSpPr>
                <p:nvPr/>
              </p:nvSpPr>
              <p:spPr>
                <a:xfrm>
                  <a:off x="1185842" y="3429000"/>
                  <a:ext cx="6111311" cy="1741887"/>
                </a:xfrm>
                <a:prstGeom prst="rect">
                  <a:avLst/>
                </a:prstGeom>
                <a:blipFill>
                  <a:blip r:embed="rId24"/>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Rectangle 42">
                  <a:extLst>
                    <a:ext uri="{FF2B5EF4-FFF2-40B4-BE49-F238E27FC236}">
                      <a16:creationId xmlns:a16="http://schemas.microsoft.com/office/drawing/2014/main" id="{35B1032C-28B5-4516-94B2-8D0B6D12BB03}"/>
                    </a:ext>
                  </a:extLst>
                </p:cNvPr>
                <p:cNvSpPr/>
                <p:nvPr/>
              </p:nvSpPr>
              <p:spPr>
                <a:xfrm>
                  <a:off x="1195366" y="3427084"/>
                  <a:ext cx="6101787" cy="346830"/>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centerGroup"/>
                      </m:oMathParaPr>
                      <m:oMath xmlns:m="http://schemas.openxmlformats.org/officeDocument/2006/math">
                        <m:r>
                          <a:rPr lang="en-US" sz="2000" b="1" i="1" dirty="0" smtClean="0">
                            <a:latin typeface="Cambria Math" panose="02040503050406030204" pitchFamily="18" charset="0"/>
                            <a:cs typeface="Segoe UI Semibold" panose="020B0702040204020203" pitchFamily="34" charset="0"/>
                          </a:rPr>
                          <m:t>𝑿</m:t>
                        </m:r>
                        <m:r>
                          <a:rPr lang="en-US" sz="2000" b="1" i="1" dirty="0" smtClean="0">
                            <a:latin typeface="Cambria Math" panose="02040503050406030204" pitchFamily="18" charset="0"/>
                            <a:cs typeface="Segoe UI Semibold" panose="020B0702040204020203" pitchFamily="34" charset="0"/>
                          </a:rPr>
                          <m:t>~</m:t>
                        </m:r>
                        <m:r>
                          <a:rPr lang="en-US" sz="2000" b="1" i="0" dirty="0" smtClean="0">
                            <a:latin typeface="Cambria Math" panose="02040503050406030204" pitchFamily="18" charset="0"/>
                            <a:cs typeface="Segoe UI Semibold" panose="020B0702040204020203" pitchFamily="34" charset="0"/>
                          </a:rPr>
                          <m:t>𝐆𝐞𝐨</m:t>
                        </m:r>
                        <m:r>
                          <a:rPr lang="en-US" sz="2000" b="1" i="1" dirty="0" smtClean="0">
                            <a:latin typeface="Cambria Math" panose="02040503050406030204" pitchFamily="18" charset="0"/>
                            <a:cs typeface="Segoe UI Semibold" panose="020B0702040204020203" pitchFamily="34" charset="0"/>
                          </a:rPr>
                          <m:t>(</m:t>
                        </m:r>
                        <m:r>
                          <a:rPr lang="en-US" sz="2000" b="1" i="1" dirty="0" smtClean="0">
                            <a:latin typeface="Cambria Math" panose="02040503050406030204" pitchFamily="18" charset="0"/>
                            <a:cs typeface="Segoe UI Semibold" panose="020B0702040204020203" pitchFamily="34" charset="0"/>
                          </a:rPr>
                          <m:t>𝒑</m:t>
                        </m:r>
                        <m:r>
                          <a:rPr lang="en-US" sz="2000" b="1" i="1" dirty="0" smtClean="0">
                            <a:latin typeface="Cambria Math" panose="02040503050406030204" pitchFamily="18" charset="0"/>
                            <a:cs typeface="Segoe UI Semibold" panose="020B0702040204020203" pitchFamily="34" charset="0"/>
                          </a:rPr>
                          <m:t>)</m:t>
                        </m:r>
                      </m:oMath>
                    </m:oMathPara>
                  </a14:m>
                  <a:endParaRPr lang="en-US" sz="2000" b="1" dirty="0">
                    <a:latin typeface="Segoe UI Semibold" panose="020B0702040204020203" pitchFamily="34" charset="0"/>
                    <a:cs typeface="Segoe UI Semibold" panose="020B0702040204020203" pitchFamily="34" charset="0"/>
                  </a:endParaRPr>
                </a:p>
              </p:txBody>
            </p:sp>
          </mc:Choice>
          <mc:Fallback xmlns="">
            <p:sp>
              <p:nvSpPr>
                <p:cNvPr id="43" name="Rectangle 42">
                  <a:extLst>
                    <a:ext uri="{FF2B5EF4-FFF2-40B4-BE49-F238E27FC236}">
                      <a16:creationId xmlns:a16="http://schemas.microsoft.com/office/drawing/2014/main" id="{35B1032C-28B5-4516-94B2-8D0B6D12BB03}"/>
                    </a:ext>
                  </a:extLst>
                </p:cNvPr>
                <p:cNvSpPr>
                  <a:spLocks noRot="1" noChangeAspect="1" noMove="1" noResize="1" noEditPoints="1" noAdjustHandles="1" noChangeArrowheads="1" noChangeShapeType="1" noTextEdit="1"/>
                </p:cNvSpPr>
                <p:nvPr/>
              </p:nvSpPr>
              <p:spPr>
                <a:xfrm>
                  <a:off x="1195366" y="3427084"/>
                  <a:ext cx="6101787" cy="346830"/>
                </a:xfrm>
                <a:prstGeom prst="rect">
                  <a:avLst/>
                </a:prstGeom>
                <a:blipFill>
                  <a:blip r:embed="rId25"/>
                  <a:stretch>
                    <a:fillRect b="-6250"/>
                  </a:stretch>
                </a:blipFill>
                <a:ln>
                  <a:noFill/>
                </a:ln>
              </p:spPr>
              <p:txBody>
                <a:bodyPr/>
                <a:lstStyle/>
                <a:p>
                  <a:r>
                    <a:rPr lang="en-US">
                      <a:noFill/>
                    </a:rPr>
                    <a:t> </a:t>
                  </a:r>
                </a:p>
              </p:txBody>
            </p:sp>
          </mc:Fallback>
        </mc:AlternateContent>
      </p:grpSp>
      <p:grpSp>
        <p:nvGrpSpPr>
          <p:cNvPr id="44" name="Group 43">
            <a:extLst>
              <a:ext uri="{FF2B5EF4-FFF2-40B4-BE49-F238E27FC236}">
                <a16:creationId xmlns:a16="http://schemas.microsoft.com/office/drawing/2014/main" id="{41E9DF8E-90DA-4F8A-B772-5D43C41163D2}"/>
              </a:ext>
            </a:extLst>
          </p:cNvPr>
          <p:cNvGrpSpPr/>
          <p:nvPr/>
        </p:nvGrpSpPr>
        <p:grpSpPr>
          <a:xfrm>
            <a:off x="3356064" y="1382368"/>
            <a:ext cx="2904777" cy="2441375"/>
            <a:chOff x="1185842" y="3427084"/>
            <a:chExt cx="5524451" cy="1743802"/>
          </a:xfrm>
        </p:grpSpPr>
        <mc:AlternateContent xmlns:mc="http://schemas.openxmlformats.org/markup-compatibility/2006" xmlns:a14="http://schemas.microsoft.com/office/drawing/2010/main">
          <mc:Choice Requires="a14">
            <p:sp>
              <p:nvSpPr>
                <p:cNvPr id="45" name="Rectangle 44">
                  <a:extLst>
                    <a:ext uri="{FF2B5EF4-FFF2-40B4-BE49-F238E27FC236}">
                      <a16:creationId xmlns:a16="http://schemas.microsoft.com/office/drawing/2014/main" id="{992E18C3-C5B3-4671-8006-26F36858D63D}"/>
                    </a:ext>
                  </a:extLst>
                </p:cNvPr>
                <p:cNvSpPr/>
                <p:nvPr/>
              </p:nvSpPr>
              <p:spPr>
                <a:xfrm>
                  <a:off x="1185842" y="3428999"/>
                  <a:ext cx="5524451" cy="1741887"/>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i="1" dirty="0">
                    <a:latin typeface="Cambria Math" panose="02040503050406030204" pitchFamily="18" charset="0"/>
                    <a:cs typeface="Segoe UI Semibold" panose="020B0702040204020203" pitchFamily="34" charset="0"/>
                  </a:endParaRPr>
                </a:p>
                <a:p>
                  <a:pPr algn="ctr"/>
                  <a14:m>
                    <m:oMathPara xmlns:m="http://schemas.openxmlformats.org/officeDocument/2006/math">
                      <m:oMathParaPr>
                        <m:jc m:val="centerGroup"/>
                      </m:oMathParaPr>
                      <m:oMath xmlns:m="http://schemas.openxmlformats.org/officeDocument/2006/math">
                        <m:sSub>
                          <m:sSubPr>
                            <m:ctrlPr>
                              <a:rPr lang="en-US" sz="2000" b="1" i="1" smtClean="0">
                                <a:latin typeface="Cambria Math" panose="02040503050406030204" pitchFamily="18" charset="0"/>
                                <a:cs typeface="Segoe UI Semibold" panose="020B0702040204020203" pitchFamily="34" charset="0"/>
                              </a:rPr>
                            </m:ctrlPr>
                          </m:sSubPr>
                          <m:e>
                            <m:r>
                              <a:rPr lang="en-US" sz="2000" b="1" i="1" smtClean="0">
                                <a:latin typeface="Cambria Math" panose="02040503050406030204" pitchFamily="18" charset="0"/>
                                <a:cs typeface="Segoe UI Semibold" panose="020B0702040204020203" pitchFamily="34" charset="0"/>
                              </a:rPr>
                              <m:t>𝒑</m:t>
                            </m:r>
                          </m:e>
                          <m:sub>
                            <m:r>
                              <a:rPr lang="en-US" sz="2000" b="1" i="1" smtClean="0">
                                <a:latin typeface="Cambria Math" panose="02040503050406030204" pitchFamily="18" charset="0"/>
                                <a:cs typeface="Segoe UI Semibold" panose="020B0702040204020203" pitchFamily="34" charset="0"/>
                              </a:rPr>
                              <m:t>𝑿</m:t>
                            </m:r>
                          </m:sub>
                        </m:sSub>
                        <m:d>
                          <m:dPr>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𝟎</m:t>
                            </m:r>
                          </m:e>
                        </m:d>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𝟏</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𝒑</m:t>
                        </m:r>
                        <m:r>
                          <a:rPr lang="en-US" sz="2000" b="1" i="1" smtClean="0">
                            <a:latin typeface="Cambria Math" panose="02040503050406030204" pitchFamily="18" charset="0"/>
                            <a:cs typeface="Segoe UI Semibold" panose="020B0702040204020203" pitchFamily="34" charset="0"/>
                          </a:rPr>
                          <m:t>;</m:t>
                        </m:r>
                      </m:oMath>
                      <m:oMath xmlns:m="http://schemas.openxmlformats.org/officeDocument/2006/math">
                        <m:sSub>
                          <m:sSubPr>
                            <m:ctrlPr>
                              <a:rPr lang="en-US" sz="2000" b="1" i="1" smtClean="0">
                                <a:latin typeface="Cambria Math" panose="02040503050406030204" pitchFamily="18" charset="0"/>
                                <a:cs typeface="Segoe UI Semibold" panose="020B0702040204020203" pitchFamily="34" charset="0"/>
                              </a:rPr>
                            </m:ctrlPr>
                          </m:sSubPr>
                          <m:e>
                            <m:r>
                              <a:rPr lang="en-US" sz="2000" b="1" i="1" smtClean="0">
                                <a:latin typeface="Cambria Math" panose="02040503050406030204" pitchFamily="18" charset="0"/>
                                <a:cs typeface="Segoe UI Semibold" panose="020B0702040204020203" pitchFamily="34" charset="0"/>
                              </a:rPr>
                              <m:t>𝒑</m:t>
                            </m:r>
                          </m:e>
                          <m:sub>
                            <m:r>
                              <a:rPr lang="en-US" sz="2000" b="1" i="1" smtClean="0">
                                <a:latin typeface="Cambria Math" panose="02040503050406030204" pitchFamily="18" charset="0"/>
                                <a:cs typeface="Segoe UI Semibold" panose="020B0702040204020203" pitchFamily="34" charset="0"/>
                              </a:rPr>
                              <m:t>𝑿</m:t>
                            </m:r>
                          </m:sub>
                        </m:sSub>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𝟏</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𝒑</m:t>
                        </m:r>
                      </m:oMath>
                    </m:oMathPara>
                  </a14:m>
                  <a:endParaRPr lang="en-US" sz="2000" b="1" dirty="0">
                    <a:latin typeface="Segoe UI Semibold" panose="020B0702040204020203" pitchFamily="34" charset="0"/>
                    <a:cs typeface="Segoe UI Semibold" panose="020B0702040204020203" pitchFamily="34" charset="0"/>
                  </a:endParaRPr>
                </a:p>
                <a:p>
                  <a:pPr algn="ctr"/>
                  <a:endParaRPr lang="en-US" sz="2000" b="1" i="1" dirty="0">
                    <a:latin typeface="Cambria Math" panose="02040503050406030204" pitchFamily="18" charset="0"/>
                    <a:cs typeface="Segoe UI Semibold" panose="020B0702040204020203" pitchFamily="34" charset="0"/>
                  </a:endParaRPr>
                </a:p>
                <a:p>
                  <a:pPr algn="ct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cs typeface="Segoe UI Semibold" panose="020B0702040204020203" pitchFamily="34" charset="0"/>
                          </a:rPr>
                          <m:t>𝔼</m:t>
                        </m:r>
                        <m:d>
                          <m:dPr>
                            <m:begChr m:val="["/>
                            <m:endChr m:val="]"/>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𝑿</m:t>
                            </m:r>
                          </m:e>
                        </m:d>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𝒑</m:t>
                        </m:r>
                      </m:oMath>
                    </m:oMathPara>
                  </a14:m>
                  <a:endParaRPr lang="en-US" sz="2000" b="1" dirty="0">
                    <a:latin typeface="Segoe UI Semibold" panose="020B0702040204020203" pitchFamily="34" charset="0"/>
                    <a:cs typeface="Segoe UI Semibold" panose="020B0702040204020203" pitchFamily="34" charset="0"/>
                  </a:endParaRPr>
                </a:p>
                <a:p>
                  <a:pPr algn="ctr"/>
                  <a:endParaRPr lang="en-US" sz="2000" b="1" dirty="0">
                    <a:latin typeface="Segoe UI Semibold" panose="020B0702040204020203" pitchFamily="34" charset="0"/>
                    <a:cs typeface="Segoe UI Semibold" panose="020B0702040204020203" pitchFamily="34" charset="0"/>
                  </a:endParaRPr>
                </a:p>
                <a:p>
                  <a:pPr algn="ctr"/>
                  <a14:m>
                    <m:oMathPara xmlns:m="http://schemas.openxmlformats.org/officeDocument/2006/math">
                      <m:oMathParaPr>
                        <m:jc m:val="centerGroup"/>
                      </m:oMathParaPr>
                      <m:oMath xmlns:m="http://schemas.openxmlformats.org/officeDocument/2006/math">
                        <m:r>
                          <a:rPr lang="en-US" sz="2000" b="1" i="0" smtClean="0">
                            <a:latin typeface="Cambria Math" panose="02040503050406030204" pitchFamily="18" charset="0"/>
                            <a:cs typeface="Segoe UI Semibold" panose="020B0702040204020203" pitchFamily="34" charset="0"/>
                          </a:rPr>
                          <m:t>𝐕𝐚𝐫</m:t>
                        </m:r>
                        <m:d>
                          <m:dPr>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𝑿</m:t>
                            </m:r>
                          </m:e>
                        </m:d>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𝒑</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𝟏</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𝒑</m:t>
                        </m:r>
                        <m:r>
                          <a:rPr lang="en-US" sz="2000" b="1" i="1" smtClean="0">
                            <a:latin typeface="Cambria Math" panose="02040503050406030204" pitchFamily="18" charset="0"/>
                            <a:cs typeface="Segoe UI Semibold" panose="020B0702040204020203" pitchFamily="34" charset="0"/>
                          </a:rPr>
                          <m:t>)</m:t>
                        </m:r>
                      </m:oMath>
                    </m:oMathPara>
                  </a14:m>
                  <a:endParaRPr lang="en-US" sz="2000" b="1" dirty="0">
                    <a:latin typeface="Segoe UI Semibold" panose="020B0702040204020203" pitchFamily="34" charset="0"/>
                    <a:cs typeface="Segoe UI Semibold" panose="020B0702040204020203" pitchFamily="34" charset="0"/>
                  </a:endParaRPr>
                </a:p>
              </p:txBody>
            </p:sp>
          </mc:Choice>
          <mc:Fallback xmlns="">
            <p:sp>
              <p:nvSpPr>
                <p:cNvPr id="45" name="Rectangle 44">
                  <a:extLst>
                    <a:ext uri="{FF2B5EF4-FFF2-40B4-BE49-F238E27FC236}">
                      <a16:creationId xmlns:a16="http://schemas.microsoft.com/office/drawing/2014/main" id="{992E18C3-C5B3-4671-8006-26F36858D63D}"/>
                    </a:ext>
                  </a:extLst>
                </p:cNvPr>
                <p:cNvSpPr>
                  <a:spLocks noRot="1" noChangeAspect="1" noMove="1" noResize="1" noEditPoints="1" noAdjustHandles="1" noChangeArrowheads="1" noChangeShapeType="1" noTextEdit="1"/>
                </p:cNvSpPr>
                <p:nvPr/>
              </p:nvSpPr>
              <p:spPr>
                <a:xfrm>
                  <a:off x="1185842" y="3428999"/>
                  <a:ext cx="5524451" cy="1741887"/>
                </a:xfrm>
                <a:prstGeom prst="rect">
                  <a:avLst/>
                </a:prstGeom>
                <a:blipFill>
                  <a:blip r:embed="rId26"/>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 name="Rectangle 45">
                  <a:extLst>
                    <a:ext uri="{FF2B5EF4-FFF2-40B4-BE49-F238E27FC236}">
                      <a16:creationId xmlns:a16="http://schemas.microsoft.com/office/drawing/2014/main" id="{BA6201BD-2963-4EC1-AF6B-513546A302D4}"/>
                    </a:ext>
                  </a:extLst>
                </p:cNvPr>
                <p:cNvSpPr/>
                <p:nvPr/>
              </p:nvSpPr>
              <p:spPr>
                <a:xfrm>
                  <a:off x="1195366" y="3427084"/>
                  <a:ext cx="5514927" cy="346830"/>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centerGroup"/>
                      </m:oMathParaPr>
                      <m:oMath xmlns:m="http://schemas.openxmlformats.org/officeDocument/2006/math">
                        <m:r>
                          <a:rPr lang="en-US" sz="2000" b="1" i="1" dirty="0" smtClean="0">
                            <a:latin typeface="Cambria Math" panose="02040503050406030204" pitchFamily="18" charset="0"/>
                            <a:cs typeface="Segoe UI Semibold" panose="020B0702040204020203" pitchFamily="34" charset="0"/>
                          </a:rPr>
                          <m:t>𝑿</m:t>
                        </m:r>
                        <m:r>
                          <a:rPr lang="en-US" sz="2000" b="1" i="1" dirty="0" smtClean="0">
                            <a:latin typeface="Cambria Math" panose="02040503050406030204" pitchFamily="18" charset="0"/>
                            <a:cs typeface="Segoe UI Semibold" panose="020B0702040204020203" pitchFamily="34" charset="0"/>
                          </a:rPr>
                          <m:t>~</m:t>
                        </m:r>
                        <m:r>
                          <a:rPr lang="en-US" sz="2000" b="1" i="0" dirty="0" smtClean="0">
                            <a:latin typeface="Cambria Math" panose="02040503050406030204" pitchFamily="18" charset="0"/>
                            <a:cs typeface="Segoe UI Semibold" panose="020B0702040204020203" pitchFamily="34" charset="0"/>
                          </a:rPr>
                          <m:t>𝐁𝐞𝐫</m:t>
                        </m:r>
                        <m:r>
                          <a:rPr lang="en-US" sz="2000" b="1" i="1" dirty="0" smtClean="0">
                            <a:latin typeface="Cambria Math" panose="02040503050406030204" pitchFamily="18" charset="0"/>
                            <a:cs typeface="Segoe UI Semibold" panose="020B0702040204020203" pitchFamily="34" charset="0"/>
                          </a:rPr>
                          <m:t>(</m:t>
                        </m:r>
                        <m:r>
                          <a:rPr lang="en-US" sz="2000" b="1" i="1" dirty="0" smtClean="0">
                            <a:latin typeface="Cambria Math" panose="02040503050406030204" pitchFamily="18" charset="0"/>
                            <a:cs typeface="Segoe UI Semibold" panose="020B0702040204020203" pitchFamily="34" charset="0"/>
                          </a:rPr>
                          <m:t>𝒑</m:t>
                        </m:r>
                        <m:r>
                          <a:rPr lang="en-US" sz="2000" b="1" i="1" dirty="0" smtClean="0">
                            <a:latin typeface="Cambria Math" panose="02040503050406030204" pitchFamily="18" charset="0"/>
                            <a:cs typeface="Segoe UI Semibold" panose="020B0702040204020203" pitchFamily="34" charset="0"/>
                          </a:rPr>
                          <m:t>)</m:t>
                        </m:r>
                      </m:oMath>
                    </m:oMathPara>
                  </a14:m>
                  <a:endParaRPr lang="en-US" sz="2000" b="1" dirty="0">
                    <a:latin typeface="Segoe UI Semibold" panose="020B0702040204020203" pitchFamily="34" charset="0"/>
                    <a:cs typeface="Segoe UI Semibold" panose="020B0702040204020203" pitchFamily="34" charset="0"/>
                  </a:endParaRPr>
                </a:p>
              </p:txBody>
            </p:sp>
          </mc:Choice>
          <mc:Fallback xmlns="">
            <p:sp>
              <p:nvSpPr>
                <p:cNvPr id="46" name="Rectangle 45">
                  <a:extLst>
                    <a:ext uri="{FF2B5EF4-FFF2-40B4-BE49-F238E27FC236}">
                      <a16:creationId xmlns:a16="http://schemas.microsoft.com/office/drawing/2014/main" id="{BA6201BD-2963-4EC1-AF6B-513546A302D4}"/>
                    </a:ext>
                  </a:extLst>
                </p:cNvPr>
                <p:cNvSpPr>
                  <a:spLocks noRot="1" noChangeAspect="1" noMove="1" noResize="1" noEditPoints="1" noAdjustHandles="1" noChangeArrowheads="1" noChangeShapeType="1" noTextEdit="1"/>
                </p:cNvSpPr>
                <p:nvPr/>
              </p:nvSpPr>
              <p:spPr>
                <a:xfrm>
                  <a:off x="1195366" y="3427084"/>
                  <a:ext cx="5514927" cy="346830"/>
                </a:xfrm>
                <a:prstGeom prst="rect">
                  <a:avLst/>
                </a:prstGeom>
                <a:blipFill>
                  <a:blip r:embed="rId27"/>
                  <a:stretch>
                    <a:fillRect b="-7595"/>
                  </a:stretch>
                </a:blipFill>
                <a:ln>
                  <a:noFill/>
                </a:ln>
              </p:spPr>
              <p:txBody>
                <a:bodyPr/>
                <a:lstStyle/>
                <a:p>
                  <a:r>
                    <a:rPr lang="en-US">
                      <a:noFill/>
                    </a:rPr>
                    <a:t> </a:t>
                  </a:r>
                </a:p>
              </p:txBody>
            </p:sp>
          </mc:Fallback>
        </mc:AlternateContent>
      </p:grpSp>
      <p:grpSp>
        <p:nvGrpSpPr>
          <p:cNvPr id="47" name="Group 46">
            <a:extLst>
              <a:ext uri="{FF2B5EF4-FFF2-40B4-BE49-F238E27FC236}">
                <a16:creationId xmlns:a16="http://schemas.microsoft.com/office/drawing/2014/main" id="{082581B2-2D95-45A4-B687-0DB99D1AF336}"/>
              </a:ext>
            </a:extLst>
          </p:cNvPr>
          <p:cNvGrpSpPr/>
          <p:nvPr/>
        </p:nvGrpSpPr>
        <p:grpSpPr>
          <a:xfrm>
            <a:off x="467738" y="4082446"/>
            <a:ext cx="3577212" cy="2597756"/>
            <a:chOff x="1185842" y="3427084"/>
            <a:chExt cx="6111311" cy="1743803"/>
          </a:xfrm>
        </p:grpSpPr>
        <mc:AlternateContent xmlns:mc="http://schemas.openxmlformats.org/markup-compatibility/2006" xmlns:a14="http://schemas.microsoft.com/office/drawing/2010/main">
          <mc:Choice Requires="a14">
            <p:sp>
              <p:nvSpPr>
                <p:cNvPr id="48" name="Rectangle 47">
                  <a:extLst>
                    <a:ext uri="{FF2B5EF4-FFF2-40B4-BE49-F238E27FC236}">
                      <a16:creationId xmlns:a16="http://schemas.microsoft.com/office/drawing/2014/main" id="{29CC4E03-9A06-4F61-9C86-C90FAE5D2943}"/>
                    </a:ext>
                  </a:extLst>
                </p:cNvPr>
                <p:cNvSpPr/>
                <p:nvPr/>
              </p:nvSpPr>
              <p:spPr>
                <a:xfrm>
                  <a:off x="1185842" y="3429000"/>
                  <a:ext cx="6111311" cy="1741887"/>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i="1" dirty="0">
                    <a:latin typeface="Cambria Math" panose="02040503050406030204" pitchFamily="18" charset="0"/>
                    <a:cs typeface="Segoe UI Semibold" panose="020B0702040204020203" pitchFamily="34" charset="0"/>
                  </a:endParaRPr>
                </a:p>
                <a:p>
                  <a:pPr algn="ctr"/>
                  <a14:m>
                    <m:oMathPara xmlns:m="http://schemas.openxmlformats.org/officeDocument/2006/math">
                      <m:oMathParaPr>
                        <m:jc m:val="centerGroup"/>
                      </m:oMathParaPr>
                      <m:oMath xmlns:m="http://schemas.openxmlformats.org/officeDocument/2006/math">
                        <m:sSub>
                          <m:sSubPr>
                            <m:ctrlPr>
                              <a:rPr lang="en-US" sz="2000" b="1" i="1" smtClean="0">
                                <a:latin typeface="Cambria Math" panose="02040503050406030204" pitchFamily="18" charset="0"/>
                                <a:cs typeface="Segoe UI Semibold" panose="020B0702040204020203" pitchFamily="34" charset="0"/>
                              </a:rPr>
                            </m:ctrlPr>
                          </m:sSubPr>
                          <m:e>
                            <m:r>
                              <a:rPr lang="en-US" sz="2000" b="1" i="1" smtClean="0">
                                <a:latin typeface="Cambria Math" panose="02040503050406030204" pitchFamily="18" charset="0"/>
                                <a:cs typeface="Segoe UI Semibold" panose="020B0702040204020203" pitchFamily="34" charset="0"/>
                              </a:rPr>
                              <m:t>𝒑</m:t>
                            </m:r>
                          </m:e>
                          <m:sub>
                            <m:r>
                              <a:rPr lang="en-US" sz="2000" b="1" i="1" smtClean="0">
                                <a:latin typeface="Cambria Math" panose="02040503050406030204" pitchFamily="18" charset="0"/>
                                <a:cs typeface="Segoe UI Semibold" panose="020B0702040204020203" pitchFamily="34" charset="0"/>
                              </a:rPr>
                              <m:t>𝑿</m:t>
                            </m:r>
                          </m:sub>
                        </m:sSub>
                        <m:d>
                          <m:dPr>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𝒌</m:t>
                            </m:r>
                          </m:e>
                        </m:d>
                        <m:r>
                          <a:rPr lang="en-US" sz="2000" b="1" i="1" smtClean="0">
                            <a:latin typeface="Cambria Math" panose="02040503050406030204" pitchFamily="18" charset="0"/>
                            <a:cs typeface="Segoe UI Semibold" panose="020B0702040204020203" pitchFamily="34" charset="0"/>
                          </a:rPr>
                          <m:t>=</m:t>
                        </m:r>
                        <m:d>
                          <m:dPr>
                            <m:ctrlPr>
                              <a:rPr lang="en-US" sz="2000" b="1" i="1" smtClean="0">
                                <a:latin typeface="Cambria Math" panose="02040503050406030204" pitchFamily="18" charset="0"/>
                                <a:cs typeface="Segoe UI Semibold" panose="020B0702040204020203" pitchFamily="34" charset="0"/>
                              </a:rPr>
                            </m:ctrlPr>
                          </m:dPr>
                          <m:e>
                            <m:f>
                              <m:fPr>
                                <m:type m:val="noBar"/>
                                <m:ctrlPr>
                                  <a:rPr lang="en-US" sz="2000" b="1" i="1" smtClean="0">
                                    <a:latin typeface="Cambria Math" panose="02040503050406030204" pitchFamily="18" charset="0"/>
                                    <a:cs typeface="Segoe UI Semibold" panose="020B0702040204020203" pitchFamily="34" charset="0"/>
                                  </a:rPr>
                                </m:ctrlPr>
                              </m:fPr>
                              <m:num>
                                <m:r>
                                  <a:rPr lang="en-US" sz="2000" b="1" i="1" smtClean="0">
                                    <a:latin typeface="Cambria Math" panose="02040503050406030204" pitchFamily="18" charset="0"/>
                                    <a:cs typeface="Segoe UI Semibold" panose="020B0702040204020203" pitchFamily="34" charset="0"/>
                                  </a:rPr>
                                  <m:t>𝒌</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𝟏</m:t>
                                </m:r>
                              </m:num>
                              <m:den>
                                <m:r>
                                  <a:rPr lang="en-US" sz="2000" b="1" i="1" smtClean="0">
                                    <a:latin typeface="Cambria Math" panose="02040503050406030204" pitchFamily="18" charset="0"/>
                                    <a:cs typeface="Segoe UI Semibold" panose="020B0702040204020203" pitchFamily="34" charset="0"/>
                                  </a:rPr>
                                  <m:t>𝒓</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𝟏</m:t>
                                </m:r>
                              </m:den>
                            </m:f>
                          </m:e>
                        </m:d>
                        <m:sSup>
                          <m:sSupPr>
                            <m:ctrlPr>
                              <a:rPr lang="en-US" sz="2000" b="1" i="1" smtClean="0">
                                <a:latin typeface="Cambria Math" panose="02040503050406030204" pitchFamily="18" charset="0"/>
                                <a:cs typeface="Segoe UI Semibold" panose="020B0702040204020203" pitchFamily="34" charset="0"/>
                              </a:rPr>
                            </m:ctrlPr>
                          </m:sSupPr>
                          <m:e>
                            <m:r>
                              <a:rPr lang="en-US" sz="2000" b="1" i="1" smtClean="0">
                                <a:latin typeface="Cambria Math" panose="02040503050406030204" pitchFamily="18" charset="0"/>
                                <a:cs typeface="Segoe UI Semibold" panose="020B0702040204020203" pitchFamily="34" charset="0"/>
                              </a:rPr>
                              <m:t>𝒑</m:t>
                            </m:r>
                          </m:e>
                          <m:sup>
                            <m:r>
                              <a:rPr lang="en-US" sz="2000" b="1" i="1" smtClean="0">
                                <a:latin typeface="Cambria Math" panose="02040503050406030204" pitchFamily="18" charset="0"/>
                                <a:cs typeface="Segoe UI Semibold" panose="020B0702040204020203" pitchFamily="34" charset="0"/>
                              </a:rPr>
                              <m:t>𝒓</m:t>
                            </m:r>
                          </m:sup>
                        </m:sSup>
                        <m:sSup>
                          <m:sSupPr>
                            <m:ctrlPr>
                              <a:rPr lang="en-US" sz="2000" b="1" i="1" smtClean="0">
                                <a:latin typeface="Cambria Math" panose="02040503050406030204" pitchFamily="18" charset="0"/>
                                <a:cs typeface="Segoe UI Semibold" panose="020B0702040204020203" pitchFamily="34" charset="0"/>
                              </a:rPr>
                            </m:ctrlPr>
                          </m:sSupPr>
                          <m:e>
                            <m:d>
                              <m:dPr>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𝟏</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𝒑</m:t>
                                </m:r>
                              </m:e>
                            </m:d>
                          </m:e>
                          <m:sup>
                            <m:r>
                              <a:rPr lang="en-US" sz="2000" b="1" i="1" smtClean="0">
                                <a:latin typeface="Cambria Math" panose="02040503050406030204" pitchFamily="18" charset="0"/>
                                <a:cs typeface="Segoe UI Semibold" panose="020B0702040204020203" pitchFamily="34" charset="0"/>
                              </a:rPr>
                              <m:t>𝒌</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𝒓</m:t>
                            </m:r>
                          </m:sup>
                        </m:sSup>
                      </m:oMath>
                    </m:oMathPara>
                  </a14:m>
                  <a:endParaRPr lang="en-US" sz="2000" b="1" dirty="0">
                    <a:latin typeface="Segoe UI Semibold" panose="020B0702040204020203" pitchFamily="34" charset="0"/>
                    <a:cs typeface="Segoe UI Semibold" panose="020B0702040204020203" pitchFamily="34" charset="0"/>
                  </a:endParaRPr>
                </a:p>
                <a:p>
                  <a:pPr algn="ct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cs typeface="Segoe UI Semibold" panose="020B0702040204020203" pitchFamily="34" charset="0"/>
                          </a:rPr>
                          <m:t>𝔼</m:t>
                        </m:r>
                        <m:d>
                          <m:dPr>
                            <m:begChr m:val="["/>
                            <m:endChr m:val="]"/>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𝑿</m:t>
                            </m:r>
                          </m:e>
                        </m:d>
                        <m:r>
                          <a:rPr lang="en-US" sz="2000" b="1" i="1" smtClean="0">
                            <a:latin typeface="Cambria Math" panose="02040503050406030204" pitchFamily="18" charset="0"/>
                            <a:cs typeface="Segoe UI Semibold" panose="020B0702040204020203" pitchFamily="34" charset="0"/>
                          </a:rPr>
                          <m:t>=</m:t>
                        </m:r>
                        <m:f>
                          <m:fPr>
                            <m:ctrlPr>
                              <a:rPr lang="en-US" sz="2000" b="1" i="1" smtClean="0">
                                <a:latin typeface="Cambria Math" panose="02040503050406030204" pitchFamily="18" charset="0"/>
                                <a:cs typeface="Segoe UI Semibold" panose="020B0702040204020203" pitchFamily="34" charset="0"/>
                              </a:rPr>
                            </m:ctrlPr>
                          </m:fPr>
                          <m:num>
                            <m:r>
                              <a:rPr lang="en-US" sz="2000" b="1" i="1" smtClean="0">
                                <a:latin typeface="Cambria Math" panose="02040503050406030204" pitchFamily="18" charset="0"/>
                                <a:cs typeface="Segoe UI Semibold" panose="020B0702040204020203" pitchFamily="34" charset="0"/>
                              </a:rPr>
                              <m:t>𝒓</m:t>
                            </m:r>
                          </m:num>
                          <m:den>
                            <m:r>
                              <a:rPr lang="en-US" sz="2000" b="1" i="1" smtClean="0">
                                <a:latin typeface="Cambria Math" panose="02040503050406030204" pitchFamily="18" charset="0"/>
                                <a:cs typeface="Segoe UI Semibold" panose="020B0702040204020203" pitchFamily="34" charset="0"/>
                              </a:rPr>
                              <m:t>𝒑</m:t>
                            </m:r>
                          </m:den>
                        </m:f>
                      </m:oMath>
                    </m:oMathPara>
                  </a14:m>
                  <a:endParaRPr lang="en-US" sz="2000" b="1" dirty="0">
                    <a:latin typeface="Segoe UI Semibold" panose="020B0702040204020203" pitchFamily="34" charset="0"/>
                    <a:cs typeface="Segoe UI Semibold" panose="020B0702040204020203" pitchFamily="34" charset="0"/>
                  </a:endParaRPr>
                </a:p>
                <a:p>
                  <a:pPr algn="ctr"/>
                  <a14:m>
                    <m:oMathPara xmlns:m="http://schemas.openxmlformats.org/officeDocument/2006/math">
                      <m:oMathParaPr>
                        <m:jc m:val="centerGroup"/>
                      </m:oMathParaPr>
                      <m:oMath xmlns:m="http://schemas.openxmlformats.org/officeDocument/2006/math">
                        <m:r>
                          <a:rPr lang="en-US" sz="2000" b="1" i="0" smtClean="0">
                            <a:latin typeface="Cambria Math" panose="02040503050406030204" pitchFamily="18" charset="0"/>
                            <a:cs typeface="Segoe UI Semibold" panose="020B0702040204020203" pitchFamily="34" charset="0"/>
                          </a:rPr>
                          <m:t>𝐕𝐚𝐫</m:t>
                        </m:r>
                        <m:d>
                          <m:dPr>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𝑿</m:t>
                            </m:r>
                          </m:e>
                        </m:d>
                        <m:r>
                          <a:rPr lang="en-US" sz="2000" b="1" i="1" smtClean="0">
                            <a:latin typeface="Cambria Math" panose="02040503050406030204" pitchFamily="18" charset="0"/>
                            <a:cs typeface="Segoe UI Semibold" panose="020B0702040204020203" pitchFamily="34" charset="0"/>
                          </a:rPr>
                          <m:t>=</m:t>
                        </m:r>
                        <m:f>
                          <m:fPr>
                            <m:ctrlPr>
                              <a:rPr lang="en-US" sz="2000" b="1" i="1" smtClean="0">
                                <a:latin typeface="Cambria Math" panose="02040503050406030204" pitchFamily="18" charset="0"/>
                                <a:cs typeface="Segoe UI Semibold" panose="020B0702040204020203" pitchFamily="34" charset="0"/>
                              </a:rPr>
                            </m:ctrlPr>
                          </m:fPr>
                          <m:num>
                            <m:r>
                              <a:rPr lang="en-US" sz="2000" b="1" i="1" smtClean="0">
                                <a:latin typeface="Cambria Math" panose="02040503050406030204" pitchFamily="18" charset="0"/>
                                <a:cs typeface="Segoe UI Semibold" panose="020B0702040204020203" pitchFamily="34" charset="0"/>
                              </a:rPr>
                              <m:t>𝒓</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𝟏</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𝒑</m:t>
                            </m:r>
                            <m:r>
                              <a:rPr lang="en-US" sz="2000" b="1" i="1" smtClean="0">
                                <a:latin typeface="Cambria Math" panose="02040503050406030204" pitchFamily="18" charset="0"/>
                                <a:cs typeface="Segoe UI Semibold" panose="020B0702040204020203" pitchFamily="34" charset="0"/>
                              </a:rPr>
                              <m:t>)</m:t>
                            </m:r>
                          </m:num>
                          <m:den>
                            <m:sSup>
                              <m:sSupPr>
                                <m:ctrlPr>
                                  <a:rPr lang="en-US" sz="2000" b="1" i="1" smtClean="0">
                                    <a:latin typeface="Cambria Math" panose="02040503050406030204" pitchFamily="18" charset="0"/>
                                    <a:cs typeface="Segoe UI Semibold" panose="020B0702040204020203" pitchFamily="34" charset="0"/>
                                  </a:rPr>
                                </m:ctrlPr>
                              </m:sSupPr>
                              <m:e>
                                <m:r>
                                  <a:rPr lang="en-US" sz="2000" b="1" i="1" smtClean="0">
                                    <a:latin typeface="Cambria Math" panose="02040503050406030204" pitchFamily="18" charset="0"/>
                                    <a:cs typeface="Segoe UI Semibold" panose="020B0702040204020203" pitchFamily="34" charset="0"/>
                                  </a:rPr>
                                  <m:t>𝒑</m:t>
                                </m:r>
                              </m:e>
                              <m:sup>
                                <m:r>
                                  <a:rPr lang="en-US" sz="2000" b="1" i="1" smtClean="0">
                                    <a:latin typeface="Cambria Math" panose="02040503050406030204" pitchFamily="18" charset="0"/>
                                    <a:cs typeface="Segoe UI Semibold" panose="020B0702040204020203" pitchFamily="34" charset="0"/>
                                  </a:rPr>
                                  <m:t>𝟐</m:t>
                                </m:r>
                              </m:sup>
                            </m:sSup>
                          </m:den>
                        </m:f>
                      </m:oMath>
                    </m:oMathPara>
                  </a14:m>
                  <a:endParaRPr lang="en-US" sz="2000" b="1" dirty="0">
                    <a:latin typeface="Segoe UI Semibold" panose="020B0702040204020203" pitchFamily="34" charset="0"/>
                    <a:cs typeface="Segoe UI Semibold" panose="020B0702040204020203" pitchFamily="34" charset="0"/>
                  </a:endParaRPr>
                </a:p>
              </p:txBody>
            </p:sp>
          </mc:Choice>
          <mc:Fallback xmlns="">
            <p:sp>
              <p:nvSpPr>
                <p:cNvPr id="48" name="Rectangle 47">
                  <a:extLst>
                    <a:ext uri="{FF2B5EF4-FFF2-40B4-BE49-F238E27FC236}">
                      <a16:creationId xmlns:a16="http://schemas.microsoft.com/office/drawing/2014/main" id="{29CC4E03-9A06-4F61-9C86-C90FAE5D2943}"/>
                    </a:ext>
                  </a:extLst>
                </p:cNvPr>
                <p:cNvSpPr>
                  <a:spLocks noRot="1" noChangeAspect="1" noMove="1" noResize="1" noEditPoints="1" noAdjustHandles="1" noChangeArrowheads="1" noChangeShapeType="1" noTextEdit="1"/>
                </p:cNvSpPr>
                <p:nvPr/>
              </p:nvSpPr>
              <p:spPr>
                <a:xfrm>
                  <a:off x="1185842" y="3429000"/>
                  <a:ext cx="6111311" cy="1741887"/>
                </a:xfrm>
                <a:prstGeom prst="rect">
                  <a:avLst/>
                </a:prstGeom>
                <a:blipFill>
                  <a:blip r:embed="rId28"/>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 name="Rectangle 48">
                  <a:extLst>
                    <a:ext uri="{FF2B5EF4-FFF2-40B4-BE49-F238E27FC236}">
                      <a16:creationId xmlns:a16="http://schemas.microsoft.com/office/drawing/2014/main" id="{9BA0A2FE-FE32-4214-AE90-6B563801ED6E}"/>
                    </a:ext>
                  </a:extLst>
                </p:cNvPr>
                <p:cNvSpPr/>
                <p:nvPr/>
              </p:nvSpPr>
              <p:spPr>
                <a:xfrm>
                  <a:off x="1195366" y="3427084"/>
                  <a:ext cx="6101787" cy="346830"/>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centerGroup"/>
                      </m:oMathParaPr>
                      <m:oMath xmlns:m="http://schemas.openxmlformats.org/officeDocument/2006/math">
                        <m:r>
                          <a:rPr lang="en-US" sz="2000" b="1" i="1" dirty="0" smtClean="0">
                            <a:latin typeface="Cambria Math" panose="02040503050406030204" pitchFamily="18" charset="0"/>
                            <a:cs typeface="Segoe UI Semibold" panose="020B0702040204020203" pitchFamily="34" charset="0"/>
                          </a:rPr>
                          <m:t>𝑿</m:t>
                        </m:r>
                        <m:r>
                          <a:rPr lang="en-US" sz="2000" b="1" i="1" dirty="0" smtClean="0">
                            <a:latin typeface="Cambria Math" panose="02040503050406030204" pitchFamily="18" charset="0"/>
                            <a:cs typeface="Segoe UI Semibold" panose="020B0702040204020203" pitchFamily="34" charset="0"/>
                          </a:rPr>
                          <m:t>~</m:t>
                        </m:r>
                        <m:r>
                          <a:rPr lang="en-US" sz="2000" b="1" i="0" dirty="0" smtClean="0">
                            <a:latin typeface="Cambria Math" panose="02040503050406030204" pitchFamily="18" charset="0"/>
                            <a:cs typeface="Segoe UI Semibold" panose="020B0702040204020203" pitchFamily="34" charset="0"/>
                          </a:rPr>
                          <m:t>𝐍𝐞𝐠𝐁𝐢𝐧</m:t>
                        </m:r>
                        <m:r>
                          <a:rPr lang="en-US" sz="2000" b="1" i="1" dirty="0" smtClean="0">
                            <a:latin typeface="Cambria Math" panose="02040503050406030204" pitchFamily="18" charset="0"/>
                            <a:cs typeface="Segoe UI Semibold" panose="020B0702040204020203" pitchFamily="34" charset="0"/>
                          </a:rPr>
                          <m:t>(</m:t>
                        </m:r>
                        <m:r>
                          <a:rPr lang="en-US" sz="2000" b="1" i="1" dirty="0" smtClean="0">
                            <a:latin typeface="Cambria Math" panose="02040503050406030204" pitchFamily="18" charset="0"/>
                            <a:cs typeface="Segoe UI Semibold" panose="020B0702040204020203" pitchFamily="34" charset="0"/>
                          </a:rPr>
                          <m:t>𝒓</m:t>
                        </m:r>
                        <m:r>
                          <a:rPr lang="en-US" sz="2000" b="1" i="1" dirty="0" smtClean="0">
                            <a:latin typeface="Cambria Math" panose="02040503050406030204" pitchFamily="18" charset="0"/>
                            <a:cs typeface="Segoe UI Semibold" panose="020B0702040204020203" pitchFamily="34" charset="0"/>
                          </a:rPr>
                          <m:t>,</m:t>
                        </m:r>
                        <m:r>
                          <a:rPr lang="en-US" sz="2000" b="1" i="1" dirty="0" smtClean="0">
                            <a:latin typeface="Cambria Math" panose="02040503050406030204" pitchFamily="18" charset="0"/>
                            <a:cs typeface="Segoe UI Semibold" panose="020B0702040204020203" pitchFamily="34" charset="0"/>
                          </a:rPr>
                          <m:t>𝒑</m:t>
                        </m:r>
                        <m:r>
                          <a:rPr lang="en-US" sz="2000" b="1" i="1" dirty="0" smtClean="0">
                            <a:latin typeface="Cambria Math" panose="02040503050406030204" pitchFamily="18" charset="0"/>
                            <a:cs typeface="Segoe UI Semibold" panose="020B0702040204020203" pitchFamily="34" charset="0"/>
                          </a:rPr>
                          <m:t>)</m:t>
                        </m:r>
                      </m:oMath>
                    </m:oMathPara>
                  </a14:m>
                  <a:endParaRPr lang="en-US" sz="2000" b="1" dirty="0">
                    <a:latin typeface="Segoe UI Semibold" panose="020B0702040204020203" pitchFamily="34" charset="0"/>
                    <a:cs typeface="Segoe UI Semibold" panose="020B0702040204020203" pitchFamily="34" charset="0"/>
                  </a:endParaRPr>
                </a:p>
              </p:txBody>
            </p:sp>
          </mc:Choice>
          <mc:Fallback xmlns="">
            <p:sp>
              <p:nvSpPr>
                <p:cNvPr id="49" name="Rectangle 48">
                  <a:extLst>
                    <a:ext uri="{FF2B5EF4-FFF2-40B4-BE49-F238E27FC236}">
                      <a16:creationId xmlns:a16="http://schemas.microsoft.com/office/drawing/2014/main" id="{9BA0A2FE-FE32-4214-AE90-6B563801ED6E}"/>
                    </a:ext>
                  </a:extLst>
                </p:cNvPr>
                <p:cNvSpPr>
                  <a:spLocks noRot="1" noChangeAspect="1" noMove="1" noResize="1" noEditPoints="1" noAdjustHandles="1" noChangeArrowheads="1" noChangeShapeType="1" noTextEdit="1"/>
                </p:cNvSpPr>
                <p:nvPr/>
              </p:nvSpPr>
              <p:spPr>
                <a:xfrm>
                  <a:off x="1195366" y="3427084"/>
                  <a:ext cx="6101787" cy="346830"/>
                </a:xfrm>
                <a:prstGeom prst="rect">
                  <a:avLst/>
                </a:prstGeom>
                <a:blipFill>
                  <a:blip r:embed="rId29"/>
                  <a:stretch>
                    <a:fillRect b="-3571"/>
                  </a:stretch>
                </a:blipFill>
                <a:ln>
                  <a:noFill/>
                </a:ln>
              </p:spPr>
              <p:txBody>
                <a:bodyPr/>
                <a:lstStyle/>
                <a:p>
                  <a:r>
                    <a:rPr lang="en-US">
                      <a:noFill/>
                    </a:rPr>
                    <a:t> </a:t>
                  </a:r>
                </a:p>
              </p:txBody>
            </p:sp>
          </mc:Fallback>
        </mc:AlternateContent>
      </p:grpSp>
      <p:grpSp>
        <p:nvGrpSpPr>
          <p:cNvPr id="50" name="Group 49">
            <a:extLst>
              <a:ext uri="{FF2B5EF4-FFF2-40B4-BE49-F238E27FC236}">
                <a16:creationId xmlns:a16="http://schemas.microsoft.com/office/drawing/2014/main" id="{40A44836-F4AC-4228-9018-6878804A2735}"/>
              </a:ext>
            </a:extLst>
          </p:cNvPr>
          <p:cNvGrpSpPr/>
          <p:nvPr/>
        </p:nvGrpSpPr>
        <p:grpSpPr>
          <a:xfrm>
            <a:off x="6296036" y="1379687"/>
            <a:ext cx="3157436" cy="2441375"/>
            <a:chOff x="1185842" y="3427084"/>
            <a:chExt cx="6111311" cy="1743802"/>
          </a:xfrm>
        </p:grpSpPr>
        <mc:AlternateContent xmlns:mc="http://schemas.openxmlformats.org/markup-compatibility/2006" xmlns:a14="http://schemas.microsoft.com/office/drawing/2010/main">
          <mc:Choice Requires="a14">
            <p:sp>
              <p:nvSpPr>
                <p:cNvPr id="51" name="Rectangle 50">
                  <a:extLst>
                    <a:ext uri="{FF2B5EF4-FFF2-40B4-BE49-F238E27FC236}">
                      <a16:creationId xmlns:a16="http://schemas.microsoft.com/office/drawing/2014/main" id="{0E68E9F8-D684-4500-861B-3378BEE9294C}"/>
                    </a:ext>
                  </a:extLst>
                </p:cNvPr>
                <p:cNvSpPr/>
                <p:nvPr/>
              </p:nvSpPr>
              <p:spPr>
                <a:xfrm>
                  <a:off x="1185842" y="3428999"/>
                  <a:ext cx="6111311" cy="1741887"/>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i="1" dirty="0">
                    <a:latin typeface="Cambria Math" panose="02040503050406030204" pitchFamily="18" charset="0"/>
                    <a:cs typeface="Segoe UI Semibold" panose="020B0702040204020203" pitchFamily="34" charset="0"/>
                  </a:endParaRPr>
                </a:p>
                <a:p>
                  <a:pPr algn="ctr"/>
                  <a14:m>
                    <m:oMathPara xmlns:m="http://schemas.openxmlformats.org/officeDocument/2006/math">
                      <m:oMathParaPr>
                        <m:jc m:val="centerGroup"/>
                      </m:oMathParaPr>
                      <m:oMath xmlns:m="http://schemas.openxmlformats.org/officeDocument/2006/math">
                        <m:sSub>
                          <m:sSubPr>
                            <m:ctrlPr>
                              <a:rPr lang="en-US" sz="2000" b="1" i="1" smtClean="0">
                                <a:latin typeface="Cambria Math" panose="02040503050406030204" pitchFamily="18" charset="0"/>
                                <a:cs typeface="Segoe UI Semibold" panose="020B0702040204020203" pitchFamily="34" charset="0"/>
                              </a:rPr>
                            </m:ctrlPr>
                          </m:sSubPr>
                          <m:e>
                            <m:r>
                              <a:rPr lang="en-US" sz="2000" b="1" i="1" smtClean="0">
                                <a:latin typeface="Cambria Math" panose="02040503050406030204" pitchFamily="18" charset="0"/>
                                <a:cs typeface="Segoe UI Semibold" panose="020B0702040204020203" pitchFamily="34" charset="0"/>
                              </a:rPr>
                              <m:t>𝒑</m:t>
                            </m:r>
                          </m:e>
                          <m:sub>
                            <m:r>
                              <a:rPr lang="en-US" sz="2000" b="1" i="1" smtClean="0">
                                <a:latin typeface="Cambria Math" panose="02040503050406030204" pitchFamily="18" charset="0"/>
                                <a:cs typeface="Segoe UI Semibold" panose="020B0702040204020203" pitchFamily="34" charset="0"/>
                              </a:rPr>
                              <m:t>𝑿</m:t>
                            </m:r>
                          </m:sub>
                        </m:sSub>
                        <m:d>
                          <m:dPr>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𝒌</m:t>
                            </m:r>
                          </m:e>
                        </m:d>
                        <m:r>
                          <a:rPr lang="en-US" sz="2000" b="1" i="1" smtClean="0">
                            <a:latin typeface="Cambria Math" panose="02040503050406030204" pitchFamily="18" charset="0"/>
                            <a:cs typeface="Segoe UI Semibold" panose="020B0702040204020203" pitchFamily="34" charset="0"/>
                          </a:rPr>
                          <m:t>=</m:t>
                        </m:r>
                        <m:d>
                          <m:dPr>
                            <m:ctrlPr>
                              <a:rPr lang="en-US" sz="2000" b="1" i="1" smtClean="0">
                                <a:latin typeface="Cambria Math" panose="02040503050406030204" pitchFamily="18" charset="0"/>
                                <a:cs typeface="Segoe UI Semibold" panose="020B0702040204020203" pitchFamily="34" charset="0"/>
                              </a:rPr>
                            </m:ctrlPr>
                          </m:dPr>
                          <m:e>
                            <m:f>
                              <m:fPr>
                                <m:type m:val="noBar"/>
                                <m:ctrlPr>
                                  <a:rPr lang="en-US" sz="2000" b="1" i="1" smtClean="0">
                                    <a:latin typeface="Cambria Math" panose="02040503050406030204" pitchFamily="18" charset="0"/>
                                    <a:cs typeface="Segoe UI Semibold" panose="020B0702040204020203" pitchFamily="34" charset="0"/>
                                  </a:rPr>
                                </m:ctrlPr>
                              </m:fPr>
                              <m:num>
                                <m:r>
                                  <a:rPr lang="en-US" sz="2000" b="1" i="1" smtClean="0">
                                    <a:latin typeface="Cambria Math" panose="02040503050406030204" pitchFamily="18" charset="0"/>
                                    <a:cs typeface="Segoe UI Semibold" panose="020B0702040204020203" pitchFamily="34" charset="0"/>
                                  </a:rPr>
                                  <m:t>𝒏</m:t>
                                </m:r>
                              </m:num>
                              <m:den>
                                <m:r>
                                  <a:rPr lang="en-US" sz="2000" b="1" i="1" smtClean="0">
                                    <a:latin typeface="Cambria Math" panose="02040503050406030204" pitchFamily="18" charset="0"/>
                                    <a:cs typeface="Segoe UI Semibold" panose="020B0702040204020203" pitchFamily="34" charset="0"/>
                                  </a:rPr>
                                  <m:t>𝒌</m:t>
                                </m:r>
                              </m:den>
                            </m:f>
                          </m:e>
                        </m:d>
                        <m:sSup>
                          <m:sSupPr>
                            <m:ctrlPr>
                              <a:rPr lang="en-US" sz="2000" b="1" i="1" smtClean="0">
                                <a:latin typeface="Cambria Math" panose="02040503050406030204" pitchFamily="18" charset="0"/>
                                <a:cs typeface="Segoe UI Semibold" panose="020B0702040204020203" pitchFamily="34" charset="0"/>
                              </a:rPr>
                            </m:ctrlPr>
                          </m:sSupPr>
                          <m:e>
                            <m:r>
                              <a:rPr lang="en-US" sz="2000" b="1" i="1" smtClean="0">
                                <a:latin typeface="Cambria Math" panose="02040503050406030204" pitchFamily="18" charset="0"/>
                                <a:cs typeface="Segoe UI Semibold" panose="020B0702040204020203" pitchFamily="34" charset="0"/>
                              </a:rPr>
                              <m:t>𝒑</m:t>
                            </m:r>
                          </m:e>
                          <m:sup>
                            <m:r>
                              <a:rPr lang="en-US" sz="2000" b="1" i="1" smtClean="0">
                                <a:latin typeface="Cambria Math" panose="02040503050406030204" pitchFamily="18" charset="0"/>
                                <a:cs typeface="Segoe UI Semibold" panose="020B0702040204020203" pitchFamily="34" charset="0"/>
                              </a:rPr>
                              <m:t>𝒌</m:t>
                            </m:r>
                          </m:sup>
                        </m:sSup>
                        <m:sSup>
                          <m:sSupPr>
                            <m:ctrlPr>
                              <a:rPr lang="en-US" sz="2000" b="1" i="1" smtClean="0">
                                <a:latin typeface="Cambria Math" panose="02040503050406030204" pitchFamily="18" charset="0"/>
                                <a:cs typeface="Segoe UI Semibold" panose="020B0702040204020203" pitchFamily="34" charset="0"/>
                              </a:rPr>
                            </m:ctrlPr>
                          </m:sSupPr>
                          <m:e>
                            <m:d>
                              <m:dPr>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𝟏</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𝒑</m:t>
                                </m:r>
                              </m:e>
                            </m:d>
                          </m:e>
                          <m:sup>
                            <m:r>
                              <a:rPr lang="en-US" sz="2000" b="1" i="1" smtClean="0">
                                <a:latin typeface="Cambria Math" panose="02040503050406030204" pitchFamily="18" charset="0"/>
                                <a:cs typeface="Segoe UI Semibold" panose="020B0702040204020203" pitchFamily="34" charset="0"/>
                              </a:rPr>
                              <m:t>𝒏</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𝒌</m:t>
                            </m:r>
                          </m:sup>
                        </m:sSup>
                      </m:oMath>
                    </m:oMathPara>
                  </a14:m>
                  <a:endParaRPr lang="en-US" sz="2000" b="1" dirty="0">
                    <a:latin typeface="Segoe UI Semibold" panose="020B0702040204020203" pitchFamily="34" charset="0"/>
                    <a:cs typeface="Segoe UI Semibold" panose="020B0702040204020203" pitchFamily="34" charset="0"/>
                  </a:endParaRPr>
                </a:p>
                <a:p>
                  <a:pPr algn="ctr"/>
                  <a:br>
                    <a:rPr lang="en-US" sz="2000" b="1" i="1" dirty="0">
                      <a:latin typeface="Cambria Math" panose="02040503050406030204" pitchFamily="18" charset="0"/>
                      <a:cs typeface="Segoe UI Semibold" panose="020B0702040204020203" pitchFamily="34" charset="0"/>
                    </a:rPr>
                  </a:b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cs typeface="Segoe UI Semibold" panose="020B0702040204020203" pitchFamily="34" charset="0"/>
                          </a:rPr>
                          <m:t>𝔼</m:t>
                        </m:r>
                        <m:d>
                          <m:dPr>
                            <m:begChr m:val="["/>
                            <m:endChr m:val="]"/>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𝑿</m:t>
                            </m:r>
                          </m:e>
                        </m:d>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𝒏𝒑</m:t>
                        </m:r>
                      </m:oMath>
                    </m:oMathPara>
                  </a14:m>
                  <a:endParaRPr lang="en-US" sz="2000" b="1" dirty="0">
                    <a:latin typeface="Segoe UI Semibold" panose="020B0702040204020203" pitchFamily="34" charset="0"/>
                    <a:cs typeface="Segoe UI Semibold" panose="020B0702040204020203" pitchFamily="34" charset="0"/>
                  </a:endParaRPr>
                </a:p>
                <a:p>
                  <a:pPr algn="ctr"/>
                  <a:endParaRPr lang="en-US" sz="2000" b="1" dirty="0">
                    <a:latin typeface="Segoe UI Semibold" panose="020B0702040204020203" pitchFamily="34" charset="0"/>
                    <a:cs typeface="Segoe UI Semibold" panose="020B0702040204020203" pitchFamily="34" charset="0"/>
                  </a:endParaRPr>
                </a:p>
                <a:p>
                  <a:pPr algn="ctr"/>
                  <a14:m>
                    <m:oMathPara xmlns:m="http://schemas.openxmlformats.org/officeDocument/2006/math">
                      <m:oMathParaPr>
                        <m:jc m:val="centerGroup"/>
                      </m:oMathParaPr>
                      <m:oMath xmlns:m="http://schemas.openxmlformats.org/officeDocument/2006/math">
                        <m:r>
                          <a:rPr lang="en-US" sz="2000" b="1" i="0" smtClean="0">
                            <a:latin typeface="Cambria Math" panose="02040503050406030204" pitchFamily="18" charset="0"/>
                            <a:cs typeface="Segoe UI Semibold" panose="020B0702040204020203" pitchFamily="34" charset="0"/>
                          </a:rPr>
                          <m:t>𝐕𝐚𝐫</m:t>
                        </m:r>
                        <m:d>
                          <m:dPr>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𝑿</m:t>
                            </m:r>
                          </m:e>
                        </m:d>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𝒏𝒑</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𝟏</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𝒑</m:t>
                        </m:r>
                        <m:r>
                          <a:rPr lang="en-US" sz="2000" b="1" i="1" smtClean="0">
                            <a:latin typeface="Cambria Math" panose="02040503050406030204" pitchFamily="18" charset="0"/>
                            <a:cs typeface="Segoe UI Semibold" panose="020B0702040204020203" pitchFamily="34" charset="0"/>
                          </a:rPr>
                          <m:t>)</m:t>
                        </m:r>
                      </m:oMath>
                    </m:oMathPara>
                  </a14:m>
                  <a:endParaRPr lang="en-US" sz="2000" b="1" dirty="0">
                    <a:latin typeface="Segoe UI Semibold" panose="020B0702040204020203" pitchFamily="34" charset="0"/>
                    <a:cs typeface="Segoe UI Semibold" panose="020B0702040204020203" pitchFamily="34" charset="0"/>
                  </a:endParaRPr>
                </a:p>
              </p:txBody>
            </p:sp>
          </mc:Choice>
          <mc:Fallback xmlns="">
            <p:sp>
              <p:nvSpPr>
                <p:cNvPr id="51" name="Rectangle 50">
                  <a:extLst>
                    <a:ext uri="{FF2B5EF4-FFF2-40B4-BE49-F238E27FC236}">
                      <a16:creationId xmlns:a16="http://schemas.microsoft.com/office/drawing/2014/main" id="{0E68E9F8-D684-4500-861B-3378BEE9294C}"/>
                    </a:ext>
                  </a:extLst>
                </p:cNvPr>
                <p:cNvSpPr>
                  <a:spLocks noRot="1" noChangeAspect="1" noMove="1" noResize="1" noEditPoints="1" noAdjustHandles="1" noChangeArrowheads="1" noChangeShapeType="1" noTextEdit="1"/>
                </p:cNvSpPr>
                <p:nvPr/>
              </p:nvSpPr>
              <p:spPr>
                <a:xfrm>
                  <a:off x="1185842" y="3428999"/>
                  <a:ext cx="6111311" cy="1741887"/>
                </a:xfrm>
                <a:prstGeom prst="rect">
                  <a:avLst/>
                </a:prstGeom>
                <a:blipFill>
                  <a:blip r:embed="rId30"/>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Rectangle 51">
                  <a:extLst>
                    <a:ext uri="{FF2B5EF4-FFF2-40B4-BE49-F238E27FC236}">
                      <a16:creationId xmlns:a16="http://schemas.microsoft.com/office/drawing/2014/main" id="{0770CA52-FBB0-4E3B-8DFA-6C46E14BDA4F}"/>
                    </a:ext>
                  </a:extLst>
                </p:cNvPr>
                <p:cNvSpPr/>
                <p:nvPr/>
              </p:nvSpPr>
              <p:spPr>
                <a:xfrm>
                  <a:off x="1195365" y="3427084"/>
                  <a:ext cx="6101788" cy="346830"/>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centerGroup"/>
                      </m:oMathParaPr>
                      <m:oMath xmlns:m="http://schemas.openxmlformats.org/officeDocument/2006/math">
                        <m:r>
                          <a:rPr lang="en-US" sz="2000" b="1" i="1" dirty="0" smtClean="0">
                            <a:latin typeface="Cambria Math" panose="02040503050406030204" pitchFamily="18" charset="0"/>
                            <a:cs typeface="Segoe UI Semibold" panose="020B0702040204020203" pitchFamily="34" charset="0"/>
                          </a:rPr>
                          <m:t>𝑿</m:t>
                        </m:r>
                        <m:r>
                          <a:rPr lang="en-US" sz="2000" b="1" i="1" dirty="0" smtClean="0">
                            <a:latin typeface="Cambria Math" panose="02040503050406030204" pitchFamily="18" charset="0"/>
                            <a:cs typeface="Segoe UI Semibold" panose="020B0702040204020203" pitchFamily="34" charset="0"/>
                          </a:rPr>
                          <m:t>~</m:t>
                        </m:r>
                        <m:r>
                          <a:rPr lang="en-US" sz="2000" b="1" i="0" dirty="0" smtClean="0">
                            <a:latin typeface="Cambria Math" panose="02040503050406030204" pitchFamily="18" charset="0"/>
                            <a:cs typeface="Segoe UI Semibold" panose="020B0702040204020203" pitchFamily="34" charset="0"/>
                          </a:rPr>
                          <m:t>𝐁𝐢𝐧</m:t>
                        </m:r>
                        <m:r>
                          <a:rPr lang="en-US" sz="2000" b="1" i="1" dirty="0" smtClean="0">
                            <a:latin typeface="Cambria Math" panose="02040503050406030204" pitchFamily="18" charset="0"/>
                            <a:cs typeface="Segoe UI Semibold" panose="020B0702040204020203" pitchFamily="34" charset="0"/>
                          </a:rPr>
                          <m:t>(</m:t>
                        </m:r>
                        <m:r>
                          <a:rPr lang="en-US" sz="2000" b="1" i="1" dirty="0" smtClean="0">
                            <a:latin typeface="Cambria Math" panose="02040503050406030204" pitchFamily="18" charset="0"/>
                            <a:cs typeface="Segoe UI Semibold" panose="020B0702040204020203" pitchFamily="34" charset="0"/>
                          </a:rPr>
                          <m:t>𝒏</m:t>
                        </m:r>
                        <m:r>
                          <a:rPr lang="en-US" sz="2000" b="1" i="1" dirty="0" smtClean="0">
                            <a:latin typeface="Cambria Math" panose="02040503050406030204" pitchFamily="18" charset="0"/>
                            <a:cs typeface="Segoe UI Semibold" panose="020B0702040204020203" pitchFamily="34" charset="0"/>
                          </a:rPr>
                          <m:t>,</m:t>
                        </m:r>
                        <m:r>
                          <a:rPr lang="en-US" sz="2000" b="1" i="1" dirty="0" smtClean="0">
                            <a:latin typeface="Cambria Math" panose="02040503050406030204" pitchFamily="18" charset="0"/>
                            <a:cs typeface="Segoe UI Semibold" panose="020B0702040204020203" pitchFamily="34" charset="0"/>
                          </a:rPr>
                          <m:t>𝒑</m:t>
                        </m:r>
                        <m:r>
                          <a:rPr lang="en-US" sz="2000" b="1" i="1" dirty="0" smtClean="0">
                            <a:latin typeface="Cambria Math" panose="02040503050406030204" pitchFamily="18" charset="0"/>
                            <a:cs typeface="Segoe UI Semibold" panose="020B0702040204020203" pitchFamily="34" charset="0"/>
                          </a:rPr>
                          <m:t>)</m:t>
                        </m:r>
                      </m:oMath>
                    </m:oMathPara>
                  </a14:m>
                  <a:endParaRPr lang="en-US" sz="2000" b="1" dirty="0">
                    <a:latin typeface="Segoe UI Semibold" panose="020B0702040204020203" pitchFamily="34" charset="0"/>
                    <a:cs typeface="Segoe UI Semibold" panose="020B0702040204020203" pitchFamily="34" charset="0"/>
                  </a:endParaRPr>
                </a:p>
              </p:txBody>
            </p:sp>
          </mc:Choice>
          <mc:Fallback xmlns="">
            <p:sp>
              <p:nvSpPr>
                <p:cNvPr id="52" name="Rectangle 51">
                  <a:extLst>
                    <a:ext uri="{FF2B5EF4-FFF2-40B4-BE49-F238E27FC236}">
                      <a16:creationId xmlns:a16="http://schemas.microsoft.com/office/drawing/2014/main" id="{0770CA52-FBB0-4E3B-8DFA-6C46E14BDA4F}"/>
                    </a:ext>
                  </a:extLst>
                </p:cNvPr>
                <p:cNvSpPr>
                  <a:spLocks noRot="1" noChangeAspect="1" noMove="1" noResize="1" noEditPoints="1" noAdjustHandles="1" noChangeArrowheads="1" noChangeShapeType="1" noTextEdit="1"/>
                </p:cNvSpPr>
                <p:nvPr/>
              </p:nvSpPr>
              <p:spPr>
                <a:xfrm>
                  <a:off x="1195365" y="3427084"/>
                  <a:ext cx="6101788" cy="346830"/>
                </a:xfrm>
                <a:prstGeom prst="rect">
                  <a:avLst/>
                </a:prstGeom>
                <a:blipFill>
                  <a:blip r:embed="rId31"/>
                  <a:stretch>
                    <a:fillRect b="-6250"/>
                  </a:stretch>
                </a:blipFill>
                <a:ln>
                  <a:noFill/>
                </a:ln>
              </p:spPr>
              <p:txBody>
                <a:bodyPr/>
                <a:lstStyle/>
                <a:p>
                  <a:r>
                    <a:rPr lang="en-US">
                      <a:noFill/>
                    </a:rPr>
                    <a:t> </a:t>
                  </a:r>
                </a:p>
              </p:txBody>
            </p:sp>
          </mc:Fallback>
        </mc:AlternateContent>
      </p:grpSp>
      <p:grpSp>
        <p:nvGrpSpPr>
          <p:cNvPr id="53" name="Group 52">
            <a:extLst>
              <a:ext uri="{FF2B5EF4-FFF2-40B4-BE49-F238E27FC236}">
                <a16:creationId xmlns:a16="http://schemas.microsoft.com/office/drawing/2014/main" id="{0A0AB1CF-ED89-4BD9-8CD2-180C0C24D714}"/>
              </a:ext>
            </a:extLst>
          </p:cNvPr>
          <p:cNvGrpSpPr/>
          <p:nvPr/>
        </p:nvGrpSpPr>
        <p:grpSpPr>
          <a:xfrm>
            <a:off x="4457385" y="4087159"/>
            <a:ext cx="3452059" cy="2593043"/>
            <a:chOff x="1185842" y="3427084"/>
            <a:chExt cx="6111311" cy="1852134"/>
          </a:xfrm>
        </p:grpSpPr>
        <mc:AlternateContent xmlns:mc="http://schemas.openxmlformats.org/markup-compatibility/2006" xmlns:a14="http://schemas.microsoft.com/office/drawing/2010/main">
          <mc:Choice Requires="a14">
            <p:sp>
              <p:nvSpPr>
                <p:cNvPr id="54" name="Rectangle 53">
                  <a:extLst>
                    <a:ext uri="{FF2B5EF4-FFF2-40B4-BE49-F238E27FC236}">
                      <a16:creationId xmlns:a16="http://schemas.microsoft.com/office/drawing/2014/main" id="{5FB594CD-5A01-48B3-8E1C-574300B78B9B}"/>
                    </a:ext>
                  </a:extLst>
                </p:cNvPr>
                <p:cNvSpPr/>
                <p:nvPr/>
              </p:nvSpPr>
              <p:spPr>
                <a:xfrm>
                  <a:off x="1185842" y="3429000"/>
                  <a:ext cx="6111311" cy="1850218"/>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00" b="1" i="1" dirty="0">
                    <a:latin typeface="Cambria Math" panose="02040503050406030204" pitchFamily="18" charset="0"/>
                    <a:cs typeface="Segoe UI Semibold" panose="020B0702040204020203" pitchFamily="34" charset="0"/>
                  </a:endParaRPr>
                </a:p>
                <a:p>
                  <a:pPr algn="ctr"/>
                  <a:endParaRPr lang="en-US" sz="1700" b="1" i="1" dirty="0">
                    <a:latin typeface="Cambria Math" panose="02040503050406030204" pitchFamily="18" charset="0"/>
                    <a:cs typeface="Segoe UI Semibold" panose="020B0702040204020203" pitchFamily="34" charset="0"/>
                  </a:endParaRPr>
                </a:p>
                <a:p>
                  <a:pPr algn="ctr"/>
                  <a14:m>
                    <m:oMathPara xmlns:m="http://schemas.openxmlformats.org/officeDocument/2006/math">
                      <m:oMathParaPr>
                        <m:jc m:val="centerGroup"/>
                      </m:oMathParaPr>
                      <m:oMath xmlns:m="http://schemas.openxmlformats.org/officeDocument/2006/math">
                        <m:sSub>
                          <m:sSubPr>
                            <m:ctrlPr>
                              <a:rPr lang="en-US" sz="1900" b="1" i="1" smtClean="0">
                                <a:latin typeface="Cambria Math" panose="02040503050406030204" pitchFamily="18" charset="0"/>
                                <a:cs typeface="Segoe UI Semibold" panose="020B0702040204020203" pitchFamily="34" charset="0"/>
                              </a:rPr>
                            </m:ctrlPr>
                          </m:sSubPr>
                          <m:e>
                            <m:r>
                              <a:rPr lang="en-US" sz="1900" b="1" i="1" smtClean="0">
                                <a:latin typeface="Cambria Math" panose="02040503050406030204" pitchFamily="18" charset="0"/>
                                <a:cs typeface="Segoe UI Semibold" panose="020B0702040204020203" pitchFamily="34" charset="0"/>
                              </a:rPr>
                              <m:t>𝒑</m:t>
                            </m:r>
                          </m:e>
                          <m:sub>
                            <m:r>
                              <a:rPr lang="en-US" sz="1900" b="1" i="1" smtClean="0">
                                <a:latin typeface="Cambria Math" panose="02040503050406030204" pitchFamily="18" charset="0"/>
                                <a:cs typeface="Segoe UI Semibold" panose="020B0702040204020203" pitchFamily="34" charset="0"/>
                              </a:rPr>
                              <m:t>𝑿</m:t>
                            </m:r>
                          </m:sub>
                        </m:sSub>
                        <m:d>
                          <m:dPr>
                            <m:ctrlPr>
                              <a:rPr lang="en-US" sz="1900" b="1" i="1" smtClean="0">
                                <a:latin typeface="Cambria Math" panose="02040503050406030204" pitchFamily="18" charset="0"/>
                                <a:cs typeface="Segoe UI Semibold" panose="020B0702040204020203" pitchFamily="34" charset="0"/>
                              </a:rPr>
                            </m:ctrlPr>
                          </m:dPr>
                          <m:e>
                            <m:r>
                              <a:rPr lang="en-US" sz="1900" b="1" i="1" smtClean="0">
                                <a:latin typeface="Cambria Math" panose="02040503050406030204" pitchFamily="18" charset="0"/>
                                <a:cs typeface="Segoe UI Semibold" panose="020B0702040204020203" pitchFamily="34" charset="0"/>
                              </a:rPr>
                              <m:t>𝒌</m:t>
                            </m:r>
                          </m:e>
                        </m:d>
                        <m:r>
                          <a:rPr lang="en-US" sz="1900" b="1" i="1" smtClean="0">
                            <a:latin typeface="Cambria Math" panose="02040503050406030204" pitchFamily="18" charset="0"/>
                            <a:cs typeface="Segoe UI Semibold" panose="020B0702040204020203" pitchFamily="34" charset="0"/>
                          </a:rPr>
                          <m:t>=</m:t>
                        </m:r>
                        <m:f>
                          <m:fPr>
                            <m:ctrlPr>
                              <a:rPr lang="en-US" sz="1900" b="1" i="1" smtClean="0">
                                <a:latin typeface="Cambria Math" panose="02040503050406030204" pitchFamily="18" charset="0"/>
                                <a:cs typeface="Segoe UI Semibold" panose="020B0702040204020203" pitchFamily="34" charset="0"/>
                              </a:rPr>
                            </m:ctrlPr>
                          </m:fPr>
                          <m:num>
                            <m:d>
                              <m:dPr>
                                <m:ctrlPr>
                                  <a:rPr lang="en-US" sz="1900" b="1" i="1" smtClean="0">
                                    <a:latin typeface="Cambria Math" panose="02040503050406030204" pitchFamily="18" charset="0"/>
                                    <a:cs typeface="Segoe UI Semibold" panose="020B0702040204020203" pitchFamily="34" charset="0"/>
                                  </a:rPr>
                                </m:ctrlPr>
                              </m:dPr>
                              <m:e>
                                <m:f>
                                  <m:fPr>
                                    <m:type m:val="noBar"/>
                                    <m:ctrlPr>
                                      <a:rPr lang="en-US" sz="1900" b="1" i="1" smtClean="0">
                                        <a:latin typeface="Cambria Math" panose="02040503050406030204" pitchFamily="18" charset="0"/>
                                        <a:cs typeface="Segoe UI Semibold" panose="020B0702040204020203" pitchFamily="34" charset="0"/>
                                      </a:rPr>
                                    </m:ctrlPr>
                                  </m:fPr>
                                  <m:num>
                                    <m:r>
                                      <a:rPr lang="en-US" sz="1900" b="1" i="1" smtClean="0">
                                        <a:latin typeface="Cambria Math" panose="02040503050406030204" pitchFamily="18" charset="0"/>
                                        <a:cs typeface="Segoe UI Semibold" panose="020B0702040204020203" pitchFamily="34" charset="0"/>
                                      </a:rPr>
                                      <m:t>𝑲</m:t>
                                    </m:r>
                                  </m:num>
                                  <m:den>
                                    <m:r>
                                      <a:rPr lang="en-US" sz="1900" b="1" i="1" smtClean="0">
                                        <a:latin typeface="Cambria Math" panose="02040503050406030204" pitchFamily="18" charset="0"/>
                                        <a:cs typeface="Segoe UI Semibold" panose="020B0702040204020203" pitchFamily="34" charset="0"/>
                                      </a:rPr>
                                      <m:t>𝒌</m:t>
                                    </m:r>
                                  </m:den>
                                </m:f>
                              </m:e>
                            </m:d>
                            <m:d>
                              <m:dPr>
                                <m:ctrlPr>
                                  <a:rPr lang="en-US" sz="1900" b="1" i="1" smtClean="0">
                                    <a:latin typeface="Cambria Math" panose="02040503050406030204" pitchFamily="18" charset="0"/>
                                    <a:cs typeface="Segoe UI Semibold" panose="020B0702040204020203" pitchFamily="34" charset="0"/>
                                  </a:rPr>
                                </m:ctrlPr>
                              </m:dPr>
                              <m:e>
                                <m:f>
                                  <m:fPr>
                                    <m:type m:val="noBar"/>
                                    <m:ctrlPr>
                                      <a:rPr lang="en-US" sz="1900" b="1" i="1" smtClean="0">
                                        <a:latin typeface="Cambria Math" panose="02040503050406030204" pitchFamily="18" charset="0"/>
                                        <a:cs typeface="Segoe UI Semibold" panose="020B0702040204020203" pitchFamily="34" charset="0"/>
                                      </a:rPr>
                                    </m:ctrlPr>
                                  </m:fPr>
                                  <m:num>
                                    <m:r>
                                      <a:rPr lang="en-US" sz="1900" b="1" i="1" smtClean="0">
                                        <a:latin typeface="Cambria Math" panose="02040503050406030204" pitchFamily="18" charset="0"/>
                                        <a:cs typeface="Segoe UI Semibold" panose="020B0702040204020203" pitchFamily="34" charset="0"/>
                                      </a:rPr>
                                      <m:t>𝑵</m:t>
                                    </m:r>
                                    <m:r>
                                      <a:rPr lang="en-US" sz="1900" b="1" i="1" smtClean="0">
                                        <a:latin typeface="Cambria Math" panose="02040503050406030204" pitchFamily="18" charset="0"/>
                                        <a:cs typeface="Segoe UI Semibold" panose="020B0702040204020203" pitchFamily="34" charset="0"/>
                                      </a:rPr>
                                      <m:t>−</m:t>
                                    </m:r>
                                    <m:r>
                                      <a:rPr lang="en-US" sz="1900" b="1" i="1" smtClean="0">
                                        <a:latin typeface="Cambria Math" panose="02040503050406030204" pitchFamily="18" charset="0"/>
                                        <a:cs typeface="Segoe UI Semibold" panose="020B0702040204020203" pitchFamily="34" charset="0"/>
                                      </a:rPr>
                                      <m:t>𝑲</m:t>
                                    </m:r>
                                  </m:num>
                                  <m:den>
                                    <m:r>
                                      <a:rPr lang="en-US" sz="1900" b="1" i="1" smtClean="0">
                                        <a:latin typeface="Cambria Math" panose="02040503050406030204" pitchFamily="18" charset="0"/>
                                        <a:cs typeface="Segoe UI Semibold" panose="020B0702040204020203" pitchFamily="34" charset="0"/>
                                      </a:rPr>
                                      <m:t>𝒏</m:t>
                                    </m:r>
                                    <m:r>
                                      <a:rPr lang="en-US" sz="1900" b="1" i="1" smtClean="0">
                                        <a:latin typeface="Cambria Math" panose="02040503050406030204" pitchFamily="18" charset="0"/>
                                        <a:cs typeface="Segoe UI Semibold" panose="020B0702040204020203" pitchFamily="34" charset="0"/>
                                      </a:rPr>
                                      <m:t>−</m:t>
                                    </m:r>
                                    <m:r>
                                      <a:rPr lang="en-US" sz="1900" b="1" i="1" smtClean="0">
                                        <a:latin typeface="Cambria Math" panose="02040503050406030204" pitchFamily="18" charset="0"/>
                                        <a:cs typeface="Segoe UI Semibold" panose="020B0702040204020203" pitchFamily="34" charset="0"/>
                                      </a:rPr>
                                      <m:t>𝒌</m:t>
                                    </m:r>
                                  </m:den>
                                </m:f>
                              </m:e>
                            </m:d>
                          </m:num>
                          <m:den>
                            <m:d>
                              <m:dPr>
                                <m:ctrlPr>
                                  <a:rPr lang="en-US" sz="1900" b="1" i="1" smtClean="0">
                                    <a:latin typeface="Cambria Math" panose="02040503050406030204" pitchFamily="18" charset="0"/>
                                    <a:cs typeface="Segoe UI Semibold" panose="020B0702040204020203" pitchFamily="34" charset="0"/>
                                  </a:rPr>
                                </m:ctrlPr>
                              </m:dPr>
                              <m:e>
                                <m:f>
                                  <m:fPr>
                                    <m:type m:val="noBar"/>
                                    <m:ctrlPr>
                                      <a:rPr lang="en-US" sz="1900" b="1" i="1" smtClean="0">
                                        <a:latin typeface="Cambria Math" panose="02040503050406030204" pitchFamily="18" charset="0"/>
                                        <a:cs typeface="Segoe UI Semibold" panose="020B0702040204020203" pitchFamily="34" charset="0"/>
                                      </a:rPr>
                                    </m:ctrlPr>
                                  </m:fPr>
                                  <m:num>
                                    <m:r>
                                      <a:rPr lang="en-US" sz="1900" b="1" i="1" smtClean="0">
                                        <a:latin typeface="Cambria Math" panose="02040503050406030204" pitchFamily="18" charset="0"/>
                                        <a:cs typeface="Segoe UI Semibold" panose="020B0702040204020203" pitchFamily="34" charset="0"/>
                                      </a:rPr>
                                      <m:t>𝑵</m:t>
                                    </m:r>
                                  </m:num>
                                  <m:den>
                                    <m:r>
                                      <a:rPr lang="en-US" sz="1900" b="1" i="1" smtClean="0">
                                        <a:latin typeface="Cambria Math" panose="02040503050406030204" pitchFamily="18" charset="0"/>
                                        <a:cs typeface="Segoe UI Semibold" panose="020B0702040204020203" pitchFamily="34" charset="0"/>
                                      </a:rPr>
                                      <m:t>𝒏</m:t>
                                    </m:r>
                                  </m:den>
                                </m:f>
                              </m:e>
                            </m:d>
                          </m:den>
                        </m:f>
                      </m:oMath>
                    </m:oMathPara>
                  </a14:m>
                  <a:endParaRPr lang="en-US" sz="1900" b="1" dirty="0">
                    <a:latin typeface="Segoe UI Semibold" panose="020B0702040204020203" pitchFamily="34" charset="0"/>
                    <a:cs typeface="Segoe UI Semibold" panose="020B0702040204020203" pitchFamily="34" charset="0"/>
                  </a:endParaRPr>
                </a:p>
                <a:p>
                  <a:pPr algn="ctr"/>
                  <a14:m>
                    <m:oMathPara xmlns:m="http://schemas.openxmlformats.org/officeDocument/2006/math">
                      <m:oMathParaPr>
                        <m:jc m:val="centerGroup"/>
                      </m:oMathParaPr>
                      <m:oMath xmlns:m="http://schemas.openxmlformats.org/officeDocument/2006/math">
                        <m:r>
                          <a:rPr lang="en-US" sz="1900" b="1" i="1" smtClean="0">
                            <a:latin typeface="Cambria Math" panose="02040503050406030204" pitchFamily="18" charset="0"/>
                            <a:cs typeface="Segoe UI Semibold" panose="020B0702040204020203" pitchFamily="34" charset="0"/>
                          </a:rPr>
                          <m:t>𝔼</m:t>
                        </m:r>
                        <m:d>
                          <m:dPr>
                            <m:begChr m:val="["/>
                            <m:endChr m:val="]"/>
                            <m:ctrlPr>
                              <a:rPr lang="en-US" sz="1900" b="1" i="1" smtClean="0">
                                <a:latin typeface="Cambria Math" panose="02040503050406030204" pitchFamily="18" charset="0"/>
                                <a:cs typeface="Segoe UI Semibold" panose="020B0702040204020203" pitchFamily="34" charset="0"/>
                              </a:rPr>
                            </m:ctrlPr>
                          </m:dPr>
                          <m:e>
                            <m:r>
                              <a:rPr lang="en-US" sz="1900" b="1" i="1" smtClean="0">
                                <a:latin typeface="Cambria Math" panose="02040503050406030204" pitchFamily="18" charset="0"/>
                                <a:cs typeface="Segoe UI Semibold" panose="020B0702040204020203" pitchFamily="34" charset="0"/>
                              </a:rPr>
                              <m:t>𝑿</m:t>
                            </m:r>
                          </m:e>
                        </m:d>
                        <m:r>
                          <a:rPr lang="en-US" sz="1900" b="1" i="1" smtClean="0">
                            <a:latin typeface="Cambria Math" panose="02040503050406030204" pitchFamily="18" charset="0"/>
                            <a:cs typeface="Segoe UI Semibold" panose="020B0702040204020203" pitchFamily="34" charset="0"/>
                          </a:rPr>
                          <m:t>=</m:t>
                        </m:r>
                        <m:r>
                          <a:rPr lang="en-US" sz="1900" b="1" i="1" smtClean="0">
                            <a:latin typeface="Cambria Math" panose="02040503050406030204" pitchFamily="18" charset="0"/>
                            <a:cs typeface="Segoe UI Semibold" panose="020B0702040204020203" pitchFamily="34" charset="0"/>
                          </a:rPr>
                          <m:t>𝒏</m:t>
                        </m:r>
                        <m:f>
                          <m:fPr>
                            <m:ctrlPr>
                              <a:rPr lang="en-US" sz="1900" b="1" i="1" smtClean="0">
                                <a:latin typeface="Cambria Math" panose="02040503050406030204" pitchFamily="18" charset="0"/>
                                <a:cs typeface="Segoe UI Semibold" panose="020B0702040204020203" pitchFamily="34" charset="0"/>
                              </a:rPr>
                            </m:ctrlPr>
                          </m:fPr>
                          <m:num>
                            <m:r>
                              <a:rPr lang="en-US" sz="1900" b="1" i="1" smtClean="0">
                                <a:latin typeface="Cambria Math" panose="02040503050406030204" pitchFamily="18" charset="0"/>
                                <a:cs typeface="Segoe UI Semibold" panose="020B0702040204020203" pitchFamily="34" charset="0"/>
                              </a:rPr>
                              <m:t>𝑲</m:t>
                            </m:r>
                          </m:num>
                          <m:den>
                            <m:r>
                              <a:rPr lang="en-US" sz="1900" b="1" i="1" smtClean="0">
                                <a:latin typeface="Cambria Math" panose="02040503050406030204" pitchFamily="18" charset="0"/>
                                <a:cs typeface="Segoe UI Semibold" panose="020B0702040204020203" pitchFamily="34" charset="0"/>
                              </a:rPr>
                              <m:t>𝑵</m:t>
                            </m:r>
                          </m:den>
                        </m:f>
                      </m:oMath>
                    </m:oMathPara>
                  </a14:m>
                  <a:endParaRPr lang="en-US" sz="1900" b="1" dirty="0">
                    <a:latin typeface="Segoe UI Semibold" panose="020B0702040204020203" pitchFamily="34" charset="0"/>
                    <a:cs typeface="Segoe UI Semibold" panose="020B0702040204020203" pitchFamily="34" charset="0"/>
                  </a:endParaRPr>
                </a:p>
                <a:p>
                  <a:pPr algn="ctr"/>
                  <a14:m>
                    <m:oMathPara xmlns:m="http://schemas.openxmlformats.org/officeDocument/2006/math">
                      <m:oMathParaPr>
                        <m:jc m:val="centerGroup"/>
                      </m:oMathParaPr>
                      <m:oMath xmlns:m="http://schemas.openxmlformats.org/officeDocument/2006/math">
                        <m:r>
                          <a:rPr lang="en-US" sz="1900" b="1" i="0" smtClean="0">
                            <a:latin typeface="Cambria Math" panose="02040503050406030204" pitchFamily="18" charset="0"/>
                            <a:cs typeface="Segoe UI Semibold" panose="020B0702040204020203" pitchFamily="34" charset="0"/>
                          </a:rPr>
                          <m:t>𝐕𝐚𝐫</m:t>
                        </m:r>
                        <m:d>
                          <m:dPr>
                            <m:ctrlPr>
                              <a:rPr lang="en-US" sz="1900" b="1" i="1" smtClean="0">
                                <a:latin typeface="Cambria Math" panose="02040503050406030204" pitchFamily="18" charset="0"/>
                                <a:cs typeface="Segoe UI Semibold" panose="020B0702040204020203" pitchFamily="34" charset="0"/>
                              </a:rPr>
                            </m:ctrlPr>
                          </m:dPr>
                          <m:e>
                            <m:r>
                              <a:rPr lang="en-US" sz="1900" b="1" i="1" smtClean="0">
                                <a:latin typeface="Cambria Math" panose="02040503050406030204" pitchFamily="18" charset="0"/>
                                <a:cs typeface="Segoe UI Semibold" panose="020B0702040204020203" pitchFamily="34" charset="0"/>
                              </a:rPr>
                              <m:t>𝑿</m:t>
                            </m:r>
                          </m:e>
                        </m:d>
                        <m:r>
                          <a:rPr lang="en-US" sz="1900" b="1" i="1" smtClean="0">
                            <a:latin typeface="Cambria Math" panose="02040503050406030204" pitchFamily="18" charset="0"/>
                            <a:cs typeface="Segoe UI Semibold" panose="020B0702040204020203" pitchFamily="34" charset="0"/>
                          </a:rPr>
                          <m:t>=</m:t>
                        </m:r>
                        <m:f>
                          <m:fPr>
                            <m:ctrlPr>
                              <a:rPr lang="en-US" sz="1900" b="1" i="1" smtClean="0">
                                <a:latin typeface="Cambria Math" panose="02040503050406030204" pitchFamily="18" charset="0"/>
                                <a:cs typeface="Segoe UI Semibold" panose="020B0702040204020203" pitchFamily="34" charset="0"/>
                              </a:rPr>
                            </m:ctrlPr>
                          </m:fPr>
                          <m:num>
                            <m:r>
                              <a:rPr lang="en-US" sz="1900" b="1" i="1" smtClean="0">
                                <a:latin typeface="Cambria Math" panose="02040503050406030204" pitchFamily="18" charset="0"/>
                                <a:cs typeface="Segoe UI Semibold" panose="020B0702040204020203" pitchFamily="34" charset="0"/>
                              </a:rPr>
                              <m:t>𝑲</m:t>
                            </m:r>
                            <m:r>
                              <a:rPr lang="en-US" sz="1900" b="1" i="1" smtClean="0">
                                <a:latin typeface="Cambria Math" panose="02040503050406030204" pitchFamily="18" charset="0"/>
                                <a:cs typeface="Segoe UI Semibold" panose="020B0702040204020203" pitchFamily="34" charset="0"/>
                              </a:rPr>
                              <m:t>(</m:t>
                            </m:r>
                            <m:r>
                              <a:rPr lang="en-US" sz="1900" b="1" i="1" smtClean="0">
                                <a:latin typeface="Cambria Math" panose="02040503050406030204" pitchFamily="18" charset="0"/>
                                <a:cs typeface="Segoe UI Semibold" panose="020B0702040204020203" pitchFamily="34" charset="0"/>
                              </a:rPr>
                              <m:t>𝑵</m:t>
                            </m:r>
                            <m:r>
                              <a:rPr lang="en-US" sz="1900" b="1" i="1" smtClean="0">
                                <a:latin typeface="Cambria Math" panose="02040503050406030204" pitchFamily="18" charset="0"/>
                                <a:cs typeface="Segoe UI Semibold" panose="020B0702040204020203" pitchFamily="34" charset="0"/>
                              </a:rPr>
                              <m:t>−</m:t>
                            </m:r>
                            <m:r>
                              <a:rPr lang="en-US" sz="1900" b="1" i="1" smtClean="0">
                                <a:latin typeface="Cambria Math" panose="02040503050406030204" pitchFamily="18" charset="0"/>
                                <a:cs typeface="Segoe UI Semibold" panose="020B0702040204020203" pitchFamily="34" charset="0"/>
                              </a:rPr>
                              <m:t>𝑲</m:t>
                            </m:r>
                            <m:r>
                              <a:rPr lang="en-US" sz="1900" b="1" i="1" smtClean="0">
                                <a:latin typeface="Cambria Math" panose="02040503050406030204" pitchFamily="18" charset="0"/>
                                <a:cs typeface="Segoe UI Semibold" panose="020B0702040204020203" pitchFamily="34" charset="0"/>
                              </a:rPr>
                              <m:t>)(</m:t>
                            </m:r>
                            <m:r>
                              <a:rPr lang="en-US" sz="1900" b="1" i="1" smtClean="0">
                                <a:latin typeface="Cambria Math" panose="02040503050406030204" pitchFamily="18" charset="0"/>
                                <a:cs typeface="Segoe UI Semibold" panose="020B0702040204020203" pitchFamily="34" charset="0"/>
                              </a:rPr>
                              <m:t>𝑵</m:t>
                            </m:r>
                            <m:r>
                              <a:rPr lang="en-US" sz="1900" b="1" i="1" smtClean="0">
                                <a:latin typeface="Cambria Math" panose="02040503050406030204" pitchFamily="18" charset="0"/>
                                <a:cs typeface="Segoe UI Semibold" panose="020B0702040204020203" pitchFamily="34" charset="0"/>
                              </a:rPr>
                              <m:t>−</m:t>
                            </m:r>
                            <m:r>
                              <a:rPr lang="en-US" sz="1900" b="1" i="1" smtClean="0">
                                <a:latin typeface="Cambria Math" panose="02040503050406030204" pitchFamily="18" charset="0"/>
                                <a:cs typeface="Segoe UI Semibold" panose="020B0702040204020203" pitchFamily="34" charset="0"/>
                              </a:rPr>
                              <m:t>𝒏</m:t>
                            </m:r>
                            <m:r>
                              <a:rPr lang="en-US" sz="1900" b="1" i="1" smtClean="0">
                                <a:latin typeface="Cambria Math" panose="02040503050406030204" pitchFamily="18" charset="0"/>
                                <a:cs typeface="Segoe UI Semibold" panose="020B0702040204020203" pitchFamily="34" charset="0"/>
                              </a:rPr>
                              <m:t>)</m:t>
                            </m:r>
                          </m:num>
                          <m:den>
                            <m:sSup>
                              <m:sSupPr>
                                <m:ctrlPr>
                                  <a:rPr lang="en-US" sz="1900" b="1" i="1" smtClean="0">
                                    <a:latin typeface="Cambria Math" panose="02040503050406030204" pitchFamily="18" charset="0"/>
                                    <a:cs typeface="Segoe UI Semibold" panose="020B0702040204020203" pitchFamily="34" charset="0"/>
                                  </a:rPr>
                                </m:ctrlPr>
                              </m:sSupPr>
                              <m:e>
                                <m:r>
                                  <a:rPr lang="en-US" sz="1900" b="1" i="1" smtClean="0">
                                    <a:latin typeface="Cambria Math" panose="02040503050406030204" pitchFamily="18" charset="0"/>
                                    <a:cs typeface="Segoe UI Semibold" panose="020B0702040204020203" pitchFamily="34" charset="0"/>
                                  </a:rPr>
                                  <m:t>𝑵</m:t>
                                </m:r>
                              </m:e>
                              <m:sup>
                                <m:r>
                                  <a:rPr lang="en-US" sz="1900" b="1" i="1" smtClean="0">
                                    <a:latin typeface="Cambria Math" panose="02040503050406030204" pitchFamily="18" charset="0"/>
                                    <a:cs typeface="Segoe UI Semibold" panose="020B0702040204020203" pitchFamily="34" charset="0"/>
                                  </a:rPr>
                                  <m:t>𝟐</m:t>
                                </m:r>
                              </m:sup>
                            </m:sSup>
                            <m:r>
                              <a:rPr lang="en-US" sz="1900" b="1" i="1" smtClean="0">
                                <a:latin typeface="Cambria Math" panose="02040503050406030204" pitchFamily="18" charset="0"/>
                                <a:cs typeface="Segoe UI Semibold" panose="020B0702040204020203" pitchFamily="34" charset="0"/>
                              </a:rPr>
                              <m:t>(</m:t>
                            </m:r>
                            <m:r>
                              <a:rPr lang="en-US" sz="1900" b="1" i="1" smtClean="0">
                                <a:latin typeface="Cambria Math" panose="02040503050406030204" pitchFamily="18" charset="0"/>
                                <a:cs typeface="Segoe UI Semibold" panose="020B0702040204020203" pitchFamily="34" charset="0"/>
                              </a:rPr>
                              <m:t>𝑵</m:t>
                            </m:r>
                            <m:r>
                              <a:rPr lang="en-US" sz="1900" b="1" i="1" smtClean="0">
                                <a:latin typeface="Cambria Math" panose="02040503050406030204" pitchFamily="18" charset="0"/>
                                <a:cs typeface="Segoe UI Semibold" panose="020B0702040204020203" pitchFamily="34" charset="0"/>
                              </a:rPr>
                              <m:t>−</m:t>
                            </m:r>
                            <m:r>
                              <a:rPr lang="en-US" sz="1900" b="1" i="1" smtClean="0">
                                <a:latin typeface="Cambria Math" panose="02040503050406030204" pitchFamily="18" charset="0"/>
                                <a:cs typeface="Segoe UI Semibold" panose="020B0702040204020203" pitchFamily="34" charset="0"/>
                              </a:rPr>
                              <m:t>𝟏</m:t>
                            </m:r>
                            <m:r>
                              <a:rPr lang="en-US" sz="1900" b="1" i="1" smtClean="0">
                                <a:latin typeface="Cambria Math" panose="02040503050406030204" pitchFamily="18" charset="0"/>
                                <a:cs typeface="Segoe UI Semibold" panose="020B0702040204020203" pitchFamily="34" charset="0"/>
                              </a:rPr>
                              <m:t>)</m:t>
                            </m:r>
                          </m:den>
                        </m:f>
                      </m:oMath>
                    </m:oMathPara>
                  </a14:m>
                  <a:endParaRPr lang="en-US" sz="1900" b="1" dirty="0">
                    <a:latin typeface="Segoe UI Semibold" panose="020B0702040204020203" pitchFamily="34" charset="0"/>
                    <a:cs typeface="Segoe UI Semibold" panose="020B0702040204020203" pitchFamily="34" charset="0"/>
                  </a:endParaRPr>
                </a:p>
              </p:txBody>
            </p:sp>
          </mc:Choice>
          <mc:Fallback xmlns="">
            <p:sp>
              <p:nvSpPr>
                <p:cNvPr id="54" name="Rectangle 53">
                  <a:extLst>
                    <a:ext uri="{FF2B5EF4-FFF2-40B4-BE49-F238E27FC236}">
                      <a16:creationId xmlns:a16="http://schemas.microsoft.com/office/drawing/2014/main" id="{5FB594CD-5A01-48B3-8E1C-574300B78B9B}"/>
                    </a:ext>
                  </a:extLst>
                </p:cNvPr>
                <p:cNvSpPr>
                  <a:spLocks noRot="1" noChangeAspect="1" noMove="1" noResize="1" noEditPoints="1" noAdjustHandles="1" noChangeArrowheads="1" noChangeShapeType="1" noTextEdit="1"/>
                </p:cNvSpPr>
                <p:nvPr/>
              </p:nvSpPr>
              <p:spPr>
                <a:xfrm>
                  <a:off x="1185842" y="3429000"/>
                  <a:ext cx="6111311" cy="1850218"/>
                </a:xfrm>
                <a:prstGeom prst="rect">
                  <a:avLst/>
                </a:prstGeom>
                <a:blipFill>
                  <a:blip r:embed="rId32"/>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5" name="Rectangle 54">
                  <a:extLst>
                    <a:ext uri="{FF2B5EF4-FFF2-40B4-BE49-F238E27FC236}">
                      <a16:creationId xmlns:a16="http://schemas.microsoft.com/office/drawing/2014/main" id="{1193C354-5686-43D5-9406-47528470F427}"/>
                    </a:ext>
                  </a:extLst>
                </p:cNvPr>
                <p:cNvSpPr/>
                <p:nvPr/>
              </p:nvSpPr>
              <p:spPr>
                <a:xfrm>
                  <a:off x="1195366" y="3427084"/>
                  <a:ext cx="6101787" cy="346830"/>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centerGroup"/>
                      </m:oMathParaPr>
                      <m:oMath xmlns:m="http://schemas.openxmlformats.org/officeDocument/2006/math">
                        <m:r>
                          <a:rPr lang="en-US" sz="2000" b="1" i="1" dirty="0" smtClean="0">
                            <a:latin typeface="Cambria Math" panose="02040503050406030204" pitchFamily="18" charset="0"/>
                            <a:cs typeface="Segoe UI Semibold" panose="020B0702040204020203" pitchFamily="34" charset="0"/>
                          </a:rPr>
                          <m:t>𝑿</m:t>
                        </m:r>
                        <m:r>
                          <a:rPr lang="en-US" sz="2000" b="1" i="1" dirty="0" smtClean="0">
                            <a:latin typeface="Cambria Math" panose="02040503050406030204" pitchFamily="18" charset="0"/>
                            <a:cs typeface="Segoe UI Semibold" panose="020B0702040204020203" pitchFamily="34" charset="0"/>
                          </a:rPr>
                          <m:t>~</m:t>
                        </m:r>
                        <m:r>
                          <a:rPr lang="en-US" sz="2000" b="1" i="0" dirty="0" smtClean="0">
                            <a:latin typeface="Cambria Math" panose="02040503050406030204" pitchFamily="18" charset="0"/>
                            <a:cs typeface="Segoe UI Semibold" panose="020B0702040204020203" pitchFamily="34" charset="0"/>
                          </a:rPr>
                          <m:t>𝐇𝐲𝐩𝐆𝐞𝐨</m:t>
                        </m:r>
                        <m:r>
                          <a:rPr lang="en-US" sz="2000" b="1" i="1" dirty="0" smtClean="0">
                            <a:latin typeface="Cambria Math" panose="02040503050406030204" pitchFamily="18" charset="0"/>
                            <a:cs typeface="Segoe UI Semibold" panose="020B0702040204020203" pitchFamily="34" charset="0"/>
                          </a:rPr>
                          <m:t>(</m:t>
                        </m:r>
                        <m:r>
                          <a:rPr lang="en-US" sz="2000" b="1" i="1" dirty="0" smtClean="0">
                            <a:latin typeface="Cambria Math" panose="02040503050406030204" pitchFamily="18" charset="0"/>
                            <a:cs typeface="Segoe UI Semibold" panose="020B0702040204020203" pitchFamily="34" charset="0"/>
                          </a:rPr>
                          <m:t>𝑵</m:t>
                        </m:r>
                        <m:r>
                          <a:rPr lang="en-US" sz="2000" b="1" i="1" dirty="0" smtClean="0">
                            <a:latin typeface="Cambria Math" panose="02040503050406030204" pitchFamily="18" charset="0"/>
                            <a:cs typeface="Segoe UI Semibold" panose="020B0702040204020203" pitchFamily="34" charset="0"/>
                          </a:rPr>
                          <m:t>,</m:t>
                        </m:r>
                        <m:r>
                          <a:rPr lang="en-US" sz="2000" b="1" i="1" dirty="0" smtClean="0">
                            <a:latin typeface="Cambria Math" panose="02040503050406030204" pitchFamily="18" charset="0"/>
                            <a:cs typeface="Segoe UI Semibold" panose="020B0702040204020203" pitchFamily="34" charset="0"/>
                          </a:rPr>
                          <m:t>𝑲</m:t>
                        </m:r>
                        <m:r>
                          <a:rPr lang="en-US" sz="2000" b="1" i="1" dirty="0" smtClean="0">
                            <a:latin typeface="Cambria Math" panose="02040503050406030204" pitchFamily="18" charset="0"/>
                            <a:cs typeface="Segoe UI Semibold" panose="020B0702040204020203" pitchFamily="34" charset="0"/>
                          </a:rPr>
                          <m:t>,</m:t>
                        </m:r>
                        <m:r>
                          <a:rPr lang="en-US" sz="2000" b="1" i="1" dirty="0" smtClean="0">
                            <a:latin typeface="Cambria Math" panose="02040503050406030204" pitchFamily="18" charset="0"/>
                            <a:cs typeface="Segoe UI Semibold" panose="020B0702040204020203" pitchFamily="34" charset="0"/>
                          </a:rPr>
                          <m:t>𝒏</m:t>
                        </m:r>
                        <m:r>
                          <a:rPr lang="en-US" sz="2000" b="1" i="1" dirty="0" smtClean="0">
                            <a:latin typeface="Cambria Math" panose="02040503050406030204" pitchFamily="18" charset="0"/>
                            <a:cs typeface="Segoe UI Semibold" panose="020B0702040204020203" pitchFamily="34" charset="0"/>
                          </a:rPr>
                          <m:t>)</m:t>
                        </m:r>
                      </m:oMath>
                    </m:oMathPara>
                  </a14:m>
                  <a:endParaRPr lang="en-US" sz="2000" b="1" dirty="0">
                    <a:latin typeface="Segoe UI Semibold" panose="020B0702040204020203" pitchFamily="34" charset="0"/>
                    <a:cs typeface="Segoe UI Semibold" panose="020B0702040204020203" pitchFamily="34" charset="0"/>
                  </a:endParaRPr>
                </a:p>
              </p:txBody>
            </p:sp>
          </mc:Choice>
          <mc:Fallback xmlns="">
            <p:sp>
              <p:nvSpPr>
                <p:cNvPr id="55" name="Rectangle 54">
                  <a:extLst>
                    <a:ext uri="{FF2B5EF4-FFF2-40B4-BE49-F238E27FC236}">
                      <a16:creationId xmlns:a16="http://schemas.microsoft.com/office/drawing/2014/main" id="{1193C354-5686-43D5-9406-47528470F427}"/>
                    </a:ext>
                  </a:extLst>
                </p:cNvPr>
                <p:cNvSpPr>
                  <a:spLocks noRot="1" noChangeAspect="1" noMove="1" noResize="1" noEditPoints="1" noAdjustHandles="1" noChangeArrowheads="1" noChangeShapeType="1" noTextEdit="1"/>
                </p:cNvSpPr>
                <p:nvPr/>
              </p:nvSpPr>
              <p:spPr>
                <a:xfrm>
                  <a:off x="1195366" y="3427084"/>
                  <a:ext cx="6101787" cy="346830"/>
                </a:xfrm>
                <a:prstGeom prst="rect">
                  <a:avLst/>
                </a:prstGeom>
                <a:blipFill>
                  <a:blip r:embed="rId33"/>
                  <a:stretch>
                    <a:fillRect b="-6250"/>
                  </a:stretch>
                </a:blipFill>
                <a:ln>
                  <a:noFill/>
                </a:ln>
              </p:spPr>
              <p:txBody>
                <a:bodyPr/>
                <a:lstStyle/>
                <a:p>
                  <a:r>
                    <a:rPr lang="en-US">
                      <a:noFill/>
                    </a:rPr>
                    <a:t> </a:t>
                  </a:r>
                </a:p>
              </p:txBody>
            </p:sp>
          </mc:Fallback>
        </mc:AlternateContent>
      </p:grpSp>
      <p:grpSp>
        <p:nvGrpSpPr>
          <p:cNvPr id="56" name="Group 55">
            <a:extLst>
              <a:ext uri="{FF2B5EF4-FFF2-40B4-BE49-F238E27FC236}">
                <a16:creationId xmlns:a16="http://schemas.microsoft.com/office/drawing/2014/main" id="{2797A35C-6E50-4B2F-A906-3E649A5A2543}"/>
              </a:ext>
            </a:extLst>
          </p:cNvPr>
          <p:cNvGrpSpPr/>
          <p:nvPr/>
        </p:nvGrpSpPr>
        <p:grpSpPr>
          <a:xfrm>
            <a:off x="8194002" y="4050696"/>
            <a:ext cx="3577212" cy="2597756"/>
            <a:chOff x="1185842" y="3427084"/>
            <a:chExt cx="6111311" cy="1743803"/>
          </a:xfrm>
        </p:grpSpPr>
        <mc:AlternateContent xmlns:mc="http://schemas.openxmlformats.org/markup-compatibility/2006" xmlns:a14="http://schemas.microsoft.com/office/drawing/2010/main">
          <mc:Choice Requires="a14">
            <p:sp>
              <p:nvSpPr>
                <p:cNvPr id="57" name="Rectangle 56">
                  <a:extLst>
                    <a:ext uri="{FF2B5EF4-FFF2-40B4-BE49-F238E27FC236}">
                      <a16:creationId xmlns:a16="http://schemas.microsoft.com/office/drawing/2014/main" id="{15089582-46F3-40CF-A3C3-D7F85DBEA9AD}"/>
                    </a:ext>
                  </a:extLst>
                </p:cNvPr>
                <p:cNvSpPr/>
                <p:nvPr/>
              </p:nvSpPr>
              <p:spPr>
                <a:xfrm>
                  <a:off x="1185842" y="3429000"/>
                  <a:ext cx="6111311" cy="1741887"/>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i="1" dirty="0">
                    <a:latin typeface="Cambria Math" panose="02040503050406030204" pitchFamily="18" charset="0"/>
                    <a:cs typeface="Segoe UI Semibold" panose="020B0702040204020203" pitchFamily="34" charset="0"/>
                  </a:endParaRPr>
                </a:p>
                <a:p>
                  <a:pPr algn="ctr"/>
                  <a14:m>
                    <m:oMathPara xmlns:m="http://schemas.openxmlformats.org/officeDocument/2006/math">
                      <m:oMathParaPr>
                        <m:jc m:val="centerGroup"/>
                      </m:oMathParaPr>
                      <m:oMath xmlns:m="http://schemas.openxmlformats.org/officeDocument/2006/math">
                        <m:sSub>
                          <m:sSubPr>
                            <m:ctrlPr>
                              <a:rPr lang="en-US" sz="2000" b="1" i="1" smtClean="0">
                                <a:latin typeface="Cambria Math" panose="02040503050406030204" pitchFamily="18" charset="0"/>
                                <a:cs typeface="Segoe UI Semibold" panose="020B0702040204020203" pitchFamily="34" charset="0"/>
                              </a:rPr>
                            </m:ctrlPr>
                          </m:sSubPr>
                          <m:e>
                            <m:r>
                              <a:rPr lang="en-US" sz="2000" b="1" i="1" smtClean="0">
                                <a:latin typeface="Cambria Math" panose="02040503050406030204" pitchFamily="18" charset="0"/>
                                <a:cs typeface="Segoe UI Semibold" panose="020B0702040204020203" pitchFamily="34" charset="0"/>
                              </a:rPr>
                              <m:t>𝒑</m:t>
                            </m:r>
                          </m:e>
                          <m:sub>
                            <m:r>
                              <a:rPr lang="en-US" sz="2000" b="1" i="1" smtClean="0">
                                <a:latin typeface="Cambria Math" panose="02040503050406030204" pitchFamily="18" charset="0"/>
                                <a:cs typeface="Segoe UI Semibold" panose="020B0702040204020203" pitchFamily="34" charset="0"/>
                              </a:rPr>
                              <m:t>𝑿</m:t>
                            </m:r>
                          </m:sub>
                        </m:sSub>
                        <m:d>
                          <m:dPr>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𝒌</m:t>
                            </m:r>
                          </m:e>
                        </m:d>
                        <m:r>
                          <a:rPr lang="en-US" sz="2000" b="1" i="1" smtClean="0">
                            <a:latin typeface="Cambria Math" panose="02040503050406030204" pitchFamily="18" charset="0"/>
                            <a:cs typeface="Segoe UI Semibold" panose="020B0702040204020203" pitchFamily="34" charset="0"/>
                          </a:rPr>
                          <m:t>=</m:t>
                        </m:r>
                        <m:f>
                          <m:fPr>
                            <m:ctrlPr>
                              <a:rPr lang="en-US" sz="2000" b="1" i="1" smtClean="0">
                                <a:latin typeface="Cambria Math" panose="02040503050406030204" pitchFamily="18" charset="0"/>
                                <a:cs typeface="Segoe UI Semibold" panose="020B0702040204020203" pitchFamily="34" charset="0"/>
                              </a:rPr>
                            </m:ctrlPr>
                          </m:fPr>
                          <m:num>
                            <m:sSup>
                              <m:sSupPr>
                                <m:ctrlPr>
                                  <a:rPr lang="en-US" sz="2000" b="1" i="1">
                                    <a:latin typeface="Cambria Math" panose="02040503050406030204" pitchFamily="18" charset="0"/>
                                    <a:cs typeface="Segoe UI Semibold" panose="020B0702040204020203" pitchFamily="34" charset="0"/>
                                  </a:rPr>
                                </m:ctrlPr>
                              </m:sSupPr>
                              <m:e>
                                <m:r>
                                  <a:rPr lang="en-US" sz="2000" b="1" i="1">
                                    <a:latin typeface="Cambria Math" panose="02040503050406030204" pitchFamily="18" charset="0"/>
                                    <a:cs typeface="Segoe UI Semibold" panose="020B0702040204020203" pitchFamily="34" charset="0"/>
                                  </a:rPr>
                                  <m:t>𝝀</m:t>
                                </m:r>
                              </m:e>
                              <m:sup>
                                <m:r>
                                  <a:rPr lang="en-US" sz="2000" b="1" i="1">
                                    <a:latin typeface="Cambria Math" panose="02040503050406030204" pitchFamily="18" charset="0"/>
                                    <a:cs typeface="Segoe UI Semibold" panose="020B0702040204020203" pitchFamily="34" charset="0"/>
                                  </a:rPr>
                                  <m:t>𝒌</m:t>
                                </m:r>
                              </m:sup>
                            </m:sSup>
                            <m:sSup>
                              <m:sSupPr>
                                <m:ctrlPr>
                                  <a:rPr lang="en-US" sz="2000" b="1" i="1">
                                    <a:latin typeface="Cambria Math" panose="02040503050406030204" pitchFamily="18" charset="0"/>
                                    <a:cs typeface="Segoe UI Semibold" panose="020B0702040204020203" pitchFamily="34" charset="0"/>
                                  </a:rPr>
                                </m:ctrlPr>
                              </m:sSupPr>
                              <m:e>
                                <m:r>
                                  <a:rPr lang="en-US" sz="2000" b="1" i="1">
                                    <a:latin typeface="Cambria Math" panose="02040503050406030204" pitchFamily="18" charset="0"/>
                                    <a:cs typeface="Segoe UI Semibold" panose="020B0702040204020203" pitchFamily="34" charset="0"/>
                                  </a:rPr>
                                  <m:t>𝒆</m:t>
                                </m:r>
                              </m:e>
                              <m:sup>
                                <m:r>
                                  <a:rPr lang="en-US" sz="2000" b="1" i="1">
                                    <a:latin typeface="Cambria Math" panose="02040503050406030204" pitchFamily="18" charset="0"/>
                                    <a:cs typeface="Segoe UI Semibold" panose="020B0702040204020203" pitchFamily="34" charset="0"/>
                                  </a:rPr>
                                  <m:t>−</m:t>
                                </m:r>
                                <m:r>
                                  <a:rPr lang="en-US" sz="2000" b="1" i="1">
                                    <a:latin typeface="Cambria Math" panose="02040503050406030204" pitchFamily="18" charset="0"/>
                                    <a:cs typeface="Segoe UI Semibold" panose="020B0702040204020203" pitchFamily="34" charset="0"/>
                                  </a:rPr>
                                  <m:t>𝝀</m:t>
                                </m:r>
                              </m:sup>
                            </m:sSup>
                          </m:num>
                          <m:den>
                            <m:r>
                              <a:rPr lang="en-US" sz="2000" b="1" i="1" smtClean="0">
                                <a:latin typeface="Cambria Math" panose="02040503050406030204" pitchFamily="18" charset="0"/>
                                <a:cs typeface="Segoe UI Semibold" panose="020B0702040204020203" pitchFamily="34" charset="0"/>
                              </a:rPr>
                              <m:t>𝒌</m:t>
                            </m:r>
                            <m:r>
                              <a:rPr lang="en-US" sz="2000" b="1" i="1" smtClean="0">
                                <a:latin typeface="Cambria Math" panose="02040503050406030204" pitchFamily="18" charset="0"/>
                                <a:cs typeface="Segoe UI Semibold" panose="020B0702040204020203" pitchFamily="34" charset="0"/>
                              </a:rPr>
                              <m:t>!</m:t>
                            </m:r>
                          </m:den>
                        </m:f>
                      </m:oMath>
                    </m:oMathPara>
                  </a14:m>
                  <a:endParaRPr lang="en-US" sz="2000" b="1" dirty="0">
                    <a:latin typeface="Segoe UI Semibold" panose="020B0702040204020203" pitchFamily="34" charset="0"/>
                    <a:cs typeface="Segoe UI Semibold" panose="020B0702040204020203" pitchFamily="34" charset="0"/>
                  </a:endParaRPr>
                </a:p>
                <a:p>
                  <a:pPr algn="ctr"/>
                  <a:endParaRPr lang="en-US" sz="2000" b="1" dirty="0">
                    <a:latin typeface="Segoe UI Semibold" panose="020B0702040204020203" pitchFamily="34" charset="0"/>
                    <a:cs typeface="Segoe UI Semibold" panose="020B0702040204020203" pitchFamily="34" charset="0"/>
                  </a:endParaRPr>
                </a:p>
                <a:p>
                  <a:pPr algn="ct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cs typeface="Segoe UI Semibold" panose="020B0702040204020203" pitchFamily="34" charset="0"/>
                          </a:rPr>
                          <m:t>𝔼</m:t>
                        </m:r>
                        <m:d>
                          <m:dPr>
                            <m:begChr m:val="["/>
                            <m:endChr m:val="]"/>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𝑿</m:t>
                            </m:r>
                          </m:e>
                        </m:d>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𝝀</m:t>
                        </m:r>
                      </m:oMath>
                    </m:oMathPara>
                  </a14:m>
                  <a:endParaRPr lang="en-US" sz="2000" b="1" dirty="0">
                    <a:latin typeface="Segoe UI Semibold" panose="020B0702040204020203" pitchFamily="34" charset="0"/>
                    <a:cs typeface="Segoe UI Semibold" panose="020B0702040204020203" pitchFamily="34" charset="0"/>
                  </a:endParaRPr>
                </a:p>
                <a:p>
                  <a:pPr algn="ctr"/>
                  <a:endParaRPr lang="en-US" sz="2000" b="1" dirty="0">
                    <a:latin typeface="Segoe UI Semibold" panose="020B0702040204020203" pitchFamily="34" charset="0"/>
                    <a:cs typeface="Segoe UI Semibold" panose="020B0702040204020203" pitchFamily="34" charset="0"/>
                  </a:endParaRPr>
                </a:p>
                <a:p>
                  <a:pPr algn="ctr"/>
                  <a14:m>
                    <m:oMathPara xmlns:m="http://schemas.openxmlformats.org/officeDocument/2006/math">
                      <m:oMathParaPr>
                        <m:jc m:val="centerGroup"/>
                      </m:oMathParaPr>
                      <m:oMath xmlns:m="http://schemas.openxmlformats.org/officeDocument/2006/math">
                        <m:r>
                          <a:rPr lang="en-US" sz="2000" b="1" i="0" smtClean="0">
                            <a:latin typeface="Cambria Math" panose="02040503050406030204" pitchFamily="18" charset="0"/>
                            <a:cs typeface="Segoe UI Semibold" panose="020B0702040204020203" pitchFamily="34" charset="0"/>
                          </a:rPr>
                          <m:t>𝐕𝐚𝐫</m:t>
                        </m:r>
                        <m:d>
                          <m:dPr>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𝑿</m:t>
                            </m:r>
                          </m:e>
                        </m:d>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𝝀</m:t>
                        </m:r>
                      </m:oMath>
                    </m:oMathPara>
                  </a14:m>
                  <a:endParaRPr lang="en-US" sz="2000" b="1" dirty="0">
                    <a:latin typeface="Segoe UI Semibold" panose="020B0702040204020203" pitchFamily="34" charset="0"/>
                    <a:cs typeface="Segoe UI Semibold" panose="020B0702040204020203" pitchFamily="34" charset="0"/>
                  </a:endParaRPr>
                </a:p>
              </p:txBody>
            </p:sp>
          </mc:Choice>
          <mc:Fallback xmlns="">
            <p:sp>
              <p:nvSpPr>
                <p:cNvPr id="57" name="Rectangle 56">
                  <a:extLst>
                    <a:ext uri="{FF2B5EF4-FFF2-40B4-BE49-F238E27FC236}">
                      <a16:creationId xmlns:a16="http://schemas.microsoft.com/office/drawing/2014/main" id="{15089582-46F3-40CF-A3C3-D7F85DBEA9AD}"/>
                    </a:ext>
                  </a:extLst>
                </p:cNvPr>
                <p:cNvSpPr>
                  <a:spLocks noRot="1" noChangeAspect="1" noMove="1" noResize="1" noEditPoints="1" noAdjustHandles="1" noChangeArrowheads="1" noChangeShapeType="1" noTextEdit="1"/>
                </p:cNvSpPr>
                <p:nvPr/>
              </p:nvSpPr>
              <p:spPr>
                <a:xfrm>
                  <a:off x="1185842" y="3429000"/>
                  <a:ext cx="6111311" cy="1741887"/>
                </a:xfrm>
                <a:prstGeom prst="rect">
                  <a:avLst/>
                </a:prstGeom>
                <a:blipFill>
                  <a:blip r:embed="rId34"/>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8" name="Rectangle 57">
                  <a:extLst>
                    <a:ext uri="{FF2B5EF4-FFF2-40B4-BE49-F238E27FC236}">
                      <a16:creationId xmlns:a16="http://schemas.microsoft.com/office/drawing/2014/main" id="{789E04FC-C64E-49E3-8DE3-F18A765054CA}"/>
                    </a:ext>
                  </a:extLst>
                </p:cNvPr>
                <p:cNvSpPr/>
                <p:nvPr/>
              </p:nvSpPr>
              <p:spPr>
                <a:xfrm>
                  <a:off x="1195366" y="3427084"/>
                  <a:ext cx="6101787" cy="346830"/>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centerGroup"/>
                      </m:oMathParaPr>
                      <m:oMath xmlns:m="http://schemas.openxmlformats.org/officeDocument/2006/math">
                        <m:r>
                          <a:rPr lang="en-US" sz="2000" b="1" i="1" dirty="0" smtClean="0">
                            <a:latin typeface="Cambria Math" panose="02040503050406030204" pitchFamily="18" charset="0"/>
                            <a:cs typeface="Segoe UI Semibold" panose="020B0702040204020203" pitchFamily="34" charset="0"/>
                          </a:rPr>
                          <m:t>𝑿</m:t>
                        </m:r>
                        <m:r>
                          <a:rPr lang="en-US" sz="2000" b="1" i="1" dirty="0" smtClean="0">
                            <a:latin typeface="Cambria Math" panose="02040503050406030204" pitchFamily="18" charset="0"/>
                            <a:cs typeface="Segoe UI Semibold" panose="020B0702040204020203" pitchFamily="34" charset="0"/>
                          </a:rPr>
                          <m:t>~</m:t>
                        </m:r>
                        <m:r>
                          <a:rPr lang="en-US" sz="2000" b="1" i="0" dirty="0" smtClean="0">
                            <a:latin typeface="Cambria Math" panose="02040503050406030204" pitchFamily="18" charset="0"/>
                            <a:cs typeface="Segoe UI Semibold" panose="020B0702040204020203" pitchFamily="34" charset="0"/>
                          </a:rPr>
                          <m:t>𝐏𝐨𝐢</m:t>
                        </m:r>
                        <m:r>
                          <a:rPr lang="en-US" sz="2000" b="1" i="1" dirty="0" smtClean="0">
                            <a:latin typeface="Cambria Math" panose="02040503050406030204" pitchFamily="18" charset="0"/>
                            <a:cs typeface="Segoe UI Semibold" panose="020B0702040204020203" pitchFamily="34" charset="0"/>
                          </a:rPr>
                          <m:t>(</m:t>
                        </m:r>
                        <m:r>
                          <a:rPr lang="en-US" sz="2000" b="1" i="1" dirty="0" smtClean="0">
                            <a:latin typeface="Cambria Math" panose="02040503050406030204" pitchFamily="18" charset="0"/>
                            <a:cs typeface="Segoe UI Semibold" panose="020B0702040204020203" pitchFamily="34" charset="0"/>
                          </a:rPr>
                          <m:t>𝝀</m:t>
                        </m:r>
                        <m:r>
                          <a:rPr lang="en-US" sz="2000" b="1" i="1" dirty="0" smtClean="0">
                            <a:latin typeface="Cambria Math" panose="02040503050406030204" pitchFamily="18" charset="0"/>
                            <a:cs typeface="Segoe UI Semibold" panose="020B0702040204020203" pitchFamily="34" charset="0"/>
                          </a:rPr>
                          <m:t>)</m:t>
                        </m:r>
                      </m:oMath>
                    </m:oMathPara>
                  </a14:m>
                  <a:endParaRPr lang="en-US" sz="2000" b="1" dirty="0">
                    <a:latin typeface="Segoe UI Semibold" panose="020B0702040204020203" pitchFamily="34" charset="0"/>
                    <a:cs typeface="Segoe UI Semibold" panose="020B0702040204020203" pitchFamily="34" charset="0"/>
                  </a:endParaRPr>
                </a:p>
              </p:txBody>
            </p:sp>
          </mc:Choice>
          <mc:Fallback xmlns="">
            <p:sp>
              <p:nvSpPr>
                <p:cNvPr id="58" name="Rectangle 57">
                  <a:extLst>
                    <a:ext uri="{FF2B5EF4-FFF2-40B4-BE49-F238E27FC236}">
                      <a16:creationId xmlns:a16="http://schemas.microsoft.com/office/drawing/2014/main" id="{789E04FC-C64E-49E3-8DE3-F18A765054CA}"/>
                    </a:ext>
                  </a:extLst>
                </p:cNvPr>
                <p:cNvSpPr>
                  <a:spLocks noRot="1" noChangeAspect="1" noMove="1" noResize="1" noEditPoints="1" noAdjustHandles="1" noChangeArrowheads="1" noChangeShapeType="1" noTextEdit="1"/>
                </p:cNvSpPr>
                <p:nvPr/>
              </p:nvSpPr>
              <p:spPr>
                <a:xfrm>
                  <a:off x="1195366" y="3427084"/>
                  <a:ext cx="6101787" cy="346830"/>
                </a:xfrm>
                <a:prstGeom prst="rect">
                  <a:avLst/>
                </a:prstGeom>
                <a:blipFill>
                  <a:blip r:embed="rId35"/>
                  <a:stretch>
                    <a:fillRect b="-3529"/>
                  </a:stretch>
                </a:blipFill>
                <a:ln>
                  <a:noFill/>
                </a:ln>
              </p:spPr>
              <p:txBody>
                <a:bodyPr/>
                <a:lstStyle/>
                <a:p>
                  <a:r>
                    <a:rPr lang="en-US">
                      <a:noFill/>
                    </a:rPr>
                    <a:t> </a:t>
                  </a:r>
                </a:p>
              </p:txBody>
            </p:sp>
          </mc:Fallback>
        </mc:AlternateContent>
      </p:grpSp>
    </p:spTree>
    <p:extLst>
      <p:ext uri="{BB962C8B-B14F-4D97-AF65-F5344CB8AC3E}">
        <p14:creationId xmlns:p14="http://schemas.microsoft.com/office/powerpoint/2010/main" val="18196156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7C86D-090F-4F67-B0D5-92DE925E4254}"/>
              </a:ext>
            </a:extLst>
          </p:cNvPr>
          <p:cNvSpPr>
            <a:spLocks noGrp="1"/>
          </p:cNvSpPr>
          <p:nvPr>
            <p:ph type="title"/>
          </p:nvPr>
        </p:nvSpPr>
        <p:spPr/>
        <p:txBody>
          <a:bodyPr/>
          <a:lstStyle/>
          <a:p>
            <a:r>
              <a:rPr lang="en-US" dirty="0"/>
              <a:t>Scenario: Uniform</a:t>
            </a:r>
          </a:p>
        </p:txBody>
      </p:sp>
      <p:sp>
        <p:nvSpPr>
          <p:cNvPr id="3" name="Content Placeholder 2">
            <a:extLst>
              <a:ext uri="{FF2B5EF4-FFF2-40B4-BE49-F238E27FC236}">
                <a16:creationId xmlns:a16="http://schemas.microsoft.com/office/drawing/2014/main" id="{1228B001-8D5E-4396-9407-CB53CC23764E}"/>
              </a:ext>
            </a:extLst>
          </p:cNvPr>
          <p:cNvSpPr>
            <a:spLocks noGrp="1"/>
          </p:cNvSpPr>
          <p:nvPr>
            <p:ph idx="1"/>
          </p:nvPr>
        </p:nvSpPr>
        <p:spPr/>
        <p:txBody>
          <a:bodyPr/>
          <a:lstStyle/>
          <a:p>
            <a:r>
              <a:rPr lang="en-US" b="1" dirty="0"/>
              <a:t>You want an integer in some range, with each integer equally likely.</a:t>
            </a:r>
          </a:p>
          <a:p>
            <a:endParaRPr lang="en-US" dirty="0"/>
          </a:p>
          <a:p>
            <a:r>
              <a:rPr lang="en-US" i="1" dirty="0"/>
              <a:t>Familiar example:</a:t>
            </a:r>
          </a:p>
          <a:p>
            <a:r>
              <a:rPr lang="en-US" dirty="0"/>
              <a:t>Outcome of rolling a fair die (or draw a random integer from 1,…,n)</a:t>
            </a:r>
          </a:p>
          <a:p>
            <a:pPr lvl="1"/>
            <a:r>
              <a:rPr lang="en-US" dirty="0"/>
              <a:t>equally likely to be an integer between 1 and 6</a:t>
            </a:r>
          </a:p>
        </p:txBody>
      </p:sp>
    </p:spTree>
    <p:extLst>
      <p:ext uri="{BB962C8B-B14F-4D97-AF65-F5344CB8AC3E}">
        <p14:creationId xmlns:p14="http://schemas.microsoft.com/office/powerpoint/2010/main" val="5858735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8BF2C-25D3-45DC-A889-139C9F636DDA}"/>
              </a:ext>
            </a:extLst>
          </p:cNvPr>
          <p:cNvSpPr>
            <a:spLocks noGrp="1"/>
          </p:cNvSpPr>
          <p:nvPr>
            <p:ph type="title"/>
          </p:nvPr>
        </p:nvSpPr>
        <p:spPr/>
        <p:txBody>
          <a:bodyPr/>
          <a:lstStyle/>
          <a:p>
            <a:r>
              <a:rPr lang="en-US" dirty="0"/>
              <a:t>Discrete Uniform Distribution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27CE53D-0961-45BC-BA67-6568F855E6B2}"/>
                  </a:ext>
                </a:extLst>
              </p:cNvPr>
              <p:cNvSpPr>
                <a:spLocks noGrp="1"/>
              </p:cNvSpPr>
              <p:nvPr>
                <p:ph idx="1"/>
              </p:nvPr>
            </p:nvSpPr>
            <p:spPr/>
            <p:txBody>
              <a:bodyPr>
                <a:normAutofit lnSpcReduction="10000"/>
              </a:bodyPr>
              <a:lstStyle/>
              <a:p>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m:t>
                    </m:r>
                    <m:r>
                      <m:rPr>
                        <m:sty m:val="p"/>
                      </m:rPr>
                      <a:rPr lang="en-US" b="0" i="0" smtClean="0">
                        <a:latin typeface="Cambria Math" panose="02040503050406030204" pitchFamily="18" charset="0"/>
                      </a:rPr>
                      <m:t>Unif</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𝑏</m:t>
                    </m:r>
                    <m:r>
                      <a:rPr lang="en-US" b="0" i="1" smtClean="0">
                        <a:latin typeface="Cambria Math" panose="02040503050406030204" pitchFamily="18" charset="0"/>
                      </a:rPr>
                      <m:t>)</m:t>
                    </m:r>
                  </m:oMath>
                </a14:m>
                <a:endParaRPr lang="en-US" dirty="0"/>
              </a:p>
              <a:p>
                <a14:m>
                  <m:oMath xmlns:m="http://schemas.openxmlformats.org/officeDocument/2006/math">
                    <m:r>
                      <a:rPr lang="en-US" b="0" i="1" smtClean="0">
                        <a:latin typeface="Cambria Math" panose="02040503050406030204" pitchFamily="18" charset="0"/>
                      </a:rPr>
                      <m:t>𝑋</m:t>
                    </m:r>
                  </m:oMath>
                </a14:m>
                <a:r>
                  <a:rPr lang="en-US" dirty="0"/>
                  <a:t> is a uniformly random integer between </a:t>
                </a:r>
                <a14:m>
                  <m:oMath xmlns:m="http://schemas.openxmlformats.org/officeDocument/2006/math">
                    <m:r>
                      <a:rPr lang="en-US" b="0" i="1" smtClean="0">
                        <a:latin typeface="Cambria Math" panose="02040503050406030204" pitchFamily="18" charset="0"/>
                      </a:rPr>
                      <m:t>𝑎</m:t>
                    </m:r>
                  </m:oMath>
                </a14:m>
                <a:r>
                  <a:rPr lang="en-US" dirty="0"/>
                  <a:t> and </a:t>
                </a:r>
                <a14:m>
                  <m:oMath xmlns:m="http://schemas.openxmlformats.org/officeDocument/2006/math">
                    <m:r>
                      <a:rPr lang="en-US" b="0" i="1" smtClean="0">
                        <a:latin typeface="Cambria Math" panose="02040503050406030204" pitchFamily="18" charset="0"/>
                      </a:rPr>
                      <m:t>𝑏</m:t>
                    </m:r>
                  </m:oMath>
                </a14:m>
                <a:r>
                  <a:rPr lang="en-US" dirty="0"/>
                  <a:t> (inclusive)</a:t>
                </a:r>
              </a:p>
              <a:p>
                <a:r>
                  <a:rPr lang="en-US" dirty="0"/>
                  <a:t>Parameter </a:t>
                </a:r>
                <a14:m>
                  <m:oMath xmlns:m="http://schemas.openxmlformats.org/officeDocument/2006/math">
                    <m:r>
                      <a:rPr lang="en-US" b="0" i="1" smtClean="0">
                        <a:latin typeface="Cambria Math" panose="02040503050406030204" pitchFamily="18" charset="0"/>
                      </a:rPr>
                      <m:t>𝑎</m:t>
                    </m:r>
                  </m:oMath>
                </a14:m>
                <a:r>
                  <a:rPr lang="en-US" dirty="0"/>
                  <a:t> is the minimum value in the support, </a:t>
                </a:r>
                <a14:m>
                  <m:oMath xmlns:m="http://schemas.openxmlformats.org/officeDocument/2006/math">
                    <m:r>
                      <a:rPr lang="en-US" b="0" i="1" smtClean="0">
                        <a:latin typeface="Cambria Math" panose="02040503050406030204" pitchFamily="18" charset="0"/>
                      </a:rPr>
                      <m:t>𝑏</m:t>
                    </m:r>
                  </m:oMath>
                </a14:m>
                <a:r>
                  <a:rPr lang="en-US" dirty="0"/>
                  <a:t> is the maximum value in the support.</a:t>
                </a:r>
              </a:p>
              <a:p>
                <a:r>
                  <a:rPr lang="en-US" b="1" dirty="0"/>
                  <a:t>PMF: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+1</m:t>
                        </m:r>
                      </m:den>
                    </m:f>
                    <m:r>
                      <a:rPr lang="en-US" b="0" i="1" smtClean="0">
                        <a:latin typeface="Cambria Math" panose="02040503050406030204" pitchFamily="18" charset="0"/>
                      </a:rPr>
                      <m:t> </m:t>
                    </m:r>
                  </m:oMath>
                </a14:m>
                <a:r>
                  <a:rPr lang="en-US" dirty="0"/>
                  <a:t>for </a:t>
                </a:r>
                <a14:m>
                  <m:oMath xmlns:m="http://schemas.openxmlformats.org/officeDocument/2006/math">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ℤ</m:t>
                    </m:r>
                  </m:oMath>
                </a14:m>
                <a:r>
                  <a:rPr lang="en-US" dirty="0"/>
                  <a:t>, </a:t>
                </a:r>
                <a14:m>
                  <m:oMath xmlns:m="http://schemas.openxmlformats.org/officeDocument/2006/math">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𝑏</m:t>
                    </m:r>
                  </m:oMath>
                </a14:m>
                <a:endParaRPr lang="en-US" dirty="0"/>
              </a:p>
              <a:p>
                <a:r>
                  <a:rPr lang="en-US" b="1" dirty="0"/>
                  <a:t>CDF: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+1</m:t>
                        </m:r>
                      </m:num>
                      <m:den>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+1</m:t>
                        </m:r>
                      </m:den>
                    </m:f>
                    <m:r>
                      <a:rPr lang="en-US" b="0" i="1" smtClean="0">
                        <a:latin typeface="Cambria Math" panose="02040503050406030204" pitchFamily="18" charset="0"/>
                      </a:rPr>
                      <m:t> </m:t>
                    </m:r>
                  </m:oMath>
                </a14:m>
                <a:r>
                  <a:rPr lang="en-US" dirty="0"/>
                  <a:t>for </a:t>
                </a:r>
                <a14:m>
                  <m:oMath xmlns:m="http://schemas.openxmlformats.org/officeDocument/2006/math">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ℤ</m:t>
                    </m:r>
                    <m:r>
                      <a:rPr lang="en-US" b="0" i="0" smtClean="0">
                        <a:latin typeface="Cambria Math" panose="02040503050406030204" pitchFamily="18" charset="0"/>
                      </a:rPr>
                      <m:t>,</m:t>
                    </m:r>
                  </m:oMath>
                </a14:m>
                <a:r>
                  <a:rPr lang="en-US" dirty="0"/>
                  <a:t> </a:t>
                </a:r>
                <a14:m>
                  <m:oMath xmlns:m="http://schemas.openxmlformats.org/officeDocument/2006/math">
                    <m:r>
                      <a:rPr lang="en-US" b="0" i="1" dirty="0" smtClean="0">
                        <a:latin typeface="Cambria Math" panose="02040503050406030204" pitchFamily="18" charset="0"/>
                      </a:rPr>
                      <m:t>𝑎</m:t>
                    </m:r>
                    <m:r>
                      <a:rPr lang="en-US" b="0" i="1" dirty="0" smtClean="0">
                        <a:latin typeface="Cambria Math" panose="02040503050406030204" pitchFamily="18" charset="0"/>
                      </a:rPr>
                      <m:t>≤</m:t>
                    </m:r>
                    <m:r>
                      <a:rPr lang="en-US" b="0" i="1" dirty="0" smtClean="0">
                        <a:latin typeface="Cambria Math" panose="02040503050406030204" pitchFamily="18" charset="0"/>
                      </a:rPr>
                      <m:t>𝑘</m:t>
                    </m:r>
                    <m:r>
                      <a:rPr lang="en-US" b="0" i="1" dirty="0" smtClean="0">
                        <a:latin typeface="Cambria Math" panose="02040503050406030204" pitchFamily="18" charset="0"/>
                      </a:rPr>
                      <m:t>≤</m:t>
                    </m:r>
                    <m:r>
                      <a:rPr lang="en-US" b="0" i="1" dirty="0" smtClean="0">
                        <a:latin typeface="Cambria Math" panose="02040503050406030204" pitchFamily="18" charset="0"/>
                      </a:rPr>
                      <m:t>𝑏</m:t>
                    </m:r>
                  </m:oMath>
                </a14:m>
                <a:r>
                  <a:rPr lang="en-US" dirty="0"/>
                  <a:t>.</a:t>
                </a:r>
              </a:p>
              <a:p>
                <a:r>
                  <a:rPr lang="en-US" b="1" dirty="0"/>
                  <a:t>Expectation: </a:t>
                </a:r>
                <a14:m>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𝑏</m:t>
                        </m:r>
                      </m:num>
                      <m:den>
                        <m:r>
                          <a:rPr lang="en-US" b="0" i="1" smtClean="0">
                            <a:latin typeface="Cambria Math" panose="02040503050406030204" pitchFamily="18" charset="0"/>
                          </a:rPr>
                          <m:t>2</m:t>
                        </m:r>
                      </m:den>
                    </m:f>
                    <m:r>
                      <a:rPr lang="en-US" b="0" i="1" smtClean="0">
                        <a:latin typeface="Cambria Math" panose="02040503050406030204" pitchFamily="18" charset="0"/>
                      </a:rPr>
                      <m:t> </m:t>
                    </m:r>
                  </m:oMath>
                </a14:m>
                <a:endParaRPr lang="en-US" b="0" dirty="0"/>
              </a:p>
              <a:p>
                <a:r>
                  <a:rPr lang="en-US" b="1" dirty="0"/>
                  <a:t>Variance: </a:t>
                </a:r>
                <a14:m>
                  <m:oMath xmlns:m="http://schemas.openxmlformats.org/officeDocument/2006/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m:t>
                        </m:r>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+2)</m:t>
                        </m:r>
                      </m:num>
                      <m:den>
                        <m:r>
                          <a:rPr lang="en-US" b="0" i="1" smtClean="0">
                            <a:latin typeface="Cambria Math" panose="02040503050406030204" pitchFamily="18" charset="0"/>
                          </a:rPr>
                          <m:t>12</m:t>
                        </m:r>
                      </m:den>
                    </m:f>
                  </m:oMath>
                </a14:m>
                <a:endParaRPr lang="en-US" dirty="0"/>
              </a:p>
            </p:txBody>
          </p:sp>
        </mc:Choice>
        <mc:Fallback xmlns="">
          <p:sp>
            <p:nvSpPr>
              <p:cNvPr id="3" name="Content Placeholder 2">
                <a:extLst>
                  <a:ext uri="{FF2B5EF4-FFF2-40B4-BE49-F238E27FC236}">
                    <a16:creationId xmlns:a16="http://schemas.microsoft.com/office/drawing/2014/main" id="{027CE53D-0961-45BC-BA67-6568F855E6B2}"/>
                  </a:ext>
                </a:extLst>
              </p:cNvPr>
              <p:cNvSpPr>
                <a:spLocks noGrp="1" noRot="1" noChangeAspect="1" noMove="1" noResize="1" noEditPoints="1" noAdjustHandles="1" noChangeArrowheads="1" noChangeShapeType="1" noTextEdit="1"/>
              </p:cNvSpPr>
              <p:nvPr>
                <p:ph idx="1"/>
              </p:nvPr>
            </p:nvSpPr>
            <p:spPr>
              <a:blipFill>
                <a:blip r:embed="rId2"/>
                <a:stretch>
                  <a:fillRect l="-708"/>
                </a:stretch>
              </a:blipFill>
            </p:spPr>
            <p:txBody>
              <a:bodyPr/>
              <a:lstStyle/>
              <a:p>
                <a:r>
                  <a:rPr lang="en-US">
                    <a:noFill/>
                  </a:rPr>
                  <a:t> </a:t>
                </a:r>
              </a:p>
            </p:txBody>
          </p:sp>
        </mc:Fallback>
      </mc:AlternateContent>
    </p:spTree>
    <p:extLst>
      <p:ext uri="{BB962C8B-B14F-4D97-AF65-F5344CB8AC3E}">
        <p14:creationId xmlns:p14="http://schemas.microsoft.com/office/powerpoint/2010/main" val="14519557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08CB4-DE70-40F1-ADF1-AF4735D79B51}"/>
              </a:ext>
            </a:extLst>
          </p:cNvPr>
          <p:cNvSpPr>
            <a:spLocks noGrp="1"/>
          </p:cNvSpPr>
          <p:nvPr>
            <p:ph type="title"/>
          </p:nvPr>
        </p:nvSpPr>
        <p:spPr/>
        <p:txBody>
          <a:bodyPr/>
          <a:lstStyle/>
          <a:p>
            <a:r>
              <a:rPr lang="en-US" dirty="0"/>
              <a:t>Situation: Bernoulli</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22091B2-A9A6-4A9E-A78C-1015BA0B467E}"/>
                  </a:ext>
                </a:extLst>
              </p:cNvPr>
              <p:cNvSpPr>
                <a:spLocks noGrp="1"/>
              </p:cNvSpPr>
              <p:nvPr>
                <p:ph idx="1"/>
              </p:nvPr>
            </p:nvSpPr>
            <p:spPr/>
            <p:txBody>
              <a:bodyPr>
                <a:normAutofit/>
              </a:bodyPr>
              <a:lstStyle/>
              <a:p>
                <a:r>
                  <a:rPr lang="en-US" b="1" dirty="0"/>
                  <a:t>Do I get a success in </a:t>
                </a:r>
                <a:r>
                  <a:rPr lang="en-US" b="1" u="sng" dirty="0"/>
                  <a:t>one</a:t>
                </a:r>
                <a:r>
                  <a:rPr lang="en-US" b="1" dirty="0"/>
                  <a:t> trial with </a:t>
                </a:r>
                <a:r>
                  <a:rPr lang="en-US" b="1" u="sng" dirty="0"/>
                  <a:t>probability </a:t>
                </a:r>
                <a14:m>
                  <m:oMath xmlns:m="http://schemas.openxmlformats.org/officeDocument/2006/math">
                    <m:r>
                      <a:rPr lang="en-US" b="1" i="1" u="sng" smtClean="0">
                        <a:latin typeface="Cambria Math" panose="02040503050406030204" pitchFamily="18" charset="0"/>
                      </a:rPr>
                      <m:t>𝒑</m:t>
                    </m:r>
                  </m:oMath>
                </a14:m>
                <a:r>
                  <a:rPr lang="en-US" b="1" u="sng" dirty="0"/>
                  <a:t> of “success”?</a:t>
                </a:r>
                <a:endParaRPr lang="en-US" b="1" dirty="0"/>
              </a:p>
              <a:p>
                <a:endParaRPr lang="en-US" b="1" dirty="0"/>
              </a:p>
              <a:p>
                <a:endParaRPr lang="en-US" dirty="0"/>
              </a:p>
              <a:p>
                <a:r>
                  <a:rPr lang="en-US" i="1" dirty="0"/>
                  <a:t>Familiar examples:</a:t>
                </a:r>
              </a:p>
              <a:p>
                <a:r>
                  <a:rPr lang="en-US" dirty="0"/>
                  <a:t>You flip a biased coin (once) and want to record whether its heads.</a:t>
                </a:r>
              </a:p>
              <a:p>
                <a:r>
                  <a:rPr lang="en-US" dirty="0"/>
                  <a:t>An indicator random variable that is either 1 or 0</a:t>
                </a:r>
              </a:p>
            </p:txBody>
          </p:sp>
        </mc:Choice>
        <mc:Fallback xmlns="">
          <p:sp>
            <p:nvSpPr>
              <p:cNvPr id="3" name="Content Placeholder 2">
                <a:extLst>
                  <a:ext uri="{FF2B5EF4-FFF2-40B4-BE49-F238E27FC236}">
                    <a16:creationId xmlns:a16="http://schemas.microsoft.com/office/drawing/2014/main" id="{122091B2-A9A6-4A9E-A78C-1015BA0B467E}"/>
                  </a:ext>
                </a:extLst>
              </p:cNvPr>
              <p:cNvSpPr>
                <a:spLocks noGrp="1" noRot="1" noChangeAspect="1" noMove="1" noResize="1" noEditPoints="1" noAdjustHandles="1" noChangeArrowheads="1" noChangeShapeType="1" noTextEdit="1"/>
              </p:cNvSpPr>
              <p:nvPr>
                <p:ph idx="1"/>
              </p:nvPr>
            </p:nvSpPr>
            <p:spPr>
              <a:blipFill>
                <a:blip r:embed="rId2"/>
                <a:stretch>
                  <a:fillRect l="-654" t="-2138"/>
                </a:stretch>
              </a:blipFill>
            </p:spPr>
            <p:txBody>
              <a:bodyPr/>
              <a:lstStyle/>
              <a:p>
                <a:r>
                  <a:rPr lang="en-US">
                    <a:noFill/>
                  </a:rPr>
                  <a:t> </a:t>
                </a:r>
              </a:p>
            </p:txBody>
          </p:sp>
        </mc:Fallback>
      </mc:AlternateContent>
    </p:spTree>
    <p:extLst>
      <p:ext uri="{BB962C8B-B14F-4D97-AF65-F5344CB8AC3E}">
        <p14:creationId xmlns:p14="http://schemas.microsoft.com/office/powerpoint/2010/main" val="274770629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F726A-7C46-4DF8-A72C-E69F0A51ECB3}"/>
              </a:ext>
            </a:extLst>
          </p:cNvPr>
          <p:cNvSpPr>
            <a:spLocks noGrp="1"/>
          </p:cNvSpPr>
          <p:nvPr>
            <p:ph type="title"/>
          </p:nvPr>
        </p:nvSpPr>
        <p:spPr/>
        <p:txBody>
          <a:bodyPr/>
          <a:lstStyle/>
          <a:p>
            <a:r>
              <a:rPr lang="en-US" dirty="0"/>
              <a:t>Bernoulli Distribution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F2FEE4C-458C-417B-AB12-DEA669A7C30C}"/>
                  </a:ext>
                </a:extLst>
              </p:cNvPr>
              <p:cNvSpPr>
                <a:spLocks noGrp="1"/>
              </p:cNvSpPr>
              <p:nvPr>
                <p:ph idx="1"/>
              </p:nvPr>
            </p:nvSpPr>
            <p:spPr/>
            <p:txBody>
              <a:bodyPr>
                <a:normAutofit/>
              </a:bodyPr>
              <a:lstStyle/>
              <a:p>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m:t>
                    </m:r>
                    <m:r>
                      <m:rPr>
                        <m:sty m:val="p"/>
                      </m:rPr>
                      <a:rPr lang="en-US" b="0" i="0" smtClean="0">
                        <a:latin typeface="Cambria Math" panose="02040503050406030204" pitchFamily="18" charset="0"/>
                      </a:rPr>
                      <m:t>Ber</m:t>
                    </m:r>
                    <m:r>
                      <a:rPr lang="en-US" b="0" i="1" smtClean="0">
                        <a:latin typeface="Cambria Math" panose="02040503050406030204" pitchFamily="18" charset="0"/>
                      </a:rPr>
                      <m:t>(</m:t>
                    </m:r>
                    <m:r>
                      <a:rPr lang="en-US" b="0" i="1" smtClean="0">
                        <a:latin typeface="Cambria Math" panose="02040503050406030204" pitchFamily="18" charset="0"/>
                      </a:rPr>
                      <m:t>𝑝</m:t>
                    </m:r>
                    <m:r>
                      <a:rPr lang="en-US" b="0" i="1" smtClean="0">
                        <a:latin typeface="Cambria Math" panose="02040503050406030204" pitchFamily="18" charset="0"/>
                      </a:rPr>
                      <m:t>)</m:t>
                    </m:r>
                  </m:oMath>
                </a14:m>
                <a:endParaRPr lang="en-US" i="1" dirty="0">
                  <a:latin typeface="Cambria Math" panose="02040503050406030204" pitchFamily="18" charset="0"/>
                </a:endParaRPr>
              </a:p>
              <a:p>
                <a14:m>
                  <m:oMath xmlns:m="http://schemas.openxmlformats.org/officeDocument/2006/math">
                    <m:r>
                      <a:rPr lang="en-US" i="1" smtClean="0">
                        <a:latin typeface="Cambria Math" panose="02040503050406030204" pitchFamily="18" charset="0"/>
                      </a:rPr>
                      <m:t>𝑋</m:t>
                    </m:r>
                  </m:oMath>
                </a14:m>
                <a:r>
                  <a:rPr lang="en-US" dirty="0"/>
                  <a:t> is the </a:t>
                </a:r>
                <a:r>
                  <a:rPr lang="en-US" u="sng" dirty="0"/>
                  <a:t>indicator random variable that the trial was a success</a:t>
                </a:r>
                <a:r>
                  <a:rPr lang="en-US" dirty="0"/>
                  <a:t>.</a:t>
                </a:r>
              </a:p>
              <a:p>
                <a:r>
                  <a:rPr lang="en-US" dirty="0"/>
                  <a:t>Parameter </a:t>
                </a:r>
                <a14:m>
                  <m:oMath xmlns:m="http://schemas.openxmlformats.org/officeDocument/2006/math">
                    <m:r>
                      <a:rPr lang="en-US" b="0" i="1" smtClean="0">
                        <a:latin typeface="Cambria Math" panose="02040503050406030204" pitchFamily="18" charset="0"/>
                      </a:rPr>
                      <m:t>𝑝</m:t>
                    </m:r>
                  </m:oMath>
                </a14:m>
                <a:r>
                  <a:rPr lang="en-US" b="0" dirty="0"/>
                  <a:t> is probability of success on the trial.</a:t>
                </a:r>
              </a:p>
              <a:p>
                <a:r>
                  <a:rPr lang="en-US" b="1" dirty="0"/>
                  <a:t>PMF</a:t>
                </a:r>
                <a:r>
                  <a:rPr lang="en-US" b="0"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0</m:t>
                        </m:r>
                      </m:e>
                    </m:d>
                    <m:r>
                      <a:rPr lang="en-US" b="0" i="1" smtClean="0">
                        <a:latin typeface="Cambria Math" panose="02040503050406030204" pitchFamily="18" charset="0"/>
                      </a:rPr>
                      <m:t>=1−</m:t>
                    </m:r>
                    <m:r>
                      <a:rPr lang="en-US" b="0" i="1" smtClean="0">
                        <a:latin typeface="Cambria Math" panose="02040503050406030204" pitchFamily="18" charset="0"/>
                      </a:rPr>
                      <m:t>𝑝</m:t>
                    </m:r>
                    <m:r>
                      <a:rPr lang="en-US" b="0" i="1" smtClean="0">
                        <a:latin typeface="Cambria Math" panose="02040503050406030204" pitchFamily="18" charset="0"/>
                      </a:rPr>
                      <m:t>,</m:t>
                    </m:r>
                  </m:oMath>
                </a14:m>
                <a:r>
                  <a:rPr lang="en-US" dirty="0"/>
                  <a:t> </a:t>
                </a:r>
                <a14:m>
                  <m:oMath xmlns:m="http://schemas.openxmlformats.org/officeDocument/2006/math">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𝑝</m:t>
                        </m:r>
                      </m:e>
                      <m:sub>
                        <m:r>
                          <a:rPr lang="en-US" b="0" i="1" dirty="0" smtClean="0">
                            <a:latin typeface="Cambria Math" panose="02040503050406030204" pitchFamily="18" charset="0"/>
                          </a:rPr>
                          <m:t>𝑋</m:t>
                        </m:r>
                      </m:sub>
                    </m:sSub>
                    <m:d>
                      <m:dPr>
                        <m:ctrlPr>
                          <a:rPr lang="en-US" b="0" i="1" dirty="0" smtClean="0">
                            <a:latin typeface="Cambria Math" panose="02040503050406030204" pitchFamily="18" charset="0"/>
                          </a:rPr>
                        </m:ctrlPr>
                      </m:dPr>
                      <m:e>
                        <m:r>
                          <a:rPr lang="en-US" b="0" i="1" dirty="0" smtClean="0">
                            <a:latin typeface="Cambria Math" panose="02040503050406030204" pitchFamily="18" charset="0"/>
                          </a:rPr>
                          <m:t>1</m:t>
                        </m:r>
                      </m:e>
                    </m:d>
                    <m:r>
                      <a:rPr lang="en-US" b="0" i="1" dirty="0" smtClean="0">
                        <a:latin typeface="Cambria Math" panose="02040503050406030204" pitchFamily="18" charset="0"/>
                      </a:rPr>
                      <m:t>=</m:t>
                    </m:r>
                    <m:r>
                      <a:rPr lang="en-US" b="0" i="1" dirty="0" smtClean="0">
                        <a:latin typeface="Cambria Math" panose="02040503050406030204" pitchFamily="18" charset="0"/>
                      </a:rPr>
                      <m:t>𝑝</m:t>
                    </m:r>
                  </m:oMath>
                </a14:m>
                <a:endParaRPr lang="en-US" dirty="0"/>
              </a:p>
              <a:p>
                <a:r>
                  <a:rPr lang="en-US" b="1" dirty="0"/>
                  <a:t>CDF: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eqArr>
                          <m:eqArrPr>
                            <m:ctrlPr>
                              <a:rPr lang="en-US" b="0" i="1" smtClean="0">
                                <a:latin typeface="Cambria Math" panose="02040503050406030204" pitchFamily="18" charset="0"/>
                              </a:rPr>
                            </m:ctrlPr>
                          </m:eqArrPr>
                          <m:e>
                            <m:r>
                              <a:rPr lang="en-US" b="0" i="1" smtClean="0">
                                <a:latin typeface="Cambria Math" panose="02040503050406030204" pitchFamily="18" charset="0"/>
                              </a:rPr>
                              <m:t>0 </m:t>
                            </m:r>
                            <m:r>
                              <a:rPr lang="en-US" b="0" i="0" smtClean="0">
                                <a:latin typeface="Cambria Math" panose="02040503050406030204" pitchFamily="18" charset="0"/>
                              </a:rPr>
                              <m:t>                  </m:t>
                            </m:r>
                            <m:r>
                              <m:rPr>
                                <m:sty m:val="p"/>
                              </m:rPr>
                              <a:rPr lang="en-US" b="0" i="0" smtClean="0">
                                <a:latin typeface="Cambria Math" panose="02040503050406030204" pitchFamily="18" charset="0"/>
                              </a:rPr>
                              <m:t>if</m:t>
                            </m:r>
                            <m:r>
                              <a:rPr lang="en-US" b="0" i="1" smtClean="0">
                                <a:latin typeface="Cambria Math" panose="02040503050406030204" pitchFamily="18" charset="0"/>
                              </a:rPr>
                              <m:t> </m:t>
                            </m:r>
                            <m:r>
                              <a:rPr lang="en-US" b="0" i="1" smtClean="0">
                                <a:latin typeface="Cambria Math" panose="02040503050406030204" pitchFamily="18" charset="0"/>
                              </a:rPr>
                              <m:t>𝑘</m:t>
                            </m:r>
                            <m:r>
                              <a:rPr lang="en-US" b="0" i="1" smtClean="0">
                                <a:latin typeface="Cambria Math" panose="02040503050406030204" pitchFamily="18" charset="0"/>
                              </a:rPr>
                              <m:t>&lt;0</m:t>
                            </m:r>
                          </m:e>
                          <m:e>
                            <m:r>
                              <a:rPr lang="en-US" b="0" i="1" smtClean="0">
                                <a:latin typeface="Cambria Math" panose="02040503050406030204" pitchFamily="18" charset="0"/>
                              </a:rPr>
                              <m:t>1−</m:t>
                            </m:r>
                            <m:r>
                              <a:rPr lang="en-US" b="0" i="1" smtClean="0">
                                <a:latin typeface="Cambria Math" panose="02040503050406030204" pitchFamily="18" charset="0"/>
                              </a:rPr>
                              <m:t>𝑝</m:t>
                            </m:r>
                            <m:r>
                              <a:rPr lang="en-US" b="0" i="1" smtClean="0">
                                <a:latin typeface="Cambria Math" panose="02040503050406030204" pitchFamily="18" charset="0"/>
                              </a:rPr>
                              <m:t> </m:t>
                            </m:r>
                            <m:r>
                              <a:rPr lang="en-US" b="0" i="0" smtClean="0">
                                <a:latin typeface="Cambria Math" panose="02040503050406030204" pitchFamily="18" charset="0"/>
                              </a:rPr>
                              <m:t>  </m:t>
                            </m:r>
                            <m:r>
                              <m:rPr>
                                <m:sty m:val="p"/>
                              </m:rPr>
                              <a:rPr lang="en-US" b="0" i="0" smtClean="0">
                                <a:latin typeface="Cambria Math" panose="02040503050406030204" pitchFamily="18" charset="0"/>
                              </a:rPr>
                              <m:t>if</m:t>
                            </m:r>
                            <m:r>
                              <a:rPr lang="en-US" b="0" i="1" smtClean="0">
                                <a:latin typeface="Cambria Math" panose="02040503050406030204" pitchFamily="18" charset="0"/>
                              </a:rPr>
                              <m:t> 0≤</m:t>
                            </m:r>
                            <m:r>
                              <a:rPr lang="en-US" b="0" i="1" smtClean="0">
                                <a:latin typeface="Cambria Math" panose="02040503050406030204" pitchFamily="18" charset="0"/>
                              </a:rPr>
                              <m:t>𝑘</m:t>
                            </m:r>
                            <m:r>
                              <a:rPr lang="en-US" b="0" i="1" smtClean="0">
                                <a:latin typeface="Cambria Math" panose="02040503050406030204" pitchFamily="18" charset="0"/>
                              </a:rPr>
                              <m:t>&lt;1</m:t>
                            </m:r>
                          </m:e>
                          <m:e>
                            <m:r>
                              <a:rPr lang="en-US" b="0" i="1" smtClean="0">
                                <a:latin typeface="Cambria Math" panose="02040503050406030204" pitchFamily="18" charset="0"/>
                              </a:rPr>
                              <m:t>1                   </m:t>
                            </m:r>
                            <m:r>
                              <m:rPr>
                                <m:sty m:val="p"/>
                              </m:rPr>
                              <a:rPr lang="en-US" b="0" i="0" smtClean="0">
                                <a:latin typeface="Cambria Math" panose="02040503050406030204" pitchFamily="18" charset="0"/>
                              </a:rPr>
                              <m:t>if</m:t>
                            </m:r>
                            <m:r>
                              <a:rPr lang="en-US" b="0" i="1" smtClean="0">
                                <a:latin typeface="Cambria Math" panose="02040503050406030204" pitchFamily="18" charset="0"/>
                              </a:rPr>
                              <m:t> </m:t>
                            </m:r>
                            <m:r>
                              <a:rPr lang="en-US" b="0" i="1" smtClean="0">
                                <a:latin typeface="Cambria Math" panose="02040503050406030204" pitchFamily="18" charset="0"/>
                              </a:rPr>
                              <m:t>𝑘</m:t>
                            </m:r>
                            <m:r>
                              <a:rPr lang="en-US" b="0" i="1" smtClean="0">
                                <a:latin typeface="Cambria Math" panose="02040503050406030204" pitchFamily="18" charset="0"/>
                              </a:rPr>
                              <m:t>≥1</m:t>
                            </m:r>
                          </m:e>
                        </m:eqArr>
                      </m:e>
                    </m:d>
                  </m:oMath>
                </a14:m>
                <a:endParaRPr lang="en-US" dirty="0"/>
              </a:p>
              <a:p>
                <a:r>
                  <a:rPr lang="en-US" b="1" dirty="0"/>
                  <a:t>Expectation</a:t>
                </a:r>
                <a:r>
                  <a:rPr lang="en-US" b="0" dirty="0"/>
                  <a:t>: </a:t>
                </a:r>
                <a14:m>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r>
                      <a:rPr lang="en-US" b="0" i="1" smtClean="0">
                        <a:latin typeface="Cambria Math" panose="02040503050406030204" pitchFamily="18" charset="0"/>
                      </a:rPr>
                      <m:t>𝑝</m:t>
                    </m:r>
                  </m:oMath>
                </a14:m>
                <a:endParaRPr lang="en-US" dirty="0"/>
              </a:p>
              <a:p>
                <a:r>
                  <a:rPr lang="en-US" b="1" dirty="0"/>
                  <a:t>Variance</a:t>
                </a:r>
                <a:r>
                  <a:rPr lang="en-US" b="0" dirty="0"/>
                  <a:t>: </a:t>
                </a:r>
                <a14:m>
                  <m:oMath xmlns:m="http://schemas.openxmlformats.org/officeDocument/2006/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r>
                      <a:rPr lang="en-US" b="0" i="1" smtClean="0">
                        <a:latin typeface="Cambria Math" panose="02040503050406030204" pitchFamily="18" charset="0"/>
                      </a:rPr>
                      <m:t>𝑝</m:t>
                    </m:r>
                    <m:r>
                      <a:rPr lang="en-US" b="0" i="1" smtClean="0">
                        <a:latin typeface="Cambria Math" panose="02040503050406030204" pitchFamily="18" charset="0"/>
                      </a:rPr>
                      <m:t>(1−</m:t>
                    </m:r>
                    <m:r>
                      <a:rPr lang="en-US" b="0" i="1" smtClean="0">
                        <a:latin typeface="Cambria Math" panose="02040503050406030204" pitchFamily="18" charset="0"/>
                      </a:rPr>
                      <m:t>𝑝</m:t>
                    </m:r>
                    <m:r>
                      <a:rPr lang="en-US" b="0" i="1" smtClean="0">
                        <a:latin typeface="Cambria Math" panose="02040503050406030204" pitchFamily="18" charset="0"/>
                      </a:rPr>
                      <m:t>)</m:t>
                    </m:r>
                  </m:oMath>
                </a14:m>
                <a:endParaRPr lang="en-US" dirty="0"/>
              </a:p>
            </p:txBody>
          </p:sp>
        </mc:Choice>
        <mc:Fallback xmlns="">
          <p:sp>
            <p:nvSpPr>
              <p:cNvPr id="3" name="Content Placeholder 2">
                <a:extLst>
                  <a:ext uri="{FF2B5EF4-FFF2-40B4-BE49-F238E27FC236}">
                    <a16:creationId xmlns:a16="http://schemas.microsoft.com/office/drawing/2014/main" id="{CF2FEE4C-458C-417B-AB12-DEA669A7C30C}"/>
                  </a:ext>
                </a:extLst>
              </p:cNvPr>
              <p:cNvSpPr>
                <a:spLocks noGrp="1" noRot="1" noChangeAspect="1" noMove="1" noResize="1" noEditPoints="1" noAdjustHandles="1" noChangeArrowheads="1" noChangeShapeType="1" noTextEdit="1"/>
              </p:cNvSpPr>
              <p:nvPr>
                <p:ph idx="1"/>
              </p:nvPr>
            </p:nvSpPr>
            <p:spPr>
              <a:blipFill>
                <a:blip r:embed="rId2"/>
                <a:stretch>
                  <a:fillRect l="-654" b="-252"/>
                </a:stretch>
              </a:blipFill>
            </p:spPr>
            <p:txBody>
              <a:bodyPr/>
              <a:lstStyle/>
              <a:p>
                <a:r>
                  <a:rPr lang="en-US">
                    <a:noFill/>
                  </a:rPr>
                  <a:t> </a:t>
                </a:r>
              </a:p>
            </p:txBody>
          </p:sp>
        </mc:Fallback>
      </mc:AlternateContent>
    </p:spTree>
    <p:extLst>
      <p:ext uri="{BB962C8B-B14F-4D97-AF65-F5344CB8AC3E}">
        <p14:creationId xmlns:p14="http://schemas.microsoft.com/office/powerpoint/2010/main" val="382978227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F726A-7C46-4DF8-A72C-E69F0A51ECB3}"/>
              </a:ext>
            </a:extLst>
          </p:cNvPr>
          <p:cNvSpPr>
            <a:spLocks noGrp="1"/>
          </p:cNvSpPr>
          <p:nvPr>
            <p:ph type="title"/>
          </p:nvPr>
        </p:nvSpPr>
        <p:spPr/>
        <p:txBody>
          <a:bodyPr/>
          <a:lstStyle/>
          <a:p>
            <a:r>
              <a:rPr lang="en-US" dirty="0"/>
              <a:t>Bernoulli Distribution Examples</a:t>
            </a:r>
          </a:p>
        </p:txBody>
      </p:sp>
      <p:sp>
        <p:nvSpPr>
          <p:cNvPr id="3" name="Content Placeholder 2">
            <a:extLst>
              <a:ext uri="{FF2B5EF4-FFF2-40B4-BE49-F238E27FC236}">
                <a16:creationId xmlns:a16="http://schemas.microsoft.com/office/drawing/2014/main" id="{CF2FEE4C-458C-417B-AB12-DEA669A7C30C}"/>
              </a:ext>
            </a:extLst>
          </p:cNvPr>
          <p:cNvSpPr>
            <a:spLocks noGrp="1"/>
          </p:cNvSpPr>
          <p:nvPr>
            <p:ph idx="1"/>
          </p:nvPr>
        </p:nvSpPr>
        <p:spPr>
          <a:xfrm>
            <a:off x="575240" y="1463857"/>
            <a:ext cx="12647274" cy="4845504"/>
          </a:xfrm>
        </p:spPr>
        <p:txBody>
          <a:bodyPr/>
          <a:lstStyle/>
          <a:p>
            <a:r>
              <a:rPr lang="en-US" dirty="0"/>
              <a:t>Did a particular bit get written correctly on the device?</a:t>
            </a:r>
          </a:p>
          <a:p>
            <a:r>
              <a:rPr lang="en-US" dirty="0"/>
              <a:t>Did you guess right on a multiple-choice test?</a:t>
            </a:r>
          </a:p>
          <a:p>
            <a:r>
              <a:rPr lang="en-US" dirty="0"/>
              <a:t>Did a server in a cluster fail?</a:t>
            </a:r>
          </a:p>
          <a:p>
            <a:r>
              <a:rPr lang="en-US" dirty="0"/>
              <a:t>Did a disk drive crash?</a:t>
            </a:r>
          </a:p>
          <a:p>
            <a:r>
              <a:rPr lang="en-US" dirty="0"/>
              <a:t>Did buying a particular share of a stock pay off?</a:t>
            </a:r>
          </a:p>
          <a:p>
            <a:r>
              <a:rPr lang="en-US" dirty="0"/>
              <a:t>Did a user like or dislike a YouTube video? (Back in ye olden days, at least)</a:t>
            </a:r>
          </a:p>
          <a:p>
            <a:r>
              <a:rPr lang="en-US" dirty="0"/>
              <a:t>Does a user click an ad?</a:t>
            </a:r>
          </a:p>
        </p:txBody>
      </p:sp>
      <p:sp>
        <p:nvSpPr>
          <p:cNvPr id="5" name="Rectangle: Rounded Corners 4">
            <a:extLst>
              <a:ext uri="{FF2B5EF4-FFF2-40B4-BE49-F238E27FC236}">
                <a16:creationId xmlns:a16="http://schemas.microsoft.com/office/drawing/2014/main" id="{47351E6A-3467-A2AD-7001-75B1AE1F6CB9}"/>
              </a:ext>
            </a:extLst>
          </p:cNvPr>
          <p:cNvSpPr/>
          <p:nvPr/>
        </p:nvSpPr>
        <p:spPr>
          <a:xfrm>
            <a:off x="481805" y="5394143"/>
            <a:ext cx="10998995" cy="1200581"/>
          </a:xfrm>
          <a:prstGeom prst="roundRect">
            <a:avLst/>
          </a:prstGeom>
          <a:solidFill>
            <a:srgbClr val="CBEC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200" i="1" dirty="0">
                <a:solidFill>
                  <a:schemeClr val="tx1"/>
                </a:solidFill>
                <a:latin typeface="Segoe UI Semilight" panose="020B0402040204020203" pitchFamily="34" charset="0"/>
                <a:cs typeface="Segoe UI Semilight" panose="020B0402040204020203" pitchFamily="34" charset="0"/>
              </a:rPr>
              <a:t>In each of these, we find the probability of success on a trial, define a RV as an indicator for whether the event occurred, say the RV follows a </a:t>
            </a:r>
            <a:r>
              <a:rPr lang="en-US" sz="2200" i="1" dirty="0" err="1">
                <a:solidFill>
                  <a:schemeClr val="tx1"/>
                </a:solidFill>
                <a:latin typeface="Segoe UI Semilight" panose="020B0402040204020203" pitchFamily="34" charset="0"/>
                <a:cs typeface="Segoe UI Semilight" panose="020B0402040204020203" pitchFamily="34" charset="0"/>
              </a:rPr>
              <a:t>bernoulli</a:t>
            </a:r>
            <a:r>
              <a:rPr lang="en-US" sz="2200" i="1" dirty="0">
                <a:solidFill>
                  <a:schemeClr val="tx1"/>
                </a:solidFill>
                <a:latin typeface="Segoe UI Semilight" panose="020B0402040204020203" pitchFamily="34" charset="0"/>
                <a:cs typeface="Segoe UI Semilight" panose="020B0402040204020203" pitchFamily="34" charset="0"/>
              </a:rPr>
              <a:t> distribution with relevant and we have the PMF, E[X] and Var(X)!</a:t>
            </a:r>
            <a:endParaRPr lang="en-US" sz="2200" dirty="0">
              <a:solidFill>
                <a:schemeClr val="tx1"/>
              </a:solidFill>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20879120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E4FB1-6674-4295-A04D-F9BAD5265C39}"/>
              </a:ext>
            </a:extLst>
          </p:cNvPr>
          <p:cNvSpPr>
            <a:spLocks noGrp="1"/>
          </p:cNvSpPr>
          <p:nvPr>
            <p:ph type="title"/>
          </p:nvPr>
        </p:nvSpPr>
        <p:spPr/>
        <p:txBody>
          <a:bodyPr/>
          <a:lstStyle/>
          <a:p>
            <a:r>
              <a:rPr lang="en-US" dirty="0"/>
              <a:t>Situation: Binomial</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40788A3-C9FA-4772-98DB-A04626E4BC1F}"/>
                  </a:ext>
                </a:extLst>
              </p:cNvPr>
              <p:cNvSpPr>
                <a:spLocks noGrp="1"/>
              </p:cNvSpPr>
              <p:nvPr>
                <p:ph idx="1"/>
              </p:nvPr>
            </p:nvSpPr>
            <p:spPr/>
            <p:txBody>
              <a:bodyPr/>
              <a:lstStyle/>
              <a:p>
                <a:r>
                  <a:rPr lang="en-US" b="1" dirty="0"/>
                  <a:t>How many success did you see in </a:t>
                </a:r>
                <a14:m>
                  <m:oMath xmlns:m="http://schemas.openxmlformats.org/officeDocument/2006/math">
                    <m:r>
                      <a:rPr lang="en-US" b="1" i="1" smtClean="0">
                        <a:latin typeface="Cambria Math" panose="02040503050406030204" pitchFamily="18" charset="0"/>
                      </a:rPr>
                      <m:t>𝒏</m:t>
                    </m:r>
                  </m:oMath>
                </a14:m>
                <a:r>
                  <a:rPr lang="en-US" b="1" dirty="0"/>
                  <a:t> </a:t>
                </a:r>
                <a:r>
                  <a:rPr lang="en-US" b="1" i="1" dirty="0"/>
                  <a:t>independent</a:t>
                </a:r>
                <a:r>
                  <a:rPr lang="en-US" b="1" dirty="0"/>
                  <a:t> trials, where each trial has probability </a:t>
                </a:r>
                <a14:m>
                  <m:oMath xmlns:m="http://schemas.openxmlformats.org/officeDocument/2006/math">
                    <m:r>
                      <a:rPr lang="en-US" b="1" i="1" smtClean="0">
                        <a:latin typeface="Cambria Math" panose="02040503050406030204" pitchFamily="18" charset="0"/>
                      </a:rPr>
                      <m:t>𝒑</m:t>
                    </m:r>
                  </m:oMath>
                </a14:m>
                <a:r>
                  <a:rPr lang="en-US" b="1" dirty="0"/>
                  <a:t> of success?</a:t>
                </a:r>
                <a:endParaRPr lang="en-US" dirty="0"/>
              </a:p>
              <a:p>
                <a:endParaRPr lang="en-US" dirty="0"/>
              </a:p>
              <a:p>
                <a:r>
                  <a:rPr lang="en-US" i="1" dirty="0"/>
                  <a:t>Familiar example:</a:t>
                </a:r>
              </a:p>
              <a:p>
                <a:r>
                  <a:rPr lang="en-US" dirty="0"/>
                  <a:t>You flip a coin </a:t>
                </a:r>
                <a14:m>
                  <m:oMath xmlns:m="http://schemas.openxmlformats.org/officeDocument/2006/math">
                    <m:r>
                      <a:rPr lang="en-US" b="0" i="1" smtClean="0">
                        <a:latin typeface="Cambria Math" panose="02040503050406030204" pitchFamily="18" charset="0"/>
                      </a:rPr>
                      <m:t>𝑛</m:t>
                    </m:r>
                  </m:oMath>
                </a14:m>
                <a:r>
                  <a:rPr lang="en-US" dirty="0"/>
                  <a:t> times independently, each with a probability </a:t>
                </a:r>
                <a14:m>
                  <m:oMath xmlns:m="http://schemas.openxmlformats.org/officeDocument/2006/math">
                    <m:r>
                      <a:rPr lang="en-US" b="0" i="1" smtClean="0">
                        <a:latin typeface="Cambria Math" panose="02040503050406030204" pitchFamily="18" charset="0"/>
                      </a:rPr>
                      <m:t>𝑝</m:t>
                    </m:r>
                  </m:oMath>
                </a14:m>
                <a:r>
                  <a:rPr lang="en-US" dirty="0"/>
                  <a:t> of coming up heads. How many heads are there?</a:t>
                </a:r>
              </a:p>
              <a:p>
                <a:pPr marL="0" indent="0">
                  <a:buNone/>
                </a:pPr>
                <a:endParaRPr lang="en-US" dirty="0"/>
              </a:p>
            </p:txBody>
          </p:sp>
        </mc:Choice>
        <mc:Fallback xmlns="">
          <p:sp>
            <p:nvSpPr>
              <p:cNvPr id="3" name="Content Placeholder 2">
                <a:extLst>
                  <a:ext uri="{FF2B5EF4-FFF2-40B4-BE49-F238E27FC236}">
                    <a16:creationId xmlns:a16="http://schemas.microsoft.com/office/drawing/2014/main" id="{240788A3-C9FA-4772-98DB-A04626E4BC1F}"/>
                  </a:ext>
                </a:extLst>
              </p:cNvPr>
              <p:cNvSpPr>
                <a:spLocks noGrp="1" noRot="1" noChangeAspect="1" noMove="1" noResize="1" noEditPoints="1" noAdjustHandles="1" noChangeArrowheads="1" noChangeShapeType="1" noTextEdit="1"/>
              </p:cNvSpPr>
              <p:nvPr>
                <p:ph idx="1"/>
              </p:nvPr>
            </p:nvSpPr>
            <p:spPr>
              <a:blipFill>
                <a:blip r:embed="rId2"/>
                <a:stretch>
                  <a:fillRect l="-708" t="-2138" r="-272"/>
                </a:stretch>
              </a:blipFill>
            </p:spPr>
            <p:txBody>
              <a:bodyPr/>
              <a:lstStyle/>
              <a:p>
                <a:r>
                  <a:rPr lang="en-US">
                    <a:noFill/>
                  </a:rPr>
                  <a:t> </a:t>
                </a:r>
              </a:p>
            </p:txBody>
          </p:sp>
        </mc:Fallback>
      </mc:AlternateContent>
    </p:spTree>
    <p:extLst>
      <p:ext uri="{BB962C8B-B14F-4D97-AF65-F5344CB8AC3E}">
        <p14:creationId xmlns:p14="http://schemas.microsoft.com/office/powerpoint/2010/main" val="144247692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7A68E-FFBD-430F-8192-CECD25853947}"/>
              </a:ext>
            </a:extLst>
          </p:cNvPr>
          <p:cNvSpPr>
            <a:spLocks noGrp="1"/>
          </p:cNvSpPr>
          <p:nvPr>
            <p:ph type="title"/>
          </p:nvPr>
        </p:nvSpPr>
        <p:spPr/>
        <p:txBody>
          <a:bodyPr>
            <a:normAutofit/>
          </a:bodyPr>
          <a:lstStyle/>
          <a:p>
            <a:r>
              <a:rPr lang="en-US" dirty="0"/>
              <a:t>Binomial Distribution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89EDAFF-94EB-49D7-A363-38C1D3A9DCD1}"/>
                  </a:ext>
                </a:extLst>
              </p:cNvPr>
              <p:cNvSpPr>
                <a:spLocks noGrp="1"/>
              </p:cNvSpPr>
              <p:nvPr>
                <p:ph idx="1"/>
              </p:nvPr>
            </p:nvSpPr>
            <p:spPr/>
            <p:txBody>
              <a:bodyPr>
                <a:normAutofit/>
              </a:bodyPr>
              <a:lstStyle/>
              <a:p>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m:t>
                    </m:r>
                    <m:r>
                      <m:rPr>
                        <m:sty m:val="p"/>
                      </m:rPr>
                      <a:rPr lang="en-US" b="0" i="0" smtClean="0">
                        <a:latin typeface="Cambria Math" panose="02040503050406030204" pitchFamily="18" charset="0"/>
                      </a:rPr>
                      <m:t>Bin</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𝑝</m:t>
                    </m:r>
                    <m:r>
                      <a:rPr lang="en-US" b="0" i="1" smtClean="0">
                        <a:latin typeface="Cambria Math" panose="02040503050406030204" pitchFamily="18" charset="0"/>
                      </a:rPr>
                      <m:t>)</m:t>
                    </m:r>
                  </m:oMath>
                </a14:m>
                <a:endParaRPr lang="en-US" dirty="0"/>
              </a:p>
              <a:p>
                <a14:m>
                  <m:oMath xmlns:m="http://schemas.openxmlformats.org/officeDocument/2006/math">
                    <m:r>
                      <a:rPr lang="en-US" b="0" i="1" smtClean="0">
                        <a:latin typeface="Cambria Math" panose="02040503050406030204" pitchFamily="18" charset="0"/>
                      </a:rPr>
                      <m:t>𝑋</m:t>
                    </m:r>
                  </m:oMath>
                </a14:m>
                <a:r>
                  <a:rPr lang="en-US" dirty="0"/>
                  <a:t> is the number of successes across </a:t>
                </a:r>
                <a14:m>
                  <m:oMath xmlns:m="http://schemas.openxmlformats.org/officeDocument/2006/math">
                    <m:r>
                      <a:rPr lang="en-US" b="0" i="1" smtClean="0">
                        <a:latin typeface="Cambria Math" panose="02040503050406030204" pitchFamily="18" charset="0"/>
                      </a:rPr>
                      <m:t>𝑛</m:t>
                    </m:r>
                  </m:oMath>
                </a14:m>
                <a:r>
                  <a:rPr lang="en-US" dirty="0"/>
                  <a:t> </a:t>
                </a:r>
                <a:r>
                  <a:rPr lang="en-US" u="sng" dirty="0"/>
                  <a:t>independent</a:t>
                </a:r>
                <a:r>
                  <a:rPr lang="en-US" dirty="0"/>
                  <a:t> trials.</a:t>
                </a:r>
                <a:endParaRPr lang="en-US" b="0" i="1" dirty="0">
                  <a:latin typeface="Cambria Math" panose="02040503050406030204" pitchFamily="18" charset="0"/>
                </a:endParaRPr>
              </a:p>
              <a:p>
                <a14:m>
                  <m:oMath xmlns:m="http://schemas.openxmlformats.org/officeDocument/2006/math">
                    <m:r>
                      <a:rPr lang="en-US" b="0" i="1" smtClean="0">
                        <a:latin typeface="Cambria Math" panose="02040503050406030204" pitchFamily="18" charset="0"/>
                      </a:rPr>
                      <m:t>𝑛</m:t>
                    </m:r>
                  </m:oMath>
                </a14:m>
                <a:r>
                  <a:rPr lang="en-US" dirty="0"/>
                  <a:t> is the number of independent trials. </a:t>
                </a:r>
                <a:br>
                  <a:rPr lang="en-US" dirty="0"/>
                </a:br>
                <a14:m>
                  <m:oMath xmlns:m="http://schemas.openxmlformats.org/officeDocument/2006/math">
                    <m:r>
                      <a:rPr lang="en-US" b="0" i="1" smtClean="0">
                        <a:latin typeface="Cambria Math" panose="02040503050406030204" pitchFamily="18" charset="0"/>
                      </a:rPr>
                      <m:t>𝑝</m:t>
                    </m:r>
                  </m:oMath>
                </a14:m>
                <a:r>
                  <a:rPr lang="en-US" dirty="0"/>
                  <a:t> is the probability of success for one trial.</a:t>
                </a:r>
              </a:p>
              <a:p>
                <a:r>
                  <a:rPr lang="en-US" b="1" dirty="0"/>
                  <a:t>PMF: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 </m:t>
                    </m:r>
                    <m:d>
                      <m:dPr>
                        <m:ctrlPr>
                          <a:rPr lang="en-US" b="0" i="1" smtClean="0">
                            <a:latin typeface="Cambria Math" panose="02040503050406030204" pitchFamily="18" charset="0"/>
                          </a:rPr>
                        </m:ctrlPr>
                      </m:dPr>
                      <m:e>
                        <m:f>
                          <m:fPr>
                            <m:type m:val="noBa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𝑘</m:t>
                            </m:r>
                          </m:den>
                        </m:f>
                      </m:e>
                    </m:d>
                    <m:sSup>
                      <m:sSupPr>
                        <m:ctrlPr>
                          <a:rPr lang="en-US" b="0"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𝑘</m:t>
                        </m:r>
                      </m:sup>
                    </m:sSup>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𝑝</m:t>
                            </m:r>
                          </m:e>
                        </m:d>
                      </m:e>
                      <m:sup>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𝑘</m:t>
                        </m:r>
                      </m:sup>
                    </m:sSup>
                  </m:oMath>
                </a14:m>
                <a:r>
                  <a:rPr lang="en-US" dirty="0"/>
                  <a:t> for </a:t>
                </a:r>
                <a14:m>
                  <m:oMath xmlns:m="http://schemas.openxmlformats.org/officeDocument/2006/math">
                    <m:r>
                      <a:rPr lang="en-US" b="0" i="1" smtClean="0">
                        <a:latin typeface="Cambria Math" panose="02040503050406030204" pitchFamily="18" charset="0"/>
                      </a:rPr>
                      <m:t>𝑘</m:t>
                    </m:r>
                    <m:r>
                      <a:rPr lang="en-US" b="0" i="1" smtClean="0">
                        <a:latin typeface="Cambria Math" panose="02040503050406030204" pitchFamily="18" charset="0"/>
                      </a:rPr>
                      <m:t>∈{0,1,…,</m:t>
                    </m:r>
                    <m:r>
                      <a:rPr lang="en-US" b="0" i="1" smtClean="0">
                        <a:latin typeface="Cambria Math" panose="02040503050406030204" pitchFamily="18" charset="0"/>
                      </a:rPr>
                      <m:t>𝑛</m:t>
                    </m:r>
                    <m:r>
                      <a:rPr lang="en-US" b="0" i="1" smtClean="0">
                        <a:latin typeface="Cambria Math" panose="02040503050406030204" pitchFamily="18" charset="0"/>
                      </a:rPr>
                      <m:t>}</m:t>
                    </m:r>
                  </m:oMath>
                </a14:m>
                <a:endParaRPr lang="en-US" dirty="0"/>
              </a:p>
              <a:p>
                <a:r>
                  <a:rPr lang="en-US" b="1" dirty="0"/>
                  <a:t>CDF: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𝑋</m:t>
                        </m:r>
                      </m:sub>
                    </m:sSub>
                  </m:oMath>
                </a14:m>
                <a:r>
                  <a:rPr lang="en-US" dirty="0"/>
                  <a:t> is ugly.</a:t>
                </a:r>
              </a:p>
              <a:p>
                <a:r>
                  <a:rPr lang="en-US" b="1" dirty="0"/>
                  <a:t>Expectation: </a:t>
                </a:r>
                <a14:m>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r>
                      <a:rPr lang="en-US" b="0" i="1" smtClean="0">
                        <a:latin typeface="Cambria Math" panose="02040503050406030204" pitchFamily="18" charset="0"/>
                      </a:rPr>
                      <m:t>𝑛𝑝</m:t>
                    </m:r>
                  </m:oMath>
                </a14:m>
                <a:endParaRPr lang="en-US" dirty="0"/>
              </a:p>
              <a:p>
                <a:r>
                  <a:rPr lang="en-US" b="1" dirty="0"/>
                  <a:t>Variance: </a:t>
                </a:r>
                <a14:m>
                  <m:oMath xmlns:m="http://schemas.openxmlformats.org/officeDocument/2006/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r>
                      <a:rPr lang="en-US" b="0" i="1" smtClean="0">
                        <a:latin typeface="Cambria Math" panose="02040503050406030204" pitchFamily="18" charset="0"/>
                      </a:rPr>
                      <m:t>𝑛𝑝</m:t>
                    </m:r>
                    <m:r>
                      <a:rPr lang="en-US" b="0" i="1" smtClean="0">
                        <a:latin typeface="Cambria Math" panose="02040503050406030204" pitchFamily="18" charset="0"/>
                      </a:rPr>
                      <m:t>(1−</m:t>
                    </m:r>
                    <m:r>
                      <a:rPr lang="en-US" b="0" i="1" smtClean="0">
                        <a:latin typeface="Cambria Math" panose="02040503050406030204" pitchFamily="18" charset="0"/>
                      </a:rPr>
                      <m:t>𝑝</m:t>
                    </m:r>
                    <m:r>
                      <a:rPr lang="en-US" b="0" i="1" smtClean="0">
                        <a:latin typeface="Cambria Math" panose="02040503050406030204" pitchFamily="18" charset="0"/>
                      </a:rPr>
                      <m:t>)</m:t>
                    </m:r>
                  </m:oMath>
                </a14:m>
                <a:endParaRPr lang="en-US" dirty="0"/>
              </a:p>
            </p:txBody>
          </p:sp>
        </mc:Choice>
        <mc:Fallback xmlns="">
          <p:sp>
            <p:nvSpPr>
              <p:cNvPr id="3" name="Content Placeholder 2">
                <a:extLst>
                  <a:ext uri="{FF2B5EF4-FFF2-40B4-BE49-F238E27FC236}">
                    <a16:creationId xmlns:a16="http://schemas.microsoft.com/office/drawing/2014/main" id="{E89EDAFF-94EB-49D7-A363-38C1D3A9DCD1}"/>
                  </a:ext>
                </a:extLst>
              </p:cNvPr>
              <p:cNvSpPr>
                <a:spLocks noGrp="1" noRot="1" noChangeAspect="1" noMove="1" noResize="1" noEditPoints="1" noAdjustHandles="1" noChangeArrowheads="1" noChangeShapeType="1" noTextEdit="1"/>
              </p:cNvSpPr>
              <p:nvPr>
                <p:ph idx="1"/>
              </p:nvPr>
            </p:nvSpPr>
            <p:spPr>
              <a:blipFill>
                <a:blip r:embed="rId3"/>
                <a:stretch>
                  <a:fillRect l="-1525"/>
                </a:stretch>
              </a:blipFill>
            </p:spPr>
            <p:txBody>
              <a:bodyPr/>
              <a:lstStyle/>
              <a:p>
                <a:r>
                  <a:rPr lang="en-US">
                    <a:noFill/>
                  </a:rPr>
                  <a:t> </a:t>
                </a:r>
              </a:p>
            </p:txBody>
          </p:sp>
        </mc:Fallback>
      </mc:AlternateContent>
    </p:spTree>
    <p:extLst>
      <p:ext uri="{BB962C8B-B14F-4D97-AF65-F5344CB8AC3E}">
        <p14:creationId xmlns:p14="http://schemas.microsoft.com/office/powerpoint/2010/main" val="136816770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7A68E-FFBD-430F-8192-CECD25853947}"/>
              </a:ext>
            </a:extLst>
          </p:cNvPr>
          <p:cNvSpPr>
            <a:spLocks noGrp="1"/>
          </p:cNvSpPr>
          <p:nvPr>
            <p:ph type="title"/>
          </p:nvPr>
        </p:nvSpPr>
        <p:spPr/>
        <p:txBody>
          <a:bodyPr>
            <a:normAutofit/>
          </a:bodyPr>
          <a:lstStyle/>
          <a:p>
            <a:r>
              <a:rPr lang="en-US" dirty="0"/>
              <a:t>Binomial Distribution</a:t>
            </a:r>
            <a:r>
              <a:rPr lang="en-US" i="1" dirty="0"/>
              <a:t> Examples</a:t>
            </a:r>
            <a:endParaRPr lang="en-US" dirty="0"/>
          </a:p>
        </p:txBody>
      </p:sp>
      <p:sp>
        <p:nvSpPr>
          <p:cNvPr id="3" name="Content Placeholder 2">
            <a:extLst>
              <a:ext uri="{FF2B5EF4-FFF2-40B4-BE49-F238E27FC236}">
                <a16:creationId xmlns:a16="http://schemas.microsoft.com/office/drawing/2014/main" id="{E89EDAFF-94EB-49D7-A363-38C1D3A9DCD1}"/>
              </a:ext>
            </a:extLst>
          </p:cNvPr>
          <p:cNvSpPr>
            <a:spLocks noGrp="1"/>
          </p:cNvSpPr>
          <p:nvPr>
            <p:ph idx="1"/>
          </p:nvPr>
        </p:nvSpPr>
        <p:spPr/>
        <p:txBody>
          <a:bodyPr/>
          <a:lstStyle/>
          <a:p>
            <a:pPr marL="0" indent="0">
              <a:buNone/>
            </a:pPr>
            <a:r>
              <a:rPr lang="en-US" dirty="0"/>
              <a:t>How many bits were written correctly on the device?</a:t>
            </a:r>
          </a:p>
          <a:p>
            <a:pPr marL="0" indent="0">
              <a:buNone/>
            </a:pPr>
            <a:r>
              <a:rPr lang="en-US" dirty="0"/>
              <a:t>How many questions did you guess right on a multiple-choice test?</a:t>
            </a:r>
          </a:p>
          <a:p>
            <a:pPr marL="0" indent="0">
              <a:buNone/>
            </a:pPr>
            <a:r>
              <a:rPr lang="en-US" dirty="0"/>
              <a:t>How many servers in a cluster failed?</a:t>
            </a:r>
          </a:p>
          <a:p>
            <a:pPr marL="0" indent="0">
              <a:buNone/>
            </a:pPr>
            <a:r>
              <a:rPr lang="en-US" dirty="0"/>
              <a:t>How many keys went to one bucket in a hash table?</a:t>
            </a:r>
          </a:p>
        </p:txBody>
      </p:sp>
    </p:spTree>
    <p:extLst>
      <p:ext uri="{BB962C8B-B14F-4D97-AF65-F5344CB8AC3E}">
        <p14:creationId xmlns:p14="http://schemas.microsoft.com/office/powerpoint/2010/main" val="34309694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5A2DC-BB94-7DC3-001E-FA60103D56F1}"/>
              </a:ext>
            </a:extLst>
          </p:cNvPr>
          <p:cNvSpPr>
            <a:spLocks noGrp="1"/>
          </p:cNvSpPr>
          <p:nvPr>
            <p:ph type="title"/>
          </p:nvPr>
        </p:nvSpPr>
        <p:spPr/>
        <p:txBody>
          <a:bodyPr/>
          <a:lstStyle/>
          <a:p>
            <a:r>
              <a:rPr lang="en-US" b="1" dirty="0"/>
              <a:t>Example: </a:t>
            </a:r>
            <a:r>
              <a:rPr lang="en-US" dirty="0"/>
              <a:t>Unpopular Donuts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CE16B10-6701-4C2D-6B78-ABF1B25BF951}"/>
                  </a:ext>
                </a:extLst>
              </p:cNvPr>
              <p:cNvSpPr>
                <a:spLocks noGrp="1"/>
              </p:cNvSpPr>
              <p:nvPr>
                <p:ph idx="1"/>
              </p:nvPr>
            </p:nvSpPr>
            <p:spPr/>
            <p:txBody>
              <a:bodyPr/>
              <a:lstStyle/>
              <a:p>
                <a:r>
                  <a:rPr lang="en-US" dirty="0"/>
                  <a:t>A donut shop serves 50 people a day and serves a </a:t>
                </a:r>
                <a:r>
                  <a:rPr lang="en-US" i="1" dirty="0"/>
                  <a:t>mango chili lime</a:t>
                </a:r>
                <a:r>
                  <a:rPr lang="en-US" dirty="0"/>
                  <a:t> donut. The probability that a customer chooses this donut is 0.2. All customers’ choices are independent of each other. </a:t>
                </a:r>
              </a:p>
              <a:p>
                <a:endParaRPr lang="en-US" sz="1000" dirty="0"/>
              </a:p>
              <a:p>
                <a:r>
                  <a:rPr lang="en-US" i="1" dirty="0"/>
                  <a:t>What is the probability that </a:t>
                </a:r>
                <a:r>
                  <a:rPr lang="en-US" i="1" u="sng" dirty="0"/>
                  <a:t>exactly</a:t>
                </a:r>
                <a:r>
                  <a:rPr lang="en-US" i="1" dirty="0"/>
                  <a:t> </a:t>
                </a:r>
                <a14:m>
                  <m:oMath xmlns:m="http://schemas.openxmlformats.org/officeDocument/2006/math">
                    <m:r>
                      <a:rPr lang="en-US" i="1" dirty="0" smtClean="0">
                        <a:latin typeface="Cambria Math" panose="02040503050406030204" pitchFamily="18" charset="0"/>
                      </a:rPr>
                      <m:t>10</m:t>
                    </m:r>
                  </m:oMath>
                </a14:m>
                <a:r>
                  <a:rPr lang="en-US" i="1" dirty="0"/>
                  <a:t> people choose this flavor? </a:t>
                </a:r>
              </a:p>
              <a:p>
                <a:endParaRPr lang="en-US" i="1" dirty="0"/>
              </a:p>
              <a:p>
                <a:endParaRPr lang="en-US" i="1" dirty="0"/>
              </a:p>
              <a:p>
                <a:r>
                  <a:rPr lang="en-US" i="1" dirty="0"/>
                  <a:t>What is the probability that </a:t>
                </a:r>
                <a:r>
                  <a:rPr lang="en-US" i="1" u="sng" dirty="0"/>
                  <a:t>at least</a:t>
                </a:r>
                <a:r>
                  <a:rPr lang="en-US" i="1" dirty="0"/>
                  <a:t> </a:t>
                </a:r>
                <a14:m>
                  <m:oMath xmlns:m="http://schemas.openxmlformats.org/officeDocument/2006/math">
                    <m:r>
                      <a:rPr lang="en-US" i="1" dirty="0" smtClean="0">
                        <a:latin typeface="Cambria Math" panose="02040503050406030204" pitchFamily="18" charset="0"/>
                      </a:rPr>
                      <m:t>3</m:t>
                    </m:r>
                  </m:oMath>
                </a14:m>
                <a:r>
                  <a:rPr lang="en-US" i="1" dirty="0"/>
                  <a:t> people choose this flavor? </a:t>
                </a:r>
              </a:p>
            </p:txBody>
          </p:sp>
        </mc:Choice>
        <mc:Fallback xmlns="">
          <p:sp>
            <p:nvSpPr>
              <p:cNvPr id="3" name="Content Placeholder 2">
                <a:extLst>
                  <a:ext uri="{FF2B5EF4-FFF2-40B4-BE49-F238E27FC236}">
                    <a16:creationId xmlns:a16="http://schemas.microsoft.com/office/drawing/2014/main" id="{2CE16B10-6701-4C2D-6B78-ABF1B25BF951}"/>
                  </a:ext>
                </a:extLst>
              </p:cNvPr>
              <p:cNvSpPr>
                <a:spLocks noGrp="1" noRot="1" noChangeAspect="1" noMove="1" noResize="1" noEditPoints="1" noAdjustHandles="1" noChangeArrowheads="1" noChangeShapeType="1" noTextEdit="1"/>
              </p:cNvSpPr>
              <p:nvPr>
                <p:ph idx="1"/>
              </p:nvPr>
            </p:nvSpPr>
            <p:spPr>
              <a:blipFill>
                <a:blip r:embed="rId2"/>
                <a:stretch>
                  <a:fillRect l="-708" t="-2138"/>
                </a:stretch>
              </a:blipFill>
            </p:spPr>
            <p:txBody>
              <a:bodyPr/>
              <a:lstStyle/>
              <a:p>
                <a:r>
                  <a:rPr lang="en-US">
                    <a:noFill/>
                  </a:rPr>
                  <a:t> </a:t>
                </a:r>
              </a:p>
            </p:txBody>
          </p:sp>
        </mc:Fallback>
      </mc:AlternateContent>
    </p:spTree>
    <p:extLst>
      <p:ext uri="{BB962C8B-B14F-4D97-AF65-F5344CB8AC3E}">
        <p14:creationId xmlns:p14="http://schemas.microsoft.com/office/powerpoint/2010/main" val="3745332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E8DBB-FE44-F933-09FB-69DD162721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7D0BFE-E19B-9CF5-7ACF-1435D04203A0}"/>
              </a:ext>
            </a:extLst>
          </p:cNvPr>
          <p:cNvSpPr>
            <a:spLocks noGrp="1"/>
          </p:cNvSpPr>
          <p:nvPr>
            <p:ph type="title"/>
          </p:nvPr>
        </p:nvSpPr>
        <p:spPr/>
        <p:txBody>
          <a:bodyPr/>
          <a:lstStyle/>
          <a:p>
            <a:r>
              <a:rPr lang="en-US"/>
              <a:t>Rotating the table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D3672C27-7E8D-9F03-637A-918226801774}"/>
                  </a:ext>
                </a:extLst>
              </p:cNvPr>
              <p:cNvSpPr>
                <a:spLocks noGrp="1"/>
              </p:cNvSpPr>
              <p:nvPr>
                <p:ph idx="1"/>
              </p:nvPr>
            </p:nvSpPr>
            <p:spPr/>
            <p:txBody>
              <a:bodyPr>
                <a:normAutofit/>
              </a:bodyPr>
              <a:lstStyle/>
              <a:p>
                <a14:m>
                  <m:oMath xmlns:m="http://schemas.openxmlformats.org/officeDocument/2006/math">
                    <m:r>
                      <a:rPr lang="en-US" sz="2000" b="0" i="1" smtClean="0">
                        <a:latin typeface="Cambria Math" panose="02040503050406030204" pitchFamily="18" charset="0"/>
                      </a:rPr>
                      <m:t>𝑛</m:t>
                    </m:r>
                  </m:oMath>
                </a14:m>
                <a:r>
                  <a:rPr lang="en-US" sz="2000" dirty="0"/>
                  <a:t> people are sitting around a circular table. There is a name tag in each place. Nobody is sitting in front of their own name tag.</a:t>
                </a:r>
              </a:p>
              <a:p>
                <a:r>
                  <a:rPr lang="en-US" sz="2000" dirty="0"/>
                  <a:t>Rotate the table by a random number </a:t>
                </a:r>
                <a14:m>
                  <m:oMath xmlns:m="http://schemas.openxmlformats.org/officeDocument/2006/math">
                    <m:r>
                      <a:rPr lang="en-US" sz="2000" b="0" i="1" smtClean="0">
                        <a:latin typeface="Cambria Math" panose="02040503050406030204" pitchFamily="18" charset="0"/>
                      </a:rPr>
                      <m:t>𝑘</m:t>
                    </m:r>
                  </m:oMath>
                </a14:m>
                <a:r>
                  <a:rPr lang="en-US" sz="2000" dirty="0"/>
                  <a:t> of positions between 1 and n-1 (equally likely)</a:t>
                </a:r>
              </a:p>
              <a:p>
                <a14:m>
                  <m:oMath xmlns:m="http://schemas.openxmlformats.org/officeDocument/2006/math">
                    <m:r>
                      <a:rPr lang="en-US" sz="2000" b="0" i="1" smtClean="0">
                        <a:latin typeface="Cambria Math" panose="02040503050406030204" pitchFamily="18" charset="0"/>
                        <a:ea typeface="Cambria Math" panose="02040503050406030204" pitchFamily="18" charset="0"/>
                      </a:rPr>
                      <m:t>𝑋</m:t>
                    </m:r>
                  </m:oMath>
                </a14:m>
                <a:r>
                  <a:rPr lang="en-US" sz="2000" b="1" dirty="0"/>
                  <a:t> </a:t>
                </a:r>
                <a:r>
                  <a:rPr lang="en-US" sz="2000" dirty="0"/>
                  <a:t>is the number of people that end up in front of their own name tag.</a:t>
                </a:r>
                <a:r>
                  <a:rPr lang="en-US" sz="2000" b="1" dirty="0"/>
                  <a:t> Find </a:t>
                </a:r>
                <a14:m>
                  <m:oMath xmlns:m="http://schemas.openxmlformats.org/officeDocument/2006/math">
                    <m:r>
                      <a:rPr lang="en-US" sz="2000" b="1" i="1" smtClean="0">
                        <a:latin typeface="Cambria Math" panose="02040503050406030204" pitchFamily="18" charset="0"/>
                        <a:ea typeface="Cambria Math" panose="02040503050406030204" pitchFamily="18" charset="0"/>
                      </a:rPr>
                      <m:t>𝔼</m:t>
                    </m:r>
                    <m:d>
                      <m:dPr>
                        <m:begChr m:val="["/>
                        <m:endChr m:val="]"/>
                        <m:ctrlPr>
                          <a:rPr lang="en-US" sz="2000" b="1" i="1" smtClean="0">
                            <a:latin typeface="Cambria Math" panose="02040503050406030204" pitchFamily="18" charset="0"/>
                            <a:ea typeface="Cambria Math" panose="02040503050406030204" pitchFamily="18" charset="0"/>
                          </a:rPr>
                        </m:ctrlPr>
                      </m:dPr>
                      <m:e>
                        <m:r>
                          <a:rPr lang="en-US" sz="2000" b="0" i="1" smtClean="0">
                            <a:latin typeface="Cambria Math" panose="02040503050406030204" pitchFamily="18" charset="0"/>
                            <a:ea typeface="Cambria Math" panose="02040503050406030204" pitchFamily="18" charset="0"/>
                          </a:rPr>
                          <m:t>𝑋</m:t>
                        </m:r>
                      </m:e>
                    </m:d>
                  </m:oMath>
                </a14:m>
                <a:r>
                  <a:rPr lang="en-US" sz="2000" b="1" dirty="0"/>
                  <a:t>.</a:t>
                </a:r>
              </a:p>
              <a:p>
                <a:pPr marL="0" indent="0">
                  <a:buNone/>
                </a:pPr>
                <a:r>
                  <a:rPr lang="en-US" sz="2000" b="1" u="sng" dirty="0"/>
                  <a:t>Decompose:</a:t>
                </a:r>
                <a:r>
                  <a:rPr lang="en-US" sz="2000" i="1" dirty="0"/>
                  <a:t> </a:t>
                </a:r>
                <a:r>
                  <a:rPr lang="en-US" sz="2000" dirty="0">
                    <a:latin typeface="Cambria Math" panose="02040503050406030204" pitchFamily="18" charset="0"/>
                    <a:ea typeface="Cambria Math" panose="02040503050406030204" pitchFamily="18" charset="0"/>
                  </a:rPr>
                  <a:t>Define </a:t>
                </a:r>
                <a14:m>
                  <m:oMath xmlns:m="http://schemas.openxmlformats.org/officeDocument/2006/math">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𝑋</m:t>
                        </m:r>
                      </m:e>
                      <m:sub>
                        <m:r>
                          <a:rPr lang="en-US" sz="2000" b="0" i="1" smtClean="0">
                            <a:latin typeface="Cambria Math" panose="02040503050406030204" pitchFamily="18" charset="0"/>
                            <a:ea typeface="Cambria Math" panose="02040503050406030204" pitchFamily="18" charset="0"/>
                          </a:rPr>
                          <m:t>𝑖</m:t>
                        </m:r>
                      </m:sub>
                    </m:sSub>
                    <m:r>
                      <a:rPr lang="en-US" sz="2000" b="0" i="1" smtClean="0">
                        <a:latin typeface="Cambria Math" panose="02040503050406030204" pitchFamily="18" charset="0"/>
                        <a:ea typeface="Cambria Math" panose="02040503050406030204" pitchFamily="18" charset="0"/>
                      </a:rPr>
                      <m:t> </m:t>
                    </m:r>
                  </m:oMath>
                </a14:m>
                <a:r>
                  <a:rPr lang="en-US" sz="2000" dirty="0">
                    <a:latin typeface="Cambria Math" panose="02040503050406030204" pitchFamily="18" charset="0"/>
                    <a:ea typeface="Cambria Math" panose="02040503050406030204" pitchFamily="18" charset="0"/>
                  </a:rPr>
                  <a:t>as follows:</a:t>
                </a:r>
              </a:p>
              <a:p>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𝑋</m:t>
                        </m:r>
                      </m:e>
                      <m:sub>
                        <m:r>
                          <a:rPr lang="en-US" sz="2000" b="0" i="1" smtClean="0">
                            <a:latin typeface="Cambria Math" panose="02040503050406030204" pitchFamily="18" charset="0"/>
                          </a:rPr>
                          <m:t>𝑖</m:t>
                        </m:r>
                      </m:sub>
                    </m:sSub>
                    <m:r>
                      <a:rPr lang="en-US" sz="2000" b="0" i="1" smtClean="0">
                        <a:latin typeface="Cambria Math" panose="02040503050406030204" pitchFamily="18" charset="0"/>
                      </a:rPr>
                      <m:t>=</m:t>
                    </m:r>
                    <m:d>
                      <m:dPr>
                        <m:begChr m:val="{"/>
                        <m:endChr m:val=""/>
                        <m:ctrlPr>
                          <a:rPr lang="en-US" sz="2000" b="0" i="1" smtClean="0">
                            <a:latin typeface="Cambria Math" panose="02040503050406030204" pitchFamily="18" charset="0"/>
                          </a:rPr>
                        </m:ctrlPr>
                      </m:dPr>
                      <m:e>
                        <m:eqArr>
                          <m:eqArrPr>
                            <m:ctrlPr>
                              <a:rPr lang="en-US" sz="2000" b="0" i="1" smtClean="0">
                                <a:latin typeface="Cambria Math" panose="02040503050406030204" pitchFamily="18" charset="0"/>
                              </a:rPr>
                            </m:ctrlPr>
                          </m:eqArrPr>
                          <m:e>
                            <m:r>
                              <a:rPr lang="en-US" sz="2000" b="0" i="1" smtClean="0">
                                <a:latin typeface="Cambria Math" panose="02040503050406030204" pitchFamily="18" charset="0"/>
                              </a:rPr>
                              <m:t>    1                  </m:t>
                            </m:r>
                            <m:r>
                              <m:rPr>
                                <m:sty m:val="p"/>
                              </m:rPr>
                              <a:rPr lang="en-US" sz="2000" b="0" i="0" smtClean="0">
                                <a:latin typeface="Cambria Math" panose="02040503050406030204" pitchFamily="18" charset="0"/>
                              </a:rPr>
                              <m:t>if</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person</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i</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sits</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infront</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of</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their</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own</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name</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tag</m:t>
                            </m:r>
                          </m:e>
                          <m:e>
                            <m:r>
                              <a:rPr lang="en-US" sz="2000" b="0" i="1" smtClean="0">
                                <a:latin typeface="Cambria Math" panose="02040503050406030204" pitchFamily="18" charset="0"/>
                              </a:rPr>
                              <m:t>   0                                                                                   </m:t>
                            </m:r>
                            <m:r>
                              <m:rPr>
                                <m:sty m:val="p"/>
                              </m:rPr>
                              <a:rPr lang="en-US" sz="2000" b="0" i="0" smtClean="0">
                                <a:latin typeface="Cambria Math" panose="02040503050406030204" pitchFamily="18" charset="0"/>
                              </a:rPr>
                              <m:t>otherwise</m:t>
                            </m:r>
                          </m:e>
                        </m:eqArr>
                      </m:e>
                    </m:d>
                  </m:oMath>
                </a14:m>
                <a:r>
                  <a:rPr lang="en-US" sz="2000" dirty="0"/>
                  <a:t>          </a:t>
                </a:r>
                <a14:m>
                  <m:oMath xmlns:m="http://schemas.openxmlformats.org/officeDocument/2006/math">
                    <m:sSub>
                      <m:sSubPr>
                        <m:ctrlPr>
                          <a:rPr lang="en-US" sz="2000" i="1" smtClean="0">
                            <a:solidFill>
                              <a:schemeClr val="tx1"/>
                            </a:solidFill>
                            <a:latin typeface="Cambria Math" panose="02040503050406030204" pitchFamily="18" charset="0"/>
                          </a:rPr>
                        </m:ctrlPr>
                      </m:sSubPr>
                      <m:e>
                        <m:r>
                          <a:rPr lang="en-US" sz="2000" b="0" i="1" smtClean="0">
                            <a:solidFill>
                              <a:schemeClr val="tx1"/>
                            </a:solidFill>
                            <a:latin typeface="Cambria Math" panose="02040503050406030204" pitchFamily="18" charset="0"/>
                          </a:rPr>
                          <m:t>𝑋</m:t>
                        </m:r>
                        <m:r>
                          <a:rPr lang="en-US" sz="2000" b="0" i="1" smtClean="0">
                            <a:solidFill>
                              <a:schemeClr val="tx1"/>
                            </a:solidFill>
                            <a:latin typeface="Cambria Math" panose="02040503050406030204" pitchFamily="18" charset="0"/>
                          </a:rPr>
                          <m:t>=</m:t>
                        </m:r>
                        <m:sSubSup>
                          <m:sSubSupPr>
                            <m:ctrlPr>
                              <a:rPr lang="en-US" sz="2000" i="1">
                                <a:latin typeface="Cambria Math" panose="02040503050406030204" pitchFamily="18" charset="0"/>
                                <a:ea typeface="Cambria Math" panose="02040503050406030204" pitchFamily="18" charset="0"/>
                              </a:rPr>
                            </m:ctrlPr>
                          </m:sSubSupPr>
                          <m:e>
                            <m:r>
                              <m:rPr>
                                <m:sty m:val="p"/>
                              </m:rPr>
                              <a:rPr lang="en-US" sz="2000">
                                <a:latin typeface="Cambria Math" panose="02040503050406030204" pitchFamily="18" charset="0"/>
                                <a:ea typeface="Cambria Math" panose="02040503050406030204" pitchFamily="18" charset="0"/>
                              </a:rPr>
                              <m:t>Σ</m:t>
                            </m:r>
                          </m:e>
                          <m:sub>
                            <m:r>
                              <a:rPr lang="en-US" sz="2000" i="1">
                                <a:latin typeface="Cambria Math" panose="02040503050406030204" pitchFamily="18" charset="0"/>
                                <a:ea typeface="Cambria Math" panose="02040503050406030204" pitchFamily="18" charset="0"/>
                              </a:rPr>
                              <m:t>𝑖</m:t>
                            </m:r>
                            <m:r>
                              <a:rPr lang="en-US" sz="2000" i="1">
                                <a:latin typeface="Cambria Math" panose="02040503050406030204" pitchFamily="18" charset="0"/>
                                <a:ea typeface="Cambria Math" panose="02040503050406030204" pitchFamily="18" charset="0"/>
                              </a:rPr>
                              <m:t>=1</m:t>
                            </m:r>
                          </m:sub>
                          <m:sup>
                            <m:r>
                              <a:rPr lang="en-US" sz="2000" i="1">
                                <a:latin typeface="Cambria Math" panose="02040503050406030204" pitchFamily="18" charset="0"/>
                                <a:ea typeface="Cambria Math" panose="02040503050406030204" pitchFamily="18" charset="0"/>
                              </a:rPr>
                              <m:t>𝑛</m:t>
                            </m:r>
                          </m:sup>
                        </m:sSubSup>
                        <m:r>
                          <a:rPr lang="en-US" sz="2000" i="1">
                            <a:solidFill>
                              <a:schemeClr val="tx1"/>
                            </a:solidFill>
                            <a:latin typeface="Cambria Math" panose="02040503050406030204" pitchFamily="18" charset="0"/>
                          </a:rPr>
                          <m:t>𝑋</m:t>
                        </m:r>
                      </m:e>
                      <m:sub>
                        <m:r>
                          <a:rPr lang="en-US" sz="2000" b="0" i="1" smtClean="0">
                            <a:solidFill>
                              <a:schemeClr val="tx1"/>
                            </a:solidFill>
                            <a:latin typeface="Cambria Math" panose="02040503050406030204" pitchFamily="18" charset="0"/>
                          </a:rPr>
                          <m:t>𝑖</m:t>
                        </m:r>
                      </m:sub>
                    </m:sSub>
                  </m:oMath>
                </a14:m>
                <a:endParaRPr lang="en-US" sz="2000" b="1" u="sng" dirty="0"/>
              </a:p>
              <a:p>
                <a:pPr marL="0" indent="0">
                  <a:buNone/>
                </a:pPr>
                <a:endParaRPr lang="en-US" b="1" u="sng" dirty="0">
                  <a:solidFill>
                    <a:schemeClr val="tx1"/>
                  </a:solidFill>
                </a:endParaRPr>
              </a:p>
            </p:txBody>
          </p:sp>
        </mc:Choice>
        <mc:Fallback>
          <p:sp>
            <p:nvSpPr>
              <p:cNvPr id="3" name="Content Placeholder 2">
                <a:extLst>
                  <a:ext uri="{FF2B5EF4-FFF2-40B4-BE49-F238E27FC236}">
                    <a16:creationId xmlns:a16="http://schemas.microsoft.com/office/drawing/2014/main" id="{D3672C27-7E8D-9F03-637A-918226801774}"/>
                  </a:ext>
                </a:extLst>
              </p:cNvPr>
              <p:cNvSpPr>
                <a:spLocks noGrp="1" noRot="1" noChangeAspect="1" noMove="1" noResize="1" noEditPoints="1" noAdjustHandles="1" noChangeArrowheads="1" noChangeShapeType="1" noTextEdit="1"/>
              </p:cNvSpPr>
              <p:nvPr>
                <p:ph idx="1"/>
              </p:nvPr>
            </p:nvSpPr>
            <p:spPr>
              <a:blipFill>
                <a:blip r:embed="rId3"/>
                <a:stretch>
                  <a:fillRect l="-980" t="-1258"/>
                </a:stretch>
              </a:blipFill>
            </p:spPr>
            <p:txBody>
              <a:bodyPr/>
              <a:lstStyle/>
              <a:p>
                <a:r>
                  <a:rPr lang="en-US">
                    <a:noFill/>
                  </a:rPr>
                  <a:t> </a:t>
                </a:r>
              </a:p>
            </p:txBody>
          </p:sp>
        </mc:Fallback>
      </mc:AlternateContent>
    </p:spTree>
    <p:extLst>
      <p:ext uri="{BB962C8B-B14F-4D97-AF65-F5344CB8AC3E}">
        <p14:creationId xmlns:p14="http://schemas.microsoft.com/office/powerpoint/2010/main" val="152475348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5A2DC-BB94-7DC3-001E-FA60103D56F1}"/>
              </a:ext>
            </a:extLst>
          </p:cNvPr>
          <p:cNvSpPr>
            <a:spLocks noGrp="1"/>
          </p:cNvSpPr>
          <p:nvPr>
            <p:ph type="title"/>
          </p:nvPr>
        </p:nvSpPr>
        <p:spPr/>
        <p:txBody>
          <a:bodyPr/>
          <a:lstStyle/>
          <a:p>
            <a:r>
              <a:rPr lang="en-US" b="1" dirty="0"/>
              <a:t>Example: </a:t>
            </a:r>
            <a:r>
              <a:rPr lang="en-US" dirty="0"/>
              <a:t>Unpopular Donuts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CE16B10-6701-4C2D-6B78-ABF1B25BF951}"/>
                  </a:ext>
                </a:extLst>
              </p:cNvPr>
              <p:cNvSpPr>
                <a:spLocks noGrp="1"/>
              </p:cNvSpPr>
              <p:nvPr>
                <p:ph idx="1"/>
              </p:nvPr>
            </p:nvSpPr>
            <p:spPr/>
            <p:txBody>
              <a:bodyPr/>
              <a:lstStyle/>
              <a:p>
                <a:r>
                  <a:rPr lang="en-US" dirty="0"/>
                  <a:t>A donut shop serves 50 people a day and serves a </a:t>
                </a:r>
                <a:r>
                  <a:rPr lang="en-US" i="1" dirty="0"/>
                  <a:t>mango chili lime</a:t>
                </a:r>
                <a:r>
                  <a:rPr lang="en-US" dirty="0"/>
                  <a:t> donut. The probability that a customer chooses this donut is 0.2. All customers’ choices are independent of each other. </a:t>
                </a:r>
              </a:p>
              <a:p>
                <a:endParaRPr lang="en-US" sz="1000" dirty="0"/>
              </a:p>
              <a:p>
                <a:r>
                  <a:rPr lang="en-US" i="1" dirty="0"/>
                  <a:t>What is the probability that </a:t>
                </a:r>
                <a:r>
                  <a:rPr lang="en-US" i="1" u="sng" dirty="0"/>
                  <a:t>exactly</a:t>
                </a:r>
                <a:r>
                  <a:rPr lang="en-US" i="1" dirty="0"/>
                  <a:t> </a:t>
                </a:r>
                <a14:m>
                  <m:oMath xmlns:m="http://schemas.openxmlformats.org/officeDocument/2006/math">
                    <m:r>
                      <a:rPr lang="en-US" i="1" dirty="0" smtClean="0">
                        <a:latin typeface="Cambria Math" panose="02040503050406030204" pitchFamily="18" charset="0"/>
                      </a:rPr>
                      <m:t>10</m:t>
                    </m:r>
                  </m:oMath>
                </a14:m>
                <a:r>
                  <a:rPr lang="en-US" i="1" dirty="0"/>
                  <a:t> people choose this flavor? </a:t>
                </a:r>
              </a:p>
              <a:p>
                <a:endParaRPr lang="en-US" i="1" dirty="0"/>
              </a:p>
              <a:p>
                <a:endParaRPr lang="en-US" i="1" dirty="0"/>
              </a:p>
              <a:p>
                <a:r>
                  <a:rPr lang="en-US" i="1" dirty="0"/>
                  <a:t>What is the probability that </a:t>
                </a:r>
                <a:r>
                  <a:rPr lang="en-US" i="1" u="sng" dirty="0"/>
                  <a:t>at least</a:t>
                </a:r>
                <a:r>
                  <a:rPr lang="en-US" i="1" dirty="0"/>
                  <a:t> </a:t>
                </a:r>
                <a14:m>
                  <m:oMath xmlns:m="http://schemas.openxmlformats.org/officeDocument/2006/math">
                    <m:r>
                      <a:rPr lang="en-US" i="1" dirty="0" smtClean="0">
                        <a:latin typeface="Cambria Math" panose="02040503050406030204" pitchFamily="18" charset="0"/>
                      </a:rPr>
                      <m:t>3</m:t>
                    </m:r>
                  </m:oMath>
                </a14:m>
                <a:r>
                  <a:rPr lang="en-US" i="1" dirty="0"/>
                  <a:t> people choose this flavor? </a:t>
                </a:r>
              </a:p>
            </p:txBody>
          </p:sp>
        </mc:Choice>
        <mc:Fallback xmlns="">
          <p:sp>
            <p:nvSpPr>
              <p:cNvPr id="3" name="Content Placeholder 2">
                <a:extLst>
                  <a:ext uri="{FF2B5EF4-FFF2-40B4-BE49-F238E27FC236}">
                    <a16:creationId xmlns:a16="http://schemas.microsoft.com/office/drawing/2014/main" id="{2CE16B10-6701-4C2D-6B78-ABF1B25BF951}"/>
                  </a:ext>
                </a:extLst>
              </p:cNvPr>
              <p:cNvSpPr>
                <a:spLocks noGrp="1" noRot="1" noChangeAspect="1" noMove="1" noResize="1" noEditPoints="1" noAdjustHandles="1" noChangeArrowheads="1" noChangeShapeType="1" noTextEdit="1"/>
              </p:cNvSpPr>
              <p:nvPr>
                <p:ph idx="1"/>
              </p:nvPr>
            </p:nvSpPr>
            <p:spPr>
              <a:blipFill>
                <a:blip r:embed="rId2"/>
                <a:stretch>
                  <a:fillRect l="-708" t="-21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38A82821-2F13-23E7-238D-83276AA32AAF}"/>
                  </a:ext>
                </a:extLst>
              </p:cNvPr>
              <p:cNvSpPr txBox="1"/>
              <p:nvPr/>
            </p:nvSpPr>
            <p:spPr>
              <a:xfrm>
                <a:off x="725551" y="4307038"/>
                <a:ext cx="5817209" cy="474528"/>
              </a:xfrm>
              <a:prstGeom prst="roundRect">
                <a:avLst/>
              </a:prstGeom>
              <a:noFill/>
              <a:ln w="19050">
                <a:solidFill>
                  <a:schemeClr val="accent4"/>
                </a:solidFill>
              </a:ln>
            </p:spPr>
            <p:txBody>
              <a:bodyPr wrap="square">
                <a:spAutoFit/>
              </a:bodyPr>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en-US" sz="20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PMF: </a:t>
                </a:r>
                <a14:m>
                  <m:oMath xmlns:m="http://schemas.openxmlformats.org/officeDocument/2006/math">
                    <m:sSub>
                      <m:sSub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ctrlPr>
                      </m:sSubPr>
                      <m:e>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𝑝</m:t>
                        </m:r>
                      </m:e>
                      <m:sub>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𝑋</m:t>
                        </m:r>
                      </m:sub>
                    </m:sSub>
                    <m:d>
                      <m:d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ctrlPr>
                      </m:dPr>
                      <m:e>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𝑘</m:t>
                        </m:r>
                      </m:e>
                    </m:d>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t>= </m:t>
                    </m:r>
                    <m:d>
                      <m:d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ctrlPr>
                      </m:dPr>
                      <m:e>
                        <m:f>
                          <m:fPr>
                            <m:type m:val="noBa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ctrlPr>
                          </m:fPr>
                          <m:num>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𝑛</m:t>
                            </m:r>
                          </m:num>
                          <m:den>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𝑘</m:t>
                            </m:r>
                          </m:den>
                        </m:f>
                      </m:e>
                    </m:d>
                    <m:sSup>
                      <m:sSup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ctrlPr>
                      </m:sSupPr>
                      <m:e>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𝑝</m:t>
                        </m:r>
                      </m:e>
                      <m:sup>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𝑘</m:t>
                        </m:r>
                      </m:sup>
                    </m:sSup>
                    <m:sSup>
                      <m:sSup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ctrlPr>
                      </m:sSupPr>
                      <m:e>
                        <m:d>
                          <m:d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ctrlPr>
                          </m:dPr>
                          <m:e>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t>1−</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𝑝</m:t>
                            </m:r>
                          </m:e>
                        </m:d>
                      </m:e>
                      <m:sup>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𝑛</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𝑘</m:t>
                        </m:r>
                      </m:sup>
                    </m:sSup>
                  </m:oMath>
                </a14:m>
                <a:r>
                  <a:rPr kumimoji="0" lang="en-US" sz="20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for </a:t>
                </a:r>
                <a14:m>
                  <m:oMath xmlns:m="http://schemas.openxmlformats.org/officeDocument/2006/math">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𝑘</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t>∈{0,1,…,</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𝑛</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t>}</m:t>
                    </m:r>
                  </m:oMath>
                </a14:m>
                <a:endParaRPr kumimoji="0" lang="en-US" sz="20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endParaRPr>
              </a:p>
            </p:txBody>
          </p:sp>
        </mc:Choice>
        <mc:Fallback xmlns="">
          <p:sp>
            <p:nvSpPr>
              <p:cNvPr id="7" name="TextBox 6">
                <a:extLst>
                  <a:ext uri="{FF2B5EF4-FFF2-40B4-BE49-F238E27FC236}">
                    <a16:creationId xmlns:a16="http://schemas.microsoft.com/office/drawing/2014/main" id="{38A82821-2F13-23E7-238D-83276AA32AAF}"/>
                  </a:ext>
                </a:extLst>
              </p:cNvPr>
              <p:cNvSpPr txBox="1">
                <a:spLocks noRot="1" noChangeAspect="1" noMove="1" noResize="1" noEditPoints="1" noAdjustHandles="1" noChangeArrowheads="1" noChangeShapeType="1" noTextEdit="1"/>
              </p:cNvSpPr>
              <p:nvPr/>
            </p:nvSpPr>
            <p:spPr>
              <a:xfrm>
                <a:off x="725551" y="4307038"/>
                <a:ext cx="5817209" cy="474528"/>
              </a:xfrm>
              <a:prstGeom prst="roundRect">
                <a:avLst/>
              </a:prstGeom>
              <a:blipFill>
                <a:blip r:embed="rId3"/>
                <a:stretch>
                  <a:fillRect t="-2500" b="-7500"/>
                </a:stretch>
              </a:blipFill>
              <a:ln w="19050">
                <a:solidFill>
                  <a:schemeClr val="accent4"/>
                </a:solidFill>
              </a:ln>
            </p:spPr>
            <p:txBody>
              <a:bodyPr/>
              <a:lstStyle/>
              <a:p>
                <a:r>
                  <a:rPr lang="en-US">
                    <a:noFill/>
                  </a:rPr>
                  <a:t> </a:t>
                </a:r>
              </a:p>
            </p:txBody>
          </p:sp>
        </mc:Fallback>
      </mc:AlternateContent>
    </p:spTree>
    <p:extLst>
      <p:ext uri="{BB962C8B-B14F-4D97-AF65-F5344CB8AC3E}">
        <p14:creationId xmlns:p14="http://schemas.microsoft.com/office/powerpoint/2010/main" val="10764298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5A2DC-BB94-7DC3-001E-FA60103D56F1}"/>
              </a:ext>
            </a:extLst>
          </p:cNvPr>
          <p:cNvSpPr>
            <a:spLocks noGrp="1"/>
          </p:cNvSpPr>
          <p:nvPr>
            <p:ph type="title"/>
          </p:nvPr>
        </p:nvSpPr>
        <p:spPr/>
        <p:txBody>
          <a:bodyPr/>
          <a:lstStyle/>
          <a:p>
            <a:r>
              <a:rPr lang="en-US" b="1" dirty="0"/>
              <a:t>Example: </a:t>
            </a:r>
            <a:r>
              <a:rPr lang="en-US" dirty="0"/>
              <a:t>Unpopular Donuts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CE16B10-6701-4C2D-6B78-ABF1B25BF951}"/>
                  </a:ext>
                </a:extLst>
              </p:cNvPr>
              <p:cNvSpPr>
                <a:spLocks noGrp="1"/>
              </p:cNvSpPr>
              <p:nvPr>
                <p:ph idx="1"/>
              </p:nvPr>
            </p:nvSpPr>
            <p:spPr>
              <a:xfrm>
                <a:off x="575240" y="1463857"/>
                <a:ext cx="11187258" cy="5047112"/>
              </a:xfrm>
            </p:spPr>
            <p:txBody>
              <a:bodyPr>
                <a:normAutofit lnSpcReduction="10000"/>
              </a:bodyPr>
              <a:lstStyle/>
              <a:p>
                <a:r>
                  <a:rPr lang="en-US" dirty="0"/>
                  <a:t>A donut shop serves 50 people a day and serves a </a:t>
                </a:r>
                <a:r>
                  <a:rPr lang="en-US" i="1" dirty="0"/>
                  <a:t>mango chili lime</a:t>
                </a:r>
                <a:r>
                  <a:rPr lang="en-US" dirty="0"/>
                  <a:t> donut. The probability that a customer chooses this donut is 0.2. All customers’ choices are independent of each other. </a:t>
                </a:r>
              </a:p>
              <a:p>
                <a:endParaRPr lang="en-US" sz="300" dirty="0"/>
              </a:p>
              <a:p>
                <a:r>
                  <a:rPr lang="en-US" i="1" dirty="0"/>
                  <a:t>What is the probability that </a:t>
                </a:r>
                <a:r>
                  <a:rPr lang="en-US" i="1" u="sng" dirty="0"/>
                  <a:t>exactly</a:t>
                </a:r>
                <a:r>
                  <a:rPr lang="en-US" i="1" dirty="0"/>
                  <a:t> </a:t>
                </a:r>
                <a14:m>
                  <m:oMath xmlns:m="http://schemas.openxmlformats.org/officeDocument/2006/math">
                    <m:r>
                      <a:rPr lang="en-US" i="1" dirty="0" smtClean="0">
                        <a:latin typeface="Cambria Math" panose="02040503050406030204" pitchFamily="18" charset="0"/>
                      </a:rPr>
                      <m:t>10</m:t>
                    </m:r>
                  </m:oMath>
                </a14:m>
                <a:r>
                  <a:rPr lang="en-US" i="1" dirty="0"/>
                  <a:t> people choose this flavor? </a:t>
                </a:r>
              </a:p>
              <a:p>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 </m:t>
                    </m:r>
                  </m:oMath>
                </a14:m>
                <a:r>
                  <a:rPr lang="en-US" dirty="0"/>
                  <a:t>number of people who choose this flavor. </a:t>
                </a:r>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m:t>
                    </m:r>
                    <m:r>
                      <m:rPr>
                        <m:sty m:val="p"/>
                      </m:rPr>
                      <a:rPr lang="en-US" b="0" i="0" smtClean="0">
                        <a:latin typeface="Cambria Math" panose="02040503050406030204" pitchFamily="18" charset="0"/>
                      </a:rPr>
                      <m:t>Bin</m:t>
                    </m:r>
                    <m:r>
                      <a:rPr lang="en-US" b="0" i="1" smtClean="0">
                        <a:latin typeface="Cambria Math" panose="02040503050406030204" pitchFamily="18" charset="0"/>
                      </a:rPr>
                      <m:t>(50, 0.2)</m:t>
                    </m:r>
                  </m:oMath>
                </a14:m>
                <a:endParaRPr lang="en-US" dirty="0"/>
              </a:p>
              <a:p>
                <a14:m>
                  <m:oMath xmlns:m="http://schemas.openxmlformats.org/officeDocument/2006/math">
                    <m:r>
                      <a:rPr lang="en-US" i="1" smtClean="0">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=10</m:t>
                        </m:r>
                      </m:e>
                    </m:d>
                    <m:r>
                      <a:rPr lang="en-US" b="0" i="1" smtClean="0">
                        <a:latin typeface="Cambria Math" panose="02040503050406030204" pitchFamily="18" charset="0"/>
                      </a:rPr>
                      <m:t>=</m:t>
                    </m:r>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b="0" i="1" smtClean="0">
                                <a:latin typeface="Cambria Math" panose="02040503050406030204" pitchFamily="18" charset="0"/>
                              </a:rPr>
                              <m:t>50</m:t>
                            </m:r>
                          </m:num>
                          <m:den>
                            <m:r>
                              <a:rPr lang="en-US" b="0" i="1" smtClean="0">
                                <a:latin typeface="Cambria Math" panose="02040503050406030204" pitchFamily="18" charset="0"/>
                              </a:rPr>
                              <m:t>10</m:t>
                            </m:r>
                          </m:den>
                        </m:f>
                      </m:e>
                    </m:d>
                    <m:sSup>
                      <m:sSupPr>
                        <m:ctrlPr>
                          <a:rPr lang="en-US" i="1">
                            <a:latin typeface="Cambria Math" panose="02040503050406030204" pitchFamily="18" charset="0"/>
                          </a:rPr>
                        </m:ctrlPr>
                      </m:sSupPr>
                      <m:e>
                        <m:r>
                          <a:rPr lang="en-US" b="0" i="1" smtClean="0">
                            <a:latin typeface="Cambria Math" panose="02040503050406030204" pitchFamily="18" charset="0"/>
                          </a:rPr>
                          <m:t>0.2</m:t>
                        </m:r>
                      </m:e>
                      <m:sup>
                        <m:r>
                          <a:rPr lang="en-US" b="0" i="1" smtClean="0">
                            <a:latin typeface="Cambria Math" panose="02040503050406030204" pitchFamily="18" charset="0"/>
                          </a:rPr>
                          <m:t>10</m:t>
                        </m:r>
                      </m:sup>
                    </m:sSup>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1−</m:t>
                            </m:r>
                            <m:r>
                              <a:rPr lang="en-US" b="0" i="1" smtClean="0">
                                <a:latin typeface="Cambria Math" panose="02040503050406030204" pitchFamily="18" charset="0"/>
                              </a:rPr>
                              <m:t>0.2</m:t>
                            </m:r>
                          </m:e>
                        </m:d>
                      </m:e>
                      <m:sup>
                        <m:r>
                          <a:rPr lang="en-US" b="0" i="1" smtClean="0">
                            <a:latin typeface="Cambria Math" panose="02040503050406030204" pitchFamily="18" charset="0"/>
                          </a:rPr>
                          <m:t>50−10</m:t>
                        </m:r>
                      </m:sup>
                    </m:sSup>
                  </m:oMath>
                </a14:m>
                <a:endParaRPr lang="en-US" dirty="0"/>
              </a:p>
              <a:p>
                <a:endParaRPr lang="en-US" sz="400" dirty="0"/>
              </a:p>
              <a:p>
                <a:r>
                  <a:rPr lang="en-US" i="1" dirty="0"/>
                  <a:t>What is the probability that </a:t>
                </a:r>
                <a:r>
                  <a:rPr lang="en-US" i="1" u="sng" dirty="0"/>
                  <a:t>at least</a:t>
                </a:r>
                <a:r>
                  <a:rPr lang="en-US" i="1" dirty="0"/>
                  <a:t> </a:t>
                </a:r>
                <a14:m>
                  <m:oMath xmlns:m="http://schemas.openxmlformats.org/officeDocument/2006/math">
                    <m:r>
                      <a:rPr lang="en-US" i="1" dirty="0" smtClean="0">
                        <a:latin typeface="Cambria Math" panose="02040503050406030204" pitchFamily="18" charset="0"/>
                      </a:rPr>
                      <m:t>3</m:t>
                    </m:r>
                  </m:oMath>
                </a14:m>
                <a:r>
                  <a:rPr lang="en-US" i="1" dirty="0"/>
                  <a:t> people choose this flavor? </a:t>
                </a:r>
              </a:p>
              <a:p>
                <a14:m>
                  <m:oMath xmlns:m="http://schemas.openxmlformats.org/officeDocument/2006/math">
                    <m:r>
                      <a:rPr lang="en-US" i="1" smtClean="0">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≥3</m:t>
                        </m:r>
                      </m:e>
                    </m:d>
                    <m:r>
                      <a:rPr lang="en-US" b="0" i="1" smtClean="0">
                        <a:latin typeface="Cambria Math" panose="02040503050406030204" pitchFamily="18" charset="0"/>
                      </a:rPr>
                      <m:t>=1−</m:t>
                    </m:r>
                    <m:r>
                      <a:rPr lang="en-US" i="1">
                        <a:latin typeface="Cambria Math" panose="02040503050406030204" pitchFamily="18" charset="0"/>
                      </a:rPr>
                      <m:t>ℙ</m:t>
                    </m:r>
                    <m:d>
                      <m:dPr>
                        <m:ctrlPr>
                          <a:rPr lang="en-US" i="1">
                            <a:latin typeface="Cambria Math" panose="02040503050406030204" pitchFamily="18" charset="0"/>
                          </a:rPr>
                        </m:ctrlPr>
                      </m:dPr>
                      <m:e>
                        <m:r>
                          <a:rPr lang="en-US" i="1">
                            <a:latin typeface="Cambria Math" panose="02040503050406030204" pitchFamily="18" charset="0"/>
                          </a:rPr>
                          <m:t>𝑋</m:t>
                        </m:r>
                        <m:r>
                          <a:rPr lang="en-US" b="0" i="1" smtClean="0">
                            <a:latin typeface="Cambria Math" panose="02040503050406030204" pitchFamily="18" charset="0"/>
                          </a:rPr>
                          <m:t>&lt;3</m:t>
                        </m:r>
                      </m:e>
                    </m:d>
                    <m:r>
                      <a:rPr lang="en-US" b="0" i="1" smtClean="0">
                        <a:latin typeface="Cambria Math" panose="02040503050406030204" pitchFamily="18" charset="0"/>
                      </a:rPr>
                      <m:t>=1−(</m:t>
                    </m:r>
                    <m:r>
                      <a:rPr lang="en-US" i="1">
                        <a:latin typeface="Cambria Math" panose="02040503050406030204" pitchFamily="18" charset="0"/>
                      </a:rPr>
                      <m:t>ℙ</m:t>
                    </m:r>
                    <m:d>
                      <m:dPr>
                        <m:ctrlPr>
                          <a:rPr lang="en-US" i="1">
                            <a:latin typeface="Cambria Math" panose="02040503050406030204" pitchFamily="18" charset="0"/>
                          </a:rPr>
                        </m:ctrlPr>
                      </m:dPr>
                      <m:e>
                        <m:r>
                          <a:rPr lang="en-US" i="1">
                            <a:latin typeface="Cambria Math" panose="02040503050406030204" pitchFamily="18" charset="0"/>
                          </a:rPr>
                          <m:t>𝑋</m:t>
                        </m:r>
                        <m:r>
                          <a:rPr lang="en-US" i="1">
                            <a:latin typeface="Cambria Math" panose="02040503050406030204" pitchFamily="18" charset="0"/>
                          </a:rPr>
                          <m:t>=0</m:t>
                        </m:r>
                      </m:e>
                    </m:d>
                    <m:r>
                      <a:rPr lang="en-US" b="0" i="1" smtClean="0">
                        <a:latin typeface="Cambria Math" panose="02040503050406030204" pitchFamily="18" charset="0"/>
                      </a:rPr>
                      <m:t>+</m:t>
                    </m:r>
                    <m:r>
                      <a:rPr lang="en-US" i="1">
                        <a:latin typeface="Cambria Math" panose="02040503050406030204" pitchFamily="18" charset="0"/>
                      </a:rPr>
                      <m:t>ℙ</m:t>
                    </m:r>
                    <m:d>
                      <m:dPr>
                        <m:ctrlPr>
                          <a:rPr lang="en-US" i="1">
                            <a:latin typeface="Cambria Math" panose="02040503050406030204" pitchFamily="18" charset="0"/>
                          </a:rPr>
                        </m:ctrlPr>
                      </m:dPr>
                      <m:e>
                        <m:r>
                          <a:rPr lang="en-US" i="1">
                            <a:latin typeface="Cambria Math" panose="02040503050406030204" pitchFamily="18" charset="0"/>
                          </a:rPr>
                          <m:t>𝑋</m:t>
                        </m:r>
                        <m:r>
                          <a:rPr lang="en-US" i="1">
                            <a:latin typeface="Cambria Math" panose="02040503050406030204" pitchFamily="18" charset="0"/>
                          </a:rPr>
                          <m:t>=1</m:t>
                        </m:r>
                      </m:e>
                    </m:d>
                    <m:r>
                      <a:rPr lang="en-US" b="0" i="1" smtClean="0">
                        <a:latin typeface="Cambria Math" panose="02040503050406030204" pitchFamily="18" charset="0"/>
                      </a:rPr>
                      <m:t>+</m:t>
                    </m:r>
                    <m:r>
                      <a:rPr lang="en-US" i="1">
                        <a:latin typeface="Cambria Math" panose="02040503050406030204" pitchFamily="18" charset="0"/>
                      </a:rPr>
                      <m:t>ℙ</m:t>
                    </m:r>
                    <m:d>
                      <m:dPr>
                        <m:ctrlPr>
                          <a:rPr lang="en-US" i="1">
                            <a:latin typeface="Cambria Math" panose="02040503050406030204" pitchFamily="18" charset="0"/>
                          </a:rPr>
                        </m:ctrlPr>
                      </m:dPr>
                      <m:e>
                        <m:r>
                          <a:rPr lang="en-US" i="1">
                            <a:latin typeface="Cambria Math" panose="02040503050406030204" pitchFamily="18" charset="0"/>
                          </a:rPr>
                          <m:t>𝑋</m:t>
                        </m:r>
                        <m:r>
                          <a:rPr lang="en-US" i="1">
                            <a:latin typeface="Cambria Math" panose="02040503050406030204" pitchFamily="18" charset="0"/>
                          </a:rPr>
                          <m:t>=2</m:t>
                        </m:r>
                      </m:e>
                    </m:d>
                    <m:r>
                      <a:rPr lang="en-US" b="0" i="1" smtClean="0">
                        <a:latin typeface="Cambria Math" panose="02040503050406030204" pitchFamily="18" charset="0"/>
                      </a:rPr>
                      <m:t>)</m:t>
                    </m:r>
                  </m:oMath>
                </a14:m>
                <a:endParaRPr lang="en-US" i="1" dirty="0"/>
              </a:p>
              <a:p>
                <a:pPr lvl="1"/>
                <a:r>
                  <a:rPr lang="en-US" i="1" dirty="0"/>
                  <a:t>                  </a:t>
                </a:r>
                <a14:m>
                  <m:oMath xmlns:m="http://schemas.openxmlformats.org/officeDocument/2006/math">
                    <m:r>
                      <a:rPr lang="en-US" b="0" i="1" smtClean="0">
                        <a:latin typeface="Cambria Math" panose="02040503050406030204" pitchFamily="18" charset="0"/>
                      </a:rPr>
                      <m:t>=1−(</m:t>
                    </m:r>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50</m:t>
                            </m:r>
                          </m:num>
                          <m:den>
                            <m:r>
                              <a:rPr lang="en-US" b="0" i="1" smtClean="0">
                                <a:latin typeface="Cambria Math" panose="02040503050406030204" pitchFamily="18" charset="0"/>
                              </a:rPr>
                              <m:t>0</m:t>
                            </m:r>
                          </m:den>
                        </m:f>
                      </m:e>
                    </m:d>
                    <m:sSup>
                      <m:sSupPr>
                        <m:ctrlPr>
                          <a:rPr lang="en-US" i="1">
                            <a:latin typeface="Cambria Math" panose="02040503050406030204" pitchFamily="18" charset="0"/>
                          </a:rPr>
                        </m:ctrlPr>
                      </m:sSupPr>
                      <m:e>
                        <m:r>
                          <a:rPr lang="en-US" i="1">
                            <a:latin typeface="Cambria Math" panose="02040503050406030204" pitchFamily="18" charset="0"/>
                          </a:rPr>
                          <m:t>0.2</m:t>
                        </m:r>
                      </m:e>
                      <m:sup>
                        <m:r>
                          <a:rPr lang="en-US" b="0" i="1" smtClean="0">
                            <a:latin typeface="Cambria Math" panose="02040503050406030204" pitchFamily="18" charset="0"/>
                          </a:rPr>
                          <m:t>0</m:t>
                        </m:r>
                      </m:sup>
                    </m:sSup>
                    <m:sSup>
                      <m:sSupPr>
                        <m:ctrlPr>
                          <a:rPr lang="en-US" i="1">
                            <a:latin typeface="Cambria Math" panose="02040503050406030204" pitchFamily="18" charset="0"/>
                          </a:rPr>
                        </m:ctrlPr>
                      </m:sSupPr>
                      <m:e>
                        <m:r>
                          <a:rPr lang="en-US" b="0" i="1" smtClean="0">
                            <a:latin typeface="Cambria Math" panose="02040503050406030204" pitchFamily="18" charset="0"/>
                          </a:rPr>
                          <m:t>(0.8)</m:t>
                        </m:r>
                      </m:e>
                      <m:sup>
                        <m:r>
                          <a:rPr lang="en-US" i="1">
                            <a:latin typeface="Cambria Math" panose="02040503050406030204" pitchFamily="18" charset="0"/>
                          </a:rPr>
                          <m:t>50−0</m:t>
                        </m:r>
                      </m:sup>
                    </m:sSup>
                    <m:r>
                      <a:rPr lang="en-US" b="0" i="1" smtClean="0">
                        <a:latin typeface="Cambria Math" panose="02040503050406030204" pitchFamily="18" charset="0"/>
                      </a:rPr>
                      <m:t>+</m:t>
                    </m:r>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50</m:t>
                            </m:r>
                          </m:num>
                          <m:den>
                            <m:r>
                              <a:rPr lang="en-US" i="1">
                                <a:latin typeface="Cambria Math" panose="02040503050406030204" pitchFamily="18" charset="0"/>
                              </a:rPr>
                              <m:t>1</m:t>
                            </m:r>
                          </m:den>
                        </m:f>
                      </m:e>
                    </m:d>
                    <m:sSup>
                      <m:sSupPr>
                        <m:ctrlPr>
                          <a:rPr lang="en-US" i="1">
                            <a:latin typeface="Cambria Math" panose="02040503050406030204" pitchFamily="18" charset="0"/>
                          </a:rPr>
                        </m:ctrlPr>
                      </m:sSupPr>
                      <m:e>
                        <m:r>
                          <a:rPr lang="en-US" i="1">
                            <a:latin typeface="Cambria Math" panose="02040503050406030204" pitchFamily="18" charset="0"/>
                          </a:rPr>
                          <m:t>0.2</m:t>
                        </m:r>
                      </m:e>
                      <m:sup>
                        <m:r>
                          <a:rPr lang="en-US" i="1">
                            <a:latin typeface="Cambria Math" panose="02040503050406030204" pitchFamily="18" charset="0"/>
                          </a:rPr>
                          <m:t>1</m:t>
                        </m:r>
                      </m:sup>
                    </m:sSup>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0.</m:t>
                            </m:r>
                            <m:r>
                              <a:rPr lang="en-US" b="0" i="1" smtClean="0">
                                <a:latin typeface="Cambria Math" panose="02040503050406030204" pitchFamily="18" charset="0"/>
                              </a:rPr>
                              <m:t>8</m:t>
                            </m:r>
                          </m:e>
                        </m:d>
                      </m:e>
                      <m:sup>
                        <m:r>
                          <a:rPr lang="en-US" i="1">
                            <a:latin typeface="Cambria Math" panose="02040503050406030204" pitchFamily="18" charset="0"/>
                          </a:rPr>
                          <m:t>50−1</m:t>
                        </m:r>
                      </m:sup>
                    </m:sSup>
                    <m:r>
                      <a:rPr lang="en-US" b="0" i="1" smtClean="0">
                        <a:latin typeface="Cambria Math" panose="02040503050406030204" pitchFamily="18" charset="0"/>
                      </a:rPr>
                      <m:t>+</m:t>
                    </m:r>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50</m:t>
                            </m:r>
                          </m:num>
                          <m:den>
                            <m:r>
                              <a:rPr lang="en-US" b="0" i="1" smtClean="0">
                                <a:latin typeface="Cambria Math" panose="02040503050406030204" pitchFamily="18" charset="0"/>
                              </a:rPr>
                              <m:t>2</m:t>
                            </m:r>
                          </m:den>
                        </m:f>
                      </m:e>
                    </m:d>
                    <m:sSup>
                      <m:sSupPr>
                        <m:ctrlPr>
                          <a:rPr lang="en-US" i="1">
                            <a:latin typeface="Cambria Math" panose="02040503050406030204" pitchFamily="18" charset="0"/>
                          </a:rPr>
                        </m:ctrlPr>
                      </m:sSupPr>
                      <m:e>
                        <m:r>
                          <a:rPr lang="en-US" i="1">
                            <a:latin typeface="Cambria Math" panose="02040503050406030204" pitchFamily="18" charset="0"/>
                          </a:rPr>
                          <m:t>0.2</m:t>
                        </m:r>
                      </m:e>
                      <m:sup>
                        <m:r>
                          <a:rPr lang="en-US" b="0" i="1" smtClean="0">
                            <a:latin typeface="Cambria Math" panose="02040503050406030204" pitchFamily="18" charset="0"/>
                          </a:rPr>
                          <m:t>2</m:t>
                        </m:r>
                      </m:sup>
                    </m:sSup>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0.</m:t>
                            </m:r>
                            <m:r>
                              <a:rPr lang="en-US" b="0" i="1" smtClean="0">
                                <a:latin typeface="Cambria Math" panose="02040503050406030204" pitchFamily="18" charset="0"/>
                              </a:rPr>
                              <m:t>8</m:t>
                            </m:r>
                          </m:e>
                        </m:d>
                      </m:e>
                      <m:sup>
                        <m:r>
                          <a:rPr lang="en-US" i="1">
                            <a:latin typeface="Cambria Math" panose="02040503050406030204" pitchFamily="18" charset="0"/>
                          </a:rPr>
                          <m:t>50−</m:t>
                        </m:r>
                        <m:r>
                          <a:rPr lang="en-US" b="0" i="1" smtClean="0">
                            <a:latin typeface="Cambria Math" panose="02040503050406030204" pitchFamily="18" charset="0"/>
                          </a:rPr>
                          <m:t>2</m:t>
                        </m:r>
                      </m:sup>
                    </m:sSup>
                    <m:r>
                      <a:rPr lang="en-US" b="0" i="1" smtClean="0">
                        <a:latin typeface="Cambria Math" panose="02040503050406030204" pitchFamily="18" charset="0"/>
                      </a:rPr>
                      <m:t>)</m:t>
                    </m:r>
                  </m:oMath>
                </a14:m>
                <a:endParaRPr lang="en-US" i="1" dirty="0"/>
              </a:p>
            </p:txBody>
          </p:sp>
        </mc:Choice>
        <mc:Fallback xmlns="">
          <p:sp>
            <p:nvSpPr>
              <p:cNvPr id="3" name="Content Placeholder 2">
                <a:extLst>
                  <a:ext uri="{FF2B5EF4-FFF2-40B4-BE49-F238E27FC236}">
                    <a16:creationId xmlns:a16="http://schemas.microsoft.com/office/drawing/2014/main" id="{2CE16B10-6701-4C2D-6B78-ABF1B25BF951}"/>
                  </a:ext>
                </a:extLst>
              </p:cNvPr>
              <p:cNvSpPr>
                <a:spLocks noGrp="1" noRot="1" noChangeAspect="1" noMove="1" noResize="1" noEditPoints="1" noAdjustHandles="1" noChangeArrowheads="1" noChangeShapeType="1" noTextEdit="1"/>
              </p:cNvSpPr>
              <p:nvPr>
                <p:ph idx="1"/>
              </p:nvPr>
            </p:nvSpPr>
            <p:spPr>
              <a:xfrm>
                <a:off x="575240" y="1463857"/>
                <a:ext cx="11187258" cy="5047112"/>
              </a:xfrm>
              <a:blipFill>
                <a:blip r:embed="rId2"/>
                <a:stretch>
                  <a:fillRect l="-708" t="-2899"/>
                </a:stretch>
              </a:blipFill>
            </p:spPr>
            <p:txBody>
              <a:bodyPr/>
              <a:lstStyle/>
              <a:p>
                <a:r>
                  <a:rPr lang="en-US">
                    <a:noFill/>
                  </a:rPr>
                  <a:t> </a:t>
                </a:r>
              </a:p>
            </p:txBody>
          </p:sp>
        </mc:Fallback>
      </mc:AlternateContent>
    </p:spTree>
    <p:extLst>
      <p:ext uri="{BB962C8B-B14F-4D97-AF65-F5344CB8AC3E}">
        <p14:creationId xmlns:p14="http://schemas.microsoft.com/office/powerpoint/2010/main" val="235899313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DA685-9493-4C65-98C0-9F15F237BA23}"/>
              </a:ext>
            </a:extLst>
          </p:cNvPr>
          <p:cNvSpPr>
            <a:spLocks noGrp="1"/>
          </p:cNvSpPr>
          <p:nvPr>
            <p:ph type="title"/>
          </p:nvPr>
        </p:nvSpPr>
        <p:spPr/>
        <p:txBody>
          <a:bodyPr/>
          <a:lstStyle/>
          <a:p>
            <a:r>
              <a:rPr lang="en-US" dirty="0"/>
              <a:t>Situation: Geometric</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62545D3-2AC8-4E0A-890C-8FFD1E0E23CE}"/>
                  </a:ext>
                </a:extLst>
              </p:cNvPr>
              <p:cNvSpPr>
                <a:spLocks noGrp="1"/>
              </p:cNvSpPr>
              <p:nvPr>
                <p:ph idx="1"/>
              </p:nvPr>
            </p:nvSpPr>
            <p:spPr>
              <a:xfrm>
                <a:off x="575240" y="1463857"/>
                <a:ext cx="11361656" cy="4845504"/>
              </a:xfrm>
            </p:spPr>
            <p:txBody>
              <a:bodyPr/>
              <a:lstStyle/>
              <a:p>
                <a:r>
                  <a:rPr lang="en-US" b="1" dirty="0"/>
                  <a:t>How many </a:t>
                </a:r>
                <a:r>
                  <a:rPr lang="en-US" b="1" i="1" dirty="0"/>
                  <a:t>independent</a:t>
                </a:r>
                <a:r>
                  <a:rPr lang="en-US" b="1" dirty="0"/>
                  <a:t> trials are needed </a:t>
                </a:r>
                <a:r>
                  <a:rPr lang="en-US" b="1" u="sng" dirty="0"/>
                  <a:t>until the first success</a:t>
                </a:r>
                <a:r>
                  <a:rPr lang="en-US" b="1" dirty="0"/>
                  <a:t>?</a:t>
                </a:r>
              </a:p>
              <a:p>
                <a:endParaRPr lang="en-US" dirty="0"/>
              </a:p>
              <a:p>
                <a:r>
                  <a:rPr lang="en-US" i="1" dirty="0"/>
                  <a:t>Familiar Example:</a:t>
                </a:r>
              </a:p>
              <a:p>
                <a:r>
                  <a:rPr lang="en-US" dirty="0"/>
                  <a:t>You flip a coin (which comes up heads with probability </a:t>
                </a:r>
                <a14:m>
                  <m:oMath xmlns:m="http://schemas.openxmlformats.org/officeDocument/2006/math">
                    <m:r>
                      <a:rPr lang="en-US" b="0" i="1" smtClean="0">
                        <a:latin typeface="Cambria Math" panose="02040503050406030204" pitchFamily="18" charset="0"/>
                      </a:rPr>
                      <m:t>𝑝</m:t>
                    </m:r>
                  </m:oMath>
                </a14:m>
                <a:r>
                  <a:rPr lang="en-US" dirty="0"/>
                  <a:t>) until you get a heads. How many flips did you need?</a:t>
                </a:r>
              </a:p>
              <a:p>
                <a:endParaRPr lang="en-US" dirty="0"/>
              </a:p>
            </p:txBody>
          </p:sp>
        </mc:Choice>
        <mc:Fallback xmlns="">
          <p:sp>
            <p:nvSpPr>
              <p:cNvPr id="3" name="Content Placeholder 2">
                <a:extLst>
                  <a:ext uri="{FF2B5EF4-FFF2-40B4-BE49-F238E27FC236}">
                    <a16:creationId xmlns:a16="http://schemas.microsoft.com/office/drawing/2014/main" id="{062545D3-2AC8-4E0A-890C-8FFD1E0E23CE}"/>
                  </a:ext>
                </a:extLst>
              </p:cNvPr>
              <p:cNvSpPr>
                <a:spLocks noGrp="1" noRot="1" noChangeAspect="1" noMove="1" noResize="1" noEditPoints="1" noAdjustHandles="1" noChangeArrowheads="1" noChangeShapeType="1" noTextEdit="1"/>
              </p:cNvSpPr>
              <p:nvPr>
                <p:ph idx="1"/>
              </p:nvPr>
            </p:nvSpPr>
            <p:spPr>
              <a:xfrm>
                <a:off x="575240" y="1463857"/>
                <a:ext cx="11361656" cy="4845504"/>
              </a:xfrm>
              <a:blipFill>
                <a:blip r:embed="rId2"/>
                <a:stretch>
                  <a:fillRect l="-697" t="-2138" r="-322"/>
                </a:stretch>
              </a:blipFill>
            </p:spPr>
            <p:txBody>
              <a:bodyPr/>
              <a:lstStyle/>
              <a:p>
                <a:r>
                  <a:rPr lang="en-US">
                    <a:noFill/>
                  </a:rPr>
                  <a:t> </a:t>
                </a:r>
              </a:p>
            </p:txBody>
          </p:sp>
        </mc:Fallback>
      </mc:AlternateContent>
    </p:spTree>
    <p:extLst>
      <p:ext uri="{BB962C8B-B14F-4D97-AF65-F5344CB8AC3E}">
        <p14:creationId xmlns:p14="http://schemas.microsoft.com/office/powerpoint/2010/main" val="165600193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7A68E-FFBD-430F-8192-CECD25853947}"/>
              </a:ext>
            </a:extLst>
          </p:cNvPr>
          <p:cNvSpPr>
            <a:spLocks noGrp="1"/>
          </p:cNvSpPr>
          <p:nvPr>
            <p:ph type="title"/>
          </p:nvPr>
        </p:nvSpPr>
        <p:spPr/>
        <p:txBody>
          <a:bodyPr>
            <a:normAutofit/>
          </a:bodyPr>
          <a:lstStyle/>
          <a:p>
            <a:r>
              <a:rPr lang="en-US" dirty="0"/>
              <a:t>Geometric Distribution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89EDAFF-94EB-49D7-A363-38C1D3A9DCD1}"/>
                  </a:ext>
                </a:extLst>
              </p:cNvPr>
              <p:cNvSpPr>
                <a:spLocks noGrp="1"/>
              </p:cNvSpPr>
              <p:nvPr>
                <p:ph idx="1"/>
              </p:nvPr>
            </p:nvSpPr>
            <p:spPr>
              <a:xfrm>
                <a:off x="575240" y="1463857"/>
                <a:ext cx="11187258" cy="4946882"/>
              </a:xfrm>
            </p:spPr>
            <p:txBody>
              <a:bodyPr>
                <a:normAutofit/>
              </a:bodyPr>
              <a:lstStyle/>
              <a:p>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m:t>
                    </m:r>
                    <m:r>
                      <m:rPr>
                        <m:sty m:val="p"/>
                      </m:rPr>
                      <a:rPr lang="en-US" b="0" i="0" smtClean="0">
                        <a:latin typeface="Cambria Math" panose="02040503050406030204" pitchFamily="18" charset="0"/>
                      </a:rPr>
                      <m:t>Geo</m:t>
                    </m:r>
                    <m:r>
                      <a:rPr lang="en-US" b="0" i="1" smtClean="0">
                        <a:latin typeface="Cambria Math" panose="02040503050406030204" pitchFamily="18" charset="0"/>
                      </a:rPr>
                      <m:t>(</m:t>
                    </m:r>
                    <m:r>
                      <a:rPr lang="en-US" b="0" i="1" smtClean="0">
                        <a:latin typeface="Cambria Math" panose="02040503050406030204" pitchFamily="18" charset="0"/>
                      </a:rPr>
                      <m:t>𝑝</m:t>
                    </m:r>
                    <m:r>
                      <a:rPr lang="en-US" b="0" i="1" smtClean="0">
                        <a:latin typeface="Cambria Math" panose="02040503050406030204" pitchFamily="18" charset="0"/>
                      </a:rPr>
                      <m:t>)</m:t>
                    </m:r>
                  </m:oMath>
                </a14:m>
                <a:endParaRPr lang="en-US" dirty="0"/>
              </a:p>
              <a:p>
                <a14:m>
                  <m:oMath xmlns:m="http://schemas.openxmlformats.org/officeDocument/2006/math">
                    <m:r>
                      <a:rPr lang="en-US" b="0" i="1" smtClean="0">
                        <a:latin typeface="Cambria Math" panose="02040503050406030204" pitchFamily="18" charset="0"/>
                      </a:rPr>
                      <m:t>𝑋</m:t>
                    </m:r>
                  </m:oMath>
                </a14:m>
                <a:r>
                  <a:rPr lang="en-US" dirty="0"/>
                  <a:t> is the number of trials needed to see the first success.</a:t>
                </a:r>
                <a:endParaRPr lang="en-US" b="0" i="1" dirty="0">
                  <a:latin typeface="Cambria Math" panose="02040503050406030204" pitchFamily="18" charset="0"/>
                </a:endParaRPr>
              </a:p>
              <a:p>
                <a14:m>
                  <m:oMath xmlns:m="http://schemas.openxmlformats.org/officeDocument/2006/math">
                    <m:r>
                      <a:rPr lang="en-US" b="0" i="1" smtClean="0">
                        <a:latin typeface="Cambria Math" panose="02040503050406030204" pitchFamily="18" charset="0"/>
                      </a:rPr>
                      <m:t>𝑝</m:t>
                    </m:r>
                  </m:oMath>
                </a14:m>
                <a:r>
                  <a:rPr lang="en-US" dirty="0"/>
                  <a:t> is the probability of success for one trial.</a:t>
                </a:r>
              </a:p>
              <a:p>
                <a:pPr marL="0" indent="0">
                  <a:buNone/>
                </a:pPr>
                <a:endParaRPr lang="en-US" dirty="0"/>
              </a:p>
              <a:p>
                <a:r>
                  <a:rPr lang="en-US" b="1" dirty="0"/>
                  <a:t>PMF:</a:t>
                </a:r>
                <a:r>
                  <a:rPr lang="en-US" b="0"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𝑝</m:t>
                            </m:r>
                          </m:e>
                        </m:d>
                      </m:e>
                      <m:sup>
                        <m:r>
                          <a:rPr lang="en-US" b="0" i="1" smtClean="0">
                            <a:latin typeface="Cambria Math" panose="02040503050406030204" pitchFamily="18" charset="0"/>
                          </a:rPr>
                          <m:t>𝑘</m:t>
                        </m:r>
                        <m:r>
                          <a:rPr lang="en-US" b="0" i="1" smtClean="0">
                            <a:latin typeface="Cambria Math" panose="02040503050406030204" pitchFamily="18" charset="0"/>
                          </a:rPr>
                          <m:t>−1</m:t>
                        </m:r>
                      </m:sup>
                    </m:sSup>
                    <m:r>
                      <a:rPr lang="en-US" b="0" i="1" smtClean="0">
                        <a:latin typeface="Cambria Math" panose="02040503050406030204" pitchFamily="18" charset="0"/>
                      </a:rPr>
                      <m:t>𝑝</m:t>
                    </m:r>
                  </m:oMath>
                </a14:m>
                <a:r>
                  <a:rPr lang="en-US" dirty="0"/>
                  <a:t> for </a:t>
                </a:r>
                <a14:m>
                  <m:oMath xmlns:m="http://schemas.openxmlformats.org/officeDocument/2006/math">
                    <m:r>
                      <a:rPr lang="en-US" b="0" i="1" smtClean="0">
                        <a:latin typeface="Cambria Math" panose="02040503050406030204" pitchFamily="18" charset="0"/>
                      </a:rPr>
                      <m:t>𝑘</m:t>
                    </m:r>
                    <m:r>
                      <a:rPr lang="en-US" b="0" i="1" smtClean="0">
                        <a:latin typeface="Cambria Math" panose="02040503050406030204" pitchFamily="18" charset="0"/>
                      </a:rPr>
                      <m:t>∈{1,2,3,…}</m:t>
                    </m:r>
                  </m:oMath>
                </a14:m>
                <a:endParaRPr lang="en-US" dirty="0"/>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=1−</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𝑝</m:t>
                            </m:r>
                          </m:e>
                        </m:d>
                      </m:e>
                      <m:sup>
                        <m:r>
                          <a:rPr lang="en-US" b="0" i="1" smtClean="0">
                            <a:latin typeface="Cambria Math" panose="02040503050406030204" pitchFamily="18" charset="0"/>
                          </a:rPr>
                          <m:t>𝑘</m:t>
                        </m:r>
                      </m:sup>
                    </m:sSup>
                    <m:r>
                      <a:rPr lang="en-US" b="0" i="1" smtClean="0">
                        <a:latin typeface="Cambria Math" panose="02040503050406030204" pitchFamily="18" charset="0"/>
                      </a:rPr>
                      <m:t> </m:t>
                    </m:r>
                  </m:oMath>
                </a14:m>
                <a:r>
                  <a:rPr lang="en-US" dirty="0"/>
                  <a:t>for </a:t>
                </a:r>
                <a14:m>
                  <m:oMath xmlns:m="http://schemas.openxmlformats.org/officeDocument/2006/math">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ℕ</m:t>
                    </m:r>
                  </m:oMath>
                </a14:m>
                <a:endParaRPr lang="en-US" dirty="0"/>
              </a:p>
              <a:p>
                <a14:m>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0" smtClean="0">
                            <a:latin typeface="Cambria Math" panose="02040503050406030204" pitchFamily="18" charset="0"/>
                          </a:rPr>
                          <m:t>1</m:t>
                        </m:r>
                      </m:num>
                      <m:den>
                        <m:r>
                          <m:rPr>
                            <m:sty m:val="p"/>
                          </m:rPr>
                          <a:rPr lang="en-US" b="0" i="0" smtClean="0">
                            <a:latin typeface="Cambria Math" panose="02040503050406030204" pitchFamily="18" charset="0"/>
                          </a:rPr>
                          <m:t>p</m:t>
                        </m:r>
                      </m:den>
                    </m:f>
                  </m:oMath>
                </a14:m>
                <a:endParaRPr lang="en-US" b="0" i="0" dirty="0">
                  <a:latin typeface="Cambria Math" panose="02040503050406030204" pitchFamily="18" charset="0"/>
                </a:endParaRPr>
              </a:p>
              <a:p>
                <a14:m>
                  <m:oMath xmlns:m="http://schemas.openxmlformats.org/officeDocument/2006/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r>
                          <a:rPr lang="en-US" b="0" i="1" smtClean="0">
                            <a:latin typeface="Cambria Math" panose="02040503050406030204" pitchFamily="18" charset="0"/>
                          </a:rPr>
                          <m:t>𝑝</m:t>
                        </m:r>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2</m:t>
                            </m:r>
                          </m:sup>
                        </m:sSup>
                      </m:den>
                    </m:f>
                  </m:oMath>
                </a14:m>
                <a:endParaRPr lang="en-US" dirty="0"/>
              </a:p>
            </p:txBody>
          </p:sp>
        </mc:Choice>
        <mc:Fallback xmlns="">
          <p:sp>
            <p:nvSpPr>
              <p:cNvPr id="3" name="Content Placeholder 2">
                <a:extLst>
                  <a:ext uri="{FF2B5EF4-FFF2-40B4-BE49-F238E27FC236}">
                    <a16:creationId xmlns:a16="http://schemas.microsoft.com/office/drawing/2014/main" id="{E89EDAFF-94EB-49D7-A363-38C1D3A9DCD1}"/>
                  </a:ext>
                </a:extLst>
              </p:cNvPr>
              <p:cNvSpPr>
                <a:spLocks noGrp="1" noRot="1" noChangeAspect="1" noMove="1" noResize="1" noEditPoints="1" noAdjustHandles="1" noChangeArrowheads="1" noChangeShapeType="1" noTextEdit="1"/>
              </p:cNvSpPr>
              <p:nvPr>
                <p:ph idx="1"/>
              </p:nvPr>
            </p:nvSpPr>
            <p:spPr>
              <a:xfrm>
                <a:off x="575240" y="1463857"/>
                <a:ext cx="11187258" cy="4946882"/>
              </a:xfrm>
              <a:blipFill>
                <a:blip r:embed="rId2"/>
                <a:stretch>
                  <a:fillRect l="-654"/>
                </a:stretch>
              </a:blipFill>
            </p:spPr>
            <p:txBody>
              <a:bodyPr/>
              <a:lstStyle/>
              <a:p>
                <a:r>
                  <a:rPr lang="en-US">
                    <a:noFill/>
                  </a:rPr>
                  <a:t> </a:t>
                </a:r>
              </a:p>
            </p:txBody>
          </p:sp>
        </mc:Fallback>
      </mc:AlternateContent>
    </p:spTree>
    <p:extLst>
      <p:ext uri="{BB962C8B-B14F-4D97-AF65-F5344CB8AC3E}">
        <p14:creationId xmlns:p14="http://schemas.microsoft.com/office/powerpoint/2010/main" val="246046607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7A68E-FFBD-430F-8192-CECD25853947}"/>
              </a:ext>
            </a:extLst>
          </p:cNvPr>
          <p:cNvSpPr>
            <a:spLocks noGrp="1"/>
          </p:cNvSpPr>
          <p:nvPr>
            <p:ph type="title"/>
          </p:nvPr>
        </p:nvSpPr>
        <p:spPr/>
        <p:txBody>
          <a:bodyPr>
            <a:normAutofit/>
          </a:bodyPr>
          <a:lstStyle/>
          <a:p>
            <a:r>
              <a:rPr lang="en-US" dirty="0"/>
              <a:t>Geometric Distribution </a:t>
            </a:r>
            <a:r>
              <a:rPr lang="en-US" i="1" dirty="0"/>
              <a:t>Examples</a:t>
            </a:r>
            <a:endParaRPr lang="en-US" dirty="0"/>
          </a:p>
        </p:txBody>
      </p:sp>
      <p:sp>
        <p:nvSpPr>
          <p:cNvPr id="3" name="Content Placeholder 2">
            <a:extLst>
              <a:ext uri="{FF2B5EF4-FFF2-40B4-BE49-F238E27FC236}">
                <a16:creationId xmlns:a16="http://schemas.microsoft.com/office/drawing/2014/main" id="{E89EDAFF-94EB-49D7-A363-38C1D3A9DCD1}"/>
              </a:ext>
            </a:extLst>
          </p:cNvPr>
          <p:cNvSpPr>
            <a:spLocks noGrp="1"/>
          </p:cNvSpPr>
          <p:nvPr>
            <p:ph idx="1"/>
          </p:nvPr>
        </p:nvSpPr>
        <p:spPr>
          <a:xfrm>
            <a:off x="575239" y="1463857"/>
            <a:ext cx="11616761" cy="4946882"/>
          </a:xfrm>
        </p:spPr>
        <p:txBody>
          <a:bodyPr>
            <a:normAutofit/>
          </a:bodyPr>
          <a:lstStyle/>
          <a:p>
            <a:r>
              <a:rPr lang="en-US" dirty="0"/>
              <a:t>How many bits can we write </a:t>
            </a:r>
            <a:r>
              <a:rPr lang="en-US" i="1" dirty="0"/>
              <a:t>before one is incorrect</a:t>
            </a:r>
            <a:r>
              <a:rPr lang="en-US" dirty="0"/>
              <a:t>?</a:t>
            </a:r>
          </a:p>
          <a:p>
            <a:r>
              <a:rPr lang="en-US" dirty="0"/>
              <a:t>How many questions do you have to answer </a:t>
            </a:r>
            <a:r>
              <a:rPr lang="en-US" i="1" dirty="0"/>
              <a:t>until you get one right</a:t>
            </a:r>
            <a:r>
              <a:rPr lang="en-US" dirty="0"/>
              <a:t>?</a:t>
            </a:r>
          </a:p>
          <a:p>
            <a:r>
              <a:rPr lang="en-US" dirty="0"/>
              <a:t>How many times can you run an experiment </a:t>
            </a:r>
            <a:r>
              <a:rPr lang="en-US" i="1" dirty="0"/>
              <a:t>until it fails for the first time</a:t>
            </a:r>
            <a:r>
              <a:rPr lang="en-US" dirty="0"/>
              <a:t>?</a:t>
            </a:r>
          </a:p>
        </p:txBody>
      </p:sp>
    </p:spTree>
    <p:extLst>
      <p:ext uri="{BB962C8B-B14F-4D97-AF65-F5344CB8AC3E}">
        <p14:creationId xmlns:p14="http://schemas.microsoft.com/office/powerpoint/2010/main" val="86367265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16AC2-E203-417F-A142-A4436753A427}"/>
              </a:ext>
            </a:extLst>
          </p:cNvPr>
          <p:cNvSpPr>
            <a:spLocks noGrp="1"/>
          </p:cNvSpPr>
          <p:nvPr>
            <p:ph type="title"/>
          </p:nvPr>
        </p:nvSpPr>
        <p:spPr/>
        <p:txBody>
          <a:bodyPr/>
          <a:lstStyle/>
          <a:p>
            <a:r>
              <a:rPr lang="en-US" dirty="0"/>
              <a:t>Geometric: Analysis</a:t>
            </a:r>
          </a:p>
        </p:txBody>
      </p:sp>
      <p:sp>
        <p:nvSpPr>
          <p:cNvPr id="3" name="Content Placeholder 2">
            <a:extLst>
              <a:ext uri="{FF2B5EF4-FFF2-40B4-BE49-F238E27FC236}">
                <a16:creationId xmlns:a16="http://schemas.microsoft.com/office/drawing/2014/main" id="{1D4F874B-9F1F-4A69-AAC4-8037551D0C99}"/>
              </a:ext>
            </a:extLst>
          </p:cNvPr>
          <p:cNvSpPr>
            <a:spLocks noGrp="1"/>
          </p:cNvSpPr>
          <p:nvPr>
            <p:ph idx="1"/>
          </p:nvPr>
        </p:nvSpPr>
        <p:spPr/>
        <p:txBody>
          <a:bodyPr/>
          <a:lstStyle/>
          <a:p>
            <a:r>
              <a:rPr lang="en-US" dirty="0"/>
              <a:t>Both the expectation and variance are new to us. </a:t>
            </a:r>
          </a:p>
          <a:p>
            <a:r>
              <a:rPr lang="en-US" dirty="0"/>
              <a:t>The derivations of both are uninformative</a:t>
            </a:r>
          </a:p>
          <a:p>
            <a:pPr lvl="1"/>
            <a:r>
              <a:rPr lang="en-US" dirty="0"/>
              <a:t>Every derivation I’ve ever seen has wild algebra tricks.</a:t>
            </a:r>
          </a:p>
          <a:p>
            <a:endParaRPr lang="en-US" dirty="0"/>
          </a:p>
        </p:txBody>
      </p:sp>
    </p:spTree>
    <p:extLst>
      <p:ext uri="{BB962C8B-B14F-4D97-AF65-F5344CB8AC3E}">
        <p14:creationId xmlns:p14="http://schemas.microsoft.com/office/powerpoint/2010/main" val="14478306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E3434-E826-4F7B-8EF1-FF5B60D30E14}"/>
              </a:ext>
            </a:extLst>
          </p:cNvPr>
          <p:cNvSpPr>
            <a:spLocks noGrp="1"/>
          </p:cNvSpPr>
          <p:nvPr>
            <p:ph type="title"/>
          </p:nvPr>
        </p:nvSpPr>
        <p:spPr/>
        <p:txBody>
          <a:bodyPr/>
          <a:lstStyle/>
          <a:p>
            <a:r>
              <a:rPr lang="en-US" dirty="0"/>
              <a:t>Geometric: Expectation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0780300-87A8-42FE-8579-20F7E2A42ECC}"/>
                  </a:ext>
                </a:extLst>
              </p:cNvPr>
              <p:cNvSpPr>
                <a:spLocks noGrp="1"/>
              </p:cNvSpPr>
              <p:nvPr>
                <p:ph idx="1"/>
              </p:nvPr>
            </p:nvSpPr>
            <p:spPr/>
            <p:txBody>
              <a:bodyPr/>
              <a:lstStyle/>
              <a:p>
                <a14:m>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nary>
                      <m:naryPr>
                        <m:chr m:val="∑"/>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𝑘</m:t>
                        </m:r>
                        <m:r>
                          <a:rPr lang="en-US" b="0" i="1" smtClean="0">
                            <a:latin typeface="Cambria Math" panose="02040503050406030204" pitchFamily="18" charset="0"/>
                          </a:rPr>
                          <m:t>=1</m:t>
                        </m:r>
                      </m:sub>
                      <m:sup>
                        <m:r>
                          <a:rPr lang="en-US" b="0" i="1" smtClean="0">
                            <a:latin typeface="Cambria Math" panose="02040503050406030204" pitchFamily="18" charset="0"/>
                          </a:rPr>
                          <m:t>∞</m:t>
                        </m:r>
                      </m:sup>
                      <m:e>
                        <m:r>
                          <a:rPr lang="en-US" b="0" i="1" smtClean="0">
                            <a:latin typeface="Cambria Math" panose="02040503050406030204" pitchFamily="18" charset="0"/>
                          </a:rPr>
                          <m:t>𝑘</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𝑝</m:t>
                                </m:r>
                              </m:e>
                            </m:d>
                          </m:e>
                          <m:sup>
                            <m:r>
                              <a:rPr lang="en-US" b="0" i="1" smtClean="0">
                                <a:latin typeface="Cambria Math" panose="02040503050406030204" pitchFamily="18" charset="0"/>
                              </a:rPr>
                              <m:t>𝑘</m:t>
                            </m:r>
                            <m:r>
                              <a:rPr lang="en-US" b="0" i="1" smtClean="0">
                                <a:latin typeface="Cambria Math" panose="02040503050406030204" pitchFamily="18" charset="0"/>
                              </a:rPr>
                              <m:t>−1</m:t>
                            </m:r>
                          </m:sup>
                        </m:sSup>
                        <m:r>
                          <a:rPr lang="en-US" b="0" i="1" smtClean="0">
                            <a:latin typeface="Cambria Math" panose="02040503050406030204" pitchFamily="18" charset="0"/>
                          </a:rPr>
                          <m:t>𝑝</m:t>
                        </m:r>
                      </m:e>
                    </m:nary>
                  </m:oMath>
                </a14:m>
                <a:endParaRPr lang="en-US" dirty="0"/>
              </a:p>
              <a:p>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𝑝</m:t>
                    </m:r>
                    <m:nary>
                      <m:naryPr>
                        <m:chr m:val="∑"/>
                        <m:ctrlPr>
                          <a:rPr lang="en-US" i="1">
                            <a:latin typeface="Cambria Math" panose="02040503050406030204" pitchFamily="18" charset="0"/>
                          </a:rPr>
                        </m:ctrlPr>
                      </m:naryPr>
                      <m:sub>
                        <m:r>
                          <m:rPr>
                            <m:brk m:alnAt="23"/>
                          </m:rPr>
                          <a:rPr lang="en-US" i="1">
                            <a:latin typeface="Cambria Math" panose="02040503050406030204" pitchFamily="18" charset="0"/>
                          </a:rPr>
                          <m:t>𝑘</m:t>
                        </m:r>
                        <m:r>
                          <a:rPr lang="en-US" i="1">
                            <a:latin typeface="Cambria Math" panose="02040503050406030204" pitchFamily="18" charset="0"/>
                          </a:rPr>
                          <m:t>=1</m:t>
                        </m:r>
                      </m:sub>
                      <m:sup>
                        <m:r>
                          <a:rPr lang="en-US" i="1">
                            <a:latin typeface="Cambria Math" panose="02040503050406030204" pitchFamily="18" charset="0"/>
                          </a:rPr>
                          <m:t>∞</m:t>
                        </m:r>
                      </m:sup>
                      <m:e>
                        <m:r>
                          <a:rPr lang="en-US" i="1">
                            <a:latin typeface="Cambria Math" panose="02040503050406030204" pitchFamily="18" charset="0"/>
                          </a:rPr>
                          <m:t>𝑘</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1−</m:t>
                                </m:r>
                                <m:r>
                                  <a:rPr lang="en-US" i="1">
                                    <a:latin typeface="Cambria Math" panose="02040503050406030204" pitchFamily="18" charset="0"/>
                                  </a:rPr>
                                  <m:t>𝑝</m:t>
                                </m:r>
                              </m:e>
                            </m:d>
                          </m:e>
                          <m:sup>
                            <m:r>
                              <a:rPr lang="en-US" i="1">
                                <a:latin typeface="Cambria Math" panose="02040503050406030204" pitchFamily="18" charset="0"/>
                              </a:rPr>
                              <m:t>𝑘</m:t>
                            </m:r>
                            <m:r>
                              <a:rPr lang="en-US" i="1">
                                <a:latin typeface="Cambria Math" panose="02040503050406030204" pitchFamily="18" charset="0"/>
                              </a:rPr>
                              <m:t>−1</m:t>
                            </m:r>
                          </m:sup>
                        </m:sSup>
                      </m:e>
                    </m:nary>
                    <m:r>
                      <a:rPr lang="en-US" b="0" i="1" smtClean="0">
                        <a:latin typeface="Cambria Math" panose="02040503050406030204" pitchFamily="18" charset="0"/>
                      </a:rPr>
                      <m:t>=</m:t>
                    </m:r>
                    <m:r>
                      <a:rPr lang="en-US" b="0" i="1" smtClean="0">
                        <a:latin typeface="Cambria Math" panose="02040503050406030204" pitchFamily="18" charset="0"/>
                      </a:rPr>
                      <m:t>𝑝</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2</m:t>
                            </m:r>
                          </m:sup>
                        </m:sSup>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𝑝</m:t>
                        </m:r>
                      </m:den>
                    </m:f>
                  </m:oMath>
                </a14:m>
                <a:r>
                  <a:rPr lang="en-US" dirty="0"/>
                  <a:t>.</a:t>
                </a:r>
              </a:p>
              <a:p>
                <a:endParaRPr lang="en-US" dirty="0"/>
              </a:p>
              <a:p>
                <a14:m>
                  <m:oMath xmlns:m="http://schemas.openxmlformats.org/officeDocument/2006/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2</m:t>
                            </m:r>
                          </m:sup>
                        </m:sSup>
                      </m:e>
                    </m:d>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d>
                      </m:e>
                      <m:sup>
                        <m:r>
                          <a:rPr lang="en-US" b="0" i="1" smtClean="0">
                            <a:latin typeface="Cambria Math" panose="02040503050406030204" pitchFamily="18" charset="0"/>
                          </a:rPr>
                          <m:t>2</m:t>
                        </m:r>
                      </m:sup>
                    </m:sSup>
                  </m:oMath>
                </a14:m>
                <a:endParaRPr lang="en-US" b="0" dirty="0"/>
              </a:p>
              <a:p>
                <a14:m>
                  <m:oMath xmlns:m="http://schemas.openxmlformats.org/officeDocument/2006/math">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2−</m:t>
                        </m:r>
                        <m:r>
                          <a:rPr lang="en-US" b="0" i="1" smtClean="0">
                            <a:latin typeface="Cambria Math" panose="02040503050406030204" pitchFamily="18" charset="0"/>
                          </a:rPr>
                          <m:t>𝑝</m:t>
                        </m:r>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2</m:t>
                            </m:r>
                          </m:sup>
                        </m:sSup>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2</m:t>
                            </m:r>
                          </m:sup>
                        </m:sSup>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r>
                          <a:rPr lang="en-US" b="0" i="1" smtClean="0">
                            <a:latin typeface="Cambria Math" panose="02040503050406030204" pitchFamily="18" charset="0"/>
                          </a:rPr>
                          <m:t>𝑝</m:t>
                        </m:r>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2</m:t>
                            </m:r>
                          </m:sup>
                        </m:sSup>
                      </m:den>
                    </m:f>
                  </m:oMath>
                </a14:m>
                <a:endParaRPr lang="en-US" dirty="0"/>
              </a:p>
              <a:p>
                <a:endParaRPr lang="en-US" dirty="0"/>
              </a:p>
            </p:txBody>
          </p:sp>
        </mc:Choice>
        <mc:Fallback xmlns="">
          <p:sp>
            <p:nvSpPr>
              <p:cNvPr id="3" name="Content Placeholder 2">
                <a:extLst>
                  <a:ext uri="{FF2B5EF4-FFF2-40B4-BE49-F238E27FC236}">
                    <a16:creationId xmlns:a16="http://schemas.microsoft.com/office/drawing/2014/main" id="{40780300-87A8-42FE-8579-20F7E2A42ECC}"/>
                  </a:ext>
                </a:extLst>
              </p:cNvPr>
              <p:cNvSpPr>
                <a:spLocks noGrp="1" noRot="1" noChangeAspect="1" noMove="1" noResize="1" noEditPoints="1" noAdjustHandles="1" noChangeArrowheads="1" noChangeShapeType="1" noTextEdit="1"/>
              </p:cNvSpPr>
              <p:nvPr>
                <p:ph idx="1"/>
              </p:nvPr>
            </p:nvSpPr>
            <p:spPr>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94738A0A-889B-4097-BA2B-4E2CDB0CAD98}"/>
                  </a:ext>
                </a:extLst>
              </p:cNvPr>
              <p:cNvSpPr/>
              <p:nvPr/>
            </p:nvSpPr>
            <p:spPr>
              <a:xfrm>
                <a:off x="6168868" y="3429000"/>
                <a:ext cx="5292012" cy="21948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Intuition: for small </a:t>
                </a:r>
                <a14:m>
                  <m:oMath xmlns:m="http://schemas.openxmlformats.org/officeDocument/2006/math">
                    <m:r>
                      <a:rPr lang="en-US" sz="2400" b="0" i="1" smtClean="0">
                        <a:latin typeface="Cambria Math" panose="02040503050406030204" pitchFamily="18" charset="0"/>
                      </a:rPr>
                      <m:t>𝑝</m:t>
                    </m:r>
                  </m:oMath>
                </a14:m>
                <a:r>
                  <a:rPr lang="en-US" sz="2400" dirty="0"/>
                  <a:t> lots of variance (might have to wait a long time, and it’s variable)</a:t>
                </a:r>
              </a:p>
              <a:p>
                <a:pPr algn="ctr"/>
                <a:r>
                  <a:rPr lang="en-US" sz="2400" dirty="0"/>
                  <a:t>For large </a:t>
                </a:r>
                <a14:m>
                  <m:oMath xmlns:m="http://schemas.openxmlformats.org/officeDocument/2006/math">
                    <m:r>
                      <a:rPr lang="en-US" sz="2400" b="0" i="1" smtClean="0">
                        <a:latin typeface="Cambria Math" panose="02040503050406030204" pitchFamily="18" charset="0"/>
                      </a:rPr>
                      <m:t>𝑝</m:t>
                    </m:r>
                  </m:oMath>
                </a14:m>
                <a:r>
                  <a:rPr lang="en-US" sz="2400" dirty="0"/>
                  <a:t> very little variance (for </a:t>
                </a:r>
                <a14:m>
                  <m:oMath xmlns:m="http://schemas.openxmlformats.org/officeDocument/2006/math">
                    <m:r>
                      <a:rPr lang="en-US" sz="2400" b="0" i="1" smtClean="0">
                        <a:latin typeface="Cambria Math" panose="02040503050406030204" pitchFamily="18" charset="0"/>
                      </a:rPr>
                      <m:t>𝑝</m:t>
                    </m:r>
                    <m:r>
                      <a:rPr lang="en-US" sz="2400" b="0" i="1" smtClean="0">
                        <a:latin typeface="Cambria Math" panose="02040503050406030204" pitchFamily="18" charset="0"/>
                      </a:rPr>
                      <m:t>=1</m:t>
                    </m:r>
                  </m:oMath>
                </a14:m>
                <a:r>
                  <a:rPr lang="en-US" sz="2400" dirty="0"/>
                  <a:t> there’s no variation at all!) </a:t>
                </a:r>
              </a:p>
            </p:txBody>
          </p:sp>
        </mc:Choice>
        <mc:Fallback xmlns="">
          <p:sp>
            <p:nvSpPr>
              <p:cNvPr id="4" name="Rectangle 3">
                <a:extLst>
                  <a:ext uri="{FF2B5EF4-FFF2-40B4-BE49-F238E27FC236}">
                    <a16:creationId xmlns:a16="http://schemas.microsoft.com/office/drawing/2014/main" id="{94738A0A-889B-4097-BA2B-4E2CDB0CAD98}"/>
                  </a:ext>
                </a:extLst>
              </p:cNvPr>
              <p:cNvSpPr>
                <a:spLocks noRot="1" noChangeAspect="1" noMove="1" noResize="1" noEditPoints="1" noAdjustHandles="1" noChangeArrowheads="1" noChangeShapeType="1" noTextEdit="1"/>
              </p:cNvSpPr>
              <p:nvPr/>
            </p:nvSpPr>
            <p:spPr>
              <a:xfrm>
                <a:off x="6168868" y="3429000"/>
                <a:ext cx="5292012" cy="2194877"/>
              </a:xfrm>
              <a:prstGeom prst="rect">
                <a:avLst/>
              </a:prstGeom>
              <a:blipFill>
                <a:blip r:embed="rId3"/>
                <a:stretch>
                  <a:fillRect l="-11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6DAB1D1B-2A9A-400C-AFB3-4E722D23FE6C}"/>
                  </a:ext>
                </a:extLst>
              </p:cNvPr>
              <p:cNvSpPr/>
              <p:nvPr/>
            </p:nvSpPr>
            <p:spPr>
              <a:xfrm>
                <a:off x="6168868" y="1463857"/>
                <a:ext cx="5292012" cy="5873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Intuition: Smaller </a:t>
                </a:r>
                <a14:m>
                  <m:oMath xmlns:m="http://schemas.openxmlformats.org/officeDocument/2006/math">
                    <m:r>
                      <a:rPr lang="en-US" sz="2400" b="0" i="1" smtClean="0">
                        <a:latin typeface="Cambria Math" panose="02040503050406030204" pitchFamily="18" charset="0"/>
                      </a:rPr>
                      <m:t>𝑝</m:t>
                    </m:r>
                  </m:oMath>
                </a14:m>
                <a:r>
                  <a:rPr lang="en-US" sz="2400" dirty="0"/>
                  <a:t> means longer wait</a:t>
                </a:r>
              </a:p>
            </p:txBody>
          </p:sp>
        </mc:Choice>
        <mc:Fallback xmlns="">
          <p:sp>
            <p:nvSpPr>
              <p:cNvPr id="5" name="Rectangle 4">
                <a:extLst>
                  <a:ext uri="{FF2B5EF4-FFF2-40B4-BE49-F238E27FC236}">
                    <a16:creationId xmlns:a16="http://schemas.microsoft.com/office/drawing/2014/main" id="{6DAB1D1B-2A9A-400C-AFB3-4E722D23FE6C}"/>
                  </a:ext>
                </a:extLst>
              </p:cNvPr>
              <p:cNvSpPr>
                <a:spLocks noRot="1" noChangeAspect="1" noMove="1" noResize="1" noEditPoints="1" noAdjustHandles="1" noChangeArrowheads="1" noChangeShapeType="1" noTextEdit="1"/>
              </p:cNvSpPr>
              <p:nvPr/>
            </p:nvSpPr>
            <p:spPr>
              <a:xfrm>
                <a:off x="6168868" y="1463857"/>
                <a:ext cx="5292012" cy="587304"/>
              </a:xfrm>
              <a:prstGeom prst="rect">
                <a:avLst/>
              </a:prstGeom>
              <a:blipFill>
                <a:blip r:embed="rId4"/>
                <a:stretch>
                  <a:fillRect b="-11111"/>
                </a:stretch>
              </a:blipFill>
            </p:spPr>
            <p:txBody>
              <a:bodyPr/>
              <a:lstStyle/>
              <a:p>
                <a:r>
                  <a:rPr lang="en-US">
                    <a:noFill/>
                  </a:rPr>
                  <a:t> </a:t>
                </a:r>
              </a:p>
            </p:txBody>
          </p:sp>
        </mc:Fallback>
      </mc:AlternateContent>
    </p:spTree>
    <p:extLst>
      <p:ext uri="{BB962C8B-B14F-4D97-AF65-F5344CB8AC3E}">
        <p14:creationId xmlns:p14="http://schemas.microsoft.com/office/powerpoint/2010/main" val="221196597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3C2EA-E866-4BBE-8F1C-07716D6558A5}"/>
              </a:ext>
            </a:extLst>
          </p:cNvPr>
          <p:cNvSpPr>
            <a:spLocks noGrp="1"/>
          </p:cNvSpPr>
          <p:nvPr>
            <p:ph type="title"/>
          </p:nvPr>
        </p:nvSpPr>
        <p:spPr/>
        <p:txBody>
          <a:bodyPr/>
          <a:lstStyle/>
          <a:p>
            <a:r>
              <a:rPr lang="en-US" dirty="0"/>
              <a:t>Geometric Property</a:t>
            </a:r>
          </a:p>
        </p:txBody>
      </p:sp>
      <p:sp>
        <p:nvSpPr>
          <p:cNvPr id="3" name="Content Placeholder 2">
            <a:extLst>
              <a:ext uri="{FF2B5EF4-FFF2-40B4-BE49-F238E27FC236}">
                <a16:creationId xmlns:a16="http://schemas.microsoft.com/office/drawing/2014/main" id="{30FF877E-CB5C-4A2C-8B9A-A7AC80D1F7BB}"/>
              </a:ext>
            </a:extLst>
          </p:cNvPr>
          <p:cNvSpPr>
            <a:spLocks noGrp="1"/>
          </p:cNvSpPr>
          <p:nvPr>
            <p:ph idx="1"/>
          </p:nvPr>
        </p:nvSpPr>
        <p:spPr/>
        <p:txBody>
          <a:bodyPr/>
          <a:lstStyle/>
          <a:p>
            <a:r>
              <a:rPr lang="en-US" dirty="0"/>
              <a:t>Geometric random variables are called “memoryless”</a:t>
            </a:r>
          </a:p>
          <a:p>
            <a:endParaRPr lang="en-US" dirty="0"/>
          </a:p>
          <a:p>
            <a:r>
              <a:rPr lang="en-US" dirty="0"/>
              <a:t>Suppose you’re flipping coins (independently) until you see a heads.</a:t>
            </a:r>
          </a:p>
          <a:p>
            <a:r>
              <a:rPr lang="en-US" dirty="0"/>
              <a:t>The first three came up tails. </a:t>
            </a:r>
          </a:p>
          <a:p>
            <a:r>
              <a:rPr lang="en-US" dirty="0"/>
              <a:t>How many flips are </a:t>
            </a:r>
            <a:r>
              <a:rPr lang="en-US" b="1" i="1" dirty="0"/>
              <a:t>left </a:t>
            </a:r>
            <a:r>
              <a:rPr lang="en-US" dirty="0"/>
              <a:t>until you see the first heads?</a:t>
            </a:r>
          </a:p>
          <a:p>
            <a:endParaRPr lang="en-US" b="1" i="1" dirty="0"/>
          </a:p>
          <a:p>
            <a:r>
              <a:rPr lang="en-US" dirty="0"/>
              <a:t>It’s another independent copy of the original!</a:t>
            </a:r>
          </a:p>
          <a:p>
            <a:r>
              <a:rPr lang="en-US" dirty="0"/>
              <a:t>The coin “forgot” it already came up tails 3 times.</a:t>
            </a:r>
          </a:p>
        </p:txBody>
      </p:sp>
    </p:spTree>
    <p:extLst>
      <p:ext uri="{BB962C8B-B14F-4D97-AF65-F5344CB8AC3E}">
        <p14:creationId xmlns:p14="http://schemas.microsoft.com/office/powerpoint/2010/main" val="1142627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704C3-90FC-4AC5-A65A-FFA23EA31CFA}"/>
              </a:ext>
            </a:extLst>
          </p:cNvPr>
          <p:cNvSpPr>
            <a:spLocks noGrp="1"/>
          </p:cNvSpPr>
          <p:nvPr>
            <p:ph type="title"/>
          </p:nvPr>
        </p:nvSpPr>
        <p:spPr/>
        <p:txBody>
          <a:bodyPr/>
          <a:lstStyle/>
          <a:p>
            <a:r>
              <a:rPr lang="en-US" dirty="0"/>
              <a:t>Formally…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9BEF4BB-21E8-4372-8DF2-BED7F36BB0DA}"/>
                  </a:ext>
                </a:extLst>
              </p:cNvPr>
              <p:cNvSpPr>
                <a:spLocks noGrp="1"/>
              </p:cNvSpPr>
              <p:nvPr>
                <p:ph idx="1"/>
              </p:nvPr>
            </p:nvSpPr>
            <p:spPr/>
            <p:txBody>
              <a:bodyPr/>
              <a:lstStyle/>
              <a:p>
                <a:r>
                  <a:rPr lang="en-US" dirty="0"/>
                  <a:t>Let </a:t>
                </a:r>
                <a14:m>
                  <m:oMath xmlns:m="http://schemas.openxmlformats.org/officeDocument/2006/math">
                    <m:r>
                      <a:rPr lang="en-US" b="0" i="1" smtClean="0">
                        <a:latin typeface="Cambria Math" panose="02040503050406030204" pitchFamily="18" charset="0"/>
                      </a:rPr>
                      <m:t>𝑋</m:t>
                    </m:r>
                  </m:oMath>
                </a14:m>
                <a:r>
                  <a:rPr lang="en-US" dirty="0"/>
                  <a:t> be the number of flips needed, </a:t>
                </a:r>
                <a14:m>
                  <m:oMath xmlns:m="http://schemas.openxmlformats.org/officeDocument/2006/math">
                    <m:r>
                      <a:rPr lang="en-US" b="0" i="1" smtClean="0">
                        <a:latin typeface="Cambria Math" panose="02040503050406030204" pitchFamily="18" charset="0"/>
                      </a:rPr>
                      <m:t>𝑌</m:t>
                    </m:r>
                  </m:oMath>
                </a14:m>
                <a:r>
                  <a:rPr lang="en-US" dirty="0"/>
                  <a:t> be the flips after the third.</a:t>
                </a:r>
              </a:p>
              <a:p>
                <a14:m>
                  <m:oMath xmlns:m="http://schemas.openxmlformats.org/officeDocument/2006/math">
                    <m:r>
                      <a:rPr lang="en-US" b="0" i="1" smtClean="0">
                        <a:latin typeface="Cambria Math" panose="02040503050406030204" pitchFamily="18" charset="0"/>
                      </a:rPr>
                      <m:t>ℙ</m:t>
                    </m:r>
                    <m:d>
                      <m:dPr>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𝑘</m:t>
                        </m:r>
                      </m:e>
                    </m:d>
                    <m:r>
                      <a:rPr lang="en-US" b="0" i="1" smtClean="0">
                        <a:latin typeface="Cambria Math" panose="02040503050406030204" pitchFamily="18" charset="0"/>
                      </a:rPr>
                      <m:t>𝑋</m:t>
                    </m:r>
                    <m:r>
                      <a:rPr lang="en-US" b="0" i="1" smtClean="0">
                        <a:latin typeface="Cambria Math" panose="02040503050406030204" pitchFamily="18" charset="0"/>
                      </a:rPr>
                      <m:t>≥3)=?</m:t>
                    </m:r>
                  </m:oMath>
                </a14:m>
                <a:r>
                  <a:rPr lang="en-US" dirty="0"/>
                  <a:t> </a:t>
                </a:r>
              </a:p>
              <a:p>
                <a:r>
                  <a:rPr lang="en-US" dirty="0"/>
                  <a:t>…</a:t>
                </a:r>
              </a:p>
              <a:p>
                <a:endParaRPr lang="en-US" dirty="0"/>
              </a:p>
              <a:p>
                <a:endParaRPr lang="en-US" dirty="0"/>
              </a:p>
              <a:p>
                <a:r>
                  <a:rPr lang="en-US" dirty="0"/>
                  <a:t>Which is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𝑋</m:t>
                        </m:r>
                      </m:sub>
                    </m:sSub>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oMath>
                </a14:m>
                <a:r>
                  <a:rPr lang="en-US" dirty="0"/>
                  <a:t>.</a:t>
                </a:r>
              </a:p>
              <a:p>
                <a:endParaRPr lang="en-US" dirty="0"/>
              </a:p>
              <a:p>
                <a:endParaRPr lang="en-US" dirty="0"/>
              </a:p>
            </p:txBody>
          </p:sp>
        </mc:Choice>
        <mc:Fallback xmlns="">
          <p:sp>
            <p:nvSpPr>
              <p:cNvPr id="3" name="Content Placeholder 2">
                <a:extLst>
                  <a:ext uri="{FF2B5EF4-FFF2-40B4-BE49-F238E27FC236}">
                    <a16:creationId xmlns:a16="http://schemas.microsoft.com/office/drawing/2014/main" id="{29BEF4BB-21E8-4372-8DF2-BED7F36BB0DA}"/>
                  </a:ext>
                </a:extLst>
              </p:cNvPr>
              <p:cNvSpPr>
                <a:spLocks noGrp="1" noRot="1" noChangeAspect="1" noMove="1" noResize="1" noEditPoints="1" noAdjustHandles="1" noChangeArrowheads="1" noChangeShapeType="1" noTextEdit="1"/>
              </p:cNvSpPr>
              <p:nvPr>
                <p:ph idx="1"/>
              </p:nvPr>
            </p:nvSpPr>
            <p:spPr>
              <a:blipFill>
                <a:blip r:embed="rId2"/>
                <a:stretch>
                  <a:fillRect l="-654" t="-2138"/>
                </a:stretch>
              </a:blipFill>
            </p:spPr>
            <p:txBody>
              <a:bodyPr/>
              <a:lstStyle/>
              <a:p>
                <a:r>
                  <a:rPr lang="en-US">
                    <a:noFill/>
                  </a:rPr>
                  <a:t> </a:t>
                </a:r>
              </a:p>
            </p:txBody>
          </p:sp>
        </mc:Fallback>
      </mc:AlternateContent>
    </p:spTree>
    <p:extLst>
      <p:ext uri="{BB962C8B-B14F-4D97-AF65-F5344CB8AC3E}">
        <p14:creationId xmlns:p14="http://schemas.microsoft.com/office/powerpoint/2010/main" val="66043428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704C3-90FC-4AC5-A65A-FFA23EA31CFA}"/>
              </a:ext>
            </a:extLst>
          </p:cNvPr>
          <p:cNvSpPr>
            <a:spLocks noGrp="1"/>
          </p:cNvSpPr>
          <p:nvPr>
            <p:ph type="title"/>
          </p:nvPr>
        </p:nvSpPr>
        <p:spPr/>
        <p:txBody>
          <a:bodyPr/>
          <a:lstStyle/>
          <a:p>
            <a:r>
              <a:rPr lang="en-US" dirty="0"/>
              <a:t>Formally…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9BEF4BB-21E8-4372-8DF2-BED7F36BB0DA}"/>
                  </a:ext>
                </a:extLst>
              </p:cNvPr>
              <p:cNvSpPr>
                <a:spLocks noGrp="1"/>
              </p:cNvSpPr>
              <p:nvPr>
                <p:ph idx="1"/>
              </p:nvPr>
            </p:nvSpPr>
            <p:spPr/>
            <p:txBody>
              <a:bodyPr/>
              <a:lstStyle/>
              <a:p>
                <a:r>
                  <a:rPr lang="en-US" dirty="0"/>
                  <a:t>Let </a:t>
                </a:r>
                <a14:m>
                  <m:oMath xmlns:m="http://schemas.openxmlformats.org/officeDocument/2006/math">
                    <m:r>
                      <a:rPr lang="en-US" b="0" i="1" smtClean="0">
                        <a:latin typeface="Cambria Math" panose="02040503050406030204" pitchFamily="18" charset="0"/>
                      </a:rPr>
                      <m:t>𝑋</m:t>
                    </m:r>
                  </m:oMath>
                </a14:m>
                <a:r>
                  <a:rPr lang="en-US" dirty="0"/>
                  <a:t> be the number of flips needed, </a:t>
                </a:r>
                <a14:m>
                  <m:oMath xmlns:m="http://schemas.openxmlformats.org/officeDocument/2006/math">
                    <m:r>
                      <a:rPr lang="en-US" b="0" i="1" smtClean="0">
                        <a:latin typeface="Cambria Math" panose="02040503050406030204" pitchFamily="18" charset="0"/>
                      </a:rPr>
                      <m:t>𝑌</m:t>
                    </m:r>
                  </m:oMath>
                </a14:m>
                <a:r>
                  <a:rPr lang="en-US" dirty="0"/>
                  <a:t> be the flips after the third.</a:t>
                </a:r>
              </a:p>
              <a:p>
                <a14:m>
                  <m:oMath xmlns:m="http://schemas.openxmlformats.org/officeDocument/2006/math">
                    <m:r>
                      <a:rPr lang="en-US" b="0" i="1" smtClean="0">
                        <a:latin typeface="Cambria Math" panose="02040503050406030204" pitchFamily="18" charset="0"/>
                      </a:rPr>
                      <m:t>ℙ</m:t>
                    </m:r>
                    <m:d>
                      <m:dPr>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𝑘</m:t>
                        </m:r>
                      </m:e>
                    </m:d>
                    <m:r>
                      <a:rPr lang="en-US" b="0" i="1" smtClean="0">
                        <a:latin typeface="Cambria Math" panose="02040503050406030204" pitchFamily="18" charset="0"/>
                      </a:rPr>
                      <m:t>𝑋</m:t>
                    </m:r>
                    <m:r>
                      <a:rPr lang="en-US" b="0" i="1" smtClean="0">
                        <a:latin typeface="Cambria Math" panose="02040503050406030204" pitchFamily="18" charset="0"/>
                      </a:rPr>
                      <m:t>≥3)=</m:t>
                    </m:r>
                    <m:r>
                      <a:rPr lang="en-US" b="0" i="1" smtClean="0">
                        <a:latin typeface="Cambria Math" panose="02040503050406030204" pitchFamily="18" charset="0"/>
                      </a:rPr>
                      <m:t>ℙ</m:t>
                    </m:r>
                    <m:r>
                      <a:rPr lang="en-US" b="0" i="1" smtClean="0">
                        <a:latin typeface="Cambria Math" panose="02040503050406030204" pitchFamily="18" charset="0"/>
                      </a:rPr>
                      <m:t>(</m:t>
                    </m:r>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≥3)/</m:t>
                    </m:r>
                    <m:r>
                      <a:rPr lang="en-US" b="0" i="1" smtClean="0">
                        <a:latin typeface="Cambria Math" panose="02040503050406030204" pitchFamily="18" charset="0"/>
                      </a:rPr>
                      <m:t>ℙ</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≥3)</m:t>
                    </m:r>
                  </m:oMath>
                </a14:m>
                <a:endParaRPr lang="en-US" dirty="0"/>
              </a:p>
              <a:p>
                <a14:m>
                  <m:oMath xmlns:m="http://schemas.openxmlformats.org/officeDocument/2006/math">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𝑝</m:t>
                                </m:r>
                              </m:e>
                            </m:d>
                          </m:e>
                          <m:sup>
                            <m:r>
                              <a:rPr lang="en-US" b="0" i="1" smtClean="0">
                                <a:latin typeface="Cambria Math" panose="02040503050406030204" pitchFamily="18" charset="0"/>
                              </a:rPr>
                              <m:t>𝑘</m:t>
                            </m:r>
                            <m:r>
                              <a:rPr lang="en-US" b="0" i="1" smtClean="0">
                                <a:latin typeface="Cambria Math" panose="02040503050406030204" pitchFamily="18" charset="0"/>
                              </a:rPr>
                              <m:t>+3−1</m:t>
                            </m:r>
                          </m:sup>
                        </m:sSup>
                        <m:r>
                          <a:rPr lang="en-US" b="0" i="1" smtClean="0">
                            <a:latin typeface="Cambria Math" panose="02040503050406030204" pitchFamily="18" charset="0"/>
                          </a:rPr>
                          <m:t>𝑝</m:t>
                        </m:r>
                      </m:num>
                      <m:den>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𝑝</m:t>
                                </m:r>
                              </m:e>
                            </m:d>
                          </m:e>
                          <m:sup>
                            <m:r>
                              <a:rPr lang="en-US" b="0" i="1" smtClean="0">
                                <a:latin typeface="Cambria Math" panose="02040503050406030204" pitchFamily="18" charset="0"/>
                              </a:rPr>
                              <m:t>3</m:t>
                            </m:r>
                          </m:sup>
                        </m:sSup>
                      </m:den>
                    </m:f>
                  </m:oMath>
                </a14:m>
                <a:endParaRPr lang="en-US" dirty="0"/>
              </a:p>
              <a:p>
                <a14:m>
                  <m:oMath xmlns:m="http://schemas.openxmlformats.org/officeDocument/2006/math">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𝑝</m:t>
                            </m:r>
                          </m:e>
                        </m:d>
                      </m:e>
                      <m:sup>
                        <m:r>
                          <a:rPr lang="en-US" b="0" i="1" smtClean="0">
                            <a:latin typeface="Cambria Math" panose="02040503050406030204" pitchFamily="18" charset="0"/>
                          </a:rPr>
                          <m:t>𝑘</m:t>
                        </m:r>
                        <m:r>
                          <a:rPr lang="en-US" b="0" i="1" smtClean="0">
                            <a:latin typeface="Cambria Math" panose="02040503050406030204" pitchFamily="18" charset="0"/>
                          </a:rPr>
                          <m:t>−1</m:t>
                        </m:r>
                      </m:sup>
                    </m:sSup>
                    <m:r>
                      <a:rPr lang="en-US" b="0" i="1" smtClean="0">
                        <a:latin typeface="Cambria Math" panose="02040503050406030204" pitchFamily="18" charset="0"/>
                      </a:rPr>
                      <m:t>𝑝</m:t>
                    </m:r>
                  </m:oMath>
                </a14:m>
                <a:endParaRPr lang="en-US" dirty="0"/>
              </a:p>
              <a:p>
                <a:r>
                  <a:rPr lang="en-US" dirty="0"/>
                  <a:t>Which is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𝑋</m:t>
                        </m:r>
                      </m:sub>
                    </m:sSub>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oMath>
                </a14:m>
                <a:r>
                  <a:rPr lang="en-US" dirty="0"/>
                  <a:t>.</a:t>
                </a:r>
              </a:p>
              <a:p>
                <a:endParaRPr lang="en-US" dirty="0"/>
              </a:p>
              <a:p>
                <a:endParaRPr lang="en-US" dirty="0"/>
              </a:p>
            </p:txBody>
          </p:sp>
        </mc:Choice>
        <mc:Fallback xmlns="">
          <p:sp>
            <p:nvSpPr>
              <p:cNvPr id="3" name="Content Placeholder 2">
                <a:extLst>
                  <a:ext uri="{FF2B5EF4-FFF2-40B4-BE49-F238E27FC236}">
                    <a16:creationId xmlns:a16="http://schemas.microsoft.com/office/drawing/2014/main" id="{29BEF4BB-21E8-4372-8DF2-BED7F36BB0DA}"/>
                  </a:ext>
                </a:extLst>
              </p:cNvPr>
              <p:cNvSpPr>
                <a:spLocks noGrp="1" noRot="1" noChangeAspect="1" noMove="1" noResize="1" noEditPoints="1" noAdjustHandles="1" noChangeArrowheads="1" noChangeShapeType="1" noTextEdit="1"/>
              </p:cNvSpPr>
              <p:nvPr>
                <p:ph idx="1"/>
              </p:nvPr>
            </p:nvSpPr>
            <p:spPr>
              <a:blipFill>
                <a:blip r:embed="rId2"/>
                <a:stretch>
                  <a:fillRect l="-654" t="-2138"/>
                </a:stretch>
              </a:blipFill>
            </p:spPr>
            <p:txBody>
              <a:bodyPr/>
              <a:lstStyle/>
              <a:p>
                <a:r>
                  <a:rPr lang="en-US">
                    <a:noFill/>
                  </a:rPr>
                  <a:t> </a:t>
                </a:r>
              </a:p>
            </p:txBody>
          </p:sp>
        </mc:Fallback>
      </mc:AlternateContent>
    </p:spTree>
    <p:extLst>
      <p:ext uri="{BB962C8B-B14F-4D97-AF65-F5344CB8AC3E}">
        <p14:creationId xmlns:p14="http://schemas.microsoft.com/office/powerpoint/2010/main" val="1688373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1D5DC-0506-A894-E524-2D0A919C21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BE5C03-63FA-BC81-BE5C-0265F045B238}"/>
              </a:ext>
            </a:extLst>
          </p:cNvPr>
          <p:cNvSpPr>
            <a:spLocks noGrp="1"/>
          </p:cNvSpPr>
          <p:nvPr>
            <p:ph type="title"/>
          </p:nvPr>
        </p:nvSpPr>
        <p:spPr/>
        <p:txBody>
          <a:bodyPr/>
          <a:lstStyle/>
          <a:p>
            <a:r>
              <a:rPr lang="en-US"/>
              <a:t>Rotating the table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2813C3A-647E-0243-8D84-F8D2FFE76B8D}"/>
                  </a:ext>
                </a:extLst>
              </p:cNvPr>
              <p:cNvSpPr>
                <a:spLocks noGrp="1"/>
              </p:cNvSpPr>
              <p:nvPr>
                <p:ph idx="1"/>
              </p:nvPr>
            </p:nvSpPr>
            <p:spPr/>
            <p:txBody>
              <a:bodyPr>
                <a:normAutofit/>
              </a:bodyPr>
              <a:lstStyle/>
              <a:p>
                <a14:m>
                  <m:oMath xmlns:m="http://schemas.openxmlformats.org/officeDocument/2006/math">
                    <m:r>
                      <a:rPr lang="en-US" sz="2000" b="0" i="1" smtClean="0">
                        <a:latin typeface="Cambria Math" panose="02040503050406030204" pitchFamily="18" charset="0"/>
                      </a:rPr>
                      <m:t>𝑛</m:t>
                    </m:r>
                  </m:oMath>
                </a14:m>
                <a:r>
                  <a:rPr lang="en-US" sz="2000" dirty="0"/>
                  <a:t> people are sitting around a circular table. There is a name tag in each place. Nobody is sitting in front of their own name tag.</a:t>
                </a:r>
              </a:p>
              <a:p>
                <a:r>
                  <a:rPr lang="en-US" sz="2000" dirty="0"/>
                  <a:t>Rotate the table by a random number </a:t>
                </a:r>
                <a14:m>
                  <m:oMath xmlns:m="http://schemas.openxmlformats.org/officeDocument/2006/math">
                    <m:r>
                      <a:rPr lang="en-US" sz="2000" b="0" i="1" smtClean="0">
                        <a:latin typeface="Cambria Math" panose="02040503050406030204" pitchFamily="18" charset="0"/>
                      </a:rPr>
                      <m:t>𝑘</m:t>
                    </m:r>
                  </m:oMath>
                </a14:m>
                <a:r>
                  <a:rPr lang="en-US" sz="2000" dirty="0"/>
                  <a:t> of positions between 1 and n-1 (equally likely)</a:t>
                </a:r>
              </a:p>
              <a:p>
                <a14:m>
                  <m:oMath xmlns:m="http://schemas.openxmlformats.org/officeDocument/2006/math">
                    <m:r>
                      <a:rPr lang="en-US" sz="2000" b="0" i="1" smtClean="0">
                        <a:latin typeface="Cambria Math" panose="02040503050406030204" pitchFamily="18" charset="0"/>
                        <a:ea typeface="Cambria Math" panose="02040503050406030204" pitchFamily="18" charset="0"/>
                      </a:rPr>
                      <m:t>𝑋</m:t>
                    </m:r>
                  </m:oMath>
                </a14:m>
                <a:r>
                  <a:rPr lang="en-US" sz="2000" b="1" dirty="0"/>
                  <a:t> </a:t>
                </a:r>
                <a:r>
                  <a:rPr lang="en-US" sz="2000" dirty="0"/>
                  <a:t>is the number of people that end up in front of their own name tag.</a:t>
                </a:r>
                <a:r>
                  <a:rPr lang="en-US" sz="2000" b="1" dirty="0"/>
                  <a:t> Find </a:t>
                </a:r>
                <a14:m>
                  <m:oMath xmlns:m="http://schemas.openxmlformats.org/officeDocument/2006/math">
                    <m:r>
                      <a:rPr lang="en-US" sz="2000" b="1" i="1" smtClean="0">
                        <a:latin typeface="Cambria Math" panose="02040503050406030204" pitchFamily="18" charset="0"/>
                        <a:ea typeface="Cambria Math" panose="02040503050406030204" pitchFamily="18" charset="0"/>
                      </a:rPr>
                      <m:t>𝔼</m:t>
                    </m:r>
                    <m:d>
                      <m:dPr>
                        <m:begChr m:val="["/>
                        <m:endChr m:val="]"/>
                        <m:ctrlPr>
                          <a:rPr lang="en-US" sz="2000" b="1" i="1" smtClean="0">
                            <a:latin typeface="Cambria Math" panose="02040503050406030204" pitchFamily="18" charset="0"/>
                            <a:ea typeface="Cambria Math" panose="02040503050406030204" pitchFamily="18" charset="0"/>
                          </a:rPr>
                        </m:ctrlPr>
                      </m:dPr>
                      <m:e>
                        <m:r>
                          <a:rPr lang="en-US" sz="2000" b="0" i="1" smtClean="0">
                            <a:latin typeface="Cambria Math" panose="02040503050406030204" pitchFamily="18" charset="0"/>
                            <a:ea typeface="Cambria Math" panose="02040503050406030204" pitchFamily="18" charset="0"/>
                          </a:rPr>
                          <m:t>𝑋</m:t>
                        </m:r>
                      </m:e>
                    </m:d>
                  </m:oMath>
                </a14:m>
                <a:r>
                  <a:rPr lang="en-US" sz="2000" b="1" dirty="0"/>
                  <a:t>.</a:t>
                </a:r>
              </a:p>
              <a:p>
                <a:pPr marL="0" indent="0">
                  <a:buNone/>
                </a:pPr>
                <a:r>
                  <a:rPr lang="en-US" sz="2000" b="1" u="sng" dirty="0"/>
                  <a:t>Decompose:</a:t>
                </a:r>
                <a:r>
                  <a:rPr lang="en-US" sz="2000" i="1" dirty="0"/>
                  <a:t> </a:t>
                </a:r>
                <a:r>
                  <a:rPr lang="en-US" sz="2000" dirty="0">
                    <a:latin typeface="Cambria Math" panose="02040503050406030204" pitchFamily="18" charset="0"/>
                    <a:ea typeface="Cambria Math" panose="02040503050406030204" pitchFamily="18" charset="0"/>
                  </a:rPr>
                  <a:t>Define </a:t>
                </a:r>
                <a14:m>
                  <m:oMath xmlns:m="http://schemas.openxmlformats.org/officeDocument/2006/math">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𝑋</m:t>
                        </m:r>
                      </m:e>
                      <m:sub>
                        <m:r>
                          <a:rPr lang="en-US" sz="2000" b="0" i="1" smtClean="0">
                            <a:latin typeface="Cambria Math" panose="02040503050406030204" pitchFamily="18" charset="0"/>
                            <a:ea typeface="Cambria Math" panose="02040503050406030204" pitchFamily="18" charset="0"/>
                          </a:rPr>
                          <m:t>𝑖</m:t>
                        </m:r>
                      </m:sub>
                    </m:sSub>
                    <m:r>
                      <a:rPr lang="en-US" sz="2000" b="0" i="1" smtClean="0">
                        <a:latin typeface="Cambria Math" panose="02040503050406030204" pitchFamily="18" charset="0"/>
                        <a:ea typeface="Cambria Math" panose="02040503050406030204" pitchFamily="18" charset="0"/>
                      </a:rPr>
                      <m:t> </m:t>
                    </m:r>
                  </m:oMath>
                </a14:m>
                <a:r>
                  <a:rPr lang="en-US" sz="2000" dirty="0">
                    <a:latin typeface="Cambria Math" panose="02040503050406030204" pitchFamily="18" charset="0"/>
                    <a:ea typeface="Cambria Math" panose="02040503050406030204" pitchFamily="18" charset="0"/>
                  </a:rPr>
                  <a:t>as follows:</a:t>
                </a:r>
              </a:p>
              <a:p>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𝑋</m:t>
                        </m:r>
                      </m:e>
                      <m:sub>
                        <m:r>
                          <a:rPr lang="en-US" sz="2000" b="0" i="1" smtClean="0">
                            <a:latin typeface="Cambria Math" panose="02040503050406030204" pitchFamily="18" charset="0"/>
                          </a:rPr>
                          <m:t>𝑖</m:t>
                        </m:r>
                      </m:sub>
                    </m:sSub>
                    <m:r>
                      <a:rPr lang="en-US" sz="2000" b="0" i="1" smtClean="0">
                        <a:latin typeface="Cambria Math" panose="02040503050406030204" pitchFamily="18" charset="0"/>
                      </a:rPr>
                      <m:t>=</m:t>
                    </m:r>
                    <m:d>
                      <m:dPr>
                        <m:begChr m:val="{"/>
                        <m:endChr m:val=""/>
                        <m:ctrlPr>
                          <a:rPr lang="en-US" sz="2000" b="0" i="1" smtClean="0">
                            <a:latin typeface="Cambria Math" panose="02040503050406030204" pitchFamily="18" charset="0"/>
                          </a:rPr>
                        </m:ctrlPr>
                      </m:dPr>
                      <m:e>
                        <m:eqArr>
                          <m:eqArrPr>
                            <m:ctrlPr>
                              <a:rPr lang="en-US" sz="2000" b="0" i="1" smtClean="0">
                                <a:latin typeface="Cambria Math" panose="02040503050406030204" pitchFamily="18" charset="0"/>
                              </a:rPr>
                            </m:ctrlPr>
                          </m:eqArrPr>
                          <m:e>
                            <m:r>
                              <a:rPr lang="en-US" sz="2000" b="0" i="1" smtClean="0">
                                <a:latin typeface="Cambria Math" panose="02040503050406030204" pitchFamily="18" charset="0"/>
                              </a:rPr>
                              <m:t>    1                  </m:t>
                            </m:r>
                            <m:r>
                              <m:rPr>
                                <m:sty m:val="p"/>
                              </m:rPr>
                              <a:rPr lang="en-US" sz="2000" b="0" i="0" smtClean="0">
                                <a:latin typeface="Cambria Math" panose="02040503050406030204" pitchFamily="18" charset="0"/>
                              </a:rPr>
                              <m:t>if</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person</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i</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sits</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infront</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of</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their</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own</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name</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tag</m:t>
                            </m:r>
                          </m:e>
                          <m:e>
                            <m:r>
                              <a:rPr lang="en-US" sz="2000" b="0" i="1" smtClean="0">
                                <a:latin typeface="Cambria Math" panose="02040503050406030204" pitchFamily="18" charset="0"/>
                              </a:rPr>
                              <m:t>   0                                                                                   </m:t>
                            </m:r>
                            <m:r>
                              <m:rPr>
                                <m:sty m:val="p"/>
                              </m:rPr>
                              <a:rPr lang="en-US" sz="2000" b="0" i="0" smtClean="0">
                                <a:latin typeface="Cambria Math" panose="02040503050406030204" pitchFamily="18" charset="0"/>
                              </a:rPr>
                              <m:t>otherwise</m:t>
                            </m:r>
                          </m:e>
                        </m:eqArr>
                      </m:e>
                    </m:d>
                  </m:oMath>
                </a14:m>
                <a:r>
                  <a:rPr lang="en-US" sz="2000" dirty="0"/>
                  <a:t>          </a:t>
                </a:r>
                <a14:m>
                  <m:oMath xmlns:m="http://schemas.openxmlformats.org/officeDocument/2006/math">
                    <m:sSub>
                      <m:sSubPr>
                        <m:ctrlPr>
                          <a:rPr lang="en-US" sz="2000" i="1" smtClean="0">
                            <a:solidFill>
                              <a:schemeClr val="tx1"/>
                            </a:solidFill>
                            <a:latin typeface="Cambria Math" panose="02040503050406030204" pitchFamily="18" charset="0"/>
                          </a:rPr>
                        </m:ctrlPr>
                      </m:sSubPr>
                      <m:e>
                        <m:r>
                          <a:rPr lang="en-US" sz="2000" b="0" i="1" smtClean="0">
                            <a:solidFill>
                              <a:schemeClr val="tx1"/>
                            </a:solidFill>
                            <a:latin typeface="Cambria Math" panose="02040503050406030204" pitchFamily="18" charset="0"/>
                          </a:rPr>
                          <m:t>𝑋</m:t>
                        </m:r>
                        <m:r>
                          <a:rPr lang="en-US" sz="2000" b="0" i="1" smtClean="0">
                            <a:solidFill>
                              <a:schemeClr val="tx1"/>
                            </a:solidFill>
                            <a:latin typeface="Cambria Math" panose="02040503050406030204" pitchFamily="18" charset="0"/>
                          </a:rPr>
                          <m:t>=</m:t>
                        </m:r>
                        <m:sSubSup>
                          <m:sSubSupPr>
                            <m:ctrlPr>
                              <a:rPr lang="en-US" sz="2000" i="1">
                                <a:latin typeface="Cambria Math" panose="02040503050406030204" pitchFamily="18" charset="0"/>
                                <a:ea typeface="Cambria Math" panose="02040503050406030204" pitchFamily="18" charset="0"/>
                              </a:rPr>
                            </m:ctrlPr>
                          </m:sSubSupPr>
                          <m:e>
                            <m:r>
                              <m:rPr>
                                <m:sty m:val="p"/>
                              </m:rPr>
                              <a:rPr lang="en-US" sz="2000">
                                <a:latin typeface="Cambria Math" panose="02040503050406030204" pitchFamily="18" charset="0"/>
                                <a:ea typeface="Cambria Math" panose="02040503050406030204" pitchFamily="18" charset="0"/>
                              </a:rPr>
                              <m:t>Σ</m:t>
                            </m:r>
                          </m:e>
                          <m:sub>
                            <m:r>
                              <a:rPr lang="en-US" sz="2000" i="1">
                                <a:latin typeface="Cambria Math" panose="02040503050406030204" pitchFamily="18" charset="0"/>
                                <a:ea typeface="Cambria Math" panose="02040503050406030204" pitchFamily="18" charset="0"/>
                              </a:rPr>
                              <m:t>𝑖</m:t>
                            </m:r>
                            <m:r>
                              <a:rPr lang="en-US" sz="2000" i="1">
                                <a:latin typeface="Cambria Math" panose="02040503050406030204" pitchFamily="18" charset="0"/>
                                <a:ea typeface="Cambria Math" panose="02040503050406030204" pitchFamily="18" charset="0"/>
                              </a:rPr>
                              <m:t>=1</m:t>
                            </m:r>
                          </m:sub>
                          <m:sup>
                            <m:r>
                              <a:rPr lang="en-US" sz="2000" i="1">
                                <a:latin typeface="Cambria Math" panose="02040503050406030204" pitchFamily="18" charset="0"/>
                                <a:ea typeface="Cambria Math" panose="02040503050406030204" pitchFamily="18" charset="0"/>
                              </a:rPr>
                              <m:t>𝑛</m:t>
                            </m:r>
                          </m:sup>
                        </m:sSubSup>
                        <m:r>
                          <a:rPr lang="en-US" sz="2000" i="1">
                            <a:solidFill>
                              <a:schemeClr val="tx1"/>
                            </a:solidFill>
                            <a:latin typeface="Cambria Math" panose="02040503050406030204" pitchFamily="18" charset="0"/>
                          </a:rPr>
                          <m:t>𝑋</m:t>
                        </m:r>
                      </m:e>
                      <m:sub>
                        <m:r>
                          <a:rPr lang="en-US" sz="2000" b="0" i="1" smtClean="0">
                            <a:solidFill>
                              <a:schemeClr val="tx1"/>
                            </a:solidFill>
                            <a:latin typeface="Cambria Math" panose="02040503050406030204" pitchFamily="18" charset="0"/>
                          </a:rPr>
                          <m:t>𝑖</m:t>
                        </m:r>
                      </m:sub>
                    </m:sSub>
                  </m:oMath>
                </a14:m>
                <a:endParaRPr lang="en-US" sz="2000" b="1" u="sng" dirty="0"/>
              </a:p>
              <a:p>
                <a:pPr marL="0" indent="0">
                  <a:buNone/>
                </a:pPr>
                <a:r>
                  <a:rPr lang="en-US" sz="2000" b="1" u="sng" dirty="0"/>
                  <a:t>LOE:</a:t>
                </a:r>
              </a:p>
              <a:p>
                <a:pPr marL="0" indent="0">
                  <a:buNone/>
                </a:pPr>
                <a14:m>
                  <m:oMathPara xmlns:m="http://schemas.openxmlformats.org/officeDocument/2006/math">
                    <m:oMathParaPr>
                      <m:jc m:val="centerGroup"/>
                    </m:oMathParaPr>
                    <m:oMath xmlns:m="http://schemas.openxmlformats.org/officeDocument/2006/math">
                      <m:r>
                        <a:rPr lang="en-US" sz="2000" i="1" smtClean="0">
                          <a:solidFill>
                            <a:schemeClr val="tx1"/>
                          </a:solidFill>
                          <a:latin typeface="Cambria Math" panose="02040503050406030204" pitchFamily="18" charset="0"/>
                          <a:ea typeface="Cambria Math" panose="02040503050406030204" pitchFamily="18" charset="0"/>
                        </a:rPr>
                        <m:t>𝔼</m:t>
                      </m:r>
                      <m:d>
                        <m:dPr>
                          <m:begChr m:val="["/>
                          <m:endChr m:val="]"/>
                          <m:ctrlPr>
                            <a:rPr lang="en-US" sz="2000" i="1">
                              <a:solidFill>
                                <a:schemeClr val="tx1"/>
                              </a:solidFill>
                              <a:latin typeface="Cambria Math" panose="02040503050406030204" pitchFamily="18" charset="0"/>
                              <a:ea typeface="Cambria Math" panose="02040503050406030204" pitchFamily="18" charset="0"/>
                            </a:rPr>
                          </m:ctrlPr>
                        </m:dPr>
                        <m:e>
                          <m:r>
                            <a:rPr lang="en-US" sz="2000" i="1">
                              <a:solidFill>
                                <a:schemeClr val="tx1"/>
                              </a:solidFill>
                              <a:latin typeface="Cambria Math" panose="02040503050406030204" pitchFamily="18" charset="0"/>
                              <a:ea typeface="Cambria Math" panose="02040503050406030204" pitchFamily="18" charset="0"/>
                            </a:rPr>
                            <m:t>𝑋</m:t>
                          </m:r>
                        </m:e>
                      </m:d>
                      <m:r>
                        <a:rPr lang="en-US" sz="2000" b="0" i="1" smtClean="0">
                          <a:solidFill>
                            <a:schemeClr val="tx1"/>
                          </a:solidFill>
                          <a:latin typeface="Cambria Math" panose="02040503050406030204" pitchFamily="18" charset="0"/>
                          <a:ea typeface="Cambria Math" panose="02040503050406030204" pitchFamily="18" charset="0"/>
                        </a:rPr>
                        <m:t>=</m:t>
                      </m:r>
                      <m:r>
                        <a:rPr lang="en-US" sz="2000" b="0" i="1" smtClean="0">
                          <a:solidFill>
                            <a:schemeClr val="tx1"/>
                          </a:solidFill>
                          <a:latin typeface="Cambria Math" panose="02040503050406030204" pitchFamily="18" charset="0"/>
                          <a:ea typeface="Cambria Math" panose="02040503050406030204" pitchFamily="18" charset="0"/>
                        </a:rPr>
                        <m:t>𝔼</m:t>
                      </m:r>
                      <m:r>
                        <a:rPr lang="en-US" sz="2000" b="1" i="1" smtClean="0">
                          <a:solidFill>
                            <a:schemeClr val="tx1"/>
                          </a:solidFill>
                          <a:latin typeface="Cambria Math" panose="02040503050406030204" pitchFamily="18" charset="0"/>
                          <a:ea typeface="Cambria Math" panose="02040503050406030204" pitchFamily="18" charset="0"/>
                        </a:rPr>
                        <m:t>[</m:t>
                      </m:r>
                      <m:sSubSup>
                        <m:sSubSupPr>
                          <m:ctrlPr>
                            <a:rPr lang="en-US" sz="2000" i="1">
                              <a:latin typeface="Cambria Math" panose="02040503050406030204" pitchFamily="18" charset="0"/>
                              <a:ea typeface="Cambria Math" panose="02040503050406030204" pitchFamily="18" charset="0"/>
                            </a:rPr>
                          </m:ctrlPr>
                        </m:sSubSupPr>
                        <m:e>
                          <m:r>
                            <a:rPr lang="en-US" sz="2000" b="0" i="1">
                              <a:latin typeface="Cambria Math" panose="02040503050406030204" pitchFamily="18" charset="0"/>
                              <a:ea typeface="Cambria Math" panose="02040503050406030204" pitchFamily="18" charset="0"/>
                            </a:rPr>
                            <m:t>𝛴</m:t>
                          </m:r>
                        </m:e>
                        <m:sub>
                          <m:r>
                            <a:rPr lang="en-US" sz="2000" b="0" i="1">
                              <a:latin typeface="Cambria Math" panose="02040503050406030204" pitchFamily="18" charset="0"/>
                              <a:ea typeface="Cambria Math" panose="02040503050406030204" pitchFamily="18" charset="0"/>
                            </a:rPr>
                            <m:t>𝑖</m:t>
                          </m:r>
                          <m:r>
                            <a:rPr lang="en-US" sz="2000" b="0" i="1">
                              <a:latin typeface="Cambria Math" panose="02040503050406030204" pitchFamily="18" charset="0"/>
                              <a:ea typeface="Cambria Math" panose="02040503050406030204" pitchFamily="18" charset="0"/>
                            </a:rPr>
                            <m:t>=1</m:t>
                          </m:r>
                        </m:sub>
                        <m:sup>
                          <m:r>
                            <a:rPr lang="en-US" sz="2000" b="0" i="1">
                              <a:latin typeface="Cambria Math" panose="02040503050406030204" pitchFamily="18" charset="0"/>
                              <a:ea typeface="Cambria Math" panose="02040503050406030204" pitchFamily="18" charset="0"/>
                            </a:rPr>
                            <m:t>𝑛</m:t>
                          </m:r>
                        </m:sup>
                      </m:sSubSup>
                      <m:sSub>
                        <m:sSubPr>
                          <m:ctrlPr>
                            <a:rPr lang="en-US" sz="200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𝑋</m:t>
                          </m:r>
                        </m:e>
                        <m:sub>
                          <m:r>
                            <a:rPr lang="en-US" sz="2000" b="0" i="1" smtClean="0">
                              <a:latin typeface="Cambria Math" panose="02040503050406030204" pitchFamily="18" charset="0"/>
                              <a:ea typeface="Cambria Math" panose="02040503050406030204" pitchFamily="18" charset="0"/>
                            </a:rPr>
                            <m:t>𝑖</m:t>
                          </m:r>
                        </m:sub>
                      </m:sSub>
                      <m:r>
                        <a:rPr lang="en-US" sz="2000" b="1" i="1" smtClean="0">
                          <a:solidFill>
                            <a:schemeClr val="tx1"/>
                          </a:solidFill>
                          <a:latin typeface="Cambria Math" panose="02040503050406030204" pitchFamily="18" charset="0"/>
                          <a:ea typeface="Cambria Math" panose="02040503050406030204" pitchFamily="18" charset="0"/>
                        </a:rPr>
                        <m:t>]=</m:t>
                      </m:r>
                      <m:sSubSup>
                        <m:sSubSupPr>
                          <m:ctrlPr>
                            <a:rPr lang="en-US" sz="2000" b="0" i="1" smtClean="0">
                              <a:solidFill>
                                <a:schemeClr val="tx1"/>
                              </a:solidFill>
                              <a:latin typeface="Cambria Math" panose="02040503050406030204" pitchFamily="18" charset="0"/>
                              <a:ea typeface="Cambria Math" panose="02040503050406030204" pitchFamily="18" charset="0"/>
                            </a:rPr>
                          </m:ctrlPr>
                        </m:sSubSupPr>
                        <m:e>
                          <m:r>
                            <m:rPr>
                              <m:sty m:val="p"/>
                            </m:rPr>
                            <a:rPr lang="en-US" sz="2000" b="0" i="0" smtClean="0">
                              <a:solidFill>
                                <a:schemeClr val="tx1"/>
                              </a:solidFill>
                              <a:latin typeface="Cambria Math" panose="02040503050406030204" pitchFamily="18" charset="0"/>
                              <a:ea typeface="Cambria Math" panose="02040503050406030204" pitchFamily="18" charset="0"/>
                            </a:rPr>
                            <m:t>Σ</m:t>
                          </m:r>
                        </m:e>
                        <m:sub>
                          <m:r>
                            <a:rPr lang="en-US" sz="2000" b="0" i="1" smtClean="0">
                              <a:solidFill>
                                <a:schemeClr val="tx1"/>
                              </a:solidFill>
                              <a:latin typeface="Cambria Math" panose="02040503050406030204" pitchFamily="18" charset="0"/>
                              <a:ea typeface="Cambria Math" panose="02040503050406030204" pitchFamily="18" charset="0"/>
                            </a:rPr>
                            <m:t>𝑖</m:t>
                          </m:r>
                          <m:r>
                            <a:rPr lang="en-US" sz="2000" b="0" i="1" smtClean="0">
                              <a:solidFill>
                                <a:schemeClr val="tx1"/>
                              </a:solidFill>
                              <a:latin typeface="Cambria Math" panose="02040503050406030204" pitchFamily="18" charset="0"/>
                              <a:ea typeface="Cambria Math" panose="02040503050406030204" pitchFamily="18" charset="0"/>
                            </a:rPr>
                            <m:t>=1</m:t>
                          </m:r>
                        </m:sub>
                        <m:sup>
                          <m:r>
                            <a:rPr lang="en-US" sz="2000" b="0" i="1" smtClean="0">
                              <a:solidFill>
                                <a:schemeClr val="tx1"/>
                              </a:solidFill>
                              <a:latin typeface="Cambria Math" panose="02040503050406030204" pitchFamily="18" charset="0"/>
                              <a:ea typeface="Cambria Math" panose="02040503050406030204" pitchFamily="18" charset="0"/>
                            </a:rPr>
                            <m:t>𝑛</m:t>
                          </m:r>
                        </m:sup>
                      </m:sSubSup>
                      <m:r>
                        <a:rPr lang="en-US" sz="2000" i="1">
                          <a:solidFill>
                            <a:schemeClr val="tx1"/>
                          </a:solidFill>
                          <a:latin typeface="Cambria Math" panose="02040503050406030204" pitchFamily="18" charset="0"/>
                          <a:ea typeface="Cambria Math" panose="02040503050406030204" pitchFamily="18" charset="0"/>
                        </a:rPr>
                        <m:t>𝔼</m:t>
                      </m:r>
                      <m:d>
                        <m:dPr>
                          <m:begChr m:val="["/>
                          <m:endChr m:val="]"/>
                          <m:ctrlPr>
                            <a:rPr lang="en-US" sz="2000" i="1">
                              <a:solidFill>
                                <a:schemeClr val="tx1"/>
                              </a:solidFill>
                              <a:latin typeface="Cambria Math" panose="02040503050406030204" pitchFamily="18" charset="0"/>
                              <a:ea typeface="Cambria Math" panose="02040503050406030204" pitchFamily="18" charset="0"/>
                            </a:rPr>
                          </m:ctrlPr>
                        </m:dPr>
                        <m:e>
                          <m:sSub>
                            <m:sSubPr>
                              <m:ctrlPr>
                                <a:rPr lang="en-US" sz="2000" i="1">
                                  <a:solidFill>
                                    <a:schemeClr val="tx1"/>
                                  </a:solidFill>
                                  <a:latin typeface="Cambria Math" panose="02040503050406030204" pitchFamily="18" charset="0"/>
                                </a:rPr>
                              </m:ctrlPr>
                            </m:sSubPr>
                            <m:e>
                              <m:r>
                                <a:rPr lang="en-US" sz="2000" i="1">
                                  <a:solidFill>
                                    <a:schemeClr val="tx1"/>
                                  </a:solidFill>
                                  <a:latin typeface="Cambria Math" panose="02040503050406030204" pitchFamily="18" charset="0"/>
                                </a:rPr>
                                <m:t>𝑋</m:t>
                              </m:r>
                            </m:e>
                            <m:sub>
                              <m:r>
                                <a:rPr lang="en-US" sz="2000" b="0" i="1" smtClean="0">
                                  <a:solidFill>
                                    <a:schemeClr val="tx1"/>
                                  </a:solidFill>
                                  <a:latin typeface="Cambria Math" panose="02040503050406030204" pitchFamily="18" charset="0"/>
                                </a:rPr>
                                <m:t>𝑖</m:t>
                              </m:r>
                            </m:sub>
                          </m:sSub>
                        </m:e>
                      </m:d>
                    </m:oMath>
                  </m:oMathPara>
                </a14:m>
                <a:endParaRPr lang="en-US" sz="2000" b="1" dirty="0"/>
              </a:p>
              <a:p>
                <a:pPr marL="0" indent="0">
                  <a:buNone/>
                </a:pPr>
                <a:r>
                  <a:rPr lang="en-US" sz="2000" b="1" u="sng" dirty="0"/>
                  <a:t>Conquer:</a:t>
                </a:r>
              </a:p>
              <a:p>
                <a:pPr marL="0" indent="0">
                  <a:buNone/>
                </a:pPr>
                <a14:m>
                  <m:oMathPara xmlns:m="http://schemas.openxmlformats.org/officeDocument/2006/math">
                    <m:oMathParaPr>
                      <m:jc m:val="centerGroup"/>
                    </m:oMathParaPr>
                    <m:oMath xmlns:m="http://schemas.openxmlformats.org/officeDocument/2006/math">
                      <m:r>
                        <a:rPr lang="en-US" i="1" smtClean="0">
                          <a:solidFill>
                            <a:schemeClr val="tx1"/>
                          </a:solidFill>
                          <a:latin typeface="Cambria Math" panose="02040503050406030204" pitchFamily="18" charset="0"/>
                          <a:ea typeface="Cambria Math" panose="02040503050406030204" pitchFamily="18" charset="0"/>
                        </a:rPr>
                        <m:t>𝔼</m:t>
                      </m:r>
                      <m:d>
                        <m:dPr>
                          <m:begChr m:val="["/>
                          <m:endChr m:val="]"/>
                          <m:ctrlPr>
                            <a:rPr lang="en-US" i="1">
                              <a:solidFill>
                                <a:schemeClr val="tx1"/>
                              </a:solidFill>
                              <a:latin typeface="Cambria Math" panose="02040503050406030204" pitchFamily="18" charset="0"/>
                              <a:ea typeface="Cambria Math" panose="02040503050406030204" pitchFamily="18" charset="0"/>
                            </a:rPr>
                          </m:ctrlPr>
                        </m:dPr>
                        <m:e>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𝑋</m:t>
                              </m:r>
                            </m:e>
                            <m:sub>
                              <m:r>
                                <a:rPr lang="en-US" i="1">
                                  <a:solidFill>
                                    <a:schemeClr val="tx1"/>
                                  </a:solidFill>
                                  <a:latin typeface="Cambria Math" panose="02040503050406030204" pitchFamily="18" charset="0"/>
                                </a:rPr>
                                <m:t>𝑖</m:t>
                              </m:r>
                            </m:sub>
                          </m:sSub>
                        </m:e>
                      </m:d>
                      <m:r>
                        <a:rPr lang="en-US" b="0" i="1" smtClean="0">
                          <a:solidFill>
                            <a:schemeClr val="tx1"/>
                          </a:solidFill>
                          <a:latin typeface="Cambria Math" panose="02040503050406030204" pitchFamily="18" charset="0"/>
                          <a:ea typeface="Cambria Math" panose="02040503050406030204" pitchFamily="18" charset="0"/>
                        </a:rPr>
                        <m:t>=</m:t>
                      </m:r>
                      <m:r>
                        <a:rPr lang="en-US" b="0" i="1" smtClean="0">
                          <a:solidFill>
                            <a:schemeClr val="tx1"/>
                          </a:solidFill>
                          <a:latin typeface="Cambria Math" panose="02040503050406030204" pitchFamily="18" charset="0"/>
                          <a:ea typeface="Cambria Math" panose="02040503050406030204" pitchFamily="18" charset="0"/>
                        </a:rPr>
                        <m:t>𝑃</m:t>
                      </m:r>
                      <m:d>
                        <m:dPr>
                          <m:ctrlPr>
                            <a:rPr lang="en-US" b="0" i="1" smtClean="0">
                              <a:solidFill>
                                <a:schemeClr val="tx1"/>
                              </a:solidFill>
                              <a:latin typeface="Cambria Math" panose="02040503050406030204" pitchFamily="18" charset="0"/>
                              <a:ea typeface="Cambria Math" panose="02040503050406030204" pitchFamily="18" charset="0"/>
                            </a:rPr>
                          </m:ctrlPr>
                        </m:dPr>
                        <m:e>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𝑋</m:t>
                              </m:r>
                            </m:e>
                            <m:sub>
                              <m:r>
                                <a:rPr lang="en-US" i="1">
                                  <a:solidFill>
                                    <a:schemeClr val="tx1"/>
                                  </a:solidFill>
                                  <a:latin typeface="Cambria Math" panose="02040503050406030204" pitchFamily="18" charset="0"/>
                                </a:rPr>
                                <m:t>𝑖</m:t>
                              </m:r>
                            </m:sub>
                          </m:sSub>
                          <m:r>
                            <a:rPr lang="en-US" b="0" i="1" smtClean="0">
                              <a:solidFill>
                                <a:schemeClr val="tx1"/>
                              </a:solidFill>
                              <a:latin typeface="Cambria Math" panose="02040503050406030204" pitchFamily="18" charset="0"/>
                            </a:rPr>
                            <m:t>=1</m:t>
                          </m:r>
                        </m:e>
                      </m:d>
                      <m:r>
                        <a:rPr lang="en-US" b="0" i="1" smtClean="0">
                          <a:solidFill>
                            <a:schemeClr val="tx1"/>
                          </a:solidFill>
                          <a:latin typeface="Cambria Math" panose="02040503050406030204" pitchFamily="18" charset="0"/>
                          <a:ea typeface="Cambria Math" panose="02040503050406030204" pitchFamily="18" charset="0"/>
                        </a:rPr>
                        <m:t>=</m:t>
                      </m:r>
                      <m:f>
                        <m:fPr>
                          <m:ctrlPr>
                            <a:rPr lang="en-US" b="0" i="1" smtClean="0">
                              <a:solidFill>
                                <a:schemeClr val="tx1"/>
                              </a:solidFill>
                              <a:latin typeface="Cambria Math" panose="02040503050406030204" pitchFamily="18" charset="0"/>
                              <a:ea typeface="Cambria Math" panose="02040503050406030204" pitchFamily="18" charset="0"/>
                            </a:rPr>
                          </m:ctrlPr>
                        </m:fPr>
                        <m:num>
                          <m:r>
                            <a:rPr lang="en-US" b="0" i="1" smtClean="0">
                              <a:solidFill>
                                <a:schemeClr val="tx1"/>
                              </a:solidFill>
                              <a:latin typeface="Cambria Math" panose="02040503050406030204" pitchFamily="18" charset="0"/>
                              <a:ea typeface="Cambria Math" panose="02040503050406030204" pitchFamily="18" charset="0"/>
                            </a:rPr>
                            <m:t>1</m:t>
                          </m:r>
                        </m:num>
                        <m:den>
                          <m:r>
                            <a:rPr lang="en-US" b="0" i="1" smtClean="0">
                              <a:solidFill>
                                <a:schemeClr val="tx1"/>
                              </a:solidFill>
                              <a:latin typeface="Cambria Math" panose="02040503050406030204" pitchFamily="18" charset="0"/>
                              <a:ea typeface="Cambria Math" panose="02040503050406030204" pitchFamily="18" charset="0"/>
                            </a:rPr>
                            <m:t>𝑛</m:t>
                          </m:r>
                          <m:r>
                            <a:rPr lang="en-US" b="0" i="1" smtClean="0">
                              <a:solidFill>
                                <a:schemeClr val="tx1"/>
                              </a:solidFill>
                              <a:latin typeface="Cambria Math" panose="02040503050406030204" pitchFamily="18" charset="0"/>
                              <a:ea typeface="Cambria Math" panose="02040503050406030204" pitchFamily="18" charset="0"/>
                            </a:rPr>
                            <m:t>−1</m:t>
                          </m:r>
                        </m:den>
                      </m:f>
                      <m:r>
                        <a:rPr lang="en-US" b="0" i="1" smtClean="0">
                          <a:solidFill>
                            <a:schemeClr val="tx1"/>
                          </a:solidFill>
                          <a:latin typeface="Cambria Math" panose="02040503050406030204" pitchFamily="18" charset="0"/>
                          <a:ea typeface="Cambria Math" panose="02040503050406030204" pitchFamily="18" charset="0"/>
                        </a:rPr>
                        <m:t>                            </m:t>
                      </m:r>
                      <m:r>
                        <a:rPr lang="en-US" i="1" smtClean="0">
                          <a:solidFill>
                            <a:schemeClr val="tx1"/>
                          </a:solidFill>
                          <a:latin typeface="Cambria Math" panose="02040503050406030204" pitchFamily="18" charset="0"/>
                          <a:ea typeface="Cambria Math" panose="02040503050406030204" pitchFamily="18" charset="0"/>
                        </a:rPr>
                        <m:t>𝔼</m:t>
                      </m:r>
                      <m:d>
                        <m:dPr>
                          <m:begChr m:val="["/>
                          <m:endChr m:val="]"/>
                          <m:ctrlPr>
                            <a:rPr lang="en-US" i="1">
                              <a:solidFill>
                                <a:schemeClr val="tx1"/>
                              </a:solidFill>
                              <a:latin typeface="Cambria Math" panose="02040503050406030204" pitchFamily="18" charset="0"/>
                              <a:ea typeface="Cambria Math" panose="02040503050406030204" pitchFamily="18" charset="0"/>
                            </a:rPr>
                          </m:ctrlPr>
                        </m:dPr>
                        <m:e>
                          <m:r>
                            <a:rPr lang="en-US" b="0" i="1" smtClean="0">
                              <a:solidFill>
                                <a:schemeClr val="tx1"/>
                              </a:solidFill>
                              <a:latin typeface="Cambria Math" panose="02040503050406030204" pitchFamily="18" charset="0"/>
                              <a:ea typeface="Cambria Math" panose="02040503050406030204" pitchFamily="18" charset="0"/>
                            </a:rPr>
                            <m:t>𝑋</m:t>
                          </m:r>
                        </m:e>
                      </m:d>
                      <m:r>
                        <a:rPr lang="en-US" b="0" i="1" smtClean="0">
                          <a:solidFill>
                            <a:schemeClr val="tx1"/>
                          </a:solidFill>
                          <a:latin typeface="Cambria Math" panose="02040503050406030204" pitchFamily="18" charset="0"/>
                          <a:ea typeface="Cambria Math" panose="02040503050406030204" pitchFamily="18" charset="0"/>
                        </a:rPr>
                        <m:t>=</m:t>
                      </m:r>
                      <m:r>
                        <a:rPr lang="en-US" b="0" i="1" smtClean="0">
                          <a:solidFill>
                            <a:schemeClr val="tx1"/>
                          </a:solidFill>
                          <a:latin typeface="Cambria Math" panose="02040503050406030204" pitchFamily="18" charset="0"/>
                          <a:ea typeface="Cambria Math" panose="02040503050406030204" pitchFamily="18" charset="0"/>
                        </a:rPr>
                        <m:t>𝑛</m:t>
                      </m:r>
                      <m:r>
                        <a:rPr lang="en-US" b="0" i="1" smtClean="0">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𝔼</m:t>
                      </m:r>
                      <m:d>
                        <m:dPr>
                          <m:begChr m:val="["/>
                          <m:endChr m:val="]"/>
                          <m:ctrlPr>
                            <a:rPr lang="en-US" i="1">
                              <a:latin typeface="Cambria Math" panose="02040503050406030204" pitchFamily="18" charset="0"/>
                              <a:ea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𝑖</m:t>
                              </m:r>
                            </m:sub>
                          </m:sSub>
                        </m:e>
                      </m:d>
                      <m:r>
                        <a:rPr lang="en-US" b="0" i="1" smtClean="0">
                          <a:solidFill>
                            <a:schemeClr val="tx1"/>
                          </a:solidFill>
                          <a:latin typeface="Cambria Math" panose="02040503050406030204" pitchFamily="18" charset="0"/>
                          <a:ea typeface="Cambria Math" panose="02040503050406030204" pitchFamily="18" charset="0"/>
                        </a:rPr>
                        <m:t>=</m:t>
                      </m:r>
                      <m:f>
                        <m:fPr>
                          <m:ctrlPr>
                            <a:rPr lang="en-US" b="0" i="1" smtClean="0">
                              <a:solidFill>
                                <a:schemeClr val="tx1"/>
                              </a:solidFill>
                              <a:latin typeface="Cambria Math" panose="02040503050406030204" pitchFamily="18" charset="0"/>
                              <a:ea typeface="Cambria Math" panose="02040503050406030204" pitchFamily="18" charset="0"/>
                            </a:rPr>
                          </m:ctrlPr>
                        </m:fPr>
                        <m:num>
                          <m:r>
                            <a:rPr lang="en-US" b="0" i="1" smtClean="0">
                              <a:solidFill>
                                <a:schemeClr val="tx1"/>
                              </a:solidFill>
                              <a:latin typeface="Cambria Math" panose="02040503050406030204" pitchFamily="18" charset="0"/>
                              <a:ea typeface="Cambria Math" panose="02040503050406030204" pitchFamily="18" charset="0"/>
                            </a:rPr>
                            <m:t>𝑛</m:t>
                          </m:r>
                        </m:num>
                        <m:den>
                          <m:r>
                            <a:rPr lang="en-US" b="0" i="1" smtClean="0">
                              <a:solidFill>
                                <a:schemeClr val="tx1"/>
                              </a:solidFill>
                              <a:latin typeface="Cambria Math" panose="02040503050406030204" pitchFamily="18" charset="0"/>
                              <a:ea typeface="Cambria Math" panose="02040503050406030204" pitchFamily="18" charset="0"/>
                            </a:rPr>
                            <m:t>𝑛</m:t>
                          </m:r>
                          <m:r>
                            <a:rPr lang="en-US" b="0" i="1" smtClean="0">
                              <a:solidFill>
                                <a:schemeClr val="tx1"/>
                              </a:solidFill>
                              <a:latin typeface="Cambria Math" panose="02040503050406030204" pitchFamily="18" charset="0"/>
                              <a:ea typeface="Cambria Math" panose="02040503050406030204" pitchFamily="18" charset="0"/>
                            </a:rPr>
                            <m:t>−1</m:t>
                          </m:r>
                        </m:den>
                      </m:f>
                    </m:oMath>
                  </m:oMathPara>
                </a14:m>
                <a:endParaRPr lang="en-US" b="1" u="sng" dirty="0">
                  <a:solidFill>
                    <a:schemeClr val="tx1"/>
                  </a:solidFill>
                </a:endParaRPr>
              </a:p>
            </p:txBody>
          </p:sp>
        </mc:Choice>
        <mc:Fallback xmlns="">
          <p:sp>
            <p:nvSpPr>
              <p:cNvPr id="3" name="Content Placeholder 2">
                <a:extLst>
                  <a:ext uri="{FF2B5EF4-FFF2-40B4-BE49-F238E27FC236}">
                    <a16:creationId xmlns:a16="http://schemas.microsoft.com/office/drawing/2014/main" id="{8FC6EDA0-415D-4958-AA96-9DA4BB007B57}"/>
                  </a:ext>
                </a:extLst>
              </p:cNvPr>
              <p:cNvSpPr>
                <a:spLocks noGrp="1" noRot="1" noChangeAspect="1" noMove="1" noResize="1" noEditPoints="1" noAdjustHandles="1" noChangeArrowheads="1" noChangeShapeType="1" noTextEdit="1"/>
              </p:cNvSpPr>
              <p:nvPr>
                <p:ph idx="1"/>
              </p:nvPr>
            </p:nvSpPr>
            <p:spPr>
              <a:blipFill>
                <a:blip r:embed="rId3"/>
                <a:stretch>
                  <a:fillRect l="-980" t="-1258"/>
                </a:stretch>
              </a:blipFill>
            </p:spPr>
            <p:txBody>
              <a:bodyPr/>
              <a:lstStyle/>
              <a:p>
                <a:r>
                  <a:rPr lang="en-US">
                    <a:noFill/>
                  </a:rPr>
                  <a:t> </a:t>
                </a:r>
              </a:p>
            </p:txBody>
          </p:sp>
        </mc:Fallback>
      </mc:AlternateContent>
    </p:spTree>
    <p:extLst>
      <p:ext uri="{BB962C8B-B14F-4D97-AF65-F5344CB8AC3E}">
        <p14:creationId xmlns:p14="http://schemas.microsoft.com/office/powerpoint/2010/main" val="397721344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6CDE3-A494-8E9D-4FAC-89F039461283}"/>
              </a:ext>
            </a:extLst>
          </p:cNvPr>
          <p:cNvSpPr>
            <a:spLocks noGrp="1"/>
          </p:cNvSpPr>
          <p:nvPr>
            <p:ph type="title"/>
          </p:nvPr>
        </p:nvSpPr>
        <p:spPr/>
        <p:txBody>
          <a:bodyPr/>
          <a:lstStyle/>
          <a:p>
            <a:r>
              <a:rPr lang="en-US" dirty="0"/>
              <a:t>Summary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B0A3385-4C50-395B-0DEE-826455153C55}"/>
                  </a:ext>
                </a:extLst>
              </p:cNvPr>
              <p:cNvSpPr>
                <a:spLocks noGrp="1"/>
              </p:cNvSpPr>
              <p:nvPr>
                <p:ph idx="1"/>
              </p:nvPr>
            </p:nvSpPr>
            <p:spPr/>
            <p:txBody>
              <a:bodyPr>
                <a:normAutofit lnSpcReduction="10000"/>
              </a:bodyPr>
              <a:lstStyle/>
              <a:p>
                <a:r>
                  <a:rPr lang="en-US" dirty="0"/>
                  <a:t>Today we covered the following random variables from the zoo: </a:t>
                </a:r>
              </a:p>
              <a:p>
                <a:pPr marL="404813" indent="-234950">
                  <a:buFont typeface="Arial" panose="020B0604020202020204" pitchFamily="34" charset="0"/>
                  <a:buChar char="•"/>
                </a:pPr>
                <a:r>
                  <a:rPr lang="en-US" b="1" dirty="0"/>
                  <a:t>Bernoulli: </a:t>
                </a:r>
                <a:r>
                  <a:rPr lang="en-US" dirty="0"/>
                  <a:t>Whether there is success in one trial</a:t>
                </a:r>
                <a:endParaRPr lang="en-US" b="1" dirty="0"/>
              </a:p>
              <a:p>
                <a:pPr marL="206439" lvl="1"/>
                <a:r>
                  <a:rPr lang="en-US" b="1" dirty="0"/>
                  <a:t>  </a:t>
                </a:r>
                <a14:m>
                  <m:oMath xmlns:m="http://schemas.openxmlformats.org/officeDocument/2006/math">
                    <m:r>
                      <m:rPr>
                        <m:sty m:val="p"/>
                      </m:rPr>
                      <a:rPr lang="en-US" b="0" i="0" smtClean="0">
                        <a:latin typeface="Cambria Math" panose="02040503050406030204" pitchFamily="18" charset="0"/>
                      </a:rPr>
                      <m:t>Ber</m:t>
                    </m:r>
                    <m:r>
                      <a:rPr lang="en-US" b="0" i="1" smtClean="0">
                        <a:latin typeface="Cambria Math" panose="02040503050406030204" pitchFamily="18" charset="0"/>
                      </a:rPr>
                      <m:t>(</m:t>
                    </m:r>
                    <m:r>
                      <a:rPr lang="en-US" b="0" i="1" smtClean="0">
                        <a:latin typeface="Cambria Math" panose="02040503050406030204" pitchFamily="18" charset="0"/>
                      </a:rPr>
                      <m:t>𝑝</m:t>
                    </m:r>
                    <m:r>
                      <a:rPr lang="en-US" b="0" i="1" smtClean="0">
                        <a:latin typeface="Cambria Math" panose="02040503050406030204" pitchFamily="18" charset="0"/>
                      </a:rPr>
                      <m:t>)</m:t>
                    </m:r>
                  </m:oMath>
                </a14:m>
                <a:r>
                  <a:rPr lang="en-US" b="1" dirty="0"/>
                  <a:t> is 1 with probability </a:t>
                </a:r>
                <a14:m>
                  <m:oMath xmlns:m="http://schemas.openxmlformats.org/officeDocument/2006/math">
                    <m:r>
                      <a:rPr lang="en-US" b="1" i="1" smtClean="0">
                        <a:latin typeface="Cambria Math" panose="02040503050406030204" pitchFamily="18" charset="0"/>
                      </a:rPr>
                      <m:t>𝒑</m:t>
                    </m:r>
                  </m:oMath>
                </a14:m>
                <a:r>
                  <a:rPr lang="en-US" b="1" dirty="0"/>
                  <a:t> and 0 otherwise</a:t>
                </a:r>
                <a:endParaRPr lang="en-US" dirty="0"/>
              </a:p>
              <a:p>
                <a:pPr marL="404813" indent="-234950">
                  <a:buFont typeface="Arial" panose="020B0604020202020204" pitchFamily="34" charset="0"/>
                  <a:buChar char="•"/>
                </a:pPr>
                <a:r>
                  <a:rPr lang="en-US" b="1" dirty="0"/>
                  <a:t>Binomial: </a:t>
                </a:r>
                <a:r>
                  <a:rPr lang="en-US" dirty="0"/>
                  <a:t>Number of successes in </a:t>
                </a:r>
                <a14:m>
                  <m:oMath xmlns:m="http://schemas.openxmlformats.org/officeDocument/2006/math">
                    <m:r>
                      <a:rPr lang="en-US" b="0" i="1" smtClean="0">
                        <a:latin typeface="Cambria Math" panose="02040503050406030204" pitchFamily="18" charset="0"/>
                      </a:rPr>
                      <m:t>𝑛</m:t>
                    </m:r>
                  </m:oMath>
                </a14:m>
                <a:r>
                  <a:rPr lang="en-US" b="1" dirty="0"/>
                  <a:t> </a:t>
                </a:r>
                <a:r>
                  <a:rPr lang="en-US" dirty="0"/>
                  <a:t>independent trials</a:t>
                </a:r>
              </a:p>
              <a:p>
                <a:pPr marL="206439" lvl="1"/>
                <a:r>
                  <a:rPr lang="en-US" b="1" dirty="0"/>
                  <a:t>  </a:t>
                </a:r>
                <a14:m>
                  <m:oMath xmlns:m="http://schemas.openxmlformats.org/officeDocument/2006/math">
                    <m:r>
                      <m:rPr>
                        <m:sty m:val="p"/>
                      </m:rPr>
                      <a:rPr lang="en-US" b="0" i="0" smtClean="0">
                        <a:latin typeface="Cambria Math" panose="02040503050406030204" pitchFamily="18" charset="0"/>
                      </a:rPr>
                      <m:t>Bin</m:t>
                    </m:r>
                    <m:d>
                      <m:dPr>
                        <m:ctrlPr>
                          <a:rPr lang="en-US" b="0" i="1" smtClean="0">
                            <a:latin typeface="Cambria Math" panose="02040503050406030204" pitchFamily="18" charset="0"/>
                          </a:rPr>
                        </m:ctrlPr>
                      </m:dPr>
                      <m:e>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𝑝</m:t>
                        </m:r>
                      </m:e>
                    </m:d>
                  </m:oMath>
                </a14:m>
                <a:r>
                  <a:rPr lang="en-US" dirty="0"/>
                  <a:t> - </a:t>
                </a:r>
                <a14:m>
                  <m:oMath xmlns:m="http://schemas.openxmlformats.org/officeDocument/2006/math">
                    <m:r>
                      <a:rPr lang="en-US" b="0" i="1" smtClean="0">
                        <a:latin typeface="Cambria Math" panose="02040503050406030204" pitchFamily="18" charset="0"/>
                      </a:rPr>
                      <m:t>𝑛</m:t>
                    </m:r>
                  </m:oMath>
                </a14:m>
                <a:r>
                  <a:rPr lang="en-US" dirty="0"/>
                  <a:t> independent trials, probability </a:t>
                </a:r>
                <a14:m>
                  <m:oMath xmlns:m="http://schemas.openxmlformats.org/officeDocument/2006/math">
                    <m:r>
                      <a:rPr lang="en-US" b="0" i="1" smtClean="0">
                        <a:latin typeface="Cambria Math" panose="02040503050406030204" pitchFamily="18" charset="0"/>
                      </a:rPr>
                      <m:t>𝑝</m:t>
                    </m:r>
                  </m:oMath>
                </a14:m>
                <a:r>
                  <a:rPr lang="en-US" dirty="0"/>
                  <a:t> of success on each trial</a:t>
                </a:r>
              </a:p>
              <a:p>
                <a:pPr marL="404813" indent="-234950">
                  <a:buFont typeface="Arial" panose="020B0604020202020204" pitchFamily="34" charset="0"/>
                  <a:buChar char="•"/>
                </a:pPr>
                <a:r>
                  <a:rPr lang="en-US" b="1" dirty="0"/>
                  <a:t>Geometric: </a:t>
                </a:r>
                <a:r>
                  <a:rPr lang="en-US" dirty="0"/>
                  <a:t>Number of trials until the first success</a:t>
                </a:r>
                <a:endParaRPr lang="en-US" b="1" dirty="0"/>
              </a:p>
              <a:p>
                <a:pPr marL="206439" lvl="1"/>
                <a:r>
                  <a:rPr lang="en-US" b="1" dirty="0"/>
                  <a:t>  </a:t>
                </a:r>
                <a14:m>
                  <m:oMath xmlns:m="http://schemas.openxmlformats.org/officeDocument/2006/math">
                    <m:r>
                      <m:rPr>
                        <m:sty m:val="p"/>
                      </m:rPr>
                      <a:rPr lang="en-US" b="0" i="0" smtClean="0">
                        <a:latin typeface="Cambria Math" panose="02040503050406030204" pitchFamily="18" charset="0"/>
                      </a:rPr>
                      <m:t>Geo</m:t>
                    </m:r>
                    <m:r>
                      <a:rPr lang="en-US" b="0" i="1" smtClean="0">
                        <a:latin typeface="Cambria Math" panose="02040503050406030204" pitchFamily="18" charset="0"/>
                      </a:rPr>
                      <m:t>(</m:t>
                    </m:r>
                    <m:r>
                      <a:rPr lang="en-US" b="0" i="1" smtClean="0">
                        <a:latin typeface="Cambria Math" panose="02040503050406030204" pitchFamily="18" charset="0"/>
                      </a:rPr>
                      <m:t>𝑝</m:t>
                    </m:r>
                    <m:r>
                      <a:rPr lang="en-US" b="0" i="1" smtClean="0">
                        <a:latin typeface="Cambria Math" panose="02040503050406030204" pitchFamily="18" charset="0"/>
                      </a:rPr>
                      <m:t>)</m:t>
                    </m:r>
                  </m:oMath>
                </a14:m>
                <a:r>
                  <a:rPr lang="en-US" b="1" dirty="0"/>
                  <a:t> – </a:t>
                </a:r>
                <a:r>
                  <a:rPr lang="en-US" dirty="0"/>
                  <a:t>probability </a:t>
                </a:r>
                <a14:m>
                  <m:oMath xmlns:m="http://schemas.openxmlformats.org/officeDocument/2006/math">
                    <m:r>
                      <a:rPr lang="en-US" b="0" i="1" smtClean="0">
                        <a:latin typeface="Cambria Math" panose="02040503050406030204" pitchFamily="18" charset="0"/>
                      </a:rPr>
                      <m:t>𝑝</m:t>
                    </m:r>
                  </m:oMath>
                </a14:m>
                <a:r>
                  <a:rPr lang="en-US" dirty="0"/>
                  <a:t> of success on a single trial</a:t>
                </a:r>
              </a:p>
              <a:p>
                <a:pPr marL="404813" indent="-234950">
                  <a:buFont typeface="Arial" panose="020B0604020202020204" pitchFamily="34" charset="0"/>
                  <a:buChar char="•"/>
                </a:pPr>
                <a:r>
                  <a:rPr lang="en-US" b="1" dirty="0"/>
                  <a:t>Uniform: </a:t>
                </a:r>
                <a:r>
                  <a:rPr lang="en-US" dirty="0"/>
                  <a:t>Every integer between </a:t>
                </a:r>
                <a14:m>
                  <m:oMath xmlns:m="http://schemas.openxmlformats.org/officeDocument/2006/math">
                    <m:r>
                      <a:rPr lang="en-US" b="0" i="1" smtClean="0">
                        <a:latin typeface="Cambria Math" panose="02040503050406030204" pitchFamily="18" charset="0"/>
                      </a:rPr>
                      <m:t>𝑎</m:t>
                    </m:r>
                  </m:oMath>
                </a14:m>
                <a:r>
                  <a:rPr lang="en-US" dirty="0"/>
                  <a:t> and </a:t>
                </a:r>
                <a14:m>
                  <m:oMath xmlns:m="http://schemas.openxmlformats.org/officeDocument/2006/math">
                    <m:r>
                      <a:rPr lang="en-US" b="0" i="1" smtClean="0">
                        <a:latin typeface="Cambria Math" panose="02040503050406030204" pitchFamily="18" charset="0"/>
                      </a:rPr>
                      <m:t>𝑏</m:t>
                    </m:r>
                  </m:oMath>
                </a14:m>
                <a:r>
                  <a:rPr lang="en-US" dirty="0"/>
                  <a:t> are equally likely</a:t>
                </a:r>
              </a:p>
              <a:p>
                <a:pPr marL="206439" lvl="1"/>
                <a:r>
                  <a:rPr lang="en-US" b="1" dirty="0"/>
                  <a:t>  </a:t>
                </a:r>
                <a14:m>
                  <m:oMath xmlns:m="http://schemas.openxmlformats.org/officeDocument/2006/math">
                    <m:r>
                      <m:rPr>
                        <m:sty m:val="p"/>
                      </m:rPr>
                      <a:rPr lang="en-US" b="0" i="0" smtClean="0">
                        <a:latin typeface="Cambria Math" panose="02040503050406030204" pitchFamily="18" charset="0"/>
                      </a:rPr>
                      <m:t>Un</m:t>
                    </m:r>
                    <m:r>
                      <a:rPr lang="en-US" b="0" i="1" smtClean="0">
                        <a:latin typeface="Cambria Math" panose="02040503050406030204" pitchFamily="18" charset="0"/>
                      </a:rPr>
                      <m:t>𝑖𝑓</m:t>
                    </m:r>
                    <m:d>
                      <m:dPr>
                        <m:ctrlPr>
                          <a:rPr lang="en-US" b="0" i="1" smtClean="0">
                            <a:latin typeface="Cambria Math" panose="02040503050406030204" pitchFamily="18" charset="0"/>
                          </a:rPr>
                        </m:ctrlPr>
                      </m:dPr>
                      <m:e>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𝑏</m:t>
                        </m:r>
                      </m:e>
                    </m:d>
                  </m:oMath>
                </a14:m>
                <a:endParaRPr lang="en-US" b="0" dirty="0"/>
              </a:p>
              <a:p>
                <a:pPr marL="206439" lvl="1"/>
                <a:endParaRPr lang="en-US" sz="1100" dirty="0"/>
              </a:p>
              <a:p>
                <a:r>
                  <a:rPr lang="en-US" dirty="0"/>
                  <a:t>More on Friday </a:t>
                </a:r>
                <a:r>
                  <a:rPr lang="en-US" dirty="0">
                    <a:sym typeface="Wingdings" panose="05000000000000000000" pitchFamily="2" charset="2"/>
                  </a:rPr>
                  <a:t> </a:t>
                </a:r>
                <a:endParaRPr lang="en-US" dirty="0"/>
              </a:p>
            </p:txBody>
          </p:sp>
        </mc:Choice>
        <mc:Fallback xmlns="">
          <p:sp>
            <p:nvSpPr>
              <p:cNvPr id="3" name="Content Placeholder 2">
                <a:extLst>
                  <a:ext uri="{FF2B5EF4-FFF2-40B4-BE49-F238E27FC236}">
                    <a16:creationId xmlns:a16="http://schemas.microsoft.com/office/drawing/2014/main" id="{3B0A3385-4C50-395B-0DEE-826455153C55}"/>
                  </a:ext>
                </a:extLst>
              </p:cNvPr>
              <p:cNvSpPr>
                <a:spLocks noGrp="1" noRot="1" noChangeAspect="1" noMove="1" noResize="1" noEditPoints="1" noAdjustHandles="1" noChangeArrowheads="1" noChangeShapeType="1" noTextEdit="1"/>
              </p:cNvSpPr>
              <p:nvPr>
                <p:ph idx="1"/>
              </p:nvPr>
            </p:nvSpPr>
            <p:spPr>
              <a:blipFill>
                <a:blip r:embed="rId2"/>
                <a:stretch>
                  <a:fillRect l="-654" t="-3019" b="-755"/>
                </a:stretch>
              </a:blipFill>
            </p:spPr>
            <p:txBody>
              <a:bodyPr/>
              <a:lstStyle/>
              <a:p>
                <a:r>
                  <a:rPr lang="en-US">
                    <a:noFill/>
                  </a:rPr>
                  <a:t> </a:t>
                </a:r>
              </a:p>
            </p:txBody>
          </p:sp>
        </mc:Fallback>
      </mc:AlternateContent>
    </p:spTree>
    <p:extLst>
      <p:ext uri="{BB962C8B-B14F-4D97-AF65-F5344CB8AC3E}">
        <p14:creationId xmlns:p14="http://schemas.microsoft.com/office/powerpoint/2010/main" val="34970955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6D0B4-C608-4617-69CE-A47C99DCE7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4AA10D-9630-EEF9-0B88-7C9BA1C5BB95}"/>
              </a:ext>
            </a:extLst>
          </p:cNvPr>
          <p:cNvSpPr>
            <a:spLocks noGrp="1"/>
          </p:cNvSpPr>
          <p:nvPr>
            <p:ph type="title"/>
          </p:nvPr>
        </p:nvSpPr>
        <p:spPr/>
        <p:txBody>
          <a:bodyPr/>
          <a:lstStyle/>
          <a:p>
            <a:r>
              <a:rPr lang="en-US"/>
              <a:t>Rotating the table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31ED5043-4AC9-5BC0-5FB6-E65D45B45C85}"/>
                  </a:ext>
                </a:extLst>
              </p:cNvPr>
              <p:cNvSpPr>
                <a:spLocks noGrp="1"/>
              </p:cNvSpPr>
              <p:nvPr>
                <p:ph idx="1"/>
              </p:nvPr>
            </p:nvSpPr>
            <p:spPr/>
            <p:txBody>
              <a:bodyPr>
                <a:normAutofit/>
              </a:bodyPr>
              <a:lstStyle/>
              <a:p>
                <a14:m>
                  <m:oMath xmlns:m="http://schemas.openxmlformats.org/officeDocument/2006/math">
                    <m:r>
                      <a:rPr lang="en-US" sz="2000" b="0" i="1" smtClean="0">
                        <a:latin typeface="Cambria Math" panose="02040503050406030204" pitchFamily="18" charset="0"/>
                      </a:rPr>
                      <m:t>𝑛</m:t>
                    </m:r>
                  </m:oMath>
                </a14:m>
                <a:r>
                  <a:rPr lang="en-US" sz="2000" dirty="0"/>
                  <a:t> people are sitting around a circular table. There is a name tag in each place. Nobody is sitting in front of their own name tag.</a:t>
                </a:r>
              </a:p>
              <a:p>
                <a:r>
                  <a:rPr lang="en-US" sz="2000" dirty="0"/>
                  <a:t>Rotate the table by a random number </a:t>
                </a:r>
                <a14:m>
                  <m:oMath xmlns:m="http://schemas.openxmlformats.org/officeDocument/2006/math">
                    <m:r>
                      <a:rPr lang="en-US" sz="2000" b="0" i="1" smtClean="0">
                        <a:latin typeface="Cambria Math" panose="02040503050406030204" pitchFamily="18" charset="0"/>
                      </a:rPr>
                      <m:t>𝑘</m:t>
                    </m:r>
                  </m:oMath>
                </a14:m>
                <a:r>
                  <a:rPr lang="en-US" sz="2000" dirty="0"/>
                  <a:t> of positions between 1 and n-1 (equally likely)</a:t>
                </a:r>
              </a:p>
              <a:p>
                <a14:m>
                  <m:oMath xmlns:m="http://schemas.openxmlformats.org/officeDocument/2006/math">
                    <m:r>
                      <a:rPr lang="en-US" sz="2000" b="0" i="1" smtClean="0">
                        <a:latin typeface="Cambria Math" panose="02040503050406030204" pitchFamily="18" charset="0"/>
                        <a:ea typeface="Cambria Math" panose="02040503050406030204" pitchFamily="18" charset="0"/>
                      </a:rPr>
                      <m:t>𝑋</m:t>
                    </m:r>
                  </m:oMath>
                </a14:m>
                <a:r>
                  <a:rPr lang="en-US" sz="2000" b="1" dirty="0"/>
                  <a:t> </a:t>
                </a:r>
                <a:r>
                  <a:rPr lang="en-US" sz="2000" dirty="0"/>
                  <a:t>is the number of people that end up in front of their own name tag.</a:t>
                </a:r>
                <a:r>
                  <a:rPr lang="en-US" sz="2000" b="1" dirty="0"/>
                  <a:t> Find </a:t>
                </a:r>
                <a14:m>
                  <m:oMath xmlns:m="http://schemas.openxmlformats.org/officeDocument/2006/math">
                    <m:r>
                      <a:rPr lang="en-US" sz="2000" b="1" i="1" smtClean="0">
                        <a:latin typeface="Cambria Math" panose="02040503050406030204" pitchFamily="18" charset="0"/>
                        <a:ea typeface="Cambria Math" panose="02040503050406030204" pitchFamily="18" charset="0"/>
                      </a:rPr>
                      <m:t>𝔼</m:t>
                    </m:r>
                    <m:d>
                      <m:dPr>
                        <m:begChr m:val="["/>
                        <m:endChr m:val="]"/>
                        <m:ctrlPr>
                          <a:rPr lang="en-US" sz="2000" b="1" i="1" smtClean="0">
                            <a:latin typeface="Cambria Math" panose="02040503050406030204" pitchFamily="18" charset="0"/>
                            <a:ea typeface="Cambria Math" panose="02040503050406030204" pitchFamily="18" charset="0"/>
                          </a:rPr>
                        </m:ctrlPr>
                      </m:dPr>
                      <m:e>
                        <m:r>
                          <a:rPr lang="en-US" sz="2000" b="0" i="1" smtClean="0">
                            <a:latin typeface="Cambria Math" panose="02040503050406030204" pitchFamily="18" charset="0"/>
                            <a:ea typeface="Cambria Math" panose="02040503050406030204" pitchFamily="18" charset="0"/>
                          </a:rPr>
                          <m:t>𝑋</m:t>
                        </m:r>
                      </m:e>
                    </m:d>
                  </m:oMath>
                </a14:m>
                <a:r>
                  <a:rPr lang="en-US" sz="2000" b="1" dirty="0"/>
                  <a:t>.</a:t>
                </a:r>
              </a:p>
              <a:p>
                <a:pPr marL="0" indent="0">
                  <a:buNone/>
                </a:pPr>
                <a:r>
                  <a:rPr lang="en-US" sz="2000" b="1" u="sng" dirty="0"/>
                  <a:t>Decompose:</a:t>
                </a:r>
                <a:r>
                  <a:rPr lang="en-US" sz="2000" i="1" dirty="0"/>
                  <a:t> </a:t>
                </a:r>
                <a:r>
                  <a:rPr lang="en-US" sz="2000" dirty="0">
                    <a:latin typeface="Cambria Math" panose="02040503050406030204" pitchFamily="18" charset="0"/>
                    <a:ea typeface="Cambria Math" panose="02040503050406030204" pitchFamily="18" charset="0"/>
                  </a:rPr>
                  <a:t>Define </a:t>
                </a:r>
                <a14:m>
                  <m:oMath xmlns:m="http://schemas.openxmlformats.org/officeDocument/2006/math">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𝑋</m:t>
                        </m:r>
                      </m:e>
                      <m:sub>
                        <m:r>
                          <a:rPr lang="en-US" sz="2000" b="0" i="1" smtClean="0">
                            <a:latin typeface="Cambria Math" panose="02040503050406030204" pitchFamily="18" charset="0"/>
                            <a:ea typeface="Cambria Math" panose="02040503050406030204" pitchFamily="18" charset="0"/>
                          </a:rPr>
                          <m:t>𝑖</m:t>
                        </m:r>
                      </m:sub>
                    </m:sSub>
                    <m:r>
                      <a:rPr lang="en-US" sz="2000" b="0" i="1" smtClean="0">
                        <a:latin typeface="Cambria Math" panose="02040503050406030204" pitchFamily="18" charset="0"/>
                        <a:ea typeface="Cambria Math" panose="02040503050406030204" pitchFamily="18" charset="0"/>
                      </a:rPr>
                      <m:t> </m:t>
                    </m:r>
                  </m:oMath>
                </a14:m>
                <a:r>
                  <a:rPr lang="en-US" sz="2000" dirty="0">
                    <a:latin typeface="Cambria Math" panose="02040503050406030204" pitchFamily="18" charset="0"/>
                    <a:ea typeface="Cambria Math" panose="02040503050406030204" pitchFamily="18" charset="0"/>
                  </a:rPr>
                  <a:t>as follows:</a:t>
                </a:r>
              </a:p>
              <a:p>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𝑋</m:t>
                        </m:r>
                      </m:e>
                      <m:sub>
                        <m:r>
                          <a:rPr lang="en-US" sz="2000" b="0" i="1" smtClean="0">
                            <a:latin typeface="Cambria Math" panose="02040503050406030204" pitchFamily="18" charset="0"/>
                          </a:rPr>
                          <m:t>𝑖</m:t>
                        </m:r>
                      </m:sub>
                    </m:sSub>
                    <m:r>
                      <a:rPr lang="en-US" sz="2000" b="0" i="1" smtClean="0">
                        <a:latin typeface="Cambria Math" panose="02040503050406030204" pitchFamily="18" charset="0"/>
                      </a:rPr>
                      <m:t>=</m:t>
                    </m:r>
                    <m:d>
                      <m:dPr>
                        <m:begChr m:val="{"/>
                        <m:endChr m:val=""/>
                        <m:ctrlPr>
                          <a:rPr lang="en-US" sz="2000" b="0" i="1" smtClean="0">
                            <a:latin typeface="Cambria Math" panose="02040503050406030204" pitchFamily="18" charset="0"/>
                          </a:rPr>
                        </m:ctrlPr>
                      </m:dPr>
                      <m:e>
                        <m:eqArr>
                          <m:eqArrPr>
                            <m:ctrlPr>
                              <a:rPr lang="en-US" sz="2000" b="0" i="1" smtClean="0">
                                <a:latin typeface="Cambria Math" panose="02040503050406030204" pitchFamily="18" charset="0"/>
                              </a:rPr>
                            </m:ctrlPr>
                          </m:eqArrPr>
                          <m:e>
                            <m:r>
                              <a:rPr lang="en-US" sz="2000" b="0" i="1" smtClean="0">
                                <a:latin typeface="Cambria Math" panose="02040503050406030204" pitchFamily="18" charset="0"/>
                              </a:rPr>
                              <m:t>    1                  </m:t>
                            </m:r>
                            <m:r>
                              <m:rPr>
                                <m:sty m:val="p"/>
                              </m:rPr>
                              <a:rPr lang="en-US" sz="2000" b="0" i="0" smtClean="0">
                                <a:latin typeface="Cambria Math" panose="02040503050406030204" pitchFamily="18" charset="0"/>
                              </a:rPr>
                              <m:t>if</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person</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i</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sits</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infront</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of</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their</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own</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name</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tag</m:t>
                            </m:r>
                          </m:e>
                          <m:e>
                            <m:r>
                              <a:rPr lang="en-US" sz="2000" b="0" i="1" smtClean="0">
                                <a:latin typeface="Cambria Math" panose="02040503050406030204" pitchFamily="18" charset="0"/>
                              </a:rPr>
                              <m:t>   0                                                                                   </m:t>
                            </m:r>
                            <m:r>
                              <m:rPr>
                                <m:sty m:val="p"/>
                              </m:rPr>
                              <a:rPr lang="en-US" sz="2000" b="0" i="0" smtClean="0">
                                <a:latin typeface="Cambria Math" panose="02040503050406030204" pitchFamily="18" charset="0"/>
                              </a:rPr>
                              <m:t>otherwise</m:t>
                            </m:r>
                          </m:e>
                        </m:eqArr>
                      </m:e>
                    </m:d>
                  </m:oMath>
                </a14:m>
                <a:r>
                  <a:rPr lang="en-US" sz="2000" dirty="0"/>
                  <a:t>          </a:t>
                </a:r>
                <a14:m>
                  <m:oMath xmlns:m="http://schemas.openxmlformats.org/officeDocument/2006/math">
                    <m:sSub>
                      <m:sSubPr>
                        <m:ctrlPr>
                          <a:rPr lang="en-US" sz="2000" i="1" smtClean="0">
                            <a:solidFill>
                              <a:schemeClr val="tx1"/>
                            </a:solidFill>
                            <a:latin typeface="Cambria Math" panose="02040503050406030204" pitchFamily="18" charset="0"/>
                          </a:rPr>
                        </m:ctrlPr>
                      </m:sSubPr>
                      <m:e>
                        <m:r>
                          <a:rPr lang="en-US" sz="2000" b="0" i="1" smtClean="0">
                            <a:solidFill>
                              <a:schemeClr val="tx1"/>
                            </a:solidFill>
                            <a:latin typeface="Cambria Math" panose="02040503050406030204" pitchFamily="18" charset="0"/>
                          </a:rPr>
                          <m:t>𝑋</m:t>
                        </m:r>
                        <m:r>
                          <a:rPr lang="en-US" sz="2000" b="0" i="1" smtClean="0">
                            <a:solidFill>
                              <a:schemeClr val="tx1"/>
                            </a:solidFill>
                            <a:latin typeface="Cambria Math" panose="02040503050406030204" pitchFamily="18" charset="0"/>
                          </a:rPr>
                          <m:t>=</m:t>
                        </m:r>
                        <m:sSubSup>
                          <m:sSubSupPr>
                            <m:ctrlPr>
                              <a:rPr lang="en-US" sz="2000" i="1">
                                <a:latin typeface="Cambria Math" panose="02040503050406030204" pitchFamily="18" charset="0"/>
                                <a:ea typeface="Cambria Math" panose="02040503050406030204" pitchFamily="18" charset="0"/>
                              </a:rPr>
                            </m:ctrlPr>
                          </m:sSubSupPr>
                          <m:e>
                            <m:r>
                              <m:rPr>
                                <m:sty m:val="p"/>
                              </m:rPr>
                              <a:rPr lang="en-US" sz="2000">
                                <a:latin typeface="Cambria Math" panose="02040503050406030204" pitchFamily="18" charset="0"/>
                                <a:ea typeface="Cambria Math" panose="02040503050406030204" pitchFamily="18" charset="0"/>
                              </a:rPr>
                              <m:t>Σ</m:t>
                            </m:r>
                          </m:e>
                          <m:sub>
                            <m:r>
                              <a:rPr lang="en-US" sz="2000" i="1">
                                <a:latin typeface="Cambria Math" panose="02040503050406030204" pitchFamily="18" charset="0"/>
                                <a:ea typeface="Cambria Math" panose="02040503050406030204" pitchFamily="18" charset="0"/>
                              </a:rPr>
                              <m:t>𝑖</m:t>
                            </m:r>
                            <m:r>
                              <a:rPr lang="en-US" sz="2000" i="1">
                                <a:latin typeface="Cambria Math" panose="02040503050406030204" pitchFamily="18" charset="0"/>
                                <a:ea typeface="Cambria Math" panose="02040503050406030204" pitchFamily="18" charset="0"/>
                              </a:rPr>
                              <m:t>=1</m:t>
                            </m:r>
                          </m:sub>
                          <m:sup>
                            <m:r>
                              <a:rPr lang="en-US" sz="2000" i="1">
                                <a:latin typeface="Cambria Math" panose="02040503050406030204" pitchFamily="18" charset="0"/>
                                <a:ea typeface="Cambria Math" panose="02040503050406030204" pitchFamily="18" charset="0"/>
                              </a:rPr>
                              <m:t>𝑛</m:t>
                            </m:r>
                          </m:sup>
                        </m:sSubSup>
                        <m:r>
                          <a:rPr lang="en-US" sz="2000" i="1">
                            <a:solidFill>
                              <a:schemeClr val="tx1"/>
                            </a:solidFill>
                            <a:latin typeface="Cambria Math" panose="02040503050406030204" pitchFamily="18" charset="0"/>
                          </a:rPr>
                          <m:t>𝑋</m:t>
                        </m:r>
                      </m:e>
                      <m:sub>
                        <m:r>
                          <a:rPr lang="en-US" sz="2000" b="0" i="1" smtClean="0">
                            <a:solidFill>
                              <a:schemeClr val="tx1"/>
                            </a:solidFill>
                            <a:latin typeface="Cambria Math" panose="02040503050406030204" pitchFamily="18" charset="0"/>
                          </a:rPr>
                          <m:t>𝑖</m:t>
                        </m:r>
                      </m:sub>
                    </m:sSub>
                  </m:oMath>
                </a14:m>
                <a:endParaRPr lang="en-US" sz="2000" b="1" u="sng" dirty="0"/>
              </a:p>
              <a:p>
                <a:pPr marL="0" indent="0">
                  <a:buNone/>
                </a:pPr>
                <a:r>
                  <a:rPr lang="en-US" sz="2000" b="1" u="sng" dirty="0"/>
                  <a:t>LOE:</a:t>
                </a:r>
              </a:p>
              <a:p>
                <a:pPr marL="0" indent="0">
                  <a:buNone/>
                </a:pPr>
                <a14:m>
                  <m:oMathPara xmlns:m="http://schemas.openxmlformats.org/officeDocument/2006/math">
                    <m:oMathParaPr>
                      <m:jc m:val="centerGroup"/>
                    </m:oMathParaPr>
                    <m:oMath xmlns:m="http://schemas.openxmlformats.org/officeDocument/2006/math">
                      <m:r>
                        <a:rPr lang="en-US" sz="2000" i="1" smtClean="0">
                          <a:solidFill>
                            <a:schemeClr val="tx1"/>
                          </a:solidFill>
                          <a:latin typeface="Cambria Math" panose="02040503050406030204" pitchFamily="18" charset="0"/>
                          <a:ea typeface="Cambria Math" panose="02040503050406030204" pitchFamily="18" charset="0"/>
                        </a:rPr>
                        <m:t>𝔼</m:t>
                      </m:r>
                      <m:d>
                        <m:dPr>
                          <m:begChr m:val="["/>
                          <m:endChr m:val="]"/>
                          <m:ctrlPr>
                            <a:rPr lang="en-US" sz="2000" i="1">
                              <a:solidFill>
                                <a:schemeClr val="tx1"/>
                              </a:solidFill>
                              <a:latin typeface="Cambria Math" panose="02040503050406030204" pitchFamily="18" charset="0"/>
                              <a:ea typeface="Cambria Math" panose="02040503050406030204" pitchFamily="18" charset="0"/>
                            </a:rPr>
                          </m:ctrlPr>
                        </m:dPr>
                        <m:e>
                          <m:r>
                            <a:rPr lang="en-US" sz="2000" i="1">
                              <a:solidFill>
                                <a:schemeClr val="tx1"/>
                              </a:solidFill>
                              <a:latin typeface="Cambria Math" panose="02040503050406030204" pitchFamily="18" charset="0"/>
                              <a:ea typeface="Cambria Math" panose="02040503050406030204" pitchFamily="18" charset="0"/>
                            </a:rPr>
                            <m:t>𝑋</m:t>
                          </m:r>
                        </m:e>
                      </m:d>
                      <m:r>
                        <a:rPr lang="en-US" sz="2000" b="0" i="1" smtClean="0">
                          <a:solidFill>
                            <a:schemeClr val="tx1"/>
                          </a:solidFill>
                          <a:latin typeface="Cambria Math" panose="02040503050406030204" pitchFamily="18" charset="0"/>
                          <a:ea typeface="Cambria Math" panose="02040503050406030204" pitchFamily="18" charset="0"/>
                        </a:rPr>
                        <m:t>=</m:t>
                      </m:r>
                      <m:r>
                        <a:rPr lang="en-US" sz="2000" b="0" i="1" smtClean="0">
                          <a:solidFill>
                            <a:schemeClr val="tx1"/>
                          </a:solidFill>
                          <a:latin typeface="Cambria Math" panose="02040503050406030204" pitchFamily="18" charset="0"/>
                          <a:ea typeface="Cambria Math" panose="02040503050406030204" pitchFamily="18" charset="0"/>
                        </a:rPr>
                        <m:t>𝔼</m:t>
                      </m:r>
                      <m:r>
                        <a:rPr lang="en-US" sz="2000" b="1" i="1" smtClean="0">
                          <a:solidFill>
                            <a:schemeClr val="tx1"/>
                          </a:solidFill>
                          <a:latin typeface="Cambria Math" panose="02040503050406030204" pitchFamily="18" charset="0"/>
                          <a:ea typeface="Cambria Math" panose="02040503050406030204" pitchFamily="18" charset="0"/>
                        </a:rPr>
                        <m:t>[</m:t>
                      </m:r>
                      <m:sSubSup>
                        <m:sSubSupPr>
                          <m:ctrlPr>
                            <a:rPr lang="en-US" sz="2000" i="1">
                              <a:latin typeface="Cambria Math" panose="02040503050406030204" pitchFamily="18" charset="0"/>
                              <a:ea typeface="Cambria Math" panose="02040503050406030204" pitchFamily="18" charset="0"/>
                            </a:rPr>
                          </m:ctrlPr>
                        </m:sSubSupPr>
                        <m:e>
                          <m:r>
                            <a:rPr lang="en-US" sz="2000" b="0" i="1">
                              <a:latin typeface="Cambria Math" panose="02040503050406030204" pitchFamily="18" charset="0"/>
                              <a:ea typeface="Cambria Math" panose="02040503050406030204" pitchFamily="18" charset="0"/>
                            </a:rPr>
                            <m:t>𝛴</m:t>
                          </m:r>
                        </m:e>
                        <m:sub>
                          <m:r>
                            <a:rPr lang="en-US" sz="2000" b="0" i="1">
                              <a:latin typeface="Cambria Math" panose="02040503050406030204" pitchFamily="18" charset="0"/>
                              <a:ea typeface="Cambria Math" panose="02040503050406030204" pitchFamily="18" charset="0"/>
                            </a:rPr>
                            <m:t>𝑖</m:t>
                          </m:r>
                          <m:r>
                            <a:rPr lang="en-US" sz="2000" b="0" i="1">
                              <a:latin typeface="Cambria Math" panose="02040503050406030204" pitchFamily="18" charset="0"/>
                              <a:ea typeface="Cambria Math" panose="02040503050406030204" pitchFamily="18" charset="0"/>
                            </a:rPr>
                            <m:t>=1</m:t>
                          </m:r>
                        </m:sub>
                        <m:sup>
                          <m:r>
                            <a:rPr lang="en-US" sz="2000" b="0" i="1">
                              <a:latin typeface="Cambria Math" panose="02040503050406030204" pitchFamily="18" charset="0"/>
                              <a:ea typeface="Cambria Math" panose="02040503050406030204" pitchFamily="18" charset="0"/>
                            </a:rPr>
                            <m:t>𝑛</m:t>
                          </m:r>
                        </m:sup>
                      </m:sSubSup>
                      <m:sSub>
                        <m:sSubPr>
                          <m:ctrlPr>
                            <a:rPr lang="en-US" sz="200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𝑋</m:t>
                          </m:r>
                        </m:e>
                        <m:sub>
                          <m:r>
                            <a:rPr lang="en-US" sz="2000" b="0" i="1" smtClean="0">
                              <a:latin typeface="Cambria Math" panose="02040503050406030204" pitchFamily="18" charset="0"/>
                              <a:ea typeface="Cambria Math" panose="02040503050406030204" pitchFamily="18" charset="0"/>
                            </a:rPr>
                            <m:t>𝑖</m:t>
                          </m:r>
                        </m:sub>
                      </m:sSub>
                      <m:r>
                        <a:rPr lang="en-US" sz="2000" b="1" i="1" smtClean="0">
                          <a:solidFill>
                            <a:schemeClr val="tx1"/>
                          </a:solidFill>
                          <a:latin typeface="Cambria Math" panose="02040503050406030204" pitchFamily="18" charset="0"/>
                          <a:ea typeface="Cambria Math" panose="02040503050406030204" pitchFamily="18" charset="0"/>
                        </a:rPr>
                        <m:t>]=</m:t>
                      </m:r>
                      <m:sSubSup>
                        <m:sSubSupPr>
                          <m:ctrlPr>
                            <a:rPr lang="en-US" sz="2000" b="0" i="1" smtClean="0">
                              <a:solidFill>
                                <a:schemeClr val="tx1"/>
                              </a:solidFill>
                              <a:latin typeface="Cambria Math" panose="02040503050406030204" pitchFamily="18" charset="0"/>
                              <a:ea typeface="Cambria Math" panose="02040503050406030204" pitchFamily="18" charset="0"/>
                            </a:rPr>
                          </m:ctrlPr>
                        </m:sSubSupPr>
                        <m:e>
                          <m:r>
                            <m:rPr>
                              <m:sty m:val="p"/>
                            </m:rPr>
                            <a:rPr lang="en-US" sz="2000" b="0" i="0" smtClean="0">
                              <a:solidFill>
                                <a:schemeClr val="tx1"/>
                              </a:solidFill>
                              <a:latin typeface="Cambria Math" panose="02040503050406030204" pitchFamily="18" charset="0"/>
                              <a:ea typeface="Cambria Math" panose="02040503050406030204" pitchFamily="18" charset="0"/>
                            </a:rPr>
                            <m:t>Σ</m:t>
                          </m:r>
                        </m:e>
                        <m:sub>
                          <m:r>
                            <a:rPr lang="en-US" sz="2000" b="0" i="1" smtClean="0">
                              <a:solidFill>
                                <a:schemeClr val="tx1"/>
                              </a:solidFill>
                              <a:latin typeface="Cambria Math" panose="02040503050406030204" pitchFamily="18" charset="0"/>
                              <a:ea typeface="Cambria Math" panose="02040503050406030204" pitchFamily="18" charset="0"/>
                            </a:rPr>
                            <m:t>𝑖</m:t>
                          </m:r>
                          <m:r>
                            <a:rPr lang="en-US" sz="2000" b="0" i="1" smtClean="0">
                              <a:solidFill>
                                <a:schemeClr val="tx1"/>
                              </a:solidFill>
                              <a:latin typeface="Cambria Math" panose="02040503050406030204" pitchFamily="18" charset="0"/>
                              <a:ea typeface="Cambria Math" panose="02040503050406030204" pitchFamily="18" charset="0"/>
                            </a:rPr>
                            <m:t>=1</m:t>
                          </m:r>
                        </m:sub>
                        <m:sup>
                          <m:r>
                            <a:rPr lang="en-US" sz="2000" b="0" i="1" smtClean="0">
                              <a:solidFill>
                                <a:schemeClr val="tx1"/>
                              </a:solidFill>
                              <a:latin typeface="Cambria Math" panose="02040503050406030204" pitchFamily="18" charset="0"/>
                              <a:ea typeface="Cambria Math" panose="02040503050406030204" pitchFamily="18" charset="0"/>
                            </a:rPr>
                            <m:t>𝑛</m:t>
                          </m:r>
                        </m:sup>
                      </m:sSubSup>
                      <m:r>
                        <a:rPr lang="en-US" sz="2000" i="1">
                          <a:solidFill>
                            <a:schemeClr val="tx1"/>
                          </a:solidFill>
                          <a:latin typeface="Cambria Math" panose="02040503050406030204" pitchFamily="18" charset="0"/>
                          <a:ea typeface="Cambria Math" panose="02040503050406030204" pitchFamily="18" charset="0"/>
                        </a:rPr>
                        <m:t>𝔼</m:t>
                      </m:r>
                      <m:d>
                        <m:dPr>
                          <m:begChr m:val="["/>
                          <m:endChr m:val="]"/>
                          <m:ctrlPr>
                            <a:rPr lang="en-US" sz="2000" i="1">
                              <a:solidFill>
                                <a:schemeClr val="tx1"/>
                              </a:solidFill>
                              <a:latin typeface="Cambria Math" panose="02040503050406030204" pitchFamily="18" charset="0"/>
                              <a:ea typeface="Cambria Math" panose="02040503050406030204" pitchFamily="18" charset="0"/>
                            </a:rPr>
                          </m:ctrlPr>
                        </m:dPr>
                        <m:e>
                          <m:sSub>
                            <m:sSubPr>
                              <m:ctrlPr>
                                <a:rPr lang="en-US" sz="2000" i="1">
                                  <a:solidFill>
                                    <a:schemeClr val="tx1"/>
                                  </a:solidFill>
                                  <a:latin typeface="Cambria Math" panose="02040503050406030204" pitchFamily="18" charset="0"/>
                                </a:rPr>
                              </m:ctrlPr>
                            </m:sSubPr>
                            <m:e>
                              <m:r>
                                <a:rPr lang="en-US" sz="2000" i="1">
                                  <a:solidFill>
                                    <a:schemeClr val="tx1"/>
                                  </a:solidFill>
                                  <a:latin typeface="Cambria Math" panose="02040503050406030204" pitchFamily="18" charset="0"/>
                                </a:rPr>
                                <m:t>𝑋</m:t>
                              </m:r>
                            </m:e>
                            <m:sub>
                              <m:r>
                                <a:rPr lang="en-US" sz="2000" b="0" i="1" smtClean="0">
                                  <a:solidFill>
                                    <a:schemeClr val="tx1"/>
                                  </a:solidFill>
                                  <a:latin typeface="Cambria Math" panose="02040503050406030204" pitchFamily="18" charset="0"/>
                                </a:rPr>
                                <m:t>𝑖</m:t>
                              </m:r>
                            </m:sub>
                          </m:sSub>
                        </m:e>
                      </m:d>
                    </m:oMath>
                  </m:oMathPara>
                </a14:m>
                <a:endParaRPr lang="en-US" sz="2000" b="1" dirty="0"/>
              </a:p>
            </p:txBody>
          </p:sp>
        </mc:Choice>
        <mc:Fallback>
          <p:sp>
            <p:nvSpPr>
              <p:cNvPr id="3" name="Content Placeholder 2">
                <a:extLst>
                  <a:ext uri="{FF2B5EF4-FFF2-40B4-BE49-F238E27FC236}">
                    <a16:creationId xmlns:a16="http://schemas.microsoft.com/office/drawing/2014/main" id="{31ED5043-4AC9-5BC0-5FB6-E65D45B45C85}"/>
                  </a:ext>
                </a:extLst>
              </p:cNvPr>
              <p:cNvSpPr>
                <a:spLocks noGrp="1" noRot="1" noChangeAspect="1" noMove="1" noResize="1" noEditPoints="1" noAdjustHandles="1" noChangeArrowheads="1" noChangeShapeType="1" noTextEdit="1"/>
              </p:cNvSpPr>
              <p:nvPr>
                <p:ph idx="1"/>
              </p:nvPr>
            </p:nvSpPr>
            <p:spPr>
              <a:blipFill>
                <a:blip r:embed="rId3"/>
                <a:stretch>
                  <a:fillRect l="-980" t="-1258"/>
                </a:stretch>
              </a:blipFill>
            </p:spPr>
            <p:txBody>
              <a:bodyPr/>
              <a:lstStyle/>
              <a:p>
                <a:r>
                  <a:rPr lang="en-US">
                    <a:noFill/>
                  </a:rPr>
                  <a:t> </a:t>
                </a:r>
              </a:p>
            </p:txBody>
          </p:sp>
        </mc:Fallback>
      </mc:AlternateContent>
    </p:spTree>
    <p:extLst>
      <p:ext uri="{BB962C8B-B14F-4D97-AF65-F5344CB8AC3E}">
        <p14:creationId xmlns:p14="http://schemas.microsoft.com/office/powerpoint/2010/main" val="30442365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UW-accents">
      <a:dk1>
        <a:sysClr val="windowText" lastClr="000000"/>
      </a:dk1>
      <a:lt1>
        <a:sysClr val="window" lastClr="FFFFFF"/>
      </a:lt1>
      <a:dk2>
        <a:srgbClr val="335B74"/>
      </a:dk2>
      <a:lt2>
        <a:srgbClr val="DFE3E5"/>
      </a:lt2>
      <a:accent1>
        <a:srgbClr val="1CADE4"/>
      </a:accent1>
      <a:accent2>
        <a:srgbClr val="A48DD3"/>
      </a:accent2>
      <a:accent3>
        <a:srgbClr val="4C3282"/>
      </a:accent3>
      <a:accent4>
        <a:srgbClr val="B6A479"/>
      </a:accent4>
      <a:accent5>
        <a:srgbClr val="3E8853"/>
      </a:accent5>
      <a:accent6>
        <a:srgbClr val="62A39F"/>
      </a:accent6>
      <a:hlink>
        <a:srgbClr val="33006F"/>
      </a:hlink>
      <a:folHlink>
        <a:srgbClr val="9A7B4C"/>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312_template" id="{E9E1C34E-321A-4CCF-AB4F-B7BF45CD4E83}" vid="{4E8A6AA9-08E3-46AB-AEAF-6FC73982C9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312_template</Template>
  <TotalTime>0</TotalTime>
  <Words>6539</Words>
  <Application>Microsoft Office PowerPoint</Application>
  <PresentationFormat>Widescreen</PresentationFormat>
  <Paragraphs>729</Paragraphs>
  <Slides>80</Slides>
  <Notes>47</Notes>
  <HiddenSlides>1</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80</vt:i4>
      </vt:variant>
    </vt:vector>
  </HeadingPairs>
  <TitlesOfParts>
    <vt:vector size="91" baseType="lpstr">
      <vt:lpstr>Aptos</vt:lpstr>
      <vt:lpstr>Arial</vt:lpstr>
      <vt:lpstr>Cambria Math</vt:lpstr>
      <vt:lpstr>Segoe UI</vt:lpstr>
      <vt:lpstr>Segoe UI Light</vt:lpstr>
      <vt:lpstr>Segoe UI Semibold</vt:lpstr>
      <vt:lpstr>Segoe UI Semilight</vt:lpstr>
      <vt:lpstr>Tw Cen MT</vt:lpstr>
      <vt:lpstr>Wingdings</vt:lpstr>
      <vt:lpstr>Wingdings 3</vt:lpstr>
      <vt:lpstr>Integral</vt:lpstr>
      <vt:lpstr>PowerPoint Presentation</vt:lpstr>
      <vt:lpstr>Announcements</vt:lpstr>
      <vt:lpstr>Announcements</vt:lpstr>
      <vt:lpstr>Where Are We?</vt:lpstr>
      <vt:lpstr>Recap LOE</vt:lpstr>
      <vt:lpstr>Rotating the table</vt:lpstr>
      <vt:lpstr>Rotating the table</vt:lpstr>
      <vt:lpstr>Rotating the table</vt:lpstr>
      <vt:lpstr>Rotating the table</vt:lpstr>
      <vt:lpstr>How to know what indicators to define?</vt:lpstr>
      <vt:lpstr>Techniques For Finding Expectation</vt:lpstr>
      <vt:lpstr>Independence of Random Variables</vt:lpstr>
      <vt:lpstr>Independence of events</vt:lpstr>
      <vt:lpstr>Independence of Random Variables</vt:lpstr>
      <vt:lpstr>Independence of Random Variables</vt:lpstr>
      <vt:lpstr>Independence of Random Variables</vt:lpstr>
      <vt:lpstr>Independence of Random Variables</vt:lpstr>
      <vt:lpstr>Mutual Independence for RVs</vt:lpstr>
      <vt:lpstr>Techniques For Finding Expectation</vt:lpstr>
      <vt:lpstr>Expectation of a Function of a Random Variable</vt:lpstr>
      <vt:lpstr>Expectation</vt:lpstr>
      <vt:lpstr>What about E[g(X)]? (e.g., E[X^2], E[2^X]) </vt:lpstr>
      <vt:lpstr>What about E[g(X)]? (e.g., E[X^2], E[2^X]) </vt:lpstr>
      <vt:lpstr>What about E[g(X)]? (e.g., E[X^2], E[2^X]) </vt:lpstr>
      <vt:lpstr>What about E[g(X)]? (e.g., E[X^2]) </vt:lpstr>
      <vt:lpstr>What about E[g(X)]? (e.g., E[X^2]) </vt:lpstr>
      <vt:lpstr>Expectation of g(X)</vt:lpstr>
      <vt:lpstr>Expectation of g(X)</vt:lpstr>
      <vt:lpstr>Techniques For Finding Expectation</vt:lpstr>
      <vt:lpstr>Where are we?</vt:lpstr>
      <vt:lpstr>Variance</vt:lpstr>
      <vt:lpstr>Variance</vt:lpstr>
      <vt:lpstr>Consider these two games</vt:lpstr>
      <vt:lpstr>Consider these two games</vt:lpstr>
      <vt:lpstr>What’s the difference</vt:lpstr>
      <vt:lpstr>Designing a Measure – Try 1</vt:lpstr>
      <vt:lpstr>Designing a Measure – Try 2</vt:lpstr>
      <vt:lpstr>Why Squaring</vt:lpstr>
      <vt:lpstr>Variance</vt:lpstr>
      <vt:lpstr>Proof of Calculation Trick</vt:lpstr>
      <vt:lpstr>Proof of Calculation Trick</vt:lpstr>
      <vt:lpstr>Variance of a die</vt:lpstr>
      <vt:lpstr>Variance of n Coin Flips</vt:lpstr>
      <vt:lpstr>Variance of n Coin Flips</vt:lpstr>
      <vt:lpstr>Variance Adds If Independent</vt:lpstr>
      <vt:lpstr>Variance Adds If Independent</vt:lpstr>
      <vt:lpstr>Variance Adds If Independent</vt:lpstr>
      <vt:lpstr>Expectation and Variance aren’t everything</vt:lpstr>
      <vt:lpstr>Useful Facts</vt:lpstr>
      <vt:lpstr>Make a prediction</vt:lpstr>
      <vt:lpstr>Facts About Variance</vt:lpstr>
      <vt:lpstr>Facts about Variance</vt:lpstr>
      <vt:lpstr>Facts about Variance</vt:lpstr>
      <vt:lpstr>Summary of Expectation and Variance </vt:lpstr>
      <vt:lpstr>Discrete Random Variable Zoo</vt:lpstr>
      <vt:lpstr>Discrete Random Variable Zoo</vt:lpstr>
      <vt:lpstr>for example… </vt:lpstr>
      <vt:lpstr>What’s our goal?</vt:lpstr>
      <vt:lpstr>What’s our goal?</vt:lpstr>
      <vt:lpstr>Zoo! </vt:lpstr>
      <vt:lpstr>Scenario: Uniform</vt:lpstr>
      <vt:lpstr>Discrete Uniform Distribution</vt:lpstr>
      <vt:lpstr>Situation: Bernoulli</vt:lpstr>
      <vt:lpstr>Bernoulli Distribution</vt:lpstr>
      <vt:lpstr>Bernoulli Distribution Examples</vt:lpstr>
      <vt:lpstr>Situation: Binomial</vt:lpstr>
      <vt:lpstr>Binomial Distribution</vt:lpstr>
      <vt:lpstr>Binomial Distribution Examples</vt:lpstr>
      <vt:lpstr>Example: Unpopular Donuts</vt:lpstr>
      <vt:lpstr>Example: Unpopular Donuts</vt:lpstr>
      <vt:lpstr>Example: Unpopular Donuts</vt:lpstr>
      <vt:lpstr>Situation: Geometric</vt:lpstr>
      <vt:lpstr>Geometric Distribution</vt:lpstr>
      <vt:lpstr>Geometric Distribution Examples</vt:lpstr>
      <vt:lpstr>Geometric: Analysis</vt:lpstr>
      <vt:lpstr>Geometric: Expectation</vt:lpstr>
      <vt:lpstr>Geometric Property</vt:lpstr>
      <vt:lpstr>Formally…</vt:lpstr>
      <vt:lpstr>Formally…</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2024-07-10T16:42:21Z</dcterms:created>
  <dcterms:modified xsi:type="dcterms:W3CDTF">2026-07-15T09:34:31Z</dcterms:modified>
</cp:coreProperties>
</file>