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2"/>
  </p:notesMasterIdLst>
  <p:sldIdLst>
    <p:sldId id="256" r:id="rId2"/>
    <p:sldId id="363" r:id="rId3"/>
    <p:sldId id="375" r:id="rId4"/>
    <p:sldId id="374" r:id="rId5"/>
    <p:sldId id="376" r:id="rId6"/>
    <p:sldId id="285" r:id="rId7"/>
    <p:sldId id="392" r:id="rId8"/>
    <p:sldId id="393" r:id="rId9"/>
    <p:sldId id="394" r:id="rId10"/>
    <p:sldId id="365" r:id="rId11"/>
    <p:sldId id="366" r:id="rId12"/>
    <p:sldId id="389" r:id="rId13"/>
    <p:sldId id="377" r:id="rId14"/>
    <p:sldId id="378" r:id="rId15"/>
    <p:sldId id="379" r:id="rId16"/>
    <p:sldId id="314" r:id="rId17"/>
    <p:sldId id="380" r:id="rId18"/>
    <p:sldId id="381" r:id="rId19"/>
    <p:sldId id="396" r:id="rId20"/>
    <p:sldId id="382" r:id="rId21"/>
    <p:sldId id="383" r:id="rId22"/>
    <p:sldId id="384" r:id="rId23"/>
    <p:sldId id="385" r:id="rId24"/>
    <p:sldId id="397" r:id="rId25"/>
    <p:sldId id="346" r:id="rId26"/>
    <p:sldId id="386" r:id="rId27"/>
    <p:sldId id="387" r:id="rId28"/>
    <p:sldId id="388" r:id="rId29"/>
    <p:sldId id="395" r:id="rId30"/>
    <p:sldId id="258" r:id="rId31"/>
    <p:sldId id="368" r:id="rId32"/>
    <p:sldId id="257" r:id="rId33"/>
    <p:sldId id="259" r:id="rId34"/>
    <p:sldId id="390" r:id="rId35"/>
    <p:sldId id="260" r:id="rId36"/>
    <p:sldId id="261" r:id="rId37"/>
    <p:sldId id="270" r:id="rId38"/>
    <p:sldId id="263" r:id="rId39"/>
    <p:sldId id="264" r:id="rId40"/>
    <p:sldId id="267" r:id="rId41"/>
    <p:sldId id="391" r:id="rId42"/>
    <p:sldId id="268" r:id="rId43"/>
    <p:sldId id="269" r:id="rId44"/>
    <p:sldId id="271" r:id="rId45"/>
    <p:sldId id="272" r:id="rId46"/>
    <p:sldId id="265" r:id="rId47"/>
    <p:sldId id="273" r:id="rId48"/>
    <p:sldId id="266" r:id="rId49"/>
    <p:sldId id="320" r:id="rId50"/>
    <p:sldId id="322" r:id="rId51"/>
    <p:sldId id="319" r:id="rId52"/>
    <p:sldId id="321" r:id="rId53"/>
    <p:sldId id="369" r:id="rId54"/>
    <p:sldId id="318" r:id="rId55"/>
    <p:sldId id="355" r:id="rId56"/>
    <p:sldId id="324" r:id="rId57"/>
    <p:sldId id="356" r:id="rId58"/>
    <p:sldId id="325" r:id="rId59"/>
    <p:sldId id="344" r:id="rId60"/>
    <p:sldId id="345" r:id="rId61"/>
    <p:sldId id="330" r:id="rId62"/>
    <p:sldId id="331" r:id="rId63"/>
    <p:sldId id="347" r:id="rId64"/>
    <p:sldId id="348" r:id="rId65"/>
    <p:sldId id="358" r:id="rId66"/>
    <p:sldId id="262" r:id="rId67"/>
    <p:sldId id="349" r:id="rId68"/>
    <p:sldId id="357" r:id="rId69"/>
    <p:sldId id="360" r:id="rId70"/>
    <p:sldId id="370" r:id="rId71"/>
    <p:sldId id="361" r:id="rId72"/>
    <p:sldId id="350" r:id="rId73"/>
    <p:sldId id="351" r:id="rId74"/>
    <p:sldId id="359" r:id="rId75"/>
    <p:sldId id="352" r:id="rId76"/>
    <p:sldId id="353" r:id="rId77"/>
    <p:sldId id="328" r:id="rId78"/>
    <p:sldId id="329" r:id="rId79"/>
    <p:sldId id="354" r:id="rId80"/>
    <p:sldId id="36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76970" autoAdjust="0"/>
  </p:normalViewPr>
  <p:slideViewPr>
    <p:cSldViewPr snapToGrid="0">
      <p:cViewPr varScale="1">
        <p:scale>
          <a:sx n="96" d="100"/>
          <a:sy n="96" d="100"/>
        </p:scale>
        <p:origin x="1152" y="78"/>
      </p:cViewPr>
      <p:guideLst/>
    </p:cSldViewPr>
  </p:slideViewPr>
  <p:notesTextViewPr>
    <p:cViewPr>
      <p:scale>
        <a:sx n="1" d="1"/>
        <a:sy n="1" d="1"/>
      </p:scale>
      <p:origin x="0" y="0"/>
    </p:cViewPr>
  </p:notesTextViewPr>
  <p:sorterViewPr>
    <p:cViewPr>
      <p:scale>
        <a:sx n="100" d="100"/>
        <a:sy n="100" d="100"/>
      </p:scale>
      <p:origin x="0" y="-86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PMF</a:t>
            </a:r>
            <a:r>
              <a:rPr lang="en-US" baseline="0"/>
              <a:t> 2 with E=3/2, Var=3/4</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Sheet1!$A$1:$A$10</c:f>
              <c:numCache>
                <c:formatCode>0.000000000000000</c:formatCode>
                <c:ptCount val="10"/>
                <c:pt idx="0" formatCode="0.00">
                  <c:v>0.66666666666666663</c:v>
                </c:pt>
                <c:pt idx="1">
                  <c:v>0.44444444444444442</c:v>
                </c:pt>
                <c:pt idx="2" formatCode="0.0000000000000000">
                  <c:v>0.29629629629629628</c:v>
                </c:pt>
                <c:pt idx="3">
                  <c:v>0.19753086419753085</c:v>
                </c:pt>
                <c:pt idx="4" formatCode="0.0000000000000000">
                  <c:v>0.13168724279835389</c:v>
                </c:pt>
                <c:pt idx="5">
                  <c:v>8.77914951989026E-2</c:v>
                </c:pt>
                <c:pt idx="6" formatCode="0.0000000000000000">
                  <c:v>5.8527663465935062E-2</c:v>
                </c:pt>
                <c:pt idx="7">
                  <c:v>3.9018442310623375E-2</c:v>
                </c:pt>
                <c:pt idx="8" formatCode="0.0000000000000000">
                  <c:v>2.6012294873748915E-2</c:v>
                </c:pt>
                <c:pt idx="9">
                  <c:v>1.7341529915832609E-2</c:v>
                </c:pt>
              </c:numCache>
            </c:numRef>
          </c:val>
          <c:extLst>
            <c:ext xmlns:c16="http://schemas.microsoft.com/office/drawing/2014/chart" uri="{C3380CC4-5D6E-409C-BE32-E72D297353CC}">
              <c16:uniqueId val="{00000000-9DD3-4558-AD90-47AA96749F62}"/>
            </c:ext>
          </c:extLst>
        </c:ser>
        <c:dLbls>
          <c:showLegendKey val="0"/>
          <c:showVal val="0"/>
          <c:showCatName val="0"/>
          <c:showSerName val="0"/>
          <c:showPercent val="0"/>
          <c:showBubbleSize val="0"/>
        </c:dLbls>
        <c:gapWidth val="100"/>
        <c:overlap val="-24"/>
        <c:axId val="473827760"/>
        <c:axId val="636120416"/>
      </c:barChart>
      <c:catAx>
        <c:axId val="473827760"/>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6120416"/>
        <c:crosses val="autoZero"/>
        <c:auto val="1"/>
        <c:lblAlgn val="ctr"/>
        <c:lblOffset val="100"/>
        <c:noMultiLvlLbl val="0"/>
      </c:catAx>
      <c:valAx>
        <c:axId val="636120416"/>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738277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PMF 1 with E=3/2, Var=3/4</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Sheet1!$C$1:$C$4</c:f>
              <c:numCache>
                <c:formatCode>General</c:formatCode>
                <c:ptCount val="4"/>
                <c:pt idx="0">
                  <c:v>0.125</c:v>
                </c:pt>
                <c:pt idx="1">
                  <c:v>0.375</c:v>
                </c:pt>
                <c:pt idx="2">
                  <c:v>0.375</c:v>
                </c:pt>
                <c:pt idx="3">
                  <c:v>0.125</c:v>
                </c:pt>
              </c:numCache>
            </c:numRef>
          </c:val>
          <c:extLst>
            <c:ext xmlns:c16="http://schemas.microsoft.com/office/drawing/2014/chart" uri="{C3380CC4-5D6E-409C-BE32-E72D297353CC}">
              <c16:uniqueId val="{00000000-4043-4323-AF4C-D1B02E0C83FA}"/>
            </c:ext>
          </c:extLst>
        </c:ser>
        <c:dLbls>
          <c:showLegendKey val="0"/>
          <c:showVal val="0"/>
          <c:showCatName val="0"/>
          <c:showSerName val="0"/>
          <c:showPercent val="0"/>
          <c:showBubbleSize val="0"/>
        </c:dLbls>
        <c:gapWidth val="100"/>
        <c:overlap val="-24"/>
        <c:axId val="531317968"/>
        <c:axId val="863309248"/>
      </c:barChart>
      <c:catAx>
        <c:axId val="531317968"/>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63309248"/>
        <c:crosses val="autoZero"/>
        <c:auto val="1"/>
        <c:lblAlgn val="ctr"/>
        <c:lblOffset val="100"/>
        <c:noMultiLvlLbl val="0"/>
      </c:catAx>
      <c:valAx>
        <c:axId val="863309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31317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29.636"/>
    </inkml:context>
    <inkml:brush xml:id="br0">
      <inkml:brushProperty name="width" value="0.1" units="cm"/>
      <inkml:brushProperty name="height" value="0.1" units="cm"/>
      <inkml:brushProperty name="ignorePressure" value="1"/>
    </inkml:brush>
  </inkml:definitions>
  <inkml:trace contextRef="#ctx0" brushRef="#br0">76 37,'0'0,"0"0,0 0,0 0,0 0,0 0,0 0,0 0,0 0,0 0,0 0,0 0,0 0,0 0,0 0,-14 4,-24 71,34-68,1 0,0 1,1 0,0-1,0 1,1 0,0 0,0 0,0 3,-1 15,2-22,-1-1,1 0,-1 1,1-1,0 1,0-1,1 0,-1 1,1-1,0 0,0 1,0-1,0 0,1 2,0-1,1 0,-1 0,1 0,0 0,0 0,1-1,-1 1,1-1,-1 0,1 0,0 0,0 0,1-1,-1 0,0 0,1 0,0 0,3 0,30-1,-29-4,0-1,0-1,-1 1,1-2,-1 1,0-1,-1 0,1-1,-1 0,0 0,-1 0,0-1,0 0,-1 0,2-3,-5 4,1-2,-1 1,0 0,-1 0,0 0,0-1,-1 1,0-1,-1 1,0-1,-1 0,0 1,-1-1,0 1,0 0,-1 0,0 0,-1 0,0 0,0 1,0 0,-1 0,0 1,-1 0,1-1,2 4,0 1,1-1,-1 1,0-1,0 1,0 0,-1 0,1 1,0-1,-1 1,1 0,-1 0,1 1,-1-1,1 1,-1 0,1 0,-1 1,0-1,4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31.276"/>
    </inkml:context>
    <inkml:brush xml:id="br0">
      <inkml:brushProperty name="width" value="0.1" units="cm"/>
      <inkml:brushProperty name="height" value="0.1" units="cm"/>
      <inkml:brushProperty name="ignorePressure" value="1"/>
    </inkml:brush>
  </inkml:definitions>
  <inkml:trace contextRef="#ctx0" brushRef="#br0">1 4,'0'-4,"0"7,18 90,-12 51,-6-144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32.854"/>
    </inkml:context>
    <inkml:brush xml:id="br0">
      <inkml:brushProperty name="width" value="0.1" units="cm"/>
      <inkml:brushProperty name="height" value="0.1" units="cm"/>
      <inkml:brushProperty name="ignorePressure" value="1"/>
    </inkml:brush>
  </inkml:definitions>
  <inkml:trace contextRef="#ctx0" brushRef="#br0">47 107,'0'0,"0"0,0 0,-1-2,1 1,-1-1,1 1,-1 0,1-1,0 1,0-1,-1 1,1-1,0 0,0 1,0-1,1 1,-1-1,0 1,1-1,-1 1,0-1,1 1,0 0,-1-1,1 1,0 0,0-1,0 1,0 0,0 0,0 0,3-5,0 1,1 0,0 0,0 0,0 1,1 0,-1 0,1 0,0 0,0 1,0 0,0 1,1-1,-1 1,1 0,0 1,-1 0,1 0,3 0,-8 1,0 0,-1 0,1 0,0 0,-1 0,1 1,-1-1,1 1,0-1,-1 1,1 0,-1-1,1 1,-1 0,0 0,1 0,-1 0,0 0,0 0,0 1,1-1,-1 0,0 1,-1-1,1 0,0 1,0-1,-1 1,1 0,-1-1,1 1,-1-1,1 2,6 57,-7-53,0 0,0 0,0 1,-1-1,0 0,-1 0,1 0,-1 0,-1 0,1 0,-1-1,0 1,-1-1,0 0,0 0,0 0,0 0,-1-1,0 0,0 0,-1 0,0 0,1-1,-3 1,-1 0,0-1,0-1,0 0,0 0,0-1,-1 0,1 0,-1-1,0-1,1 1,-1-1,1-1,-7-1,17 2,-1 0,1-1,-1 1,0 0,1 0,-1-1,1 1,-1-1,0 1,1 0,-1-1,0 1,1-1,-1 1,0-1,0 1,1-1,-1 1,0-1,0 1,0-1,0 1,0-1,0 1,0-1,0 1,0-1,0 1,0-1,0 1,0-1,0 1,0-1,-1 1,1-1,0 1,0-1,-1 1,1-1,0 1,-1 0,1-1,0 1,-1-1,1 1,0 0,-1-1,1 1,-1 0,1 0,-1-1,1 1,-1 0,1 0,-1 0,1-1,-1 1,1 0,-1 0,1 0,-1 0,12-2,1 0,0 1,0 0,-1 1,1 0,0 0,0 2,-1-1,1 2,-1 0,1 0,-1 1,0 0,0 0,2 3,54 16,-20-7,-40-13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34.548"/>
    </inkml:context>
    <inkml:brush xml:id="br0">
      <inkml:brushProperty name="width" value="0.1" units="cm"/>
      <inkml:brushProperty name="height" value="0.1" units="cm"/>
      <inkml:brushProperty name="ignorePressure" value="1"/>
    </inkml:brush>
  </inkml:definitions>
  <inkml:trace contextRef="#ctx0" brushRef="#br0">0 84,'0'0,"0"0,0 0,0 0,0 0,0 0,0 0,0 0,0 0,0 0,0 0,0 0,0 0,0 0,6-7,-2 1,0 0,0 1,0-1,1 1,-1 1,1-1,1 1,-1-1,0 1,1 1,0-1,0 1,0 0,0 0,0 1,1 0,-1 0,1 1,0-1,-1 1,5 0,-10 2,0-1,1 0,-1 0,0 0,1 1,-1-1,0 0,0 1,1-1,-1 1,0 0,0-1,0 1,0 0,0 0,0-1,0 1,0 0,0 0,0 0,0 0,-1 0,1 1,0-1,-1 0,1 0,-1 0,1 1,-1-1,0 0,1 0,-1 1,0-1,0 0,0 1,0-1,0 0,0 1,0-1,-1 0,2 4,-1 0,-1-1,1 1,0 0,-1-1,0 1,0 0,-1-1,1 1,-1-1,0 0,0 0,0 0,-1 0,1 0,-1 0,0 0,0-1,-1 1,-1-1,18-1,-8 0,-1-1,0 0,1 1,-1 0,0 0,0 0,0 0,0 1,-1 0,1-1,-1 1,0 1,1-1,-1 0,-1 1,1 0,0-1,-1 1,0 0,0 0,0 1,0-1,-1 0,0 0,0 1,0-1,0 1,-1-1,1 1,-1-1,0 1,-1 3,-1-2,0 0,0 0,-1 0,0 0,0 0,0-1,-1 1,1-1,-1 0,-1 0,1-1,-1 1,0-1,0 0,0 0,0-1,-1 1,1-1,-1 0,0-1,0 1,0-1,0 0,-1-1,1 0,0 0,-4 0,-67-3,74 1,1 1</inkml:trace>
</inkml:ink>
</file>

<file path=ppt/ink/ink5.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04-26T17:17:16.594"/>
    </inkml:context>
    <inkml:brush xml:id="br0">
      <inkml:brushProperty name="width" value="0.05292" units="cm"/>
      <inkml:brushProperty name="height" value="0.05292" units="cm"/>
    </inkml:brush>
  </inkml:definitions>
  <inkml:trace contextRef="#ctx0" brushRef="#br0">31140 8930 1784 0,'0'0'0'0,"-2"0"0"0,2 0 0 0,0 0 67 15,-2 3 2-15,-2-3-69 0,-6 1 0 0,-6 3 115 0,-6-4 1 16,-2 1-116-16,2 1 0 0,-2-1 57 0,0 3 1 16,0-3-58-16,1 1 0 0,4-2 33 0,0-2 1 15,0 2-34-15,2 2 0 0,1-1 12 0,-2 2 1 16,-1 1-13-16,0 0 0 0,0-2 6 0,-2 1 1 16,2 2-7-16,0 0 0 0,0 1 3 0,1 0 2 0,2 1-5 15,0-4 0-15,-1 2 2 0,1-1 1 0,3-1-3 16,2 2 0-16,1-2 1 0,4 2 2 0,1-2-3 15,-1-1 0-15,-1-2 1 0,-1 0 0 0,0 0-1 16,0-2 0-16,8 2-1793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67D60-A8AD-4A4C-BC18-AC70553C2F26}" type="datetimeFigureOut">
              <a:rPr lang="en-US" smtClean="0"/>
              <a:t>7/14/2026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6CC5B-2161-4C32-8356-1D3C58CB5E17}" type="slidenum">
              <a:rPr lang="en-US" smtClean="0"/>
              <a:t>‹#›</a:t>
            </a:fld>
            <a:endParaRPr lang="en-US"/>
          </a:p>
        </p:txBody>
      </p:sp>
    </p:spTree>
    <p:extLst>
      <p:ext uri="{BB962C8B-B14F-4D97-AF65-F5344CB8AC3E}">
        <p14:creationId xmlns:p14="http://schemas.microsoft.com/office/powerpoint/2010/main" val="102998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DA25-FFCA-F78E-F528-B68175D56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5AE7-ED32-0E57-8DD3-715003B85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CFCFE-3ECD-BD68-ABE5-01619D3014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4B17F-1329-BE5C-5801-587D176E7413}"/>
              </a:ext>
            </a:extLst>
          </p:cNvPr>
          <p:cNvSpPr>
            <a:spLocks noGrp="1"/>
          </p:cNvSpPr>
          <p:nvPr>
            <p:ph type="sldNum" sz="quarter" idx="5"/>
          </p:nvPr>
        </p:nvSpPr>
        <p:spPr/>
        <p:txBody>
          <a:bodyPr/>
          <a:lstStyle/>
          <a:p>
            <a:fld id="{C61EA092-5A1C-405F-8CCA-198B608C04C8}" type="slidenum">
              <a:rPr lang="en-US" smtClean="0"/>
              <a:t>4</a:t>
            </a:fld>
            <a:endParaRPr lang="en-US"/>
          </a:p>
        </p:txBody>
      </p:sp>
    </p:spTree>
    <p:extLst>
      <p:ext uri="{BB962C8B-B14F-4D97-AF65-F5344CB8AC3E}">
        <p14:creationId xmlns:p14="http://schemas.microsoft.com/office/powerpoint/2010/main" val="246968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We’ve looked at these 2 events b4. sum … what about the corresponding random variables? So we have S … and R…</a:t>
            </a:r>
          </a:p>
          <a:p>
            <a:r>
              <a:rPr lang="en-US" dirty="0"/>
              <a:t>We know that S=7 and R=5 Re </a:t>
            </a:r>
            <a:r>
              <a:rPr lang="en-US" dirty="0" err="1"/>
              <a:t>indpeendnent</a:t>
            </a:r>
            <a:r>
              <a:rPr lang="en-US" dirty="0"/>
              <a:t>, based on this, </a:t>
            </a:r>
            <a:r>
              <a:rPr lang="en-US" dirty="0" err="1"/>
              <a:t>we’vefound</a:t>
            </a:r>
            <a:r>
              <a:rPr lang="en-US" dirty="0"/>
              <a:t> this earlier. But to know that these </a:t>
            </a:r>
            <a:r>
              <a:rPr lang="en-US" dirty="0" err="1"/>
              <a:t>wto</a:t>
            </a:r>
            <a:r>
              <a:rPr lang="en-US" dirty="0"/>
              <a:t> RVs are </a:t>
            </a:r>
            <a:r>
              <a:rPr lang="en-US" dirty="0" err="1"/>
              <a:t>indpenent</a:t>
            </a:r>
            <a:r>
              <a:rPr lang="en-US" dirty="0"/>
              <a:t>, we need to check this for all values of S and R. when we look through  some examples, we’re going to find that this doesn’t work when S=2 and R=5.. So they are not  independent. </a:t>
            </a:r>
          </a:p>
        </p:txBody>
      </p:sp>
      <p:sp>
        <p:nvSpPr>
          <p:cNvPr id="4" name="Slide Number Placeholder 3"/>
          <p:cNvSpPr>
            <a:spLocks noGrp="1"/>
          </p:cNvSpPr>
          <p:nvPr>
            <p:ph type="sldNum" sz="quarter" idx="5"/>
          </p:nvPr>
        </p:nvSpPr>
        <p:spPr/>
        <p:txBody>
          <a:bodyPr/>
          <a:lstStyle/>
          <a:p>
            <a:fld id="{C61EA092-5A1C-405F-8CCA-198B608C04C8}" type="slidenum">
              <a:rPr lang="en-US" smtClean="0"/>
              <a:t>15</a:t>
            </a:fld>
            <a:endParaRPr lang="en-US"/>
          </a:p>
        </p:txBody>
      </p:sp>
    </p:spTree>
    <p:extLst>
      <p:ext uri="{BB962C8B-B14F-4D97-AF65-F5344CB8AC3E}">
        <p14:creationId xmlns:p14="http://schemas.microsoft.com/office/powerpoint/2010/main" val="251680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we’re not going to need to go through the effort of checking all those values to check </a:t>
            </a:r>
            <a:r>
              <a:rPr lang="en-US" dirty="0" err="1"/>
              <a:t>indpenendence</a:t>
            </a:r>
            <a:r>
              <a:rPr lang="en-US" dirty="0"/>
              <a:t> of RVs.. So for example here… if we wanted to check independence formally, we would need to check all the possible n values of X and the values of h… that would take awhile</a:t>
            </a:r>
          </a:p>
          <a:p>
            <a:r>
              <a:rPr lang="en-US" dirty="0"/>
              <a:t>Usually independence of random variables is going to follow pretty quickly just from the definitions given in a problem.</a:t>
            </a:r>
          </a:p>
        </p:txBody>
      </p:sp>
      <p:sp>
        <p:nvSpPr>
          <p:cNvPr id="4" name="Slide Number Placeholder 3"/>
          <p:cNvSpPr>
            <a:spLocks noGrp="1"/>
          </p:cNvSpPr>
          <p:nvPr>
            <p:ph type="sldNum" sz="quarter" idx="5"/>
          </p:nvPr>
        </p:nvSpPr>
        <p:spPr/>
        <p:txBody>
          <a:bodyPr/>
          <a:lstStyle/>
          <a:p>
            <a:fld id="{C61EA092-5A1C-405F-8CCA-198B608C04C8}" type="slidenum">
              <a:rPr lang="en-US" smtClean="0"/>
              <a:t>17</a:t>
            </a:fld>
            <a:endParaRPr lang="en-US"/>
          </a:p>
        </p:txBody>
      </p:sp>
    </p:spTree>
    <p:extLst>
      <p:ext uri="{BB962C8B-B14F-4D97-AF65-F5344CB8AC3E}">
        <p14:creationId xmlns:p14="http://schemas.microsoft.com/office/powerpoint/2010/main" val="43358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looking at the independence for 3 or more random variables, then we’ll uses this formula to </a:t>
            </a:r>
            <a:r>
              <a:rPr lang="en-US" dirty="0" err="1"/>
              <a:t>chekck</a:t>
            </a:r>
            <a:r>
              <a:rPr lang="en-US" dirty="0"/>
              <a:t> for mutual </a:t>
            </a:r>
            <a:r>
              <a:rPr lang="en-US" dirty="0" err="1"/>
              <a:t>independnce</a:t>
            </a:r>
            <a:r>
              <a:rPr lang="en-US" dirty="0"/>
              <a:t>.. Again there are cases where this is going to following pretty quickly from the problem </a:t>
            </a:r>
            <a:r>
              <a:rPr lang="en-US" dirty="0" err="1"/>
              <a:t>statmentws</a:t>
            </a:r>
            <a:r>
              <a:rPr lang="en-US" dirty="0"/>
              <a:t>. </a:t>
            </a:r>
          </a:p>
        </p:txBody>
      </p:sp>
      <p:sp>
        <p:nvSpPr>
          <p:cNvPr id="4" name="Slide Number Placeholder 3"/>
          <p:cNvSpPr>
            <a:spLocks noGrp="1"/>
          </p:cNvSpPr>
          <p:nvPr>
            <p:ph type="sldNum" sz="quarter" idx="5"/>
          </p:nvPr>
        </p:nvSpPr>
        <p:spPr/>
        <p:txBody>
          <a:bodyPr/>
          <a:lstStyle/>
          <a:p>
            <a:fld id="{C61EA092-5A1C-405F-8CCA-198B608C04C8}" type="slidenum">
              <a:rPr lang="en-US" smtClean="0"/>
              <a:t>18</a:t>
            </a:fld>
            <a:endParaRPr lang="en-US"/>
          </a:p>
        </p:txBody>
      </p:sp>
    </p:spTree>
    <p:extLst>
      <p:ext uri="{BB962C8B-B14F-4D97-AF65-F5344CB8AC3E}">
        <p14:creationId xmlns:p14="http://schemas.microsoft.com/office/powerpoint/2010/main" val="311259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C1B0-07D5-DA59-838F-A8353A241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792A6-BDF5-9AF7-CE3C-46EA6A2ED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59807-22B3-FE79-FB32-91E0EE763B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BDCC8-501D-43C1-AD05-13EBB50ED092}"/>
              </a:ext>
            </a:extLst>
          </p:cNvPr>
          <p:cNvSpPr>
            <a:spLocks noGrp="1"/>
          </p:cNvSpPr>
          <p:nvPr>
            <p:ph type="sldNum" sz="quarter" idx="5"/>
          </p:nvPr>
        </p:nvSpPr>
        <p:spPr/>
        <p:txBody>
          <a:bodyPr/>
          <a:lstStyle/>
          <a:p>
            <a:fld id="{0586CC5B-2161-4C32-8356-1D3C58CB5E17}" type="slidenum">
              <a:rPr lang="en-US" smtClean="0"/>
              <a:t>19</a:t>
            </a:fld>
            <a:endParaRPr lang="en-US"/>
          </a:p>
        </p:txBody>
      </p:sp>
    </p:spTree>
    <p:extLst>
      <p:ext uri="{BB962C8B-B14F-4D97-AF65-F5344CB8AC3E}">
        <p14:creationId xmlns:p14="http://schemas.microsoft.com/office/powerpoint/2010/main" val="303375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do for the rest of today’s lecture is talk a bunch more about expectation, so let’s first review what expectation is</a:t>
            </a:r>
          </a:p>
        </p:txBody>
      </p:sp>
      <p:sp>
        <p:nvSpPr>
          <p:cNvPr id="4" name="Slide Number Placeholder 3"/>
          <p:cNvSpPr>
            <a:spLocks noGrp="1"/>
          </p:cNvSpPr>
          <p:nvPr>
            <p:ph type="sldNum" sz="quarter" idx="5"/>
          </p:nvPr>
        </p:nvSpPr>
        <p:spPr/>
        <p:txBody>
          <a:bodyPr/>
          <a:lstStyle/>
          <a:p>
            <a:fld id="{C61EA092-5A1C-405F-8CCA-198B608C04C8}" type="slidenum">
              <a:rPr lang="en-US" smtClean="0"/>
              <a:t>20</a:t>
            </a:fld>
            <a:endParaRPr lang="en-US"/>
          </a:p>
        </p:txBody>
      </p:sp>
    </p:spTree>
    <p:extLst>
      <p:ext uri="{BB962C8B-B14F-4D97-AF65-F5344CB8AC3E}">
        <p14:creationId xmlns:p14="http://schemas.microsoft.com/office/powerpoint/2010/main" val="289475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talked about </a:t>
            </a:r>
            <a:r>
              <a:rPr lang="en-US" dirty="0" err="1"/>
              <a:t>eepctated</a:t>
            </a:r>
            <a:r>
              <a:rPr lang="en-US" dirty="0"/>
              <a:t> value as the weighted average.. This first formula is what we’ve seem before,. says look at the random variable, look at the support of the random variable, for every k in the support what is the probability that X takes on the value k, use that probability as the weight when you find the weighted average of all those values in the support of the random variable, that is your expected outcome, your average outcome for the random variable X, we call that the expectation. The other formula calculates the same value, but instead of thinking k by k, value by value in the support, this looks at the sample space of the experiment. Look at the sample space and go outcome by outcome in the sample space, on that outcome what value does X take on, now multiply that by the probability of seeing that outcome, you add up all of those and get the expectation. Depending on the context one formula may be more useful than the other. </a:t>
            </a:r>
          </a:p>
          <a:p>
            <a:endParaRPr lang="en-US" dirty="0"/>
          </a:p>
          <a:p>
            <a:r>
              <a:rPr lang="en-US" dirty="0"/>
              <a:t>If asked, think of R.V. sum of two dice roll and {2, ... ,12} </a:t>
            </a:r>
            <a:r>
              <a:rPr lang="en-US" dirty="0" err="1"/>
              <a:t>v.s</a:t>
            </a:r>
            <a:r>
              <a:rPr lang="en-US" dirty="0"/>
              <a:t>. {(1,1), ... , (6,6)}. </a:t>
            </a:r>
          </a:p>
        </p:txBody>
      </p:sp>
      <p:sp>
        <p:nvSpPr>
          <p:cNvPr id="4" name="Slide Number Placeholder 3"/>
          <p:cNvSpPr>
            <a:spLocks noGrp="1"/>
          </p:cNvSpPr>
          <p:nvPr>
            <p:ph type="sldNum" sz="quarter" idx="5"/>
          </p:nvPr>
        </p:nvSpPr>
        <p:spPr/>
        <p:txBody>
          <a:bodyPr/>
          <a:lstStyle/>
          <a:p>
            <a:fld id="{C61EA092-5A1C-405F-8CCA-198B608C04C8}" type="slidenum">
              <a:rPr lang="en-US" smtClean="0"/>
              <a:t>21</a:t>
            </a:fld>
            <a:endParaRPr lang="en-US"/>
          </a:p>
        </p:txBody>
      </p:sp>
    </p:spTree>
    <p:extLst>
      <p:ext uri="{BB962C8B-B14F-4D97-AF65-F5344CB8AC3E}">
        <p14:creationId xmlns:p14="http://schemas.microsoft.com/office/powerpoint/2010/main" val="138351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might want to find the expectation of some function of X. here are some example of functions. G(X) that we might apply on this random variable. So for </a:t>
            </a:r>
            <a:r>
              <a:rPr lang="en-US" dirty="0" err="1"/>
              <a:t>exmapl,e</a:t>
            </a:r>
            <a:r>
              <a:rPr lang="en-US" dirty="0"/>
              <a:t> we have X is a random variable it assigns </a:t>
            </a:r>
            <a:r>
              <a:rPr lang="en-US" dirty="0" err="1"/>
              <a:t>anumber</a:t>
            </a:r>
            <a:r>
              <a:rPr lang="en-US" dirty="0"/>
              <a:t> </a:t>
            </a:r>
            <a:r>
              <a:rPr lang="en-US" dirty="0" err="1"/>
              <a:t>ot</a:t>
            </a:r>
            <a:r>
              <a:rPr lang="en-US" dirty="0"/>
              <a:t> each </a:t>
            </a:r>
            <a:r>
              <a:rPr lang="en-US" dirty="0" err="1"/>
              <a:t>outome</a:t>
            </a:r>
            <a:r>
              <a:rPr lang="en-US" dirty="0"/>
              <a:t>. We’re going to take that number it assigns whatever that might be, multiply by 2 and add 3 to it. Here are a couple more examples. We might also have a function of two </a:t>
            </a:r>
            <a:r>
              <a:rPr lang="en-US" dirty="0" err="1"/>
              <a:t>randomv</a:t>
            </a:r>
            <a:r>
              <a:rPr lang="en-US" dirty="0"/>
              <a:t> </a:t>
            </a:r>
            <a:r>
              <a:rPr lang="en-US" dirty="0" err="1"/>
              <a:t>ariables</a:t>
            </a:r>
            <a:r>
              <a:rPr lang="en-US" dirty="0"/>
              <a:t>. For example that adds up the values that both those random variables assign to… note that each of these they’re still a random variable. They can </a:t>
            </a:r>
            <a:r>
              <a:rPr lang="en-US" dirty="0" err="1"/>
              <a:t>sitill</a:t>
            </a:r>
            <a:r>
              <a:rPr lang="en-US" dirty="0"/>
              <a:t> take in an outcome, and it give us a number.</a:t>
            </a:r>
          </a:p>
        </p:txBody>
      </p:sp>
      <p:sp>
        <p:nvSpPr>
          <p:cNvPr id="4" name="Slide Number Placeholder 3"/>
          <p:cNvSpPr>
            <a:spLocks noGrp="1"/>
          </p:cNvSpPr>
          <p:nvPr>
            <p:ph type="sldNum" sz="quarter" idx="5"/>
          </p:nvPr>
        </p:nvSpPr>
        <p:spPr/>
        <p:txBody>
          <a:bodyPr/>
          <a:lstStyle/>
          <a:p>
            <a:fld id="{C61EA092-5A1C-405F-8CCA-198B608C04C8}" type="slidenum">
              <a:rPr lang="en-US" smtClean="0"/>
              <a:t>22</a:t>
            </a:fld>
            <a:endParaRPr lang="en-US"/>
          </a:p>
        </p:txBody>
      </p:sp>
    </p:spTree>
    <p:extLst>
      <p:ext uri="{BB962C8B-B14F-4D97-AF65-F5344CB8AC3E}">
        <p14:creationId xmlns:p14="http://schemas.microsoft.com/office/powerpoint/2010/main" val="591221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say we want to find the expected value of one of these functions. Let’s say we want to find e[x^2. our first guess might be. </a:t>
            </a:r>
            <a:r>
              <a:rPr lang="en-US" dirty="0" err="1"/>
              <a:t>Wel</a:t>
            </a:r>
            <a:r>
              <a:rPr lang="en-US" dirty="0"/>
              <a:t>… </a:t>
            </a:r>
          </a:p>
          <a:p>
            <a:endParaRPr lang="en-US" dirty="0"/>
          </a:p>
          <a:p>
            <a:r>
              <a:rPr lang="en-US" dirty="0"/>
              <a:t>This isn’t actually </a:t>
            </a:r>
            <a:r>
              <a:rPr lang="en-US" dirty="0" err="1"/>
              <a:t>ture</a:t>
            </a:r>
            <a:r>
              <a:rPr lang="en-US" dirty="0"/>
              <a:t> in general. For example… let’s say we have some random variable that follows this </a:t>
            </a:r>
            <a:r>
              <a:rPr lang="en-US" dirty="0" err="1"/>
              <a:t>pmf</a:t>
            </a:r>
            <a:r>
              <a:rPr lang="en-US" dirty="0"/>
              <a:t>. It take on 1 or -1 with equal probability.. </a:t>
            </a:r>
          </a:p>
          <a:p>
            <a:r>
              <a:rPr lang="en-US" dirty="0"/>
              <a:t>However, e[x^2] is 1 because when we square each of these we’re going to get a 1, when means that X6@ is always being 1. </a:t>
            </a:r>
          </a:p>
          <a:p>
            <a:r>
              <a:rPr lang="en-US" dirty="0"/>
              <a:t>Why is this? Let’s look at the PMF for X^2</a:t>
            </a:r>
          </a:p>
        </p:txBody>
      </p:sp>
      <p:sp>
        <p:nvSpPr>
          <p:cNvPr id="4" name="Slide Number Placeholder 3"/>
          <p:cNvSpPr>
            <a:spLocks noGrp="1"/>
          </p:cNvSpPr>
          <p:nvPr>
            <p:ph type="sldNum" sz="quarter" idx="5"/>
          </p:nvPr>
        </p:nvSpPr>
        <p:spPr/>
        <p:txBody>
          <a:bodyPr/>
          <a:lstStyle/>
          <a:p>
            <a:fld id="{C61EA092-5A1C-405F-8CCA-198B608C04C8}" type="slidenum">
              <a:rPr lang="en-US" smtClean="0"/>
              <a:t>23</a:t>
            </a:fld>
            <a:endParaRPr lang="en-US"/>
          </a:p>
        </p:txBody>
      </p:sp>
    </p:spTree>
    <p:extLst>
      <p:ext uri="{BB962C8B-B14F-4D97-AF65-F5344CB8AC3E}">
        <p14:creationId xmlns:p14="http://schemas.microsoft.com/office/powerpoint/2010/main" val="257560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F329-2D91-CDFD-10BB-6EA459C1D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E183C-AB1E-6D69-F6AA-4B1ABEA03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D73CC-2A68-D519-722E-3B497E0FEB67}"/>
              </a:ext>
            </a:extLst>
          </p:cNvPr>
          <p:cNvSpPr>
            <a:spLocks noGrp="1"/>
          </p:cNvSpPr>
          <p:nvPr>
            <p:ph type="body" idx="1"/>
          </p:nvPr>
        </p:nvSpPr>
        <p:spPr/>
        <p:txBody>
          <a:bodyPr/>
          <a:lstStyle/>
          <a:p>
            <a:r>
              <a:rPr lang="en-US" dirty="0"/>
              <a:t>Now let’s say we want to find the expected value of one of these functions. Let’s say we want to find e[x^2. our first guess might be. </a:t>
            </a:r>
            <a:r>
              <a:rPr lang="en-US" dirty="0" err="1"/>
              <a:t>Wel</a:t>
            </a:r>
            <a:r>
              <a:rPr lang="en-US" dirty="0"/>
              <a:t>… </a:t>
            </a:r>
          </a:p>
          <a:p>
            <a:endParaRPr lang="en-US" dirty="0"/>
          </a:p>
          <a:p>
            <a:r>
              <a:rPr lang="en-US" dirty="0"/>
              <a:t>This isn’t actually </a:t>
            </a:r>
            <a:r>
              <a:rPr lang="en-US" dirty="0" err="1"/>
              <a:t>ture</a:t>
            </a:r>
            <a:r>
              <a:rPr lang="en-US" dirty="0"/>
              <a:t> in general. For example… let’s say we have some random variable that follows this </a:t>
            </a:r>
            <a:r>
              <a:rPr lang="en-US" dirty="0" err="1"/>
              <a:t>pmf</a:t>
            </a:r>
            <a:r>
              <a:rPr lang="en-US" dirty="0"/>
              <a:t>. It take on 1 or -1 with equal probability.. </a:t>
            </a:r>
          </a:p>
          <a:p>
            <a:r>
              <a:rPr lang="en-US" dirty="0"/>
              <a:t>However, e[x^2] is 1 because when we square each of these we’re going to get a 1, when means that X6@ is always being 1. </a:t>
            </a:r>
          </a:p>
          <a:p>
            <a:r>
              <a:rPr lang="en-US" dirty="0"/>
              <a:t>Why is this? Let’s look at the PMF for X^2</a:t>
            </a:r>
          </a:p>
        </p:txBody>
      </p:sp>
      <p:sp>
        <p:nvSpPr>
          <p:cNvPr id="4" name="Slide Number Placeholder 3">
            <a:extLst>
              <a:ext uri="{FF2B5EF4-FFF2-40B4-BE49-F238E27FC236}">
                <a16:creationId xmlns:a16="http://schemas.microsoft.com/office/drawing/2014/main" id="{07199E65-2AE1-23F9-A618-CE3F8AC84039}"/>
              </a:ext>
            </a:extLst>
          </p:cNvPr>
          <p:cNvSpPr>
            <a:spLocks noGrp="1"/>
          </p:cNvSpPr>
          <p:nvPr>
            <p:ph type="sldNum" sz="quarter" idx="5"/>
          </p:nvPr>
        </p:nvSpPr>
        <p:spPr/>
        <p:txBody>
          <a:bodyPr/>
          <a:lstStyle/>
          <a:p>
            <a:fld id="{C61EA092-5A1C-405F-8CCA-198B608C04C8}" type="slidenum">
              <a:rPr lang="en-US" smtClean="0"/>
              <a:t>24</a:t>
            </a:fld>
            <a:endParaRPr lang="en-US"/>
          </a:p>
        </p:txBody>
      </p:sp>
    </p:spTree>
    <p:extLst>
      <p:ext uri="{BB962C8B-B14F-4D97-AF65-F5344CB8AC3E}">
        <p14:creationId xmlns:p14="http://schemas.microsoft.com/office/powerpoint/2010/main" val="201440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square X, what we’re really doing is squaring the values in the </a:t>
            </a:r>
            <a:r>
              <a:rPr lang="en-US" dirty="0" err="1"/>
              <a:t>sUPPORT</a:t>
            </a:r>
            <a:r>
              <a:rPr lang="en-US" dirty="0"/>
              <a:t> of X. this is the PMF for X, the PMF for X^2 Is this the probabilities remain the same but we’re going to square each of the values in the range.. The outcomes that correspond the X=1 are the same, they have the same probability, we’re just saying that X^2 is not going assign 1 to that outcome it’s going to assign 1^2.. When we do this we can </a:t>
            </a:r>
            <a:r>
              <a:rPr lang="en-US" dirty="0" err="1"/>
              <a:t>thn</a:t>
            </a:r>
            <a:r>
              <a:rPr lang="en-US" dirty="0"/>
              <a:t>.. </a:t>
            </a:r>
          </a:p>
        </p:txBody>
      </p:sp>
      <p:sp>
        <p:nvSpPr>
          <p:cNvPr id="4" name="Slide Number Placeholder 3"/>
          <p:cNvSpPr>
            <a:spLocks noGrp="1"/>
          </p:cNvSpPr>
          <p:nvPr>
            <p:ph type="sldNum" sz="quarter" idx="5"/>
          </p:nvPr>
        </p:nvSpPr>
        <p:spPr/>
        <p:txBody>
          <a:bodyPr/>
          <a:lstStyle/>
          <a:p>
            <a:fld id="{C61EA092-5A1C-405F-8CCA-198B608C04C8}" type="slidenum">
              <a:rPr lang="en-US" smtClean="0"/>
              <a:t>25</a:t>
            </a:fld>
            <a:endParaRPr lang="en-US"/>
          </a:p>
        </p:txBody>
      </p:sp>
    </p:spTree>
    <p:extLst>
      <p:ext uri="{BB962C8B-B14F-4D97-AF65-F5344CB8AC3E}">
        <p14:creationId xmlns:p14="http://schemas.microsoft.com/office/powerpoint/2010/main" val="201860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6</a:t>
            </a:fld>
            <a:endParaRPr lang="en-US"/>
          </a:p>
        </p:txBody>
      </p:sp>
    </p:spTree>
    <p:extLst>
      <p:ext uri="{BB962C8B-B14F-4D97-AF65-F5344CB8AC3E}">
        <p14:creationId xmlns:p14="http://schemas.microsoft.com/office/powerpoint/2010/main" val="172729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to find the expected value of some function </a:t>
            </a:r>
            <a:r>
              <a:rPr lang="en-US" dirty="0" err="1"/>
              <a:t>ofX</a:t>
            </a:r>
            <a:r>
              <a:rPr lang="en-US" dirty="0"/>
              <a:t>. We do the exact same thing, we’re taking  </a:t>
            </a:r>
            <a:r>
              <a:rPr lang="en-US" dirty="0" err="1"/>
              <a:t>thes</a:t>
            </a:r>
            <a:r>
              <a:rPr lang="en-US" dirty="0"/>
              <a:t> </a:t>
            </a:r>
            <a:r>
              <a:rPr lang="en-US" dirty="0" err="1"/>
              <a:t>ame</a:t>
            </a:r>
            <a:r>
              <a:rPr lang="en-US" dirty="0"/>
              <a:t> weighted average, but now, we’re going to apply whatever function we have on each of the </a:t>
            </a:r>
            <a:r>
              <a:rPr lang="en-US" dirty="0" err="1"/>
              <a:t>valuesin</a:t>
            </a:r>
            <a:r>
              <a:rPr lang="en-US" dirty="0"/>
              <a:t> the support of X. we’re doing g(k) instead of just k. that’s the only difference. If X^2, we’ll to k^2 here. If it’s 2^X </a:t>
            </a:r>
            <a:r>
              <a:rPr lang="en-US" dirty="0" err="1"/>
              <a:t>i</a:t>
            </a:r>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27</a:t>
            </a:fld>
            <a:endParaRPr lang="en-US"/>
          </a:p>
        </p:txBody>
      </p:sp>
    </p:spTree>
    <p:extLst>
      <p:ext uri="{BB962C8B-B14F-4D97-AF65-F5344CB8AC3E}">
        <p14:creationId xmlns:p14="http://schemas.microsoft.com/office/powerpoint/2010/main" val="48294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X is the linear function, it’s just adding together somethings? </a:t>
            </a:r>
          </a:p>
        </p:txBody>
      </p:sp>
      <p:sp>
        <p:nvSpPr>
          <p:cNvPr id="4" name="Slide Number Placeholder 3"/>
          <p:cNvSpPr>
            <a:spLocks noGrp="1"/>
          </p:cNvSpPr>
          <p:nvPr>
            <p:ph type="sldNum" sz="quarter" idx="5"/>
          </p:nvPr>
        </p:nvSpPr>
        <p:spPr/>
        <p:txBody>
          <a:bodyPr/>
          <a:lstStyle/>
          <a:p>
            <a:fld id="{C61EA092-5A1C-405F-8CCA-198B608C04C8}" type="slidenum">
              <a:rPr lang="en-US" smtClean="0"/>
              <a:t>28</a:t>
            </a:fld>
            <a:endParaRPr lang="en-US"/>
          </a:p>
        </p:txBody>
      </p:sp>
    </p:spTree>
    <p:extLst>
      <p:ext uri="{BB962C8B-B14F-4D97-AF65-F5344CB8AC3E}">
        <p14:creationId xmlns:p14="http://schemas.microsoft.com/office/powerpoint/2010/main" val="2440208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90E7-9C77-E535-0CE8-92D89DABF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4D944-43DC-F34B-4A4E-CFF5EE7D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835B7-2332-055C-53B5-0844915EC8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980182-B4C0-3406-7350-C6392B978540}"/>
              </a:ext>
            </a:extLst>
          </p:cNvPr>
          <p:cNvSpPr>
            <a:spLocks noGrp="1"/>
          </p:cNvSpPr>
          <p:nvPr>
            <p:ph type="sldNum" sz="quarter" idx="5"/>
          </p:nvPr>
        </p:nvSpPr>
        <p:spPr/>
        <p:txBody>
          <a:bodyPr/>
          <a:lstStyle/>
          <a:p>
            <a:fld id="{0586CC5B-2161-4C32-8356-1D3C58CB5E17}" type="slidenum">
              <a:rPr lang="en-US" smtClean="0"/>
              <a:t>29</a:t>
            </a:fld>
            <a:endParaRPr lang="en-US"/>
          </a:p>
        </p:txBody>
      </p:sp>
    </p:spTree>
    <p:extLst>
      <p:ext uri="{BB962C8B-B14F-4D97-AF65-F5344CB8AC3E}">
        <p14:creationId xmlns:p14="http://schemas.microsoft.com/office/powerpoint/2010/main" val="2292888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30</a:t>
            </a:fld>
            <a:endParaRPr lang="en-US"/>
          </a:p>
        </p:txBody>
      </p:sp>
    </p:spTree>
    <p:extLst>
      <p:ext uri="{BB962C8B-B14F-4D97-AF65-F5344CB8AC3E}">
        <p14:creationId xmlns:p14="http://schemas.microsoft.com/office/powerpoint/2010/main" val="3326213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31</a:t>
            </a:fld>
            <a:endParaRPr lang="en-US"/>
          </a:p>
        </p:txBody>
      </p:sp>
    </p:spTree>
    <p:extLst>
      <p:ext uri="{BB962C8B-B14F-4D97-AF65-F5344CB8AC3E}">
        <p14:creationId xmlns:p14="http://schemas.microsoft.com/office/powerpoint/2010/main" val="344917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32</a:t>
            </a:fld>
            <a:endParaRPr lang="en-US"/>
          </a:p>
        </p:txBody>
      </p:sp>
    </p:spTree>
    <p:extLst>
      <p:ext uri="{BB962C8B-B14F-4D97-AF65-F5344CB8AC3E}">
        <p14:creationId xmlns:p14="http://schemas.microsoft.com/office/powerpoint/2010/main" val="313759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33</a:t>
            </a:fld>
            <a:endParaRPr lang="en-US"/>
          </a:p>
        </p:txBody>
      </p:sp>
    </p:spTree>
    <p:extLst>
      <p:ext uri="{BB962C8B-B14F-4D97-AF65-F5344CB8AC3E}">
        <p14:creationId xmlns:p14="http://schemas.microsoft.com/office/powerpoint/2010/main" val="3161095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F1C27-BC89-F400-CC45-B860F874C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1E71F-6B7E-9436-4079-66F7C7C3D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672F1-A33E-280F-A27C-3E02491AEB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6E540-757B-65BB-EFF4-C94BB5592F3B}"/>
              </a:ext>
            </a:extLst>
          </p:cNvPr>
          <p:cNvSpPr>
            <a:spLocks noGrp="1"/>
          </p:cNvSpPr>
          <p:nvPr>
            <p:ph type="sldNum" sz="quarter" idx="5"/>
          </p:nvPr>
        </p:nvSpPr>
        <p:spPr/>
        <p:txBody>
          <a:bodyPr/>
          <a:lstStyle/>
          <a:p>
            <a:fld id="{0586CC5B-2161-4C32-8356-1D3C58CB5E17}" type="slidenum">
              <a:rPr lang="en-US" smtClean="0"/>
              <a:t>34</a:t>
            </a:fld>
            <a:endParaRPr lang="en-US"/>
          </a:p>
        </p:txBody>
      </p:sp>
    </p:spTree>
    <p:extLst>
      <p:ext uri="{BB962C8B-B14F-4D97-AF65-F5344CB8AC3E}">
        <p14:creationId xmlns:p14="http://schemas.microsoft.com/office/powerpoint/2010/main" val="1850777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36</a:t>
            </a:fld>
            <a:endParaRPr lang="en-US"/>
          </a:p>
        </p:txBody>
      </p:sp>
    </p:spTree>
    <p:extLst>
      <p:ext uri="{BB962C8B-B14F-4D97-AF65-F5344CB8AC3E}">
        <p14:creationId xmlns:p14="http://schemas.microsoft.com/office/powerpoint/2010/main" val="3929217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37</a:t>
            </a:fld>
            <a:endParaRPr lang="en-US"/>
          </a:p>
        </p:txBody>
      </p:sp>
    </p:spTree>
    <p:extLst>
      <p:ext uri="{BB962C8B-B14F-4D97-AF65-F5344CB8AC3E}">
        <p14:creationId xmlns:p14="http://schemas.microsoft.com/office/powerpoint/2010/main" val="306651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F6AA6-E76C-027F-B096-4F9C413A6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BDDBD-B626-EC4A-0F0B-C1AE39B09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EA7C3-182A-97C7-4EEE-A7CC32B4C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2C564-82C6-B429-1C71-4B3781ADAADA}"/>
              </a:ext>
            </a:extLst>
          </p:cNvPr>
          <p:cNvSpPr>
            <a:spLocks noGrp="1"/>
          </p:cNvSpPr>
          <p:nvPr>
            <p:ph type="sldNum" sz="quarter" idx="5"/>
          </p:nvPr>
        </p:nvSpPr>
        <p:spPr/>
        <p:txBody>
          <a:bodyPr/>
          <a:lstStyle/>
          <a:p>
            <a:fld id="{C61EA092-5A1C-405F-8CCA-198B608C04C8}" type="slidenum">
              <a:rPr lang="en-US" smtClean="0"/>
              <a:t>7</a:t>
            </a:fld>
            <a:endParaRPr lang="en-US"/>
          </a:p>
        </p:txBody>
      </p:sp>
    </p:spTree>
    <p:extLst>
      <p:ext uri="{BB962C8B-B14F-4D97-AF65-F5344CB8AC3E}">
        <p14:creationId xmlns:p14="http://schemas.microsoft.com/office/powerpoint/2010/main" val="3861691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38</a:t>
            </a:fld>
            <a:endParaRPr lang="en-US"/>
          </a:p>
        </p:txBody>
      </p:sp>
    </p:spTree>
    <p:extLst>
      <p:ext uri="{BB962C8B-B14F-4D97-AF65-F5344CB8AC3E}">
        <p14:creationId xmlns:p14="http://schemas.microsoft.com/office/powerpoint/2010/main" val="4049556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39</a:t>
            </a:fld>
            <a:endParaRPr lang="en-US"/>
          </a:p>
        </p:txBody>
      </p:sp>
    </p:spTree>
    <p:extLst>
      <p:ext uri="{BB962C8B-B14F-4D97-AF65-F5344CB8AC3E}">
        <p14:creationId xmlns:p14="http://schemas.microsoft.com/office/powerpoint/2010/main" val="374922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42</a:t>
            </a:fld>
            <a:endParaRPr lang="en-US"/>
          </a:p>
        </p:txBody>
      </p:sp>
    </p:spTree>
    <p:extLst>
      <p:ext uri="{BB962C8B-B14F-4D97-AF65-F5344CB8AC3E}">
        <p14:creationId xmlns:p14="http://schemas.microsoft.com/office/powerpoint/2010/main" val="3523462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44</a:t>
            </a:fld>
            <a:endParaRPr lang="en-US"/>
          </a:p>
        </p:txBody>
      </p:sp>
    </p:spTree>
    <p:extLst>
      <p:ext uri="{BB962C8B-B14F-4D97-AF65-F5344CB8AC3E}">
        <p14:creationId xmlns:p14="http://schemas.microsoft.com/office/powerpoint/2010/main" val="3401474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45</a:t>
            </a:fld>
            <a:endParaRPr lang="en-US"/>
          </a:p>
        </p:txBody>
      </p:sp>
    </p:spTree>
    <p:extLst>
      <p:ext uri="{BB962C8B-B14F-4D97-AF65-F5344CB8AC3E}">
        <p14:creationId xmlns:p14="http://schemas.microsoft.com/office/powerpoint/2010/main" val="1699288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46</a:t>
            </a:fld>
            <a:endParaRPr lang="en-US"/>
          </a:p>
        </p:txBody>
      </p:sp>
    </p:spTree>
    <p:extLst>
      <p:ext uri="{BB962C8B-B14F-4D97-AF65-F5344CB8AC3E}">
        <p14:creationId xmlns:p14="http://schemas.microsoft.com/office/powerpoint/2010/main" val="1066819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48</a:t>
            </a:fld>
            <a:endParaRPr lang="en-US"/>
          </a:p>
        </p:txBody>
      </p:sp>
    </p:spTree>
    <p:extLst>
      <p:ext uri="{BB962C8B-B14F-4D97-AF65-F5344CB8AC3E}">
        <p14:creationId xmlns:p14="http://schemas.microsoft.com/office/powerpoint/2010/main" val="986330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50</a:t>
            </a:fld>
            <a:endParaRPr lang="en-US"/>
          </a:p>
        </p:txBody>
      </p:sp>
    </p:spTree>
    <p:extLst>
      <p:ext uri="{BB962C8B-B14F-4D97-AF65-F5344CB8AC3E}">
        <p14:creationId xmlns:p14="http://schemas.microsoft.com/office/powerpoint/2010/main" val="737354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51</a:t>
            </a:fld>
            <a:endParaRPr lang="en-US"/>
          </a:p>
        </p:txBody>
      </p:sp>
    </p:spTree>
    <p:extLst>
      <p:ext uri="{BB962C8B-B14F-4D97-AF65-F5344CB8AC3E}">
        <p14:creationId xmlns:p14="http://schemas.microsoft.com/office/powerpoint/2010/main" val="1493321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52</a:t>
            </a:fld>
            <a:endParaRPr lang="en-US"/>
          </a:p>
        </p:txBody>
      </p:sp>
    </p:spTree>
    <p:extLst>
      <p:ext uri="{BB962C8B-B14F-4D97-AF65-F5344CB8AC3E}">
        <p14:creationId xmlns:p14="http://schemas.microsoft.com/office/powerpoint/2010/main" val="378553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C9108-0A44-3673-9E2E-D87673912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3525C-089A-2205-E25B-500373EFB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1BA84-8546-D7C2-6632-7CCA71F7F9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04A1C-8B84-54A0-AE3B-2826DB534BF7}"/>
              </a:ext>
            </a:extLst>
          </p:cNvPr>
          <p:cNvSpPr>
            <a:spLocks noGrp="1"/>
          </p:cNvSpPr>
          <p:nvPr>
            <p:ph type="sldNum" sz="quarter" idx="5"/>
          </p:nvPr>
        </p:nvSpPr>
        <p:spPr/>
        <p:txBody>
          <a:bodyPr/>
          <a:lstStyle/>
          <a:p>
            <a:fld id="{C61EA092-5A1C-405F-8CCA-198B608C04C8}" type="slidenum">
              <a:rPr lang="en-US" smtClean="0"/>
              <a:t>8</a:t>
            </a:fld>
            <a:endParaRPr lang="en-US"/>
          </a:p>
        </p:txBody>
      </p:sp>
    </p:spTree>
    <p:extLst>
      <p:ext uri="{BB962C8B-B14F-4D97-AF65-F5344CB8AC3E}">
        <p14:creationId xmlns:p14="http://schemas.microsoft.com/office/powerpoint/2010/main" val="3067611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53</a:t>
            </a:fld>
            <a:endParaRPr lang="en-US"/>
          </a:p>
        </p:txBody>
      </p:sp>
    </p:spTree>
    <p:extLst>
      <p:ext uri="{BB962C8B-B14F-4D97-AF65-F5344CB8AC3E}">
        <p14:creationId xmlns:p14="http://schemas.microsoft.com/office/powerpoint/2010/main" val="3398068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54</a:t>
            </a:fld>
            <a:endParaRPr lang="en-US"/>
          </a:p>
        </p:txBody>
      </p:sp>
    </p:spTree>
    <p:extLst>
      <p:ext uri="{BB962C8B-B14F-4D97-AF65-F5344CB8AC3E}">
        <p14:creationId xmlns:p14="http://schemas.microsoft.com/office/powerpoint/2010/main" val="1976337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55</a:t>
            </a:fld>
            <a:endParaRPr lang="en-US"/>
          </a:p>
        </p:txBody>
      </p:sp>
    </p:spTree>
    <p:extLst>
      <p:ext uri="{BB962C8B-B14F-4D97-AF65-F5344CB8AC3E}">
        <p14:creationId xmlns:p14="http://schemas.microsoft.com/office/powerpoint/2010/main" val="1289102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56</a:t>
            </a:fld>
            <a:endParaRPr lang="en-US"/>
          </a:p>
        </p:txBody>
      </p:sp>
    </p:spTree>
    <p:extLst>
      <p:ext uri="{BB962C8B-B14F-4D97-AF65-F5344CB8AC3E}">
        <p14:creationId xmlns:p14="http://schemas.microsoft.com/office/powerpoint/2010/main" val="2344135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57</a:t>
            </a:fld>
            <a:endParaRPr lang="en-US"/>
          </a:p>
        </p:txBody>
      </p:sp>
    </p:spTree>
    <p:extLst>
      <p:ext uri="{BB962C8B-B14F-4D97-AF65-F5344CB8AC3E}">
        <p14:creationId xmlns:p14="http://schemas.microsoft.com/office/powerpoint/2010/main" val="3136540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58</a:t>
            </a:fld>
            <a:endParaRPr lang="en-US"/>
          </a:p>
        </p:txBody>
      </p:sp>
    </p:spTree>
    <p:extLst>
      <p:ext uri="{BB962C8B-B14F-4D97-AF65-F5344CB8AC3E}">
        <p14:creationId xmlns:p14="http://schemas.microsoft.com/office/powerpoint/2010/main" val="533067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61</a:t>
            </a:fld>
            <a:endParaRPr lang="en-US"/>
          </a:p>
        </p:txBody>
      </p:sp>
    </p:spTree>
    <p:extLst>
      <p:ext uri="{BB962C8B-B14F-4D97-AF65-F5344CB8AC3E}">
        <p14:creationId xmlns:p14="http://schemas.microsoft.com/office/powerpoint/2010/main" val="3011221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67</a:t>
            </a:fld>
            <a:endParaRPr lang="en-US"/>
          </a:p>
        </p:txBody>
      </p:sp>
    </p:spTree>
    <p:extLst>
      <p:ext uri="{BB962C8B-B14F-4D97-AF65-F5344CB8AC3E}">
        <p14:creationId xmlns:p14="http://schemas.microsoft.com/office/powerpoint/2010/main" val="304682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5848-CCDB-162D-D9D5-642037CB8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119FB-629D-EA8E-4CAA-F1B48F759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40456-8F42-0A04-67FD-369BBC13F4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68AD2-1B73-01E7-3144-E9B002FAAC28}"/>
              </a:ext>
            </a:extLst>
          </p:cNvPr>
          <p:cNvSpPr>
            <a:spLocks noGrp="1"/>
          </p:cNvSpPr>
          <p:nvPr>
            <p:ph type="sldNum" sz="quarter" idx="5"/>
          </p:nvPr>
        </p:nvSpPr>
        <p:spPr/>
        <p:txBody>
          <a:bodyPr/>
          <a:lstStyle/>
          <a:p>
            <a:fld id="{C61EA092-5A1C-405F-8CCA-198B608C04C8}" type="slidenum">
              <a:rPr lang="en-US" smtClean="0"/>
              <a:t>9</a:t>
            </a:fld>
            <a:endParaRPr lang="en-US"/>
          </a:p>
        </p:txBody>
      </p:sp>
    </p:spTree>
    <p:extLst>
      <p:ext uri="{BB962C8B-B14F-4D97-AF65-F5344CB8AC3E}">
        <p14:creationId xmlns:p14="http://schemas.microsoft.com/office/powerpoint/2010/main" val="312187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10</a:t>
            </a:fld>
            <a:endParaRPr lang="en-US"/>
          </a:p>
        </p:txBody>
      </p:sp>
    </p:spTree>
    <p:extLst>
      <p:ext uri="{BB962C8B-B14F-4D97-AF65-F5344CB8AC3E}">
        <p14:creationId xmlns:p14="http://schemas.microsoft.com/office/powerpoint/2010/main" val="151932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11</a:t>
            </a:fld>
            <a:endParaRPr lang="en-US"/>
          </a:p>
        </p:txBody>
      </p:sp>
    </p:spTree>
    <p:extLst>
      <p:ext uri="{BB962C8B-B14F-4D97-AF65-F5344CB8AC3E}">
        <p14:creationId xmlns:p14="http://schemas.microsoft.com/office/powerpoint/2010/main" val="315893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independence for events, that formula looked like this, one of the definitions. We say that two events are independent if … in other the way that we think about… to get the probability of both occurring we don’t have to conditioning on each </a:t>
            </a:r>
            <a:r>
              <a:rPr lang="en-US" dirty="0" err="1"/>
              <a:t>toerh</a:t>
            </a:r>
            <a:r>
              <a:rPr lang="en-US" dirty="0"/>
              <a:t> w the chain rule, we can just multiply their probabilities. </a:t>
            </a:r>
          </a:p>
        </p:txBody>
      </p:sp>
      <p:sp>
        <p:nvSpPr>
          <p:cNvPr id="4" name="Slide Number Placeholder 3"/>
          <p:cNvSpPr>
            <a:spLocks noGrp="1"/>
          </p:cNvSpPr>
          <p:nvPr>
            <p:ph type="sldNum" sz="quarter" idx="5"/>
          </p:nvPr>
        </p:nvSpPr>
        <p:spPr/>
        <p:txBody>
          <a:bodyPr/>
          <a:lstStyle/>
          <a:p>
            <a:fld id="{C61EA092-5A1C-405F-8CCA-198B608C04C8}" type="slidenum">
              <a:rPr lang="en-US" smtClean="0"/>
              <a:t>13</a:t>
            </a:fld>
            <a:endParaRPr lang="en-US"/>
          </a:p>
        </p:txBody>
      </p:sp>
    </p:spTree>
    <p:extLst>
      <p:ext uri="{BB962C8B-B14F-4D97-AF65-F5344CB8AC3E}">
        <p14:creationId xmlns:p14="http://schemas.microsoft.com/office/powerpoint/2010/main" val="343452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for random variables? So if I rolled a pair of dice and I care about the sum of the dice, well then is that independent of just one of the dice rolls? And we know how to do that for events for the event. I got a four on the red die or a seven on the blue die, or seven as the sum of the two dice, I want to talk about how we do that for random variables as well when we look at that number output, not just the event.</a:t>
            </a:r>
          </a:p>
          <a:p>
            <a:endParaRPr lang="en-US" dirty="0"/>
          </a:p>
          <a:p>
            <a:r>
              <a:rPr lang="en-US" dirty="0"/>
              <a:t>We define independence in a very similar way. Two random variables </a:t>
            </a:r>
            <a:r>
              <a:rPr lang="en-US" dirty="0" err="1"/>
              <a:t>variables</a:t>
            </a:r>
            <a:r>
              <a:rPr lang="en-US" dirty="0"/>
              <a:t> .. Are .. </a:t>
            </a:r>
            <a:r>
              <a:rPr lang="en-US" dirty="0" err="1"/>
              <a:t>Notee</a:t>
            </a:r>
            <a:r>
              <a:rPr lang="en-US" dirty="0"/>
              <a:t> that X=k and Y=l are both events, we’re checking that these events are independent of each other. We need to check that these are </a:t>
            </a:r>
            <a:r>
              <a:rPr lang="en-US" dirty="0" err="1"/>
              <a:t>indepnedne</a:t>
            </a:r>
            <a:r>
              <a:rPr lang="en-US" dirty="0"/>
              <a:t> for all k and l we could plug in over here. If we find that two </a:t>
            </a:r>
            <a:r>
              <a:rPr lang="en-US" dirty="0" err="1"/>
              <a:t>rvs</a:t>
            </a:r>
            <a:r>
              <a:rPr lang="en-US" dirty="0"/>
              <a:t> are </a:t>
            </a:r>
            <a:r>
              <a:rPr lang="en-US" dirty="0" err="1"/>
              <a:t>indpenent</a:t>
            </a:r>
            <a:r>
              <a:rPr lang="en-US" dirty="0"/>
              <a:t>.. That means that knowing the value of one… we need to check this </a:t>
            </a:r>
            <a:r>
              <a:rPr lang="en-US" dirty="0" err="1"/>
              <a:t>indpenednce</a:t>
            </a:r>
            <a:r>
              <a:rPr lang="en-US" dirty="0"/>
              <a:t> for all the possible values. </a:t>
            </a:r>
          </a:p>
          <a:p>
            <a:endParaRPr lang="en-US" dirty="0"/>
          </a:p>
          <a:p>
            <a:endParaRPr lang="en-US" dirty="0"/>
          </a:p>
          <a:p>
            <a:endParaRPr lang="en-US" dirty="0"/>
          </a:p>
          <a:p>
            <a:r>
              <a:rPr lang="en-US" dirty="0"/>
              <a:t>Small notational note – we’re commas instead id of intersection because we love </a:t>
            </a:r>
            <a:r>
              <a:rPr lang="en-US" dirty="0" err="1"/>
              <a:t>ti</a:t>
            </a:r>
            <a:r>
              <a:rPr lang="en-US" dirty="0"/>
              <a:t> save space, commas are a bit easier to type.. Feel free to use whatever. </a:t>
            </a:r>
          </a:p>
        </p:txBody>
      </p:sp>
      <p:sp>
        <p:nvSpPr>
          <p:cNvPr id="4" name="Slide Number Placeholder 3"/>
          <p:cNvSpPr>
            <a:spLocks noGrp="1"/>
          </p:cNvSpPr>
          <p:nvPr>
            <p:ph type="sldNum" sz="quarter" idx="5"/>
          </p:nvPr>
        </p:nvSpPr>
        <p:spPr/>
        <p:txBody>
          <a:bodyPr/>
          <a:lstStyle/>
          <a:p>
            <a:fld id="{C61EA092-5A1C-405F-8CCA-198B608C04C8}" type="slidenum">
              <a:rPr lang="en-US" smtClean="0"/>
              <a:t>14</a:t>
            </a:fld>
            <a:endParaRPr lang="en-US"/>
          </a:p>
        </p:txBody>
      </p:sp>
    </p:spTree>
    <p:extLst>
      <p:ext uri="{BB962C8B-B14F-4D97-AF65-F5344CB8AC3E}">
        <p14:creationId xmlns:p14="http://schemas.microsoft.com/office/powerpoint/2010/main" val="205121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542617C-0A76-4AE9-B3CA-996D74807C5B}"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1B5B9-70F7-4CBD-9756-E6BC48B1F7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61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542617C-0A76-4AE9-B3CA-996D74807C5B}" type="datetimeFigureOut">
              <a:rPr lang="en-US" smtClean="0"/>
              <a:t>7/14/2026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681B5B9-70F7-4CBD-9756-E6BC48B1F799}"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75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542617C-0A76-4AE9-B3CA-996D74807C5B}" type="datetimeFigureOut">
              <a:rPr lang="en-US" smtClean="0"/>
              <a:t>7/14/2026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681B5B9-70F7-4CBD-9756-E6BC48B1F799}"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361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23802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42617C-0A76-4AE9-B3CA-996D74807C5B}"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1B5B9-70F7-4CBD-9756-E6BC48B1F799}" type="slidenum">
              <a:rPr lang="en-US" smtClean="0"/>
              <a:t>‹#›</a:t>
            </a:fld>
            <a:endParaRPr lang="en-US"/>
          </a:p>
        </p:txBody>
      </p:sp>
    </p:spTree>
    <p:extLst>
      <p:ext uri="{BB962C8B-B14F-4D97-AF65-F5344CB8AC3E}">
        <p14:creationId xmlns:p14="http://schemas.microsoft.com/office/powerpoint/2010/main" val="195767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542617C-0A76-4AE9-B3CA-996D74807C5B}" type="datetimeFigureOut">
              <a:rPr lang="en-US" smtClean="0"/>
              <a:t>7/14/2026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681B5B9-70F7-4CBD-9756-E6BC48B1F799}"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6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542617C-0A76-4AE9-B3CA-996D74807C5B}" type="datetimeFigureOut">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1B5B9-70F7-4CBD-9756-E6BC48B1F799}"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990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2617C-0A76-4AE9-B3CA-996D74807C5B}" type="datetimeFigureOut">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1B5B9-70F7-4CBD-9756-E6BC48B1F799}" type="slidenum">
              <a:rPr lang="en-US" smtClean="0"/>
              <a:t>‹#›</a:t>
            </a:fld>
            <a:endParaRPr lang="en-US"/>
          </a:p>
        </p:txBody>
      </p:sp>
    </p:spTree>
    <p:extLst>
      <p:ext uri="{BB962C8B-B14F-4D97-AF65-F5344CB8AC3E}">
        <p14:creationId xmlns:p14="http://schemas.microsoft.com/office/powerpoint/2010/main" val="388615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542617C-0A76-4AE9-B3CA-996D74807C5B}"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1B5B9-70F7-4CBD-9756-E6BC48B1F799}"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1502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2617C-0A76-4AE9-B3CA-996D74807C5B}"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1B5B9-70F7-4CBD-9756-E6BC48B1F7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617C-0A76-4AE9-B3CA-996D74807C5B}" type="datetimeFigureOut">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1B5B9-70F7-4CBD-9756-E6BC48B1F799}" type="slidenum">
              <a:rPr lang="en-US" smtClean="0"/>
              <a:t>‹#›</a:t>
            </a:fld>
            <a:endParaRPr lang="en-US"/>
          </a:p>
        </p:txBody>
      </p:sp>
    </p:spTree>
    <p:extLst>
      <p:ext uri="{BB962C8B-B14F-4D97-AF65-F5344CB8AC3E}">
        <p14:creationId xmlns:p14="http://schemas.microsoft.com/office/powerpoint/2010/main" val="157281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617C-0A76-4AE9-B3CA-996D74807C5B}"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1B5B9-70F7-4CBD-9756-E6BC48B1F7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18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42617C-0A76-4AE9-B3CA-996D74807C5B}" type="datetimeFigureOut">
              <a:rPr lang="en-US" smtClean="0"/>
              <a:t>7/14/2026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81B5B9-70F7-4CBD-9756-E6BC48B1F799}"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573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2.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02.png"/><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31.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hart" Target="../charts/chart1.xml"/><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80.png"/><Relationship Id="rId4" Type="http://schemas.openxmlformats.org/officeDocument/2006/relationships/chart" Target="../charts/chart2.xml"/><Relationship Id="rId9" Type="http://schemas.openxmlformats.org/officeDocument/2006/relationships/customXml" Target="../ink/ink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9.svg"/><Relationship Id="rId26" Type="http://schemas.openxmlformats.org/officeDocument/2006/relationships/image" Target="../media/image300.png"/><Relationship Id="rId3" Type="http://schemas.openxmlformats.org/officeDocument/2006/relationships/image" Target="../media/image24.svg"/><Relationship Id="rId34" Type="http://schemas.openxmlformats.org/officeDocument/2006/relationships/image" Target="../media/image350.png"/><Relationship Id="rId7" Type="http://schemas.openxmlformats.org/officeDocument/2006/relationships/image" Target="../media/image28.svg"/><Relationship Id="rId25" Type="http://schemas.openxmlformats.org/officeDocument/2006/relationships/image" Target="../media/image290.png"/><Relationship Id="rId33" Type="http://schemas.openxmlformats.org/officeDocument/2006/relationships/image" Target="../media/image400.png"/><Relationship Id="rId2" Type="http://schemas.openxmlformats.org/officeDocument/2006/relationships/image" Target="../media/image23.svg"/><Relationship Id="rId29"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svg"/><Relationship Id="rId24" Type="http://schemas.openxmlformats.org/officeDocument/2006/relationships/image" Target="../media/image291.png"/><Relationship Id="rId32" Type="http://schemas.openxmlformats.org/officeDocument/2006/relationships/image" Target="../media/image340.png"/><Relationship Id="rId5" Type="http://schemas.openxmlformats.org/officeDocument/2006/relationships/image" Target="../media/image26.svg"/><Relationship Id="rId23" Type="http://schemas.openxmlformats.org/officeDocument/2006/relationships/image" Target="../media/image280.png"/><Relationship Id="rId28" Type="http://schemas.openxmlformats.org/officeDocument/2006/relationships/image" Target="../media/image320.png"/><Relationship Id="rId10" Type="http://schemas.openxmlformats.org/officeDocument/2006/relationships/image" Target="../media/image31.svg"/><Relationship Id="rId31" Type="http://schemas.openxmlformats.org/officeDocument/2006/relationships/image" Target="../media/image380.png"/><Relationship Id="rId4" Type="http://schemas.openxmlformats.org/officeDocument/2006/relationships/image" Target="../media/image25.svg"/><Relationship Id="rId9" Type="http://schemas.openxmlformats.org/officeDocument/2006/relationships/image" Target="../media/image30.svg"/><Relationship Id="rId22" Type="http://schemas.openxmlformats.org/officeDocument/2006/relationships/image" Target="../media/image270.png"/><Relationship Id="rId27" Type="http://schemas.openxmlformats.org/officeDocument/2006/relationships/image" Target="../media/image3100.png"/><Relationship Id="rId30" Type="http://schemas.openxmlformats.org/officeDocument/2006/relationships/image" Target="../media/image330.png"/><Relationship Id="rId35" Type="http://schemas.openxmlformats.org/officeDocument/2006/relationships/image" Target="../media/image42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0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0.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1F06B4-F147-8586-A142-C8E3AB9D50EC}"/>
              </a:ext>
            </a:extLst>
          </p:cNvPr>
          <p:cNvSpPr txBox="1">
            <a:spLocks/>
          </p:cNvSpPr>
          <p:nvPr/>
        </p:nvSpPr>
        <p:spPr>
          <a:xfrm>
            <a:off x="1100528" y="2186958"/>
            <a:ext cx="9990944"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none" spc="2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algn="ctr"/>
            <a:r>
              <a:rPr lang="en-US" b="1" dirty="0"/>
              <a:t>Variance + Discrete Zoo I</a:t>
            </a:r>
          </a:p>
        </p:txBody>
      </p:sp>
      <p:sp>
        <p:nvSpPr>
          <p:cNvPr id="9" name="Subtitle 2">
            <a:extLst>
              <a:ext uri="{FF2B5EF4-FFF2-40B4-BE49-F238E27FC236}">
                <a16:creationId xmlns:a16="http://schemas.microsoft.com/office/drawing/2014/main" id="{02F754F9-164B-A0A2-9CDD-CB2EED750DD2}"/>
              </a:ext>
            </a:extLst>
          </p:cNvPr>
          <p:cNvSpPr txBox="1">
            <a:spLocks/>
          </p:cNvSpPr>
          <p:nvPr/>
        </p:nvSpPr>
        <p:spPr>
          <a:xfrm>
            <a:off x="2273508" y="3174170"/>
            <a:ext cx="761500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4000" dirty="0"/>
              <a:t>CSE 312 26Su</a:t>
            </a:r>
          </a:p>
          <a:p>
            <a:pPr algn="ctr"/>
            <a:r>
              <a:rPr lang="en-US" sz="3500" dirty="0"/>
              <a:t>Lecture 10</a:t>
            </a:r>
          </a:p>
        </p:txBody>
      </p:sp>
      <p:sp>
        <p:nvSpPr>
          <p:cNvPr id="10" name="Rectangle 9">
            <a:extLst>
              <a:ext uri="{FF2B5EF4-FFF2-40B4-BE49-F238E27FC236}">
                <a16:creationId xmlns:a16="http://schemas.microsoft.com/office/drawing/2014/main" id="{C2962363-A860-3D79-6D75-EE9F56A09296}"/>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AD120E-6985-3828-96E1-B992BBDAC596}"/>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65A0D54-3FC1-69FD-BDAE-C4010A6F4449}"/>
              </a:ext>
            </a:extLst>
          </p:cNvPr>
          <p:cNvSpPr/>
          <p:nvPr/>
        </p:nvSpPr>
        <p:spPr>
          <a:xfrm>
            <a:off x="-1" y="5407137"/>
            <a:ext cx="12192001" cy="1463040"/>
          </a:xfrm>
          <a:prstGeom prst="rect">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Over a large number of trials, the average result will get closer to the expected value.</a:t>
            </a:r>
          </a:p>
          <a:p>
            <a:pPr algn="ctr"/>
            <a:r>
              <a:rPr lang="en-US" sz="2200" dirty="0">
                <a:solidFill>
                  <a:schemeClr val="tx1"/>
                </a:solidFill>
                <a:latin typeface="Segoe UI" panose="020B0502040204020203" pitchFamily="34" charset="0"/>
                <a:cs typeface="Segoe UI" panose="020B0502040204020203" pitchFamily="34" charset="0"/>
              </a:rPr>
              <a:t>This principle is why casinos make consistent profits. Even though individual results can vary widely, the “law of large numbers” ensures that the casino’s profit prevails over time.</a:t>
            </a:r>
          </a:p>
        </p:txBody>
      </p:sp>
      <p:sp>
        <p:nvSpPr>
          <p:cNvPr id="5" name="Rectangle: Rounded Corners 4">
            <a:extLst>
              <a:ext uri="{FF2B5EF4-FFF2-40B4-BE49-F238E27FC236}">
                <a16:creationId xmlns:a16="http://schemas.microsoft.com/office/drawing/2014/main" id="{D16B14FF-F70F-594B-F155-3A8C4C5532F5}"/>
              </a:ext>
            </a:extLst>
          </p:cNvPr>
          <p:cNvSpPr/>
          <p:nvPr/>
        </p:nvSpPr>
        <p:spPr>
          <a:xfrm>
            <a:off x="-196225" y="4951132"/>
            <a:ext cx="12554465" cy="56588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Segoe UI" panose="020B0502040204020203" pitchFamily="34" charset="0"/>
                <a:cs typeface="Segoe UI" panose="020B0502040204020203" pitchFamily="34" charset="0"/>
              </a:rPr>
              <a:t>Fun fact!</a:t>
            </a:r>
          </a:p>
        </p:txBody>
      </p:sp>
    </p:spTree>
    <p:extLst>
      <p:ext uri="{BB962C8B-B14F-4D97-AF65-F5344CB8AC3E}">
        <p14:creationId xmlns:p14="http://schemas.microsoft.com/office/powerpoint/2010/main" val="19624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C1B4-A479-D2CF-F07E-5FFBE795A22A}"/>
              </a:ext>
            </a:extLst>
          </p:cNvPr>
          <p:cNvSpPr>
            <a:spLocks noGrp="1"/>
          </p:cNvSpPr>
          <p:nvPr>
            <p:ph type="title"/>
          </p:nvPr>
        </p:nvSpPr>
        <p:spPr/>
        <p:txBody>
          <a:bodyPr/>
          <a:lstStyle/>
          <a:p>
            <a:r>
              <a:rPr lang="en-US" dirty="0"/>
              <a:t>How to know what indicators to define?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033BDF-5917-4272-F091-A0DE9C0F6AED}"/>
                  </a:ext>
                </a:extLst>
              </p:cNvPr>
              <p:cNvSpPr>
                <a:spLocks noGrp="1"/>
              </p:cNvSpPr>
              <p:nvPr>
                <p:ph idx="1"/>
              </p:nvPr>
            </p:nvSpPr>
            <p:spPr>
              <a:xfrm>
                <a:off x="575240" y="1463857"/>
                <a:ext cx="11323390" cy="4845504"/>
              </a:xfrm>
            </p:spPr>
            <p:txBody>
              <a:bodyPr>
                <a:normAutofit/>
              </a:bodyPr>
              <a:lstStyle/>
              <a:p>
                <a:pPr>
                  <a:buFont typeface="Arial" panose="020B0604020202020204" pitchFamily="34" charset="0"/>
                  <a:buChar char="•"/>
                </a:pPr>
                <a:r>
                  <a:rPr lang="en-US" sz="2600" dirty="0"/>
                  <a:t>"find the </a:t>
                </a:r>
                <a:r>
                  <a:rPr lang="en-US" sz="2600" b="1" dirty="0">
                    <a:solidFill>
                      <a:schemeClr val="accent3">
                        <a:lumMod val="60000"/>
                        <a:lumOff val="40000"/>
                      </a:schemeClr>
                    </a:solidFill>
                  </a:rPr>
                  <a:t>expected number of students (from n in total) who show up in class</a:t>
                </a:r>
                <a:r>
                  <a:rPr lang="en-US" sz="2600" dirty="0"/>
                  <a:t>" -&gt; maybe define </a:t>
                </a:r>
                <a:r>
                  <a:rPr lang="en-US" sz="2600" b="1" dirty="0">
                    <a:solidFill>
                      <a:schemeClr val="accent5"/>
                    </a:solidFill>
                  </a:rPr>
                  <a:t>indicator RVs </a:t>
                </a:r>
                <a14:m>
                  <m:oMath xmlns:m="http://schemas.openxmlformats.org/officeDocument/2006/math">
                    <m:sSub>
                      <m:sSubPr>
                        <m:ctrlPr>
                          <a:rPr lang="en-US" sz="2600" b="1" i="1" dirty="0" smtClean="0">
                            <a:solidFill>
                              <a:schemeClr val="accent5"/>
                            </a:solidFill>
                            <a:effectLst/>
                            <a:latin typeface="Cambria Math" panose="02040503050406030204" pitchFamily="18" charset="0"/>
                          </a:rPr>
                        </m:ctrlPr>
                      </m:sSubPr>
                      <m:e>
                        <m:r>
                          <a:rPr lang="en-US" sz="2600" b="1" i="0" dirty="0" smtClean="0">
                            <a:solidFill>
                              <a:schemeClr val="accent5"/>
                            </a:solidFill>
                            <a:effectLst/>
                            <a:latin typeface="Cambria Math" panose="02040503050406030204" pitchFamily="18" charset="0"/>
                          </a:rPr>
                          <m:t>𝐗</m:t>
                        </m:r>
                      </m:e>
                      <m:sub>
                        <m:r>
                          <a:rPr lang="en-US" sz="2600" b="1" i="0" dirty="0" smtClean="0">
                            <a:solidFill>
                              <a:schemeClr val="accent5"/>
                            </a:solidFill>
                            <a:effectLst/>
                            <a:latin typeface="Cambria Math" panose="02040503050406030204" pitchFamily="18" charset="0"/>
                          </a:rPr>
                          <m:t>𝐢</m:t>
                        </m:r>
                      </m:sub>
                    </m:sSub>
                  </m:oMath>
                </a14:m>
                <a:r>
                  <a:rPr lang="en-US" sz="2600" b="1" dirty="0">
                    <a:solidFill>
                      <a:schemeClr val="accent5"/>
                    </a:solidFill>
                  </a:rPr>
                  <a:t>​ that is </a:t>
                </a:r>
                <a14:m>
                  <m:oMath xmlns:m="http://schemas.openxmlformats.org/officeDocument/2006/math">
                    <m:r>
                      <a:rPr lang="en-US" sz="2600" b="1" i="0" dirty="0" smtClean="0">
                        <a:solidFill>
                          <a:schemeClr val="accent5"/>
                        </a:solidFill>
                        <a:latin typeface="Cambria Math" panose="02040503050406030204" pitchFamily="18" charset="0"/>
                      </a:rPr>
                      <m:t>𝟏</m:t>
                    </m:r>
                  </m:oMath>
                </a14:m>
                <a:r>
                  <a:rPr lang="en-US" sz="2600" b="1" dirty="0">
                    <a:solidFill>
                      <a:schemeClr val="accent5"/>
                    </a:solidFill>
                  </a:rPr>
                  <a:t> if the </a:t>
                </a:r>
                <a:r>
                  <a:rPr lang="en-US" sz="2600" b="1" dirty="0" err="1">
                    <a:solidFill>
                      <a:schemeClr val="accent5"/>
                    </a:solidFill>
                  </a:rPr>
                  <a:t>i'th</a:t>
                </a:r>
                <a:r>
                  <a:rPr lang="en-US" sz="2600" b="1" dirty="0">
                    <a:solidFill>
                      <a:schemeClr val="accent5"/>
                    </a:solidFill>
                  </a:rPr>
                  <a:t> student shows up </a:t>
                </a:r>
                <a:br>
                  <a:rPr lang="en-US" sz="2600" dirty="0"/>
                </a:br>
                <a:r>
                  <a:rPr lang="en-US" sz="2600" dirty="0"/>
                  <a:t>-&gt; </a:t>
                </a:r>
                <a14:m>
                  <m:oMath xmlns:m="http://schemas.openxmlformats.org/officeDocument/2006/math">
                    <m:r>
                      <a:rPr lang="en-US" sz="2600" b="1" i="0" dirty="0" smtClean="0">
                        <a:solidFill>
                          <a:schemeClr val="accent1"/>
                        </a:solidFill>
                        <a:latin typeface="Cambria Math" panose="02040503050406030204" pitchFamily="18" charset="0"/>
                      </a:rPr>
                      <m:t>𝐗</m:t>
                    </m:r>
                    <m:r>
                      <a:rPr lang="en-US" sz="2600" b="1" i="0" dirty="0" smtClean="0">
                        <a:solidFill>
                          <a:schemeClr val="accent1"/>
                        </a:solidFill>
                        <a:latin typeface="Cambria Math" panose="02040503050406030204" pitchFamily="18" charset="0"/>
                      </a:rPr>
                      <m:t>=</m:t>
                    </m:r>
                    <m:nary>
                      <m:naryPr>
                        <m:chr m:val="∑"/>
                        <m:ctrlPr>
                          <a:rPr lang="en-US" sz="2600" b="1" i="1" dirty="0" smtClean="0">
                            <a:solidFill>
                              <a:schemeClr val="accent1"/>
                            </a:solidFill>
                            <a:latin typeface="Cambria Math" panose="02040503050406030204" pitchFamily="18" charset="0"/>
                          </a:rPr>
                        </m:ctrlPr>
                      </m:naryPr>
                      <m:sub>
                        <m:r>
                          <a:rPr lang="en-US" sz="2600" b="1" i="0" dirty="0" smtClean="0">
                            <a:solidFill>
                              <a:schemeClr val="accent1"/>
                            </a:solidFill>
                            <a:latin typeface="Cambria Math" panose="02040503050406030204" pitchFamily="18" charset="0"/>
                          </a:rPr>
                          <m:t>𝐢</m:t>
                        </m:r>
                        <m:r>
                          <a:rPr lang="en-US" sz="2600" b="1" i="0" dirty="0" smtClean="0">
                            <a:solidFill>
                              <a:schemeClr val="accent1"/>
                            </a:solidFill>
                            <a:latin typeface="Cambria Math" panose="02040503050406030204" pitchFamily="18" charset="0"/>
                          </a:rPr>
                          <m:t>=</m:t>
                        </m:r>
                        <m:r>
                          <a:rPr lang="en-US" sz="2600" b="1" i="0" dirty="0" smtClean="0">
                            <a:solidFill>
                              <a:schemeClr val="accent1"/>
                            </a:solidFill>
                            <a:latin typeface="Cambria Math" panose="02040503050406030204" pitchFamily="18" charset="0"/>
                          </a:rPr>
                          <m:t>𝟏</m:t>
                        </m:r>
                      </m:sub>
                      <m:sup>
                        <m:r>
                          <a:rPr lang="en-US" sz="2600" b="1" i="0" dirty="0" smtClean="0">
                            <a:solidFill>
                              <a:schemeClr val="accent1"/>
                            </a:solidFill>
                            <a:latin typeface="Cambria Math" panose="02040503050406030204" pitchFamily="18" charset="0"/>
                          </a:rPr>
                          <m:t>𝐧</m:t>
                        </m:r>
                      </m:sup>
                      <m:e>
                        <m:sSub>
                          <m:sSubPr>
                            <m:ctrlPr>
                              <a:rPr lang="en-US" sz="2600" b="1" i="1" dirty="0" smtClean="0">
                                <a:solidFill>
                                  <a:schemeClr val="accent1"/>
                                </a:solidFill>
                                <a:latin typeface="Cambria Math" panose="02040503050406030204" pitchFamily="18" charset="0"/>
                              </a:rPr>
                            </m:ctrlPr>
                          </m:sSubPr>
                          <m:e>
                            <m:r>
                              <a:rPr lang="en-US" sz="2600" b="1" i="0" dirty="0" smtClean="0">
                                <a:solidFill>
                                  <a:schemeClr val="accent1"/>
                                </a:solidFill>
                                <a:latin typeface="Cambria Math" panose="02040503050406030204" pitchFamily="18" charset="0"/>
                              </a:rPr>
                              <m:t>𝐗</m:t>
                            </m:r>
                          </m:e>
                          <m:sub>
                            <m:r>
                              <a:rPr lang="en-US" sz="2600" b="1" i="0" dirty="0" smtClean="0">
                                <a:solidFill>
                                  <a:schemeClr val="accent1"/>
                                </a:solidFill>
                                <a:latin typeface="Cambria Math" panose="02040503050406030204" pitchFamily="18" charset="0"/>
                              </a:rPr>
                              <m:t>𝐢</m:t>
                            </m:r>
                          </m:sub>
                        </m:sSub>
                      </m:e>
                    </m:nary>
                    <m:r>
                      <a:rPr lang="en-US" sz="2600" b="1" i="0" dirty="0" smtClean="0">
                        <a:solidFill>
                          <a:schemeClr val="accent1"/>
                        </a:solidFill>
                        <a:latin typeface="Cambria Math" panose="02040503050406030204" pitchFamily="18" charset="0"/>
                      </a:rPr>
                      <m:t>=</m:t>
                    </m:r>
                    <m:r>
                      <a:rPr lang="en-US" sz="2600" b="1" i="0" dirty="0" smtClean="0">
                        <a:solidFill>
                          <a:schemeClr val="accent1"/>
                        </a:solidFill>
                        <a:effectLst/>
                        <a:latin typeface="Cambria Math" panose="02040503050406030204" pitchFamily="18" charset="0"/>
                      </a:rPr>
                      <m:t>𝐗</m:t>
                    </m:r>
                  </m:oMath>
                </a14:m>
                <a:endParaRPr lang="en-US" sz="2600" b="1" dirty="0">
                  <a:effectLst/>
                </a:endParaRPr>
              </a:p>
              <a:p>
                <a:pPr>
                  <a:buFont typeface="Arial" panose="020B0604020202020204" pitchFamily="34" charset="0"/>
                  <a:buChar char="•"/>
                </a:pPr>
                <a:r>
                  <a:rPr lang="en-US" sz="2600" dirty="0"/>
                  <a:t>"find the </a:t>
                </a:r>
                <a:r>
                  <a:rPr lang="en-US" sz="2600" b="1" dirty="0">
                    <a:solidFill>
                      <a:schemeClr val="accent3">
                        <a:lumMod val="60000"/>
                        <a:lumOff val="40000"/>
                      </a:schemeClr>
                    </a:solidFill>
                  </a:rPr>
                  <a:t>expected number of defective items in a batch of 100 items</a:t>
                </a:r>
                <a:r>
                  <a:rPr lang="en-US" sz="2600" dirty="0"/>
                  <a:t>" </a:t>
                </a:r>
                <a:br>
                  <a:rPr lang="en-US" sz="2600" dirty="0"/>
                </a:br>
                <a:r>
                  <a:rPr lang="en-US" sz="2600" dirty="0"/>
                  <a:t>-&gt; maybe define </a:t>
                </a:r>
                <a:r>
                  <a:rPr lang="en-US" sz="2600" b="1" dirty="0">
                    <a:solidFill>
                      <a:schemeClr val="accent5"/>
                    </a:solidFill>
                  </a:rPr>
                  <a:t>indicator RVs </a:t>
                </a:r>
                <a14:m>
                  <m:oMath xmlns:m="http://schemas.openxmlformats.org/officeDocument/2006/math">
                    <m:sSub>
                      <m:sSubPr>
                        <m:ctrlPr>
                          <a:rPr lang="en-US" sz="2600" b="1" i="1" dirty="0" smtClean="0">
                            <a:solidFill>
                              <a:schemeClr val="accent5"/>
                            </a:solidFill>
                            <a:effectLst/>
                            <a:latin typeface="Cambria Math" panose="02040503050406030204" pitchFamily="18" charset="0"/>
                          </a:rPr>
                        </m:ctrlPr>
                      </m:sSubPr>
                      <m:e>
                        <m:r>
                          <a:rPr lang="en-US" sz="2600" b="1" i="1" dirty="0" smtClean="0">
                            <a:solidFill>
                              <a:schemeClr val="accent5"/>
                            </a:solidFill>
                            <a:effectLst/>
                            <a:latin typeface="Cambria Math" panose="02040503050406030204" pitchFamily="18" charset="0"/>
                          </a:rPr>
                          <m:t>𝑿</m:t>
                        </m:r>
                      </m:e>
                      <m:sub>
                        <m:r>
                          <a:rPr lang="en-US" sz="2600" b="1" i="1" dirty="0" smtClean="0">
                            <a:solidFill>
                              <a:schemeClr val="accent5"/>
                            </a:solidFill>
                            <a:effectLst/>
                            <a:latin typeface="Cambria Math" panose="02040503050406030204" pitchFamily="18" charset="0"/>
                          </a:rPr>
                          <m:t>𝒊</m:t>
                        </m:r>
                      </m:sub>
                    </m:sSub>
                  </m:oMath>
                </a14:m>
                <a:r>
                  <a:rPr lang="en-US" sz="2600" b="1" dirty="0">
                    <a:solidFill>
                      <a:schemeClr val="accent5"/>
                    </a:solidFill>
                  </a:rPr>
                  <a:t>​ that is </a:t>
                </a:r>
                <a14:m>
                  <m:oMath xmlns:m="http://schemas.openxmlformats.org/officeDocument/2006/math">
                    <m:r>
                      <a:rPr lang="en-US" sz="2600" b="1" i="1" dirty="0" smtClean="0">
                        <a:solidFill>
                          <a:schemeClr val="accent5"/>
                        </a:solidFill>
                        <a:latin typeface="Cambria Math" panose="02040503050406030204" pitchFamily="18" charset="0"/>
                      </a:rPr>
                      <m:t>𝟏</m:t>
                    </m:r>
                  </m:oMath>
                </a14:m>
                <a:r>
                  <a:rPr lang="en-US" sz="2600" b="1" dirty="0">
                    <a:solidFill>
                      <a:schemeClr val="accent5"/>
                    </a:solidFill>
                  </a:rPr>
                  <a:t> if the </a:t>
                </a:r>
                <a:r>
                  <a:rPr lang="en-US" sz="2600" b="1" dirty="0" err="1">
                    <a:solidFill>
                      <a:schemeClr val="accent5"/>
                    </a:solidFill>
                  </a:rPr>
                  <a:t>i'th</a:t>
                </a:r>
                <a:r>
                  <a:rPr lang="en-US" sz="2600" b="1" dirty="0">
                    <a:solidFill>
                      <a:schemeClr val="accent5"/>
                    </a:solidFill>
                  </a:rPr>
                  <a:t> item is defective </a:t>
                </a:r>
                <a:br>
                  <a:rPr lang="en-US" sz="2600" b="1" dirty="0">
                    <a:solidFill>
                      <a:schemeClr val="accent5"/>
                    </a:solidFill>
                  </a:rPr>
                </a:br>
                <a:r>
                  <a:rPr lang="en-US" sz="2600" dirty="0"/>
                  <a:t>-&gt; </a:t>
                </a:r>
                <a14:m>
                  <m:oMath xmlns:m="http://schemas.openxmlformats.org/officeDocument/2006/math">
                    <m:r>
                      <a:rPr lang="en-US" sz="2600" b="1" i="1" dirty="0" smtClean="0">
                        <a:solidFill>
                          <a:schemeClr val="accent1"/>
                        </a:solidFill>
                        <a:latin typeface="Cambria Math" panose="02040503050406030204" pitchFamily="18" charset="0"/>
                      </a:rPr>
                      <m:t>𝑿</m:t>
                    </m:r>
                    <m:r>
                      <a:rPr lang="en-US" sz="2600" b="1" i="1" dirty="0" smtClean="0">
                        <a:solidFill>
                          <a:schemeClr val="accent1"/>
                        </a:solidFill>
                        <a:latin typeface="Cambria Math" panose="02040503050406030204" pitchFamily="18" charset="0"/>
                      </a:rPr>
                      <m:t>=</m:t>
                    </m:r>
                    <m:nary>
                      <m:naryPr>
                        <m:chr m:val="∑"/>
                        <m:ctrlPr>
                          <a:rPr lang="en-US" sz="2600" b="1" i="1" dirty="0" smtClean="0">
                            <a:solidFill>
                              <a:schemeClr val="accent1"/>
                            </a:solidFill>
                            <a:latin typeface="Cambria Math" panose="02040503050406030204" pitchFamily="18" charset="0"/>
                          </a:rPr>
                        </m:ctrlPr>
                      </m:naryPr>
                      <m:sub>
                        <m:r>
                          <a:rPr lang="en-US" sz="2600" b="1" i="1" dirty="0" smtClean="0">
                            <a:solidFill>
                              <a:schemeClr val="accent1"/>
                            </a:solidFill>
                            <a:latin typeface="Cambria Math" panose="02040503050406030204" pitchFamily="18" charset="0"/>
                          </a:rPr>
                          <m:t>𝒊</m:t>
                        </m:r>
                        <m:r>
                          <a:rPr lang="en-US" sz="2600" b="1" i="1" dirty="0" smtClean="0">
                            <a:solidFill>
                              <a:schemeClr val="accent1"/>
                            </a:solidFill>
                            <a:latin typeface="Cambria Math" panose="02040503050406030204" pitchFamily="18" charset="0"/>
                          </a:rPr>
                          <m:t>=</m:t>
                        </m:r>
                        <m:r>
                          <a:rPr lang="en-US" sz="2600" b="1" i="1" dirty="0" smtClean="0">
                            <a:solidFill>
                              <a:schemeClr val="accent1"/>
                            </a:solidFill>
                            <a:latin typeface="Cambria Math" panose="02040503050406030204" pitchFamily="18" charset="0"/>
                          </a:rPr>
                          <m:t>𝟏</m:t>
                        </m:r>
                      </m:sub>
                      <m:sup>
                        <m:r>
                          <a:rPr lang="en-US" sz="2600" b="1" i="1" dirty="0" smtClean="0">
                            <a:solidFill>
                              <a:schemeClr val="accent1"/>
                            </a:solidFill>
                            <a:latin typeface="Cambria Math" panose="02040503050406030204" pitchFamily="18" charset="0"/>
                          </a:rPr>
                          <m:t>𝒏</m:t>
                        </m:r>
                      </m:sup>
                      <m:e>
                        <m:sSub>
                          <m:sSubPr>
                            <m:ctrlPr>
                              <a:rPr lang="en-US" sz="2600" b="1" i="1" dirty="0" smtClean="0">
                                <a:solidFill>
                                  <a:schemeClr val="accent1"/>
                                </a:solidFill>
                                <a:latin typeface="Cambria Math" panose="02040503050406030204" pitchFamily="18" charset="0"/>
                              </a:rPr>
                            </m:ctrlPr>
                          </m:sSubPr>
                          <m:e>
                            <m:r>
                              <a:rPr lang="en-US" sz="2600" b="1" i="1" dirty="0" smtClean="0">
                                <a:solidFill>
                                  <a:schemeClr val="accent1"/>
                                </a:solidFill>
                                <a:latin typeface="Cambria Math" panose="02040503050406030204" pitchFamily="18" charset="0"/>
                              </a:rPr>
                              <m:t>𝑿</m:t>
                            </m:r>
                          </m:e>
                          <m:sub>
                            <m:r>
                              <a:rPr lang="en-US" sz="2600" b="1" i="1" dirty="0" smtClean="0">
                                <a:solidFill>
                                  <a:schemeClr val="accent1"/>
                                </a:solidFill>
                                <a:latin typeface="Cambria Math" panose="02040503050406030204" pitchFamily="18" charset="0"/>
                              </a:rPr>
                              <m:t>𝒊</m:t>
                            </m:r>
                          </m:sub>
                        </m:sSub>
                      </m:e>
                    </m:nary>
                  </m:oMath>
                </a14:m>
                <a:endParaRPr lang="en-US" sz="2600" b="1" dirty="0">
                  <a:effectLst/>
                </a:endParaRPr>
              </a:p>
              <a:p>
                <a:pPr>
                  <a:buFont typeface="Arial" panose="020B0604020202020204" pitchFamily="34" charset="0"/>
                  <a:buChar char="•"/>
                </a:pPr>
                <a:r>
                  <a:rPr lang="en-US" sz="2600" dirty="0"/>
                  <a:t>"find the </a:t>
                </a:r>
                <a:r>
                  <a:rPr lang="en-US" sz="2600" b="1" dirty="0">
                    <a:solidFill>
                      <a:schemeClr val="accent3">
                        <a:lumMod val="60000"/>
                        <a:lumOff val="40000"/>
                      </a:schemeClr>
                    </a:solidFill>
                  </a:rPr>
                  <a:t>expected number of A that have B </a:t>
                </a:r>
                <a:r>
                  <a:rPr lang="en-US" sz="2600" dirty="0"/>
                  <a:t>(B is some property)“</a:t>
                </a:r>
                <a:br>
                  <a:rPr lang="en-US" sz="2600" dirty="0"/>
                </a:br>
                <a:r>
                  <a:rPr lang="en-US" sz="2600" dirty="0"/>
                  <a:t>-&gt; maybe define </a:t>
                </a:r>
                <a:r>
                  <a:rPr lang="en-US" sz="2600" b="1" dirty="0">
                    <a:solidFill>
                      <a:schemeClr val="accent5"/>
                    </a:solidFill>
                  </a:rPr>
                  <a:t>indicator RVs </a:t>
                </a:r>
                <a14:m>
                  <m:oMath xmlns:m="http://schemas.openxmlformats.org/officeDocument/2006/math">
                    <m:sSub>
                      <m:sSubPr>
                        <m:ctrlPr>
                          <a:rPr lang="en-US" sz="2600" b="1" i="1" dirty="0" smtClean="0">
                            <a:solidFill>
                              <a:schemeClr val="accent5"/>
                            </a:solidFill>
                            <a:effectLst/>
                            <a:latin typeface="Cambria Math" panose="02040503050406030204" pitchFamily="18" charset="0"/>
                          </a:rPr>
                        </m:ctrlPr>
                      </m:sSubPr>
                      <m:e>
                        <m:r>
                          <a:rPr lang="en-US" sz="2600" b="1" i="1" dirty="0" smtClean="0">
                            <a:solidFill>
                              <a:schemeClr val="accent5"/>
                            </a:solidFill>
                            <a:effectLst/>
                            <a:latin typeface="Cambria Math" panose="02040503050406030204" pitchFamily="18" charset="0"/>
                          </a:rPr>
                          <m:t>𝑿</m:t>
                        </m:r>
                      </m:e>
                      <m:sub>
                        <m:r>
                          <a:rPr lang="en-US" sz="2600" b="1" i="1" dirty="0" smtClean="0">
                            <a:solidFill>
                              <a:schemeClr val="accent5"/>
                            </a:solidFill>
                            <a:effectLst/>
                            <a:latin typeface="Cambria Math" panose="02040503050406030204" pitchFamily="18" charset="0"/>
                          </a:rPr>
                          <m:t>𝒊</m:t>
                        </m:r>
                      </m:sub>
                    </m:sSub>
                  </m:oMath>
                </a14:m>
                <a:r>
                  <a:rPr lang="en-US" sz="2600" b="1" dirty="0">
                    <a:solidFill>
                      <a:schemeClr val="accent5"/>
                    </a:solidFill>
                  </a:rPr>
                  <a:t>​​ for the </a:t>
                </a:r>
                <a:r>
                  <a:rPr lang="en-US" sz="2600" b="1" dirty="0" err="1">
                    <a:solidFill>
                      <a:schemeClr val="accent5"/>
                    </a:solidFill>
                  </a:rPr>
                  <a:t>i'th</a:t>
                </a:r>
                <a:r>
                  <a:rPr lang="en-US" sz="2600" b="1" dirty="0">
                    <a:solidFill>
                      <a:schemeClr val="accent5"/>
                    </a:solidFill>
                  </a:rPr>
                  <a:t> possible A that is 1 if that A has B</a:t>
                </a:r>
              </a:p>
              <a:p>
                <a:endParaRPr lang="en-US" sz="2600" dirty="0"/>
              </a:p>
            </p:txBody>
          </p:sp>
        </mc:Choice>
        <mc:Fallback xmlns="">
          <p:sp>
            <p:nvSpPr>
              <p:cNvPr id="3" name="Content Placeholder 2">
                <a:extLst>
                  <a:ext uri="{FF2B5EF4-FFF2-40B4-BE49-F238E27FC236}">
                    <a16:creationId xmlns:a16="http://schemas.microsoft.com/office/drawing/2014/main" id="{87033BDF-5917-4272-F091-A0DE9C0F6AED}"/>
                  </a:ext>
                </a:extLst>
              </p:cNvPr>
              <p:cNvSpPr>
                <a:spLocks noGrp="1" noRot="1" noChangeAspect="1" noMove="1" noResize="1" noEditPoints="1" noAdjustHandles="1" noChangeArrowheads="1" noChangeShapeType="1" noTextEdit="1"/>
              </p:cNvSpPr>
              <p:nvPr>
                <p:ph idx="1"/>
              </p:nvPr>
            </p:nvSpPr>
            <p:spPr>
              <a:xfrm>
                <a:off x="575240" y="1463857"/>
                <a:ext cx="11323390" cy="4845504"/>
              </a:xfrm>
              <a:blipFill>
                <a:blip r:embed="rId3"/>
                <a:stretch>
                  <a:fillRect l="-1238" t="-1887" r="-807"/>
                </a:stretch>
              </a:blipFill>
            </p:spPr>
            <p:txBody>
              <a:bodyPr/>
              <a:lstStyle/>
              <a:p>
                <a:r>
                  <a:rPr lang="en-US">
                    <a:noFill/>
                  </a:rPr>
                  <a:t> </a:t>
                </a:r>
              </a:p>
            </p:txBody>
          </p:sp>
        </mc:Fallback>
      </mc:AlternateContent>
    </p:spTree>
    <p:extLst>
      <p:ext uri="{BB962C8B-B14F-4D97-AF65-F5344CB8AC3E}">
        <p14:creationId xmlns:p14="http://schemas.microsoft.com/office/powerpoint/2010/main" val="303295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A425-A3BF-FEBF-CF78-EF3769E93306}"/>
              </a:ext>
            </a:extLst>
          </p:cNvPr>
          <p:cNvSpPr>
            <a:spLocks noGrp="1"/>
          </p:cNvSpPr>
          <p:nvPr>
            <p:ph type="title"/>
          </p:nvPr>
        </p:nvSpPr>
        <p:spPr/>
        <p:txBody>
          <a:bodyPr/>
          <a:lstStyle/>
          <a:p>
            <a:r>
              <a:rPr lang="en-US" dirty="0"/>
              <a:t>Techniques For Finding Expectation</a:t>
            </a:r>
          </a:p>
        </p:txBody>
      </p:sp>
      <p:sp>
        <p:nvSpPr>
          <p:cNvPr id="3" name="Content Placeholder 2">
            <a:extLst>
              <a:ext uri="{FF2B5EF4-FFF2-40B4-BE49-F238E27FC236}">
                <a16:creationId xmlns:a16="http://schemas.microsoft.com/office/drawing/2014/main" id="{2973771A-65A5-34A6-AADC-B02373B6E32C}"/>
              </a:ext>
            </a:extLst>
          </p:cNvPr>
          <p:cNvSpPr>
            <a:spLocks noGrp="1"/>
          </p:cNvSpPr>
          <p:nvPr>
            <p:ph idx="1"/>
          </p:nvPr>
        </p:nvSpPr>
        <p:spPr>
          <a:xfrm>
            <a:off x="575240" y="1463857"/>
            <a:ext cx="6785680" cy="4845504"/>
          </a:xfrm>
        </p:spPr>
        <p:txBody>
          <a:bodyPr>
            <a:normAutofit lnSpcReduction="10000"/>
          </a:bodyPr>
          <a:lstStyle/>
          <a:p>
            <a:r>
              <a:rPr lang="en-US" b="1" dirty="0">
                <a:solidFill>
                  <a:schemeClr val="accent3"/>
                </a:solidFill>
              </a:rPr>
              <a:t>1. Definition of Expectation</a:t>
            </a:r>
          </a:p>
          <a:p>
            <a:r>
              <a:rPr lang="en-US" dirty="0"/>
              <a:t>When the support is small enough and we can find the PMF of X</a:t>
            </a:r>
          </a:p>
          <a:p>
            <a:endParaRPr lang="en-US" sz="1100" dirty="0"/>
          </a:p>
          <a:p>
            <a:r>
              <a:rPr lang="en-US" b="1" dirty="0">
                <a:solidFill>
                  <a:schemeClr val="accent3"/>
                </a:solidFill>
              </a:rPr>
              <a:t>2. Linearity of Expectation</a:t>
            </a:r>
          </a:p>
          <a:p>
            <a:r>
              <a:rPr lang="en-US" dirty="0"/>
              <a:t>When we can break X into a sum</a:t>
            </a:r>
          </a:p>
          <a:p>
            <a:pPr lvl="1"/>
            <a:r>
              <a:rPr lang="en-US" dirty="0"/>
              <a:t>Break into indicator RVs if it’s some kind of count</a:t>
            </a:r>
          </a:p>
          <a:p>
            <a:endParaRPr lang="en-US" sz="1100" dirty="0"/>
          </a:p>
          <a:p>
            <a:r>
              <a:rPr lang="en-US" b="1" dirty="0">
                <a:solidFill>
                  <a:schemeClr val="accent3"/>
                </a:solidFill>
              </a:rPr>
              <a:t>3. LOTUS (Law of the unconscious statistician)</a:t>
            </a:r>
          </a:p>
          <a:p>
            <a:r>
              <a:rPr lang="en-US" dirty="0"/>
              <a:t>When it’s a function of X (</a:t>
            </a:r>
            <a:r>
              <a:rPr lang="en-US" dirty="0" err="1"/>
              <a:t>e.g</a:t>
            </a:r>
            <a:r>
              <a:rPr lang="en-US" dirty="0"/>
              <a:t>, X2)</a:t>
            </a:r>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DA2BC76-0D14-603E-3F6E-116ADCA9297F}"/>
                  </a:ext>
                </a:extLst>
              </p:cNvPr>
              <p:cNvSpPr txBox="1"/>
              <p:nvPr/>
            </p:nvSpPr>
            <p:spPr>
              <a:xfrm>
                <a:off x="7873441" y="1463857"/>
                <a:ext cx="3889057" cy="1504911"/>
              </a:xfrm>
              <a:prstGeom prst="roundRect">
                <a:avLst/>
              </a:prstGeom>
              <a:noFill/>
              <a:ln w="38100">
                <a:solidFill>
                  <a:schemeClr val="accent4">
                    <a:lumMod val="75000"/>
                  </a:schemeClr>
                </a:solidFill>
              </a:ln>
            </p:spPr>
            <p:txBody>
              <a:bodyPr wrap="square" anchor="ctr">
                <a:no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e>
                      </m:d>
                      <m:r>
                        <a:rPr lang="en-US" sz="2400" b="0" i="1" smtClean="0">
                          <a:latin typeface="Cambria Math" panose="02040503050406030204" pitchFamily="18" charset="0"/>
                          <a:cs typeface="Segoe UI Semibold" panose="020B0702040204020203" pitchFamily="34" charset="0"/>
                        </a:rPr>
                        <m:t>=</m:t>
                      </m:r>
                      <m:nary>
                        <m:naryPr>
                          <m:chr m:val="∑"/>
                          <m:supHide m:val="on"/>
                          <m:ctrlPr>
                            <a:rPr lang="en-US" sz="2400" i="1" smtClean="0">
                              <a:latin typeface="Cambria Math" panose="02040503050406030204" pitchFamily="18" charset="0"/>
                              <a:cs typeface="Segoe UI Semibold" panose="020B0702040204020203" pitchFamily="34" charset="0"/>
                            </a:rPr>
                          </m:ctrlPr>
                        </m:naryPr>
                        <m:sub>
                          <m:r>
                            <m:rPr>
                              <m:brk m:alnAt="7"/>
                            </m:rPr>
                            <a:rPr lang="en-US" sz="2400" b="0" i="1" smtClean="0">
                              <a:latin typeface="Cambria Math" panose="02040503050406030204" pitchFamily="18" charset="0"/>
                              <a:cs typeface="Segoe UI Semibold" panose="020B0702040204020203" pitchFamily="34" charset="0"/>
                            </a:rPr>
                            <m:t>𝑘</m:t>
                          </m:r>
                          <m:r>
                            <a:rPr lang="en-US" sz="2400" b="0" i="1">
                              <a:latin typeface="Cambria Math" panose="02040503050406030204" pitchFamily="18" charset="0"/>
                            </a:rPr>
                            <m:t>∈</m:t>
                          </m:r>
                          <m:sSub>
                            <m:sSubPr>
                              <m:ctrlPr>
                                <a:rPr lang="en-US" sz="2400" i="1" smtClean="0">
                                  <a:latin typeface="Cambria Math" panose="02040503050406030204" pitchFamily="18" charset="0"/>
                                </a:rPr>
                              </m:ctrlPr>
                            </m:sSubPr>
                            <m:e>
                              <m:r>
                                <m:rPr>
                                  <m:sty m:val="p"/>
                                </m:rPr>
                                <a:rPr lang="en-US" sz="2400" b="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ℙ</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e>
                      </m:nary>
                    </m:oMath>
                  </m:oMathPara>
                </a14:m>
                <a:endParaRPr lang="en-US" sz="2400" dirty="0"/>
              </a:p>
            </p:txBody>
          </p:sp>
        </mc:Choice>
        <mc:Fallback xmlns="">
          <p:sp>
            <p:nvSpPr>
              <p:cNvPr id="7" name="TextBox 6">
                <a:extLst>
                  <a:ext uri="{FF2B5EF4-FFF2-40B4-BE49-F238E27FC236}">
                    <a16:creationId xmlns:a16="http://schemas.microsoft.com/office/drawing/2014/main" id="{2DA2BC76-0D14-603E-3F6E-116ADCA9297F}"/>
                  </a:ext>
                </a:extLst>
              </p:cNvPr>
              <p:cNvSpPr txBox="1">
                <a:spLocks noRot="1" noChangeAspect="1" noMove="1" noResize="1" noEditPoints="1" noAdjustHandles="1" noChangeArrowheads="1" noChangeShapeType="1" noTextEdit="1"/>
              </p:cNvSpPr>
              <p:nvPr/>
            </p:nvSpPr>
            <p:spPr>
              <a:xfrm>
                <a:off x="7873441" y="1463857"/>
                <a:ext cx="3889057" cy="1504911"/>
              </a:xfrm>
              <a:prstGeom prst="roundRect">
                <a:avLst/>
              </a:prstGeom>
              <a:blipFill>
                <a:blip r:embed="rId3"/>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4AFAEA-9114-FAB1-E0D1-B491716BFD6B}"/>
                  </a:ext>
                </a:extLst>
              </p:cNvPr>
              <p:cNvSpPr txBox="1"/>
              <p:nvPr/>
            </p:nvSpPr>
            <p:spPr>
              <a:xfrm>
                <a:off x="7873440" y="3154681"/>
                <a:ext cx="3889057" cy="1531620"/>
              </a:xfrm>
              <a:prstGeom prst="roundRect">
                <a:avLst/>
              </a:prstGeom>
              <a:noFill/>
              <a:ln w="38100">
                <a:solidFill>
                  <a:schemeClr val="accent4">
                    <a:lumMod val="75000"/>
                  </a:schemeClr>
                </a:solidFill>
              </a:ln>
            </p:spPr>
            <p:txBody>
              <a:bodyPr wrap="square" anchor="ctr">
                <a:noAutofit/>
              </a:bodyPr>
              <a:lstStyle/>
              <a:p>
                <a:pPr algn="ctr"/>
                <a14:m>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𝑌</m:t>
                        </m:r>
                      </m:e>
                    </m:d>
                    <m:r>
                      <a:rPr lang="en-US" sz="2400" b="0" i="1">
                        <a:latin typeface="Cambria Math" panose="02040503050406030204" pitchFamily="18" charset="0"/>
                        <a:cs typeface="Segoe UI Semibold" panose="020B0702040204020203" pitchFamily="34" charset="0"/>
                      </a:rPr>
                      <m:t>=</m:t>
                    </m:r>
                    <m:r>
                      <a:rPr lang="en-US" sz="2400" b="0" i="1">
                        <a:latin typeface="Cambria Math" panose="02040503050406030204" pitchFamily="18" charset="0"/>
                        <a:cs typeface="Segoe UI Semibold" panose="020B0702040204020203" pitchFamily="34" charset="0"/>
                      </a:rPr>
                      <m:t>𝔼</m:t>
                    </m:r>
                  </m:oMath>
                </a14:m>
                <a:r>
                  <a:rPr lang="en-US" sz="2400" dirty="0"/>
                  <a:t>[</a:t>
                </a:r>
                <a14:m>
                  <m:oMath xmlns:m="http://schemas.openxmlformats.org/officeDocument/2006/math">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m:rPr>
                            <m:sty m:val="p"/>
                          </m:rPr>
                          <a:rPr lang="en-US" sz="2400" b="0" i="0" smtClean="0">
                            <a:latin typeface="Cambria Math" panose="02040503050406030204" pitchFamily="18" charset="0"/>
                            <a:cs typeface="Segoe UI Semibold" panose="020B0702040204020203" pitchFamily="34" charset="0"/>
                          </a:rPr>
                          <m:t>Y</m:t>
                        </m:r>
                      </m:e>
                    </m:d>
                  </m:oMath>
                </a14:m>
                <a:endParaRPr lang="en-US" sz="2400" dirty="0"/>
              </a:p>
            </p:txBody>
          </p:sp>
        </mc:Choice>
        <mc:Fallback xmlns="">
          <p:sp>
            <p:nvSpPr>
              <p:cNvPr id="8" name="TextBox 7">
                <a:extLst>
                  <a:ext uri="{FF2B5EF4-FFF2-40B4-BE49-F238E27FC236}">
                    <a16:creationId xmlns:a16="http://schemas.microsoft.com/office/drawing/2014/main" id="{B04AFAEA-9114-FAB1-E0D1-B491716BFD6B}"/>
                  </a:ext>
                </a:extLst>
              </p:cNvPr>
              <p:cNvSpPr txBox="1">
                <a:spLocks noRot="1" noChangeAspect="1" noMove="1" noResize="1" noEditPoints="1" noAdjustHandles="1" noChangeArrowheads="1" noChangeShapeType="1" noTextEdit="1"/>
              </p:cNvSpPr>
              <p:nvPr/>
            </p:nvSpPr>
            <p:spPr>
              <a:xfrm>
                <a:off x="7873440" y="3154681"/>
                <a:ext cx="3889057" cy="1531620"/>
              </a:xfrm>
              <a:prstGeom prst="roundRect">
                <a:avLst/>
              </a:prstGeom>
              <a:blipFill>
                <a:blip r:embed="rId4"/>
                <a:stretch>
                  <a:fillRect/>
                </a:stretch>
              </a:blipFill>
              <a:ln w="38100">
                <a:solidFill>
                  <a:schemeClr val="accent4">
                    <a:lumMod val="75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43A728E-5624-8E12-EBD4-D87055DD295D}"/>
              </a:ext>
            </a:extLst>
          </p:cNvPr>
          <p:cNvSpPr txBox="1"/>
          <p:nvPr/>
        </p:nvSpPr>
        <p:spPr>
          <a:xfrm>
            <a:off x="6469381" y="4872214"/>
            <a:ext cx="5293116" cy="1347923"/>
          </a:xfrm>
          <a:prstGeom prst="roundRect">
            <a:avLst/>
          </a:prstGeom>
          <a:noFill/>
          <a:ln w="38100">
            <a:solidFill>
              <a:schemeClr val="accent4">
                <a:lumMod val="75000"/>
              </a:schemeClr>
            </a:solidFill>
          </a:ln>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We’ll see this in a couple slides!</a:t>
            </a:r>
            <a:endParaRPr lang="en-US" sz="2400" dirty="0">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330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F1AE-3DDD-4183-CE28-D7222D7BB3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DC9893-5D85-E5DF-14CE-A095F874D3A7}"/>
              </a:ext>
            </a:extLst>
          </p:cNvPr>
          <p:cNvSpPr>
            <a:spLocks noGrp="1"/>
          </p:cNvSpPr>
          <p:nvPr>
            <p:ph type="title"/>
          </p:nvPr>
        </p:nvSpPr>
        <p:spPr>
          <a:xfrm>
            <a:off x="1902775" y="3262680"/>
            <a:ext cx="7615298" cy="506283"/>
          </a:xfrm>
        </p:spPr>
        <p:txBody>
          <a:bodyPr/>
          <a:lstStyle/>
          <a:p>
            <a:r>
              <a:rPr lang="en-US" dirty="0"/>
              <a:t>Independence of Random Variables</a:t>
            </a:r>
          </a:p>
        </p:txBody>
      </p:sp>
      <p:sp>
        <p:nvSpPr>
          <p:cNvPr id="5" name="Text Placeholder 4">
            <a:extLst>
              <a:ext uri="{FF2B5EF4-FFF2-40B4-BE49-F238E27FC236}">
                <a16:creationId xmlns:a16="http://schemas.microsoft.com/office/drawing/2014/main" id="{B5A4002B-509C-1AEF-521A-BD4279EFC6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96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63F-FE93-41EE-889F-9BD5FA14DE92}"/>
              </a:ext>
            </a:extLst>
          </p:cNvPr>
          <p:cNvSpPr>
            <a:spLocks noGrp="1"/>
          </p:cNvSpPr>
          <p:nvPr>
            <p:ph type="title"/>
          </p:nvPr>
        </p:nvSpPr>
        <p:spPr/>
        <p:txBody>
          <a:bodyPr/>
          <a:lstStyle/>
          <a:p>
            <a:r>
              <a:rPr lang="en-US" dirty="0"/>
              <a:t>Independence of events</a:t>
            </a:r>
          </a:p>
        </p:txBody>
      </p:sp>
      <p:sp>
        <p:nvSpPr>
          <p:cNvPr id="3" name="Content Placeholder 2">
            <a:extLst>
              <a:ext uri="{FF2B5EF4-FFF2-40B4-BE49-F238E27FC236}">
                <a16:creationId xmlns:a16="http://schemas.microsoft.com/office/drawing/2014/main" id="{12120322-CA52-4061-9C80-9D650B79C135}"/>
              </a:ext>
            </a:extLst>
          </p:cNvPr>
          <p:cNvSpPr>
            <a:spLocks noGrp="1"/>
          </p:cNvSpPr>
          <p:nvPr>
            <p:ph idx="1"/>
          </p:nvPr>
        </p:nvSpPr>
        <p:spPr/>
        <p:txBody>
          <a:bodyPr/>
          <a:lstStyle/>
          <a:p>
            <a:r>
              <a:rPr lang="en-US" dirty="0"/>
              <a:t>Recall the definition of independence of </a:t>
            </a:r>
            <a:r>
              <a:rPr lang="en-US" b="1" dirty="0"/>
              <a:t>events</a:t>
            </a:r>
            <a:r>
              <a:rPr lang="en-US" dirty="0"/>
              <a:t>:</a:t>
            </a:r>
          </a:p>
          <a:p>
            <a:endParaRPr lang="en-US" dirty="0"/>
          </a:p>
          <a:p>
            <a:endParaRPr lang="en-US" dirty="0"/>
          </a:p>
          <a:p>
            <a:endParaRPr lang="en-US" dirty="0"/>
          </a:p>
          <a:p>
            <a:pPr marL="0" indent="0">
              <a:buNone/>
            </a:pPr>
            <a:endParaRPr lang="en-US" dirty="0"/>
          </a:p>
          <a:p>
            <a:pPr marL="0" indent="0">
              <a:buNone/>
            </a:pPr>
            <a:endParaRPr lang="en-US" sz="1000" dirty="0"/>
          </a:p>
          <a:p>
            <a:r>
              <a:rPr lang="en-US" sz="2800" i="1" dirty="0">
                <a:latin typeface="Segoe UI Semibold" panose="020B0702040204020203" pitchFamily="34" charset="0"/>
                <a:cs typeface="Segoe UI Semibold" panose="020B0702040204020203" pitchFamily="34" charset="0"/>
              </a:rPr>
              <a:t>“knowing whether one event occurred doesn’t tell us anything about whether the other event occurred”</a:t>
            </a:r>
            <a:endParaRPr lang="en-US" i="1" dirty="0"/>
          </a:p>
        </p:txBody>
      </p:sp>
      <p:grpSp>
        <p:nvGrpSpPr>
          <p:cNvPr id="4" name="Group 3">
            <a:extLst>
              <a:ext uri="{FF2B5EF4-FFF2-40B4-BE49-F238E27FC236}">
                <a16:creationId xmlns:a16="http://schemas.microsoft.com/office/drawing/2014/main" id="{99C75D64-7926-4467-BD96-BE023E13063F}"/>
              </a:ext>
            </a:extLst>
          </p:cNvPr>
          <p:cNvGrpSpPr/>
          <p:nvPr/>
        </p:nvGrpSpPr>
        <p:grpSpPr>
          <a:xfrm>
            <a:off x="597010" y="2243394"/>
            <a:ext cx="7332885" cy="206818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0C4FBE-DF5D-43AB-9189-263FAB490967}"/>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Two events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oMath>
                  </a14:m>
                  <a:r>
                    <a:rPr lang="en-US" sz="2800" b="1" dirty="0">
                      <a:latin typeface="Segoe UI Semibold" panose="020B0702040204020203" pitchFamily="34" charset="0"/>
                      <a:cs typeface="Segoe UI Semibold" panose="020B0702040204020203" pitchFamily="34" charset="0"/>
                    </a:rPr>
                    <a:t> are </a:t>
                  </a:r>
                  <a:r>
                    <a:rPr lang="en-US" sz="2800" dirty="0">
                      <a:latin typeface="Segoe UI Semibold" panose="020B0702040204020203" pitchFamily="34" charset="0"/>
                      <a:cs typeface="Segoe UI Semibold" panose="020B0702040204020203" pitchFamily="34" charset="0"/>
                    </a:rPr>
                    <a:t>independent if </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r>
                          <a:rPr lang="en-US" sz="2800" b="0" i="1" smtClean="0">
                            <a:latin typeface="Cambria Math" panose="02040503050406030204" pitchFamily="18" charset="0"/>
                            <a:cs typeface="Segoe UI Semibold" panose="020B0702040204020203" pitchFamily="34" charset="0"/>
                          </a:rPr>
                          <m:t>)</m:t>
                        </m:r>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60DB837-1A85-4DC6-B825-85575642BE24}"/>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34FA9FD-6F6B-4E41-A63D-3336B46E3689}"/>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Independence</a:t>
              </a:r>
            </a:p>
          </p:txBody>
        </p:sp>
      </p:grpSp>
    </p:spTree>
    <p:extLst>
      <p:ext uri="{BB962C8B-B14F-4D97-AF65-F5344CB8AC3E}">
        <p14:creationId xmlns:p14="http://schemas.microsoft.com/office/powerpoint/2010/main" val="94168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1471-3968-4BC8-AA73-F25C958D6DE7}"/>
              </a:ext>
            </a:extLst>
          </p:cNvPr>
          <p:cNvSpPr>
            <a:spLocks noGrp="1"/>
          </p:cNvSpPr>
          <p:nvPr>
            <p:ph type="title"/>
          </p:nvPr>
        </p:nvSpPr>
        <p:spPr/>
        <p:txBody>
          <a:bodyPr/>
          <a:lstStyle/>
          <a:p>
            <a:r>
              <a:rPr lang="en-US" dirty="0"/>
              <a:t>Independence of Random Variables</a:t>
            </a:r>
          </a:p>
        </p:txBody>
      </p:sp>
      <p:sp>
        <p:nvSpPr>
          <p:cNvPr id="3" name="Content Placeholder 2">
            <a:extLst>
              <a:ext uri="{FF2B5EF4-FFF2-40B4-BE49-F238E27FC236}">
                <a16:creationId xmlns:a16="http://schemas.microsoft.com/office/drawing/2014/main" id="{3112FC38-A4CD-4732-B707-067CB18809F8}"/>
              </a:ext>
            </a:extLst>
          </p:cNvPr>
          <p:cNvSpPr>
            <a:spLocks noGrp="1"/>
          </p:cNvSpPr>
          <p:nvPr>
            <p:ph idx="1"/>
          </p:nvPr>
        </p:nvSpPr>
        <p:spPr/>
        <p:txBody>
          <a:bodyPr/>
          <a:lstStyle/>
          <a:p>
            <a:r>
              <a:rPr lang="en-US" dirty="0"/>
              <a:t>That’s for events…what about random variables?</a:t>
            </a:r>
          </a:p>
        </p:txBody>
      </p:sp>
      <p:grpSp>
        <p:nvGrpSpPr>
          <p:cNvPr id="4" name="Group 3">
            <a:extLst>
              <a:ext uri="{FF2B5EF4-FFF2-40B4-BE49-F238E27FC236}">
                <a16:creationId xmlns:a16="http://schemas.microsoft.com/office/drawing/2014/main" id="{50B631F4-A886-471C-AEEE-20362B1D7656}"/>
              </a:ext>
            </a:extLst>
          </p:cNvPr>
          <p:cNvGrpSpPr/>
          <p:nvPr/>
        </p:nvGrpSpPr>
        <p:grpSpPr>
          <a:xfrm>
            <a:off x="708686" y="2042706"/>
            <a:ext cx="11053812" cy="1885827"/>
            <a:chOff x="1185842" y="3429000"/>
            <a:chExt cx="6111311" cy="1639542"/>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4E515DB-961D-42DC-9D36-30C2CB430308}"/>
                    </a:ext>
                  </a:extLst>
                </p:cNvPr>
                <p:cNvSpPr/>
                <p:nvPr/>
              </p:nvSpPr>
              <p:spPr>
                <a:xfrm>
                  <a:off x="1185842" y="3429000"/>
                  <a:ext cx="6111311" cy="163954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latin typeface="Cambria Math" panose="02040503050406030204" pitchFamily="18"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dirty="0">
                      <a:latin typeface="Segoe UI Semibold" panose="020B0702040204020203" pitchFamily="34" charset="0"/>
                      <a:cs typeface="Segoe UI Semibold" panose="020B0702040204020203" pitchFamily="34" charset="0"/>
                    </a:rPr>
                    <a:t> are independent if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m:rPr>
                              <m:sty m:val="p"/>
                            </m:rPr>
                            <a:rPr lang="en-US" sz="2800" b="0" i="0" smtClean="0">
                              <a:latin typeface="Cambria Math" panose="02040503050406030204" pitchFamily="18" charset="0"/>
                              <a:cs typeface="Segoe UI Semibold" panose="020B0702040204020203" pitchFamily="34" charset="0"/>
                            </a:rPr>
                            <m:t>Ω</m:t>
                          </m:r>
                        </m:e>
                        <m:sub>
                          <m:r>
                            <a:rPr lang="en-US" sz="2800" b="0" i="1" smtClean="0">
                              <a:latin typeface="Cambria Math" panose="02040503050406030204" pitchFamily="18" charset="0"/>
                              <a:cs typeface="Segoe UI Semibold" panose="020B0702040204020203" pitchFamily="34" charset="0"/>
                            </a:rPr>
                            <m:t>𝑋</m:t>
                          </m:r>
                        </m:sub>
                      </m:sSub>
                      <m:r>
                        <a:rPr lang="en-US" sz="2800" b="0" i="1" smtClean="0">
                          <a:latin typeface="Cambria Math" panose="02040503050406030204" pitchFamily="18" charset="0"/>
                          <a:cs typeface="Segoe UI Semibold" panose="020B0702040204020203" pitchFamily="34" charset="0"/>
                        </a:rPr>
                        <m:t>,ℓ</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m:rPr>
                              <m:sty m:val="p"/>
                            </m:rPr>
                            <a:rPr lang="en-US" sz="2800" b="0" i="0" smtClean="0">
                              <a:latin typeface="Cambria Math" panose="02040503050406030204" pitchFamily="18" charset="0"/>
                              <a:cs typeface="Segoe UI Semibold" panose="020B0702040204020203" pitchFamily="34" charset="0"/>
                            </a:rPr>
                            <m:t>Ω</m:t>
                          </m:r>
                        </m:e>
                        <m:sub>
                          <m:r>
                            <a:rPr lang="en-US" sz="2800" b="0" i="1" smtClean="0">
                              <a:latin typeface="Cambria Math" panose="02040503050406030204" pitchFamily="18" charset="0"/>
                              <a:cs typeface="Segoe UI Semibold" panose="020B0702040204020203" pitchFamily="34" charset="0"/>
                            </a:rPr>
                            <m:t>𝑌</m:t>
                          </m:r>
                        </m:sub>
                      </m:sSub>
                    </m:oMath>
                  </a14:m>
                  <a:endParaRPr lang="en-US" sz="2800"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=ℓ</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e>
                        </m:d>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=ℓ)</m:t>
                        </m:r>
                      </m:oMath>
                    </m:oMathPara>
                  </a14:m>
                  <a:endParaRPr lang="en-US" sz="2800"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F4E515DB-961D-42DC-9D36-30C2CB430308}"/>
                    </a:ext>
                  </a:extLst>
                </p:cNvPr>
                <p:cNvSpPr>
                  <a:spLocks noRot="1" noChangeAspect="1" noMove="1" noResize="1" noEditPoints="1" noAdjustHandles="1" noChangeArrowheads="1" noChangeShapeType="1" noTextEdit="1"/>
                </p:cNvSpPr>
                <p:nvPr/>
              </p:nvSpPr>
              <p:spPr>
                <a:xfrm>
                  <a:off x="1185842" y="3429000"/>
                  <a:ext cx="6111311" cy="1639542"/>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FD8B764-AC4F-45F5-A7CB-42824F72B78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Independence (of random variables)</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A69572E-E49C-4519-8D2A-411508A0BEB5}"/>
                  </a:ext>
                </a:extLst>
              </p:cNvPr>
              <p:cNvSpPr txBox="1"/>
              <p:nvPr/>
            </p:nvSpPr>
            <p:spPr>
              <a:xfrm>
                <a:off x="725914" y="4289778"/>
                <a:ext cx="10890846"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We’ll often use commas instead of </a:t>
                </a:r>
                <a14:m>
                  <m:oMath xmlns:m="http://schemas.openxmlformats.org/officeDocument/2006/math">
                    <m:r>
                      <a:rPr lang="en-US" sz="2800" b="0" i="1"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symbol to save space.</a:t>
                </a:r>
              </a:p>
              <a:p>
                <a:endParaRPr lang="en-US" sz="2800" dirty="0">
                  <a:latin typeface="Segoe UI Semilight" panose="020B0402040204020203" pitchFamily="34" charset="0"/>
                  <a:cs typeface="Segoe UI Semilight" panose="020B0402040204020203" pitchFamily="34" charset="0"/>
                </a:endParaRPr>
              </a:p>
              <a:p>
                <a:r>
                  <a:rPr lang="en-US" sz="2800" b="1" i="1" dirty="0">
                    <a:latin typeface="Segoe UI Semilight" panose="020B0402040204020203" pitchFamily="34" charset="0"/>
                    <a:cs typeface="Segoe UI Semilight" panose="020B0402040204020203" pitchFamily="34" charset="0"/>
                  </a:rPr>
                  <a:t>“knowing the value of one random variable doesn’t tell us anything about what the value of the other might be”</a:t>
                </a:r>
              </a:p>
            </p:txBody>
          </p:sp>
        </mc:Choice>
        <mc:Fallback xmlns="">
          <p:sp>
            <p:nvSpPr>
              <p:cNvPr id="7" name="TextBox 6">
                <a:extLst>
                  <a:ext uri="{FF2B5EF4-FFF2-40B4-BE49-F238E27FC236}">
                    <a16:creationId xmlns:a16="http://schemas.microsoft.com/office/drawing/2014/main" id="{CA69572E-E49C-4519-8D2A-411508A0BEB5}"/>
                  </a:ext>
                </a:extLst>
              </p:cNvPr>
              <p:cNvSpPr txBox="1">
                <a:spLocks noRot="1" noChangeAspect="1" noMove="1" noResize="1" noEditPoints="1" noAdjustHandles="1" noChangeArrowheads="1" noChangeShapeType="1" noTextEdit="1"/>
              </p:cNvSpPr>
              <p:nvPr/>
            </p:nvSpPr>
            <p:spPr>
              <a:xfrm>
                <a:off x="725914" y="4289778"/>
                <a:ext cx="10890846" cy="1815882"/>
              </a:xfrm>
              <a:prstGeom prst="rect">
                <a:avLst/>
              </a:prstGeom>
              <a:blipFill>
                <a:blip r:embed="rId4"/>
                <a:stretch>
                  <a:fillRect l="-1119" t="-3691" b="-8389"/>
                </a:stretch>
              </a:blipFill>
            </p:spPr>
            <p:txBody>
              <a:bodyPr/>
              <a:lstStyle/>
              <a:p>
                <a:r>
                  <a:rPr lang="en-US">
                    <a:noFill/>
                  </a:rPr>
                  <a:t> </a:t>
                </a:r>
              </a:p>
            </p:txBody>
          </p:sp>
        </mc:Fallback>
      </mc:AlternateContent>
    </p:spTree>
    <p:extLst>
      <p:ext uri="{BB962C8B-B14F-4D97-AF65-F5344CB8AC3E}">
        <p14:creationId xmlns:p14="http://schemas.microsoft.com/office/powerpoint/2010/main" val="68402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427E-2272-4264-8ACA-260465B8B658}"/>
              </a:ext>
            </a:extLst>
          </p:cNvPr>
          <p:cNvSpPr>
            <a:spLocks noGrp="1"/>
          </p:cNvSpPr>
          <p:nvPr>
            <p:ph type="title"/>
          </p:nvPr>
        </p:nvSpPr>
        <p:spPr/>
        <p:txBody>
          <a:bodyPr/>
          <a:lstStyle/>
          <a:p>
            <a:r>
              <a:rPr lang="en-US" dirty="0"/>
              <a:t>Independence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DCD5E1-3008-47C5-A67A-0BFF80C07C85}"/>
                  </a:ext>
                </a:extLst>
              </p:cNvPr>
              <p:cNvSpPr>
                <a:spLocks noGrp="1"/>
              </p:cNvSpPr>
              <p:nvPr>
                <p:ph idx="1"/>
              </p:nvPr>
            </p:nvSpPr>
            <p:spPr/>
            <p:txBody>
              <a:bodyPr/>
              <a:lstStyle/>
              <a:p>
                <a:pPr marL="0" indent="0">
                  <a:buNone/>
                </a:pPr>
                <a:r>
                  <a:rPr lang="en-US" dirty="0"/>
                  <a:t>The “for all values” is important.</a:t>
                </a:r>
              </a:p>
              <a:p>
                <a:pPr marL="0" indent="0">
                  <a:buNone/>
                </a:pPr>
                <a:endParaRPr lang="en-US" dirty="0"/>
              </a:p>
              <a:p>
                <a:pPr marL="0" indent="0">
                  <a:buNone/>
                </a:pPr>
                <a:r>
                  <a:rPr lang="en-US" dirty="0"/>
                  <a:t>We say that the event “the sum is 7” is independent of “the red die is 5”</a:t>
                </a:r>
              </a:p>
              <a:p>
                <a:pPr marL="0" indent="0">
                  <a:buNone/>
                </a:pPr>
                <a:r>
                  <a:rPr lang="en-US" dirty="0"/>
                  <a:t>What about </a:t>
                </a:r>
                <a14:m>
                  <m:oMath xmlns:m="http://schemas.openxmlformats.org/officeDocument/2006/math">
                    <m:r>
                      <a:rPr lang="en-US" b="0" i="1" smtClean="0">
                        <a:latin typeface="Cambria Math" panose="02040503050406030204" pitchFamily="18" charset="0"/>
                      </a:rPr>
                      <m:t>𝑆</m:t>
                    </m:r>
                    <m:r>
                      <a:rPr lang="en-US" b="0" i="0" smtClean="0">
                        <a:latin typeface="Cambria Math" panose="02040503050406030204" pitchFamily="18" charset="0"/>
                      </a:rPr>
                      <m:t>=</m:t>
                    </m:r>
                  </m:oMath>
                </a14:m>
                <a:r>
                  <a:rPr lang="en-US" dirty="0"/>
                  <a:t>“the sum of two dice” and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“the value of the red die”</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EDCD5E1-3008-47C5-A67A-0BFF80C07C85}"/>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59426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427E-2272-4264-8ACA-260465B8B658}"/>
              </a:ext>
            </a:extLst>
          </p:cNvPr>
          <p:cNvSpPr>
            <a:spLocks noGrp="1"/>
          </p:cNvSpPr>
          <p:nvPr>
            <p:ph type="title"/>
          </p:nvPr>
        </p:nvSpPr>
        <p:spPr/>
        <p:txBody>
          <a:bodyPr/>
          <a:lstStyle/>
          <a:p>
            <a:r>
              <a:rPr lang="en-US" dirty="0"/>
              <a:t>Independence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DCD5E1-3008-47C5-A67A-0BFF80C07C85}"/>
                  </a:ext>
                </a:extLst>
              </p:cNvPr>
              <p:cNvSpPr>
                <a:spLocks noGrp="1"/>
              </p:cNvSpPr>
              <p:nvPr>
                <p:ph idx="1"/>
              </p:nvPr>
            </p:nvSpPr>
            <p:spPr/>
            <p:txBody>
              <a:bodyPr/>
              <a:lstStyle/>
              <a:p>
                <a:pPr marL="0" indent="0">
                  <a:buNone/>
                </a:pPr>
                <a:r>
                  <a:rPr lang="en-US" dirty="0"/>
                  <a:t>The “for all values” is important.</a:t>
                </a:r>
              </a:p>
              <a:p>
                <a:pPr marL="0" indent="0">
                  <a:buNone/>
                </a:pPr>
                <a:endParaRPr lang="en-US" dirty="0"/>
              </a:p>
              <a:p>
                <a:pPr marL="0" indent="0">
                  <a:buNone/>
                </a:pPr>
                <a:r>
                  <a:rPr lang="en-US" dirty="0"/>
                  <a:t>We say that the event “the sum is 7” is independent of “the red die is 5”</a:t>
                </a:r>
              </a:p>
              <a:p>
                <a:pPr marL="0" indent="0">
                  <a:buNone/>
                </a:pPr>
                <a:r>
                  <a:rPr lang="en-US" dirty="0"/>
                  <a:t>What about </a:t>
                </a:r>
                <a14:m>
                  <m:oMath xmlns:m="http://schemas.openxmlformats.org/officeDocument/2006/math">
                    <m:r>
                      <a:rPr lang="en-US" b="0" i="1" smtClean="0">
                        <a:latin typeface="Cambria Math" panose="02040503050406030204" pitchFamily="18" charset="0"/>
                      </a:rPr>
                      <m:t>𝑆</m:t>
                    </m:r>
                    <m:r>
                      <a:rPr lang="en-US" b="0" i="0" smtClean="0">
                        <a:latin typeface="Cambria Math" panose="02040503050406030204" pitchFamily="18" charset="0"/>
                      </a:rPr>
                      <m:t>=</m:t>
                    </m:r>
                  </m:oMath>
                </a14:m>
                <a:r>
                  <a:rPr lang="en-US" dirty="0"/>
                  <a:t>“the sum of two dice” and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“the value of the red die”</a:t>
                </a:r>
              </a:p>
              <a:p>
                <a:pPr marL="0" indent="0">
                  <a:buNone/>
                </a:pPr>
                <a:endParaRPr lang="en-US" dirty="0"/>
              </a:p>
              <a:p>
                <a:pPr marL="0" indent="0">
                  <a:buNone/>
                </a:pPr>
                <a:r>
                  <a:rPr lang="en-US" dirty="0"/>
                  <a:t>NOT independent. </a:t>
                </a:r>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=2, </m:t>
                        </m:r>
                        <m:r>
                          <a:rPr lang="en-US" b="0" i="1" smtClean="0">
                            <a:latin typeface="Cambria Math" panose="02040503050406030204" pitchFamily="18" charset="0"/>
                          </a:rPr>
                          <m:t>𝑅</m:t>
                        </m:r>
                        <m:r>
                          <a:rPr lang="en-US" b="0" i="1" smtClean="0">
                            <a:latin typeface="Cambria Math" panose="02040503050406030204" pitchFamily="18" charset="0"/>
                          </a:rPr>
                          <m:t>=5</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=2</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=5)</m:t>
                    </m:r>
                  </m:oMath>
                </a14:m>
                <a:r>
                  <a:rPr lang="en-US" dirty="0"/>
                  <a:t> (for example)</a:t>
                </a:r>
              </a:p>
            </p:txBody>
          </p:sp>
        </mc:Choice>
        <mc:Fallback xmlns="">
          <p:sp>
            <p:nvSpPr>
              <p:cNvPr id="3" name="Content Placeholder 2">
                <a:extLst>
                  <a:ext uri="{FF2B5EF4-FFF2-40B4-BE49-F238E27FC236}">
                    <a16:creationId xmlns:a16="http://schemas.microsoft.com/office/drawing/2014/main" id="{8EDCD5E1-3008-47C5-A67A-0BFF80C07C85}"/>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97618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1BF5-14D0-4997-B5D5-7FCD6958D6D5}"/>
              </a:ext>
            </a:extLst>
          </p:cNvPr>
          <p:cNvSpPr>
            <a:spLocks noGrp="1"/>
          </p:cNvSpPr>
          <p:nvPr>
            <p:ph type="title"/>
          </p:nvPr>
        </p:nvSpPr>
        <p:spPr/>
        <p:txBody>
          <a:bodyPr/>
          <a:lstStyle/>
          <a:p>
            <a:r>
              <a:rPr lang="en-US" dirty="0"/>
              <a:t>Independence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DC3FA1-310B-4D64-B5AB-65CB98F368BB}"/>
                  </a:ext>
                </a:extLst>
              </p:cNvPr>
              <p:cNvSpPr>
                <a:spLocks noGrp="1"/>
              </p:cNvSpPr>
              <p:nvPr>
                <p:ph idx="1"/>
              </p:nvPr>
            </p:nvSpPr>
            <p:spPr/>
            <p:txBody>
              <a:bodyPr/>
              <a:lstStyle/>
              <a:p>
                <a:r>
                  <a:rPr lang="en-US" dirty="0"/>
                  <a:t>Flip a coin independently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a14:m>
                <a:r>
                  <a:rPr lang="en-US" dirty="0"/>
                  <a:t> times.</a:t>
                </a:r>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of heads in the first </a:t>
                </a:r>
                <a14:m>
                  <m:oMath xmlns:m="http://schemas.openxmlformats.org/officeDocument/2006/math">
                    <m:r>
                      <a:rPr lang="en-US" b="0" i="1" smtClean="0">
                        <a:latin typeface="Cambria Math" panose="02040503050406030204" pitchFamily="18" charset="0"/>
                      </a:rPr>
                      <m:t>𝑛</m:t>
                    </m:r>
                  </m:oMath>
                </a14:m>
                <a:r>
                  <a:rPr lang="en-US" dirty="0"/>
                  <a:t> flips.”</a:t>
                </a:r>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number of heads in the last </a:t>
                </a:r>
                <a14:m>
                  <m:oMath xmlns:m="http://schemas.openxmlformats.org/officeDocument/2006/math">
                    <m:r>
                      <a:rPr lang="en-US" b="0" i="1" smtClean="0">
                        <a:latin typeface="Cambria Math" panose="02040503050406030204" pitchFamily="18" charset="0"/>
                      </a:rPr>
                      <m:t>𝑛</m:t>
                    </m:r>
                  </m:oMath>
                </a14:m>
                <a:r>
                  <a:rPr lang="en-US" dirty="0"/>
                  <a:t> flips.”</a:t>
                </a:r>
              </a:p>
              <a:p>
                <a:endParaRPr lang="en-US" dirty="0"/>
              </a:p>
              <a:p>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independent.</a:t>
                </a:r>
              </a:p>
            </p:txBody>
          </p:sp>
        </mc:Choice>
        <mc:Fallback xmlns="">
          <p:sp>
            <p:nvSpPr>
              <p:cNvPr id="3" name="Content Placeholder 2">
                <a:extLst>
                  <a:ext uri="{FF2B5EF4-FFF2-40B4-BE49-F238E27FC236}">
                    <a16:creationId xmlns:a16="http://schemas.microsoft.com/office/drawing/2014/main" id="{A1DC3FA1-310B-4D64-B5AB-65CB98F368B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12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0915-151C-4B77-BAF5-589E937C975B}"/>
              </a:ext>
            </a:extLst>
          </p:cNvPr>
          <p:cNvSpPr>
            <a:spLocks noGrp="1"/>
          </p:cNvSpPr>
          <p:nvPr>
            <p:ph type="title"/>
          </p:nvPr>
        </p:nvSpPr>
        <p:spPr/>
        <p:txBody>
          <a:bodyPr/>
          <a:lstStyle/>
          <a:p>
            <a:r>
              <a:rPr lang="en-US" dirty="0"/>
              <a:t>Mutual Independence for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4985AE-B822-428F-B033-B59E67F239CC}"/>
                  </a:ext>
                </a:extLst>
              </p:cNvPr>
              <p:cNvSpPr>
                <a:spLocks noGrp="1"/>
              </p:cNvSpPr>
              <p:nvPr>
                <p:ph idx="1"/>
              </p:nvPr>
            </p:nvSpPr>
            <p:spPr/>
            <p:txBody>
              <a:bodyPr/>
              <a:lstStyle/>
              <a:p>
                <a:r>
                  <a:rPr lang="en-US" dirty="0"/>
                  <a:t>A little simpler to write down than for events</a:t>
                </a:r>
              </a:p>
              <a:p>
                <a:endParaRPr lang="en-US" dirty="0"/>
              </a:p>
              <a:p>
                <a:endParaRPr lang="en-US" dirty="0"/>
              </a:p>
              <a:p>
                <a:endParaRPr lang="en-US" dirty="0"/>
              </a:p>
              <a:p>
                <a:endParaRPr lang="en-US" dirty="0"/>
              </a:p>
              <a:p>
                <a:r>
                  <a:rPr lang="en-US" dirty="0"/>
                  <a:t>DON’T need to check all subsets for random variables…</a:t>
                </a:r>
              </a:p>
              <a:p>
                <a:r>
                  <a:rPr lang="en-US" dirty="0"/>
                  <a:t>But you do need to check all values (all possible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still. </a:t>
                </a:r>
              </a:p>
            </p:txBody>
          </p:sp>
        </mc:Choice>
        <mc:Fallback xmlns="">
          <p:sp>
            <p:nvSpPr>
              <p:cNvPr id="3" name="Content Placeholder 2">
                <a:extLst>
                  <a:ext uri="{FF2B5EF4-FFF2-40B4-BE49-F238E27FC236}">
                    <a16:creationId xmlns:a16="http://schemas.microsoft.com/office/drawing/2014/main" id="{BB4985AE-B822-428F-B033-B59E67F239CC}"/>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94E7B63-9C36-4655-944B-3CF0B1BD9CA7}"/>
              </a:ext>
            </a:extLst>
          </p:cNvPr>
          <p:cNvGrpSpPr/>
          <p:nvPr/>
        </p:nvGrpSpPr>
        <p:grpSpPr>
          <a:xfrm>
            <a:off x="708686" y="2042706"/>
            <a:ext cx="11404292" cy="1885827"/>
            <a:chOff x="1185842" y="3429000"/>
            <a:chExt cx="6111311" cy="163954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BBB58E8-BC7B-4C07-BBF5-AE3D5B34DD9B}"/>
                    </a:ext>
                  </a:extLst>
                </p:cNvPr>
                <p:cNvSpPr/>
                <p:nvPr/>
              </p:nvSpPr>
              <p:spPr>
                <a:xfrm>
                  <a:off x="1185842" y="3429000"/>
                  <a:ext cx="6111311" cy="163954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latin typeface="Cambria Math" panose="02040503050406030204" pitchFamily="18" charset="0"/>
                    <a:cs typeface="Segoe UI Semibold" panose="020B0702040204020203" pitchFamily="34" charset="0"/>
                  </a:endParaRPr>
                </a:p>
                <a:p>
                  <a:pPr algn="ct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dirty="0">
                      <a:latin typeface="Segoe UI Semibold" panose="020B0702040204020203" pitchFamily="34" charset="0"/>
                      <a:cs typeface="Segoe UI Semibold" panose="020B0702040204020203" pitchFamily="34" charset="0"/>
                    </a:rPr>
                    <a:t> are mutually independent if for all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𝑛</m:t>
                          </m:r>
                        </m:sub>
                      </m:sSub>
                    </m:oMath>
                  </a14:m>
                  <a:endParaRPr lang="en-US" sz="2800"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 </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2</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𝑛</m:t>
                            </m:r>
                          </m:sub>
                        </m:sSub>
                        <m:r>
                          <a:rPr lang="en-US" sz="2800" b="0" i="1" smtClean="0">
                            <a:latin typeface="Cambria Math" panose="02040503050406030204" pitchFamily="18" charset="0"/>
                            <a:cs typeface="Segoe UI Semibold" panose="020B0702040204020203" pitchFamily="34" charset="0"/>
                          </a:rPr>
                          <m:t>)</m:t>
                        </m:r>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CBBB58E8-BC7B-4C07-BBF5-AE3D5B34DD9B}"/>
                    </a:ext>
                  </a:extLst>
                </p:cNvPr>
                <p:cNvSpPr>
                  <a:spLocks noRot="1" noChangeAspect="1" noMove="1" noResize="1" noEditPoints="1" noAdjustHandles="1" noChangeArrowheads="1" noChangeShapeType="1" noTextEdit="1"/>
                </p:cNvSpPr>
                <p:nvPr/>
              </p:nvSpPr>
              <p:spPr>
                <a:xfrm>
                  <a:off x="1185842" y="3429000"/>
                  <a:ext cx="6111311" cy="163954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766B6376-FB55-4878-84E6-E7FAE1D5873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Mutual Independence (of random variables)</a:t>
              </a:r>
            </a:p>
          </p:txBody>
        </p:sp>
      </p:grpSp>
    </p:spTree>
    <p:extLst>
      <p:ext uri="{BB962C8B-B14F-4D97-AF65-F5344CB8AC3E}">
        <p14:creationId xmlns:p14="http://schemas.microsoft.com/office/powerpoint/2010/main" val="118289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0B937-E165-7976-7307-88CAC2E27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FFE2A-E1CD-074A-C59D-0E0F8AC7C05F}"/>
              </a:ext>
            </a:extLst>
          </p:cNvPr>
          <p:cNvSpPr>
            <a:spLocks noGrp="1"/>
          </p:cNvSpPr>
          <p:nvPr>
            <p:ph type="title"/>
          </p:nvPr>
        </p:nvSpPr>
        <p:spPr/>
        <p:txBody>
          <a:bodyPr/>
          <a:lstStyle/>
          <a:p>
            <a:r>
              <a:rPr lang="en-US" dirty="0"/>
              <a:t>Techniques For Finding Expectation</a:t>
            </a:r>
          </a:p>
        </p:txBody>
      </p:sp>
      <p:sp>
        <p:nvSpPr>
          <p:cNvPr id="3" name="Content Placeholder 2">
            <a:extLst>
              <a:ext uri="{FF2B5EF4-FFF2-40B4-BE49-F238E27FC236}">
                <a16:creationId xmlns:a16="http://schemas.microsoft.com/office/drawing/2014/main" id="{70553EF0-8953-6983-E104-CF82D6E9F3D3}"/>
              </a:ext>
            </a:extLst>
          </p:cNvPr>
          <p:cNvSpPr>
            <a:spLocks noGrp="1"/>
          </p:cNvSpPr>
          <p:nvPr>
            <p:ph idx="1"/>
          </p:nvPr>
        </p:nvSpPr>
        <p:spPr>
          <a:xfrm>
            <a:off x="575240" y="1463857"/>
            <a:ext cx="6785680" cy="4845504"/>
          </a:xfrm>
        </p:spPr>
        <p:txBody>
          <a:bodyPr>
            <a:normAutofit lnSpcReduction="10000"/>
          </a:bodyPr>
          <a:lstStyle/>
          <a:p>
            <a:r>
              <a:rPr lang="en-US" b="1" dirty="0">
                <a:solidFill>
                  <a:schemeClr val="accent3"/>
                </a:solidFill>
              </a:rPr>
              <a:t>1. Definition of Expectation</a:t>
            </a:r>
          </a:p>
          <a:p>
            <a:r>
              <a:rPr lang="en-US" dirty="0"/>
              <a:t>When the support is small enough and we can find the PMF of X</a:t>
            </a:r>
          </a:p>
          <a:p>
            <a:endParaRPr lang="en-US" sz="1100" dirty="0"/>
          </a:p>
          <a:p>
            <a:r>
              <a:rPr lang="en-US" b="1" dirty="0">
                <a:solidFill>
                  <a:schemeClr val="accent3"/>
                </a:solidFill>
              </a:rPr>
              <a:t>2. Linearity of Expectation</a:t>
            </a:r>
          </a:p>
          <a:p>
            <a:r>
              <a:rPr lang="en-US" dirty="0"/>
              <a:t>When we can break X into a sum</a:t>
            </a:r>
          </a:p>
          <a:p>
            <a:pPr lvl="1"/>
            <a:r>
              <a:rPr lang="en-US" dirty="0"/>
              <a:t>Break into indicator RVs if it’s some kind of count</a:t>
            </a:r>
          </a:p>
          <a:p>
            <a:endParaRPr lang="en-US" sz="1100" dirty="0"/>
          </a:p>
          <a:p>
            <a:r>
              <a:rPr lang="en-US" b="1" dirty="0">
                <a:solidFill>
                  <a:schemeClr val="accent3"/>
                </a:solidFill>
              </a:rPr>
              <a:t>3. LOTUS (Law of the unconscious statistician)</a:t>
            </a:r>
          </a:p>
          <a:p>
            <a:r>
              <a:rPr lang="en-US" dirty="0"/>
              <a:t>When it’s a function of X (</a:t>
            </a:r>
            <a:r>
              <a:rPr lang="en-US" dirty="0" err="1"/>
              <a:t>e.g</a:t>
            </a:r>
            <a:r>
              <a:rPr lang="en-US" dirty="0"/>
              <a:t>, X2)</a:t>
            </a:r>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2E80C1C-0AF0-9FDD-DF32-A271D1786F6A}"/>
                  </a:ext>
                </a:extLst>
              </p:cNvPr>
              <p:cNvSpPr txBox="1"/>
              <p:nvPr/>
            </p:nvSpPr>
            <p:spPr>
              <a:xfrm>
                <a:off x="7873441" y="1463857"/>
                <a:ext cx="3889057" cy="1504911"/>
              </a:xfrm>
              <a:prstGeom prst="roundRect">
                <a:avLst/>
              </a:prstGeom>
              <a:noFill/>
              <a:ln w="38100">
                <a:solidFill>
                  <a:schemeClr val="accent4">
                    <a:lumMod val="75000"/>
                  </a:schemeClr>
                </a:solidFill>
              </a:ln>
            </p:spPr>
            <p:txBody>
              <a:bodyPr wrap="square" anchor="ctr">
                <a:no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e>
                      </m:d>
                      <m:r>
                        <a:rPr lang="en-US" sz="2400" b="0" i="1" smtClean="0">
                          <a:latin typeface="Cambria Math" panose="02040503050406030204" pitchFamily="18" charset="0"/>
                          <a:cs typeface="Segoe UI Semibold" panose="020B0702040204020203" pitchFamily="34" charset="0"/>
                        </a:rPr>
                        <m:t>=</m:t>
                      </m:r>
                      <m:nary>
                        <m:naryPr>
                          <m:chr m:val="∑"/>
                          <m:supHide m:val="on"/>
                          <m:ctrlPr>
                            <a:rPr lang="en-US" sz="2400" i="1" smtClean="0">
                              <a:latin typeface="Cambria Math" panose="02040503050406030204" pitchFamily="18" charset="0"/>
                              <a:cs typeface="Segoe UI Semibold" panose="020B0702040204020203" pitchFamily="34" charset="0"/>
                            </a:rPr>
                          </m:ctrlPr>
                        </m:naryPr>
                        <m:sub>
                          <m:r>
                            <m:rPr>
                              <m:brk m:alnAt="7"/>
                            </m:rPr>
                            <a:rPr lang="en-US" sz="2400" b="0" i="1" smtClean="0">
                              <a:latin typeface="Cambria Math" panose="02040503050406030204" pitchFamily="18" charset="0"/>
                              <a:cs typeface="Segoe UI Semibold" panose="020B0702040204020203" pitchFamily="34" charset="0"/>
                            </a:rPr>
                            <m:t>𝑘</m:t>
                          </m:r>
                          <m:r>
                            <a:rPr lang="en-US" sz="2400" b="0" i="1">
                              <a:latin typeface="Cambria Math" panose="02040503050406030204" pitchFamily="18" charset="0"/>
                            </a:rPr>
                            <m:t>∈</m:t>
                          </m:r>
                          <m:sSub>
                            <m:sSubPr>
                              <m:ctrlPr>
                                <a:rPr lang="en-US" sz="2400" i="1" smtClean="0">
                                  <a:latin typeface="Cambria Math" panose="02040503050406030204" pitchFamily="18" charset="0"/>
                                </a:rPr>
                              </m:ctrlPr>
                            </m:sSubPr>
                            <m:e>
                              <m:r>
                                <m:rPr>
                                  <m:sty m:val="p"/>
                                </m:rPr>
                                <a:rPr lang="en-US" sz="2400" b="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ℙ</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e>
                      </m:nary>
                    </m:oMath>
                  </m:oMathPara>
                </a14:m>
                <a:endParaRPr lang="en-US" sz="2400" dirty="0"/>
              </a:p>
            </p:txBody>
          </p:sp>
        </mc:Choice>
        <mc:Fallback xmlns="">
          <p:sp>
            <p:nvSpPr>
              <p:cNvPr id="7" name="TextBox 6">
                <a:extLst>
                  <a:ext uri="{FF2B5EF4-FFF2-40B4-BE49-F238E27FC236}">
                    <a16:creationId xmlns:a16="http://schemas.microsoft.com/office/drawing/2014/main" id="{2DA2BC76-0D14-603E-3F6E-116ADCA9297F}"/>
                  </a:ext>
                </a:extLst>
              </p:cNvPr>
              <p:cNvSpPr txBox="1">
                <a:spLocks noRot="1" noChangeAspect="1" noMove="1" noResize="1" noEditPoints="1" noAdjustHandles="1" noChangeArrowheads="1" noChangeShapeType="1" noTextEdit="1"/>
              </p:cNvSpPr>
              <p:nvPr/>
            </p:nvSpPr>
            <p:spPr>
              <a:xfrm>
                <a:off x="7873441" y="1463857"/>
                <a:ext cx="3889057" cy="1504911"/>
              </a:xfrm>
              <a:prstGeom prst="roundRect">
                <a:avLst/>
              </a:prstGeom>
              <a:blipFill>
                <a:blip r:embed="rId3"/>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9AB3C3-FB23-F3A5-9EB9-D36776FCC68B}"/>
                  </a:ext>
                </a:extLst>
              </p:cNvPr>
              <p:cNvSpPr txBox="1"/>
              <p:nvPr/>
            </p:nvSpPr>
            <p:spPr>
              <a:xfrm>
                <a:off x="7873440" y="3154681"/>
                <a:ext cx="3889057" cy="1531620"/>
              </a:xfrm>
              <a:prstGeom prst="roundRect">
                <a:avLst/>
              </a:prstGeom>
              <a:noFill/>
              <a:ln w="38100">
                <a:solidFill>
                  <a:schemeClr val="accent4">
                    <a:lumMod val="75000"/>
                  </a:schemeClr>
                </a:solidFill>
              </a:ln>
            </p:spPr>
            <p:txBody>
              <a:bodyPr wrap="square" anchor="ctr">
                <a:noAutofit/>
              </a:bodyPr>
              <a:lstStyle/>
              <a:p>
                <a:pPr algn="ctr"/>
                <a14:m>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𝑌</m:t>
                        </m:r>
                      </m:e>
                    </m:d>
                    <m:r>
                      <a:rPr lang="en-US" sz="2400" b="0" i="1">
                        <a:latin typeface="Cambria Math" panose="02040503050406030204" pitchFamily="18" charset="0"/>
                        <a:cs typeface="Segoe UI Semibold" panose="020B0702040204020203" pitchFamily="34" charset="0"/>
                      </a:rPr>
                      <m:t>=</m:t>
                    </m:r>
                    <m:r>
                      <a:rPr lang="en-US" sz="2400" b="0" i="1">
                        <a:latin typeface="Cambria Math" panose="02040503050406030204" pitchFamily="18" charset="0"/>
                        <a:cs typeface="Segoe UI Semibold" panose="020B0702040204020203" pitchFamily="34" charset="0"/>
                      </a:rPr>
                      <m:t>𝔼</m:t>
                    </m:r>
                  </m:oMath>
                </a14:m>
                <a:r>
                  <a:rPr lang="en-US" sz="2400" dirty="0"/>
                  <a:t>[</a:t>
                </a:r>
                <a14:m>
                  <m:oMath xmlns:m="http://schemas.openxmlformats.org/officeDocument/2006/math">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m:rPr>
                            <m:sty m:val="p"/>
                          </m:rPr>
                          <a:rPr lang="en-US" sz="2400" b="0" i="0" smtClean="0">
                            <a:latin typeface="Cambria Math" panose="02040503050406030204" pitchFamily="18" charset="0"/>
                            <a:cs typeface="Segoe UI Semibold" panose="020B0702040204020203" pitchFamily="34" charset="0"/>
                          </a:rPr>
                          <m:t>Y</m:t>
                        </m:r>
                      </m:e>
                    </m:d>
                  </m:oMath>
                </a14:m>
                <a:endParaRPr lang="en-US" sz="2400" dirty="0"/>
              </a:p>
            </p:txBody>
          </p:sp>
        </mc:Choice>
        <mc:Fallback xmlns="">
          <p:sp>
            <p:nvSpPr>
              <p:cNvPr id="8" name="TextBox 7">
                <a:extLst>
                  <a:ext uri="{FF2B5EF4-FFF2-40B4-BE49-F238E27FC236}">
                    <a16:creationId xmlns:a16="http://schemas.microsoft.com/office/drawing/2014/main" id="{B04AFAEA-9114-FAB1-E0D1-B491716BFD6B}"/>
                  </a:ext>
                </a:extLst>
              </p:cNvPr>
              <p:cNvSpPr txBox="1">
                <a:spLocks noRot="1" noChangeAspect="1" noMove="1" noResize="1" noEditPoints="1" noAdjustHandles="1" noChangeArrowheads="1" noChangeShapeType="1" noTextEdit="1"/>
              </p:cNvSpPr>
              <p:nvPr/>
            </p:nvSpPr>
            <p:spPr>
              <a:xfrm>
                <a:off x="7873440" y="3154681"/>
                <a:ext cx="3889057" cy="1531620"/>
              </a:xfrm>
              <a:prstGeom prst="roundRect">
                <a:avLst/>
              </a:prstGeom>
              <a:blipFill>
                <a:blip r:embed="rId4"/>
                <a:stretch>
                  <a:fillRect/>
                </a:stretch>
              </a:blipFill>
              <a:ln w="38100">
                <a:solidFill>
                  <a:schemeClr val="accent4">
                    <a:lumMod val="75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BF029E0A-B0CD-88B2-4C92-7CA21CB21683}"/>
              </a:ext>
            </a:extLst>
          </p:cNvPr>
          <p:cNvSpPr txBox="1"/>
          <p:nvPr/>
        </p:nvSpPr>
        <p:spPr>
          <a:xfrm>
            <a:off x="6469381" y="4872214"/>
            <a:ext cx="5293116" cy="1347923"/>
          </a:xfrm>
          <a:prstGeom prst="roundRect">
            <a:avLst/>
          </a:prstGeom>
          <a:noFill/>
          <a:ln w="38100">
            <a:solidFill>
              <a:schemeClr val="accent4">
                <a:lumMod val="75000"/>
              </a:schemeClr>
            </a:solidFill>
          </a:ln>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We’ll see this now!</a:t>
            </a:r>
            <a:endParaRPr lang="en-US" sz="2400" dirty="0">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1923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68B0-15E0-4BDD-8F54-E7B8A000441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8C03A01-6036-40A9-BCC0-4F2E94F96792}"/>
              </a:ext>
            </a:extLst>
          </p:cNvPr>
          <p:cNvSpPr>
            <a:spLocks noGrp="1"/>
          </p:cNvSpPr>
          <p:nvPr>
            <p:ph idx="1"/>
          </p:nvPr>
        </p:nvSpPr>
        <p:spPr/>
        <p:txBody>
          <a:bodyPr/>
          <a:lstStyle/>
          <a:p>
            <a:pPr marL="0" indent="0">
              <a:buNone/>
            </a:pPr>
            <a:r>
              <a:rPr lang="en-US" b="1" dirty="0"/>
              <a:t>HW2</a:t>
            </a:r>
            <a:r>
              <a:rPr lang="en-US" dirty="0"/>
              <a:t> grades are out (regrade request closes Saturday night)</a:t>
            </a:r>
          </a:p>
          <a:p>
            <a:pPr marL="0" indent="0">
              <a:buNone/>
            </a:pPr>
            <a:r>
              <a:rPr lang="en-US" b="1" dirty="0"/>
              <a:t>HW3</a:t>
            </a:r>
            <a:r>
              <a:rPr lang="en-US" dirty="0"/>
              <a:t> due tonight</a:t>
            </a:r>
          </a:p>
          <a:p>
            <a:pPr marL="0" indent="0">
              <a:buNone/>
            </a:pPr>
            <a:r>
              <a:rPr lang="en-US" dirty="0"/>
              <a:t>No HW released tonight! (HW4 released next Wednesday)</a:t>
            </a:r>
          </a:p>
        </p:txBody>
      </p:sp>
    </p:spTree>
    <p:extLst>
      <p:ext uri="{BB962C8B-B14F-4D97-AF65-F5344CB8AC3E}">
        <p14:creationId xmlns:p14="http://schemas.microsoft.com/office/powerpoint/2010/main" val="221193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AB6F1-334F-444A-89FD-04E630BF5A5D}"/>
              </a:ext>
            </a:extLst>
          </p:cNvPr>
          <p:cNvSpPr>
            <a:spLocks noGrp="1"/>
          </p:cNvSpPr>
          <p:nvPr>
            <p:ph type="title"/>
          </p:nvPr>
        </p:nvSpPr>
        <p:spPr>
          <a:xfrm>
            <a:off x="1902774" y="3262680"/>
            <a:ext cx="10110155" cy="506283"/>
          </a:xfrm>
        </p:spPr>
        <p:txBody>
          <a:bodyPr/>
          <a:lstStyle/>
          <a:p>
            <a:r>
              <a:rPr lang="en-US" dirty="0"/>
              <a:t>Expectation of a </a:t>
            </a:r>
            <a:r>
              <a:rPr lang="en-US" i="1" dirty="0"/>
              <a:t>Function</a:t>
            </a:r>
            <a:r>
              <a:rPr lang="en-US" dirty="0"/>
              <a:t> of a Random Variable</a:t>
            </a:r>
          </a:p>
        </p:txBody>
      </p:sp>
      <p:sp>
        <p:nvSpPr>
          <p:cNvPr id="5" name="Text Placeholder 4">
            <a:extLst>
              <a:ext uri="{FF2B5EF4-FFF2-40B4-BE49-F238E27FC236}">
                <a16:creationId xmlns:a16="http://schemas.microsoft.com/office/drawing/2014/main" id="{FE031288-B638-44D7-8AF1-A2727B82924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86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a:t>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612423" y="5308347"/>
                <a:ext cx="11187258" cy="1584961"/>
              </a:xfrm>
            </p:spPr>
            <p:txBody>
              <a:bodyPr>
                <a:normAutofit/>
              </a:bodyPr>
              <a:lstStyle/>
              <a:p>
                <a:r>
                  <a:rPr lang="en-US" dirty="0"/>
                  <a:t>Intuition: The weighted average of values </a:t>
                </a:r>
                <a14:m>
                  <m:oMath xmlns:m="http://schemas.openxmlformats.org/officeDocument/2006/math">
                    <m:r>
                      <a:rPr lang="en-US" b="0" i="1" smtClean="0">
                        <a:latin typeface="Cambria Math" panose="02040503050406030204" pitchFamily="18" charset="0"/>
                      </a:rPr>
                      <m:t>𝑋</m:t>
                    </m:r>
                  </m:oMath>
                </a14:m>
                <a:r>
                  <a:rPr lang="en-US" dirty="0"/>
                  <a:t> could take on.</a:t>
                </a:r>
              </a:p>
              <a:p>
                <a:r>
                  <a:rPr lang="en-US" dirty="0"/>
                  <a:t>Weighted by the probability you actually see them.</a:t>
                </a:r>
              </a:p>
            </p:txBody>
          </p:sp>
        </mc:Choice>
        <mc:Fallback xmlns="">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612423" y="5308347"/>
                <a:ext cx="11187258" cy="1584961"/>
              </a:xfrm>
              <a:blipFill>
                <a:blip r:embed="rId3"/>
                <a:stretch>
                  <a:fillRect l="-680" t="-7200"/>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3578608"/>
            <a:chOff x="551798" y="1549652"/>
            <a:chExt cx="11064962" cy="357860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357860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 random variable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1" i="1" smtClean="0">
                                <a:latin typeface="Cambria Math" panose="02040503050406030204" pitchFamily="18" charset="0"/>
                              </a:rPr>
                              <m:t>𝑿</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𝜔</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sub>
                          <m:sup/>
                          <m:e>
                            <m:r>
                              <a:rPr lang="en-US" sz="2800" i="1">
                                <a:latin typeface="Cambria Math" panose="02040503050406030204" pitchFamily="18" charset="0"/>
                              </a:rPr>
                              <m:t>𝑋</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b="0" i="1" smtClean="0">
                                <a:latin typeface="Cambria Math" panose="02040503050406030204" pitchFamily="18" charset="0"/>
                              </a:rPr>
                              <m:t>⋅</m:t>
                            </m:r>
                            <m:r>
                              <a:rPr lang="en-US" sz="2800" b="0" i="1" smtClean="0">
                                <a:latin typeface="Cambria Math" panose="02040503050406030204" pitchFamily="18" charset="0"/>
                              </a:rPr>
                              <m:t>ℙ</m:t>
                            </m:r>
                            <m:r>
                              <a:rPr lang="en-US" sz="2800" b="0" i="1" smtClean="0">
                                <a:latin typeface="Cambria Math" panose="02040503050406030204" pitchFamily="18" charset="0"/>
                              </a:rPr>
                              <m:t>(</m:t>
                            </m:r>
                            <m:r>
                              <a:rPr lang="en-US" sz="2800" b="0" i="1" smtClean="0">
                                <a:latin typeface="Cambria Math" panose="02040503050406030204" pitchFamily="18" charset="0"/>
                              </a:rPr>
                              <m:t>𝜔</m:t>
                            </m:r>
                            <m:r>
                              <a:rPr lang="en-US" sz="2800" b="0" i="1" smtClean="0">
                                <a:latin typeface="Cambria Math" panose="02040503050406030204" pitchFamily="18"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3578608"/>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Expectation</a:t>
              </a:r>
            </a:p>
          </p:txBody>
        </p:sp>
      </p:grpSp>
    </p:spTree>
    <p:extLst>
      <p:ext uri="{BB962C8B-B14F-4D97-AF65-F5344CB8AC3E}">
        <p14:creationId xmlns:p14="http://schemas.microsoft.com/office/powerpoint/2010/main" val="49454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normAutofit/>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𝑋</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392572" cy="5394144"/>
              </a:xfrm>
            </p:spPr>
            <p:txBody>
              <a:bodyPr>
                <a:normAutofit lnSpcReduction="10000"/>
              </a:bodyPr>
              <a:lstStyle/>
              <a:p>
                <a:r>
                  <a:rPr lang="en-US" dirty="0"/>
                  <a:t>Applying </a:t>
                </a:r>
                <a:r>
                  <a:rPr lang="en-US" b="1" dirty="0"/>
                  <a:t>functions</a:t>
                </a:r>
                <a:r>
                  <a:rPr lang="en-US" dirty="0"/>
                  <a:t> on a random variable(s). </a:t>
                </a:r>
              </a:p>
              <a:p>
                <a:endParaRPr lang="en-US" dirty="0"/>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𝑋</m:t>
                        </m:r>
                      </m:e>
                      <m:sup>
                        <m:r>
                          <a:rPr lang="en-US" b="0" i="1" smtClean="0">
                            <a:latin typeface="Cambria Math" panose="02040503050406030204" pitchFamily="18" charset="0"/>
                          </a:rPr>
                          <m:t>2</m:t>
                        </m:r>
                      </m:sup>
                    </m:sSup>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=2</m:t>
                        </m:r>
                      </m:e>
                      <m:sup>
                        <m:r>
                          <a:rPr lang="en-US" b="0" i="1" smtClean="0">
                            <a:latin typeface="Cambria Math" panose="02040503050406030204" pitchFamily="18" charset="0"/>
                          </a:rPr>
                          <m:t>𝑋</m:t>
                        </m:r>
                      </m:sup>
                    </m:sSup>
                  </m:oMath>
                </a14:m>
                <a:endParaRPr lang="en-US" b="0" dirty="0"/>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endParaRPr lang="en-US" dirty="0"/>
              </a:p>
              <a:p>
                <a:endParaRPr lang="en-US" dirty="0"/>
              </a:p>
              <a:p>
                <a:r>
                  <a:rPr lang="en-US" dirty="0"/>
                  <a:t>Still gives us a random variable! </a:t>
                </a:r>
              </a:p>
              <a:p>
                <a:r>
                  <a:rPr lang="en-US" i="1" dirty="0"/>
                  <a:t>Given an outcome, these functions give you a number. </a:t>
                </a:r>
              </a:p>
              <a:p>
                <a:r>
                  <a:rPr lang="en-US" dirty="0"/>
                  <a:t>They’re functions from Ω → ℝ. That’s the definition of a random variable!</a:t>
                </a:r>
              </a:p>
            </p:txBody>
          </p:sp>
        </mc:Choice>
        <mc:Fallback xmlns="">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392572" cy="5394144"/>
              </a:xfrm>
              <a:blipFill>
                <a:blip r:embed="rId4"/>
                <a:stretch>
                  <a:fillRect l="-642" t="-2712" r="-161" b="-904"/>
                </a:stretch>
              </a:blipFill>
            </p:spPr>
            <p:txBody>
              <a:bodyPr/>
              <a:lstStyle/>
              <a:p>
                <a:r>
                  <a:rPr lang="en-US">
                    <a:noFill/>
                  </a:rPr>
                  <a:t> </a:t>
                </a:r>
              </a:p>
            </p:txBody>
          </p:sp>
        </mc:Fallback>
      </mc:AlternateContent>
    </p:spTree>
    <p:extLst>
      <p:ext uri="{BB962C8B-B14F-4D97-AF65-F5344CB8AC3E}">
        <p14:creationId xmlns:p14="http://schemas.microsoft.com/office/powerpoint/2010/main" val="9005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normAutofit/>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𝑋</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p:txBody>
          </p:sp>
        </mc:Choice>
        <mc:Fallback>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4"/>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213735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86CB6-6AAC-4442-933E-1C2F13BF935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CEC4F32-E965-8544-8D15-5483039DD4B2}"/>
                  </a:ext>
                </a:extLst>
              </p:cNvPr>
              <p:cNvSpPr>
                <a:spLocks noGrp="1"/>
              </p:cNvSpPr>
              <p:nvPr>
                <p:ph type="title"/>
              </p:nvPr>
            </p:nvSpPr>
            <p:spPr/>
            <p:txBody>
              <a:bodyPr>
                <a:normAutofit/>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𝑋</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A2825F8-4101-D768-24A3-6484917EEEFF}"/>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a:p>
                <a:r>
                  <a:rPr lang="en-US" b="1" dirty="0"/>
                  <a:t>Not necessarily! </a:t>
                </a:r>
                <a:r>
                  <a:rPr lang="en-US" dirty="0"/>
                  <a:t>For example, </a:t>
                </a:r>
              </a:p>
              <a:p>
                <a:r>
                  <a:rPr lang="en-US" dirty="0"/>
                  <a:t>If we have a random variable </a:t>
                </a:r>
                <a14:m>
                  <m:oMath xmlns:m="http://schemas.openxmlformats.org/officeDocument/2006/math">
                    <m:r>
                      <a:rPr lang="en-US" b="0" i="1" smtClean="0">
                        <a:latin typeface="Cambria Math" panose="02040503050406030204" pitchFamily="18" charset="0"/>
                      </a:rPr>
                      <m:t>𝑋</m:t>
                    </m:r>
                  </m:oMath>
                </a14:m>
                <a:r>
                  <a:rPr lang="en-US" dirty="0"/>
                  <a:t> that following the PMF: </a:t>
                </a:r>
              </a:p>
              <a:p>
                <a14:m>
                  <m:oMath xmlns:m="http://schemas.openxmlformats.org/officeDocument/2006/math">
                    <m:sSub>
                      <m:sSubPr>
                        <m:ctrlPr>
                          <a:rPr lang="en-US" b="0" i="1" dirty="0" smtClean="0">
                            <a:latin typeface="Cambria Math" panose="02040503050406030204" pitchFamily="18" charset="0"/>
                          </a:rPr>
                        </m:ctrlPr>
                      </m:sSubPr>
                      <m:e>
                        <m:r>
                          <m:rPr>
                            <m:sty m:val="p"/>
                          </m:rPr>
                          <a:rPr lang="en-US" dirty="0" smtClean="0">
                            <a:latin typeface="Cambria Math" panose="02040503050406030204" pitchFamily="18" charset="0"/>
                          </a:rPr>
                          <m:t>p</m:t>
                        </m:r>
                      </m:e>
                      <m:sub>
                        <m:r>
                          <a:rPr lang="en-US" b="0" i="1" dirty="0" smtClean="0">
                            <a:latin typeface="Cambria Math" panose="02040503050406030204" pitchFamily="18" charset="0"/>
                          </a:rPr>
                          <m:t>𝑋</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e>
                        </m:eqArr>
                      </m:e>
                    </m:d>
                  </m:oMath>
                </a14:m>
                <a:endParaRPr lang="en-US" b="1" dirty="0"/>
              </a:p>
              <a:p>
                <a14:m>
                  <m:oMath xmlns:m="http://schemas.openxmlformats.org/officeDocument/2006/math">
                    <m:r>
                      <a:rPr lang="en-US"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=0.5⋅1+0.5⋅−1=0</m:t>
                    </m:r>
                    <m:r>
                      <a:rPr lang="en-US" b="0" i="0" smtClean="0">
                        <a:latin typeface="Cambria Math" panose="02040503050406030204" pitchFamily="18" charset="0"/>
                      </a:rPr>
                      <m:t> </m:t>
                    </m:r>
                  </m:oMath>
                </a14:m>
                <a:endParaRPr lang="en-US" b="0" dirty="0"/>
              </a:p>
              <a:p>
                <a:pPr marL="0" indent="0">
                  <a:buNone/>
                </a:pP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sup>
                        <m:r>
                          <a:rPr lang="en-US" i="1">
                            <a:latin typeface="Cambria Math" panose="02040503050406030204" pitchFamily="18" charset="0"/>
                          </a:rPr>
                          <m:t>2</m:t>
                        </m:r>
                      </m:sup>
                    </m:sSup>
                    <m:r>
                      <a:rPr lang="en-US" b="0" i="1" smtClean="0">
                        <a:latin typeface="Cambria Math" panose="02040503050406030204" pitchFamily="18" charset="0"/>
                      </a:rPr>
                      <m:t>=0</m:t>
                    </m:r>
                  </m:oMath>
                </a14:m>
                <a:endParaRPr lang="en-US" dirty="0"/>
              </a:p>
            </p:txBody>
          </p:sp>
        </mc:Choice>
        <mc:Fallback>
          <p:sp>
            <p:nvSpPr>
              <p:cNvPr id="3" name="Content Placeholder 2">
                <a:extLst>
                  <a:ext uri="{FF2B5EF4-FFF2-40B4-BE49-F238E27FC236}">
                    <a16:creationId xmlns:a16="http://schemas.microsoft.com/office/drawing/2014/main" id="{CA2825F8-4101-D768-24A3-6484917EEEFF}"/>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4"/>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248123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a:p>
                <a:r>
                  <a:rPr lang="en-US" b="1" dirty="0"/>
                  <a:t>Not necessarily! </a:t>
                </a:r>
                <a:r>
                  <a:rPr lang="en-US" dirty="0"/>
                  <a:t>For example, </a:t>
                </a:r>
              </a:p>
              <a:p>
                <a:r>
                  <a:rPr lang="en-US" dirty="0"/>
                  <a:t>If we have a random variable </a:t>
                </a:r>
                <a14:m>
                  <m:oMath xmlns:m="http://schemas.openxmlformats.org/officeDocument/2006/math">
                    <m:r>
                      <a:rPr lang="en-US" b="0" i="1" smtClean="0">
                        <a:latin typeface="Cambria Math" panose="02040503050406030204" pitchFamily="18" charset="0"/>
                      </a:rPr>
                      <m:t>𝑋</m:t>
                    </m:r>
                  </m:oMath>
                </a14:m>
                <a:r>
                  <a:rPr lang="en-US" dirty="0"/>
                  <a:t> that follows the PMF: </a:t>
                </a:r>
              </a:p>
              <a:p>
                <a14:m>
                  <m:oMath xmlns:m="http://schemas.openxmlformats.org/officeDocument/2006/math">
                    <m:sSub>
                      <m:sSubPr>
                        <m:ctrlPr>
                          <a:rPr lang="en-US" b="0" i="1" dirty="0" smtClean="0">
                            <a:latin typeface="Cambria Math" panose="02040503050406030204" pitchFamily="18" charset="0"/>
                          </a:rPr>
                        </m:ctrlPr>
                      </m:sSubPr>
                      <m:e>
                        <m:r>
                          <m:rPr>
                            <m:sty m:val="p"/>
                          </m:rPr>
                          <a:rPr lang="en-US" dirty="0" smtClean="0">
                            <a:latin typeface="Cambria Math" panose="02040503050406030204" pitchFamily="18" charset="0"/>
                          </a:rPr>
                          <m:t>p</m:t>
                        </m:r>
                      </m:e>
                      <m:sub>
                        <m:r>
                          <a:rPr lang="en-US" b="0" i="1" dirty="0" smtClean="0">
                            <a:latin typeface="Cambria Math" panose="02040503050406030204" pitchFamily="18" charset="0"/>
                          </a:rPr>
                          <m:t>𝑋</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e>
                        </m:eqArr>
                      </m:e>
                    </m:d>
                  </m:oMath>
                </a14:m>
                <a:r>
                  <a:rPr lang="en-US" b="1" dirty="0"/>
                  <a:t> </a:t>
                </a:r>
                <a14:m>
                  <m:oMath xmlns:m="http://schemas.openxmlformats.org/officeDocument/2006/math">
                    <m:r>
                      <a:rPr lang="en-US" b="1" i="0" dirty="0" smtClean="0">
                        <a:latin typeface="Cambria Math" panose="02040503050406030204" pitchFamily="18" charset="0"/>
                      </a:rPr>
                      <m:t>         </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p</m:t>
                        </m:r>
                      </m:e>
                      <m:sub>
                        <m:sSup>
                          <m:sSupPr>
                            <m:ctrlPr>
                              <a:rPr lang="en-US" b="0" i="1" dirty="0" smtClean="0">
                                <a:latin typeface="Cambria Math" panose="02040503050406030204" pitchFamily="18" charset="0"/>
                              </a:rPr>
                            </m:ctrlPr>
                          </m:sSupPr>
                          <m:e>
                            <m:r>
                              <a:rPr lang="en-US" i="1" dirty="0">
                                <a:latin typeface="Cambria Math" panose="02040503050406030204" pitchFamily="18" charset="0"/>
                              </a:rPr>
                              <m:t>𝑋</m:t>
                            </m:r>
                          </m:e>
                          <m:sup>
                            <m:r>
                              <a:rPr lang="en-US" b="0" i="1" dirty="0" smtClean="0">
                                <a:latin typeface="Cambria Math" panose="02040503050406030204" pitchFamily="18" charset="0"/>
                              </a:rPr>
                              <m:t>2</m:t>
                            </m:r>
                          </m:sup>
                        </m:sSup>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r>
                      <a:rPr lang="en-US" b="0" i="1" dirty="0" smtClean="0">
                        <a:latin typeface="Cambria Math" panose="02040503050406030204" pitchFamily="18" charset="0"/>
                      </a:rPr>
                      <m:t>=</m:t>
                    </m:r>
                    <m:r>
                      <a:rPr lang="en-US" b="1" i="1">
                        <a:latin typeface="Cambria Math" panose="02040503050406030204" pitchFamily="18" charset="0"/>
                        <a:cs typeface="Segoe UI Semibold" panose="020B0702040204020203" pitchFamily="34" charset="0"/>
                      </a:rPr>
                      <m:t>ℙ</m:t>
                    </m:r>
                    <m:r>
                      <a:rPr lang="en-US" b="0" i="1" smtClean="0">
                        <a:latin typeface="Cambria Math" panose="02040503050406030204" pitchFamily="18" charset="0"/>
                        <a:cs typeface="Segoe UI Semibold" panose="020B0702040204020203" pitchFamily="34" charset="0"/>
                      </a:rPr>
                      <m:t>(</m:t>
                    </m:r>
                    <m:sSup>
                      <m:sSupPr>
                        <m:ctrlPr>
                          <a:rPr lang="en-US" b="0" i="1" smtClean="0">
                            <a:latin typeface="Cambria Math" panose="02040503050406030204" pitchFamily="18" charset="0"/>
                            <a:cs typeface="Segoe UI Semibold" panose="020B0702040204020203" pitchFamily="34" charset="0"/>
                          </a:rPr>
                        </m:ctrlPr>
                      </m:sSupPr>
                      <m:e>
                        <m:r>
                          <a:rPr lang="en-US" b="0" i="1" smtClean="0">
                            <a:latin typeface="Cambria Math" panose="02040503050406030204" pitchFamily="18" charset="0"/>
                            <a:cs typeface="Segoe UI Semibold" panose="020B0702040204020203" pitchFamily="34" charset="0"/>
                          </a:rPr>
                          <m:t>𝑋</m:t>
                        </m:r>
                      </m:e>
                      <m:sup>
                        <m:r>
                          <a:rPr lang="en-US" b="0" i="1" smtClean="0">
                            <a:latin typeface="Cambria Math" panose="02040503050406030204" pitchFamily="18" charset="0"/>
                            <a:cs typeface="Segoe UI Semibold" panose="020B0702040204020203" pitchFamily="34" charset="0"/>
                          </a:rPr>
                          <m:t>2</m:t>
                        </m:r>
                      </m:sup>
                    </m:sSup>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0.5        </m:t>
                            </m:r>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1</m:t>
                                </m:r>
                              </m:e>
                              <m:sup>
                                <m:r>
                                  <a:rPr lang="en-US" b="0" i="1" smtClean="0">
                                    <a:latin typeface="Cambria Math" panose="02040503050406030204" pitchFamily="18" charset="0"/>
                                  </a:rPr>
                                  <m:t>2</m:t>
                                </m:r>
                              </m:sup>
                            </m:sSup>
                          </m:e>
                          <m:e>
                            <m:r>
                              <a:rPr lang="en-US" i="1">
                                <a:latin typeface="Cambria Math" panose="02040503050406030204" pitchFamily="18" charset="0"/>
                              </a:rPr>
                              <m:t>0.5      </m:t>
                            </m:r>
                            <m:r>
                              <a:rPr lang="en-US" i="1">
                                <a:latin typeface="Cambria Math" panose="02040503050406030204" pitchFamily="18" charset="0"/>
                              </a:rPr>
                              <m:t>𝑘</m:t>
                            </m:r>
                            <m:r>
                              <a:rPr lang="en-US" i="1">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m:t>
                                    </m:r>
                                  </m:e>
                                </m:d>
                              </m:e>
                              <m:sup>
                                <m:r>
                                  <a:rPr lang="en-US" b="0" i="1" smtClean="0">
                                    <a:latin typeface="Cambria Math" panose="02040503050406030204" pitchFamily="18" charset="0"/>
                                  </a:rPr>
                                  <m:t>2</m:t>
                                </m:r>
                              </m:sup>
                            </m:sSup>
                          </m:e>
                          <m:e>
                            <m:r>
                              <a:rPr lang="en-US" i="1">
                                <a:latin typeface="Cambria Math" panose="02040503050406030204" pitchFamily="18" charset="0"/>
                              </a:rPr>
                              <m:t>0  </m:t>
                            </m:r>
                            <m:r>
                              <a:rPr lang="en-US" b="0" i="1" smtClean="0">
                                <a:latin typeface="Cambria Math" panose="02040503050406030204" pitchFamily="18" charset="0"/>
                              </a:rPr>
                              <m:t>     </m:t>
                            </m:r>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b="1" dirty="0"/>
              </a:p>
              <a:p>
                <a14:m>
                  <m:oMath xmlns:m="http://schemas.openxmlformats.org/officeDocument/2006/math">
                    <m:r>
                      <a:rPr lang="en-US"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=0.5⋅1+0.5⋅−1=0</m:t>
                    </m:r>
                  </m:oMath>
                </a14:m>
                <a:r>
                  <a:rPr lang="en-US" b="1" dirty="0"/>
                  <a:t>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e>
                    </m:d>
                    <m:r>
                      <a:rPr lang="en-US" i="1">
                        <a:latin typeface="Cambria Math" panose="02040503050406030204" pitchFamily="18" charset="0"/>
                      </a:rPr>
                      <m:t>=0.5⋅</m:t>
                    </m:r>
                    <m:sSup>
                      <m:sSupPr>
                        <m:ctrlPr>
                          <a:rPr lang="en-US" b="0" i="1" smtClean="0">
                            <a:latin typeface="Cambria Math" panose="02040503050406030204" pitchFamily="18" charset="0"/>
                          </a:rPr>
                        </m:ctrlPr>
                      </m:sSupPr>
                      <m:e>
                        <m:r>
                          <a:rPr lang="en-US" i="1">
                            <a:latin typeface="Cambria Math" panose="02040503050406030204" pitchFamily="18" charset="0"/>
                          </a:rPr>
                          <m:t>1</m:t>
                        </m:r>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+0.5⋅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m:t>
                            </m:r>
                          </m:e>
                        </m:d>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m:t>
                    </m:r>
                    <m:r>
                      <a:rPr lang="en-US" b="0" i="1" smtClean="0">
                        <a:latin typeface="Cambria Math" panose="02040503050406030204" pitchFamily="18" charset="0"/>
                      </a:rPr>
                      <m:t>1</m:t>
                    </m:r>
                    <m:r>
                      <a:rPr lang="en-US">
                        <a:latin typeface="Cambria Math" panose="02040503050406030204" pitchFamily="18" charset="0"/>
                      </a:rPr>
                      <m:t> </m:t>
                    </m:r>
                  </m:oMath>
                </a14:m>
                <a:endParaRPr lang="en-US" b="1" dirty="0"/>
              </a:p>
              <a:p>
                <a14:m>
                  <m:oMath xmlns:m="http://schemas.openxmlformats.org/officeDocument/2006/math">
                    <m:r>
                      <a:rPr lang="en-US" i="1">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sup>
                        <m:r>
                          <a:rPr lang="en-US" i="1">
                            <a:latin typeface="Cambria Math" panose="02040503050406030204" pitchFamily="18" charset="0"/>
                          </a:rPr>
                          <m:t>2</m:t>
                        </m:r>
                      </m:sup>
                    </m:sSup>
                    <m:r>
                      <a:rPr lang="en-US" i="1">
                        <a:latin typeface="Cambria Math" panose="02040503050406030204" pitchFamily="18" charset="0"/>
                      </a:rPr>
                      <m:t>=0</m:t>
                    </m:r>
                  </m:oMath>
                </a14:m>
                <a:endParaRPr lang="en-US" dirty="0"/>
              </a:p>
              <a:p>
                <a:endParaRPr lang="en-US" b="1" dirty="0"/>
              </a:p>
            </p:txBody>
          </p:sp>
        </mc:Choice>
        <mc:Fallback>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4"/>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939496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a:p>
                <a:r>
                  <a:rPr lang="en-US" b="1" dirty="0"/>
                  <a:t>Not necessarily! </a:t>
                </a:r>
                <a:r>
                  <a:rPr lang="en-US" dirty="0"/>
                  <a:t>For example, </a:t>
                </a:r>
              </a:p>
              <a:p>
                <a:r>
                  <a:rPr lang="en-US" dirty="0"/>
                  <a:t>If we have a random variable </a:t>
                </a:r>
                <a14:m>
                  <m:oMath xmlns:m="http://schemas.openxmlformats.org/officeDocument/2006/math">
                    <m:r>
                      <a:rPr lang="en-US" b="0" i="1" smtClean="0">
                        <a:latin typeface="Cambria Math" panose="02040503050406030204" pitchFamily="18" charset="0"/>
                      </a:rPr>
                      <m:t>𝑋</m:t>
                    </m:r>
                  </m:oMath>
                </a14:m>
                <a:r>
                  <a:rPr lang="en-US" dirty="0"/>
                  <a:t> that follows the PMF: </a:t>
                </a:r>
              </a:p>
              <a:p>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rPr>
                          <m:t>p</m:t>
                        </m:r>
                      </m:e>
                      <m:sub>
                        <m:r>
                          <a:rPr lang="en-US" i="1" dirty="0">
                            <a:latin typeface="Cambria Math" panose="02040503050406030204" pitchFamily="18" charset="0"/>
                          </a:rPr>
                          <m:t>𝑋</m:t>
                        </m:r>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r>
                      <a:rPr lang="en-US" i="1" dirty="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0.5          </m:t>
                            </m:r>
                            <m:r>
                              <a:rPr lang="en-US" i="1">
                                <a:latin typeface="Cambria Math" panose="02040503050406030204" pitchFamily="18" charset="0"/>
                              </a:rPr>
                              <m:t>𝑘</m:t>
                            </m:r>
                            <m:r>
                              <a:rPr lang="en-US" i="1">
                                <a:latin typeface="Cambria Math" panose="02040503050406030204" pitchFamily="18" charset="0"/>
                              </a:rPr>
                              <m:t>=1</m:t>
                            </m:r>
                          </m:e>
                          <m:e>
                            <m:r>
                              <a:rPr lang="en-US" i="1">
                                <a:latin typeface="Cambria Math" panose="02040503050406030204" pitchFamily="18" charset="0"/>
                              </a:rPr>
                              <m:t>0.5      </m:t>
                            </m:r>
                            <m:r>
                              <a:rPr lang="en-US" i="1">
                                <a:latin typeface="Cambria Math" panose="02040503050406030204" pitchFamily="18" charset="0"/>
                              </a:rPr>
                              <m:t>𝑘</m:t>
                            </m:r>
                            <m:r>
                              <a:rPr lang="en-US" i="1">
                                <a:latin typeface="Cambria Math" panose="02040503050406030204" pitchFamily="18" charset="0"/>
                              </a:rPr>
                              <m:t>=−1</m:t>
                            </m:r>
                          </m:e>
                          <m:e>
                            <m:r>
                              <a:rPr lang="en-US" i="1">
                                <a:latin typeface="Cambria Math" panose="02040503050406030204" pitchFamily="18" charset="0"/>
                              </a:rPr>
                              <m:t>0     </m:t>
                            </m:r>
                            <m:r>
                              <m:rPr>
                                <m:sty m:val="p"/>
                              </m:rPr>
                              <a:rPr lang="en-US">
                                <a:latin typeface="Cambria Math" panose="02040503050406030204" pitchFamily="18" charset="0"/>
                              </a:rPr>
                              <m:t>otherwise</m:t>
                            </m:r>
                          </m:e>
                        </m:eqArr>
                      </m:e>
                    </m:d>
                  </m:oMath>
                </a14:m>
                <a:r>
                  <a:rPr lang="en-US" b="1" dirty="0"/>
                  <a:t> </a:t>
                </a:r>
                <a14:m>
                  <m:oMath xmlns:m="http://schemas.openxmlformats.org/officeDocument/2006/math">
                    <m:r>
                      <a:rPr lang="en-US" b="1" dirty="0">
                        <a:latin typeface="Cambria Math" panose="02040503050406030204" pitchFamily="18" charset="0"/>
                      </a:rPr>
                      <m:t>                </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p</m:t>
                        </m:r>
                      </m:e>
                      <m:sub>
                        <m:sSup>
                          <m:sSupPr>
                            <m:ctrlPr>
                              <a:rPr lang="en-US" i="1" dirty="0">
                                <a:latin typeface="Cambria Math" panose="02040503050406030204" pitchFamily="18" charset="0"/>
                              </a:rPr>
                            </m:ctrlPr>
                          </m:sSupPr>
                          <m:e>
                            <m:r>
                              <a:rPr lang="en-US" i="1" dirty="0">
                                <a:latin typeface="Cambria Math" panose="02040503050406030204" pitchFamily="18" charset="0"/>
                              </a:rPr>
                              <m:t>𝑋</m:t>
                            </m:r>
                          </m:e>
                          <m:sup>
                            <m:r>
                              <a:rPr lang="en-US" i="1" dirty="0">
                                <a:latin typeface="Cambria Math" panose="02040503050406030204" pitchFamily="18" charset="0"/>
                              </a:rPr>
                              <m:t>2</m:t>
                            </m:r>
                          </m:sup>
                        </m:sSup>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r>
                      <a:rPr lang="en-US" i="1" dirty="0">
                        <a:latin typeface="Cambria Math" panose="02040503050406030204" pitchFamily="18" charset="0"/>
                      </a:rPr>
                      <m:t>=</m:t>
                    </m:r>
                    <m:r>
                      <a:rPr lang="en-US" b="1" i="1">
                        <a:latin typeface="Cambria Math" panose="02040503050406030204" pitchFamily="18" charset="0"/>
                        <a:cs typeface="Segoe UI Semibold" panose="020B0702040204020203" pitchFamily="34" charset="0"/>
                      </a:rPr>
                      <m:t>ℙ</m:t>
                    </m:r>
                    <m:r>
                      <a:rPr lang="en-US" i="1">
                        <a:latin typeface="Cambria Math" panose="02040503050406030204" pitchFamily="18" charset="0"/>
                        <a:cs typeface="Segoe UI Semibold" panose="020B0702040204020203" pitchFamily="34" charset="0"/>
                      </a:rPr>
                      <m:t>(</m:t>
                    </m:r>
                    <m:sSup>
                      <m:sSupPr>
                        <m:ctrlPr>
                          <a:rPr lang="en-US" i="1">
                            <a:latin typeface="Cambria Math" panose="02040503050406030204" pitchFamily="18" charset="0"/>
                            <a:cs typeface="Segoe UI Semibold" panose="020B0702040204020203" pitchFamily="34" charset="0"/>
                          </a:rPr>
                        </m:ctrlPr>
                      </m:sSupPr>
                      <m:e>
                        <m:r>
                          <a:rPr lang="en-US" i="1">
                            <a:latin typeface="Cambria Math" panose="02040503050406030204" pitchFamily="18" charset="0"/>
                            <a:cs typeface="Segoe UI Semibold" panose="020B0702040204020203" pitchFamily="34" charset="0"/>
                          </a:rPr>
                          <m:t>𝑋</m:t>
                        </m:r>
                      </m:e>
                      <m:sup>
                        <m:r>
                          <a:rPr lang="en-US" i="1">
                            <a:latin typeface="Cambria Math" panose="02040503050406030204" pitchFamily="18" charset="0"/>
                            <a:cs typeface="Segoe UI Semibold" panose="020B0702040204020203" pitchFamily="34" charset="0"/>
                          </a:rPr>
                          <m:t>2</m:t>
                        </m:r>
                      </m:sup>
                    </m:sSup>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a:rPr lang="en-US" i="1">
                                <a:latin typeface="Cambria Math" panose="02040503050406030204" pitchFamily="18" charset="0"/>
                              </a:rPr>
                              <m:t>𝑘</m:t>
                            </m:r>
                            <m:r>
                              <a:rPr lang="en-US" i="1">
                                <a:latin typeface="Cambria Math" panose="02040503050406030204" pitchFamily="18" charset="0"/>
                              </a:rPr>
                              <m:t>=1</m:t>
                            </m:r>
                          </m:e>
                          <m:e>
                            <m:r>
                              <a:rPr lang="en-US" i="1">
                                <a:latin typeface="Cambria Math" panose="02040503050406030204" pitchFamily="18" charset="0"/>
                              </a:rPr>
                              <m:t>0    </m:t>
                            </m:r>
                            <m:r>
                              <m:rPr>
                                <m:sty m:val="p"/>
                              </m:rPr>
                              <a:rPr lang="en-US">
                                <a:latin typeface="Cambria Math" panose="02040503050406030204" pitchFamily="18" charset="0"/>
                              </a:rPr>
                              <m:t>otherwise</m:t>
                            </m:r>
                          </m:e>
                        </m:eqArr>
                      </m:e>
                    </m:d>
                  </m:oMath>
                </a14:m>
                <a:endParaRPr lang="en-US" b="1" dirty="0"/>
              </a:p>
              <a:p>
                <a14:m>
                  <m:oMath xmlns:m="http://schemas.openxmlformats.org/officeDocument/2006/math">
                    <m:r>
                      <a:rPr lang="en-US"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=0.5⋅1+0.5⋅−1=0</m:t>
                    </m:r>
                  </m:oMath>
                </a14:m>
                <a:r>
                  <a:rPr lang="en-US" b="1" dirty="0"/>
                  <a:t>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e>
                    </m:d>
                    <m:r>
                      <a:rPr lang="en-US" i="1">
                        <a:latin typeface="Cambria Math" panose="02040503050406030204" pitchFamily="18" charset="0"/>
                      </a:rPr>
                      <m:t>=0.5⋅</m:t>
                    </m:r>
                    <m:sSup>
                      <m:sSupPr>
                        <m:ctrlPr>
                          <a:rPr lang="en-US" b="0" i="1" smtClean="0">
                            <a:latin typeface="Cambria Math" panose="02040503050406030204" pitchFamily="18" charset="0"/>
                          </a:rPr>
                        </m:ctrlPr>
                      </m:sSupPr>
                      <m:e>
                        <m:r>
                          <a:rPr lang="en-US" i="1">
                            <a:latin typeface="Cambria Math" panose="02040503050406030204" pitchFamily="18" charset="0"/>
                          </a:rPr>
                          <m:t>1</m:t>
                        </m:r>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+0.5⋅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m:t>
                            </m:r>
                          </m:e>
                        </m:d>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m:t>
                    </m:r>
                    <m:r>
                      <a:rPr lang="en-US" b="0" i="1" smtClean="0">
                        <a:latin typeface="Cambria Math" panose="02040503050406030204" pitchFamily="18" charset="0"/>
                      </a:rPr>
                      <m:t>1</m:t>
                    </m:r>
                    <m:r>
                      <a:rPr lang="en-US">
                        <a:latin typeface="Cambria Math" panose="02040503050406030204" pitchFamily="18" charset="0"/>
                      </a:rPr>
                      <m:t> </m:t>
                    </m:r>
                  </m:oMath>
                </a14:m>
                <a:endParaRPr lang="en-US" b="1" dirty="0"/>
              </a:p>
              <a:p>
                <a14:m>
                  <m:oMath xmlns:m="http://schemas.openxmlformats.org/officeDocument/2006/math">
                    <m:r>
                      <a:rPr lang="en-US" i="1">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sup>
                        <m:r>
                          <a:rPr lang="en-US" i="1">
                            <a:latin typeface="Cambria Math" panose="02040503050406030204" pitchFamily="18" charset="0"/>
                          </a:rPr>
                          <m:t>2</m:t>
                        </m:r>
                      </m:sup>
                    </m:sSup>
                    <m:r>
                      <a:rPr lang="en-US" i="1">
                        <a:latin typeface="Cambria Math" panose="02040503050406030204" pitchFamily="18" charset="0"/>
                      </a:rPr>
                      <m:t>=0</m:t>
                    </m:r>
                  </m:oMath>
                </a14:m>
                <a:endParaRPr lang="en-US" dirty="0"/>
              </a:p>
              <a:p>
                <a:endParaRPr lang="en-US" b="1" dirty="0"/>
              </a:p>
            </p:txBody>
          </p:sp>
        </mc:Choice>
        <mc:Fallback>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3"/>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154911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dirty="0"/>
                  <a:t>Expectation of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676536C7-F9B0-45BB-82D9-74E0A4FCB258}"/>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491173" y="4108197"/>
                <a:ext cx="11369132" cy="1584961"/>
              </a:xfrm>
            </p:spPr>
            <p:txBody>
              <a:bodyPr>
                <a:normAutofit/>
              </a:bodyPr>
              <a:lstStyle/>
              <a:p>
                <a:r>
                  <a:rPr lang="en-US" dirty="0"/>
                  <a:t>Exact same as formula for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but we </a:t>
                </a:r>
                <a:r>
                  <a:rPr lang="en-US" b="1" dirty="0"/>
                  <a:t>apply the function on each of the values in the support of </a:t>
                </a:r>
                <a14:m>
                  <m:oMath xmlns:m="http://schemas.openxmlformats.org/officeDocument/2006/math">
                    <m:r>
                      <a:rPr lang="en-US" b="1" i="1" smtClean="0">
                        <a:latin typeface="Cambria Math" panose="02040503050406030204" pitchFamily="18" charset="0"/>
                      </a:rPr>
                      <m:t>𝑿</m:t>
                    </m:r>
                  </m:oMath>
                </a14:m>
                <a:r>
                  <a:rPr lang="en-US" dirty="0"/>
                  <a:t> (the corresponding probabilities are the same)</a:t>
                </a:r>
              </a:p>
            </p:txBody>
          </p:sp>
        </mc:Choice>
        <mc:Fallback xmlns="">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491173" y="4108197"/>
                <a:ext cx="11369132" cy="1584961"/>
              </a:xfrm>
              <a:blipFill>
                <a:blip r:embed="rId4"/>
                <a:stretch>
                  <a:fillRect l="-697" t="-6923" r="-166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2313688"/>
            <a:chOff x="551798" y="1549652"/>
            <a:chExt cx="11064962" cy="231368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231368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t>
                  </a: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g</m:t>
                      </m:r>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rPr>
                              <m:t>𝒈</m:t>
                            </m:r>
                            <m:r>
                              <a:rPr lang="en-US" sz="2800" b="1" i="1" smtClean="0">
                                <a:latin typeface="Cambria Math" panose="02040503050406030204" pitchFamily="18"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2313688"/>
                </a:xfrm>
                <a:prstGeom prst="rect">
                  <a:avLst/>
                </a:prstGeom>
                <a:blipFill>
                  <a:blip r:embed="rId5"/>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“Law of the unconscious statistician” (LOTUS)</a:t>
              </a:r>
            </a:p>
          </p:txBody>
        </p:sp>
      </p:grpSp>
    </p:spTree>
    <p:extLst>
      <p:ext uri="{BB962C8B-B14F-4D97-AF65-F5344CB8AC3E}">
        <p14:creationId xmlns:p14="http://schemas.microsoft.com/office/powerpoint/2010/main" val="379308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dirty="0"/>
                  <a:t>Expectation of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676536C7-F9B0-45BB-82D9-74E0A4FCB258}"/>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491173" y="4108197"/>
                <a:ext cx="11369132" cy="1584961"/>
              </a:xfrm>
            </p:spPr>
            <p:txBody>
              <a:bodyPr>
                <a:normAutofit/>
              </a:bodyPr>
              <a:lstStyle/>
              <a:p>
                <a:r>
                  <a:rPr lang="en-US" dirty="0"/>
                  <a:t>Exact same as formula for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but we </a:t>
                </a:r>
                <a:r>
                  <a:rPr lang="en-US" b="1" dirty="0"/>
                  <a:t>apply the function on each of the values in the support of </a:t>
                </a:r>
                <a14:m>
                  <m:oMath xmlns:m="http://schemas.openxmlformats.org/officeDocument/2006/math">
                    <m:r>
                      <a:rPr lang="en-US" b="1" i="1" smtClean="0">
                        <a:latin typeface="Cambria Math" panose="02040503050406030204" pitchFamily="18" charset="0"/>
                      </a:rPr>
                      <m:t>𝑿</m:t>
                    </m:r>
                  </m:oMath>
                </a14:m>
                <a:r>
                  <a:rPr lang="en-US" b="1" dirty="0"/>
                  <a:t> </a:t>
                </a:r>
                <a:r>
                  <a:rPr lang="en-US" dirty="0"/>
                  <a:t>(the corresponding probabilities are the same)</a:t>
                </a:r>
              </a:p>
            </p:txBody>
          </p:sp>
        </mc:Choice>
        <mc:Fallback xmlns="">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491173" y="4108197"/>
                <a:ext cx="11369132" cy="1584961"/>
              </a:xfrm>
              <a:blipFill>
                <a:blip r:embed="rId4"/>
                <a:stretch>
                  <a:fillRect l="-697" t="-6923" r="-166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2313688"/>
            <a:chOff x="551798" y="1549652"/>
            <a:chExt cx="11064962" cy="231368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231368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t>
                  </a: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g</m:t>
                      </m:r>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rPr>
                              <m:t>𝒈</m:t>
                            </m:r>
                            <m:r>
                              <a:rPr lang="en-US" sz="2800" b="1" i="1" smtClean="0">
                                <a:latin typeface="Cambria Math" panose="02040503050406030204" pitchFamily="18"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2313688"/>
                </a:xfrm>
                <a:prstGeom prst="rect">
                  <a:avLst/>
                </a:prstGeom>
                <a:blipFill>
                  <a:blip r:embed="rId5"/>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“Law of the unconscious statistician” (LOTUS)</a:t>
              </a:r>
            </a:p>
          </p:txBody>
        </p:sp>
      </p:gr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7EC62E14-748B-A6A4-E1B7-9D1AEB2E881D}"/>
                  </a:ext>
                </a:extLst>
              </p:cNvPr>
              <p:cNvSpPr/>
              <p:nvPr/>
            </p:nvSpPr>
            <p:spPr>
              <a:xfrm>
                <a:off x="627375" y="5805890"/>
                <a:ext cx="10885113" cy="72243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Segoe UI Semilight" panose="020B0402040204020203" pitchFamily="34" charset="0"/>
                    <a:cs typeface="Segoe UI Semilight" panose="020B0402040204020203" pitchFamily="34" charset="0"/>
                  </a:rPr>
                  <a:t>What if </a:t>
                </a:r>
                <a14:m>
                  <m:oMath xmlns:m="http://schemas.openxmlformats.org/officeDocument/2006/math">
                    <m:r>
                      <a:rPr lang="en-US" sz="2600" b="1" i="1" smtClean="0">
                        <a:solidFill>
                          <a:schemeClr val="tx1"/>
                        </a:solidFill>
                        <a:latin typeface="Cambria Math" panose="02040503050406030204" pitchFamily="18" charset="0"/>
                        <a:cs typeface="Segoe UI Semilight" panose="020B0402040204020203" pitchFamily="34" charset="0"/>
                      </a:rPr>
                      <m:t>𝒈</m:t>
                    </m:r>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𝑿</m:t>
                    </m:r>
                    <m:r>
                      <a:rPr lang="en-US" sz="2600" b="1" i="1" smtClean="0">
                        <a:solidFill>
                          <a:schemeClr val="tx1"/>
                        </a:solidFill>
                        <a:latin typeface="Cambria Math" panose="02040503050406030204" pitchFamily="18" charset="0"/>
                        <a:cs typeface="Segoe UI Semilight" panose="020B0402040204020203" pitchFamily="34" charset="0"/>
                      </a:rPr>
                      <m:t>)</m:t>
                    </m:r>
                  </m:oMath>
                </a14:m>
                <a:r>
                  <a:rPr lang="en-US" sz="2600" b="1" dirty="0">
                    <a:solidFill>
                      <a:schemeClr val="tx1"/>
                    </a:solidFill>
                    <a:latin typeface="Segoe UI Semilight" panose="020B0402040204020203" pitchFamily="34" charset="0"/>
                    <a:cs typeface="Segoe UI Semilight" panose="020B0402040204020203" pitchFamily="34" charset="0"/>
                  </a:rPr>
                  <a:t> is a </a:t>
                </a:r>
                <a:r>
                  <a:rPr lang="en-US" sz="2600" b="1" u="sng" dirty="0">
                    <a:solidFill>
                      <a:schemeClr val="tx1"/>
                    </a:solidFill>
                    <a:latin typeface="Segoe UI Semilight" panose="020B0402040204020203" pitchFamily="34" charset="0"/>
                    <a:cs typeface="Segoe UI Semilight" panose="020B0402040204020203" pitchFamily="34" charset="0"/>
                  </a:rPr>
                  <a:t>linear function</a:t>
                </a:r>
                <a:r>
                  <a:rPr lang="en-US" sz="2600" b="1" dirty="0">
                    <a:solidFill>
                      <a:schemeClr val="tx1"/>
                    </a:solidFill>
                    <a:latin typeface="Segoe UI Semilight" panose="020B0402040204020203" pitchFamily="34" charset="0"/>
                    <a:cs typeface="Segoe UI Semilight" panose="020B0402040204020203" pitchFamily="34" charset="0"/>
                  </a:rPr>
                  <a:t>? E.g., </a:t>
                </a:r>
                <a14:m>
                  <m:oMath xmlns:m="http://schemas.openxmlformats.org/officeDocument/2006/math">
                    <m:r>
                      <a:rPr lang="en-US" sz="2600" b="1" i="1" smtClean="0">
                        <a:solidFill>
                          <a:schemeClr val="tx1"/>
                        </a:solidFill>
                        <a:latin typeface="Cambria Math" panose="02040503050406030204" pitchFamily="18" charset="0"/>
                        <a:cs typeface="Segoe UI Semilight" panose="020B0402040204020203" pitchFamily="34" charset="0"/>
                      </a:rPr>
                      <m:t>𝒈</m:t>
                    </m:r>
                    <m:d>
                      <m:dPr>
                        <m:ctrlPr>
                          <a:rPr lang="en-US" sz="2600" b="1" i="1" smtClean="0">
                            <a:solidFill>
                              <a:schemeClr val="tx1"/>
                            </a:solidFill>
                            <a:latin typeface="Cambria Math" panose="02040503050406030204" pitchFamily="18" charset="0"/>
                            <a:cs typeface="Segoe UI Semilight" panose="020B0402040204020203" pitchFamily="34" charset="0"/>
                          </a:rPr>
                        </m:ctrlPr>
                      </m:dPr>
                      <m:e>
                        <m:r>
                          <a:rPr lang="en-US" sz="2600" b="1" i="1" smtClean="0">
                            <a:solidFill>
                              <a:schemeClr val="tx1"/>
                            </a:solidFill>
                            <a:latin typeface="Cambria Math" panose="02040503050406030204" pitchFamily="18" charset="0"/>
                            <a:cs typeface="Segoe UI Semilight" panose="020B0402040204020203" pitchFamily="34" charset="0"/>
                          </a:rPr>
                          <m:t>𝑿</m:t>
                        </m:r>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𝒀</m:t>
                        </m:r>
                      </m:e>
                    </m:d>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𝑿</m:t>
                    </m:r>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𝒀</m:t>
                    </m:r>
                  </m:oMath>
                </a14:m>
                <a:endParaRPr lang="en-US" sz="26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4" name="Rectangle: Rounded Corners 3">
                <a:extLst>
                  <a:ext uri="{FF2B5EF4-FFF2-40B4-BE49-F238E27FC236}">
                    <a16:creationId xmlns:a16="http://schemas.microsoft.com/office/drawing/2014/main" id="{7EC62E14-748B-A6A4-E1B7-9D1AEB2E881D}"/>
                  </a:ext>
                </a:extLst>
              </p:cNvPr>
              <p:cNvSpPr>
                <a:spLocks noRot="1" noChangeAspect="1" noMove="1" noResize="1" noEditPoints="1" noAdjustHandles="1" noChangeArrowheads="1" noChangeShapeType="1" noTextEdit="1"/>
              </p:cNvSpPr>
              <p:nvPr/>
            </p:nvSpPr>
            <p:spPr>
              <a:xfrm>
                <a:off x="627375" y="5805890"/>
                <a:ext cx="10885113" cy="722436"/>
              </a:xfrm>
              <a:prstGeom prst="roundRect">
                <a:avLst/>
              </a:prstGeom>
              <a:blipFill>
                <a:blip r:embed="rId6"/>
                <a:stretch>
                  <a:fillRect b="-588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96877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F7208-B063-02AF-2348-D47BEFE36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2F020-5EF7-BF59-6026-77D411CDC560}"/>
              </a:ext>
            </a:extLst>
          </p:cNvPr>
          <p:cNvSpPr>
            <a:spLocks noGrp="1"/>
          </p:cNvSpPr>
          <p:nvPr>
            <p:ph type="title"/>
          </p:nvPr>
        </p:nvSpPr>
        <p:spPr/>
        <p:txBody>
          <a:bodyPr/>
          <a:lstStyle/>
          <a:p>
            <a:r>
              <a:rPr lang="en-US" dirty="0"/>
              <a:t>Techniques For Finding Expectation</a:t>
            </a:r>
          </a:p>
        </p:txBody>
      </p:sp>
      <p:sp>
        <p:nvSpPr>
          <p:cNvPr id="3" name="Content Placeholder 2">
            <a:extLst>
              <a:ext uri="{FF2B5EF4-FFF2-40B4-BE49-F238E27FC236}">
                <a16:creationId xmlns:a16="http://schemas.microsoft.com/office/drawing/2014/main" id="{31DE1E12-B404-F7CE-ADA2-CB157965A470}"/>
              </a:ext>
            </a:extLst>
          </p:cNvPr>
          <p:cNvSpPr>
            <a:spLocks noGrp="1"/>
          </p:cNvSpPr>
          <p:nvPr>
            <p:ph idx="1"/>
          </p:nvPr>
        </p:nvSpPr>
        <p:spPr>
          <a:xfrm>
            <a:off x="575240" y="1463857"/>
            <a:ext cx="6785680" cy="4845504"/>
          </a:xfrm>
        </p:spPr>
        <p:txBody>
          <a:bodyPr>
            <a:normAutofit lnSpcReduction="10000"/>
          </a:bodyPr>
          <a:lstStyle/>
          <a:p>
            <a:r>
              <a:rPr lang="en-US" b="1" dirty="0">
                <a:solidFill>
                  <a:schemeClr val="accent3"/>
                </a:solidFill>
              </a:rPr>
              <a:t>1. Definition of Expectation</a:t>
            </a:r>
          </a:p>
          <a:p>
            <a:r>
              <a:rPr lang="en-US" dirty="0"/>
              <a:t>When the support is small enough and we can find the PMF of X</a:t>
            </a:r>
          </a:p>
          <a:p>
            <a:endParaRPr lang="en-US" sz="1100" dirty="0"/>
          </a:p>
          <a:p>
            <a:r>
              <a:rPr lang="en-US" b="1" dirty="0">
                <a:solidFill>
                  <a:schemeClr val="accent3"/>
                </a:solidFill>
              </a:rPr>
              <a:t>2. Linearity of Expectation</a:t>
            </a:r>
          </a:p>
          <a:p>
            <a:r>
              <a:rPr lang="en-US" dirty="0"/>
              <a:t>When we can break X into a sum</a:t>
            </a:r>
          </a:p>
          <a:p>
            <a:pPr lvl="1"/>
            <a:r>
              <a:rPr lang="en-US" dirty="0"/>
              <a:t>Break into indicator RVs if it’s some kind of count</a:t>
            </a:r>
          </a:p>
          <a:p>
            <a:endParaRPr lang="en-US" sz="1100" dirty="0"/>
          </a:p>
          <a:p>
            <a:r>
              <a:rPr lang="en-US" b="1" dirty="0">
                <a:solidFill>
                  <a:schemeClr val="accent3"/>
                </a:solidFill>
              </a:rPr>
              <a:t>3. LOTUS (Law of the unconscious statistician)</a:t>
            </a:r>
          </a:p>
          <a:p>
            <a:r>
              <a:rPr lang="en-US" dirty="0"/>
              <a:t>When it’s a function of X (</a:t>
            </a:r>
            <a:r>
              <a:rPr lang="en-US" dirty="0" err="1"/>
              <a:t>e.g</a:t>
            </a:r>
            <a:r>
              <a:rPr lang="en-US" dirty="0"/>
              <a:t>, X2)</a:t>
            </a:r>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20735F-BEC6-8786-38C1-87AEE95E2090}"/>
                  </a:ext>
                </a:extLst>
              </p:cNvPr>
              <p:cNvSpPr txBox="1"/>
              <p:nvPr/>
            </p:nvSpPr>
            <p:spPr>
              <a:xfrm>
                <a:off x="7873441" y="1463857"/>
                <a:ext cx="3889057" cy="1504911"/>
              </a:xfrm>
              <a:prstGeom prst="roundRect">
                <a:avLst/>
              </a:prstGeom>
              <a:noFill/>
              <a:ln w="38100">
                <a:solidFill>
                  <a:schemeClr val="accent4">
                    <a:lumMod val="75000"/>
                  </a:schemeClr>
                </a:solidFill>
              </a:ln>
            </p:spPr>
            <p:txBody>
              <a:bodyPr wrap="square" anchor="ctr">
                <a:no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e>
                      </m:d>
                      <m:r>
                        <a:rPr lang="en-US" sz="2400" b="0" i="1" smtClean="0">
                          <a:latin typeface="Cambria Math" panose="02040503050406030204" pitchFamily="18" charset="0"/>
                          <a:cs typeface="Segoe UI Semibold" panose="020B0702040204020203" pitchFamily="34" charset="0"/>
                        </a:rPr>
                        <m:t>=</m:t>
                      </m:r>
                      <m:nary>
                        <m:naryPr>
                          <m:chr m:val="∑"/>
                          <m:supHide m:val="on"/>
                          <m:ctrlPr>
                            <a:rPr lang="en-US" sz="2400" i="1" smtClean="0">
                              <a:latin typeface="Cambria Math" panose="02040503050406030204" pitchFamily="18" charset="0"/>
                              <a:cs typeface="Segoe UI Semibold" panose="020B0702040204020203" pitchFamily="34" charset="0"/>
                            </a:rPr>
                          </m:ctrlPr>
                        </m:naryPr>
                        <m:sub>
                          <m:r>
                            <m:rPr>
                              <m:brk m:alnAt="7"/>
                            </m:rPr>
                            <a:rPr lang="en-US" sz="2400" b="0" i="1" smtClean="0">
                              <a:latin typeface="Cambria Math" panose="02040503050406030204" pitchFamily="18" charset="0"/>
                              <a:cs typeface="Segoe UI Semibold" panose="020B0702040204020203" pitchFamily="34" charset="0"/>
                            </a:rPr>
                            <m:t>𝑘</m:t>
                          </m:r>
                          <m:r>
                            <a:rPr lang="en-US" sz="2400" b="0" i="1">
                              <a:latin typeface="Cambria Math" panose="02040503050406030204" pitchFamily="18" charset="0"/>
                            </a:rPr>
                            <m:t>∈</m:t>
                          </m:r>
                          <m:sSub>
                            <m:sSubPr>
                              <m:ctrlPr>
                                <a:rPr lang="en-US" sz="2400" i="1" smtClean="0">
                                  <a:latin typeface="Cambria Math" panose="02040503050406030204" pitchFamily="18" charset="0"/>
                                </a:rPr>
                              </m:ctrlPr>
                            </m:sSubPr>
                            <m:e>
                              <m:r>
                                <m:rPr>
                                  <m:sty m:val="p"/>
                                </m:rPr>
                                <a:rPr lang="en-US" sz="2400" b="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ℙ</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e>
                      </m:nary>
                    </m:oMath>
                  </m:oMathPara>
                </a14:m>
                <a:endParaRPr lang="en-US" sz="2400" dirty="0"/>
              </a:p>
            </p:txBody>
          </p:sp>
        </mc:Choice>
        <mc:Fallback xmlns="">
          <p:sp>
            <p:nvSpPr>
              <p:cNvPr id="7" name="TextBox 6">
                <a:extLst>
                  <a:ext uri="{FF2B5EF4-FFF2-40B4-BE49-F238E27FC236}">
                    <a16:creationId xmlns:a16="http://schemas.microsoft.com/office/drawing/2014/main" id="{2DA2BC76-0D14-603E-3F6E-116ADCA9297F}"/>
                  </a:ext>
                </a:extLst>
              </p:cNvPr>
              <p:cNvSpPr txBox="1">
                <a:spLocks noRot="1" noChangeAspect="1" noMove="1" noResize="1" noEditPoints="1" noAdjustHandles="1" noChangeArrowheads="1" noChangeShapeType="1" noTextEdit="1"/>
              </p:cNvSpPr>
              <p:nvPr/>
            </p:nvSpPr>
            <p:spPr>
              <a:xfrm>
                <a:off x="7873441" y="1463857"/>
                <a:ext cx="3889057" cy="1504911"/>
              </a:xfrm>
              <a:prstGeom prst="roundRect">
                <a:avLst/>
              </a:prstGeom>
              <a:blipFill>
                <a:blip r:embed="rId3"/>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559A3F-DAE3-12DD-127D-66CAA57E2F49}"/>
                  </a:ext>
                </a:extLst>
              </p:cNvPr>
              <p:cNvSpPr txBox="1"/>
              <p:nvPr/>
            </p:nvSpPr>
            <p:spPr>
              <a:xfrm>
                <a:off x="7873440" y="3154681"/>
                <a:ext cx="3889057" cy="1531620"/>
              </a:xfrm>
              <a:prstGeom prst="roundRect">
                <a:avLst/>
              </a:prstGeom>
              <a:noFill/>
              <a:ln w="38100">
                <a:solidFill>
                  <a:schemeClr val="accent4">
                    <a:lumMod val="75000"/>
                  </a:schemeClr>
                </a:solidFill>
              </a:ln>
            </p:spPr>
            <p:txBody>
              <a:bodyPr wrap="square" anchor="ctr">
                <a:noAutofit/>
              </a:bodyPr>
              <a:lstStyle/>
              <a:p>
                <a:pPr algn="ctr"/>
                <a14:m>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𝑌</m:t>
                        </m:r>
                      </m:e>
                    </m:d>
                    <m:r>
                      <a:rPr lang="en-US" sz="2400" b="0" i="1">
                        <a:latin typeface="Cambria Math" panose="02040503050406030204" pitchFamily="18" charset="0"/>
                        <a:cs typeface="Segoe UI Semibold" panose="020B0702040204020203" pitchFamily="34" charset="0"/>
                      </a:rPr>
                      <m:t>=</m:t>
                    </m:r>
                    <m:r>
                      <a:rPr lang="en-US" sz="2400" b="0" i="1">
                        <a:latin typeface="Cambria Math" panose="02040503050406030204" pitchFamily="18" charset="0"/>
                        <a:cs typeface="Segoe UI Semibold" panose="020B0702040204020203" pitchFamily="34" charset="0"/>
                      </a:rPr>
                      <m:t>𝔼</m:t>
                    </m:r>
                  </m:oMath>
                </a14:m>
                <a:r>
                  <a:rPr lang="en-US" sz="2400" dirty="0"/>
                  <a:t>[</a:t>
                </a:r>
                <a14:m>
                  <m:oMath xmlns:m="http://schemas.openxmlformats.org/officeDocument/2006/math">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m:rPr>
                            <m:sty m:val="p"/>
                          </m:rPr>
                          <a:rPr lang="en-US" sz="2400" b="0" i="0" smtClean="0">
                            <a:latin typeface="Cambria Math" panose="02040503050406030204" pitchFamily="18" charset="0"/>
                            <a:cs typeface="Segoe UI Semibold" panose="020B0702040204020203" pitchFamily="34" charset="0"/>
                          </a:rPr>
                          <m:t>Y</m:t>
                        </m:r>
                      </m:e>
                    </m:d>
                  </m:oMath>
                </a14:m>
                <a:endParaRPr lang="en-US" sz="2400" dirty="0"/>
              </a:p>
            </p:txBody>
          </p:sp>
        </mc:Choice>
        <mc:Fallback xmlns="">
          <p:sp>
            <p:nvSpPr>
              <p:cNvPr id="8" name="TextBox 7">
                <a:extLst>
                  <a:ext uri="{FF2B5EF4-FFF2-40B4-BE49-F238E27FC236}">
                    <a16:creationId xmlns:a16="http://schemas.microsoft.com/office/drawing/2014/main" id="{B04AFAEA-9114-FAB1-E0D1-B491716BFD6B}"/>
                  </a:ext>
                </a:extLst>
              </p:cNvPr>
              <p:cNvSpPr txBox="1">
                <a:spLocks noRot="1" noChangeAspect="1" noMove="1" noResize="1" noEditPoints="1" noAdjustHandles="1" noChangeArrowheads="1" noChangeShapeType="1" noTextEdit="1"/>
              </p:cNvSpPr>
              <p:nvPr/>
            </p:nvSpPr>
            <p:spPr>
              <a:xfrm>
                <a:off x="7873440" y="3154681"/>
                <a:ext cx="3889057" cy="1531620"/>
              </a:xfrm>
              <a:prstGeom prst="roundRect">
                <a:avLst/>
              </a:prstGeom>
              <a:blipFill>
                <a:blip r:embed="rId4"/>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88F119-1918-084C-674C-D2ECB4A6FEFE}"/>
                  </a:ext>
                </a:extLst>
              </p:cNvPr>
              <p:cNvSpPr txBox="1"/>
              <p:nvPr/>
            </p:nvSpPr>
            <p:spPr>
              <a:xfrm>
                <a:off x="6469381" y="4872214"/>
                <a:ext cx="5293116" cy="1347923"/>
              </a:xfrm>
              <a:prstGeom prst="roundRect">
                <a:avLst/>
              </a:prstGeom>
              <a:noFill/>
              <a:ln w="38100">
                <a:solidFill>
                  <a:schemeClr val="accent4">
                    <a:lumMod val="75000"/>
                  </a:schemeClr>
                </a:solidFill>
              </a:ln>
            </p:spPr>
            <p:txBody>
              <a:bodyPr wrap="square" anchor="ctr">
                <a:no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𝔼</m:t>
                      </m:r>
                      <m:d>
                        <m:dPr>
                          <m:begChr m:val="["/>
                          <m:endChr m:val="]"/>
                          <m:ctrlPr>
                            <a:rPr lang="en-US" sz="2400" i="1">
                              <a:latin typeface="Cambria Math" panose="02040503050406030204" pitchFamily="18" charset="0"/>
                            </a:rPr>
                          </m:ctrlPr>
                        </m:dPr>
                        <m:e>
                          <m:r>
                            <a:rPr lang="en-US" sz="2400" b="0" i="1">
                              <a:latin typeface="Cambria Math" panose="02040503050406030204" pitchFamily="18" charset="0"/>
                            </a:rPr>
                            <m:t>𝑔</m:t>
                          </m:r>
                          <m:r>
                            <a:rPr lang="en-US" sz="2400" b="0" i="1">
                              <a:latin typeface="Cambria Math" panose="02040503050406030204" pitchFamily="18" charset="0"/>
                            </a:rPr>
                            <m:t>(</m:t>
                          </m:r>
                          <m:r>
                            <a:rPr lang="en-US" sz="2400" b="0" i="1">
                              <a:latin typeface="Cambria Math" panose="02040503050406030204" pitchFamily="18" charset="0"/>
                            </a:rPr>
                            <m:t>𝑋</m:t>
                          </m:r>
                          <m:r>
                            <a:rPr lang="en-US" sz="2400" b="0" i="1">
                              <a:latin typeface="Cambria Math" panose="02040503050406030204" pitchFamily="18" charset="0"/>
                            </a:rPr>
                            <m:t>)</m:t>
                          </m:r>
                        </m:e>
                      </m:d>
                      <m:r>
                        <a:rPr lang="en-US" sz="2400" b="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b="0" i="1">
                              <a:latin typeface="Cambria Math" panose="02040503050406030204" pitchFamily="18" charset="0"/>
                            </a:rPr>
                            <m:t>𝑘</m:t>
                          </m:r>
                          <m:r>
                            <a:rPr lang="en-US" sz="2400" b="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b="0">
                                  <a:latin typeface="Cambria Math" panose="02040503050406030204" pitchFamily="18" charset="0"/>
                                </a:rPr>
                                <m:t>Ω</m:t>
                              </m:r>
                            </m:e>
                            <m:sub>
                              <m:r>
                                <a:rPr lang="en-US" sz="2400" b="0" i="1">
                                  <a:latin typeface="Cambria Math" panose="02040503050406030204" pitchFamily="18" charset="0"/>
                                </a:rPr>
                                <m:t>𝑋</m:t>
                              </m:r>
                            </m:sub>
                          </m:sSub>
                        </m:sub>
                        <m:sup/>
                        <m:e>
                          <m:r>
                            <a:rPr lang="en-US" sz="2400" b="0" i="1">
                              <a:latin typeface="Cambria Math" panose="02040503050406030204" pitchFamily="18" charset="0"/>
                            </a:rPr>
                            <m:t>𝑔</m:t>
                          </m:r>
                          <m:r>
                            <a:rPr lang="en-US" sz="2400" b="0" i="1">
                              <a:latin typeface="Cambria Math" panose="02040503050406030204" pitchFamily="18" charset="0"/>
                            </a:rPr>
                            <m:t>(</m:t>
                          </m:r>
                          <m:r>
                            <a:rPr lang="en-US" sz="2400" b="0" i="1">
                              <a:latin typeface="Cambria Math" panose="02040503050406030204" pitchFamily="18" charset="0"/>
                            </a:rPr>
                            <m:t>𝑘</m:t>
                          </m:r>
                          <m:r>
                            <a:rPr lang="en-US" sz="2400" b="0" i="1">
                              <a:latin typeface="Cambria Math" panose="02040503050406030204" pitchFamily="18" charset="0"/>
                            </a:rPr>
                            <m:t>)⋅</m:t>
                          </m:r>
                          <m:r>
                            <a:rPr lang="en-US" sz="2400" b="0" i="1">
                              <a:latin typeface="Cambria Math" panose="02040503050406030204" pitchFamily="18" charset="0"/>
                            </a:rPr>
                            <m:t>ℙ</m:t>
                          </m:r>
                          <m:r>
                            <a:rPr lang="en-US" sz="2400" b="0" i="1">
                              <a:latin typeface="Cambria Math" panose="02040503050406030204" pitchFamily="18" charset="0"/>
                            </a:rPr>
                            <m:t>(</m:t>
                          </m:r>
                          <m:r>
                            <a:rPr lang="en-US" sz="2400" b="0" i="1">
                              <a:latin typeface="Cambria Math" panose="02040503050406030204" pitchFamily="18" charset="0"/>
                            </a:rPr>
                            <m:t>𝑋</m:t>
                          </m:r>
                          <m:r>
                            <a:rPr lang="en-US" sz="2400" b="0" i="1">
                              <a:latin typeface="Cambria Math" panose="02040503050406030204" pitchFamily="18" charset="0"/>
                            </a:rPr>
                            <m:t>=</m:t>
                          </m:r>
                          <m:r>
                            <a:rPr lang="en-US" sz="2400" b="0" i="1">
                              <a:latin typeface="Cambria Math" panose="02040503050406030204" pitchFamily="18" charset="0"/>
                            </a:rPr>
                            <m:t>𝑘</m:t>
                          </m:r>
                          <m:r>
                            <a:rPr lang="en-US" sz="2400" b="0" i="1">
                              <a:latin typeface="Cambria Math" panose="02040503050406030204" pitchFamily="18" charset="0"/>
                            </a:rPr>
                            <m:t>)</m:t>
                          </m:r>
                        </m:e>
                      </m:nary>
                    </m:oMath>
                  </m:oMathPara>
                </a14:m>
                <a:endParaRPr lang="en-US" sz="2400" dirty="0">
                  <a:effectLst/>
                </a:endParaRPr>
              </a:p>
            </p:txBody>
          </p:sp>
        </mc:Choice>
        <mc:Fallback xmlns="">
          <p:sp>
            <p:nvSpPr>
              <p:cNvPr id="9" name="TextBox 8">
                <a:extLst>
                  <a:ext uri="{FF2B5EF4-FFF2-40B4-BE49-F238E27FC236}">
                    <a16:creationId xmlns:a16="http://schemas.microsoft.com/office/drawing/2014/main" id="{F43A728E-5624-8E12-EBD4-D87055DD295D}"/>
                  </a:ext>
                </a:extLst>
              </p:cNvPr>
              <p:cNvSpPr txBox="1">
                <a:spLocks noRot="1" noChangeAspect="1" noMove="1" noResize="1" noEditPoints="1" noAdjustHandles="1" noChangeArrowheads="1" noChangeShapeType="1" noTextEdit="1"/>
              </p:cNvSpPr>
              <p:nvPr/>
            </p:nvSpPr>
            <p:spPr>
              <a:xfrm>
                <a:off x="6469381" y="4872214"/>
                <a:ext cx="5293116" cy="1347923"/>
              </a:xfrm>
              <a:prstGeom prst="roundRect">
                <a:avLst/>
              </a:prstGeom>
              <a:blipFill>
                <a:blip r:embed="rId5"/>
                <a:stretch>
                  <a:fillRect/>
                </a:stretch>
              </a:blipFill>
              <a:ln w="38100">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79006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5D548-86D0-373B-1097-5358FEBF0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541DF-43A9-856D-795F-C77AA16371B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62CC06A-68B0-7F33-62AE-D356D48FB70E}"/>
              </a:ext>
            </a:extLst>
          </p:cNvPr>
          <p:cNvSpPr>
            <a:spLocks noGrp="1"/>
          </p:cNvSpPr>
          <p:nvPr>
            <p:ph idx="1"/>
          </p:nvPr>
        </p:nvSpPr>
        <p:spPr/>
        <p:txBody>
          <a:bodyPr/>
          <a:lstStyle/>
          <a:p>
            <a:pPr marL="0" indent="0">
              <a:buNone/>
            </a:pPr>
            <a:r>
              <a:rPr lang="en-US" b="1" dirty="0"/>
              <a:t>Quiz 3 Random Variables</a:t>
            </a:r>
            <a:r>
              <a:rPr lang="en-US" dirty="0"/>
              <a:t> on Friday</a:t>
            </a:r>
          </a:p>
          <a:p>
            <a:pPr marL="0" indent="0">
              <a:buNone/>
            </a:pPr>
            <a:r>
              <a:rPr lang="en-US" dirty="0"/>
              <a:t>Lectures 7-9 content</a:t>
            </a:r>
          </a:p>
          <a:p>
            <a:pPr marL="0" indent="0">
              <a:buNone/>
            </a:pPr>
            <a:endParaRPr lang="en-US" dirty="0"/>
          </a:p>
          <a:p>
            <a:pPr marL="0" indent="0">
              <a:buNone/>
            </a:pPr>
            <a:r>
              <a:rPr lang="en-US" b="1" dirty="0"/>
              <a:t>Midterm</a:t>
            </a:r>
            <a:r>
              <a:rPr lang="en-US" dirty="0"/>
              <a:t> next week on </a:t>
            </a:r>
            <a:r>
              <a:rPr lang="en-US" b="1" dirty="0"/>
              <a:t>Wednesday</a:t>
            </a:r>
            <a:r>
              <a:rPr lang="en-US" dirty="0"/>
              <a:t> </a:t>
            </a:r>
            <a:r>
              <a:rPr lang="en-US" b="1" dirty="0"/>
              <a:t>7/22</a:t>
            </a:r>
          </a:p>
          <a:p>
            <a:pPr marL="0" indent="0">
              <a:buNone/>
            </a:pPr>
            <a:r>
              <a:rPr lang="en-US" dirty="0"/>
              <a:t>See information on website</a:t>
            </a:r>
          </a:p>
          <a:p>
            <a:pPr marL="0" indent="0">
              <a:buNone/>
            </a:pPr>
            <a:r>
              <a:rPr lang="en-US" dirty="0"/>
              <a:t>~ 5 questions</a:t>
            </a:r>
            <a:br>
              <a:rPr lang="en-US" dirty="0"/>
            </a:br>
            <a:r>
              <a:rPr lang="en-US" dirty="0"/>
              <a:t>	</a:t>
            </a:r>
            <a:r>
              <a:rPr lang="en-US" sz="2200" i="1" dirty="0"/>
              <a:t>T/F/short answer, counting, probability, conditional probability, random variables</a:t>
            </a:r>
          </a:p>
          <a:p>
            <a:pPr marL="640080" lvl="4" indent="0">
              <a:buNone/>
            </a:pPr>
            <a:endParaRPr lang="en-US" i="1" dirty="0"/>
          </a:p>
        </p:txBody>
      </p:sp>
    </p:spTree>
    <p:extLst>
      <p:ext uri="{BB962C8B-B14F-4D97-AF65-F5344CB8AC3E}">
        <p14:creationId xmlns:p14="http://schemas.microsoft.com/office/powerpoint/2010/main" val="58681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827E-6679-4F1B-BDFA-E6D5AA6453F3}"/>
              </a:ext>
            </a:extLst>
          </p:cNvPr>
          <p:cNvSpPr>
            <a:spLocks noGrp="1"/>
          </p:cNvSpPr>
          <p:nvPr>
            <p:ph type="title"/>
          </p:nvPr>
        </p:nvSpPr>
        <p:spPr/>
        <p:txBody>
          <a:bodyPr/>
          <a:lstStyle/>
          <a:p>
            <a:r>
              <a:rPr lang="en-US" dirty="0"/>
              <a:t>Where are we?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BDE2B1-BB1A-4F38-89C7-F4F16BFE9CF6}"/>
                  </a:ext>
                </a:extLst>
              </p:cNvPr>
              <p:cNvSpPr>
                <a:spLocks noGrp="1"/>
              </p:cNvSpPr>
              <p:nvPr>
                <p:ph idx="1"/>
              </p:nvPr>
            </p:nvSpPr>
            <p:spPr>
              <a:xfrm>
                <a:off x="575240" y="1463856"/>
                <a:ext cx="10797610" cy="5245554"/>
              </a:xfrm>
            </p:spPr>
            <p:txBody>
              <a:bodyPr>
                <a:normAutofit lnSpcReduction="10000"/>
              </a:bodyPr>
              <a:lstStyle/>
              <a:p>
                <a:r>
                  <a:rPr lang="en-US" dirty="0"/>
                  <a:t>A </a:t>
                </a:r>
                <a:r>
                  <a:rPr lang="en-US" b="1" i="1" dirty="0"/>
                  <a:t>random variable </a:t>
                </a:r>
                <a:r>
                  <a:rPr lang="en-US" dirty="0"/>
                  <a:t>is a way to summarize what outcome you saw.</a:t>
                </a:r>
              </a:p>
              <a:p>
                <a:endParaRPr lang="en-US" dirty="0"/>
              </a:p>
              <a:p>
                <a:endParaRPr lang="en-US" dirty="0"/>
              </a:p>
              <a:p>
                <a:endParaRPr lang="en-US" dirty="0"/>
              </a:p>
              <a:p>
                <a:r>
                  <a:rPr lang="en-US" b="1" dirty="0">
                    <a:solidFill>
                      <a:schemeClr val="accent3"/>
                    </a:solidFill>
                  </a:rPr>
                  <a:t>Support</a:t>
                </a:r>
                <a:r>
                  <a:rPr lang="en-US" b="1" dirty="0"/>
                  <a:t> </a:t>
                </a:r>
                <a:r>
                  <a:rPr lang="en-US" dirty="0"/>
                  <a:t>(set of values RV can take), </a:t>
                </a:r>
              </a:p>
              <a:p>
                <a:r>
                  <a:rPr lang="en-US" b="1" dirty="0">
                    <a:solidFill>
                      <a:schemeClr val="accent3"/>
                    </a:solidFill>
                  </a:rPr>
                  <a:t>Probability Mass Function</a:t>
                </a:r>
                <a:r>
                  <a:rPr lang="en-US" dirty="0"/>
                  <a:t> &amp; </a:t>
                </a:r>
                <a:r>
                  <a:rPr lang="en-US" b="1" dirty="0">
                    <a:solidFill>
                      <a:schemeClr val="accent3"/>
                    </a:solidFill>
                  </a:rPr>
                  <a:t>Cumulative Distribution Function</a:t>
                </a:r>
                <a:r>
                  <a:rPr lang="en-US" b="1" dirty="0"/>
                  <a:t> describe</a:t>
                </a:r>
                <a:r>
                  <a:rPr lang="en-US" dirty="0"/>
                  <a:t> probabilities</a:t>
                </a:r>
                <a:endParaRPr lang="en-US" b="1" dirty="0"/>
              </a:p>
              <a:p>
                <a:r>
                  <a:rPr lang="en-US" dirty="0"/>
                  <a:t>The </a:t>
                </a:r>
                <a:r>
                  <a:rPr lang="en-US" b="1" dirty="0">
                    <a:solidFill>
                      <a:schemeClr val="accent3"/>
                    </a:solidFill>
                  </a:rPr>
                  <a:t>expectation</a:t>
                </a:r>
                <a:r>
                  <a:rPr lang="en-US" dirty="0"/>
                  <a:t> of a RV is its average value. (summarizes a RV)</a:t>
                </a:r>
              </a:p>
              <a:p>
                <a:r>
                  <a:rPr lang="en-US" dirty="0"/>
                  <a:t>&gt; Expectation is </a:t>
                </a:r>
                <a:r>
                  <a:rPr lang="en-US" b="1" dirty="0"/>
                  <a:t>linear: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a:p>
                <a:pPr lvl="2"/>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is a random variable – it’s a function that outputs a number given an outcome (or, here, a combination of outcomes).</a:t>
                </a:r>
              </a:p>
            </p:txBody>
          </p:sp>
        </mc:Choice>
        <mc:Fallback xmlns="">
          <p:sp>
            <p:nvSpPr>
              <p:cNvPr id="3" name="Content Placeholder 2">
                <a:extLst>
                  <a:ext uri="{FF2B5EF4-FFF2-40B4-BE49-F238E27FC236}">
                    <a16:creationId xmlns:a16="http://schemas.microsoft.com/office/drawing/2014/main" id="{7CBDE2B1-BB1A-4F38-89C7-F4F16BFE9CF6}"/>
                  </a:ext>
                </a:extLst>
              </p:cNvPr>
              <p:cNvSpPr>
                <a:spLocks noGrp="1" noRot="1" noChangeAspect="1" noMove="1" noResize="1" noEditPoints="1" noAdjustHandles="1" noChangeArrowheads="1" noChangeShapeType="1" noTextEdit="1"/>
              </p:cNvSpPr>
              <p:nvPr>
                <p:ph idx="1"/>
              </p:nvPr>
            </p:nvSpPr>
            <p:spPr>
              <a:xfrm>
                <a:off x="575240" y="1463856"/>
                <a:ext cx="10797610" cy="5245554"/>
              </a:xfrm>
              <a:blipFill>
                <a:blip r:embed="rId3"/>
                <a:stretch>
                  <a:fillRect l="-734" t="-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C1FFE5A-E2F5-3693-16F7-5F792BEB1C58}"/>
                  </a:ext>
                </a:extLst>
              </p:cNvPr>
              <p:cNvSpPr/>
              <p:nvPr/>
            </p:nvSpPr>
            <p:spPr>
              <a:xfrm>
                <a:off x="4536650" y="2354571"/>
                <a:ext cx="718330" cy="70867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ct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cs typeface="Segoe UI" panose="020B0502040204020203" pitchFamily="34" charset="0"/>
                        </a:rPr>
                        <m:t>𝑋</m:t>
                      </m:r>
                    </m:oMath>
                  </m:oMathPara>
                </a14:m>
                <a:endParaRPr lang="en-US" sz="3000" dirty="0">
                  <a:solidFill>
                    <a:schemeClr val="tx1"/>
                  </a:solidFill>
                  <a:latin typeface="Segoe UI" panose="020B0502040204020203" pitchFamily="34" charset="0"/>
                  <a:cs typeface="Segoe UI" panose="020B0502040204020203" pitchFamily="34" charset="0"/>
                </a:endParaRPr>
              </a:p>
            </p:txBody>
          </p:sp>
        </mc:Choice>
        <mc:Fallback xmlns="">
          <p:sp>
            <p:nvSpPr>
              <p:cNvPr id="4" name="Rectangle: Rounded Corners 3">
                <a:extLst>
                  <a:ext uri="{FF2B5EF4-FFF2-40B4-BE49-F238E27FC236}">
                    <a16:creationId xmlns:a16="http://schemas.microsoft.com/office/drawing/2014/main" id="{1C1FFE5A-E2F5-3693-16F7-5F792BEB1C58}"/>
                  </a:ext>
                </a:extLst>
              </p:cNvPr>
              <p:cNvSpPr>
                <a:spLocks noRot="1" noChangeAspect="1" noMove="1" noResize="1" noEditPoints="1" noAdjustHandles="1" noChangeArrowheads="1" noChangeShapeType="1" noTextEdit="1"/>
              </p:cNvSpPr>
              <p:nvPr/>
            </p:nvSpPr>
            <p:spPr>
              <a:xfrm>
                <a:off x="4536650" y="2354571"/>
                <a:ext cx="718330" cy="708670"/>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00767096-1AD5-1CB1-D118-D9DAAEDA65E7}"/>
                  </a:ext>
                </a:extLst>
              </p:cNvPr>
              <p:cNvSpPr/>
              <p:nvPr/>
            </p:nvSpPr>
            <p:spPr>
              <a:xfrm>
                <a:off x="702818" y="2053527"/>
                <a:ext cx="1857857" cy="129507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ctr"/>
                <a14:m>
                  <m:oMath xmlns:m="http://schemas.openxmlformats.org/officeDocument/2006/math">
                    <m:r>
                      <m:rPr>
                        <m:sty m:val="p"/>
                      </m:rPr>
                      <a:rPr lang="en-US" sz="2200" b="0" i="0" smtClean="0">
                        <a:solidFill>
                          <a:schemeClr val="tx1"/>
                        </a:solidFill>
                        <a:latin typeface="Cambria Math" panose="02040503050406030204" pitchFamily="18" charset="0"/>
                        <a:cs typeface="Segoe UI" panose="020B0502040204020203" pitchFamily="34" charset="0"/>
                      </a:rPr>
                      <m:t>Ω</m:t>
                    </m:r>
                  </m:oMath>
                </a14:m>
                <a:r>
                  <a:rPr lang="en-US" sz="2200" dirty="0">
                    <a:solidFill>
                      <a:schemeClr val="tx1"/>
                    </a:solidFill>
                    <a:latin typeface="Segoe UI" panose="020B0502040204020203" pitchFamily="34" charset="0"/>
                    <a:cs typeface="Segoe UI" panose="020B0502040204020203" pitchFamily="34" charset="0"/>
                  </a:rPr>
                  <a:t> is set of possible outcomes</a:t>
                </a:r>
              </a:p>
            </p:txBody>
          </p:sp>
        </mc:Choice>
        <mc:Fallback xmlns="">
          <p:sp>
            <p:nvSpPr>
              <p:cNvPr id="5" name="Rectangle: Rounded Corners 4">
                <a:extLst>
                  <a:ext uri="{FF2B5EF4-FFF2-40B4-BE49-F238E27FC236}">
                    <a16:creationId xmlns:a16="http://schemas.microsoft.com/office/drawing/2014/main" id="{00767096-1AD5-1CB1-D118-D9DAAEDA65E7}"/>
                  </a:ext>
                </a:extLst>
              </p:cNvPr>
              <p:cNvSpPr>
                <a:spLocks noRot="1" noChangeAspect="1" noMove="1" noResize="1" noEditPoints="1" noAdjustHandles="1" noChangeArrowheads="1" noChangeShapeType="1" noTextEdit="1"/>
              </p:cNvSpPr>
              <p:nvPr/>
            </p:nvSpPr>
            <p:spPr>
              <a:xfrm>
                <a:off x="702818" y="2053527"/>
                <a:ext cx="1857857" cy="1295076"/>
              </a:xfrm>
              <a:prstGeom prst="roundRect">
                <a:avLst/>
              </a:prstGeom>
              <a:blipFill>
                <a:blip r:embed="rId5"/>
                <a:stretch>
                  <a:fillRect b="-28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62908F0C-E240-C0DC-2F12-A3AAF3992ADA}"/>
                  </a:ext>
                </a:extLst>
              </p:cNvPr>
              <p:cNvSpPr/>
              <p:nvPr/>
            </p:nvSpPr>
            <p:spPr>
              <a:xfrm>
                <a:off x="2646541" y="2053527"/>
                <a:ext cx="1441808" cy="12950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Segoe UI" panose="020B0502040204020203" pitchFamily="34" charset="0"/>
                    <a:cs typeface="Segoe UI" panose="020B0502040204020203" pitchFamily="34" charset="0"/>
                  </a:rPr>
                  <a:t>Outcome</a:t>
                </a:r>
              </a:p>
              <a:p>
                <a:pPr algn="ct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cs typeface="Segoe UI" panose="020B0502040204020203" pitchFamily="34" charset="0"/>
                        </a:rPr>
                        <m:t>𝝎</m:t>
                      </m:r>
                      <m:r>
                        <a:rPr lang="en-US" sz="2400" b="1" i="1" smtClean="0">
                          <a:solidFill>
                            <a:schemeClr val="tx1"/>
                          </a:solidFill>
                          <a:latin typeface="Cambria Math" panose="02040503050406030204" pitchFamily="18" charset="0"/>
                          <a:cs typeface="Segoe UI" panose="020B0502040204020203" pitchFamily="34" charset="0"/>
                        </a:rPr>
                        <m:t>∈</m:t>
                      </m:r>
                      <m:r>
                        <a:rPr lang="en-US" sz="2400" b="1" i="0" smtClean="0">
                          <a:solidFill>
                            <a:schemeClr val="tx1"/>
                          </a:solidFill>
                          <a:latin typeface="Cambria Math" panose="02040503050406030204" pitchFamily="18" charset="0"/>
                          <a:cs typeface="Segoe UI" panose="020B0502040204020203" pitchFamily="34" charset="0"/>
                        </a:rPr>
                        <m:t>𝛀</m:t>
                      </m:r>
                    </m:oMath>
                  </m:oMathPara>
                </a14:m>
                <a:endParaRPr lang="en-US" sz="2400" b="1" dirty="0">
                  <a:solidFill>
                    <a:schemeClr val="tx1"/>
                  </a:solidFill>
                  <a:latin typeface="Segoe UI" panose="020B0502040204020203" pitchFamily="34" charset="0"/>
                  <a:cs typeface="Segoe UI" panose="020B0502040204020203" pitchFamily="34" charset="0"/>
                </a:endParaRPr>
              </a:p>
            </p:txBody>
          </p:sp>
        </mc:Choice>
        <mc:Fallback xmlns="">
          <p:sp>
            <p:nvSpPr>
              <p:cNvPr id="6" name="Rectangle: Rounded Corners 5">
                <a:extLst>
                  <a:ext uri="{FF2B5EF4-FFF2-40B4-BE49-F238E27FC236}">
                    <a16:creationId xmlns:a16="http://schemas.microsoft.com/office/drawing/2014/main" id="{62908F0C-E240-C0DC-2F12-A3AAF3992ADA}"/>
                  </a:ext>
                </a:extLst>
              </p:cNvPr>
              <p:cNvSpPr>
                <a:spLocks noRot="1" noChangeAspect="1" noMove="1" noResize="1" noEditPoints="1" noAdjustHandles="1" noChangeArrowheads="1" noChangeShapeType="1" noTextEdit="1"/>
              </p:cNvSpPr>
              <p:nvPr/>
            </p:nvSpPr>
            <p:spPr>
              <a:xfrm>
                <a:off x="2646541" y="2053527"/>
                <a:ext cx="1441808" cy="1295076"/>
              </a:xfrm>
              <a:prstGeom prst="roundRect">
                <a:avLst/>
              </a:prstGeom>
              <a:blipFill>
                <a:blip r:embed="rId6"/>
                <a:stretch>
                  <a:fillRect l="-8439" r="-8017"/>
                </a:stretch>
              </a:blipFill>
              <a:ln>
                <a:noFill/>
              </a:ln>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83BFB4B-BB49-BCAA-BE0A-99A56270B4AD}"/>
              </a:ext>
            </a:extLst>
          </p:cNvPr>
          <p:cNvSpPr/>
          <p:nvPr/>
        </p:nvSpPr>
        <p:spPr>
          <a:xfrm>
            <a:off x="5703281" y="2053527"/>
            <a:ext cx="2013455" cy="12950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Segoe UI" panose="020B0502040204020203" pitchFamily="34" charset="0"/>
                <a:cs typeface="Segoe UI" panose="020B0502040204020203" pitchFamily="34" charset="0"/>
              </a:rPr>
              <a:t>Quantitative value</a:t>
            </a:r>
          </a:p>
        </p:txBody>
      </p:sp>
      <p:cxnSp>
        <p:nvCxnSpPr>
          <p:cNvPr id="8" name="Straight Arrow Connector 7">
            <a:extLst>
              <a:ext uri="{FF2B5EF4-FFF2-40B4-BE49-F238E27FC236}">
                <a16:creationId xmlns:a16="http://schemas.microsoft.com/office/drawing/2014/main" id="{CE29C8B5-0311-D92A-3004-DBE0DA251417}"/>
              </a:ext>
            </a:extLst>
          </p:cNvPr>
          <p:cNvCxnSpPr>
            <a:cxnSpLocks/>
            <a:stCxn id="6" idx="3"/>
            <a:endCxn id="4" idx="1"/>
          </p:cNvCxnSpPr>
          <p:nvPr/>
        </p:nvCxnSpPr>
        <p:spPr>
          <a:xfrm>
            <a:off x="4088349" y="2701065"/>
            <a:ext cx="448301" cy="78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8ACDA4-F51E-2A69-477B-16295F756942}"/>
              </a:ext>
            </a:extLst>
          </p:cNvPr>
          <p:cNvCxnSpPr>
            <a:cxnSpLocks/>
            <a:stCxn id="4" idx="3"/>
            <a:endCxn id="7" idx="1"/>
          </p:cNvCxnSpPr>
          <p:nvPr/>
        </p:nvCxnSpPr>
        <p:spPr>
          <a:xfrm flipV="1">
            <a:off x="5254980" y="2701065"/>
            <a:ext cx="448301" cy="78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65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B674-72DC-D542-6B0C-A92F9478119B}"/>
              </a:ext>
            </a:extLst>
          </p:cNvPr>
          <p:cNvSpPr>
            <a:spLocks noGrp="1"/>
          </p:cNvSpPr>
          <p:nvPr>
            <p:ph type="title"/>
          </p:nvPr>
        </p:nvSpPr>
        <p:spPr>
          <a:xfrm>
            <a:off x="1902775" y="3262680"/>
            <a:ext cx="1861505" cy="668813"/>
          </a:xfrm>
        </p:spPr>
        <p:txBody>
          <a:bodyPr/>
          <a:lstStyle/>
          <a:p>
            <a:r>
              <a:rPr lang="en-US" dirty="0"/>
              <a:t>Variance</a:t>
            </a:r>
          </a:p>
        </p:txBody>
      </p:sp>
      <p:sp>
        <p:nvSpPr>
          <p:cNvPr id="3" name="Text Placeholder 2">
            <a:extLst>
              <a:ext uri="{FF2B5EF4-FFF2-40B4-BE49-F238E27FC236}">
                <a16:creationId xmlns:a16="http://schemas.microsoft.com/office/drawing/2014/main" id="{6894623A-88EE-DAA4-125C-49D313D51D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6428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68B0-15E0-4BDD-8F54-E7B8A0004415}"/>
              </a:ext>
            </a:extLst>
          </p:cNvPr>
          <p:cNvSpPr>
            <a:spLocks noGrp="1"/>
          </p:cNvSpPr>
          <p:nvPr>
            <p:ph type="title"/>
          </p:nvPr>
        </p:nvSpPr>
        <p:spPr/>
        <p:txBody>
          <a:bodyPr/>
          <a:lstStyle/>
          <a:p>
            <a:r>
              <a:rPr lang="en-US" dirty="0"/>
              <a:t>Variance</a:t>
            </a:r>
          </a:p>
        </p:txBody>
      </p:sp>
      <p:sp>
        <p:nvSpPr>
          <p:cNvPr id="3" name="Content Placeholder 2">
            <a:extLst>
              <a:ext uri="{FF2B5EF4-FFF2-40B4-BE49-F238E27FC236}">
                <a16:creationId xmlns:a16="http://schemas.microsoft.com/office/drawing/2014/main" id="{18C03A01-6036-40A9-BCC0-4F2E94F96792}"/>
              </a:ext>
            </a:extLst>
          </p:cNvPr>
          <p:cNvSpPr>
            <a:spLocks noGrp="1"/>
          </p:cNvSpPr>
          <p:nvPr>
            <p:ph idx="1"/>
          </p:nvPr>
        </p:nvSpPr>
        <p:spPr/>
        <p:txBody>
          <a:bodyPr/>
          <a:lstStyle/>
          <a:p>
            <a:r>
              <a:rPr lang="en-US" dirty="0"/>
              <a:t>Another one number summary of a random variable.</a:t>
            </a:r>
          </a:p>
          <a:p>
            <a:endParaRPr lang="en-US" dirty="0"/>
          </a:p>
          <a:p>
            <a:r>
              <a:rPr lang="en-US" dirty="0"/>
              <a:t>But wait, we already have expectation, what’s this for?</a:t>
            </a:r>
          </a:p>
        </p:txBody>
      </p:sp>
    </p:spTree>
    <p:extLst>
      <p:ext uri="{BB962C8B-B14F-4D97-AF65-F5344CB8AC3E}">
        <p14:creationId xmlns:p14="http://schemas.microsoft.com/office/powerpoint/2010/main" val="2483489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490C-9A81-4257-B81A-2385B638E168}"/>
              </a:ext>
            </a:extLst>
          </p:cNvPr>
          <p:cNvSpPr>
            <a:spLocks noGrp="1"/>
          </p:cNvSpPr>
          <p:nvPr>
            <p:ph type="title"/>
          </p:nvPr>
        </p:nvSpPr>
        <p:spPr/>
        <p:txBody>
          <a:bodyPr/>
          <a:lstStyle/>
          <a:p>
            <a:r>
              <a:rPr lang="en-US" dirty="0"/>
              <a:t>Consider these two games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1ADE4CF-B867-48B4-ADB7-172FB7C693D6}"/>
                  </a:ext>
                </a:extLst>
              </p:cNvPr>
              <p:cNvSpPr>
                <a:spLocks noGrp="1"/>
              </p:cNvSpPr>
              <p:nvPr>
                <p:ph idx="1"/>
              </p:nvPr>
            </p:nvSpPr>
            <p:spPr>
              <a:xfrm>
                <a:off x="575240" y="1463857"/>
                <a:ext cx="11187258" cy="1656534"/>
              </a:xfrm>
            </p:spPr>
            <p:txBody>
              <a:bodyPr>
                <a:normAutofit lnSpcReduction="10000"/>
              </a:bodyPr>
              <a:lstStyle/>
              <a:p>
                <a:r>
                  <a:rPr lang="en-US" dirty="0"/>
                  <a:t>Would you be willing to play these games?</a:t>
                </a:r>
              </a:p>
              <a:p>
                <a:endParaRPr lang="en-US" sz="1000" dirty="0"/>
              </a:p>
              <a:p>
                <a:r>
                  <a:rPr lang="en-US" dirty="0"/>
                  <a:t>Game 1: I will flip a fair coin; if it’s heads, I pay you $1. If it’s tails, you pay me $1.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be your profit if you play game 1</a:t>
                </a:r>
              </a:p>
              <a:p>
                <a:endParaRPr lang="en-US" dirty="0"/>
              </a:p>
              <a:p>
                <a:endParaRPr lang="en-US" dirty="0"/>
              </a:p>
            </p:txBody>
          </p:sp>
        </mc:Choice>
        <mc:Fallback>
          <p:sp>
            <p:nvSpPr>
              <p:cNvPr id="3" name="Content Placeholder 2">
                <a:extLst>
                  <a:ext uri="{FF2B5EF4-FFF2-40B4-BE49-F238E27FC236}">
                    <a16:creationId xmlns:a16="http://schemas.microsoft.com/office/drawing/2014/main" id="{F1ADE4CF-B867-48B4-ADB7-172FB7C693D6}"/>
                  </a:ext>
                </a:extLst>
              </p:cNvPr>
              <p:cNvSpPr>
                <a:spLocks noGrp="1" noRot="1" noChangeAspect="1" noMove="1" noResize="1" noEditPoints="1" noAdjustHandles="1" noChangeArrowheads="1" noChangeShapeType="1" noTextEdit="1"/>
              </p:cNvSpPr>
              <p:nvPr>
                <p:ph idx="1"/>
              </p:nvPr>
            </p:nvSpPr>
            <p:spPr>
              <a:xfrm>
                <a:off x="575240" y="1463857"/>
                <a:ext cx="11187258" cy="1656534"/>
              </a:xfrm>
              <a:blipFill>
                <a:blip r:embed="rId3"/>
                <a:stretch>
                  <a:fillRect l="-708" t="-8824" r="-1416" b="-625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34E8CCB7-323A-A23F-EB78-CCBF530E0B62}"/>
              </a:ext>
            </a:extLst>
          </p:cNvPr>
          <p:cNvCxnSpPr>
            <a:cxnSpLocks/>
          </p:cNvCxnSpPr>
          <p:nvPr/>
        </p:nvCxnSpPr>
        <p:spPr>
          <a:xfrm>
            <a:off x="731520" y="3714750"/>
            <a:ext cx="1077849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F0A98A-F0BB-6267-601C-0AC4D9A688BA}"/>
              </a:ext>
            </a:extLst>
          </p:cNvPr>
          <p:cNvCxnSpPr>
            <a:cxnSpLocks/>
          </p:cNvCxnSpPr>
          <p:nvPr/>
        </p:nvCxnSpPr>
        <p:spPr>
          <a:xfrm>
            <a:off x="6096000" y="357759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AEC295-C2B2-C11F-B5FD-2683C738563A}"/>
              </a:ext>
            </a:extLst>
          </p:cNvPr>
          <p:cNvCxnSpPr>
            <a:cxnSpLocks/>
          </p:cNvCxnSpPr>
          <p:nvPr/>
        </p:nvCxnSpPr>
        <p:spPr>
          <a:xfrm>
            <a:off x="4911090" y="357759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29AEE8-B732-95CF-6417-1B2E3EFDBA85}"/>
              </a:ext>
            </a:extLst>
          </p:cNvPr>
          <p:cNvCxnSpPr>
            <a:cxnSpLocks/>
          </p:cNvCxnSpPr>
          <p:nvPr/>
        </p:nvCxnSpPr>
        <p:spPr>
          <a:xfrm>
            <a:off x="7178040" y="357759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D46EB6-124A-8EAE-B0B5-0D5C14216266}"/>
              </a:ext>
            </a:extLst>
          </p:cNvPr>
          <p:cNvSpPr txBox="1"/>
          <p:nvPr/>
        </p:nvSpPr>
        <p:spPr>
          <a:xfrm>
            <a:off x="5937414" y="3842167"/>
            <a:ext cx="277174"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endParaRPr lang="en-US" sz="2200" b="1" dirty="0"/>
          </a:p>
        </p:txBody>
      </p:sp>
      <p:sp>
        <p:nvSpPr>
          <p:cNvPr id="23" name="TextBox 22">
            <a:extLst>
              <a:ext uri="{FF2B5EF4-FFF2-40B4-BE49-F238E27FC236}">
                <a16:creationId xmlns:a16="http://schemas.microsoft.com/office/drawing/2014/main" id="{4E9283FA-611D-917A-49E1-C964ACBF7DB1}"/>
              </a:ext>
            </a:extLst>
          </p:cNvPr>
          <p:cNvSpPr txBox="1"/>
          <p:nvPr/>
        </p:nvSpPr>
        <p:spPr>
          <a:xfrm>
            <a:off x="7028023" y="3855351"/>
            <a:ext cx="277174"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endParaRPr lang="en-US" sz="2200" b="1" dirty="0"/>
          </a:p>
        </p:txBody>
      </p:sp>
      <p:sp>
        <p:nvSpPr>
          <p:cNvPr id="24" name="TextBox 23">
            <a:extLst>
              <a:ext uri="{FF2B5EF4-FFF2-40B4-BE49-F238E27FC236}">
                <a16:creationId xmlns:a16="http://schemas.microsoft.com/office/drawing/2014/main" id="{1AE76EDC-DF40-308C-CF8E-67507CB316EE}"/>
              </a:ext>
            </a:extLst>
          </p:cNvPr>
          <p:cNvSpPr txBox="1"/>
          <p:nvPr/>
        </p:nvSpPr>
        <p:spPr>
          <a:xfrm>
            <a:off x="4703922" y="3841429"/>
            <a:ext cx="611025"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endParaRPr lang="en-US" sz="2200" b="1" dirty="0"/>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59B09B3E-F910-DE66-72B3-23CF5397071A}"/>
                  </a:ext>
                </a:extLst>
              </p:cNvPr>
              <p:cNvSpPr/>
              <p:nvPr/>
            </p:nvSpPr>
            <p:spPr>
              <a:xfrm>
                <a:off x="4703922" y="3120390"/>
                <a:ext cx="405287" cy="5715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500" b="1" i="1" smtClean="0">
                              <a:solidFill>
                                <a:schemeClr val="tx1"/>
                              </a:solidFill>
                              <a:latin typeface="Cambria Math" panose="02040503050406030204" pitchFamily="18" charset="0"/>
                              <a:cs typeface="Segoe UI" panose="020B0502040204020203" pitchFamily="34" charset="0"/>
                            </a:rPr>
                          </m:ctrlPr>
                        </m:fPr>
                        <m:num>
                          <m:r>
                            <a:rPr lang="en-US" sz="1500" b="1" i="1" smtClean="0">
                              <a:solidFill>
                                <a:schemeClr val="tx1"/>
                              </a:solidFill>
                              <a:latin typeface="Cambria Math" panose="02040503050406030204" pitchFamily="18" charset="0"/>
                              <a:cs typeface="Segoe UI" panose="020B0502040204020203" pitchFamily="34" charset="0"/>
                            </a:rPr>
                            <m:t>𝟏</m:t>
                          </m:r>
                        </m:num>
                        <m:den>
                          <m:r>
                            <a:rPr lang="en-US" sz="1500" b="1" i="1" smtClean="0">
                              <a:solidFill>
                                <a:schemeClr val="tx1"/>
                              </a:solidFill>
                              <a:latin typeface="Cambria Math" panose="02040503050406030204" pitchFamily="18" charset="0"/>
                              <a:cs typeface="Segoe UI" panose="020B0502040204020203" pitchFamily="34" charset="0"/>
                            </a:rPr>
                            <m:t>𝟐</m:t>
                          </m:r>
                        </m:den>
                      </m:f>
                    </m:oMath>
                  </m:oMathPara>
                </a14:m>
                <a:endParaRPr lang="en-US" sz="1500" b="1" dirty="0">
                  <a:solidFill>
                    <a:schemeClr val="tx1"/>
                  </a:solidFill>
                  <a:latin typeface="Segoe UI" panose="020B0502040204020203" pitchFamily="34" charset="0"/>
                  <a:cs typeface="Segoe UI" panose="020B0502040204020203" pitchFamily="34" charset="0"/>
                </a:endParaRPr>
              </a:p>
            </p:txBody>
          </p:sp>
        </mc:Choice>
        <mc:Fallback xmlns="">
          <p:sp>
            <p:nvSpPr>
              <p:cNvPr id="29" name="Rectangle 28">
                <a:extLst>
                  <a:ext uri="{FF2B5EF4-FFF2-40B4-BE49-F238E27FC236}">
                    <a16:creationId xmlns:a16="http://schemas.microsoft.com/office/drawing/2014/main" id="{59B09B3E-F910-DE66-72B3-23CF5397071A}"/>
                  </a:ext>
                </a:extLst>
              </p:cNvPr>
              <p:cNvSpPr>
                <a:spLocks noRot="1" noChangeAspect="1" noMove="1" noResize="1" noEditPoints="1" noAdjustHandles="1" noChangeArrowheads="1" noChangeShapeType="1" noTextEdit="1"/>
              </p:cNvSpPr>
              <p:nvPr/>
            </p:nvSpPr>
            <p:spPr>
              <a:xfrm>
                <a:off x="4703922" y="3120390"/>
                <a:ext cx="405287" cy="57150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4E73E5D-99BD-8523-F868-091C81F9491C}"/>
                  </a:ext>
                </a:extLst>
              </p:cNvPr>
              <p:cNvSpPr/>
              <p:nvPr/>
            </p:nvSpPr>
            <p:spPr>
              <a:xfrm>
                <a:off x="6963966" y="3120390"/>
                <a:ext cx="405287" cy="5715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
                        <m:fPr>
                          <m:ctrlPr>
                            <a:rPr lang="en-US" sz="1500" b="1" i="1">
                              <a:solidFill>
                                <a:prstClr val="black"/>
                              </a:solidFill>
                              <a:latin typeface="Cambria Math" panose="02040503050406030204" pitchFamily="18" charset="0"/>
                              <a:cs typeface="Segoe UI" panose="020B0502040204020203" pitchFamily="34" charset="0"/>
                            </a:rPr>
                          </m:ctrlPr>
                        </m:fPr>
                        <m:num>
                          <m:r>
                            <a:rPr lang="en-US" sz="1500" b="1" i="1">
                              <a:solidFill>
                                <a:prstClr val="black"/>
                              </a:solidFill>
                              <a:latin typeface="Cambria Math" panose="02040503050406030204" pitchFamily="18" charset="0"/>
                              <a:cs typeface="Segoe UI" panose="020B0502040204020203" pitchFamily="34" charset="0"/>
                            </a:rPr>
                            <m:t>𝟏</m:t>
                          </m:r>
                        </m:num>
                        <m:den>
                          <m:r>
                            <a:rPr lang="en-US" sz="1500" b="1" i="1">
                              <a:solidFill>
                                <a:prstClr val="black"/>
                              </a:solidFill>
                              <a:latin typeface="Cambria Math" panose="02040503050406030204" pitchFamily="18" charset="0"/>
                              <a:cs typeface="Segoe UI" panose="020B0502040204020203" pitchFamily="34" charset="0"/>
                            </a:rPr>
                            <m:t>𝟐</m:t>
                          </m:r>
                        </m:den>
                      </m:f>
                    </m:oMath>
                  </m:oMathPara>
                </a14:m>
                <a:endParaRPr lang="en-US" sz="1500" b="1" dirty="0">
                  <a:solidFill>
                    <a:prstClr val="black"/>
                  </a:solidFill>
                  <a:latin typeface="Segoe UI" panose="020B0502040204020203" pitchFamily="34" charset="0"/>
                  <a:cs typeface="Segoe UI" panose="020B0502040204020203" pitchFamily="34" charset="0"/>
                </a:endParaRPr>
              </a:p>
            </p:txBody>
          </p:sp>
        </mc:Choice>
        <mc:Fallback xmlns="">
          <p:sp>
            <p:nvSpPr>
              <p:cNvPr id="30" name="Rectangle 29">
                <a:extLst>
                  <a:ext uri="{FF2B5EF4-FFF2-40B4-BE49-F238E27FC236}">
                    <a16:creationId xmlns:a16="http://schemas.microsoft.com/office/drawing/2014/main" id="{54E73E5D-99BD-8523-F868-091C81F9491C}"/>
                  </a:ext>
                </a:extLst>
              </p:cNvPr>
              <p:cNvSpPr>
                <a:spLocks noRot="1" noChangeAspect="1" noMove="1" noResize="1" noEditPoints="1" noAdjustHandles="1" noChangeArrowheads="1" noChangeShapeType="1" noTextEdit="1"/>
              </p:cNvSpPr>
              <p:nvPr/>
            </p:nvSpPr>
            <p:spPr>
              <a:xfrm>
                <a:off x="6963966" y="3120390"/>
                <a:ext cx="405287" cy="571500"/>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2954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70D5-4981-C70A-B535-470C50682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B61E3-DE92-0B21-5C8D-37F9E3C8610A}"/>
              </a:ext>
            </a:extLst>
          </p:cNvPr>
          <p:cNvSpPr>
            <a:spLocks noGrp="1"/>
          </p:cNvSpPr>
          <p:nvPr>
            <p:ph type="title"/>
          </p:nvPr>
        </p:nvSpPr>
        <p:spPr/>
        <p:txBody>
          <a:bodyPr/>
          <a:lstStyle/>
          <a:p>
            <a:r>
              <a:rPr lang="en-US" dirty="0"/>
              <a:t>Consider these two games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FEFFC-EDE3-0F30-7973-DE7009B18BBC}"/>
                  </a:ext>
                </a:extLst>
              </p:cNvPr>
              <p:cNvSpPr>
                <a:spLocks noGrp="1"/>
              </p:cNvSpPr>
              <p:nvPr>
                <p:ph idx="1"/>
              </p:nvPr>
            </p:nvSpPr>
            <p:spPr>
              <a:xfrm>
                <a:off x="575240" y="1463856"/>
                <a:ext cx="11187258" cy="5394143"/>
              </a:xfrm>
            </p:spPr>
            <p:txBody>
              <a:bodyPr>
                <a:normAutofit lnSpcReduction="10000"/>
              </a:bodyPr>
              <a:lstStyle/>
              <a:p>
                <a:r>
                  <a:rPr lang="en-US" dirty="0"/>
                  <a:t>Would you be willing to play these games?</a:t>
                </a:r>
              </a:p>
              <a:p>
                <a:endParaRPr lang="en-US" sz="1000" dirty="0"/>
              </a:p>
              <a:p>
                <a:r>
                  <a:rPr lang="en-US" dirty="0"/>
                  <a:t>Game 1: I will flip a fair coin; if it’s heads, I pay you $1. If it’s tails, you pay me $1.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be your profit if you play game 1</a:t>
                </a:r>
              </a:p>
              <a:p>
                <a:endParaRPr lang="en-US" dirty="0"/>
              </a:p>
              <a:p>
                <a:endParaRPr lang="en-US" dirty="0"/>
              </a:p>
              <a:p>
                <a:r>
                  <a:rPr lang="en-US" dirty="0"/>
                  <a:t>Game 2: I will flip a fair coin; if it’s heads, I pay you $10,000. If it’s tails, you pay me $10,000.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be your profit if you play game 2.</a:t>
                </a:r>
              </a:p>
              <a:p>
                <a:endParaRPr lang="en-US" dirty="0"/>
              </a:p>
              <a:p>
                <a:endParaRPr lang="en-US" dirty="0"/>
              </a:p>
              <a:p>
                <a:r>
                  <a:rPr lang="en-US" dirty="0"/>
                  <a:t>Both games are “fair”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=0</m:t>
                    </m:r>
                  </m:oMath>
                </a14:m>
                <a:r>
                  <a:rPr lang="en-US" dirty="0"/>
                  <a:t>)</a:t>
                </a:r>
              </a:p>
            </p:txBody>
          </p:sp>
        </mc:Choice>
        <mc:Fallback xmlns="">
          <p:sp>
            <p:nvSpPr>
              <p:cNvPr id="3" name="Content Placeholder 2">
                <a:extLst>
                  <a:ext uri="{FF2B5EF4-FFF2-40B4-BE49-F238E27FC236}">
                    <a16:creationId xmlns:a16="http://schemas.microsoft.com/office/drawing/2014/main" id="{F1ADE4CF-B867-48B4-ADB7-172FB7C693D6}"/>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3"/>
                <a:stretch>
                  <a:fillRect l="-708" t="-2712" r="-1416"/>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4A900267-1C28-DB71-2C79-CBEB7DD8C606}"/>
              </a:ext>
            </a:extLst>
          </p:cNvPr>
          <p:cNvCxnSpPr>
            <a:cxnSpLocks/>
          </p:cNvCxnSpPr>
          <p:nvPr/>
        </p:nvCxnSpPr>
        <p:spPr>
          <a:xfrm>
            <a:off x="731520" y="3714750"/>
            <a:ext cx="1077849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0509F0-C373-954D-5939-690ADB1BD92A}"/>
              </a:ext>
            </a:extLst>
          </p:cNvPr>
          <p:cNvCxnSpPr>
            <a:cxnSpLocks/>
          </p:cNvCxnSpPr>
          <p:nvPr/>
        </p:nvCxnSpPr>
        <p:spPr>
          <a:xfrm>
            <a:off x="6096000" y="357759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E391DC-DB33-E76E-A10E-AA57E57DAF78}"/>
              </a:ext>
            </a:extLst>
          </p:cNvPr>
          <p:cNvCxnSpPr>
            <a:cxnSpLocks/>
          </p:cNvCxnSpPr>
          <p:nvPr/>
        </p:nvCxnSpPr>
        <p:spPr>
          <a:xfrm>
            <a:off x="4911090" y="357759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C3F63A-96A1-6420-4CAB-8BFDAD4D740B}"/>
              </a:ext>
            </a:extLst>
          </p:cNvPr>
          <p:cNvCxnSpPr>
            <a:cxnSpLocks/>
          </p:cNvCxnSpPr>
          <p:nvPr/>
        </p:nvCxnSpPr>
        <p:spPr>
          <a:xfrm>
            <a:off x="7178040" y="357759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C853E3-E26E-BF22-6668-4A195EC79E72}"/>
              </a:ext>
            </a:extLst>
          </p:cNvPr>
          <p:cNvSpPr txBox="1"/>
          <p:nvPr/>
        </p:nvSpPr>
        <p:spPr>
          <a:xfrm>
            <a:off x="5937414" y="3842167"/>
            <a:ext cx="277174"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endParaRPr lang="en-US" sz="2200" b="1" dirty="0"/>
          </a:p>
        </p:txBody>
      </p:sp>
      <p:sp>
        <p:nvSpPr>
          <p:cNvPr id="23" name="TextBox 22">
            <a:extLst>
              <a:ext uri="{FF2B5EF4-FFF2-40B4-BE49-F238E27FC236}">
                <a16:creationId xmlns:a16="http://schemas.microsoft.com/office/drawing/2014/main" id="{416916A0-63D4-191B-1375-C988C15FA8C6}"/>
              </a:ext>
            </a:extLst>
          </p:cNvPr>
          <p:cNvSpPr txBox="1"/>
          <p:nvPr/>
        </p:nvSpPr>
        <p:spPr>
          <a:xfrm>
            <a:off x="7028023" y="3855351"/>
            <a:ext cx="277174"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endParaRPr lang="en-US" sz="2200" b="1" dirty="0"/>
          </a:p>
        </p:txBody>
      </p:sp>
      <p:sp>
        <p:nvSpPr>
          <p:cNvPr id="24" name="TextBox 23">
            <a:extLst>
              <a:ext uri="{FF2B5EF4-FFF2-40B4-BE49-F238E27FC236}">
                <a16:creationId xmlns:a16="http://schemas.microsoft.com/office/drawing/2014/main" id="{EFEF73EF-68CF-DBE5-C77F-F46CF1C2F94A}"/>
              </a:ext>
            </a:extLst>
          </p:cNvPr>
          <p:cNvSpPr txBox="1"/>
          <p:nvPr/>
        </p:nvSpPr>
        <p:spPr>
          <a:xfrm>
            <a:off x="4703922" y="3841429"/>
            <a:ext cx="611025"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endParaRPr lang="en-US" sz="2200" b="1" dirty="0"/>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DFE1596-2CAF-E9A3-FB8E-AF5C47430989}"/>
                  </a:ext>
                </a:extLst>
              </p:cNvPr>
              <p:cNvSpPr/>
              <p:nvPr/>
            </p:nvSpPr>
            <p:spPr>
              <a:xfrm>
                <a:off x="4703922" y="3120390"/>
                <a:ext cx="405287" cy="5715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500" b="1" i="1" smtClean="0">
                              <a:solidFill>
                                <a:schemeClr val="tx1"/>
                              </a:solidFill>
                              <a:latin typeface="Cambria Math" panose="02040503050406030204" pitchFamily="18" charset="0"/>
                              <a:cs typeface="Segoe UI" panose="020B0502040204020203" pitchFamily="34" charset="0"/>
                            </a:rPr>
                          </m:ctrlPr>
                        </m:fPr>
                        <m:num>
                          <m:r>
                            <a:rPr lang="en-US" sz="1500" b="1" i="1" smtClean="0">
                              <a:solidFill>
                                <a:schemeClr val="tx1"/>
                              </a:solidFill>
                              <a:latin typeface="Cambria Math" panose="02040503050406030204" pitchFamily="18" charset="0"/>
                              <a:cs typeface="Segoe UI" panose="020B0502040204020203" pitchFamily="34" charset="0"/>
                            </a:rPr>
                            <m:t>𝟏</m:t>
                          </m:r>
                        </m:num>
                        <m:den>
                          <m:r>
                            <a:rPr lang="en-US" sz="1500" b="1" i="1" smtClean="0">
                              <a:solidFill>
                                <a:schemeClr val="tx1"/>
                              </a:solidFill>
                              <a:latin typeface="Cambria Math" panose="02040503050406030204" pitchFamily="18" charset="0"/>
                              <a:cs typeface="Segoe UI" panose="020B0502040204020203" pitchFamily="34" charset="0"/>
                            </a:rPr>
                            <m:t>𝟐</m:t>
                          </m:r>
                        </m:den>
                      </m:f>
                    </m:oMath>
                  </m:oMathPara>
                </a14:m>
                <a:endParaRPr lang="en-US" sz="1500" b="1" dirty="0">
                  <a:solidFill>
                    <a:schemeClr val="tx1"/>
                  </a:solidFill>
                  <a:latin typeface="Segoe UI" panose="020B0502040204020203" pitchFamily="34" charset="0"/>
                  <a:cs typeface="Segoe UI" panose="020B0502040204020203" pitchFamily="34" charset="0"/>
                </a:endParaRPr>
              </a:p>
            </p:txBody>
          </p:sp>
        </mc:Choice>
        <mc:Fallback xmlns="">
          <p:sp>
            <p:nvSpPr>
              <p:cNvPr id="29" name="Rectangle 28">
                <a:extLst>
                  <a:ext uri="{FF2B5EF4-FFF2-40B4-BE49-F238E27FC236}">
                    <a16:creationId xmlns:a16="http://schemas.microsoft.com/office/drawing/2014/main" id="{59B09B3E-F910-DE66-72B3-23CF5397071A}"/>
                  </a:ext>
                </a:extLst>
              </p:cNvPr>
              <p:cNvSpPr>
                <a:spLocks noRot="1" noChangeAspect="1" noMove="1" noResize="1" noEditPoints="1" noAdjustHandles="1" noChangeArrowheads="1" noChangeShapeType="1" noTextEdit="1"/>
              </p:cNvSpPr>
              <p:nvPr/>
            </p:nvSpPr>
            <p:spPr>
              <a:xfrm>
                <a:off x="4703922" y="3120390"/>
                <a:ext cx="405287" cy="57150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1E2A18E5-90C6-F349-C843-D3739588411B}"/>
                  </a:ext>
                </a:extLst>
              </p:cNvPr>
              <p:cNvSpPr/>
              <p:nvPr/>
            </p:nvSpPr>
            <p:spPr>
              <a:xfrm>
                <a:off x="6963966" y="3120390"/>
                <a:ext cx="405287" cy="5715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
                        <m:fPr>
                          <m:ctrlPr>
                            <a:rPr lang="en-US" sz="1500" b="1" i="1">
                              <a:solidFill>
                                <a:prstClr val="black"/>
                              </a:solidFill>
                              <a:latin typeface="Cambria Math" panose="02040503050406030204" pitchFamily="18" charset="0"/>
                              <a:cs typeface="Segoe UI" panose="020B0502040204020203" pitchFamily="34" charset="0"/>
                            </a:rPr>
                          </m:ctrlPr>
                        </m:fPr>
                        <m:num>
                          <m:r>
                            <a:rPr lang="en-US" sz="1500" b="1" i="1">
                              <a:solidFill>
                                <a:prstClr val="black"/>
                              </a:solidFill>
                              <a:latin typeface="Cambria Math" panose="02040503050406030204" pitchFamily="18" charset="0"/>
                              <a:cs typeface="Segoe UI" panose="020B0502040204020203" pitchFamily="34" charset="0"/>
                            </a:rPr>
                            <m:t>𝟏</m:t>
                          </m:r>
                        </m:num>
                        <m:den>
                          <m:r>
                            <a:rPr lang="en-US" sz="1500" b="1" i="1">
                              <a:solidFill>
                                <a:prstClr val="black"/>
                              </a:solidFill>
                              <a:latin typeface="Cambria Math" panose="02040503050406030204" pitchFamily="18" charset="0"/>
                              <a:cs typeface="Segoe UI" panose="020B0502040204020203" pitchFamily="34" charset="0"/>
                            </a:rPr>
                            <m:t>𝟐</m:t>
                          </m:r>
                        </m:den>
                      </m:f>
                    </m:oMath>
                  </m:oMathPara>
                </a14:m>
                <a:endParaRPr lang="en-US" sz="1500" b="1" dirty="0">
                  <a:solidFill>
                    <a:prstClr val="black"/>
                  </a:solidFill>
                  <a:latin typeface="Segoe UI" panose="020B0502040204020203" pitchFamily="34" charset="0"/>
                  <a:cs typeface="Segoe UI" panose="020B0502040204020203" pitchFamily="34" charset="0"/>
                </a:endParaRPr>
              </a:p>
            </p:txBody>
          </p:sp>
        </mc:Choice>
        <mc:Fallback xmlns="">
          <p:sp>
            <p:nvSpPr>
              <p:cNvPr id="30" name="Rectangle 29">
                <a:extLst>
                  <a:ext uri="{FF2B5EF4-FFF2-40B4-BE49-F238E27FC236}">
                    <a16:creationId xmlns:a16="http://schemas.microsoft.com/office/drawing/2014/main" id="{54E73E5D-99BD-8523-F868-091C81F9491C}"/>
                  </a:ext>
                </a:extLst>
              </p:cNvPr>
              <p:cNvSpPr>
                <a:spLocks noRot="1" noChangeAspect="1" noMove="1" noResize="1" noEditPoints="1" noAdjustHandles="1" noChangeArrowheads="1" noChangeShapeType="1" noTextEdit="1"/>
              </p:cNvSpPr>
              <p:nvPr/>
            </p:nvSpPr>
            <p:spPr>
              <a:xfrm>
                <a:off x="6963966" y="3120390"/>
                <a:ext cx="405287" cy="571500"/>
              </a:xfrm>
              <a:prstGeom prst="rect">
                <a:avLst/>
              </a:prstGeom>
              <a:blipFill>
                <a:blip r:embed="rId5"/>
                <a:stretch>
                  <a:fillRect/>
                </a:stretch>
              </a:blipFill>
              <a:ln>
                <a:noFill/>
              </a:ln>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232C0B2-5D97-2209-2E5E-3AC637BCB0D9}"/>
              </a:ext>
            </a:extLst>
          </p:cNvPr>
          <p:cNvCxnSpPr>
            <a:cxnSpLocks/>
          </p:cNvCxnSpPr>
          <p:nvPr/>
        </p:nvCxnSpPr>
        <p:spPr>
          <a:xfrm>
            <a:off x="723900" y="5604510"/>
            <a:ext cx="1077849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B4144F-BCD4-D327-BBB0-03620B6C846D}"/>
              </a:ext>
            </a:extLst>
          </p:cNvPr>
          <p:cNvCxnSpPr>
            <a:cxnSpLocks/>
          </p:cNvCxnSpPr>
          <p:nvPr/>
        </p:nvCxnSpPr>
        <p:spPr>
          <a:xfrm>
            <a:off x="6088380" y="546735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00A22DC-F3D0-84CB-CC68-1489F9930F0E}"/>
              </a:ext>
            </a:extLst>
          </p:cNvPr>
          <p:cNvCxnSpPr>
            <a:cxnSpLocks/>
          </p:cNvCxnSpPr>
          <p:nvPr/>
        </p:nvCxnSpPr>
        <p:spPr>
          <a:xfrm>
            <a:off x="1291590" y="546735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3FA368-B834-328B-6AF5-FFA7D5BC568B}"/>
              </a:ext>
            </a:extLst>
          </p:cNvPr>
          <p:cNvCxnSpPr>
            <a:cxnSpLocks/>
          </p:cNvCxnSpPr>
          <p:nvPr/>
        </p:nvCxnSpPr>
        <p:spPr>
          <a:xfrm>
            <a:off x="10793730" y="5467350"/>
            <a:ext cx="0" cy="29337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CFB39FF-5894-8513-7686-250200670360}"/>
              </a:ext>
            </a:extLst>
          </p:cNvPr>
          <p:cNvSpPr txBox="1"/>
          <p:nvPr/>
        </p:nvSpPr>
        <p:spPr>
          <a:xfrm>
            <a:off x="5929794" y="5731927"/>
            <a:ext cx="277174"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endParaRPr lang="en-US" sz="2200" b="1" dirty="0"/>
          </a:p>
        </p:txBody>
      </p:sp>
      <p:sp>
        <p:nvSpPr>
          <p:cNvPr id="36" name="TextBox 35">
            <a:extLst>
              <a:ext uri="{FF2B5EF4-FFF2-40B4-BE49-F238E27FC236}">
                <a16:creationId xmlns:a16="http://schemas.microsoft.com/office/drawing/2014/main" id="{7EA9041C-9C91-EEE6-62B8-A89CEF3E729D}"/>
              </a:ext>
            </a:extLst>
          </p:cNvPr>
          <p:cNvSpPr txBox="1"/>
          <p:nvPr/>
        </p:nvSpPr>
        <p:spPr>
          <a:xfrm>
            <a:off x="10243662" y="5745111"/>
            <a:ext cx="1049177"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10,000</a:t>
            </a:r>
            <a:endParaRPr lang="en-US" sz="2200" b="1" dirty="0"/>
          </a:p>
        </p:txBody>
      </p:sp>
      <p:sp>
        <p:nvSpPr>
          <p:cNvPr id="37" name="TextBox 36">
            <a:extLst>
              <a:ext uri="{FF2B5EF4-FFF2-40B4-BE49-F238E27FC236}">
                <a16:creationId xmlns:a16="http://schemas.microsoft.com/office/drawing/2014/main" id="{47DDF0C9-CA60-A4FA-4162-1D251E684981}"/>
              </a:ext>
            </a:extLst>
          </p:cNvPr>
          <p:cNvSpPr txBox="1"/>
          <p:nvPr/>
        </p:nvSpPr>
        <p:spPr>
          <a:xfrm>
            <a:off x="697234" y="5731189"/>
            <a:ext cx="1192524" cy="430887"/>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-10,000</a:t>
            </a:r>
            <a:endParaRPr lang="en-US" sz="2200" b="1" dirty="0"/>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262B74D9-BF04-FD9A-CB5F-93633DE6B92F}"/>
                  </a:ext>
                </a:extLst>
              </p:cNvPr>
              <p:cNvSpPr/>
              <p:nvPr/>
            </p:nvSpPr>
            <p:spPr>
              <a:xfrm>
                <a:off x="1084422" y="5010150"/>
                <a:ext cx="405287" cy="5715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5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panose="020B0502040204020203" pitchFamily="34" charset="0"/>
                            </a:rPr>
                          </m:ctrlPr>
                        </m:fPr>
                        <m:num>
                          <m:r>
                            <a:rPr kumimoji="0" lang="en-US" sz="15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panose="020B0502040204020203" pitchFamily="34" charset="0"/>
                            </a:rPr>
                            <m:t>𝟏</m:t>
                          </m:r>
                        </m:num>
                        <m:den>
                          <m:r>
                            <a:rPr kumimoji="0" lang="en-US" sz="15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panose="020B0502040204020203" pitchFamily="34" charset="0"/>
                            </a:rPr>
                            <m:t>𝟐</m:t>
                          </m:r>
                        </m:den>
                      </m:f>
                    </m:oMath>
                  </m:oMathPara>
                </a14:m>
                <a:endParaRPr kumimoji="0" lang="en-US"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mc:Choice>
        <mc:Fallback xmlns="">
          <p:sp>
            <p:nvSpPr>
              <p:cNvPr id="38" name="Rectangle 37">
                <a:extLst>
                  <a:ext uri="{FF2B5EF4-FFF2-40B4-BE49-F238E27FC236}">
                    <a16:creationId xmlns:a16="http://schemas.microsoft.com/office/drawing/2014/main" id="{FD57E075-E72F-7927-6D78-0A697052E2E6}"/>
                  </a:ext>
                </a:extLst>
              </p:cNvPr>
              <p:cNvSpPr>
                <a:spLocks noRot="1" noChangeAspect="1" noMove="1" noResize="1" noEditPoints="1" noAdjustHandles="1" noChangeArrowheads="1" noChangeShapeType="1" noTextEdit="1"/>
              </p:cNvSpPr>
              <p:nvPr/>
            </p:nvSpPr>
            <p:spPr>
              <a:xfrm>
                <a:off x="1084422" y="5010150"/>
                <a:ext cx="405287" cy="571500"/>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F70C3769-9A44-6099-7C93-9FE8399E1957}"/>
                  </a:ext>
                </a:extLst>
              </p:cNvPr>
              <p:cNvSpPr/>
              <p:nvPr/>
            </p:nvSpPr>
            <p:spPr>
              <a:xfrm>
                <a:off x="10556796" y="5010150"/>
                <a:ext cx="405287" cy="5715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5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panose="020B0502040204020203" pitchFamily="34" charset="0"/>
                            </a:rPr>
                          </m:ctrlPr>
                        </m:fPr>
                        <m:num>
                          <m:r>
                            <a:rPr kumimoji="0" lang="en-US" sz="15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panose="020B0502040204020203" pitchFamily="34" charset="0"/>
                            </a:rPr>
                            <m:t>𝟏</m:t>
                          </m:r>
                        </m:num>
                        <m:den>
                          <m:r>
                            <a:rPr kumimoji="0" lang="en-US" sz="15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panose="020B0502040204020203" pitchFamily="34" charset="0"/>
                            </a:rPr>
                            <m:t>𝟐</m:t>
                          </m:r>
                        </m:den>
                      </m:f>
                    </m:oMath>
                  </m:oMathPara>
                </a14:m>
                <a:endParaRPr kumimoji="0" lang="en-US"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mc:Choice>
        <mc:Fallback xmlns="">
          <p:sp>
            <p:nvSpPr>
              <p:cNvPr id="39" name="Rectangle 38">
                <a:extLst>
                  <a:ext uri="{FF2B5EF4-FFF2-40B4-BE49-F238E27FC236}">
                    <a16:creationId xmlns:a16="http://schemas.microsoft.com/office/drawing/2014/main" id="{BE4607B8-22A8-F987-23C4-8ECB49835038}"/>
                  </a:ext>
                </a:extLst>
              </p:cNvPr>
              <p:cNvSpPr>
                <a:spLocks noRot="1" noChangeAspect="1" noMove="1" noResize="1" noEditPoints="1" noAdjustHandles="1" noChangeArrowheads="1" noChangeShapeType="1" noTextEdit="1"/>
              </p:cNvSpPr>
              <p:nvPr/>
            </p:nvSpPr>
            <p:spPr>
              <a:xfrm>
                <a:off x="10556796" y="5010150"/>
                <a:ext cx="405287" cy="571500"/>
              </a:xfrm>
              <a:prstGeom prst="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37075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B089-4E75-4290-BB4D-77ACC6DFDF21}"/>
              </a:ext>
            </a:extLst>
          </p:cNvPr>
          <p:cNvSpPr>
            <a:spLocks noGrp="1"/>
          </p:cNvSpPr>
          <p:nvPr>
            <p:ph type="title"/>
          </p:nvPr>
        </p:nvSpPr>
        <p:spPr/>
        <p:txBody>
          <a:bodyPr/>
          <a:lstStyle/>
          <a:p>
            <a:r>
              <a:rPr lang="en-US" dirty="0"/>
              <a:t>What’s the difference</a:t>
            </a:r>
          </a:p>
        </p:txBody>
      </p:sp>
      <p:sp>
        <p:nvSpPr>
          <p:cNvPr id="3" name="Content Placeholder 2">
            <a:extLst>
              <a:ext uri="{FF2B5EF4-FFF2-40B4-BE49-F238E27FC236}">
                <a16:creationId xmlns:a16="http://schemas.microsoft.com/office/drawing/2014/main" id="{B356D07E-9B7B-49EB-86BF-0C4BB4DC8347}"/>
              </a:ext>
            </a:extLst>
          </p:cNvPr>
          <p:cNvSpPr>
            <a:spLocks noGrp="1"/>
          </p:cNvSpPr>
          <p:nvPr>
            <p:ph idx="1"/>
          </p:nvPr>
        </p:nvSpPr>
        <p:spPr/>
        <p:txBody>
          <a:bodyPr/>
          <a:lstStyle/>
          <a:p>
            <a:r>
              <a:rPr lang="en-US" dirty="0"/>
              <a:t>Expectation tells you what the average will be…</a:t>
            </a:r>
          </a:p>
          <a:p>
            <a:r>
              <a:rPr lang="en-US" dirty="0"/>
              <a:t>But it doesn’t tell you how “extreme” your results could be.</a:t>
            </a:r>
          </a:p>
          <a:p>
            <a:r>
              <a:rPr lang="en-US" dirty="0"/>
              <a:t>Nor how likely those extreme results are.</a:t>
            </a:r>
          </a:p>
          <a:p>
            <a:endParaRPr lang="en-US" dirty="0"/>
          </a:p>
          <a:p>
            <a:r>
              <a:rPr lang="en-US" dirty="0"/>
              <a:t>Game 2 has many (well, only) very extreme results. </a:t>
            </a:r>
          </a:p>
          <a:p>
            <a:r>
              <a:rPr lang="en-US" dirty="0"/>
              <a:t>In expectation they “cancel out” but if you can only play once…</a:t>
            </a:r>
          </a:p>
          <a:p>
            <a:r>
              <a:rPr lang="en-US" dirty="0"/>
              <a:t>…it would be nice to measure that.</a:t>
            </a:r>
          </a:p>
        </p:txBody>
      </p:sp>
    </p:spTree>
    <p:extLst>
      <p:ext uri="{BB962C8B-B14F-4D97-AF65-F5344CB8AC3E}">
        <p14:creationId xmlns:p14="http://schemas.microsoft.com/office/powerpoint/2010/main" val="3074289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BA28-4F27-41CC-B79B-3A2C24E8EBF7}"/>
              </a:ext>
            </a:extLst>
          </p:cNvPr>
          <p:cNvSpPr>
            <a:spLocks noGrp="1"/>
          </p:cNvSpPr>
          <p:nvPr>
            <p:ph type="title"/>
          </p:nvPr>
        </p:nvSpPr>
        <p:spPr/>
        <p:txBody>
          <a:bodyPr/>
          <a:lstStyle/>
          <a:p>
            <a:r>
              <a:rPr lang="en-US" dirty="0"/>
              <a:t>Designing a Measure – Try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C7F94A-EF06-44A9-B6E6-09A4D91DE970}"/>
                  </a:ext>
                </a:extLst>
              </p:cNvPr>
              <p:cNvSpPr>
                <a:spLocks noGrp="1"/>
              </p:cNvSpPr>
              <p:nvPr>
                <p:ph idx="1"/>
              </p:nvPr>
            </p:nvSpPr>
            <p:spPr>
              <a:xfrm>
                <a:off x="575240" y="1463857"/>
                <a:ext cx="11187258" cy="2171331"/>
              </a:xfrm>
            </p:spPr>
            <p:txBody>
              <a:bodyPr/>
              <a:lstStyle/>
              <a:p>
                <a:r>
                  <a:rPr lang="en-US" dirty="0"/>
                  <a:t>Let’s measure how </a:t>
                </a:r>
                <a:r>
                  <a:rPr lang="en-US" b="1" dirty="0"/>
                  <a:t>far all the outcomes are away from the center</a:t>
                </a:r>
                <a:r>
                  <a:rPr lang="en-US" dirty="0"/>
                  <a:t>, weighted on how likely they are</a:t>
                </a:r>
              </a:p>
              <a:p>
                <a:endParaRPr lang="en-US" dirty="0"/>
              </a:p>
              <a:p>
                <a14:m>
                  <m:oMath xmlns:m="http://schemas.openxmlformats.org/officeDocument/2006/math">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𝜔</m:t>
                        </m:r>
                      </m:sub>
                      <m:sup/>
                      <m:e>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 </m:t>
                        </m:r>
                      </m:e>
                    </m:nary>
                  </m:oMath>
                </a14:m>
                <a:endParaRPr lang="en-US" dirty="0"/>
              </a:p>
            </p:txBody>
          </p:sp>
        </mc:Choice>
        <mc:Fallback xmlns="">
          <p:sp>
            <p:nvSpPr>
              <p:cNvPr id="3" name="Content Placeholder 2">
                <a:extLst>
                  <a:ext uri="{FF2B5EF4-FFF2-40B4-BE49-F238E27FC236}">
                    <a16:creationId xmlns:a16="http://schemas.microsoft.com/office/drawing/2014/main" id="{AAC7F94A-EF06-44A9-B6E6-09A4D91DE970}"/>
                  </a:ext>
                </a:extLst>
              </p:cNvPr>
              <p:cNvSpPr>
                <a:spLocks noGrp="1" noRot="1" noChangeAspect="1" noMove="1" noResize="1" noEditPoints="1" noAdjustHandles="1" noChangeArrowheads="1" noChangeShapeType="1" noTextEdit="1"/>
              </p:cNvSpPr>
              <p:nvPr>
                <p:ph idx="1"/>
              </p:nvPr>
            </p:nvSpPr>
            <p:spPr>
              <a:xfrm>
                <a:off x="575240" y="1463857"/>
                <a:ext cx="11187258" cy="2171331"/>
              </a:xfrm>
              <a:blipFill>
                <a:blip r:embed="rId3"/>
                <a:stretch>
                  <a:fillRect l="-708" t="-4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128D43-FC89-4A43-9417-91CDF7FB1EFA}"/>
                  </a:ext>
                </a:extLst>
              </p:cNvPr>
              <p:cNvSpPr txBox="1"/>
              <p:nvPr/>
            </p:nvSpPr>
            <p:spPr>
              <a:xfrm>
                <a:off x="6302188" y="4589930"/>
                <a:ext cx="5314573" cy="1891800"/>
              </a:xfrm>
              <a:prstGeom prst="rect">
                <a:avLst/>
              </a:prstGeom>
              <a:noFill/>
              <a:ln w="19050">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What happens with Game 2?</a:t>
                </a: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100000 −0</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⋅(−100000−0)</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5000</m:t>
                      </m:r>
                      <m:r>
                        <a:rPr lang="en-US" sz="2400" b="0" i="1" smtClean="0">
                          <a:latin typeface="Cambria Math" panose="02040503050406030204" pitchFamily="18" charset="0"/>
                        </a:rPr>
                        <m:t>+(</m:t>
                      </m:r>
                      <m:r>
                        <a:rPr lang="en-US" sz="2400" i="1">
                          <a:latin typeface="Cambria Math" panose="02040503050406030204" pitchFamily="18" charset="0"/>
                        </a:rPr>
                        <m:t>−5000</m:t>
                      </m:r>
                      <m:r>
                        <a:rPr lang="en-US" sz="2400" b="0" i="1" smtClean="0">
                          <a:latin typeface="Cambria Math" panose="02040503050406030204" pitchFamily="18" charset="0"/>
                        </a:rPr>
                        <m:t>)</m:t>
                      </m:r>
                      <m:r>
                        <a:rPr lang="en-US" sz="2400" i="1">
                          <a:latin typeface="Cambria Math" panose="02040503050406030204" pitchFamily="18" charset="0"/>
                        </a:rPr>
                        <m:t>=0</m:t>
                      </m:r>
                    </m:oMath>
                  </m:oMathPara>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2F128D43-FC89-4A43-9417-91CDF7FB1EFA}"/>
                  </a:ext>
                </a:extLst>
              </p:cNvPr>
              <p:cNvSpPr txBox="1">
                <a:spLocks noRot="1" noChangeAspect="1" noMove="1" noResize="1" noEditPoints="1" noAdjustHandles="1" noChangeArrowheads="1" noChangeShapeType="1" noTextEdit="1"/>
              </p:cNvSpPr>
              <p:nvPr/>
            </p:nvSpPr>
            <p:spPr>
              <a:xfrm>
                <a:off x="6302188" y="4589930"/>
                <a:ext cx="5314573" cy="1891800"/>
              </a:xfrm>
              <a:prstGeom prst="rect">
                <a:avLst/>
              </a:prstGeom>
              <a:blipFill>
                <a:blip r:embed="rId4"/>
                <a:stretch>
                  <a:fillRect l="-1714" t="-1917"/>
                </a:stretch>
              </a:blipFill>
              <a:ln w="19050">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00711B-C2FB-4B83-BB7F-4AFF0674189D}"/>
                  </a:ext>
                </a:extLst>
              </p:cNvPr>
              <p:cNvSpPr txBox="1"/>
              <p:nvPr/>
            </p:nvSpPr>
            <p:spPr>
              <a:xfrm>
                <a:off x="575240" y="4589930"/>
                <a:ext cx="5314573" cy="1844608"/>
              </a:xfrm>
              <a:prstGeom prst="rect">
                <a:avLst/>
              </a:prstGeom>
              <a:noFill/>
              <a:ln w="19050">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What happens with Game 1?</a:t>
                </a: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1 −0</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⋅(−1−0)</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i="1">
                          <a:latin typeface="Cambria Math" panose="02040503050406030204" pitchFamily="18" charset="0"/>
                        </a:rPr>
                        <m:t>=0</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1500711B-C2FB-4B83-BB7F-4AFF0674189D}"/>
                  </a:ext>
                </a:extLst>
              </p:cNvPr>
              <p:cNvSpPr txBox="1">
                <a:spLocks noRot="1" noChangeAspect="1" noMove="1" noResize="1" noEditPoints="1" noAdjustHandles="1" noChangeArrowheads="1" noChangeShapeType="1" noTextEdit="1"/>
              </p:cNvSpPr>
              <p:nvPr/>
            </p:nvSpPr>
            <p:spPr>
              <a:xfrm>
                <a:off x="575240" y="4589930"/>
                <a:ext cx="5314573" cy="1844608"/>
              </a:xfrm>
              <a:prstGeom prst="rect">
                <a:avLst/>
              </a:prstGeom>
              <a:blipFill>
                <a:blip r:embed="rId5"/>
                <a:stretch>
                  <a:fillRect l="-1600" t="-1961"/>
                </a:stretch>
              </a:blipFill>
              <a:ln w="1905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4969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BA28-4F27-41CC-B79B-3A2C24E8EBF7}"/>
              </a:ext>
            </a:extLst>
          </p:cNvPr>
          <p:cNvSpPr>
            <a:spLocks noGrp="1"/>
          </p:cNvSpPr>
          <p:nvPr>
            <p:ph type="title"/>
          </p:nvPr>
        </p:nvSpPr>
        <p:spPr/>
        <p:txBody>
          <a:bodyPr/>
          <a:lstStyle/>
          <a:p>
            <a:r>
              <a:rPr lang="en-US" dirty="0"/>
              <a:t>Designing a Measure – Try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C7F94A-EF06-44A9-B6E6-09A4D91DE970}"/>
                  </a:ext>
                </a:extLst>
              </p:cNvPr>
              <p:cNvSpPr>
                <a:spLocks noGrp="1"/>
              </p:cNvSpPr>
              <p:nvPr>
                <p:ph idx="1"/>
              </p:nvPr>
            </p:nvSpPr>
            <p:spPr>
              <a:xfrm>
                <a:off x="575240" y="1463857"/>
                <a:ext cx="11187258" cy="2171331"/>
              </a:xfrm>
            </p:spPr>
            <p:txBody>
              <a:bodyPr/>
              <a:lstStyle/>
              <a:p>
                <a:r>
                  <a:rPr lang="en-US" dirty="0"/>
                  <a:t>How do we prevent cancelling? Squaring the distances makes everything positive.</a:t>
                </a:r>
              </a:p>
              <a:p>
                <a:endParaRPr lang="en-US" dirty="0"/>
              </a:p>
              <a:p>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𝜔</m:t>
                        </m:r>
                      </m:sub>
                      <m:sup/>
                      <m:e>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b="1" i="1" smtClean="0">
                                <a:solidFill>
                                  <a:schemeClr val="accent3">
                                    <a:lumMod val="75000"/>
                                  </a:schemeClr>
                                </a:solidFill>
                                <a:latin typeface="Cambria Math" panose="02040503050406030204" pitchFamily="18" charset="0"/>
                              </a:rPr>
                              <m:t>𝟐</m:t>
                            </m:r>
                          </m:sup>
                        </m:sSup>
                        <m:r>
                          <a:rPr lang="en-US" b="0" i="1" smtClean="0">
                            <a:latin typeface="Cambria Math" panose="02040503050406030204" pitchFamily="18" charset="0"/>
                          </a:rPr>
                          <m:t>)</m:t>
                        </m:r>
                        <m:r>
                          <a:rPr lang="en-US" i="1">
                            <a:latin typeface="Cambria Math" panose="02040503050406030204" pitchFamily="18" charset="0"/>
                          </a:rPr>
                          <m:t> </m:t>
                        </m:r>
                      </m:e>
                    </m:nary>
                  </m:oMath>
                </a14:m>
                <a:endParaRPr lang="en-US" dirty="0"/>
              </a:p>
            </p:txBody>
          </p:sp>
        </mc:Choice>
        <mc:Fallback xmlns="">
          <p:sp>
            <p:nvSpPr>
              <p:cNvPr id="3" name="Content Placeholder 2">
                <a:extLst>
                  <a:ext uri="{FF2B5EF4-FFF2-40B4-BE49-F238E27FC236}">
                    <a16:creationId xmlns:a16="http://schemas.microsoft.com/office/drawing/2014/main" id="{AAC7F94A-EF06-44A9-B6E6-09A4D91DE970}"/>
                  </a:ext>
                </a:extLst>
              </p:cNvPr>
              <p:cNvSpPr>
                <a:spLocks noGrp="1" noRot="1" noChangeAspect="1" noMove="1" noResize="1" noEditPoints="1" noAdjustHandles="1" noChangeArrowheads="1" noChangeShapeType="1" noTextEdit="1"/>
              </p:cNvSpPr>
              <p:nvPr>
                <p:ph idx="1"/>
              </p:nvPr>
            </p:nvSpPr>
            <p:spPr>
              <a:xfrm>
                <a:off x="575240" y="1463857"/>
                <a:ext cx="11187258" cy="2171331"/>
              </a:xfrm>
              <a:blipFill>
                <a:blip r:embed="rId3"/>
                <a:stretch>
                  <a:fillRect l="-708" t="-4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128D43-FC89-4A43-9417-91CDF7FB1EFA}"/>
                  </a:ext>
                </a:extLst>
              </p:cNvPr>
              <p:cNvSpPr txBox="1"/>
              <p:nvPr/>
            </p:nvSpPr>
            <p:spPr>
              <a:xfrm>
                <a:off x="6302188" y="4589930"/>
                <a:ext cx="5567083" cy="1923412"/>
              </a:xfrm>
              <a:prstGeom prst="rect">
                <a:avLst/>
              </a:prstGeom>
              <a:noFill/>
              <a:ln w="19050">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What happens with Game 2?</a:t>
                </a: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100000 −0</m:t>
                              </m:r>
                            </m:e>
                          </m:d>
                        </m:e>
                        <m:sup>
                          <m:r>
                            <a:rPr lang="en-US" sz="2400" b="1" i="1" smtClean="0">
                              <a:solidFill>
                                <a:schemeClr val="accent3">
                                  <a:lumMod val="75000"/>
                                </a:schemeClr>
                              </a:solidFill>
                              <a:latin typeface="Cambria Math" panose="02040503050406030204" pitchFamily="18" charset="0"/>
                            </a:rPr>
                            <m:t>𝟐</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−100000−0</m:t>
                              </m:r>
                            </m:e>
                          </m:d>
                        </m:e>
                        <m:sup>
                          <m:r>
                            <a:rPr lang="en-US" sz="2400" b="1" i="1" smtClean="0">
                              <a:solidFill>
                                <a:schemeClr val="accent3">
                                  <a:lumMod val="75000"/>
                                </a:schemeClr>
                              </a:solidFill>
                              <a:latin typeface="Cambria Math" panose="02040503050406030204" pitchFamily="18" charset="0"/>
                            </a:rPr>
                            <m:t>𝟐</m:t>
                          </m:r>
                        </m:sup>
                      </m:sSup>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5</m:t>
                      </m:r>
                      <m:r>
                        <a:rPr lang="en-US" sz="2400" b="0" i="1" smtClean="0">
                          <a:latin typeface="Cambria Math" panose="02040503050406030204" pitchFamily="18" charset="0"/>
                        </a:rPr>
                        <m:t>,000,</m:t>
                      </m:r>
                      <m:r>
                        <a:rPr lang="en-US" sz="2400" i="1">
                          <a:latin typeface="Cambria Math" panose="02040503050406030204" pitchFamily="18" charset="0"/>
                        </a:rPr>
                        <m:t>000</m:t>
                      </m:r>
                      <m:r>
                        <a:rPr lang="en-US" sz="2400" b="0" i="1" smtClean="0">
                          <a:latin typeface="Cambria Math" panose="02040503050406030204" pitchFamily="18" charset="0"/>
                        </a:rPr>
                        <m:t>,000+</m:t>
                      </m:r>
                      <m:r>
                        <a:rPr lang="en-US" sz="2400" i="1">
                          <a:latin typeface="Cambria Math" panose="02040503050406030204" pitchFamily="18" charset="0"/>
                        </a:rPr>
                        <m:t>5</m:t>
                      </m:r>
                      <m:r>
                        <a:rPr lang="en-US" sz="2400" b="0" i="1" smtClean="0">
                          <a:latin typeface="Cambria Math" panose="02040503050406030204" pitchFamily="18" charset="0"/>
                        </a:rPr>
                        <m:t>,</m:t>
                      </m:r>
                      <m:r>
                        <a:rPr lang="en-US" sz="2400" i="1">
                          <a:latin typeface="Cambria Math" panose="02040503050406030204" pitchFamily="18" charset="0"/>
                        </a:rPr>
                        <m:t>000</m:t>
                      </m:r>
                      <m:r>
                        <a:rPr lang="en-US" sz="2400" b="0" i="1" smtClean="0">
                          <a:latin typeface="Cambria Math" panose="02040503050406030204" pitchFamily="18" charset="0"/>
                        </a:rPr>
                        <m:t>,000,000</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10</m:t>
                          </m:r>
                        </m:sup>
                      </m:sSup>
                    </m:oMath>
                  </m:oMathPara>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2F128D43-FC89-4A43-9417-91CDF7FB1EFA}"/>
                  </a:ext>
                </a:extLst>
              </p:cNvPr>
              <p:cNvSpPr txBox="1">
                <a:spLocks noRot="1" noChangeAspect="1" noMove="1" noResize="1" noEditPoints="1" noAdjustHandles="1" noChangeArrowheads="1" noChangeShapeType="1" noTextEdit="1"/>
              </p:cNvSpPr>
              <p:nvPr/>
            </p:nvSpPr>
            <p:spPr>
              <a:xfrm>
                <a:off x="6302188" y="4589930"/>
                <a:ext cx="5567083" cy="1923412"/>
              </a:xfrm>
              <a:prstGeom prst="rect">
                <a:avLst/>
              </a:prstGeom>
              <a:blipFill>
                <a:blip r:embed="rId4"/>
                <a:stretch>
                  <a:fillRect l="-1638" t="-1887"/>
                </a:stretch>
              </a:blipFill>
              <a:ln w="19050">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00711B-C2FB-4B83-BB7F-4AFF0674189D}"/>
                  </a:ext>
                </a:extLst>
              </p:cNvPr>
              <p:cNvSpPr txBox="1"/>
              <p:nvPr/>
            </p:nvSpPr>
            <p:spPr>
              <a:xfrm>
                <a:off x="575240" y="4589930"/>
                <a:ext cx="5314573" cy="1844608"/>
              </a:xfrm>
              <a:prstGeom prst="rect">
                <a:avLst/>
              </a:prstGeom>
              <a:noFill/>
              <a:ln w="19050">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What happens with Game 1?</a:t>
                </a: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1 −0</m:t>
                              </m:r>
                            </m:e>
                          </m:d>
                        </m:e>
                        <m:sup>
                          <m:r>
                            <a:rPr lang="en-US" sz="2400" b="1" i="1" smtClean="0">
                              <a:solidFill>
                                <a:schemeClr val="accent3">
                                  <a:lumMod val="75000"/>
                                </a:schemeClr>
                              </a:solidFill>
                              <a:latin typeface="Cambria Math" panose="02040503050406030204" pitchFamily="18" charset="0"/>
                            </a:rPr>
                            <m:t>𝟐</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−1−0</m:t>
                              </m:r>
                            </m:e>
                          </m:d>
                        </m:e>
                        <m:sup>
                          <m:r>
                            <a:rPr lang="en-US" sz="2400" b="1" i="1" smtClean="0">
                              <a:solidFill>
                                <a:schemeClr val="accent3">
                                  <a:lumMod val="75000"/>
                                </a:schemeClr>
                              </a:solidFill>
                              <a:latin typeface="Cambria Math" panose="02040503050406030204" pitchFamily="18" charset="0"/>
                            </a:rPr>
                            <m:t>𝟐</m:t>
                          </m:r>
                        </m:sup>
                      </m:sSup>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1</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1500711B-C2FB-4B83-BB7F-4AFF0674189D}"/>
                  </a:ext>
                </a:extLst>
              </p:cNvPr>
              <p:cNvSpPr txBox="1">
                <a:spLocks noRot="1" noChangeAspect="1" noMove="1" noResize="1" noEditPoints="1" noAdjustHandles="1" noChangeArrowheads="1" noChangeShapeType="1" noTextEdit="1"/>
              </p:cNvSpPr>
              <p:nvPr/>
            </p:nvSpPr>
            <p:spPr>
              <a:xfrm>
                <a:off x="575240" y="4589930"/>
                <a:ext cx="5314573" cy="1844608"/>
              </a:xfrm>
              <a:prstGeom prst="rect">
                <a:avLst/>
              </a:prstGeom>
              <a:blipFill>
                <a:blip r:embed="rId5"/>
                <a:stretch>
                  <a:fillRect l="-1600" t="-1961"/>
                </a:stretch>
              </a:blipFill>
              <a:ln w="19050">
                <a:solidFill>
                  <a:schemeClr val="accent2"/>
                </a:solidFill>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E14F20B3-F7AD-1FE8-7951-B9F6C6611493}"/>
              </a:ext>
            </a:extLst>
          </p:cNvPr>
          <p:cNvSpPr/>
          <p:nvPr/>
        </p:nvSpPr>
        <p:spPr>
          <a:xfrm>
            <a:off x="5191446" y="2851792"/>
            <a:ext cx="3038154" cy="72243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Segoe UI Semilight" panose="020B0402040204020203" pitchFamily="34" charset="0"/>
                <a:cs typeface="Segoe UI Semilight" panose="020B0402040204020203" pitchFamily="34" charset="0"/>
              </a:rPr>
              <a:t>This is the variance! </a:t>
            </a:r>
            <a:endParaRPr lang="en-US" sz="26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847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40FF-75EE-4C74-8361-A3DBCF23D128}"/>
              </a:ext>
            </a:extLst>
          </p:cNvPr>
          <p:cNvSpPr>
            <a:spLocks noGrp="1"/>
          </p:cNvSpPr>
          <p:nvPr>
            <p:ph type="title"/>
          </p:nvPr>
        </p:nvSpPr>
        <p:spPr/>
        <p:txBody>
          <a:bodyPr/>
          <a:lstStyle/>
          <a:p>
            <a:r>
              <a:rPr lang="en-US" dirty="0"/>
              <a:t>Why Squaring</a:t>
            </a:r>
          </a:p>
        </p:txBody>
      </p:sp>
      <p:sp>
        <p:nvSpPr>
          <p:cNvPr id="3" name="Content Placeholder 2">
            <a:extLst>
              <a:ext uri="{FF2B5EF4-FFF2-40B4-BE49-F238E27FC236}">
                <a16:creationId xmlns:a16="http://schemas.microsoft.com/office/drawing/2014/main" id="{A7BE09F2-C452-4DC0-8C69-F1D449E32A42}"/>
              </a:ext>
            </a:extLst>
          </p:cNvPr>
          <p:cNvSpPr>
            <a:spLocks noGrp="1"/>
          </p:cNvSpPr>
          <p:nvPr>
            <p:ph idx="1"/>
          </p:nvPr>
        </p:nvSpPr>
        <p:spPr/>
        <p:txBody>
          <a:bodyPr/>
          <a:lstStyle/>
          <a:p>
            <a:r>
              <a:rPr lang="en-US" dirty="0"/>
              <a:t>Why not absolute value? Or fourth power?</a:t>
            </a:r>
          </a:p>
          <a:p>
            <a:endParaRPr lang="en-US" dirty="0"/>
          </a:p>
          <a:p>
            <a:r>
              <a:rPr lang="en-US" dirty="0"/>
              <a:t>&gt; Squaring is nicer algebraically.</a:t>
            </a:r>
          </a:p>
          <a:p>
            <a:r>
              <a:rPr lang="en-US" dirty="0"/>
              <a:t>&gt; Our goal with variance was to talk about the spread of results.     </a:t>
            </a:r>
            <a:br>
              <a:rPr lang="en-US" dirty="0"/>
            </a:br>
            <a:r>
              <a:rPr lang="en-US" dirty="0"/>
              <a:t>    Squaring makes extreme results even more extreme. </a:t>
            </a:r>
          </a:p>
          <a:p>
            <a:r>
              <a:rPr lang="en-US" dirty="0"/>
              <a:t>&gt; Fourth power over-emphasizes the extreme results (for our purposes).</a:t>
            </a:r>
          </a:p>
        </p:txBody>
      </p:sp>
    </p:spTree>
    <p:extLst>
      <p:ext uri="{BB962C8B-B14F-4D97-AF65-F5344CB8AC3E}">
        <p14:creationId xmlns:p14="http://schemas.microsoft.com/office/powerpoint/2010/main" val="4089953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D79E-A82E-4C26-8EBE-9B76E0775003}"/>
              </a:ext>
            </a:extLst>
          </p:cNvPr>
          <p:cNvSpPr>
            <a:spLocks noGrp="1"/>
          </p:cNvSpPr>
          <p:nvPr>
            <p:ph type="title"/>
          </p:nvPr>
        </p:nvSpPr>
        <p:spPr/>
        <p:txBody>
          <a:bodyPr/>
          <a:lstStyle/>
          <a:p>
            <a:r>
              <a:rPr lang="en-US" dirty="0"/>
              <a:t>Variance</a:t>
            </a:r>
          </a:p>
        </p:txBody>
      </p:sp>
      <p:sp>
        <p:nvSpPr>
          <p:cNvPr id="3" name="Content Placeholder 2">
            <a:extLst>
              <a:ext uri="{FF2B5EF4-FFF2-40B4-BE49-F238E27FC236}">
                <a16:creationId xmlns:a16="http://schemas.microsoft.com/office/drawing/2014/main" id="{4B540CB9-6391-4065-8335-2EC93FDC99C4}"/>
              </a:ext>
            </a:extLst>
          </p:cNvPr>
          <p:cNvSpPr>
            <a:spLocks noGrp="1"/>
          </p:cNvSpPr>
          <p:nvPr>
            <p:ph idx="1"/>
          </p:nvPr>
        </p:nvSpPr>
        <p:spPr>
          <a:xfrm>
            <a:off x="575240" y="1874520"/>
            <a:ext cx="11187258" cy="4949190"/>
          </a:xfrm>
        </p:spPr>
        <p:txBody>
          <a:bodyPr>
            <a:normAutofit fontScale="92500" lnSpcReduction="10000"/>
          </a:bodyPr>
          <a:lstStyle/>
          <a:p>
            <a:endParaRPr lang="en-US" b="0" i="0" dirty="0">
              <a:latin typeface="Cambria Math" panose="02040503050406030204" pitchFamily="18" charset="0"/>
            </a:endParaRPr>
          </a:p>
          <a:p>
            <a:endParaRPr lang="en-US" dirty="0">
              <a:latin typeface="Cambria Math" panose="02040503050406030204" pitchFamily="18" charset="0"/>
            </a:endParaRPr>
          </a:p>
          <a:p>
            <a:endParaRPr lang="en-US" b="0" i="0" dirty="0">
              <a:latin typeface="Cambria Math" panose="02040503050406030204" pitchFamily="18" charset="0"/>
            </a:endParaRPr>
          </a:p>
          <a:p>
            <a:endParaRPr lang="en-US" dirty="0">
              <a:latin typeface="Cambria Math" panose="02040503050406030204" pitchFamily="18" charset="0"/>
            </a:endParaRPr>
          </a:p>
          <a:p>
            <a:endParaRPr lang="en-US" b="0" i="0" dirty="0">
              <a:latin typeface="Cambria Math" panose="02040503050406030204" pitchFamily="18" charset="0"/>
            </a:endParaRPr>
          </a:p>
          <a:p>
            <a:r>
              <a:rPr lang="en-US" dirty="0"/>
              <a:t>The first form forms are the definition. The last one is an algebra trick.</a:t>
            </a:r>
          </a:p>
          <a:p>
            <a:endParaRPr lang="en-US" sz="1100" dirty="0"/>
          </a:p>
          <a:p>
            <a:pPr>
              <a:spcBef>
                <a:spcPts val="0"/>
              </a:spcBef>
            </a:pPr>
            <a:r>
              <a:rPr lang="en-US" b="1" dirty="0"/>
              <a:t>Intuition: </a:t>
            </a:r>
            <a:r>
              <a:rPr lang="en-US" dirty="0"/>
              <a:t>Variance is a quantity that measures on average </a:t>
            </a:r>
            <a:r>
              <a:rPr lang="en-US" b="1" i="1" dirty="0"/>
              <a:t>how “far”</a:t>
            </a:r>
          </a:p>
          <a:p>
            <a:pPr>
              <a:spcBef>
                <a:spcPts val="0"/>
              </a:spcBef>
            </a:pPr>
            <a:r>
              <a:rPr lang="en-US" b="1" i="1" dirty="0"/>
              <a:t>the random variable is from its expectation</a:t>
            </a:r>
          </a:p>
          <a:p>
            <a:pPr>
              <a:spcBef>
                <a:spcPts val="0"/>
              </a:spcBef>
            </a:pPr>
            <a:r>
              <a:rPr lang="en-US" b="1" i="1" dirty="0"/>
              <a:t>&gt; </a:t>
            </a:r>
            <a:r>
              <a:rPr lang="en-US" dirty="0"/>
              <a:t>higher values means values are very spread out</a:t>
            </a:r>
          </a:p>
          <a:p>
            <a:pPr>
              <a:spcBef>
                <a:spcPts val="0"/>
              </a:spcBef>
            </a:pPr>
            <a:r>
              <a:rPr lang="en-US" b="1" i="1" dirty="0"/>
              <a:t>&gt; </a:t>
            </a:r>
            <a:r>
              <a:rPr lang="en-US" dirty="0"/>
              <a:t>smaller values means values are closer and tend to be closer to expectation</a:t>
            </a:r>
            <a:endParaRPr lang="en-US" b="1" i="1" dirty="0"/>
          </a:p>
          <a:p>
            <a:endParaRPr lang="en-US" dirty="0"/>
          </a:p>
        </p:txBody>
      </p:sp>
      <p:grpSp>
        <p:nvGrpSpPr>
          <p:cNvPr id="4" name="Group 3">
            <a:extLst>
              <a:ext uri="{FF2B5EF4-FFF2-40B4-BE49-F238E27FC236}">
                <a16:creationId xmlns:a16="http://schemas.microsoft.com/office/drawing/2014/main" id="{459AB309-5C5B-472B-BE58-E42A7A96FCFE}"/>
              </a:ext>
            </a:extLst>
          </p:cNvPr>
          <p:cNvGrpSpPr/>
          <p:nvPr/>
        </p:nvGrpSpPr>
        <p:grpSpPr>
          <a:xfrm>
            <a:off x="655114" y="1472761"/>
            <a:ext cx="11107384" cy="2642039"/>
            <a:chOff x="999773" y="3429001"/>
            <a:chExt cx="6320538" cy="22969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5242E91-B998-4FC6-AF24-6914C8ED963C}"/>
                    </a:ext>
                  </a:extLst>
                </p:cNvPr>
                <p:cNvSpPr/>
                <p:nvPr/>
              </p:nvSpPr>
              <p:spPr>
                <a:xfrm>
                  <a:off x="999773" y="3976258"/>
                  <a:ext cx="6320538" cy="174973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The variance of a random variable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dirty="0">
                      <a:latin typeface="Segoe UI Semibold" panose="020B0702040204020203" pitchFamily="34" charset="0"/>
                      <a:cs typeface="Segoe UI Semibold" panose="020B0702040204020203" pitchFamily="34" charset="0"/>
                    </a:rPr>
                    <a:t> is </a:t>
                  </a:r>
                </a:p>
                <a:p>
                  <a:pPr algn="ct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Var</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0" i="1" smtClean="0">
                            <a:latin typeface="Cambria Math" panose="02040503050406030204" pitchFamily="18" charset="0"/>
                            <a:cs typeface="Segoe UI Semibold" panose="020B0702040204020203" pitchFamily="34"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𝜔</m:t>
                            </m:r>
                          </m:sub>
                          <m:sup/>
                          <m:e>
                            <m:r>
                              <a:rPr lang="en-US" sz="2800" i="1">
                                <a:latin typeface="Cambria Math" panose="02040503050406030204" pitchFamily="18" charset="0"/>
                              </a:rPr>
                              <m:t>ℙ</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𝑋</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i="1">
                                        <a:latin typeface="Cambria Math" panose="02040503050406030204" pitchFamily="18" charset="0"/>
                                      </a:rPr>
                                      <m:t>−</m:t>
                                    </m:r>
                                    <m:r>
                                      <a:rPr lang="en-US" sz="2800" i="1">
                                        <a:latin typeface="Cambria Math" panose="02040503050406030204" pitchFamily="18" charset="0"/>
                                      </a:rPr>
                                      <m:t>𝔼</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𝑋</m:t>
                                        </m:r>
                                      </m:e>
                                    </m:d>
                                  </m:e>
                                </m:d>
                              </m:e>
                              <m:sup>
                                <m:r>
                                  <a:rPr lang="en-US" sz="2800" i="1">
                                    <a:latin typeface="Cambria Math" panose="02040503050406030204" pitchFamily="18" charset="0"/>
                                  </a:rPr>
                                  <m:t>2</m:t>
                                </m:r>
                              </m:sup>
                            </m:sSup>
                            <m:r>
                              <a:rPr lang="en-US" sz="2800" i="1">
                                <a:latin typeface="Cambria Math" panose="02040503050406030204" pitchFamily="18" charset="0"/>
                              </a:rPr>
                              <m:t> </m:t>
                            </m:r>
                          </m:e>
                        </m:nary>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sSup>
                              <m:sSupPr>
                                <m:ctrlPr>
                                  <a:rPr lang="en-US" sz="2800" b="0" i="1" smtClean="0">
                                    <a:latin typeface="Cambria Math" panose="02040503050406030204" pitchFamily="18" charset="0"/>
                                    <a:cs typeface="Segoe UI Semibold" panose="020B0702040204020203" pitchFamily="34" charset="0"/>
                                  </a:rPr>
                                </m:ctrlPr>
                              </m:sSupPr>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e>
                                </m:d>
                              </m:e>
                              <m:sup>
                                <m:r>
                                  <a:rPr lang="en-US" sz="2800" b="0" i="1" smtClean="0">
                                    <a:latin typeface="Cambria Math" panose="02040503050406030204" pitchFamily="18" charset="0"/>
                                    <a:cs typeface="Segoe UI Semibold" panose="020B0702040204020203" pitchFamily="34" charset="0"/>
                                  </a:rPr>
                                  <m:t>2</m:t>
                                </m:r>
                              </m:sup>
                            </m:sSup>
                          </m:e>
                        </m:d>
                      </m:oMath>
                    </m:oMathPara>
                  </a14:m>
                  <a:endParaRPr lang="en-US" sz="2800" b="0"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𝔼</m:t>
                        </m:r>
                        <m:r>
                          <a:rPr lang="en-US" sz="2800" b="0" i="1" smtClean="0">
                            <a:latin typeface="Cambria Math" panose="02040503050406030204" pitchFamily="18" charset="0"/>
                            <a:cs typeface="Segoe UI Semibold" panose="020B0702040204020203" pitchFamily="34" charset="0"/>
                          </a:rPr>
                          <m:t>[</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𝑋</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sSup>
                          <m:sSupPr>
                            <m:ctrlPr>
                              <a:rPr lang="en-US" sz="2800" b="0" i="1" smtClean="0">
                                <a:latin typeface="Cambria Math" panose="02040503050406030204" pitchFamily="18" charset="0"/>
                                <a:cs typeface="Segoe UI Semibold" panose="020B0702040204020203" pitchFamily="34" charset="0"/>
                              </a:rPr>
                            </m:ctrlPr>
                          </m:sSupPr>
                          <m:e>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e>
                          <m:sup>
                            <m:r>
                              <a:rPr lang="en-US" sz="2800" b="0" i="1" smtClean="0">
                                <a:latin typeface="Cambria Math" panose="02040503050406030204" pitchFamily="18" charset="0"/>
                                <a:cs typeface="Segoe UI Semibold" panose="020B0702040204020203" pitchFamily="34" charset="0"/>
                              </a:rPr>
                              <m:t>2</m:t>
                            </m:r>
                          </m:sup>
                        </m:sSup>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5242E91-B998-4FC6-AF24-6914C8ED963C}"/>
                    </a:ext>
                  </a:extLst>
                </p:cNvPr>
                <p:cNvSpPr>
                  <a:spLocks noRot="1" noChangeAspect="1" noMove="1" noResize="1" noEditPoints="1" noAdjustHandles="1" noChangeArrowheads="1" noChangeShapeType="1" noTextEdit="1"/>
                </p:cNvSpPr>
                <p:nvPr/>
              </p:nvSpPr>
              <p:spPr>
                <a:xfrm>
                  <a:off x="999773" y="3976258"/>
                  <a:ext cx="6320538" cy="1749737"/>
                </a:xfrm>
                <a:prstGeom prst="rect">
                  <a:avLst/>
                </a:prstGeom>
                <a:blipFill>
                  <a:blip r:embed="rId3"/>
                  <a:stretch>
                    <a:fillRect l="-1067" t="-2424"/>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21B344C-6F4C-40AB-B825-6A241D97C2A2}"/>
                </a:ext>
              </a:extLst>
            </p:cNvPr>
            <p:cNvSpPr/>
            <p:nvPr/>
          </p:nvSpPr>
          <p:spPr>
            <a:xfrm>
              <a:off x="999774" y="3429001"/>
              <a:ext cx="6320537" cy="54725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Variance</a:t>
              </a:r>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60699782-6FF7-651B-CFD4-FFDE4F5D07C1}"/>
                  </a:ext>
                </a:extLst>
              </p:cNvPr>
              <p:cNvSpPr/>
              <p:nvPr/>
            </p:nvSpPr>
            <p:spPr>
              <a:xfrm>
                <a:off x="5324930" y="549352"/>
                <a:ext cx="6437568" cy="72243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Segoe UI Semilight" panose="020B0402040204020203" pitchFamily="34" charset="0"/>
                    <a:cs typeface="Segoe UI Semilight" panose="020B0402040204020203" pitchFamily="34" charset="0"/>
                  </a:rPr>
                  <a:t>Use LOTUS to compute </a:t>
                </a:r>
                <a14:m>
                  <m:oMath xmlns:m="http://schemas.openxmlformats.org/officeDocument/2006/math">
                    <m:r>
                      <a:rPr lang="en-US" sz="2600" b="1" i="1" smtClean="0">
                        <a:solidFill>
                          <a:schemeClr val="tx1"/>
                        </a:solidFill>
                        <a:latin typeface="Cambria Math" panose="02040503050406030204" pitchFamily="18" charset="0"/>
                        <a:cs typeface="Segoe UI Semilight" panose="020B0402040204020203" pitchFamily="34" charset="0"/>
                      </a:rPr>
                      <m:t>𝑬</m:t>
                    </m:r>
                    <m:r>
                      <a:rPr lang="en-US" sz="2600" b="1" i="1" smtClean="0">
                        <a:solidFill>
                          <a:schemeClr val="tx1"/>
                        </a:solidFill>
                        <a:latin typeface="Cambria Math" panose="02040503050406030204" pitchFamily="18" charset="0"/>
                        <a:cs typeface="Segoe UI Semilight" panose="020B0402040204020203" pitchFamily="34" charset="0"/>
                      </a:rPr>
                      <m:t>[</m:t>
                    </m:r>
                    <m:sSup>
                      <m:sSupPr>
                        <m:ctrlPr>
                          <a:rPr lang="en-US" sz="2600" b="1" i="1" smtClean="0">
                            <a:solidFill>
                              <a:schemeClr val="tx1"/>
                            </a:solidFill>
                            <a:latin typeface="Cambria Math" panose="02040503050406030204" pitchFamily="18" charset="0"/>
                            <a:cs typeface="Segoe UI Semilight" panose="020B0402040204020203" pitchFamily="34" charset="0"/>
                          </a:rPr>
                        </m:ctrlPr>
                      </m:sSupPr>
                      <m:e>
                        <m:r>
                          <a:rPr lang="en-US" sz="2600" b="1" i="1" smtClean="0">
                            <a:solidFill>
                              <a:schemeClr val="tx1"/>
                            </a:solidFill>
                            <a:latin typeface="Cambria Math" panose="02040503050406030204" pitchFamily="18" charset="0"/>
                            <a:cs typeface="Segoe UI Semilight" panose="020B0402040204020203" pitchFamily="34" charset="0"/>
                          </a:rPr>
                          <m:t>𝑿</m:t>
                        </m:r>
                      </m:e>
                      <m:sup>
                        <m:r>
                          <a:rPr lang="en-US" sz="2600" b="1" i="1" smtClean="0">
                            <a:solidFill>
                              <a:schemeClr val="tx1"/>
                            </a:solidFill>
                            <a:latin typeface="Cambria Math" panose="02040503050406030204" pitchFamily="18" charset="0"/>
                            <a:cs typeface="Segoe UI Semilight" panose="020B0402040204020203" pitchFamily="34" charset="0"/>
                          </a:rPr>
                          <m:t>𝟐</m:t>
                        </m:r>
                      </m:sup>
                    </m:sSup>
                    <m:r>
                      <a:rPr lang="en-US" sz="2600" b="1" i="1" smtClean="0">
                        <a:solidFill>
                          <a:schemeClr val="tx1"/>
                        </a:solidFill>
                        <a:latin typeface="Cambria Math" panose="02040503050406030204" pitchFamily="18" charset="0"/>
                        <a:cs typeface="Segoe UI Semilight" panose="020B0402040204020203" pitchFamily="34" charset="0"/>
                      </a:rPr>
                      <m:t>]</m:t>
                    </m:r>
                  </m:oMath>
                </a14:m>
                <a:r>
                  <a:rPr lang="en-US" sz="26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600" b="0" i="1" dirty="0" smtClean="0">
                        <a:solidFill>
                          <a:schemeClr val="tx1"/>
                        </a:solidFill>
                        <a:latin typeface="Cambria Math" panose="02040503050406030204" pitchFamily="18" charset="0"/>
                        <a:cs typeface="Segoe UI Semilight" panose="020B0402040204020203" pitchFamily="34" charset="0"/>
                      </a:rPr>
                      <m:t>𝑔</m:t>
                    </m:r>
                    <m:d>
                      <m:dPr>
                        <m:ctrlPr>
                          <a:rPr lang="en-US" sz="2600" b="0" i="1" dirty="0" smtClean="0">
                            <a:solidFill>
                              <a:schemeClr val="tx1"/>
                            </a:solidFill>
                            <a:latin typeface="Cambria Math" panose="02040503050406030204" pitchFamily="18" charset="0"/>
                            <a:cs typeface="Segoe UI Semilight" panose="020B0402040204020203" pitchFamily="34" charset="0"/>
                          </a:rPr>
                        </m:ctrlPr>
                      </m:dPr>
                      <m:e>
                        <m:r>
                          <a:rPr lang="en-US" sz="2600" b="0" i="1" dirty="0" smtClean="0">
                            <a:solidFill>
                              <a:schemeClr val="tx1"/>
                            </a:solidFill>
                            <a:latin typeface="Cambria Math" panose="02040503050406030204" pitchFamily="18" charset="0"/>
                            <a:cs typeface="Segoe UI Semilight" panose="020B0402040204020203" pitchFamily="34" charset="0"/>
                          </a:rPr>
                          <m:t>𝑋</m:t>
                        </m:r>
                      </m:e>
                    </m:d>
                    <m:r>
                      <a:rPr lang="en-US" sz="2600" b="0" i="1" dirty="0" smtClean="0">
                        <a:solidFill>
                          <a:schemeClr val="tx1"/>
                        </a:solidFill>
                        <a:latin typeface="Cambria Math" panose="02040503050406030204" pitchFamily="18" charset="0"/>
                        <a:cs typeface="Segoe UI Semilight" panose="020B0402040204020203" pitchFamily="34" charset="0"/>
                      </a:rPr>
                      <m:t>=</m:t>
                    </m:r>
                    <m:sSup>
                      <m:sSupPr>
                        <m:ctrlPr>
                          <a:rPr lang="en-US" sz="2600" b="0" i="1" dirty="0" smtClean="0">
                            <a:solidFill>
                              <a:schemeClr val="tx1"/>
                            </a:solidFill>
                            <a:latin typeface="Cambria Math" panose="02040503050406030204" pitchFamily="18" charset="0"/>
                            <a:cs typeface="Segoe UI Semilight" panose="020B0402040204020203" pitchFamily="34" charset="0"/>
                          </a:rPr>
                        </m:ctrlPr>
                      </m:sSupPr>
                      <m:e>
                        <m:r>
                          <a:rPr lang="en-US" sz="2600" b="0" i="1" dirty="0" smtClean="0">
                            <a:solidFill>
                              <a:schemeClr val="tx1"/>
                            </a:solidFill>
                            <a:latin typeface="Cambria Math" panose="02040503050406030204" pitchFamily="18" charset="0"/>
                            <a:cs typeface="Segoe UI Semilight" panose="020B0402040204020203" pitchFamily="34" charset="0"/>
                          </a:rPr>
                          <m:t>𝑋</m:t>
                        </m:r>
                      </m:e>
                      <m:sup>
                        <m:r>
                          <a:rPr lang="en-US" sz="2600" b="0" i="1" dirty="0" smtClean="0">
                            <a:solidFill>
                              <a:schemeClr val="tx1"/>
                            </a:solidFill>
                            <a:latin typeface="Cambria Math" panose="02040503050406030204" pitchFamily="18" charset="0"/>
                            <a:cs typeface="Segoe UI Semilight" panose="020B0402040204020203" pitchFamily="34" charset="0"/>
                          </a:rPr>
                          <m:t>2</m:t>
                        </m:r>
                      </m:sup>
                    </m:sSup>
                    <m:r>
                      <a:rPr lang="en-US" sz="2600" b="0" i="1" dirty="0" smtClean="0">
                        <a:solidFill>
                          <a:schemeClr val="tx1"/>
                        </a:solidFill>
                        <a:latin typeface="Cambria Math" panose="02040503050406030204" pitchFamily="18" charset="0"/>
                        <a:cs typeface="Segoe UI Semilight" panose="020B0402040204020203" pitchFamily="34" charset="0"/>
                      </a:rPr>
                      <m:t>)</m:t>
                    </m:r>
                  </m:oMath>
                </a14:m>
                <a:endParaRPr lang="en-US" sz="2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7" name="Rectangle: Rounded Corners 6">
                <a:extLst>
                  <a:ext uri="{FF2B5EF4-FFF2-40B4-BE49-F238E27FC236}">
                    <a16:creationId xmlns:a16="http://schemas.microsoft.com/office/drawing/2014/main" id="{60699782-6FF7-651B-CFD4-FFDE4F5D07C1}"/>
                  </a:ext>
                </a:extLst>
              </p:cNvPr>
              <p:cNvSpPr>
                <a:spLocks noRot="1" noChangeAspect="1" noMove="1" noResize="1" noEditPoints="1" noAdjustHandles="1" noChangeArrowheads="1" noChangeShapeType="1" noTextEdit="1"/>
              </p:cNvSpPr>
              <p:nvPr/>
            </p:nvSpPr>
            <p:spPr>
              <a:xfrm>
                <a:off x="5324930" y="549352"/>
                <a:ext cx="6437568" cy="722436"/>
              </a:xfrm>
              <a:prstGeom prst="roundRect">
                <a:avLst/>
              </a:prstGeom>
              <a:blipFill>
                <a:blip r:embed="rId4"/>
                <a:stretch>
                  <a:fillRect l="-284" b="-588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647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2E27-4207-DF8B-BD8F-F6A34BCD749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6C74AB-FDE4-54B6-D4CB-7D7464BA0A59}"/>
              </a:ext>
            </a:extLst>
          </p:cNvPr>
          <p:cNvSpPr>
            <a:spLocks noGrp="1"/>
          </p:cNvSpPr>
          <p:nvPr>
            <p:ph sz="half" idx="1"/>
          </p:nvPr>
        </p:nvSpPr>
        <p:spPr>
          <a:xfrm>
            <a:off x="634620" y="1512985"/>
            <a:ext cx="5397689" cy="4796375"/>
          </a:xfrm>
        </p:spPr>
        <p:txBody>
          <a:bodyPr>
            <a:normAutofit/>
          </a:bodyPr>
          <a:lstStyle/>
          <a:p>
            <a:r>
              <a:rPr lang="en-US" dirty="0"/>
              <a:t>Last time:</a:t>
            </a:r>
          </a:p>
          <a:p>
            <a:pPr marL="470916" lvl="1" indent="-342900">
              <a:buFont typeface="Arial" panose="020B0604020202020204" pitchFamily="34" charset="0"/>
              <a:buChar char="•"/>
            </a:pPr>
            <a:r>
              <a:rPr lang="en-US" dirty="0"/>
              <a:t>Expectation</a:t>
            </a:r>
          </a:p>
          <a:p>
            <a:pPr marL="470916" lvl="1" indent="-342900">
              <a:buFont typeface="Arial" panose="020B0604020202020204" pitchFamily="34" charset="0"/>
              <a:buChar char="•"/>
            </a:pPr>
            <a:r>
              <a:rPr lang="en-US" dirty="0"/>
              <a:t>Linearity of Expectation</a:t>
            </a:r>
          </a:p>
          <a:p>
            <a:endParaRPr lang="en-US" dirty="0"/>
          </a:p>
        </p:txBody>
      </p:sp>
      <p:sp>
        <p:nvSpPr>
          <p:cNvPr id="5" name="Content Placeholder 3">
            <a:extLst>
              <a:ext uri="{FF2B5EF4-FFF2-40B4-BE49-F238E27FC236}">
                <a16:creationId xmlns:a16="http://schemas.microsoft.com/office/drawing/2014/main" id="{B0FDFA96-7E7E-A52E-E8C9-322EF61F3093}"/>
              </a:ext>
            </a:extLst>
          </p:cNvPr>
          <p:cNvSpPr txBox="1">
            <a:spLocks/>
          </p:cNvSpPr>
          <p:nvPr/>
        </p:nvSpPr>
        <p:spPr>
          <a:xfrm>
            <a:off x="6364809" y="1512984"/>
            <a:ext cx="5397689" cy="47963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Today:</a:t>
            </a:r>
          </a:p>
          <a:p>
            <a:pPr marL="470916" lvl="1" indent="-342900">
              <a:buFont typeface="Arial" panose="020B0604020202020204" pitchFamily="34" charset="0"/>
              <a:buChar char="•"/>
            </a:pPr>
            <a:r>
              <a:rPr lang="en-US" sz="2400" dirty="0"/>
              <a:t>Recap LOE</a:t>
            </a:r>
          </a:p>
          <a:p>
            <a:pPr marL="470916" lvl="1" indent="-342900">
              <a:buFont typeface="Arial" panose="020B0604020202020204" pitchFamily="34" charset="0"/>
              <a:buChar char="•"/>
            </a:pPr>
            <a:r>
              <a:rPr lang="en-US" sz="2400" dirty="0"/>
              <a:t>Independence of RVs</a:t>
            </a:r>
          </a:p>
          <a:p>
            <a:pPr marL="470916" lvl="1" indent="-342900">
              <a:buFont typeface="Arial" panose="020B0604020202020204" pitchFamily="34" charset="0"/>
              <a:buChar char="•"/>
            </a:pPr>
            <a:r>
              <a:rPr lang="en-US" sz="2400" dirty="0"/>
              <a:t>Expectation of a function</a:t>
            </a:r>
          </a:p>
          <a:p>
            <a:pPr marL="470916" lvl="1" indent="-342900">
              <a:buFont typeface="Arial" panose="020B0604020202020204" pitchFamily="34" charset="0"/>
              <a:buChar char="•"/>
            </a:pPr>
            <a:r>
              <a:rPr lang="en-US" sz="2400" dirty="0"/>
              <a:t>Variance</a:t>
            </a:r>
          </a:p>
          <a:p>
            <a:pPr marL="470916" lvl="1" indent="-342900">
              <a:buFont typeface="Arial" panose="020B0604020202020204" pitchFamily="34" charset="0"/>
              <a:buChar char="•"/>
            </a:pPr>
            <a:r>
              <a:rPr lang="en-US" sz="2400" dirty="0"/>
              <a:t>Zoo of Discrete Random Variables</a:t>
            </a:r>
          </a:p>
          <a:p>
            <a:pPr marL="470916" lvl="1" indent="-342900">
              <a:buFont typeface="Arial" panose="020B0604020202020204" pitchFamily="34" charset="0"/>
              <a:buChar char="•"/>
            </a:pPr>
            <a:endParaRPr lang="en-US" sz="2400" dirty="0"/>
          </a:p>
          <a:p>
            <a:endParaRPr lang="en-US" sz="2400" dirty="0"/>
          </a:p>
        </p:txBody>
      </p:sp>
      <p:sp>
        <p:nvSpPr>
          <p:cNvPr id="6" name="Title 1">
            <a:extLst>
              <a:ext uri="{FF2B5EF4-FFF2-40B4-BE49-F238E27FC236}">
                <a16:creationId xmlns:a16="http://schemas.microsoft.com/office/drawing/2014/main" id="{C481B734-7EFD-2E21-2E07-5DDE61CEDB8C}"/>
              </a:ext>
            </a:extLst>
          </p:cNvPr>
          <p:cNvSpPr>
            <a:spLocks noGrp="1"/>
          </p:cNvSpPr>
          <p:nvPr>
            <p:ph type="title"/>
          </p:nvPr>
        </p:nvSpPr>
        <p:spPr>
          <a:xfrm>
            <a:off x="575239" y="263276"/>
            <a:ext cx="11187259" cy="1014667"/>
          </a:xfrm>
        </p:spPr>
        <p:txBody>
          <a:bodyPr/>
          <a:lstStyle/>
          <a:p>
            <a:r>
              <a:rPr lang="en-US" dirty="0"/>
              <a:t>Where Are We?</a:t>
            </a:r>
          </a:p>
        </p:txBody>
      </p:sp>
    </p:spTree>
    <p:extLst>
      <p:ext uri="{BB962C8B-B14F-4D97-AF65-F5344CB8AC3E}">
        <p14:creationId xmlns:p14="http://schemas.microsoft.com/office/powerpoint/2010/main" val="38880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0CBF-ABB9-47DA-BC75-1829CB801F63}"/>
              </a:ext>
            </a:extLst>
          </p:cNvPr>
          <p:cNvSpPr>
            <a:spLocks noGrp="1"/>
          </p:cNvSpPr>
          <p:nvPr>
            <p:ph type="title"/>
          </p:nvPr>
        </p:nvSpPr>
        <p:spPr/>
        <p:txBody>
          <a:bodyPr/>
          <a:lstStyle/>
          <a:p>
            <a:r>
              <a:rPr lang="en-US" dirty="0"/>
              <a:t>Proof of Calculation Trick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80E893E-1F8D-41FD-BAB2-6965885528B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oMath>
                </a14:m>
                <a:r>
                  <a:rPr lang="en-US" dirty="0"/>
                  <a:t> expanding the square</a:t>
                </a:r>
              </a:p>
              <a:p>
                <a14:m>
                  <m:oMath xmlns:m="http://schemas.openxmlformats.org/officeDocument/2006/math">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380E893E-1F8D-41FD-BAB2-6965885528BB}"/>
                  </a:ext>
                </a:extLst>
              </p:cNvPr>
              <p:cNvSpPr>
                <a:spLocks noGrp="1" noRot="1" noChangeAspect="1" noMove="1" noResize="1" noEditPoints="1" noAdjustHandles="1" noChangeArrowheads="1" noChangeShapeType="1" noTextEdit="1"/>
              </p:cNvSpPr>
              <p:nvPr>
                <p:ph idx="1"/>
              </p:nvPr>
            </p:nvSpPr>
            <p:spPr>
              <a:blipFill>
                <a:blip r:embed="rId2"/>
                <a:stretch>
                  <a:fillRect t="-2138"/>
                </a:stretch>
              </a:blipFill>
            </p:spPr>
            <p:txBody>
              <a:bodyPr/>
              <a:lstStyle/>
              <a:p>
                <a:r>
                  <a:rPr lang="en-US">
                    <a:noFill/>
                  </a:rPr>
                  <a:t> </a:t>
                </a:r>
              </a:p>
            </p:txBody>
          </p:sp>
        </mc:Fallback>
      </mc:AlternateContent>
    </p:spTree>
    <p:extLst>
      <p:ext uri="{BB962C8B-B14F-4D97-AF65-F5344CB8AC3E}">
        <p14:creationId xmlns:p14="http://schemas.microsoft.com/office/powerpoint/2010/main" val="318368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7657-CF8D-7094-C311-DCEF093F1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C4AF2-E098-C355-D097-3E7B751880CC}"/>
              </a:ext>
            </a:extLst>
          </p:cNvPr>
          <p:cNvSpPr>
            <a:spLocks noGrp="1"/>
          </p:cNvSpPr>
          <p:nvPr>
            <p:ph type="title"/>
          </p:nvPr>
        </p:nvSpPr>
        <p:spPr/>
        <p:txBody>
          <a:bodyPr/>
          <a:lstStyle/>
          <a:p>
            <a:r>
              <a:rPr lang="en-US" dirty="0"/>
              <a:t>Proof of Calculation Trick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E081D0-B1DE-1052-4871-E79269732E4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oMath>
                </a14:m>
                <a:r>
                  <a:rPr lang="en-US" dirty="0"/>
                  <a:t> expanding the square</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linearity of expectation.</a:t>
                </a: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𝔼</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linearity of expectation.</a:t>
                </a: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−2</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𝔼</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a14:m>
                <a:r>
                  <a:rPr lang="en-US" dirty="0"/>
                  <a:t> </a:t>
                </a:r>
                <a:r>
                  <a:rPr lang="en-US" sz="2400" dirty="0"/>
                  <a:t>expectation of a constant is the constant</a:t>
                </a: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endParaRPr lang="en-US" dirty="0"/>
              </a:p>
              <a:p>
                <a:r>
                  <a:rPr lang="en-US" dirty="0"/>
                  <a:t>So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a14:m>
                <a:r>
                  <a:rPr lang="en-US" dirty="0"/>
                  <a:t>.</a:t>
                </a:r>
              </a:p>
            </p:txBody>
          </p:sp>
        </mc:Choice>
        <mc:Fallback xmlns="">
          <p:sp>
            <p:nvSpPr>
              <p:cNvPr id="3" name="Content Placeholder 2">
                <a:extLst>
                  <a:ext uri="{FF2B5EF4-FFF2-40B4-BE49-F238E27FC236}">
                    <a16:creationId xmlns:a16="http://schemas.microsoft.com/office/drawing/2014/main" id="{380E893E-1F8D-41FD-BAB2-6965885528BB}"/>
                  </a:ext>
                </a:extLst>
              </p:cNvPr>
              <p:cNvSpPr>
                <a:spLocks noGrp="1" noRot="1" noChangeAspect="1" noMove="1" noResize="1" noEditPoints="1" noAdjustHandles="1" noChangeArrowheads="1" noChangeShapeType="1" noTextEdit="1"/>
              </p:cNvSpPr>
              <p:nvPr>
                <p:ph idx="1"/>
              </p:nvPr>
            </p:nvSpPr>
            <p:spPr>
              <a:blipFill>
                <a:blip r:embed="rId2"/>
                <a:stretch>
                  <a:fillRect l="-654" t="-1761" b="-1006"/>
                </a:stretch>
              </a:blipFill>
            </p:spPr>
            <p:txBody>
              <a:bodyPr/>
              <a:lstStyle/>
              <a:p>
                <a:r>
                  <a:rPr lang="en-US">
                    <a:noFill/>
                  </a:rPr>
                  <a:t> </a:t>
                </a:r>
              </a:p>
            </p:txBody>
          </p:sp>
        </mc:Fallback>
      </mc:AlternateContent>
    </p:spTree>
    <p:extLst>
      <p:ext uri="{BB962C8B-B14F-4D97-AF65-F5344CB8AC3E}">
        <p14:creationId xmlns:p14="http://schemas.microsoft.com/office/powerpoint/2010/main" val="3646698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63B3-2189-45A8-9641-38D10B95C6E7}"/>
              </a:ext>
            </a:extLst>
          </p:cNvPr>
          <p:cNvSpPr>
            <a:spLocks noGrp="1"/>
          </p:cNvSpPr>
          <p:nvPr>
            <p:ph type="title"/>
          </p:nvPr>
        </p:nvSpPr>
        <p:spPr/>
        <p:txBody>
          <a:bodyPr/>
          <a:lstStyle/>
          <a:p>
            <a:r>
              <a:rPr lang="en-US" dirty="0"/>
              <a:t>Variance of a die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0CF305-2842-47C7-A2D1-E4DCC3CA1FB6}"/>
                  </a:ext>
                </a:extLst>
              </p:cNvPr>
              <p:cNvSpPr>
                <a:spLocks noGrp="1"/>
              </p:cNvSpPr>
              <p:nvPr>
                <p:ph idx="1"/>
              </p:nvPr>
            </p:nvSpPr>
            <p:spPr>
              <a:xfrm>
                <a:off x="575239" y="1463857"/>
                <a:ext cx="11405745" cy="4845504"/>
              </a:xfrm>
            </p:spPr>
            <p:txBody>
              <a:bodyPr/>
              <a:lstStyle/>
              <a:p>
                <a:r>
                  <a:rPr lang="en-US" i="1" dirty="0"/>
                  <a:t>Let </a:t>
                </a:r>
                <a14:m>
                  <m:oMath xmlns:m="http://schemas.openxmlformats.org/officeDocument/2006/math">
                    <m:r>
                      <a:rPr lang="en-US" b="0" i="1" smtClean="0">
                        <a:latin typeface="Cambria Math" panose="02040503050406030204" pitchFamily="18" charset="0"/>
                      </a:rPr>
                      <m:t>𝑋</m:t>
                    </m:r>
                  </m:oMath>
                </a14:m>
                <a:r>
                  <a:rPr lang="en-US" i="1" dirty="0"/>
                  <a:t> be the result of rolling a fair die.</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−3.5</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b="0" dirty="0"/>
              </a:p>
              <a:p>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1−3.5</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2−3.5</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3−3.5</m:t>
                            </m:r>
                          </m:e>
                        </m:d>
                      </m:e>
                      <m:sup>
                        <m:r>
                          <a:rPr lang="en-US" sz="2400" b="0" i="1" smtClean="0">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4</m:t>
                            </m:r>
                            <m:r>
                              <a:rPr lang="en-US" sz="2400" i="1">
                                <a:latin typeface="Cambria Math" panose="02040503050406030204" pitchFamily="18" charset="0"/>
                              </a:rPr>
                              <m:t>−3.5</m:t>
                            </m:r>
                          </m:e>
                        </m:d>
                      </m:e>
                      <m:sup>
                        <m:r>
                          <a:rPr lang="en-US" sz="2400" i="1">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5</m:t>
                            </m:r>
                            <m:r>
                              <a:rPr lang="en-US" sz="2400" i="1">
                                <a:latin typeface="Cambria Math" panose="02040503050406030204" pitchFamily="18" charset="0"/>
                              </a:rPr>
                              <m:t>−3.5</m:t>
                            </m:r>
                          </m:e>
                        </m:d>
                      </m:e>
                      <m:sup>
                        <m:r>
                          <a:rPr lang="en-US" sz="2400" i="1">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6</m:t>
                            </m:r>
                            <m:r>
                              <a:rPr lang="en-US" sz="2400" i="1">
                                <a:latin typeface="Cambria Math" panose="02040503050406030204" pitchFamily="18" charset="0"/>
                              </a:rPr>
                              <m:t>−3.5</m:t>
                            </m:r>
                          </m:e>
                        </m:d>
                      </m:e>
                      <m:sup>
                        <m:r>
                          <a:rPr lang="en-US" sz="2400" i="1">
                            <a:latin typeface="Cambria Math" panose="02040503050406030204" pitchFamily="18" charset="0"/>
                          </a:rPr>
                          <m:t>2</m:t>
                        </m:r>
                      </m:sup>
                    </m:sSup>
                  </m:oMath>
                </a14:m>
                <a:endParaRPr lang="en-US" sz="2400" dirty="0"/>
              </a:p>
              <a:p>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35</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≈2.92</m:t>
                    </m:r>
                  </m:oMath>
                </a14:m>
                <a:r>
                  <a:rPr lang="en-US" sz="2400" dirty="0"/>
                  <a:t>.</a:t>
                </a:r>
              </a:p>
              <a:p>
                <a:endParaRPr lang="en-US" sz="2400" dirty="0"/>
              </a:p>
              <a:p>
                <a:r>
                  <a:rPr lang="en-US" dirty="0"/>
                  <a:t>Or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6</m:t>
                        </m:r>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3.5</m:t>
                            </m:r>
                          </m:e>
                          <m:sup>
                            <m:r>
                              <a:rPr lang="en-US" b="0" i="1" smtClean="0">
                                <a:latin typeface="Cambria Math" panose="02040503050406030204" pitchFamily="18" charset="0"/>
                              </a:rPr>
                              <m:t>2</m:t>
                            </m:r>
                          </m:sup>
                        </m:sSup>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91</m:t>
                        </m:r>
                      </m:num>
                      <m:den>
                        <m:r>
                          <a:rPr lang="en-US" b="0" i="1" smtClean="0">
                            <a:latin typeface="Cambria Math" panose="02040503050406030204" pitchFamily="18" charset="0"/>
                          </a:rPr>
                          <m:t>6</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3.5</m:t>
                        </m:r>
                      </m:e>
                      <m:sup>
                        <m:r>
                          <a:rPr lang="en-US" b="0" i="1" smtClean="0">
                            <a:latin typeface="Cambria Math" panose="02040503050406030204" pitchFamily="18" charset="0"/>
                          </a:rPr>
                          <m:t>2</m:t>
                        </m:r>
                      </m:sup>
                    </m:sSup>
                    <m:r>
                      <a:rPr lang="en-US" b="0" i="1" smtClean="0">
                        <a:latin typeface="Cambria Math" panose="02040503050406030204" pitchFamily="18" charset="0"/>
                      </a:rPr>
                      <m:t>≈2.92</m:t>
                    </m:r>
                  </m:oMath>
                </a14:m>
                <a:endParaRPr lang="en-US" dirty="0"/>
              </a:p>
            </p:txBody>
          </p:sp>
        </mc:Choice>
        <mc:Fallback xmlns="">
          <p:sp>
            <p:nvSpPr>
              <p:cNvPr id="3" name="Content Placeholder 2">
                <a:extLst>
                  <a:ext uri="{FF2B5EF4-FFF2-40B4-BE49-F238E27FC236}">
                    <a16:creationId xmlns:a16="http://schemas.microsoft.com/office/drawing/2014/main" id="{740CF305-2842-47C7-A2D1-E4DCC3CA1FB6}"/>
                  </a:ext>
                </a:extLst>
              </p:cNvPr>
              <p:cNvSpPr>
                <a:spLocks noGrp="1" noRot="1" noChangeAspect="1" noMove="1" noResize="1" noEditPoints="1" noAdjustHandles="1" noChangeArrowheads="1" noChangeShapeType="1" noTextEdit="1"/>
              </p:cNvSpPr>
              <p:nvPr>
                <p:ph idx="1"/>
              </p:nvPr>
            </p:nvSpPr>
            <p:spPr>
              <a:xfrm>
                <a:off x="575239" y="1463857"/>
                <a:ext cx="11405745" cy="4845504"/>
              </a:xfrm>
              <a:blipFill>
                <a:blip r:embed="rId3"/>
                <a:stretch>
                  <a:fillRect l="-641" t="-2138"/>
                </a:stretch>
              </a:blipFill>
            </p:spPr>
            <p:txBody>
              <a:bodyPr/>
              <a:lstStyle/>
              <a:p>
                <a:r>
                  <a:rPr lang="en-US">
                    <a:noFill/>
                  </a:rPr>
                  <a:t> </a:t>
                </a:r>
              </a:p>
            </p:txBody>
          </p:sp>
        </mc:Fallback>
      </mc:AlternateContent>
    </p:spTree>
    <p:extLst>
      <p:ext uri="{BB962C8B-B14F-4D97-AF65-F5344CB8AC3E}">
        <p14:creationId xmlns:p14="http://schemas.microsoft.com/office/powerpoint/2010/main" val="41680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729919-4919-46E0-AC07-5537834A27CD}"/>
                  </a:ext>
                </a:extLst>
              </p:cNvPr>
              <p:cNvSpPr>
                <a:spLocks noGrp="1"/>
              </p:cNvSpPr>
              <p:nvPr>
                <p:ph type="title"/>
              </p:nvPr>
            </p:nvSpPr>
            <p:spPr/>
            <p:txBody>
              <a:bodyPr/>
              <a:lstStyle/>
              <a:p>
                <a:r>
                  <a:rPr lang="en-US" dirty="0"/>
                  <a:t>Variance of </a:t>
                </a:r>
                <a14:m>
                  <m:oMath xmlns:m="http://schemas.openxmlformats.org/officeDocument/2006/math">
                    <m:r>
                      <a:rPr lang="en-US" b="0" i="1" smtClean="0">
                        <a:latin typeface="Cambria Math" panose="02040503050406030204" pitchFamily="18" charset="0"/>
                      </a:rPr>
                      <m:t>𝑛</m:t>
                    </m:r>
                  </m:oMath>
                </a14:m>
                <a:r>
                  <a:rPr lang="en-US" dirty="0"/>
                  <a:t> Coin Flips</a:t>
                </a:r>
              </a:p>
            </p:txBody>
          </p:sp>
        </mc:Choice>
        <mc:Fallback xmlns="">
          <p:sp>
            <p:nvSpPr>
              <p:cNvPr id="2" name="Title 1">
                <a:extLst>
                  <a:ext uri="{FF2B5EF4-FFF2-40B4-BE49-F238E27FC236}">
                    <a16:creationId xmlns:a16="http://schemas.microsoft.com/office/drawing/2014/main" id="{24729919-4919-46E0-AC07-5537834A27CD}"/>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363A2A-0169-4F81-BD85-80AF07806706}"/>
                  </a:ext>
                </a:extLst>
              </p:cNvPr>
              <p:cNvSpPr>
                <a:spLocks noGrp="1"/>
              </p:cNvSpPr>
              <p:nvPr>
                <p:ph idx="1"/>
              </p:nvPr>
            </p:nvSpPr>
            <p:spPr/>
            <p:txBody>
              <a:bodyPr/>
              <a:lstStyle/>
              <a:p>
                <a:r>
                  <a:rPr lang="en-US" i="1" dirty="0"/>
                  <a:t>Flip a coin </a:t>
                </a:r>
                <a14:m>
                  <m:oMath xmlns:m="http://schemas.openxmlformats.org/officeDocument/2006/math">
                    <m:r>
                      <a:rPr lang="en-US" b="0" i="1" smtClean="0">
                        <a:latin typeface="Cambria Math" panose="02040503050406030204" pitchFamily="18" charset="0"/>
                      </a:rPr>
                      <m:t>𝑛</m:t>
                    </m:r>
                  </m:oMath>
                </a14:m>
                <a:r>
                  <a:rPr lang="en-US" i="1" dirty="0"/>
                  <a:t> times, where it comes up heads with probability </a:t>
                </a:r>
                <a14:m>
                  <m:oMath xmlns:m="http://schemas.openxmlformats.org/officeDocument/2006/math">
                    <m:r>
                      <a:rPr lang="en-US" b="0" i="1" smtClean="0">
                        <a:latin typeface="Cambria Math" panose="02040503050406030204" pitchFamily="18" charset="0"/>
                      </a:rPr>
                      <m:t>𝑝</m:t>
                    </m:r>
                  </m:oMath>
                </a14:m>
                <a:r>
                  <a:rPr lang="en-US" i="1" dirty="0"/>
                  <a:t> each time (independently). Let </a:t>
                </a:r>
                <a14:m>
                  <m:oMath xmlns:m="http://schemas.openxmlformats.org/officeDocument/2006/math">
                    <m:r>
                      <a:rPr lang="en-US" b="0" i="1" smtClean="0">
                        <a:latin typeface="Cambria Math" panose="02040503050406030204" pitchFamily="18" charset="0"/>
                      </a:rPr>
                      <m:t>𝑋</m:t>
                    </m:r>
                  </m:oMath>
                </a14:m>
                <a:r>
                  <a:rPr lang="en-US" i="1" dirty="0"/>
                  <a:t> be the total number of heads.</a:t>
                </a:r>
              </a:p>
              <a:p>
                <a:r>
                  <a:rPr lang="en-US" dirty="0"/>
                  <a:t>We saw last time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𝑛𝑝</m:t>
                    </m:r>
                  </m:oMath>
                </a14:m>
                <a:r>
                  <a:rPr lang="en-US" dirty="0"/>
                  <a:t>.</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e>
                        </m:eqArr>
                      </m:e>
                    </m:d>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𝑛𝑝</m:t>
                                </m:r>
                              </m:e>
                            </m:nary>
                          </m:e>
                        </m:nary>
                      </m:e>
                    </m:nary>
                  </m:oMath>
                </a14:m>
                <a:r>
                  <a:rPr lang="en-US" dirty="0"/>
                  <a:t>.</a:t>
                </a:r>
              </a:p>
            </p:txBody>
          </p:sp>
        </mc:Choice>
        <mc:Fallback xmlns="">
          <p:sp>
            <p:nvSpPr>
              <p:cNvPr id="3" name="Content Placeholder 2">
                <a:extLst>
                  <a:ext uri="{FF2B5EF4-FFF2-40B4-BE49-F238E27FC236}">
                    <a16:creationId xmlns:a16="http://schemas.microsoft.com/office/drawing/2014/main" id="{51363A2A-0169-4F81-BD85-80AF07806706}"/>
                  </a:ext>
                </a:extLst>
              </p:cNvPr>
              <p:cNvSpPr>
                <a:spLocks noGrp="1" noRot="1" noChangeAspect="1" noMove="1" noResize="1" noEditPoints="1" noAdjustHandles="1" noChangeArrowheads="1" noChangeShapeType="1" noTextEdit="1"/>
              </p:cNvSpPr>
              <p:nvPr>
                <p:ph idx="1"/>
              </p:nvPr>
            </p:nvSpPr>
            <p:spPr>
              <a:blipFill>
                <a:blip r:embed="rId3"/>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1316828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729919-4919-46E0-AC07-5537834A27CD}"/>
                  </a:ext>
                </a:extLst>
              </p:cNvPr>
              <p:cNvSpPr>
                <a:spLocks noGrp="1"/>
              </p:cNvSpPr>
              <p:nvPr>
                <p:ph type="title"/>
              </p:nvPr>
            </p:nvSpPr>
            <p:spPr/>
            <p:txBody>
              <a:bodyPr/>
              <a:lstStyle/>
              <a:p>
                <a:r>
                  <a:rPr lang="en-US" dirty="0"/>
                  <a:t>Variance of </a:t>
                </a:r>
                <a14:m>
                  <m:oMath xmlns:m="http://schemas.openxmlformats.org/officeDocument/2006/math">
                    <m:r>
                      <a:rPr lang="en-US" b="0" i="1" smtClean="0">
                        <a:latin typeface="Cambria Math" panose="02040503050406030204" pitchFamily="18" charset="0"/>
                      </a:rPr>
                      <m:t>𝑛</m:t>
                    </m:r>
                  </m:oMath>
                </a14:m>
                <a:r>
                  <a:rPr lang="en-US" dirty="0"/>
                  <a:t> Coin Flips</a:t>
                </a:r>
              </a:p>
            </p:txBody>
          </p:sp>
        </mc:Choice>
        <mc:Fallback xmlns="">
          <p:sp>
            <p:nvSpPr>
              <p:cNvPr id="2" name="Title 1">
                <a:extLst>
                  <a:ext uri="{FF2B5EF4-FFF2-40B4-BE49-F238E27FC236}">
                    <a16:creationId xmlns:a16="http://schemas.microsoft.com/office/drawing/2014/main" id="{24729919-4919-46E0-AC07-5537834A27CD}"/>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363A2A-0169-4F81-BD85-80AF07806706}"/>
                  </a:ext>
                </a:extLst>
              </p:cNvPr>
              <p:cNvSpPr>
                <a:spLocks noGrp="1"/>
              </p:cNvSpPr>
              <p:nvPr>
                <p:ph idx="1"/>
              </p:nvPr>
            </p:nvSpPr>
            <p:spPr/>
            <p:txBody>
              <a:bodyPr/>
              <a:lstStyle/>
              <a:p>
                <a:r>
                  <a:rPr lang="en-US" i="1" dirty="0"/>
                  <a:t>Flip a coin </a:t>
                </a:r>
                <a14:m>
                  <m:oMath xmlns:m="http://schemas.openxmlformats.org/officeDocument/2006/math">
                    <m:r>
                      <a:rPr lang="en-US" b="0" i="1" smtClean="0">
                        <a:latin typeface="Cambria Math" panose="02040503050406030204" pitchFamily="18" charset="0"/>
                      </a:rPr>
                      <m:t>𝑛</m:t>
                    </m:r>
                  </m:oMath>
                </a14:m>
                <a:r>
                  <a:rPr lang="en-US" i="1" dirty="0"/>
                  <a:t> times, where it comes up heads with probability </a:t>
                </a:r>
                <a14:m>
                  <m:oMath xmlns:m="http://schemas.openxmlformats.org/officeDocument/2006/math">
                    <m:r>
                      <a:rPr lang="en-US" b="0" i="1" smtClean="0">
                        <a:latin typeface="Cambria Math" panose="02040503050406030204" pitchFamily="18" charset="0"/>
                      </a:rPr>
                      <m:t>𝑝</m:t>
                    </m:r>
                  </m:oMath>
                </a14:m>
                <a:r>
                  <a:rPr lang="en-US" i="1" dirty="0"/>
                  <a:t> each time (independently). Let </a:t>
                </a:r>
                <a14:m>
                  <m:oMath xmlns:m="http://schemas.openxmlformats.org/officeDocument/2006/math">
                    <m:r>
                      <a:rPr lang="en-US" b="0" i="1" smtClean="0">
                        <a:latin typeface="Cambria Math" panose="02040503050406030204" pitchFamily="18" charset="0"/>
                      </a:rPr>
                      <m:t>𝑋</m:t>
                    </m:r>
                  </m:oMath>
                </a14:m>
                <a:r>
                  <a:rPr lang="en-US" i="1" dirty="0"/>
                  <a:t> be the total number of heads.</a:t>
                </a:r>
              </a:p>
              <a:p>
                <a:r>
                  <a:rPr lang="en-US" dirty="0"/>
                  <a:t>What about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𝑛𝑝</m:t>
                                </m:r>
                              </m:e>
                            </m:d>
                          </m:e>
                          <m:sup>
                            <m:r>
                              <a:rPr lang="en-US" b="0" i="1" smtClean="0">
                                <a:latin typeface="Cambria Math" panose="02040503050406030204" pitchFamily="18" charset="0"/>
                              </a:rPr>
                              <m:t>2</m:t>
                            </m:r>
                          </m:sup>
                        </m:sSup>
                      </m:e>
                    </m:nary>
                  </m:oMath>
                </a14:m>
                <a:endParaRPr lang="en-US" b="0" dirty="0"/>
              </a:p>
              <a:p>
                <a14:m>
                  <m:oMath xmlns:m="http://schemas.openxmlformats.org/officeDocument/2006/math">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𝑛</m:t>
                        </m:r>
                      </m:sup>
                      <m:e>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𝑛𝑝</m:t>
                                </m:r>
                              </m:e>
                            </m:d>
                          </m:e>
                          <m:sup>
                            <m:r>
                              <a:rPr lang="en-US" b="0" i="1" smtClean="0">
                                <a:latin typeface="Cambria Math" panose="02040503050406030204" pitchFamily="18" charset="0"/>
                              </a:rPr>
                              <m:t>2</m:t>
                            </m:r>
                          </m:sup>
                        </m:sSup>
                      </m:e>
                    </m:nary>
                  </m:oMath>
                </a14:m>
                <a:endParaRPr lang="en-US" dirty="0"/>
              </a:p>
              <a:p>
                <a:endParaRPr lang="en-US" dirty="0"/>
              </a:p>
              <a:p>
                <a:r>
                  <a:rPr lang="en-US" dirty="0"/>
                  <a:t>Algebra time?</a:t>
                </a:r>
              </a:p>
            </p:txBody>
          </p:sp>
        </mc:Choice>
        <mc:Fallback xmlns="">
          <p:sp>
            <p:nvSpPr>
              <p:cNvPr id="3" name="Content Placeholder 2">
                <a:extLst>
                  <a:ext uri="{FF2B5EF4-FFF2-40B4-BE49-F238E27FC236}">
                    <a16:creationId xmlns:a16="http://schemas.microsoft.com/office/drawing/2014/main" id="{51363A2A-0169-4F81-BD85-80AF07806706}"/>
                  </a:ext>
                </a:extLst>
              </p:cNvPr>
              <p:cNvSpPr>
                <a:spLocks noGrp="1" noRot="1" noChangeAspect="1" noMove="1" noResize="1" noEditPoints="1" noAdjustHandles="1" noChangeArrowheads="1" noChangeShapeType="1" noTextEdit="1"/>
              </p:cNvSpPr>
              <p:nvPr>
                <p:ph idx="1"/>
              </p:nvPr>
            </p:nvSpPr>
            <p:spPr>
              <a:blipFill>
                <a:blip r:embed="rId4"/>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58824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207F-BB43-4EE2-A2FE-182689723AB7}"/>
              </a:ext>
            </a:extLst>
          </p:cNvPr>
          <p:cNvSpPr>
            <a:spLocks noGrp="1"/>
          </p:cNvSpPr>
          <p:nvPr>
            <p:ph type="title"/>
          </p:nvPr>
        </p:nvSpPr>
        <p:spPr/>
        <p:txBody>
          <a:bodyPr>
            <a:normAutofit/>
          </a:bodyPr>
          <a:lstStyle/>
          <a:p>
            <a:r>
              <a:rPr lang="en-US" dirty="0"/>
              <a:t>Variance Adds </a:t>
            </a:r>
            <a:r>
              <a:rPr lang="en-US" b="1" u="sng" dirty="0"/>
              <a:t>If Independent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D2D8-C291-4532-9178-D377DD43982E}"/>
                  </a:ext>
                </a:extLst>
              </p:cNvPr>
              <p:cNvSpPr>
                <a:spLocks noGrp="1"/>
              </p:cNvSpPr>
              <p:nvPr>
                <p:ph idx="1"/>
              </p:nvPr>
            </p:nvSpPr>
            <p:spPr>
              <a:xfrm>
                <a:off x="575240" y="3118169"/>
                <a:ext cx="11187258" cy="3191191"/>
              </a:xfrm>
            </p:spPr>
            <p:txBody>
              <a:bodyPr/>
              <a:lstStyle/>
              <a:p>
                <a:r>
                  <a:rPr lang="en-US" dirty="0"/>
                  <a:t>Are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independent? Yes! </a:t>
                </a:r>
              </a:p>
              <a:p>
                <a:r>
                  <a:rPr lang="en-US" dirty="0"/>
                  <a:t>In this problem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is independent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oMath>
                </a14:m>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where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was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C16CD2D8-C291-4532-9178-D377DD43982E}"/>
                  </a:ext>
                </a:extLst>
              </p:cNvPr>
              <p:cNvSpPr>
                <a:spLocks noGrp="1" noRot="1" noChangeAspect="1" noMove="1" noResize="1" noEditPoints="1" noAdjustHandles="1" noChangeArrowheads="1" noChangeShapeType="1" noTextEdit="1"/>
              </p:cNvSpPr>
              <p:nvPr>
                <p:ph idx="1"/>
              </p:nvPr>
            </p:nvSpPr>
            <p:spPr>
              <a:xfrm>
                <a:off x="575240" y="3118169"/>
                <a:ext cx="11187258" cy="3191191"/>
              </a:xfrm>
              <a:blipFill>
                <a:blip r:embed="rId3"/>
                <a:stretch>
                  <a:fillRect l="-654" t="-3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AA591F-4807-425C-BA38-70361613200F}"/>
                  </a:ext>
                </a:extLst>
              </p:cNvPr>
              <p:cNvSpPr/>
              <p:nvPr/>
            </p:nvSpPr>
            <p:spPr>
              <a:xfrm>
                <a:off x="575239" y="1533047"/>
                <a:ext cx="77685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If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𝑿</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𝒀</m:t>
                    </m:r>
                  </m:oMath>
                </a14:m>
                <a:r>
                  <a:rPr lang="en-US" sz="2800" b="1" dirty="0">
                    <a:latin typeface="Segoe UI Semibold" panose="020B0702040204020203" pitchFamily="34" charset="0"/>
                    <a:cs typeface="Segoe UI Semibold" panose="020B0702040204020203" pitchFamily="34" charset="0"/>
                  </a:rPr>
                  <a:t> are </a:t>
                </a:r>
                <a:r>
                  <a:rPr lang="en-US" sz="2800" b="1" u="sng" dirty="0">
                    <a:latin typeface="Segoe UI Semibold" panose="020B0702040204020203" pitchFamily="34" charset="0"/>
                    <a:cs typeface="Segoe UI Semibold" panose="020B0702040204020203" pitchFamily="34" charset="0"/>
                  </a:rPr>
                  <a:t>independent</a:t>
                </a:r>
                <a:r>
                  <a:rPr lang="en-US" sz="2800" b="1" dirty="0">
                    <a:latin typeface="Segoe UI Semibold" panose="020B0702040204020203" pitchFamily="34" charset="0"/>
                    <a:cs typeface="Segoe UI Semibold" panose="020B0702040204020203" pitchFamily="34" charset="0"/>
                  </a:rPr>
                  <a:t> then </a:t>
                </a: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2AA591F-4807-425C-BA38-70361613200F}"/>
                  </a:ext>
                </a:extLst>
              </p:cNvPr>
              <p:cNvSpPr>
                <a:spLocks noRot="1" noChangeAspect="1" noMove="1" noResize="1" noEditPoints="1" noAdjustHandles="1" noChangeArrowheads="1" noChangeShapeType="1" noTextEdit="1"/>
              </p:cNvSpPr>
              <p:nvPr/>
            </p:nvSpPr>
            <p:spPr>
              <a:xfrm>
                <a:off x="575239" y="1533047"/>
                <a:ext cx="7768500" cy="1145999"/>
              </a:xfrm>
              <a:prstGeom prst="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60205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C65C-310F-466C-9B8D-84A920DEA538}"/>
              </a:ext>
            </a:extLst>
          </p:cNvPr>
          <p:cNvSpPr>
            <a:spLocks noGrp="1"/>
          </p:cNvSpPr>
          <p:nvPr>
            <p:ph type="title"/>
          </p:nvPr>
        </p:nvSpPr>
        <p:spPr/>
        <p:txBody>
          <a:bodyPr/>
          <a:lstStyle/>
          <a:p>
            <a:r>
              <a:rPr lang="en-US" dirty="0"/>
              <a:t>Variance Adds </a:t>
            </a:r>
            <a:r>
              <a:rPr lang="en-US" b="1" u="sng" dirty="0"/>
              <a:t>If Independent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EFC1AC-B416-4316-B87A-9C5E74DFF3E0}"/>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e>
                    </m:nary>
                  </m:oMath>
                </a14:m>
                <a:endParaRPr lang="en-US" dirty="0"/>
              </a:p>
              <a:p>
                <a:endParaRPr lang="en-US" dirty="0"/>
              </a:p>
              <a:p>
                <a:r>
                  <a:rPr lang="en-US" dirty="0"/>
                  <a:t>What’s the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oMath>
                </a14:m>
                <a:endParaRPr lang="en-US" b="0"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oMath>
                </a14:m>
                <a:endParaRPr lang="en-US" b="0"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oMath>
                </a14:m>
                <a:endParaRPr lang="en-US" b="0"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 </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12EFC1AC-B416-4316-B87A-9C5E74DFF3E0}"/>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415310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C65C-310F-466C-9B8D-84A920DEA538}"/>
              </a:ext>
            </a:extLst>
          </p:cNvPr>
          <p:cNvSpPr>
            <a:spLocks noGrp="1"/>
          </p:cNvSpPr>
          <p:nvPr>
            <p:ph type="title"/>
          </p:nvPr>
        </p:nvSpPr>
        <p:spPr/>
        <p:txBody>
          <a:bodyPr/>
          <a:lstStyle/>
          <a:p>
            <a:r>
              <a:rPr lang="en-US" dirty="0"/>
              <a:t>Variance Adds </a:t>
            </a:r>
            <a:r>
              <a:rPr lang="en-US" b="1" u="sng" dirty="0"/>
              <a:t>If Independent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EFC1AC-B416-4316-B87A-9C5E74DFF3E0}"/>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e>
                    </m:nary>
                  </m:oMath>
                </a14:m>
                <a:endParaRPr lang="en-US" dirty="0"/>
              </a:p>
              <a:p>
                <a:endParaRPr lang="en-US" dirty="0"/>
              </a:p>
              <a:p>
                <a:r>
                  <a:rPr lang="en-US" dirty="0"/>
                  <a:t>What’s the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p>
              <a:p>
                <a:endParaRPr lang="en-US" dirty="0"/>
              </a:p>
              <a:p>
                <a:endParaRPr lang="en-US" dirty="0"/>
              </a:p>
              <a:p>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smtClean="0">
                            <a:latin typeface="Cambria Math" panose="02040503050406030204" pitchFamily="18" charset="0"/>
                          </a:rPr>
                          <m:t>=</m:t>
                        </m:r>
                      </m:e>
                    </m:nary>
                    <m:r>
                      <a:rPr lang="en-US" b="0" i="1" smtClean="0">
                        <a:latin typeface="Cambria Math" panose="02040503050406030204" pitchFamily="18" charset="0"/>
                      </a:rPr>
                      <m:t>𝑛𝑝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2EFC1AC-B416-4316-B87A-9C5E74DFF3E0}"/>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18919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F2F9-FA5A-4F69-AFBE-CB909CF8A689}"/>
              </a:ext>
            </a:extLst>
          </p:cNvPr>
          <p:cNvSpPr>
            <a:spLocks noGrp="1"/>
          </p:cNvSpPr>
          <p:nvPr>
            <p:ph type="title"/>
          </p:nvPr>
        </p:nvSpPr>
        <p:spPr/>
        <p:txBody>
          <a:bodyPr>
            <a:normAutofit fontScale="90000"/>
          </a:bodyPr>
          <a:lstStyle/>
          <a:p>
            <a:r>
              <a:rPr lang="en-US" dirty="0"/>
              <a:t>Expectation and Variance aren’t everything</a:t>
            </a:r>
          </a:p>
        </p:txBody>
      </p:sp>
      <p:sp>
        <p:nvSpPr>
          <p:cNvPr id="3" name="Content Placeholder 2">
            <a:extLst>
              <a:ext uri="{FF2B5EF4-FFF2-40B4-BE49-F238E27FC236}">
                <a16:creationId xmlns:a16="http://schemas.microsoft.com/office/drawing/2014/main" id="{651BE21E-7810-4D7E-85BC-ADC72D5CD908}"/>
              </a:ext>
            </a:extLst>
          </p:cNvPr>
          <p:cNvSpPr>
            <a:spLocks noGrp="1"/>
          </p:cNvSpPr>
          <p:nvPr>
            <p:ph idx="1"/>
          </p:nvPr>
        </p:nvSpPr>
        <p:spPr/>
        <p:txBody>
          <a:bodyPr>
            <a:normAutofit lnSpcReduction="10000"/>
          </a:bodyPr>
          <a:lstStyle/>
          <a:p>
            <a:r>
              <a:rPr lang="en-US" dirty="0"/>
              <a:t>Alright, so expectation and variance is everything right?</a:t>
            </a:r>
          </a:p>
          <a:p>
            <a:r>
              <a:rPr lang="en-US" dirty="0"/>
              <a:t>No!</a:t>
            </a:r>
          </a:p>
          <a:p>
            <a:endParaRPr lang="en-US" dirty="0"/>
          </a:p>
          <a:p>
            <a:endParaRPr lang="en-US" dirty="0"/>
          </a:p>
          <a:p>
            <a:endParaRPr lang="en-US" dirty="0"/>
          </a:p>
          <a:p>
            <a:endParaRPr lang="en-US" dirty="0"/>
          </a:p>
          <a:p>
            <a:endParaRPr lang="en-US" dirty="0"/>
          </a:p>
          <a:p>
            <a:endParaRPr lang="en-US" dirty="0"/>
          </a:p>
          <a:p>
            <a:r>
              <a:rPr lang="en-US" dirty="0"/>
              <a:t>A PMF or CDF *does* fully describe a random variable. </a:t>
            </a:r>
          </a:p>
        </p:txBody>
      </p:sp>
      <p:graphicFrame>
        <p:nvGraphicFramePr>
          <p:cNvPr id="4" name="Chart 3">
            <a:extLst>
              <a:ext uri="{FF2B5EF4-FFF2-40B4-BE49-F238E27FC236}">
                <a16:creationId xmlns:a16="http://schemas.microsoft.com/office/drawing/2014/main" id="{53EAD60F-1336-4D2B-834B-841FEF30E2BB}"/>
              </a:ext>
            </a:extLst>
          </p:cNvPr>
          <p:cNvGraphicFramePr>
            <a:graphicFrameLocks/>
          </p:cNvGraphicFramePr>
          <p:nvPr>
            <p:extLst>
              <p:ext uri="{D42A27DB-BD31-4B8C-83A1-F6EECF244321}">
                <p14:modId xmlns:p14="http://schemas.microsoft.com/office/powerpoint/2010/main" val="2518413197"/>
              </p:ext>
            </p:extLst>
          </p:nvPr>
        </p:nvGraphicFramePr>
        <p:xfrm>
          <a:off x="6441422" y="258104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CEC11A2-CCA9-4AD6-A79B-821102CB2E14}"/>
              </a:ext>
            </a:extLst>
          </p:cNvPr>
          <p:cNvGraphicFramePr>
            <a:graphicFrameLocks/>
          </p:cNvGraphicFramePr>
          <p:nvPr>
            <p:extLst>
              <p:ext uri="{D42A27DB-BD31-4B8C-83A1-F6EECF244321}">
                <p14:modId xmlns:p14="http://schemas.microsoft.com/office/powerpoint/2010/main" val="433289418"/>
              </p:ext>
            </p:extLst>
          </p:nvPr>
        </p:nvGraphicFramePr>
        <p:xfrm>
          <a:off x="1524000" y="2470185"/>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F689976-BB0A-482E-BE84-934E37E66FCA}"/>
              </a:ext>
            </a:extLst>
          </p:cNvPr>
          <p:cNvSpPr txBox="1"/>
          <p:nvPr/>
        </p:nvSpPr>
        <p:spPr>
          <a:xfrm>
            <a:off x="1696711" y="2100853"/>
            <a:ext cx="4572000"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Flip a fair coin 3 times </a:t>
            </a:r>
            <a:r>
              <a:rPr lang="en-US" dirty="0" err="1">
                <a:latin typeface="Segoe UI Semilight" panose="020B0402040204020203" pitchFamily="34" charset="0"/>
                <a:cs typeface="Segoe UI Semilight" panose="020B0402040204020203" pitchFamily="34" charset="0"/>
              </a:rPr>
              <a:t>indep</a:t>
            </a:r>
            <a:r>
              <a:rPr lang="en-US" dirty="0">
                <a:latin typeface="Segoe UI Semilight" panose="020B0402040204020203" pitchFamily="34" charset="0"/>
                <a:cs typeface="Segoe UI Semilight" panose="020B0402040204020203" pitchFamily="34" charset="0"/>
              </a:rPr>
              <a:t>. Count heads.</a:t>
            </a:r>
          </a:p>
        </p:txBody>
      </p:sp>
      <p:sp>
        <p:nvSpPr>
          <p:cNvPr id="7" name="TextBox 6">
            <a:extLst>
              <a:ext uri="{FF2B5EF4-FFF2-40B4-BE49-F238E27FC236}">
                <a16:creationId xmlns:a16="http://schemas.microsoft.com/office/drawing/2014/main" id="{945BE36F-B979-4DB1-8322-AE3D7BBEE705}"/>
              </a:ext>
            </a:extLst>
          </p:cNvPr>
          <p:cNvSpPr txBox="1"/>
          <p:nvPr/>
        </p:nvSpPr>
        <p:spPr>
          <a:xfrm>
            <a:off x="6441422" y="2071968"/>
            <a:ext cx="4572000"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Flip a biased coin (prob heads=2/3) until heads. Count flips.</a:t>
            </a:r>
          </a:p>
        </p:txBody>
      </p:sp>
      <p:sp>
        <p:nvSpPr>
          <p:cNvPr id="8" name="TextBox 7">
            <a:extLst>
              <a:ext uri="{FF2B5EF4-FFF2-40B4-BE49-F238E27FC236}">
                <a16:creationId xmlns:a16="http://schemas.microsoft.com/office/drawing/2014/main" id="{E1875E52-63C0-4DB7-B3D3-47CD053CD775}"/>
              </a:ext>
            </a:extLst>
          </p:cNvPr>
          <p:cNvSpPr txBox="1"/>
          <p:nvPr/>
        </p:nvSpPr>
        <p:spPr>
          <a:xfrm>
            <a:off x="10821351" y="4857500"/>
            <a:ext cx="742572" cy="369332"/>
          </a:xfrm>
          <a:prstGeom prst="rect">
            <a:avLst/>
          </a:prstGeom>
          <a:noFill/>
        </p:spPr>
        <p:txBody>
          <a:bodyPr wrap="square" rtlCol="0">
            <a:spAutoFit/>
          </a:bodyPr>
          <a:lstStyle/>
          <a:p>
            <a:r>
              <a:rPr lang="en-US" dirty="0"/>
              <a:t>…</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34A068FC-7736-4484-9AB8-09BBD33B911A}"/>
                  </a:ext>
                </a:extLst>
              </p14:cNvPr>
              <p14:cNvContentPartPr/>
              <p14:nvPr/>
            </p14:nvContentPartPr>
            <p14:xfrm>
              <a:off x="2398732" y="5020682"/>
              <a:ext cx="90000" cy="120240"/>
            </p14:xfrm>
          </p:contentPart>
        </mc:Choice>
        <mc:Fallback xmlns="">
          <p:pic>
            <p:nvPicPr>
              <p:cNvPr id="10" name="Ink 9">
                <a:extLst>
                  <a:ext uri="{FF2B5EF4-FFF2-40B4-BE49-F238E27FC236}">
                    <a16:creationId xmlns:a16="http://schemas.microsoft.com/office/drawing/2014/main" id="{34A068FC-7736-4484-9AB8-09BBD33B911A}"/>
                  </a:ext>
                </a:extLst>
              </p:cNvPr>
              <p:cNvPicPr/>
              <p:nvPr/>
            </p:nvPicPr>
            <p:blipFill>
              <a:blip r:embed="rId6"/>
              <a:stretch>
                <a:fillRect/>
              </a:stretch>
            </p:blipFill>
            <p:spPr>
              <a:xfrm>
                <a:off x="2380732" y="5002682"/>
                <a:ext cx="125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A6A4224-8DF0-4AF3-A601-1CFE9411C7BB}"/>
                  </a:ext>
                </a:extLst>
              </p14:cNvPr>
              <p14:cNvContentPartPr/>
              <p14:nvPr/>
            </p14:nvContentPartPr>
            <p14:xfrm>
              <a:off x="3433012" y="5045162"/>
              <a:ext cx="9000" cy="86760"/>
            </p14:xfrm>
          </p:contentPart>
        </mc:Choice>
        <mc:Fallback xmlns="">
          <p:pic>
            <p:nvPicPr>
              <p:cNvPr id="11" name="Ink 10">
                <a:extLst>
                  <a:ext uri="{FF2B5EF4-FFF2-40B4-BE49-F238E27FC236}">
                    <a16:creationId xmlns:a16="http://schemas.microsoft.com/office/drawing/2014/main" id="{7A6A4224-8DF0-4AF3-A601-1CFE9411C7BB}"/>
                  </a:ext>
                </a:extLst>
              </p:cNvPr>
              <p:cNvPicPr/>
              <p:nvPr/>
            </p:nvPicPr>
            <p:blipFill>
              <a:blip r:embed="rId8"/>
              <a:stretch>
                <a:fillRect/>
              </a:stretch>
            </p:blipFill>
            <p:spPr>
              <a:xfrm>
                <a:off x="3415372" y="5027162"/>
                <a:ext cx="44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378EB46-0467-4A86-A7B1-966678E2E6F9}"/>
                  </a:ext>
                </a:extLst>
              </p14:cNvPr>
              <p14:cNvContentPartPr/>
              <p14:nvPr/>
            </p14:nvContentPartPr>
            <p14:xfrm>
              <a:off x="4385212" y="5040122"/>
              <a:ext cx="110880" cy="114120"/>
            </p14:xfrm>
          </p:contentPart>
        </mc:Choice>
        <mc:Fallback xmlns="">
          <p:pic>
            <p:nvPicPr>
              <p:cNvPr id="12" name="Ink 11">
                <a:extLst>
                  <a:ext uri="{FF2B5EF4-FFF2-40B4-BE49-F238E27FC236}">
                    <a16:creationId xmlns:a16="http://schemas.microsoft.com/office/drawing/2014/main" id="{3378EB46-0467-4A86-A7B1-966678E2E6F9}"/>
                  </a:ext>
                </a:extLst>
              </p:cNvPr>
              <p:cNvPicPr/>
              <p:nvPr/>
            </p:nvPicPr>
            <p:blipFill>
              <a:blip r:embed="rId10"/>
              <a:stretch>
                <a:fillRect/>
              </a:stretch>
            </p:blipFill>
            <p:spPr>
              <a:xfrm>
                <a:off x="4367572" y="5022482"/>
                <a:ext cx="146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1BD07C57-2A84-4A86-954A-6009E2689D18}"/>
                  </a:ext>
                </a:extLst>
              </p14:cNvPr>
              <p14:cNvContentPartPr/>
              <p14:nvPr/>
            </p14:nvContentPartPr>
            <p14:xfrm>
              <a:off x="5411572" y="5048402"/>
              <a:ext cx="78840" cy="127080"/>
            </p14:xfrm>
          </p:contentPart>
        </mc:Choice>
        <mc:Fallback xmlns="">
          <p:pic>
            <p:nvPicPr>
              <p:cNvPr id="13" name="Ink 12">
                <a:extLst>
                  <a:ext uri="{FF2B5EF4-FFF2-40B4-BE49-F238E27FC236}">
                    <a16:creationId xmlns:a16="http://schemas.microsoft.com/office/drawing/2014/main" id="{1BD07C57-2A84-4A86-954A-6009E2689D18}"/>
                  </a:ext>
                </a:extLst>
              </p:cNvPr>
              <p:cNvPicPr/>
              <p:nvPr/>
            </p:nvPicPr>
            <p:blipFill>
              <a:blip r:embed="rId12"/>
              <a:stretch>
                <a:fillRect/>
              </a:stretch>
            </p:blipFill>
            <p:spPr>
              <a:xfrm>
                <a:off x="5393572" y="5030402"/>
                <a:ext cx="114480" cy="162720"/>
              </a:xfrm>
              <a:prstGeom prst="rect">
                <a:avLst/>
              </a:prstGeom>
            </p:spPr>
          </p:pic>
        </mc:Fallback>
      </mc:AlternateContent>
    </p:spTree>
    <p:extLst>
      <p:ext uri="{BB962C8B-B14F-4D97-AF65-F5344CB8AC3E}">
        <p14:creationId xmlns:p14="http://schemas.microsoft.com/office/powerpoint/2010/main" val="32742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7D75E-69BC-4DF5-8FD1-7B6ED1557CA2}"/>
              </a:ext>
            </a:extLst>
          </p:cNvPr>
          <p:cNvSpPr>
            <a:spLocks noGrp="1"/>
          </p:cNvSpPr>
          <p:nvPr>
            <p:ph type="title"/>
          </p:nvPr>
        </p:nvSpPr>
        <p:spPr/>
        <p:txBody>
          <a:bodyPr/>
          <a:lstStyle/>
          <a:p>
            <a:r>
              <a:rPr lang="en-US" dirty="0"/>
              <a:t>Useful Facts</a:t>
            </a:r>
          </a:p>
        </p:txBody>
      </p:sp>
      <p:sp>
        <p:nvSpPr>
          <p:cNvPr id="5" name="Text Placeholder 4">
            <a:extLst>
              <a:ext uri="{FF2B5EF4-FFF2-40B4-BE49-F238E27FC236}">
                <a16:creationId xmlns:a16="http://schemas.microsoft.com/office/drawing/2014/main" id="{57351349-3713-4CB1-8A94-83B7CC84C5F4}"/>
              </a:ext>
            </a:extLst>
          </p:cNvPr>
          <p:cNvSpPr>
            <a:spLocks noGrp="1"/>
          </p:cNvSpPr>
          <p:nvPr>
            <p:ph type="body"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654E425-9A41-4399-8008-8F08BD979BAB}"/>
                  </a:ext>
                </a:extLst>
              </p14:cNvPr>
              <p14:cNvContentPartPr/>
              <p14:nvPr/>
            </p14:nvContentPartPr>
            <p14:xfrm>
              <a:off x="10992600" y="3214800"/>
              <a:ext cx="218160" cy="35640"/>
            </p14:xfrm>
          </p:contentPart>
        </mc:Choice>
        <mc:Fallback xmlns="">
          <p:pic>
            <p:nvPicPr>
              <p:cNvPr id="6" name="Ink 5">
                <a:extLst>
                  <a:ext uri="{FF2B5EF4-FFF2-40B4-BE49-F238E27FC236}">
                    <a16:creationId xmlns:a16="http://schemas.microsoft.com/office/drawing/2014/main" id="{E654E425-9A41-4399-8008-8F08BD979BAB}"/>
                  </a:ext>
                </a:extLst>
              </p:cNvPr>
              <p:cNvPicPr/>
              <p:nvPr/>
            </p:nvPicPr>
            <p:blipFill>
              <a:blip r:embed="rId3"/>
              <a:stretch>
                <a:fillRect/>
              </a:stretch>
            </p:blipFill>
            <p:spPr>
              <a:xfrm>
                <a:off x="10983240" y="3205440"/>
                <a:ext cx="236880" cy="54360"/>
              </a:xfrm>
              <a:prstGeom prst="rect">
                <a:avLst/>
              </a:prstGeom>
            </p:spPr>
          </p:pic>
        </mc:Fallback>
      </mc:AlternateContent>
    </p:spTree>
    <p:extLst>
      <p:ext uri="{BB962C8B-B14F-4D97-AF65-F5344CB8AC3E}">
        <p14:creationId xmlns:p14="http://schemas.microsoft.com/office/powerpoint/2010/main" val="41870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AB6F1-334F-444A-89FD-04E630BF5A5D}"/>
              </a:ext>
            </a:extLst>
          </p:cNvPr>
          <p:cNvSpPr>
            <a:spLocks noGrp="1"/>
          </p:cNvSpPr>
          <p:nvPr>
            <p:ph type="title"/>
          </p:nvPr>
        </p:nvSpPr>
        <p:spPr>
          <a:xfrm>
            <a:off x="1902775" y="3262680"/>
            <a:ext cx="7615298" cy="506283"/>
          </a:xfrm>
        </p:spPr>
        <p:txBody>
          <a:bodyPr/>
          <a:lstStyle/>
          <a:p>
            <a:r>
              <a:rPr lang="en-US" dirty="0"/>
              <a:t>Recap LOE</a:t>
            </a:r>
          </a:p>
        </p:txBody>
      </p:sp>
      <p:sp>
        <p:nvSpPr>
          <p:cNvPr id="5" name="Text Placeholder 4">
            <a:extLst>
              <a:ext uri="{FF2B5EF4-FFF2-40B4-BE49-F238E27FC236}">
                <a16:creationId xmlns:a16="http://schemas.microsoft.com/office/drawing/2014/main" id="{FE031288-B638-44D7-8AF1-A2727B8292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3222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D1F5-AB1E-408F-8F52-819D10EA9C84}"/>
              </a:ext>
            </a:extLst>
          </p:cNvPr>
          <p:cNvSpPr>
            <a:spLocks noGrp="1"/>
          </p:cNvSpPr>
          <p:nvPr>
            <p:ph type="title"/>
          </p:nvPr>
        </p:nvSpPr>
        <p:spPr/>
        <p:txBody>
          <a:bodyPr/>
          <a:lstStyle/>
          <a:p>
            <a:r>
              <a:rPr lang="en-US" dirty="0"/>
              <a:t>Make a prediction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5FD731-E11B-43F2-BF1B-BEE5C105E9FB}"/>
                  </a:ext>
                </a:extLst>
              </p:cNvPr>
              <p:cNvSpPr>
                <a:spLocks noGrp="1"/>
              </p:cNvSpPr>
              <p:nvPr>
                <p:ph idx="1"/>
              </p:nvPr>
            </p:nvSpPr>
            <p:spPr/>
            <p:txBody>
              <a:bodyPr/>
              <a:lstStyle/>
              <a:p>
                <a:r>
                  <a:rPr lang="en-US" b="0" dirty="0"/>
                  <a:t>How should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oMath>
                </a14:m>
                <a:r>
                  <a:rPr lang="en-US" dirty="0"/>
                  <a:t> relate to </a:t>
                </a:r>
                <a14:m>
                  <m:oMath xmlns:m="http://schemas.openxmlformats.org/officeDocument/2006/math">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if </a:t>
                </a:r>
                <a14:m>
                  <m:oMath xmlns:m="http://schemas.openxmlformats.org/officeDocument/2006/math">
                    <m:r>
                      <a:rPr lang="en-US" b="0" i="1" smtClean="0">
                        <a:latin typeface="Cambria Math" panose="02040503050406030204" pitchFamily="18" charset="0"/>
                      </a:rPr>
                      <m:t>𝑐</m:t>
                    </m:r>
                  </m:oMath>
                </a14:m>
                <a:r>
                  <a:rPr lang="en-US" dirty="0"/>
                  <a:t> is a constant?</a:t>
                </a:r>
              </a:p>
              <a:p>
                <a:r>
                  <a:rPr lang="en-US" dirty="0"/>
                  <a:t>How should </a:t>
                </a:r>
                <a14:m>
                  <m:oMath xmlns:m="http://schemas.openxmlformats.org/officeDocument/2006/math">
                    <m:r>
                      <m:rPr>
                        <m:sty m:val="p"/>
                      </m:rPr>
                      <a:rPr lang="en-US" b="0" i="0" smtClean="0">
                        <a:latin typeface="Cambria Math" panose="02040503050406030204" pitchFamily="18" charset="0"/>
                      </a:rPr>
                      <m:t>Var</m:t>
                    </m:r>
                    <m:r>
                      <a:rPr lang="en-US" b="0" i="0" smtClean="0">
                        <a:latin typeface="Cambria Math" panose="02040503050406030204" pitchFamily="18" charset="0"/>
                      </a:rPr>
                      <m:t>(</m:t>
                    </m:r>
                    <m:r>
                      <m:rPr>
                        <m:sty m:val="p"/>
                      </m:rPr>
                      <a:rPr lang="en-US" b="0" i="0" smtClean="0">
                        <a:latin typeface="Cambria Math" panose="02040503050406030204" pitchFamily="18" charset="0"/>
                      </a:rPr>
                      <m:t>aX</m:t>
                    </m:r>
                    <m:r>
                      <a:rPr lang="en-US" b="0" i="0" smtClean="0">
                        <a:latin typeface="Cambria Math" panose="02040503050406030204" pitchFamily="18" charset="0"/>
                      </a:rPr>
                      <m:t>)</m:t>
                    </m:r>
                  </m:oMath>
                </a14:m>
                <a:r>
                  <a:rPr lang="en-US" dirty="0"/>
                  <a:t> relate to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𝑎</m:t>
                    </m:r>
                  </m:oMath>
                </a14:m>
                <a:r>
                  <a:rPr lang="en-US" dirty="0"/>
                  <a:t> is a constant?</a:t>
                </a:r>
              </a:p>
            </p:txBody>
          </p:sp>
        </mc:Choice>
        <mc:Fallback xmlns="">
          <p:sp>
            <p:nvSpPr>
              <p:cNvPr id="3" name="Content Placeholder 2">
                <a:extLst>
                  <a:ext uri="{FF2B5EF4-FFF2-40B4-BE49-F238E27FC236}">
                    <a16:creationId xmlns:a16="http://schemas.microsoft.com/office/drawing/2014/main" id="{0F5FD731-E11B-43F2-BF1B-BEE5C105E9F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281581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D1F5-AB1E-408F-8F52-819D10EA9C84}"/>
              </a:ext>
            </a:extLst>
          </p:cNvPr>
          <p:cNvSpPr>
            <a:spLocks noGrp="1"/>
          </p:cNvSpPr>
          <p:nvPr>
            <p:ph type="title"/>
          </p:nvPr>
        </p:nvSpPr>
        <p:spPr/>
        <p:txBody>
          <a:bodyPr/>
          <a:lstStyle/>
          <a:p>
            <a:r>
              <a:rPr lang="en-US" dirty="0"/>
              <a:t>Facts About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5FD731-E11B-43F2-BF1B-BEE5C105E9FB}"/>
                  </a:ext>
                </a:extLst>
              </p:cNvPr>
              <p:cNvSpPr>
                <a:spLocks noGrp="1"/>
              </p:cNvSpPr>
              <p:nvPr>
                <p:ph idx="1"/>
              </p:nvPr>
            </p:nvSpPr>
            <p:spPr>
              <a:xfrm>
                <a:off x="575240" y="1463857"/>
                <a:ext cx="11700580" cy="4845504"/>
              </a:xfrm>
            </p:spPr>
            <p:txBody>
              <a:bodyPr>
                <a:normAutofit/>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r>
                  <a:rPr lang="en-US" dirty="0"/>
                  <a:t>Proof:</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𝑋𝑐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𝑐</m:t>
                            </m:r>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m:t>
                    </m:r>
                    <m:r>
                      <a:rPr lang="en-US" i="1">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sup>
                        <m:r>
                          <a:rPr lang="en-US" i="1">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endParaRPr lang="en-US" sz="2400" i="1" dirty="0"/>
              </a:p>
            </p:txBody>
          </p:sp>
        </mc:Choice>
        <mc:Fallback xmlns="">
          <p:sp>
            <p:nvSpPr>
              <p:cNvPr id="3" name="Content Placeholder 2">
                <a:extLst>
                  <a:ext uri="{FF2B5EF4-FFF2-40B4-BE49-F238E27FC236}">
                    <a16:creationId xmlns:a16="http://schemas.microsoft.com/office/drawing/2014/main" id="{0F5FD731-E11B-43F2-BF1B-BEE5C105E9FB}"/>
                  </a:ext>
                </a:extLst>
              </p:cNvPr>
              <p:cNvSpPr>
                <a:spLocks noGrp="1" noRot="1" noChangeAspect="1" noMove="1" noResize="1" noEditPoints="1" noAdjustHandles="1" noChangeArrowheads="1" noChangeShapeType="1" noTextEdit="1"/>
              </p:cNvSpPr>
              <p:nvPr>
                <p:ph idx="1"/>
              </p:nvPr>
            </p:nvSpPr>
            <p:spPr>
              <a:xfrm>
                <a:off x="575240" y="1463857"/>
                <a:ext cx="11700580" cy="4845504"/>
              </a:xfrm>
              <a:blipFill>
                <a:blip r:embed="rId3"/>
                <a:stretch>
                  <a:fillRect l="-625"/>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4D21A44C-8F27-E066-A4EE-C8A8CD60083C}"/>
              </a:ext>
            </a:extLst>
          </p:cNvPr>
          <p:cNvSpPr/>
          <p:nvPr/>
        </p:nvSpPr>
        <p:spPr>
          <a:xfrm>
            <a:off x="627375" y="5805890"/>
            <a:ext cx="11374125" cy="72243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rPr>
              <a:t>Intuition</a:t>
            </a:r>
            <a:r>
              <a:rPr lang="en-US" sz="2800" i="1" dirty="0">
                <a:solidFill>
                  <a:schemeClr val="tx1"/>
                </a:solidFill>
              </a:rPr>
              <a:t>: Adding a constant just shifts the distribution – the spread says the same</a:t>
            </a:r>
            <a:endParaRPr lang="en-US" sz="26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940391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99BA-E8C0-418B-AD1E-499DC6AAE0BF}"/>
              </a:ext>
            </a:extLst>
          </p:cNvPr>
          <p:cNvSpPr>
            <a:spLocks noGrp="1"/>
          </p:cNvSpPr>
          <p:nvPr>
            <p:ph type="title"/>
          </p:nvPr>
        </p:nvSpPr>
        <p:spPr/>
        <p:txBody>
          <a:bodyPr/>
          <a:lstStyle/>
          <a:p>
            <a:r>
              <a:rPr lang="en-US" dirty="0"/>
              <a:t>Facts about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24B5C-6939-4B29-ACCE-76B75A1858F5}"/>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oMath>
                </a14:m>
                <a:endParaRPr lang="en-US" b="0"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6BF24B5C-6939-4B29-ACCE-76B75A1858F5}"/>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3927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99BA-E8C0-418B-AD1E-499DC6AAE0BF}"/>
              </a:ext>
            </a:extLst>
          </p:cNvPr>
          <p:cNvSpPr>
            <a:spLocks noGrp="1"/>
          </p:cNvSpPr>
          <p:nvPr>
            <p:ph type="title"/>
          </p:nvPr>
        </p:nvSpPr>
        <p:spPr/>
        <p:txBody>
          <a:bodyPr/>
          <a:lstStyle/>
          <a:p>
            <a:r>
              <a:rPr lang="en-US" dirty="0"/>
              <a:t>Facts about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24B5C-6939-4B29-ACCE-76B75A1858F5}"/>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𝑎𝑋</m:t>
                                </m:r>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2</m:t>
                        </m:r>
                      </m:sup>
                    </m:sSup>
                  </m:oMath>
                </a14:m>
                <a:endParaRPr lang="en-US" b="0"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2</m:t>
                            </m:r>
                          </m:sup>
                        </m:sSup>
                      </m:e>
                    </m:d>
                  </m:oMath>
                </a14:m>
                <a:endParaRPr lang="en-US" dirty="0"/>
              </a:p>
            </p:txBody>
          </p:sp>
        </mc:Choice>
        <mc:Fallback xmlns="">
          <p:sp>
            <p:nvSpPr>
              <p:cNvPr id="3" name="Content Placeholder 2">
                <a:extLst>
                  <a:ext uri="{FF2B5EF4-FFF2-40B4-BE49-F238E27FC236}">
                    <a16:creationId xmlns:a16="http://schemas.microsoft.com/office/drawing/2014/main" id="{6BF24B5C-6939-4B29-ACCE-76B75A1858F5}"/>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4DA08954-73AF-3698-324F-5392CF28A45B}"/>
              </a:ext>
            </a:extLst>
          </p:cNvPr>
          <p:cNvSpPr/>
          <p:nvPr/>
        </p:nvSpPr>
        <p:spPr>
          <a:xfrm>
            <a:off x="627375" y="5805890"/>
            <a:ext cx="11374125" cy="72243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rPr>
              <a:t>Intuition</a:t>
            </a:r>
            <a:r>
              <a:rPr lang="en-US" sz="2800" i="1" dirty="0">
                <a:solidFill>
                  <a:schemeClr val="tx1"/>
                </a:solidFill>
              </a:rPr>
              <a:t>: Multiplying by a positive constant makes it more spread out</a:t>
            </a:r>
            <a:endParaRPr lang="en-US" sz="26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77195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6F7C-C272-4420-8E98-D38940027317}"/>
              </a:ext>
            </a:extLst>
          </p:cNvPr>
          <p:cNvSpPr>
            <a:spLocks noGrp="1"/>
          </p:cNvSpPr>
          <p:nvPr>
            <p:ph type="title"/>
          </p:nvPr>
        </p:nvSpPr>
        <p:spPr/>
        <p:txBody>
          <a:bodyPr/>
          <a:lstStyle/>
          <a:p>
            <a:r>
              <a:rPr lang="en-US" dirty="0"/>
              <a:t>Summary of </a:t>
            </a:r>
            <a:r>
              <a:rPr lang="en-US" i="1" dirty="0"/>
              <a:t>Expectation</a:t>
            </a:r>
            <a:r>
              <a:rPr lang="en-US" dirty="0"/>
              <a:t> and </a:t>
            </a:r>
            <a:r>
              <a:rPr lang="en-US" i="1" dirty="0"/>
              <a:t>Variance</a:t>
            </a:r>
            <a:r>
              <a:rPr lang="en-US" dirty="0"/>
              <a:t> </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6EA318B-191A-D667-1A79-47A2E0A1F7E6}"/>
                  </a:ext>
                </a:extLst>
              </p:cNvPr>
              <p:cNvSpPr/>
              <p:nvPr/>
            </p:nvSpPr>
            <p:spPr>
              <a:xfrm>
                <a:off x="575239" y="1451610"/>
                <a:ext cx="5520761" cy="5223510"/>
              </a:xfrm>
              <a:prstGeom prst="roundRect">
                <a:avLst>
                  <a:gd name="adj" fmla="val 2928"/>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Segoe UI" panose="020B0502040204020203" pitchFamily="34" charset="0"/>
                    <a:cs typeface="Segoe UI" panose="020B0502040204020203" pitchFamily="34" charset="0"/>
                  </a:rPr>
                  <a:t>Expectation (“on average”)</a:t>
                </a:r>
              </a:p>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40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𝑋</m:t>
                          </m:r>
                        </m:e>
                      </m:d>
                      <m:r>
                        <a:rPr lang="en-US" sz="2400" b="0" i="1" smtClean="0">
                          <a:solidFill>
                            <a:schemeClr val="tx1"/>
                          </a:solidFill>
                          <a:latin typeface="Cambria Math" panose="02040503050406030204" pitchFamily="18" charset="0"/>
                          <a:cs typeface="Segoe UI Semibold" panose="020B0702040204020203" pitchFamily="34" charset="0"/>
                        </a:rPr>
                        <m:t>=</m:t>
                      </m:r>
                      <m:nary>
                        <m:naryPr>
                          <m:chr m:val="∑"/>
                          <m:supHide m:val="on"/>
                          <m:ctrlPr>
                            <a:rPr lang="en-US" sz="2400" i="1" smtClean="0">
                              <a:solidFill>
                                <a:schemeClr val="tx1"/>
                              </a:solidFill>
                              <a:latin typeface="Cambria Math" panose="02040503050406030204" pitchFamily="18" charset="0"/>
                              <a:cs typeface="Segoe UI Semibold" panose="020B0702040204020203" pitchFamily="34" charset="0"/>
                            </a:rPr>
                          </m:ctrlPr>
                        </m:naryPr>
                        <m:sub>
                          <m:r>
                            <m:rPr>
                              <m:brk m:alnAt="7"/>
                            </m:rPr>
                            <a:rPr lang="en-US" sz="2400" b="0" i="1" smtClean="0">
                              <a:solidFill>
                                <a:schemeClr val="tx1"/>
                              </a:solidFill>
                              <a:latin typeface="Cambria Math" panose="02040503050406030204" pitchFamily="18" charset="0"/>
                              <a:cs typeface="Segoe UI Semibold" panose="020B0702040204020203" pitchFamily="34" charset="0"/>
                            </a:rPr>
                            <m:t>𝑘</m:t>
                          </m:r>
                          <m:r>
                            <a:rPr lang="en-US" sz="2400" b="0" i="1">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b="0" i="1">
                                  <a:solidFill>
                                    <a:schemeClr val="tx1"/>
                                  </a:solidFill>
                                  <a:latin typeface="Cambria Math" panose="02040503050406030204" pitchFamily="18" charset="0"/>
                                </a:rPr>
                                <m:t>𝛺</m:t>
                              </m:r>
                            </m:e>
                            <m:sub>
                              <m:r>
                                <a:rPr lang="en-US" sz="2400" b="0" i="1" smtClean="0">
                                  <a:solidFill>
                                    <a:schemeClr val="tx1"/>
                                  </a:solidFill>
                                  <a:latin typeface="Cambria Math" panose="02040503050406030204" pitchFamily="18" charset="0"/>
                                </a:rPr>
                                <m:t>𝑋</m:t>
                              </m:r>
                            </m:sub>
                          </m:sSub>
                        </m:sub>
                        <m:sup/>
                        <m:e>
                          <m:r>
                            <a:rPr lang="en-US" sz="2400" b="0" i="1" smtClean="0">
                              <a:solidFill>
                                <a:schemeClr val="tx1"/>
                              </a:solidFill>
                              <a:latin typeface="Cambria Math" panose="02040503050406030204" pitchFamily="18" charset="0"/>
                              <a:cs typeface="Segoe UI Semibold" panose="020B0702040204020203" pitchFamily="34" charset="0"/>
                            </a:rPr>
                            <m:t>𝑘</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ℙ</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𝑋</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𝑘</m:t>
                          </m:r>
                          <m:r>
                            <a:rPr lang="en-US" sz="2400" b="0" i="1" smtClean="0">
                              <a:solidFill>
                                <a:schemeClr val="tx1"/>
                              </a:solidFill>
                              <a:latin typeface="Cambria Math" panose="02040503050406030204" pitchFamily="18" charset="0"/>
                              <a:cs typeface="Segoe UI Semibold" panose="020B0702040204020203" pitchFamily="34" charset="0"/>
                            </a:rPr>
                            <m:t>)</m:t>
                          </m:r>
                        </m:e>
                      </m:nary>
                    </m:oMath>
                  </m:oMathPara>
                </a14:m>
                <a:endParaRPr lang="en-US" sz="2400" dirty="0">
                  <a:solidFill>
                    <a:schemeClr val="tx1"/>
                  </a:solidFill>
                  <a:latin typeface="Segoe UI" panose="020B0502040204020203" pitchFamily="34" charset="0"/>
                  <a:cs typeface="Segoe UI" panose="020B0502040204020203" pitchFamily="34" charset="0"/>
                </a:endParaRPr>
              </a:p>
              <a:p>
                <a:r>
                  <a:rPr lang="en-US" sz="2400" dirty="0">
                    <a:solidFill>
                      <a:schemeClr val="tx1"/>
                    </a:solidFill>
                    <a:latin typeface="Segoe UI" panose="020B0502040204020203" pitchFamily="34" charset="0"/>
                    <a:cs typeface="Segoe UI" panose="020B0502040204020203" pitchFamily="34" charset="0"/>
                  </a:rPr>
                  <a:t>&gt; </a:t>
                </a:r>
                <a14:m>
                  <m:oMath xmlns:m="http://schemas.openxmlformats.org/officeDocument/2006/math">
                    <m:r>
                      <a:rPr lang="en-US" sz="24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40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𝑔</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𝑋</m:t>
                        </m:r>
                        <m:r>
                          <a:rPr lang="en-US" sz="2400" b="0" i="1" smtClean="0">
                            <a:solidFill>
                              <a:schemeClr val="tx1"/>
                            </a:solidFill>
                            <a:latin typeface="Cambria Math" panose="02040503050406030204" pitchFamily="18" charset="0"/>
                            <a:cs typeface="Segoe UI Semibold" panose="020B0702040204020203" pitchFamily="34" charset="0"/>
                          </a:rPr>
                          <m:t>)</m:t>
                        </m:r>
                      </m:e>
                    </m:d>
                    <m:r>
                      <a:rPr lang="en-US" sz="2400" b="0" i="1" smtClean="0">
                        <a:solidFill>
                          <a:schemeClr val="tx1"/>
                        </a:solidFill>
                        <a:latin typeface="Cambria Math" panose="02040503050406030204" pitchFamily="18" charset="0"/>
                        <a:cs typeface="Segoe UI Semibold" panose="020B0702040204020203" pitchFamily="34" charset="0"/>
                      </a:rPr>
                      <m:t>=</m:t>
                    </m:r>
                    <m:nary>
                      <m:naryPr>
                        <m:chr m:val="∑"/>
                        <m:supHide m:val="on"/>
                        <m:ctrlPr>
                          <a:rPr lang="en-US" sz="2400" i="1" smtClean="0">
                            <a:solidFill>
                              <a:schemeClr val="tx1"/>
                            </a:solidFill>
                            <a:latin typeface="Cambria Math" panose="02040503050406030204" pitchFamily="18" charset="0"/>
                            <a:cs typeface="Segoe UI Semibold" panose="020B0702040204020203" pitchFamily="34" charset="0"/>
                          </a:rPr>
                        </m:ctrlPr>
                      </m:naryPr>
                      <m:sub>
                        <m:r>
                          <m:rPr>
                            <m:brk m:alnAt="7"/>
                          </m:rPr>
                          <a:rPr lang="en-US" sz="2400" b="0" i="1" smtClean="0">
                            <a:solidFill>
                              <a:schemeClr val="tx1"/>
                            </a:solidFill>
                            <a:latin typeface="Cambria Math" panose="02040503050406030204" pitchFamily="18" charset="0"/>
                            <a:cs typeface="Segoe UI Semibold" panose="020B0702040204020203" pitchFamily="34" charset="0"/>
                          </a:rPr>
                          <m:t>𝑘</m:t>
                        </m:r>
                        <m:r>
                          <a:rPr lang="en-US" sz="2400" b="0" i="1">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b="0" i="1">
                                <a:solidFill>
                                  <a:schemeClr val="tx1"/>
                                </a:solidFill>
                                <a:latin typeface="Cambria Math" panose="02040503050406030204" pitchFamily="18" charset="0"/>
                              </a:rPr>
                              <m:t>𝛺</m:t>
                            </m:r>
                          </m:e>
                          <m:sub>
                            <m:r>
                              <a:rPr lang="en-US" sz="2400" b="0" i="1" smtClean="0">
                                <a:solidFill>
                                  <a:schemeClr val="tx1"/>
                                </a:solidFill>
                                <a:latin typeface="Cambria Math" panose="02040503050406030204" pitchFamily="18" charset="0"/>
                              </a:rPr>
                              <m:t>𝑋</m:t>
                            </m:r>
                          </m:sub>
                        </m:sSub>
                      </m:sub>
                      <m:sup/>
                      <m:e>
                        <m:r>
                          <a:rPr lang="en-US" sz="2400" b="0" i="1" smtClean="0">
                            <a:solidFill>
                              <a:schemeClr val="tx1"/>
                            </a:solidFill>
                            <a:latin typeface="Cambria Math" panose="02040503050406030204" pitchFamily="18" charset="0"/>
                          </a:rPr>
                          <m:t>𝑔</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cs typeface="Segoe UI Semibold" panose="020B0702040204020203" pitchFamily="34" charset="0"/>
                          </a:rPr>
                          <m:t>𝑘</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ℙ</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𝑋</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𝑘</m:t>
                        </m:r>
                        <m:r>
                          <a:rPr lang="en-US" sz="2400" b="0" i="1" smtClean="0">
                            <a:solidFill>
                              <a:schemeClr val="tx1"/>
                            </a:solidFill>
                            <a:latin typeface="Cambria Math" panose="02040503050406030204" pitchFamily="18" charset="0"/>
                            <a:cs typeface="Segoe UI Semibold" panose="020B0702040204020203" pitchFamily="34" charset="0"/>
                          </a:rPr>
                          <m:t>)</m:t>
                        </m:r>
                      </m:e>
                    </m:nary>
                  </m:oMath>
                </a14:m>
                <a:endParaRPr lang="en-US" sz="2400" dirty="0">
                  <a:solidFill>
                    <a:schemeClr val="tx1"/>
                  </a:solidFill>
                  <a:latin typeface="Segoe UI" panose="020B0502040204020203" pitchFamily="34" charset="0"/>
                  <a:cs typeface="Segoe UI Semibold" panose="020B0702040204020203" pitchFamily="34" charset="0"/>
                </a:endParaRPr>
              </a:p>
              <a:p>
                <a:endParaRPr lang="en-US" sz="2400" i="1" dirty="0">
                  <a:solidFill>
                    <a:schemeClr val="tx1"/>
                  </a:solidFill>
                  <a:latin typeface="Segoe UI" panose="020B0502040204020203" pitchFamily="34" charset="0"/>
                  <a:cs typeface="Segoe UI" panose="020B0502040204020203" pitchFamily="34" charset="0"/>
                </a:endParaRPr>
              </a:p>
              <a:p>
                <a:r>
                  <a:rPr lang="en-US" sz="2400" i="1" dirty="0">
                    <a:solidFill>
                      <a:schemeClr val="tx1"/>
                    </a:solidFill>
                    <a:latin typeface="Segoe UI" panose="020B0502040204020203" pitchFamily="34" charset="0"/>
                    <a:cs typeface="Segoe UI" panose="020B0502040204020203" pitchFamily="34" charset="0"/>
                  </a:rPr>
                  <a:t>Linearity of Expectation (</a:t>
                </a:r>
                <a:r>
                  <a:rPr lang="en-US" sz="2400" i="1" dirty="0" err="1">
                    <a:solidFill>
                      <a:schemeClr val="tx1"/>
                    </a:solidFill>
                    <a:latin typeface="Segoe UI" panose="020B0502040204020203" pitchFamily="34" charset="0"/>
                    <a:cs typeface="Segoe UI" panose="020B0502040204020203" pitchFamily="34" charset="0"/>
                  </a:rPr>
                  <a:t>LoE</a:t>
                </a:r>
                <a:r>
                  <a:rPr lang="en-US" sz="2400" i="1" dirty="0">
                    <a:solidFill>
                      <a:schemeClr val="tx1"/>
                    </a:solidFill>
                    <a:latin typeface="Segoe UI" panose="020B0502040204020203" pitchFamily="34" charset="0"/>
                    <a:cs typeface="Segoe UI" panose="020B0502040204020203" pitchFamily="34" charset="0"/>
                  </a:rPr>
                  <a:t>)</a:t>
                </a:r>
              </a:p>
              <a:p>
                <a14:m>
                  <m:oMath xmlns:m="http://schemas.openxmlformats.org/officeDocument/2006/math">
                    <m:r>
                      <a:rPr lang="en-US" sz="24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400" b="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𝑋</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𝑌</m:t>
                        </m:r>
                      </m:e>
                    </m:d>
                    <m:r>
                      <a:rPr lang="en-US" sz="2400" i="1">
                        <a:solidFill>
                          <a:schemeClr val="tx1"/>
                        </a:solidFill>
                        <a:latin typeface="Cambria Math" panose="02040503050406030204" pitchFamily="18" charset="0"/>
                        <a:cs typeface="Segoe UI Semibold" panose="020B0702040204020203" pitchFamily="34" charset="0"/>
                      </a:rPr>
                      <m:t>=</m:t>
                    </m:r>
                    <m:r>
                      <a:rPr lang="en-US" sz="2400" i="1">
                        <a:solidFill>
                          <a:schemeClr val="tx1"/>
                        </a:solidFill>
                        <a:latin typeface="Cambria Math" panose="02040503050406030204" pitchFamily="18" charset="0"/>
                        <a:cs typeface="Segoe UI Semibold" panose="020B0702040204020203" pitchFamily="34" charset="0"/>
                      </a:rPr>
                      <m:t>𝔼</m:t>
                    </m:r>
                    <m:d>
                      <m:dPr>
                        <m:begChr m:val="["/>
                        <m:endChr m:val="]"/>
                        <m:ctrlPr>
                          <a:rPr lang="en-US" sz="2400" b="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𝑋</m:t>
                        </m:r>
                      </m:e>
                    </m:d>
                    <m:r>
                      <a:rPr lang="en-US" sz="2400" b="0" i="1" smtClean="0">
                        <a:solidFill>
                          <a:schemeClr val="tx1"/>
                        </a:solidFill>
                        <a:latin typeface="Cambria Math" panose="02040503050406030204" pitchFamily="18" charset="0"/>
                        <a:cs typeface="Segoe UI Semibold" panose="020B0702040204020203" pitchFamily="34" charset="0"/>
                      </a:rPr>
                      <m:t>+</m:t>
                    </m:r>
                    <m:r>
                      <a:rPr lang="en-US" sz="2400" i="1">
                        <a:solidFill>
                          <a:schemeClr val="tx1"/>
                        </a:solidFill>
                        <a:latin typeface="Cambria Math" panose="02040503050406030204" pitchFamily="18" charset="0"/>
                        <a:cs typeface="Segoe UI Semibold" panose="020B0702040204020203" pitchFamily="34" charset="0"/>
                      </a:rPr>
                      <m:t>𝔼</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𝑌</m:t>
                    </m:r>
                    <m:r>
                      <a:rPr lang="en-US" sz="2400" b="0" i="1" smtClean="0">
                        <a:solidFill>
                          <a:schemeClr val="tx1"/>
                        </a:solidFill>
                        <a:latin typeface="Cambria Math" panose="02040503050406030204" pitchFamily="18" charset="0"/>
                        <a:cs typeface="Segoe UI Semibold" panose="020B0702040204020203" pitchFamily="34" charset="0"/>
                      </a:rPr>
                      <m:t>]</m:t>
                    </m:r>
                  </m:oMath>
                </a14:m>
                <a:r>
                  <a:rPr lang="en-US" sz="2400" i="1" dirty="0">
                    <a:solidFill>
                      <a:schemeClr val="tx1"/>
                    </a:solidFill>
                    <a:latin typeface="Segoe UI" panose="020B0502040204020203" pitchFamily="34" charset="0"/>
                    <a:cs typeface="Segoe UI" panose="020B0502040204020203" pitchFamily="34" charset="0"/>
                  </a:rPr>
                  <a:t> (always true)</a:t>
                </a:r>
              </a:p>
              <a:p>
                <a:endParaRPr lang="en-US" sz="2400" i="1" dirty="0">
                  <a:solidFill>
                    <a:schemeClr val="tx1"/>
                  </a:solidFill>
                  <a:latin typeface="Segoe UI" panose="020B0502040204020203" pitchFamily="34" charset="0"/>
                  <a:cs typeface="Segoe UI" panose="020B0502040204020203" pitchFamily="34" charset="0"/>
                </a:endParaRPr>
              </a:p>
              <a:p>
                <a:r>
                  <a:rPr lang="en-US" sz="2400" i="1" dirty="0">
                    <a:solidFill>
                      <a:schemeClr val="tx1"/>
                    </a:solidFill>
                    <a:latin typeface="Segoe UI" panose="020B0502040204020203" pitchFamily="34" charset="0"/>
                    <a:cs typeface="Segoe UI" panose="020B0502040204020203" pitchFamily="34" charset="0"/>
                  </a:rPr>
                  <a:t>Shifting and Scaling:</a:t>
                </a:r>
              </a:p>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400" b="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𝑎𝑋</m:t>
                          </m:r>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𝑏</m:t>
                          </m:r>
                        </m:e>
                      </m:d>
                      <m:r>
                        <a:rPr lang="en-US" sz="2400" i="1">
                          <a:solidFill>
                            <a:schemeClr val="tx1"/>
                          </a:solidFill>
                          <a:latin typeface="Cambria Math" panose="02040503050406030204" pitchFamily="18" charset="0"/>
                          <a:cs typeface="Segoe UI Semibold" panose="020B0702040204020203" pitchFamily="34" charset="0"/>
                        </a:rPr>
                        <m:t>=</m:t>
                      </m:r>
                      <m:r>
                        <a:rPr lang="en-US" sz="2400" i="1">
                          <a:solidFill>
                            <a:schemeClr val="tx1"/>
                          </a:solidFill>
                          <a:latin typeface="Cambria Math" panose="02040503050406030204" pitchFamily="18" charset="0"/>
                          <a:cs typeface="Segoe UI Semibold" panose="020B0702040204020203" pitchFamily="34" charset="0"/>
                        </a:rPr>
                        <m:t>𝑎</m:t>
                      </m:r>
                      <m:r>
                        <a:rPr lang="en-US" sz="2400" i="1">
                          <a:solidFill>
                            <a:schemeClr val="tx1"/>
                          </a:solidFill>
                          <a:latin typeface="Cambria Math" panose="02040503050406030204" pitchFamily="18" charset="0"/>
                          <a:cs typeface="Segoe UI Semibold" panose="020B0702040204020203" pitchFamily="34" charset="0"/>
                        </a:rPr>
                        <m:t>𝔼</m:t>
                      </m:r>
                      <m:d>
                        <m:dPr>
                          <m:begChr m:val="["/>
                          <m:endChr m:val="]"/>
                          <m:ctrlPr>
                            <a:rPr lang="en-US" sz="2400" b="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𝑋</m:t>
                          </m:r>
                        </m:e>
                      </m:d>
                      <m:r>
                        <a:rPr lang="en-US" sz="2400" b="0" i="1" smtClean="0">
                          <a:solidFill>
                            <a:schemeClr val="tx1"/>
                          </a:solidFill>
                          <a:latin typeface="Cambria Math" panose="02040503050406030204" pitchFamily="18" charset="0"/>
                          <a:cs typeface="Segoe UI Semibold" panose="020B0702040204020203" pitchFamily="34" charset="0"/>
                        </a:rPr>
                        <m:t>+</m:t>
                      </m:r>
                      <m:r>
                        <a:rPr lang="en-US" sz="2400" b="0" i="1" smtClean="0">
                          <a:solidFill>
                            <a:schemeClr val="tx1"/>
                          </a:solidFill>
                          <a:latin typeface="Cambria Math" panose="02040503050406030204" pitchFamily="18" charset="0"/>
                          <a:cs typeface="Segoe UI Semibold" panose="020B0702040204020203" pitchFamily="34" charset="0"/>
                        </a:rPr>
                        <m:t>𝑏</m:t>
                      </m:r>
                    </m:oMath>
                  </m:oMathPara>
                </a14:m>
                <a:endParaRPr lang="en-US" sz="2400" i="1" dirty="0">
                  <a:solidFill>
                    <a:schemeClr val="tx1"/>
                  </a:solidFill>
                  <a:latin typeface="Segoe UI" panose="020B0502040204020203" pitchFamily="34" charset="0"/>
                  <a:cs typeface="Segoe UI" panose="020B0502040204020203" pitchFamily="34" charset="0"/>
                </a:endParaRPr>
              </a:p>
              <a:p>
                <a:endParaRPr lang="en-US" sz="2400" dirty="0">
                  <a:solidFill>
                    <a:schemeClr val="tx1"/>
                  </a:solidFill>
                  <a:latin typeface="Segoe UI" panose="020B0502040204020203" pitchFamily="34" charset="0"/>
                  <a:cs typeface="Segoe UI" panose="020B0502040204020203" pitchFamily="34" charset="0"/>
                </a:endParaRPr>
              </a:p>
              <a:p>
                <a:r>
                  <a:rPr lang="en-US" sz="2400" i="1" dirty="0">
                    <a:solidFill>
                      <a:schemeClr val="tx1"/>
                    </a:solidFill>
                    <a:latin typeface="Segoe UI" panose="020B0502040204020203" pitchFamily="34" charset="0"/>
                    <a:cs typeface="Segoe UI" panose="020B05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𝑋</m:t>
                    </m:r>
                  </m:oMath>
                </a14:m>
                <a:r>
                  <a:rPr lang="en-US" sz="2400" i="1" dirty="0">
                    <a:solidFill>
                      <a:schemeClr val="tx1"/>
                    </a:solidFill>
                    <a:latin typeface="Segoe UI" panose="020B0502040204020203" pitchFamily="34" charset="0"/>
                    <a:cs typeface="Segoe UI" panose="020B0502040204020203" pitchFamily="34" charset="0"/>
                  </a:rPr>
                  <a:t> and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𝑌</m:t>
                    </m:r>
                  </m:oMath>
                </a14:m>
                <a:r>
                  <a:rPr lang="en-US" sz="2400" i="1" dirty="0">
                    <a:solidFill>
                      <a:schemeClr val="tx1"/>
                    </a:solidFill>
                    <a:latin typeface="Segoe UI" panose="020B0502040204020203" pitchFamily="34" charset="0"/>
                    <a:cs typeface="Segoe UI" panose="020B0502040204020203" pitchFamily="34" charset="0"/>
                  </a:rPr>
                  <a:t> are independent: </a:t>
                </a:r>
              </a:p>
              <a:p>
                <a:pPr marL="91440" marR="0" lvl="0" indent="-91440" algn="l" defTabSz="914400" rtl="0" eaLnBrk="1" fontAlgn="auto" latinLnBrk="0" hangingPunct="1">
                  <a:lnSpc>
                    <a:spcPct val="90000"/>
                  </a:lnSpc>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𝔼</m:t>
                    </m:r>
                    <m:d>
                      <m:dPr>
                        <m:begChr m:val="["/>
                        <m:endChr m:val="]"/>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𝑿</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𝒀</m:t>
                        </m:r>
                      </m:e>
                    </m:d>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𝔼</m:t>
                    </m:r>
                    <m:d>
                      <m:dPr>
                        <m:begChr m:val="["/>
                        <m:endChr m:val="]"/>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𝑿</m:t>
                        </m:r>
                      </m:e>
                    </m:d>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𝔼</m:t>
                    </m:r>
                    <m:d>
                      <m:dPr>
                        <m:begChr m:val="["/>
                        <m:endChr m:val="]"/>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rPr>
                          <m:t>𝒀</m:t>
                        </m:r>
                      </m:e>
                    </m:d>
                  </m:oMath>
                </a14:m>
                <a:endParaRPr kumimoji="0" lang="en-US" sz="2400" b="1"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endParaRPr>
              </a:p>
              <a:p>
                <a:endParaRPr lang="en-US" sz="2400" i="1" dirty="0">
                  <a:solidFill>
                    <a:schemeClr val="tx1"/>
                  </a:solidFill>
                  <a:latin typeface="Segoe UI" panose="020B0502040204020203" pitchFamily="34" charset="0"/>
                  <a:cs typeface="Segoe UI" panose="020B0502040204020203" pitchFamily="34" charset="0"/>
                </a:endParaRPr>
              </a:p>
            </p:txBody>
          </p:sp>
        </mc:Choice>
        <mc:Fallback xmlns="">
          <p:sp>
            <p:nvSpPr>
              <p:cNvPr id="4" name="Rectangle: Rounded Corners 3">
                <a:extLst>
                  <a:ext uri="{FF2B5EF4-FFF2-40B4-BE49-F238E27FC236}">
                    <a16:creationId xmlns:a16="http://schemas.microsoft.com/office/drawing/2014/main" id="{66EA318B-191A-D667-1A79-47A2E0A1F7E6}"/>
                  </a:ext>
                </a:extLst>
              </p:cNvPr>
              <p:cNvSpPr>
                <a:spLocks noRot="1" noChangeAspect="1" noMove="1" noResize="1" noEditPoints="1" noAdjustHandles="1" noChangeArrowheads="1" noChangeShapeType="1" noTextEdit="1"/>
              </p:cNvSpPr>
              <p:nvPr/>
            </p:nvSpPr>
            <p:spPr>
              <a:xfrm>
                <a:off x="575239" y="1451610"/>
                <a:ext cx="5520761" cy="5223510"/>
              </a:xfrm>
              <a:prstGeom prst="roundRect">
                <a:avLst>
                  <a:gd name="adj" fmla="val 2928"/>
                </a:avLst>
              </a:prstGeom>
              <a:blipFill>
                <a:blip r:embed="rId3"/>
                <a:stretch>
                  <a:fillRect l="-883" b="-1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7DE36D69-3ED5-443D-14C9-F3F8F7C5DE89}"/>
                  </a:ext>
                </a:extLst>
              </p:cNvPr>
              <p:cNvSpPr/>
              <p:nvPr/>
            </p:nvSpPr>
            <p:spPr>
              <a:xfrm>
                <a:off x="6279908" y="1417320"/>
                <a:ext cx="5520761" cy="5257800"/>
              </a:xfrm>
              <a:prstGeom prst="roundRect">
                <a:avLst>
                  <a:gd name="adj" fmla="val 2703"/>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Variance (“how spread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0" dirty="0">
                  <a:solidFill>
                    <a:schemeClr val="tx1"/>
                  </a:solidFill>
                  <a:latin typeface="Cambria Math" panose="02040503050406030204" pitchFamily="18" charset="0"/>
                  <a:cs typeface="Segoe UI Semibold" panose="020B0702040204020203" pitchFamily="34" charset="0"/>
                </a:endParaRPr>
              </a:p>
              <a:p>
                <a:pPr lvl="0">
                  <a:defRPr/>
                </a:pPr>
                <a14:m>
                  <m:oMathPara xmlns:m="http://schemas.openxmlformats.org/officeDocument/2006/math">
                    <m:oMathParaPr>
                      <m:jc m:val="left"/>
                    </m:oMathParaPr>
                    <m:oMath xmlns:m="http://schemas.openxmlformats.org/officeDocument/2006/math">
                      <m:r>
                        <m:rPr>
                          <m:sty m:val="p"/>
                        </m:rPr>
                        <a:rPr lang="en-US" sz="2400" b="0" i="0" smtClean="0">
                          <a:solidFill>
                            <a:schemeClr val="tx1"/>
                          </a:solidFill>
                          <a:latin typeface="Cambria Math" panose="02040503050406030204" pitchFamily="18" charset="0"/>
                          <a:cs typeface="Segoe UI Semibold" panose="020B0702040204020203" pitchFamily="34" charset="0"/>
                        </a:rPr>
                        <m:t>Var</m:t>
                      </m:r>
                      <m:d>
                        <m:dPr>
                          <m:ctrlPr>
                            <a:rPr lang="en-US" sz="2400" b="0" i="1" smtClean="0">
                              <a:solidFill>
                                <a:schemeClr val="tx1"/>
                              </a:solidFill>
                              <a:latin typeface="Cambria Math" panose="02040503050406030204" pitchFamily="18" charset="0"/>
                              <a:cs typeface="Segoe UI Semibold" panose="020B0702040204020203" pitchFamily="34" charset="0"/>
                            </a:rPr>
                          </m:ctrlPr>
                        </m:dPr>
                        <m:e>
                          <m:r>
                            <a:rPr lang="en-US" sz="2400" b="0" i="1" smtClean="0">
                              <a:solidFill>
                                <a:schemeClr val="tx1"/>
                              </a:solidFill>
                              <a:latin typeface="Cambria Math" panose="02040503050406030204" pitchFamily="18" charset="0"/>
                              <a:cs typeface="Segoe UI Semibold" panose="020B0702040204020203" pitchFamily="34" charset="0"/>
                            </a:rPr>
                            <m:t>𝑋</m:t>
                          </m:r>
                        </m:e>
                      </m:d>
                      <m:r>
                        <a:rPr lang="en-US" sz="2400" b="0" i="1" smtClean="0">
                          <a:solidFill>
                            <a:schemeClr val="tx1"/>
                          </a:solidFill>
                          <a:latin typeface="Cambria Math" panose="02040503050406030204" pitchFamily="18" charset="0"/>
                          <a:cs typeface="Segoe UI Semibold" panose="020B0702040204020203" pitchFamily="34" charset="0"/>
                        </a:rPr>
                        <m:t>=</m:t>
                      </m:r>
                      <m:r>
                        <a:rPr lang="en-US" sz="2400" i="1">
                          <a:solidFill>
                            <a:schemeClr val="tx1"/>
                          </a:solidFill>
                          <a:latin typeface="Cambria Math" panose="02040503050406030204" pitchFamily="18" charset="0"/>
                          <a:cs typeface="Segoe UI Semibold" panose="020B0702040204020203" pitchFamily="34" charset="0"/>
                        </a:rPr>
                        <m:t>𝔼</m:t>
                      </m:r>
                      <m:r>
                        <a:rPr lang="en-US" sz="2400" i="1">
                          <a:solidFill>
                            <a:schemeClr val="tx1"/>
                          </a:solidFill>
                          <a:latin typeface="Cambria Math" panose="02040503050406030204" pitchFamily="18" charset="0"/>
                          <a:cs typeface="Segoe UI Semibold" panose="020B0702040204020203" pitchFamily="34" charset="0"/>
                        </a:rPr>
                        <m:t>[</m:t>
                      </m:r>
                      <m:sSup>
                        <m:sSupPr>
                          <m:ctrlPr>
                            <a:rPr lang="en-US" sz="2400" i="1">
                              <a:solidFill>
                                <a:schemeClr val="tx1"/>
                              </a:solidFill>
                              <a:latin typeface="Cambria Math" panose="02040503050406030204" pitchFamily="18" charset="0"/>
                              <a:cs typeface="Segoe UI Semibold" panose="020B0702040204020203" pitchFamily="34" charset="0"/>
                            </a:rPr>
                          </m:ctrlPr>
                        </m:sSupPr>
                        <m:e>
                          <m:r>
                            <a:rPr lang="en-US" sz="2400" i="1">
                              <a:solidFill>
                                <a:schemeClr val="tx1"/>
                              </a:solidFill>
                              <a:latin typeface="Cambria Math" panose="02040503050406030204" pitchFamily="18" charset="0"/>
                              <a:cs typeface="Segoe UI Semibold" panose="020B0702040204020203" pitchFamily="34" charset="0"/>
                            </a:rPr>
                            <m:t>𝑋</m:t>
                          </m:r>
                        </m:e>
                        <m:sup>
                          <m:r>
                            <a:rPr lang="en-US" sz="2400" i="1">
                              <a:solidFill>
                                <a:schemeClr val="tx1"/>
                              </a:solidFill>
                              <a:latin typeface="Cambria Math" panose="02040503050406030204" pitchFamily="18" charset="0"/>
                              <a:cs typeface="Segoe UI Semibold" panose="020B0702040204020203" pitchFamily="34" charset="0"/>
                            </a:rPr>
                            <m:t>2</m:t>
                          </m:r>
                        </m:sup>
                      </m:sSup>
                      <m:r>
                        <a:rPr lang="en-US" sz="2400" i="1">
                          <a:solidFill>
                            <a:schemeClr val="tx1"/>
                          </a:solidFill>
                          <a:latin typeface="Cambria Math" panose="02040503050406030204" pitchFamily="18" charset="0"/>
                          <a:cs typeface="Segoe UI Semibold" panose="020B0702040204020203" pitchFamily="34" charset="0"/>
                        </a:rPr>
                        <m:t>]−</m:t>
                      </m:r>
                      <m:r>
                        <a:rPr lang="en-US" sz="2400" i="1">
                          <a:solidFill>
                            <a:schemeClr val="tx1"/>
                          </a:solidFill>
                          <a:latin typeface="Cambria Math" panose="02040503050406030204" pitchFamily="18" charset="0"/>
                          <a:cs typeface="Segoe UI Semibold" panose="020B0702040204020203" pitchFamily="34" charset="0"/>
                        </a:rPr>
                        <m:t>𝔼</m:t>
                      </m:r>
                      <m:sSup>
                        <m:sSupPr>
                          <m:ctrlPr>
                            <a:rPr lang="en-US" sz="2400" i="1">
                              <a:solidFill>
                                <a:schemeClr val="tx1"/>
                              </a:solidFill>
                              <a:latin typeface="Cambria Math" panose="02040503050406030204" pitchFamily="18" charset="0"/>
                              <a:cs typeface="Segoe UI Semibold" panose="020B0702040204020203" pitchFamily="34" charset="0"/>
                            </a:rPr>
                          </m:ctrlPr>
                        </m:sSupPr>
                        <m:e>
                          <m:d>
                            <m:dPr>
                              <m:begChr m:val="["/>
                              <m:endChr m:val="]"/>
                              <m:ctrlPr>
                                <a:rPr lang="en-US" sz="2400" i="1">
                                  <a:solidFill>
                                    <a:schemeClr val="tx1"/>
                                  </a:solidFill>
                                  <a:latin typeface="Cambria Math" panose="02040503050406030204" pitchFamily="18" charset="0"/>
                                  <a:cs typeface="Segoe UI Semibold" panose="020B0702040204020203" pitchFamily="34" charset="0"/>
                                </a:rPr>
                              </m:ctrlPr>
                            </m:dPr>
                            <m:e>
                              <m:r>
                                <a:rPr lang="en-US" sz="2400" i="1">
                                  <a:solidFill>
                                    <a:schemeClr val="tx1"/>
                                  </a:solidFill>
                                  <a:latin typeface="Cambria Math" panose="02040503050406030204" pitchFamily="18" charset="0"/>
                                  <a:cs typeface="Segoe UI Semibold" panose="020B0702040204020203" pitchFamily="34" charset="0"/>
                                </a:rPr>
                                <m:t>𝑋</m:t>
                              </m:r>
                            </m:e>
                          </m:d>
                        </m:e>
                        <m:sup>
                          <m:r>
                            <a:rPr lang="en-US" sz="2400" i="1">
                              <a:solidFill>
                                <a:schemeClr val="tx1"/>
                              </a:solidFill>
                              <a:latin typeface="Cambria Math" panose="02040503050406030204" pitchFamily="18" charset="0"/>
                              <a:cs typeface="Segoe UI Semibold" panose="020B0702040204020203" pitchFamily="34" charset="0"/>
                            </a:rPr>
                            <m:t>2</m:t>
                          </m:r>
                        </m:sup>
                      </m:sSup>
                    </m:oMath>
                  </m:oMathPara>
                </a14:m>
                <a:endParaRPr kumimoji="0" lang="en-US"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a:p>
                <a:pPr lvl="0">
                  <a:defRPr/>
                </a:pPr>
                <a:endParaRPr lang="en-US" sz="2400" dirty="0">
                  <a:solidFill>
                    <a:schemeClr val="tx1"/>
                  </a:solidFill>
                  <a:latin typeface="Segoe UI" panose="020B0502040204020203" pitchFamily="34" charset="0"/>
                  <a:cs typeface="Segoe UI" panose="020B0502040204020203" pitchFamily="34" charset="0"/>
                </a:endParaRPr>
              </a:p>
              <a:p>
                <a:pPr lvl="0">
                  <a:defRPr/>
                </a:pPr>
                <a:endParaRPr lang="en-US" sz="2400" dirty="0">
                  <a:solidFill>
                    <a:schemeClr val="tx1"/>
                  </a:solidFill>
                  <a:latin typeface="Segoe UI" panose="020B0502040204020203" pitchFamily="34" charset="0"/>
                  <a:cs typeface="Segoe UI" panose="020B0502040204020203" pitchFamily="34" charset="0"/>
                </a:endParaRPr>
              </a:p>
              <a:p>
                <a:pPr lvl="0">
                  <a:defRPr/>
                </a:pPr>
                <a:endParaRPr lang="en-US" sz="2400" dirty="0">
                  <a:solidFill>
                    <a:schemeClr val="tx1"/>
                  </a:solidFill>
                  <a:latin typeface="Segoe UI" panose="020B0502040204020203" pitchFamily="34" charset="0"/>
                  <a:cs typeface="Segoe UI" panose="020B0502040204020203" pitchFamily="34" charset="0"/>
                </a:endParaRPr>
              </a:p>
              <a:p>
                <a:pPr lvl="0">
                  <a:defRPr/>
                </a:pPr>
                <a:endParaRPr lang="en-US" sz="1100" dirty="0">
                  <a:solidFill>
                    <a:schemeClr val="tx1"/>
                  </a:solidFill>
                  <a:latin typeface="Segoe UI" panose="020B0502040204020203" pitchFamily="34" charset="0"/>
                  <a:cs typeface="Segoe UI" panose="020B0502040204020203" pitchFamily="34" charset="0"/>
                </a:endParaRPr>
              </a:p>
              <a:p>
                <a:pPr>
                  <a:defRPr/>
                </a:pPr>
                <a:r>
                  <a:rPr lang="en-US" sz="2400" i="1" dirty="0">
                    <a:solidFill>
                      <a:schemeClr val="tx1"/>
                    </a:solidFill>
                    <a:latin typeface="Segoe UI" panose="020B0502040204020203" pitchFamily="34" charset="0"/>
                    <a:cs typeface="Segoe UI" panose="020B0502040204020203" pitchFamily="34" charset="0"/>
                  </a:rPr>
                  <a:t>Linearity of Variance</a:t>
                </a:r>
                <a:endParaRPr kumimoji="0" lang="en-US"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a:p>
                <a:pPr lvl="0">
                  <a:defRPr/>
                </a:pPr>
                <a:r>
                  <a:rPr lang="en-US" sz="2400" b="1" u="sng" dirty="0">
                    <a:solidFill>
                      <a:schemeClr val="tx1"/>
                    </a:solidFill>
                    <a:latin typeface="Segoe UI" panose="020B0502040204020203" pitchFamily="34" charset="0"/>
                    <a:cs typeface="Segoe UI" panose="020B0502040204020203" pitchFamily="34" charset="0"/>
                  </a:rPr>
                  <a:t>only</a:t>
                </a:r>
                <a:r>
                  <a:rPr lang="en-US" sz="2400" b="1" dirty="0">
                    <a:solidFill>
                      <a:schemeClr val="tx1"/>
                    </a:solidFill>
                    <a:latin typeface="Segoe UI" panose="020B0502040204020203" pitchFamily="34" charset="0"/>
                    <a:cs typeface="Segoe UI" panose="020B0502040204020203" pitchFamily="34" charset="0"/>
                  </a:rPr>
                  <a:t> </a:t>
                </a:r>
                <a:r>
                  <a:rPr lang="en-US" sz="2400" dirty="0">
                    <a:solidFill>
                      <a:schemeClr val="tx1"/>
                    </a:solidFill>
                    <a:latin typeface="Segoe UI" panose="020B0502040204020203" pitchFamily="34" charset="0"/>
                    <a:cs typeface="Segoe UI" panose="020B05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𝑋</m:t>
                    </m:r>
                  </m:oMath>
                </a14:m>
                <a:r>
                  <a:rPr lang="en-US" sz="2400" b="1" dirty="0">
                    <a:solidFill>
                      <a:schemeClr val="tx1"/>
                    </a:solidFill>
                    <a:latin typeface="Segoe UI" panose="020B0502040204020203" pitchFamily="34" charset="0"/>
                    <a:cs typeface="Segoe UI" panose="020B0502040204020203" pitchFamily="34" charset="0"/>
                  </a:rPr>
                  <a:t> </a:t>
                </a:r>
                <a:r>
                  <a:rPr lang="en-US" sz="2400" dirty="0">
                    <a:solidFill>
                      <a:schemeClr val="tx1"/>
                    </a:solidFill>
                    <a:latin typeface="Segoe UI" panose="020B0502040204020203" pitchFamily="34" charset="0"/>
                    <a:cs typeface="Segoe UI" panose="020B0502040204020203" pitchFamily="34" charset="0"/>
                  </a:rPr>
                  <a:t>and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𝑌</m:t>
                    </m:r>
                  </m:oMath>
                </a14:m>
                <a:r>
                  <a:rPr lang="en-US" sz="2400" b="1" dirty="0">
                    <a:solidFill>
                      <a:schemeClr val="tx1"/>
                    </a:solidFill>
                    <a:latin typeface="Segoe UI" panose="020B0502040204020203" pitchFamily="34" charset="0"/>
                    <a:cs typeface="Segoe UI" panose="020B0502040204020203" pitchFamily="34" charset="0"/>
                  </a:rPr>
                  <a:t> </a:t>
                </a:r>
                <a:r>
                  <a:rPr lang="en-US" sz="2400" dirty="0">
                    <a:solidFill>
                      <a:schemeClr val="tx1"/>
                    </a:solidFill>
                    <a:latin typeface="Segoe UI" panose="020B0502040204020203" pitchFamily="34" charset="0"/>
                    <a:cs typeface="Segoe UI" panose="020B0502040204020203" pitchFamily="34" charset="0"/>
                  </a:rPr>
                  <a:t>are independent</a:t>
                </a:r>
                <a:endParaRPr lang="en-US" sz="2400" b="1" dirty="0">
                  <a:solidFill>
                    <a:schemeClr val="tx1"/>
                  </a:solidFill>
                  <a:latin typeface="Segoe UI" panose="020B0502040204020203" pitchFamily="34" charset="0"/>
                  <a:cs typeface="Segoe UI" panose="020B0502040204020203" pitchFamily="34" charset="0"/>
                </a:endParaRPr>
              </a:p>
              <a:p>
                <a:pPr lvl="0">
                  <a:defRPr/>
                </a:pPr>
                <a:endParaRPr lang="en-US" sz="2400" b="1" dirty="0">
                  <a:solidFill>
                    <a:schemeClr val="tx1"/>
                  </a:solidFill>
                  <a:latin typeface="Segoe UI" panose="020B0502040204020203" pitchFamily="34" charset="0"/>
                  <a:cs typeface="Segoe UI" panose="020B0502040204020203" pitchFamily="34" charset="0"/>
                </a:endParaRPr>
              </a:p>
              <a:p>
                <a:pPr lvl="0">
                  <a:defRPr/>
                </a:pPr>
                <a:r>
                  <a:rPr kumimoji="0" lang="en-US" sz="2400" b="0" i="1"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Shifting and Scaling:</a:t>
                </a:r>
              </a:p>
              <a:p>
                <a:pPr lvl="0">
                  <a:defRPr/>
                </a:pPr>
                <a14:m>
                  <m:oMathPara xmlns:m="http://schemas.openxmlformats.org/officeDocument/2006/math">
                    <m:oMathParaPr>
                      <m:jc m:val="left"/>
                    </m:oMathParaPr>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Var</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𝑎𝑋</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𝑏</m:t>
                          </m:r>
                        </m:e>
                      </m:d>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m:t>
                      </m:r>
                      <m:sSup>
                        <m:sSup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ctrlPr>
                        </m:sSup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𝑎</m:t>
                          </m:r>
                        </m:e>
                        <m:sup>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2</m:t>
                          </m:r>
                        </m:sup>
                      </m:sSup>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Var</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𝑋</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Segoe UI" panose="020B0502040204020203" pitchFamily="34" charset="0"/>
                        </a:rPr>
                        <m:t>)</m:t>
                      </m:r>
                    </m:oMath>
                  </m:oMathPara>
                </a14:m>
                <a:endParaRPr kumimoji="0" lang="en-US" sz="2400" b="0" i="1"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Segoe UI" panose="020B0502040204020203" pitchFamily="34" charset="0"/>
                  <a:cs typeface="Segoe UI" panose="020B0502040204020203" pitchFamily="34" charset="0"/>
                </a:endParaRPr>
              </a:p>
              <a:p>
                <a:r>
                  <a:rPr lang="en-US" sz="2400" i="1" dirty="0">
                    <a:solidFill>
                      <a:schemeClr val="tx1"/>
                    </a:solidFill>
                    <a:latin typeface="Segoe UI" panose="020B0502040204020203" pitchFamily="34" charset="0"/>
                    <a:cs typeface="Segoe UI" panose="020B05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𝑋</m:t>
                    </m:r>
                  </m:oMath>
                </a14:m>
                <a:r>
                  <a:rPr lang="en-US" sz="2400" i="1" dirty="0">
                    <a:solidFill>
                      <a:schemeClr val="tx1"/>
                    </a:solidFill>
                    <a:latin typeface="Segoe UI" panose="020B0502040204020203" pitchFamily="34" charset="0"/>
                    <a:cs typeface="Segoe UI" panose="020B0502040204020203" pitchFamily="34" charset="0"/>
                  </a:rPr>
                  <a:t> and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𝑌</m:t>
                    </m:r>
                  </m:oMath>
                </a14:m>
                <a:r>
                  <a:rPr lang="en-US" sz="2400" i="1" dirty="0">
                    <a:solidFill>
                      <a:schemeClr val="tx1"/>
                    </a:solidFill>
                    <a:latin typeface="Segoe UI" panose="020B0502040204020203" pitchFamily="34" charset="0"/>
                    <a:cs typeface="Segoe UI" panose="020B0502040204020203" pitchFamily="34" charset="0"/>
                  </a:rPr>
                  <a:t> are independent: </a:t>
                </a:r>
              </a:p>
              <a:p>
                <a:pPr/>
                <a14:m>
                  <m:oMathPara xmlns:m="http://schemas.openxmlformats.org/officeDocument/2006/math">
                    <m:oMathParaPr>
                      <m:jc m:val="left"/>
                    </m:oMathParaPr>
                    <m:oMath xmlns:m="http://schemas.openxmlformats.org/officeDocument/2006/math">
                      <m:r>
                        <m:rPr>
                          <m:sty m:val="p"/>
                        </m:rPr>
                        <a:rPr lang="en-US" sz="2400">
                          <a:solidFill>
                            <a:schemeClr val="tx1"/>
                          </a:solidFill>
                          <a:latin typeface="Cambria Math" panose="02040503050406030204" pitchFamily="18" charset="0"/>
                        </a:rPr>
                        <m:t>Var</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𝑋</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𝑌</m:t>
                          </m:r>
                        </m:e>
                      </m:d>
                      <m:r>
                        <a:rPr lang="en-US" sz="2400" i="1">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Var</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𝑋</m:t>
                          </m:r>
                        </m:e>
                      </m:d>
                      <m:r>
                        <a:rPr lang="en-US" sz="2400" i="1">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Var</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𝑌</m:t>
                      </m:r>
                      <m:r>
                        <a:rPr lang="en-US" sz="2400" i="1">
                          <a:solidFill>
                            <a:schemeClr val="tx1"/>
                          </a:solidFill>
                          <a:latin typeface="Cambria Math" panose="02040503050406030204" pitchFamily="18" charset="0"/>
                        </a:rPr>
                        <m:t>)</m:t>
                      </m:r>
                    </m:oMath>
                  </m:oMathPara>
                </a14:m>
                <a:endParaRPr lang="en-US" sz="2400" dirty="0"/>
              </a:p>
            </p:txBody>
          </p:sp>
        </mc:Choice>
        <mc:Fallback xmlns="">
          <p:sp>
            <p:nvSpPr>
              <p:cNvPr id="5" name="Rectangle: Rounded Corners 4">
                <a:extLst>
                  <a:ext uri="{FF2B5EF4-FFF2-40B4-BE49-F238E27FC236}">
                    <a16:creationId xmlns:a16="http://schemas.microsoft.com/office/drawing/2014/main" id="{7DE36D69-3ED5-443D-14C9-F3F8F7C5DE89}"/>
                  </a:ext>
                </a:extLst>
              </p:cNvPr>
              <p:cNvSpPr>
                <a:spLocks noRot="1" noChangeAspect="1" noMove="1" noResize="1" noEditPoints="1" noAdjustHandles="1" noChangeArrowheads="1" noChangeShapeType="1" noTextEdit="1"/>
              </p:cNvSpPr>
              <p:nvPr/>
            </p:nvSpPr>
            <p:spPr>
              <a:xfrm>
                <a:off x="6279908" y="1417320"/>
                <a:ext cx="5520761" cy="5257800"/>
              </a:xfrm>
              <a:prstGeom prst="roundRect">
                <a:avLst>
                  <a:gd name="adj" fmla="val 2703"/>
                </a:avLst>
              </a:prstGeom>
              <a:blipFill>
                <a:blip r:embed="rId4"/>
                <a:stretch>
                  <a:fillRect l="-993" t="-11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69919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0294-CCA6-18E7-2AB7-47EDB7FDB24A}"/>
              </a:ext>
            </a:extLst>
          </p:cNvPr>
          <p:cNvSpPr>
            <a:spLocks noGrp="1"/>
          </p:cNvSpPr>
          <p:nvPr>
            <p:ph type="title"/>
          </p:nvPr>
        </p:nvSpPr>
        <p:spPr/>
        <p:txBody>
          <a:bodyPr/>
          <a:lstStyle/>
          <a:p>
            <a:r>
              <a:rPr lang="en-US" dirty="0"/>
              <a:t>Discrete Random Variable Zoo</a:t>
            </a:r>
          </a:p>
        </p:txBody>
      </p:sp>
      <p:sp>
        <p:nvSpPr>
          <p:cNvPr id="3" name="Text Placeholder 2">
            <a:extLst>
              <a:ext uri="{FF2B5EF4-FFF2-40B4-BE49-F238E27FC236}">
                <a16:creationId xmlns:a16="http://schemas.microsoft.com/office/drawing/2014/main" id="{8C9E36B9-DCEF-0D80-EC97-68C38E4598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821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CF78-26AD-4DC5-BF40-8C1E5465A4B6}"/>
              </a:ext>
            </a:extLst>
          </p:cNvPr>
          <p:cNvSpPr>
            <a:spLocks noGrp="1"/>
          </p:cNvSpPr>
          <p:nvPr>
            <p:ph type="title"/>
          </p:nvPr>
        </p:nvSpPr>
        <p:spPr/>
        <p:txBody>
          <a:bodyPr/>
          <a:lstStyle/>
          <a:p>
            <a:r>
              <a:rPr lang="en-US" dirty="0"/>
              <a:t>Discrete Random Variable Zoo</a:t>
            </a:r>
          </a:p>
        </p:txBody>
      </p:sp>
      <p:sp>
        <p:nvSpPr>
          <p:cNvPr id="3" name="Content Placeholder 2">
            <a:extLst>
              <a:ext uri="{FF2B5EF4-FFF2-40B4-BE49-F238E27FC236}">
                <a16:creationId xmlns:a16="http://schemas.microsoft.com/office/drawing/2014/main" id="{2BF54655-465A-4F33-A8CC-D5E3B3A84773}"/>
              </a:ext>
            </a:extLst>
          </p:cNvPr>
          <p:cNvSpPr>
            <a:spLocks noGrp="1"/>
          </p:cNvSpPr>
          <p:nvPr>
            <p:ph idx="1"/>
          </p:nvPr>
        </p:nvSpPr>
        <p:spPr>
          <a:xfrm>
            <a:off x="575240" y="1463857"/>
            <a:ext cx="11187258" cy="4845504"/>
          </a:xfrm>
        </p:spPr>
        <p:txBody>
          <a:bodyPr/>
          <a:lstStyle/>
          <a:p>
            <a:r>
              <a:rPr lang="en-US" dirty="0"/>
              <a:t>There are common </a:t>
            </a:r>
            <a:r>
              <a:rPr lang="en-US" b="1" dirty="0"/>
              <a:t>patterns </a:t>
            </a:r>
            <a:r>
              <a:rPr lang="en-US" dirty="0"/>
              <a:t>of experiments:</a:t>
            </a:r>
          </a:p>
          <a:p>
            <a:r>
              <a:rPr lang="en-US" dirty="0"/>
              <a:t>&gt; Flip a [fair/unfair] coin [blah] times and count the number of heads.</a:t>
            </a:r>
          </a:p>
          <a:p>
            <a:r>
              <a:rPr lang="en-US" dirty="0"/>
              <a:t>&gt; Flip a [fair/unfair] coin until the first time that you see a heads</a:t>
            </a:r>
          </a:p>
          <a:p>
            <a:r>
              <a:rPr lang="en-US" dirty="0"/>
              <a:t>&gt; Draw a uniformly random element from [set]</a:t>
            </a:r>
          </a:p>
          <a:p>
            <a:r>
              <a:rPr lang="en-US" dirty="0"/>
              <a:t>&gt; Define an indicator random variable for [event]</a:t>
            </a:r>
          </a:p>
          <a:p>
            <a:r>
              <a:rPr lang="en-US" dirty="0"/>
              <a:t>…</a:t>
            </a:r>
          </a:p>
          <a:p>
            <a:r>
              <a:rPr lang="en-US" dirty="0"/>
              <a:t>Instead of calculating the support, PMF, CDF, expectation, variance every time, why not calculate it </a:t>
            </a:r>
            <a:r>
              <a:rPr lang="en-US" b="1" dirty="0"/>
              <a:t>once </a:t>
            </a:r>
            <a:r>
              <a:rPr lang="en-US" dirty="0"/>
              <a:t>and look it up every time? </a:t>
            </a:r>
          </a:p>
        </p:txBody>
      </p:sp>
    </p:spTree>
    <p:extLst>
      <p:ext uri="{BB962C8B-B14F-4D97-AF65-F5344CB8AC3E}">
        <p14:creationId xmlns:p14="http://schemas.microsoft.com/office/powerpoint/2010/main" val="1418447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CF78-26AD-4DC5-BF40-8C1E5465A4B6}"/>
              </a:ext>
            </a:extLst>
          </p:cNvPr>
          <p:cNvSpPr>
            <a:spLocks noGrp="1"/>
          </p:cNvSpPr>
          <p:nvPr>
            <p:ph type="title"/>
          </p:nvPr>
        </p:nvSpPr>
        <p:spPr/>
        <p:txBody>
          <a:bodyPr/>
          <a:lstStyle/>
          <a:p>
            <a:r>
              <a:rPr lang="en-US" dirty="0"/>
              <a:t>for example… </a:t>
            </a:r>
          </a:p>
        </p:txBody>
      </p:sp>
      <p:sp>
        <p:nvSpPr>
          <p:cNvPr id="3" name="Content Placeholder 2">
            <a:extLst>
              <a:ext uri="{FF2B5EF4-FFF2-40B4-BE49-F238E27FC236}">
                <a16:creationId xmlns:a16="http://schemas.microsoft.com/office/drawing/2014/main" id="{2BF54655-465A-4F33-A8CC-D5E3B3A84773}"/>
              </a:ext>
            </a:extLst>
          </p:cNvPr>
          <p:cNvSpPr>
            <a:spLocks noGrp="1"/>
          </p:cNvSpPr>
          <p:nvPr>
            <p:ph idx="1"/>
          </p:nvPr>
        </p:nvSpPr>
        <p:spPr>
          <a:xfrm>
            <a:off x="575240" y="1463857"/>
            <a:ext cx="11187258" cy="4845504"/>
          </a:xfrm>
        </p:spPr>
        <p:txBody>
          <a:bodyPr/>
          <a:lstStyle/>
          <a:p>
            <a:r>
              <a:rPr lang="en-US" dirty="0"/>
              <a:t>E.g.</a:t>
            </a:r>
          </a:p>
          <a:p>
            <a:pPr>
              <a:buFont typeface="Arial" panose="020B0604020202020204" pitchFamily="34" charset="0"/>
              <a:buChar char="•"/>
            </a:pPr>
            <a:r>
              <a:rPr lang="en-US" dirty="0"/>
              <a:t> the number of </a:t>
            </a:r>
            <a:r>
              <a:rPr lang="en-US" b="1" dirty="0">
                <a:solidFill>
                  <a:schemeClr val="accent2">
                    <a:lumMod val="75000"/>
                  </a:schemeClr>
                </a:solidFill>
              </a:rPr>
              <a:t>coin tosses</a:t>
            </a:r>
            <a:r>
              <a:rPr lang="en-US" dirty="0"/>
              <a:t> till we get the first </a:t>
            </a:r>
            <a:r>
              <a:rPr lang="en-US" b="1" dirty="0">
                <a:solidFill>
                  <a:schemeClr val="accent6"/>
                </a:solidFill>
              </a:rPr>
              <a:t>heads</a:t>
            </a:r>
          </a:p>
          <a:p>
            <a:pPr>
              <a:buFont typeface="Arial" panose="020B0604020202020204" pitchFamily="34" charset="0"/>
              <a:buChar char="•"/>
            </a:pPr>
            <a:r>
              <a:rPr lang="en-US" dirty="0"/>
              <a:t> the number of </a:t>
            </a:r>
            <a:r>
              <a:rPr lang="en-US" b="1" dirty="0">
                <a:solidFill>
                  <a:schemeClr val="accent2">
                    <a:lumMod val="75000"/>
                  </a:schemeClr>
                </a:solidFill>
              </a:rPr>
              <a:t>games</a:t>
            </a:r>
            <a:r>
              <a:rPr lang="en-US" dirty="0"/>
              <a:t> we need to play till we first </a:t>
            </a:r>
            <a:r>
              <a:rPr lang="en-US" b="1" dirty="0">
                <a:solidFill>
                  <a:schemeClr val="accent6"/>
                </a:solidFill>
              </a:rPr>
              <a:t>win</a:t>
            </a:r>
          </a:p>
          <a:p>
            <a:pPr>
              <a:buFont typeface="Arial" panose="020B0604020202020204" pitchFamily="34" charset="0"/>
              <a:buChar char="•"/>
            </a:pPr>
            <a:r>
              <a:rPr lang="en-US" dirty="0"/>
              <a:t> the number of </a:t>
            </a:r>
            <a:r>
              <a:rPr lang="en-US" b="1" dirty="0">
                <a:solidFill>
                  <a:schemeClr val="accent2">
                    <a:lumMod val="75000"/>
                  </a:schemeClr>
                </a:solidFill>
              </a:rPr>
              <a:t>dice rolls</a:t>
            </a:r>
            <a:r>
              <a:rPr lang="en-US" dirty="0"/>
              <a:t> till the first </a:t>
            </a:r>
            <a:r>
              <a:rPr lang="en-US" b="1" dirty="0">
                <a:solidFill>
                  <a:schemeClr val="accent6"/>
                </a:solidFill>
              </a:rPr>
              <a:t>6</a:t>
            </a:r>
          </a:p>
          <a:p>
            <a:pPr marL="0" indent="0">
              <a:buNone/>
            </a:pPr>
            <a:r>
              <a:rPr lang="en-US" dirty="0"/>
              <a:t>all follow the same format as,</a:t>
            </a:r>
          </a:p>
          <a:p>
            <a:pPr>
              <a:buFont typeface="Arial" panose="020B0604020202020204" pitchFamily="34" charset="0"/>
              <a:buChar char="•"/>
            </a:pPr>
            <a:r>
              <a:rPr lang="en-US" dirty="0"/>
              <a:t> the number of </a:t>
            </a:r>
            <a:r>
              <a:rPr lang="en-US" b="1" u="sng" dirty="0">
                <a:solidFill>
                  <a:schemeClr val="accent2">
                    <a:lumMod val="75000"/>
                  </a:schemeClr>
                </a:solidFill>
              </a:rPr>
              <a:t>trials</a:t>
            </a:r>
            <a:r>
              <a:rPr lang="en-US" dirty="0"/>
              <a:t> till we get the first </a:t>
            </a:r>
            <a:r>
              <a:rPr lang="en-US" b="1" u="sng" dirty="0">
                <a:solidFill>
                  <a:schemeClr val="accent6"/>
                </a:solidFill>
              </a:rPr>
              <a:t>success</a:t>
            </a:r>
            <a:endParaRPr lang="en-US" u="sng" dirty="0">
              <a:solidFill>
                <a:schemeClr val="accent6"/>
              </a:solidFill>
            </a:endParaRPr>
          </a:p>
        </p:txBody>
      </p:sp>
      <p:sp>
        <p:nvSpPr>
          <p:cNvPr id="4" name="Rectangle: Rounded Corners 3">
            <a:extLst>
              <a:ext uri="{FF2B5EF4-FFF2-40B4-BE49-F238E27FC236}">
                <a16:creationId xmlns:a16="http://schemas.microsoft.com/office/drawing/2014/main" id="{A4FFDCB8-F922-9657-0C17-B0A80A4F03E7}"/>
              </a:ext>
            </a:extLst>
          </p:cNvPr>
          <p:cNvSpPr/>
          <p:nvPr/>
        </p:nvSpPr>
        <p:spPr>
          <a:xfrm>
            <a:off x="481805" y="5031285"/>
            <a:ext cx="11374125" cy="1563439"/>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Segoe UI Semilight" panose="020B0402040204020203" pitchFamily="34" charset="0"/>
                <a:cs typeface="Segoe UI Semilight" panose="020B0402040204020203" pitchFamily="34" charset="0"/>
              </a:rPr>
              <a:t>The discrete zoo defines some common patterns and gives us the PMF, expectation, and variance, so we don’t have to compute it every time! </a:t>
            </a:r>
            <a:endParaRPr lang="en-US" sz="26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389644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D912-A80D-4C8D-822B-BA4D0F3D6ADC}"/>
              </a:ext>
            </a:extLst>
          </p:cNvPr>
          <p:cNvSpPr>
            <a:spLocks noGrp="1"/>
          </p:cNvSpPr>
          <p:nvPr>
            <p:ph type="title"/>
          </p:nvPr>
        </p:nvSpPr>
        <p:spPr/>
        <p:txBody>
          <a:bodyPr/>
          <a:lstStyle/>
          <a:p>
            <a:r>
              <a:rPr lang="en-US" dirty="0"/>
              <a:t>What’s our goal?</a:t>
            </a:r>
          </a:p>
        </p:txBody>
      </p:sp>
      <p:sp>
        <p:nvSpPr>
          <p:cNvPr id="3" name="Content Placeholder 2">
            <a:extLst>
              <a:ext uri="{FF2B5EF4-FFF2-40B4-BE49-F238E27FC236}">
                <a16:creationId xmlns:a16="http://schemas.microsoft.com/office/drawing/2014/main" id="{07FF4BAE-CDFA-41DE-945A-384551372601}"/>
              </a:ext>
            </a:extLst>
          </p:cNvPr>
          <p:cNvSpPr>
            <a:spLocks noGrp="1"/>
          </p:cNvSpPr>
          <p:nvPr>
            <p:ph idx="1"/>
          </p:nvPr>
        </p:nvSpPr>
        <p:spPr/>
        <p:txBody>
          <a:bodyPr/>
          <a:lstStyle/>
          <a:p>
            <a:r>
              <a:rPr lang="en-US" dirty="0"/>
              <a:t>Your goal is NOT to memorize these facts (it’ll be convenient to memorize some of them, but don’t waste time making flash cards).</a:t>
            </a:r>
          </a:p>
          <a:p>
            <a:pPr lvl="1"/>
            <a:r>
              <a:rPr lang="en-US" dirty="0"/>
              <a:t>Everything is on Wikipedia anyway. Everyone checks Wikipedia when they forget these.</a:t>
            </a:r>
          </a:p>
        </p:txBody>
      </p:sp>
      <p:pic>
        <p:nvPicPr>
          <p:cNvPr id="4" name="Picture 3" descr="Tweet by Clement Canonne (@ccanonne_)&#10;&quot;Are you trying to shame me, @Google?&quot;&#10;with screenshot of Google search results of Wikipedia article for Binomial Distribution and google annotation &quot;You've visited this page many times.&quot;">
            <a:extLst>
              <a:ext uri="{FF2B5EF4-FFF2-40B4-BE49-F238E27FC236}">
                <a16:creationId xmlns:a16="http://schemas.microsoft.com/office/drawing/2014/main" id="{0D19D00F-0EF4-4F90-9459-036D58FFE969}"/>
              </a:ext>
            </a:extLst>
          </p:cNvPr>
          <p:cNvPicPr>
            <a:picLocks noChangeAspect="1"/>
          </p:cNvPicPr>
          <p:nvPr/>
        </p:nvPicPr>
        <p:blipFill>
          <a:blip r:embed="rId3"/>
          <a:stretch>
            <a:fillRect/>
          </a:stretch>
        </p:blipFill>
        <p:spPr>
          <a:xfrm>
            <a:off x="2010747" y="2849176"/>
            <a:ext cx="7935686" cy="3950082"/>
          </a:xfrm>
          <a:prstGeom prst="rect">
            <a:avLst/>
          </a:prstGeom>
        </p:spPr>
      </p:pic>
    </p:spTree>
    <p:extLst>
      <p:ext uri="{BB962C8B-B14F-4D97-AF65-F5344CB8AC3E}">
        <p14:creationId xmlns:p14="http://schemas.microsoft.com/office/powerpoint/2010/main" val="331132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D912-A80D-4C8D-822B-BA4D0F3D6ADC}"/>
              </a:ext>
            </a:extLst>
          </p:cNvPr>
          <p:cNvSpPr>
            <a:spLocks noGrp="1"/>
          </p:cNvSpPr>
          <p:nvPr>
            <p:ph type="title"/>
          </p:nvPr>
        </p:nvSpPr>
        <p:spPr/>
        <p:txBody>
          <a:bodyPr/>
          <a:lstStyle/>
          <a:p>
            <a:r>
              <a:rPr lang="en-US" dirty="0"/>
              <a:t>What’s our goal?</a:t>
            </a:r>
          </a:p>
        </p:txBody>
      </p:sp>
      <p:sp>
        <p:nvSpPr>
          <p:cNvPr id="3" name="Content Placeholder 2">
            <a:extLst>
              <a:ext uri="{FF2B5EF4-FFF2-40B4-BE49-F238E27FC236}">
                <a16:creationId xmlns:a16="http://schemas.microsoft.com/office/drawing/2014/main" id="{07FF4BAE-CDFA-41DE-945A-384551372601}"/>
              </a:ext>
            </a:extLst>
          </p:cNvPr>
          <p:cNvSpPr>
            <a:spLocks noGrp="1"/>
          </p:cNvSpPr>
          <p:nvPr>
            <p:ph idx="1"/>
          </p:nvPr>
        </p:nvSpPr>
        <p:spPr/>
        <p:txBody>
          <a:bodyPr/>
          <a:lstStyle/>
          <a:p>
            <a:r>
              <a:rPr lang="en-US" dirty="0"/>
              <a:t>Your goal is NOT to memorize these facts (it’ll be convenient to memorize some of them, but don’t waste time making flash cards).</a:t>
            </a:r>
          </a:p>
          <a:p>
            <a:pPr lvl="1"/>
            <a:r>
              <a:rPr lang="en-US" dirty="0"/>
              <a:t>Everything is on Wikipedia anyway. Everyone checks Wikipedia when they forget these.</a:t>
            </a:r>
          </a:p>
          <a:p>
            <a:pPr lvl="1"/>
            <a:endParaRPr lang="en-US" dirty="0"/>
          </a:p>
          <a:p>
            <a:r>
              <a:rPr lang="en-US" dirty="0"/>
              <a:t>While learning about this zoo, we will also get the chance too: </a:t>
            </a:r>
          </a:p>
          <a:p>
            <a:r>
              <a:rPr lang="en-US" dirty="0"/>
              <a:t>0. Introduce one new distribution we haven’t seen at all (next time).</a:t>
            </a:r>
          </a:p>
          <a:p>
            <a:r>
              <a:rPr lang="en-US" dirty="0"/>
              <a:t>1. Practice expectation, variance, etc. for ones we have gotten hints of.</a:t>
            </a:r>
          </a:p>
          <a:p>
            <a:r>
              <a:rPr lang="en-US" dirty="0"/>
              <a:t>2. Review the first half of the course with some probability calculations.</a:t>
            </a:r>
          </a:p>
        </p:txBody>
      </p:sp>
    </p:spTree>
    <p:extLst>
      <p:ext uri="{BB962C8B-B14F-4D97-AF65-F5344CB8AC3E}">
        <p14:creationId xmlns:p14="http://schemas.microsoft.com/office/powerpoint/2010/main" val="419246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p:txBody>
          </p:sp>
        </mc:Choice>
        <mc:Fallback>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191326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8D6-6A30-4A18-9A6F-469E40DF84F0}"/>
              </a:ext>
            </a:extLst>
          </p:cNvPr>
          <p:cNvSpPr>
            <a:spLocks noGrp="1"/>
          </p:cNvSpPr>
          <p:nvPr>
            <p:ph type="title"/>
          </p:nvPr>
        </p:nvSpPr>
        <p:spPr/>
        <p:txBody>
          <a:bodyPr/>
          <a:lstStyle/>
          <a:p>
            <a:r>
              <a:rPr lang="en-US" dirty="0"/>
              <a:t>Zoo! </a:t>
            </a:r>
          </a:p>
        </p:txBody>
      </p:sp>
      <p:pic>
        <p:nvPicPr>
          <p:cNvPr id="9" name="Graphic 8" descr="Hippo">
            <a:extLst>
              <a:ext uri="{FF2B5EF4-FFF2-40B4-BE49-F238E27FC236}">
                <a16:creationId xmlns:a16="http://schemas.microsoft.com/office/drawing/2014/main" id="{8AA4D998-ACC6-4AF6-BF9B-8181AB14B2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58759" y="334178"/>
            <a:ext cx="940800" cy="940800"/>
          </a:xfrm>
          <a:prstGeom prst="rect">
            <a:avLst/>
          </a:prstGeom>
        </p:spPr>
      </p:pic>
      <p:pic>
        <p:nvPicPr>
          <p:cNvPr id="11" name="Graphic 10" descr="Rubber duck">
            <a:extLst>
              <a:ext uri="{FF2B5EF4-FFF2-40B4-BE49-F238E27FC236}">
                <a16:creationId xmlns:a16="http://schemas.microsoft.com/office/drawing/2014/main" id="{A76307F8-54CC-4B61-AC61-0DF1A5E3FA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3014" y="334178"/>
            <a:ext cx="940800" cy="940800"/>
          </a:xfrm>
          <a:prstGeom prst="rect">
            <a:avLst/>
          </a:prstGeom>
        </p:spPr>
      </p:pic>
      <p:pic>
        <p:nvPicPr>
          <p:cNvPr id="13" name="Graphic 12" descr="Chick">
            <a:extLst>
              <a:ext uri="{FF2B5EF4-FFF2-40B4-BE49-F238E27FC236}">
                <a16:creationId xmlns:a16="http://schemas.microsoft.com/office/drawing/2014/main" id="{43A0F378-1889-4FA1-988C-0651373A91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0488" y="334178"/>
            <a:ext cx="940800" cy="940800"/>
          </a:xfrm>
          <a:prstGeom prst="rect">
            <a:avLst/>
          </a:prstGeom>
        </p:spPr>
      </p:pic>
      <p:pic>
        <p:nvPicPr>
          <p:cNvPr id="15" name="Graphic 14" descr="Crocodile">
            <a:extLst>
              <a:ext uri="{FF2B5EF4-FFF2-40B4-BE49-F238E27FC236}">
                <a16:creationId xmlns:a16="http://schemas.microsoft.com/office/drawing/2014/main" id="{0ECF4EB1-6657-4071-B158-55D6BA7B9E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7038" y="334178"/>
            <a:ext cx="940800" cy="940800"/>
          </a:xfrm>
          <a:prstGeom prst="rect">
            <a:avLst/>
          </a:prstGeom>
        </p:spPr>
      </p:pic>
      <p:pic>
        <p:nvPicPr>
          <p:cNvPr id="17" name="Graphic 16" descr="Rabbit">
            <a:extLst>
              <a:ext uri="{FF2B5EF4-FFF2-40B4-BE49-F238E27FC236}">
                <a16:creationId xmlns:a16="http://schemas.microsoft.com/office/drawing/2014/main" id="{B97F8BA4-F4CF-4EB9-B7AF-D17781DDCD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0864" y="315538"/>
            <a:ext cx="940800" cy="940800"/>
          </a:xfrm>
          <a:prstGeom prst="rect">
            <a:avLst/>
          </a:prstGeom>
        </p:spPr>
      </p:pic>
      <p:pic>
        <p:nvPicPr>
          <p:cNvPr id="19" name="Graphic 18" descr="Snake">
            <a:extLst>
              <a:ext uri="{FF2B5EF4-FFF2-40B4-BE49-F238E27FC236}">
                <a16:creationId xmlns:a16="http://schemas.microsoft.com/office/drawing/2014/main" id="{711DB914-04A9-45F1-9558-AFA6F550DA4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1600" y="334178"/>
            <a:ext cx="940800" cy="940800"/>
          </a:xfrm>
          <a:prstGeom prst="rect">
            <a:avLst/>
          </a:prstGeom>
        </p:spPr>
      </p:pic>
      <p:pic>
        <p:nvPicPr>
          <p:cNvPr id="21" name="Graphic 20" descr="Turtle">
            <a:extLst>
              <a:ext uri="{FF2B5EF4-FFF2-40B4-BE49-F238E27FC236}">
                <a16:creationId xmlns:a16="http://schemas.microsoft.com/office/drawing/2014/main" id="{17833E7E-5C07-4BAE-8144-EAADD694A0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1658" y="301091"/>
            <a:ext cx="940800" cy="940800"/>
          </a:xfrm>
          <a:prstGeom prst="rect">
            <a:avLst/>
          </a:prstGeom>
        </p:spPr>
      </p:pic>
      <p:pic>
        <p:nvPicPr>
          <p:cNvPr id="23" name="Graphic 22" descr="Panda">
            <a:extLst>
              <a:ext uri="{FF2B5EF4-FFF2-40B4-BE49-F238E27FC236}">
                <a16:creationId xmlns:a16="http://schemas.microsoft.com/office/drawing/2014/main" id="{E4AA5690-9DF7-40FD-80DF-9C825E12AD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93188" y="337143"/>
            <a:ext cx="940800" cy="940800"/>
          </a:xfrm>
          <a:prstGeom prst="rect">
            <a:avLst/>
          </a:prstGeom>
        </p:spPr>
      </p:pic>
      <p:pic>
        <p:nvPicPr>
          <p:cNvPr id="25" name="Graphic 24" descr="Whale">
            <a:extLst>
              <a:ext uri="{FF2B5EF4-FFF2-40B4-BE49-F238E27FC236}">
                <a16:creationId xmlns:a16="http://schemas.microsoft.com/office/drawing/2014/main" id="{F4C2ABDE-585F-46FF-99FB-9B77B68D91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80898" y="300209"/>
            <a:ext cx="940800" cy="940800"/>
          </a:xfrm>
          <a:prstGeom prst="rect">
            <a:avLst/>
          </a:prstGeom>
        </p:spPr>
      </p:pic>
      <p:pic>
        <p:nvPicPr>
          <p:cNvPr id="27" name="Graphic 26" descr="Elephant">
            <a:extLst>
              <a:ext uri="{FF2B5EF4-FFF2-40B4-BE49-F238E27FC236}">
                <a16:creationId xmlns:a16="http://schemas.microsoft.com/office/drawing/2014/main" id="{B8F88D8F-DADE-464C-94C7-C421CF43776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15518" y="300209"/>
            <a:ext cx="940800" cy="940800"/>
          </a:xfrm>
          <a:prstGeom prst="rect">
            <a:avLst/>
          </a:prstGeom>
        </p:spPr>
      </p:pic>
      <p:grpSp>
        <p:nvGrpSpPr>
          <p:cNvPr id="32" name="Group 31">
            <a:extLst>
              <a:ext uri="{FF2B5EF4-FFF2-40B4-BE49-F238E27FC236}">
                <a16:creationId xmlns:a16="http://schemas.microsoft.com/office/drawing/2014/main" id="{470F0F91-8AEA-4546-B02D-EB13DD91BE94}"/>
              </a:ext>
            </a:extLst>
          </p:cNvPr>
          <p:cNvGrpSpPr/>
          <p:nvPr/>
        </p:nvGrpSpPr>
        <p:grpSpPr>
          <a:xfrm>
            <a:off x="53141" y="1374975"/>
            <a:ext cx="3269873" cy="2441376"/>
            <a:chOff x="1185842" y="3427084"/>
            <a:chExt cx="5797816" cy="1743803"/>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44C78F-D236-48D5-8F92-DCE1B6A848D2}"/>
                    </a:ext>
                  </a:extLst>
                </p:cNvPr>
                <p:cNvSpPr/>
                <p:nvPr/>
              </p:nvSpPr>
              <p:spPr>
                <a:xfrm>
                  <a:off x="1185842" y="3429000"/>
                  <a:ext cx="5797816"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𝟐</m:t>
                                </m:r>
                              </m:e>
                            </m:d>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33" name="Rectangle 32">
                  <a:extLst>
                    <a:ext uri="{FF2B5EF4-FFF2-40B4-BE49-F238E27FC236}">
                      <a16:creationId xmlns:a16="http://schemas.microsoft.com/office/drawing/2014/main" id="{FD44C78F-D236-48D5-8F92-DCE1B6A848D2}"/>
                    </a:ext>
                  </a:extLst>
                </p:cNvPr>
                <p:cNvSpPr>
                  <a:spLocks noRot="1" noChangeAspect="1" noMove="1" noResize="1" noEditPoints="1" noAdjustHandles="1" noChangeArrowheads="1" noChangeShapeType="1" noTextEdit="1"/>
                </p:cNvSpPr>
                <p:nvPr/>
              </p:nvSpPr>
              <p:spPr>
                <a:xfrm>
                  <a:off x="1185842" y="3429000"/>
                  <a:ext cx="5797816" cy="1741887"/>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03E30CE-E9B0-44CF-AE6A-76108E0A6FFF}"/>
                    </a:ext>
                  </a:extLst>
                </p:cNvPr>
                <p:cNvSpPr/>
                <p:nvPr/>
              </p:nvSpPr>
              <p:spPr>
                <a:xfrm>
                  <a:off x="1195365" y="3427084"/>
                  <a:ext cx="5784489"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84489" cy="346830"/>
                </a:xfrm>
                <a:prstGeom prst="rect">
                  <a:avLst/>
                </a:prstGeom>
                <a:blipFill>
                  <a:blip r:embed="rId23"/>
                  <a:stretch>
                    <a:fillRect b="-6329"/>
                  </a:stretch>
                </a:blipFill>
                <a:ln>
                  <a:no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F2FDB7E7-BB30-433A-8667-70CBEE58ECDA}"/>
              </a:ext>
            </a:extLst>
          </p:cNvPr>
          <p:cNvGrpSpPr/>
          <p:nvPr/>
        </p:nvGrpSpPr>
        <p:grpSpPr>
          <a:xfrm>
            <a:off x="9492477" y="1357868"/>
            <a:ext cx="2613992" cy="2458483"/>
            <a:chOff x="1185842" y="3427084"/>
            <a:chExt cx="6111311" cy="1743803"/>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90727F-8001-470F-8DC1-EEB6CD0970C5}"/>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sup>
                        </m:sSup>
                        <m:r>
                          <a:rPr lang="en-US" sz="2000" b="1" i="1" smtClean="0">
                            <a:latin typeface="Cambria Math" panose="02040503050406030204" pitchFamily="18" charset="0"/>
                            <a:cs typeface="Segoe UI Semibold" panose="020B0702040204020203" pitchFamily="34" charset="0"/>
                          </a:rPr>
                          <m:t>𝒑</m:t>
                        </m:r>
                      </m:oMath>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𝒑</m:t>
                            </m:r>
                          </m:den>
                        </m:f>
                      </m:oMath>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2" name="Rectangle 41">
                  <a:extLst>
                    <a:ext uri="{FF2B5EF4-FFF2-40B4-BE49-F238E27FC236}">
                      <a16:creationId xmlns:a16="http://schemas.microsoft.com/office/drawing/2014/main" id="{4190727F-8001-470F-8DC1-EEB6CD0970C5}"/>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5B1032C-28B5-4516-94B2-8D0B6D12BB03}"/>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3" name="Rectangle 42">
                  <a:extLst>
                    <a:ext uri="{FF2B5EF4-FFF2-40B4-BE49-F238E27FC236}">
                      <a16:creationId xmlns:a16="http://schemas.microsoft.com/office/drawing/2014/main" id="{35B1032C-28B5-4516-94B2-8D0B6D12BB03}"/>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5"/>
                  <a:stretch>
                    <a:fillRect b="-6250"/>
                  </a:stretch>
                </a:blipFill>
                <a:ln>
                  <a:noFill/>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1E9DF8E-90DA-4F8A-B772-5D43C41163D2}"/>
              </a:ext>
            </a:extLst>
          </p:cNvPr>
          <p:cNvGrpSpPr/>
          <p:nvPr/>
        </p:nvGrpSpPr>
        <p:grpSpPr>
          <a:xfrm>
            <a:off x="3356064" y="1382368"/>
            <a:ext cx="2904777" cy="2441375"/>
            <a:chOff x="1185842" y="3427084"/>
            <a:chExt cx="5524451" cy="1743802"/>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92E18C3-C5B3-4671-8006-26F36858D63D}"/>
                    </a:ext>
                  </a:extLst>
                </p:cNvPr>
                <p:cNvSpPr/>
                <p:nvPr/>
              </p:nvSpPr>
              <p:spPr>
                <a:xfrm>
                  <a:off x="1185842" y="3428999"/>
                  <a:ext cx="552445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𝟎</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5" name="Rectangle 44">
                  <a:extLst>
                    <a:ext uri="{FF2B5EF4-FFF2-40B4-BE49-F238E27FC236}">
                      <a16:creationId xmlns:a16="http://schemas.microsoft.com/office/drawing/2014/main" id="{992E18C3-C5B3-4671-8006-26F36858D63D}"/>
                    </a:ext>
                  </a:extLst>
                </p:cNvPr>
                <p:cNvSpPr>
                  <a:spLocks noRot="1" noChangeAspect="1" noMove="1" noResize="1" noEditPoints="1" noAdjustHandles="1" noChangeArrowheads="1" noChangeShapeType="1" noTextEdit="1"/>
                </p:cNvSpPr>
                <p:nvPr/>
              </p:nvSpPr>
              <p:spPr>
                <a:xfrm>
                  <a:off x="1185842" y="3428999"/>
                  <a:ext cx="5524451" cy="1741887"/>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6201BD-2963-4EC1-AF6B-513546A302D4}"/>
                    </a:ext>
                  </a:extLst>
                </p:cNvPr>
                <p:cNvSpPr/>
                <p:nvPr/>
              </p:nvSpPr>
              <p:spPr>
                <a:xfrm>
                  <a:off x="1195366" y="3427084"/>
                  <a:ext cx="551492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𝐁𝐞𝐫</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6" name="Rectangle 45">
                  <a:extLst>
                    <a:ext uri="{FF2B5EF4-FFF2-40B4-BE49-F238E27FC236}">
                      <a16:creationId xmlns:a16="http://schemas.microsoft.com/office/drawing/2014/main" id="{BA6201BD-2963-4EC1-AF6B-513546A302D4}"/>
                    </a:ext>
                  </a:extLst>
                </p:cNvPr>
                <p:cNvSpPr>
                  <a:spLocks noRot="1" noChangeAspect="1" noMove="1" noResize="1" noEditPoints="1" noAdjustHandles="1" noChangeArrowheads="1" noChangeShapeType="1" noTextEdit="1"/>
                </p:cNvSpPr>
                <p:nvPr/>
              </p:nvSpPr>
              <p:spPr>
                <a:xfrm>
                  <a:off x="1195366" y="3427084"/>
                  <a:ext cx="5514927" cy="346830"/>
                </a:xfrm>
                <a:prstGeom prst="rect">
                  <a:avLst/>
                </a:prstGeom>
                <a:blipFill>
                  <a:blip r:embed="rId27"/>
                  <a:stretch>
                    <a:fillRect b="-7595"/>
                  </a:stretch>
                </a:blipFill>
                <a:ln>
                  <a:no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82581B2-2D95-45A4-B687-0DB99D1AF336}"/>
              </a:ext>
            </a:extLst>
          </p:cNvPr>
          <p:cNvGrpSpPr/>
          <p:nvPr/>
        </p:nvGrpSpPr>
        <p:grpSpPr>
          <a:xfrm>
            <a:off x="467738" y="4082446"/>
            <a:ext cx="3577212" cy="2597756"/>
            <a:chOff x="1185842" y="3427084"/>
            <a:chExt cx="6111311" cy="1743803"/>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9CC4E03-9A06-4F61-9C86-C90FAE5D2943}"/>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𝒓</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𝒓</m:t>
                            </m:r>
                          </m:sup>
                        </m:sSup>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num>
                          <m:den>
                            <m:r>
                              <a:rPr lang="en-US" sz="2000" b="1" i="1" smtClean="0">
                                <a:latin typeface="Cambria Math" panose="02040503050406030204" pitchFamily="18" charset="0"/>
                                <a:cs typeface="Segoe UI Semibold" panose="020B0702040204020203" pitchFamily="34" charset="0"/>
                              </a:rPr>
                              <m:t>𝒑</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8" name="Rectangle 47">
                  <a:extLst>
                    <a:ext uri="{FF2B5EF4-FFF2-40B4-BE49-F238E27FC236}">
                      <a16:creationId xmlns:a16="http://schemas.microsoft.com/office/drawing/2014/main" id="{29CC4E03-9A06-4F61-9C86-C90FAE5D2943}"/>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BA0A2FE-FE32-4214-AE90-6B563801ED6E}"/>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𝐍𝐞𝐠𝐁𝐢𝐧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𝒓</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9" name="Rectangle 48">
                  <a:extLst>
                    <a:ext uri="{FF2B5EF4-FFF2-40B4-BE49-F238E27FC236}">
                      <a16:creationId xmlns:a16="http://schemas.microsoft.com/office/drawing/2014/main" id="{9BA0A2FE-FE32-4214-AE90-6B563801ED6E}"/>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9"/>
                  <a:stretch>
                    <a:fillRect b="-3571"/>
                  </a:stretch>
                </a:blipFill>
                <a:ln>
                  <a:noFill/>
                </a:ln>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40A44836-F4AC-4228-9018-6878804A2735}"/>
              </a:ext>
            </a:extLst>
          </p:cNvPr>
          <p:cNvGrpSpPr/>
          <p:nvPr/>
        </p:nvGrpSpPr>
        <p:grpSpPr>
          <a:xfrm>
            <a:off x="6296036" y="1379687"/>
            <a:ext cx="3157436" cy="2441375"/>
            <a:chOff x="1185842" y="3427084"/>
            <a:chExt cx="6111311" cy="1743802"/>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E68E9F8-D684-4500-861B-3378BEE9294C}"/>
                    </a:ext>
                  </a:extLst>
                </p:cNvPr>
                <p:cNvSpPr/>
                <p:nvPr/>
              </p:nvSpPr>
              <p:spPr>
                <a:xfrm>
                  <a:off x="1185842" y="3428999"/>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𝒏</m:t>
                                </m:r>
                              </m:num>
                              <m:den>
                                <m:r>
                                  <a:rPr lang="en-US" sz="2000" b="1" i="1" smtClean="0">
                                    <a:latin typeface="Cambria Math" panose="02040503050406030204" pitchFamily="18" charset="0"/>
                                    <a:cs typeface="Segoe UI Semibold" panose="020B0702040204020203" pitchFamily="34" charset="0"/>
                                  </a:rPr>
                                  <m:t>𝒌</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𝒌</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sup>
                        </m:sSup>
                      </m:oMath>
                    </m:oMathPara>
                  </a14:m>
                  <a:endParaRPr lang="en-US" sz="2000" b="1" dirty="0">
                    <a:latin typeface="Segoe UI Semibold" panose="020B0702040204020203" pitchFamily="34" charset="0"/>
                    <a:cs typeface="Segoe UI Semibold" panose="020B0702040204020203" pitchFamily="34" charset="0"/>
                  </a:endParaRPr>
                </a:p>
                <a:p>
                  <a:pPr algn="ctr"/>
                  <a:br>
                    <a:rPr lang="en-US" sz="2000" b="1" i="1" dirty="0">
                      <a:latin typeface="Cambria Math" panose="02040503050406030204" pitchFamily="18" charset="0"/>
                      <a:cs typeface="Segoe UI Semibold" panose="020B0702040204020203" pitchFamily="34" charset="0"/>
                    </a:rPr>
                  </a:b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1" name="Rectangle 50">
                  <a:extLst>
                    <a:ext uri="{FF2B5EF4-FFF2-40B4-BE49-F238E27FC236}">
                      <a16:creationId xmlns:a16="http://schemas.microsoft.com/office/drawing/2014/main" id="{0E68E9F8-D684-4500-861B-3378BEE9294C}"/>
                    </a:ext>
                  </a:extLst>
                </p:cNvPr>
                <p:cNvSpPr>
                  <a:spLocks noRot="1" noChangeAspect="1" noMove="1" noResize="1" noEditPoints="1" noAdjustHandles="1" noChangeArrowheads="1" noChangeShapeType="1" noTextEdit="1"/>
                </p:cNvSpPr>
                <p:nvPr/>
              </p:nvSpPr>
              <p:spPr>
                <a:xfrm>
                  <a:off x="1185842" y="3428999"/>
                  <a:ext cx="6111311" cy="1741887"/>
                </a:xfrm>
                <a:prstGeom prst="rect">
                  <a:avLst/>
                </a:prstGeom>
                <a:blipFill>
                  <a:blip r:embed="rId3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770CA52-FBB0-4E3B-8DFA-6C46E14BDA4F}"/>
                    </a:ext>
                  </a:extLst>
                </p:cNvPr>
                <p:cNvSpPr/>
                <p:nvPr/>
              </p:nvSpPr>
              <p:spPr>
                <a:xfrm>
                  <a:off x="1195365" y="3427084"/>
                  <a:ext cx="6101788"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2" name="Rectangle 51">
                  <a:extLst>
                    <a:ext uri="{FF2B5EF4-FFF2-40B4-BE49-F238E27FC236}">
                      <a16:creationId xmlns:a16="http://schemas.microsoft.com/office/drawing/2014/main" id="{0770CA52-FBB0-4E3B-8DFA-6C46E14BDA4F}"/>
                    </a:ext>
                  </a:extLst>
                </p:cNvPr>
                <p:cNvSpPr>
                  <a:spLocks noRot="1" noChangeAspect="1" noMove="1" noResize="1" noEditPoints="1" noAdjustHandles="1" noChangeArrowheads="1" noChangeShapeType="1" noTextEdit="1"/>
                </p:cNvSpPr>
                <p:nvPr/>
              </p:nvSpPr>
              <p:spPr>
                <a:xfrm>
                  <a:off x="1195365" y="3427084"/>
                  <a:ext cx="6101788" cy="346830"/>
                </a:xfrm>
                <a:prstGeom prst="rect">
                  <a:avLst/>
                </a:prstGeom>
                <a:blipFill>
                  <a:blip r:embed="rId31"/>
                  <a:stretch>
                    <a:fillRect b="-6250"/>
                  </a:stretch>
                </a:blipFill>
                <a:ln>
                  <a:noFill/>
                </a:ln>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0A0AB1CF-ED89-4BD9-8CD2-180C0C24D714}"/>
              </a:ext>
            </a:extLst>
          </p:cNvPr>
          <p:cNvGrpSpPr/>
          <p:nvPr/>
        </p:nvGrpSpPr>
        <p:grpSpPr>
          <a:xfrm>
            <a:off x="4457385" y="4087159"/>
            <a:ext cx="3452059" cy="2593043"/>
            <a:chOff x="1185842" y="3427084"/>
            <a:chExt cx="6111311" cy="1852134"/>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FB594CD-5A01-48B3-8E1C-574300B78B9B}"/>
                    </a:ext>
                  </a:extLst>
                </p:cNvPr>
                <p:cNvSpPr/>
                <p:nvPr/>
              </p:nvSpPr>
              <p:spPr>
                <a:xfrm>
                  <a:off x="1185842" y="3429000"/>
                  <a:ext cx="6111311" cy="18502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i="1" dirty="0">
                    <a:latin typeface="Cambria Math" panose="02040503050406030204" pitchFamily="18" charset="0"/>
                    <a:cs typeface="Segoe UI Semibold" panose="020B0702040204020203" pitchFamily="34" charset="0"/>
                  </a:endParaRPr>
                </a:p>
                <a:p>
                  <a:pPr algn="ctr"/>
                  <a:endParaRPr lang="en-US" sz="17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1900" b="1" i="1" smtClean="0">
                                <a:latin typeface="Cambria Math" panose="02040503050406030204" pitchFamily="18" charset="0"/>
                                <a:cs typeface="Segoe UI Semibold" panose="020B0702040204020203" pitchFamily="34" charset="0"/>
                              </a:rPr>
                            </m:ctrlPr>
                          </m:sSubPr>
                          <m:e>
                            <m:r>
                              <a:rPr lang="en-US" sz="1900" b="1" i="1" smtClean="0">
                                <a:latin typeface="Cambria Math" panose="02040503050406030204" pitchFamily="18" charset="0"/>
                                <a:cs typeface="Segoe UI Semibold" panose="020B0702040204020203" pitchFamily="34" charset="0"/>
                              </a:rPr>
                              <m:t>𝒑</m:t>
                            </m:r>
                          </m:e>
                          <m:sub>
                            <m:r>
                              <a:rPr lang="en-US" sz="1900" b="1" i="1" smtClean="0">
                                <a:latin typeface="Cambria Math" panose="02040503050406030204" pitchFamily="18" charset="0"/>
                                <a:cs typeface="Segoe UI Semibold" panose="020B0702040204020203" pitchFamily="34" charset="0"/>
                              </a:rPr>
                              <m:t>𝑿</m:t>
                            </m:r>
                          </m:sub>
                        </m:sSub>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𝒌</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𝒌</m:t>
                                    </m:r>
                                  </m:den>
                                </m:f>
                              </m:e>
                            </m:d>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𝒌</m:t>
                                    </m:r>
                                  </m:den>
                                </m:f>
                              </m:e>
                            </m:d>
                          </m:num>
                          <m:den>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num>
                                  <m:den>
                                    <m:r>
                                      <a:rPr lang="en-US" sz="1900" b="1" i="1" smtClean="0">
                                        <a:latin typeface="Cambria Math" panose="02040503050406030204" pitchFamily="18" charset="0"/>
                                        <a:cs typeface="Segoe UI Semibold" panose="020B0702040204020203" pitchFamily="34" charset="0"/>
                                      </a:rPr>
                                      <m:t>𝒏</m:t>
                                    </m:r>
                                  </m:den>
                                </m:f>
                              </m:e>
                            </m:d>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1" smtClean="0">
                            <a:latin typeface="Cambria Math" panose="02040503050406030204" pitchFamily="18" charset="0"/>
                            <a:cs typeface="Segoe UI Semibold" panose="020B0702040204020203" pitchFamily="34" charset="0"/>
                          </a:rPr>
                          <m:t>𝔼</m:t>
                        </m:r>
                        <m:d>
                          <m:dPr>
                            <m:begChr m:val="["/>
                            <m:endChr m:val="]"/>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𝑵</m:t>
                            </m:r>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𝑵</m:t>
                                </m:r>
                              </m:e>
                              <m:sup>
                                <m:r>
                                  <a:rPr lang="en-US" sz="1900" b="1" i="1" smtClean="0">
                                    <a:latin typeface="Cambria Math" panose="02040503050406030204" pitchFamily="18" charset="0"/>
                                    <a:cs typeface="Segoe UI Semibold" panose="020B0702040204020203" pitchFamily="34" charset="0"/>
                                  </a:rPr>
                                  <m:t>𝟐</m:t>
                                </m:r>
                              </m:sup>
                            </m:sSup>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𝟏</m:t>
                            </m:r>
                            <m:r>
                              <a:rPr lang="en-US" sz="1900" b="1" i="1" smtClean="0">
                                <a:latin typeface="Cambria Math" panose="02040503050406030204" pitchFamily="18" charset="0"/>
                                <a:cs typeface="Segoe UI Semibold" panose="020B0702040204020203" pitchFamily="34" charset="0"/>
                              </a:rPr>
                              <m:t>)</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4" name="Rectangle 53">
                  <a:extLst>
                    <a:ext uri="{FF2B5EF4-FFF2-40B4-BE49-F238E27FC236}">
                      <a16:creationId xmlns:a16="http://schemas.microsoft.com/office/drawing/2014/main" id="{5FB594CD-5A01-48B3-8E1C-574300B78B9B}"/>
                    </a:ext>
                  </a:extLst>
                </p:cNvPr>
                <p:cNvSpPr>
                  <a:spLocks noRot="1" noChangeAspect="1" noMove="1" noResize="1" noEditPoints="1" noAdjustHandles="1" noChangeArrowheads="1" noChangeShapeType="1" noTextEdit="1"/>
                </p:cNvSpPr>
                <p:nvPr/>
              </p:nvSpPr>
              <p:spPr>
                <a:xfrm>
                  <a:off x="1185842" y="3429000"/>
                  <a:ext cx="6111311" cy="1850218"/>
                </a:xfrm>
                <a:prstGeom prst="rect">
                  <a:avLst/>
                </a:prstGeom>
                <a:blipFill>
                  <a:blip r:embed="rId3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193C354-5686-43D5-9406-47528470F427}"/>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𝐇𝐲𝐩𝐆𝐞𝐨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𝑵</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𝑲</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1193C354-5686-43D5-9406-47528470F427}"/>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3"/>
                  <a:stretch>
                    <a:fillRect b="-6250"/>
                  </a:stretch>
                </a:blipFill>
                <a:ln>
                  <a:no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2797A35C-6E50-4B2F-A906-3E649A5A2543}"/>
              </a:ext>
            </a:extLst>
          </p:cNvPr>
          <p:cNvGrpSpPr/>
          <p:nvPr/>
        </p:nvGrpSpPr>
        <p:grpSpPr>
          <a:xfrm>
            <a:off x="8194002" y="4050696"/>
            <a:ext cx="3577212" cy="2597756"/>
            <a:chOff x="1185842" y="3427084"/>
            <a:chExt cx="6111311" cy="1743803"/>
          </a:xfrm>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5089582-46F3-40CF-A3C3-D7F85DBEA9AD}"/>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𝝀</m:t>
                                </m:r>
                              </m:e>
                              <m:sup>
                                <m:r>
                                  <a:rPr lang="en-US" sz="2000" b="1" i="1">
                                    <a:latin typeface="Cambria Math" panose="02040503050406030204" pitchFamily="18" charset="0"/>
                                    <a:cs typeface="Segoe UI Semibold" panose="020B0702040204020203" pitchFamily="34" charset="0"/>
                                  </a:rPr>
                                  <m:t>𝒌</m:t>
                                </m:r>
                              </m:sup>
                            </m:sSup>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𝒆</m:t>
                                </m:r>
                              </m:e>
                              <m:sup>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𝝀</m:t>
                                </m:r>
                              </m:sup>
                            </m:sSup>
                          </m:num>
                          <m:den>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den>
                        </m:f>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7" name="Rectangle 56">
                  <a:extLst>
                    <a:ext uri="{FF2B5EF4-FFF2-40B4-BE49-F238E27FC236}">
                      <a16:creationId xmlns:a16="http://schemas.microsoft.com/office/drawing/2014/main" id="{15089582-46F3-40CF-A3C3-D7F85DBEA9AD}"/>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3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89E04FC-C64E-49E3-8DE3-F18A765054CA}"/>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𝐏𝐨𝐢</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8" name="Rectangle 57">
                  <a:extLst>
                    <a:ext uri="{FF2B5EF4-FFF2-40B4-BE49-F238E27FC236}">
                      <a16:creationId xmlns:a16="http://schemas.microsoft.com/office/drawing/2014/main" id="{789E04FC-C64E-49E3-8DE3-F18A765054CA}"/>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5"/>
                  <a:stretch>
                    <a:fillRect b="-3529"/>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819615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C86D-090F-4F67-B0D5-92DE925E4254}"/>
              </a:ext>
            </a:extLst>
          </p:cNvPr>
          <p:cNvSpPr>
            <a:spLocks noGrp="1"/>
          </p:cNvSpPr>
          <p:nvPr>
            <p:ph type="title"/>
          </p:nvPr>
        </p:nvSpPr>
        <p:spPr/>
        <p:txBody>
          <a:bodyPr/>
          <a:lstStyle/>
          <a:p>
            <a:r>
              <a:rPr lang="en-US" dirty="0"/>
              <a:t>Scenario: Uniform</a:t>
            </a:r>
          </a:p>
        </p:txBody>
      </p:sp>
      <p:sp>
        <p:nvSpPr>
          <p:cNvPr id="3" name="Content Placeholder 2">
            <a:extLst>
              <a:ext uri="{FF2B5EF4-FFF2-40B4-BE49-F238E27FC236}">
                <a16:creationId xmlns:a16="http://schemas.microsoft.com/office/drawing/2014/main" id="{1228B001-8D5E-4396-9407-CB53CC23764E}"/>
              </a:ext>
            </a:extLst>
          </p:cNvPr>
          <p:cNvSpPr>
            <a:spLocks noGrp="1"/>
          </p:cNvSpPr>
          <p:nvPr>
            <p:ph idx="1"/>
          </p:nvPr>
        </p:nvSpPr>
        <p:spPr/>
        <p:txBody>
          <a:bodyPr/>
          <a:lstStyle/>
          <a:p>
            <a:r>
              <a:rPr lang="en-US" b="1" dirty="0"/>
              <a:t>You want an integer in some range, with each integer equally likely.</a:t>
            </a:r>
          </a:p>
          <a:p>
            <a:endParaRPr lang="en-US" dirty="0"/>
          </a:p>
          <a:p>
            <a:r>
              <a:rPr lang="en-US" i="1" dirty="0"/>
              <a:t>Familiar example:</a:t>
            </a:r>
          </a:p>
          <a:p>
            <a:r>
              <a:rPr lang="en-US" dirty="0"/>
              <a:t>Outcome of rolling a fair die (or draw a random integer from 1,…,n)</a:t>
            </a:r>
          </a:p>
          <a:p>
            <a:pPr lvl="1"/>
            <a:r>
              <a:rPr lang="en-US" dirty="0"/>
              <a:t>equally likely to be an integer between 1 and 6</a:t>
            </a:r>
          </a:p>
        </p:txBody>
      </p:sp>
    </p:spTree>
    <p:extLst>
      <p:ext uri="{BB962C8B-B14F-4D97-AF65-F5344CB8AC3E}">
        <p14:creationId xmlns:p14="http://schemas.microsoft.com/office/powerpoint/2010/main" val="585873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BF2C-25D3-45DC-A889-139C9F636DDA}"/>
              </a:ext>
            </a:extLst>
          </p:cNvPr>
          <p:cNvSpPr>
            <a:spLocks noGrp="1"/>
          </p:cNvSpPr>
          <p:nvPr>
            <p:ph type="title"/>
          </p:nvPr>
        </p:nvSpPr>
        <p:spPr/>
        <p:txBody>
          <a:bodyPr/>
          <a:lstStyle/>
          <a:p>
            <a:r>
              <a:rPr lang="en-US" dirty="0"/>
              <a:t>Discrete Uniform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7CE53D-0961-45BC-BA67-6568F855E6B2}"/>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a uniformly random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(inclusive)</a:t>
                </a:r>
              </a:p>
              <a:p>
                <a:r>
                  <a:rPr lang="en-US" dirty="0"/>
                  <a:t>Parameter </a:t>
                </a:r>
                <a14:m>
                  <m:oMath xmlns:m="http://schemas.openxmlformats.org/officeDocument/2006/math">
                    <m:r>
                      <a:rPr lang="en-US" b="0" i="1" smtClean="0">
                        <a:latin typeface="Cambria Math" panose="02040503050406030204" pitchFamily="18" charset="0"/>
                      </a:rPr>
                      <m:t>𝑎</m:t>
                    </m:r>
                  </m:oMath>
                </a14:m>
                <a:r>
                  <a:rPr lang="en-US" dirty="0"/>
                  <a:t> is the minimum value in the support, </a:t>
                </a:r>
                <a14:m>
                  <m:oMath xmlns:m="http://schemas.openxmlformats.org/officeDocument/2006/math">
                    <m:r>
                      <a:rPr lang="en-US" b="0" i="1" smtClean="0">
                        <a:latin typeface="Cambria Math" panose="02040503050406030204" pitchFamily="18" charset="0"/>
                      </a:rPr>
                      <m:t>𝑏</m:t>
                    </m:r>
                  </m:oMath>
                </a14:m>
                <a:r>
                  <a:rPr lang="en-US" dirty="0"/>
                  <a:t> is the maximum value in the support.</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den>
                    </m:f>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den>
                    </m:f>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r>
                      <a:rPr lang="en-US" b="0" i="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𝑏</m:t>
                    </m:r>
                  </m:oMath>
                </a14:m>
                <a:r>
                  <a:rPr lang="en-US" dirty="0"/>
                  <a:t>.</a:t>
                </a:r>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endParaRPr lang="en-US" b="0"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+2)</m:t>
                        </m:r>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027CE53D-0961-45BC-BA67-6568F855E6B2}"/>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1451955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8CB4-DE70-40F1-ADF1-AF4735D79B51}"/>
              </a:ext>
            </a:extLst>
          </p:cNvPr>
          <p:cNvSpPr>
            <a:spLocks noGrp="1"/>
          </p:cNvSpPr>
          <p:nvPr>
            <p:ph type="title"/>
          </p:nvPr>
        </p:nvSpPr>
        <p:spPr/>
        <p:txBody>
          <a:bodyPr/>
          <a:lstStyle/>
          <a:p>
            <a:r>
              <a:rPr lang="en-US" dirty="0"/>
              <a:t>Situation: Bernoulli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2091B2-A9A6-4A9E-A78C-1015BA0B467E}"/>
                  </a:ext>
                </a:extLst>
              </p:cNvPr>
              <p:cNvSpPr>
                <a:spLocks noGrp="1"/>
              </p:cNvSpPr>
              <p:nvPr>
                <p:ph idx="1"/>
              </p:nvPr>
            </p:nvSpPr>
            <p:spPr/>
            <p:txBody>
              <a:bodyPr>
                <a:normAutofit/>
              </a:bodyPr>
              <a:lstStyle/>
              <a:p>
                <a:r>
                  <a:rPr lang="en-US" b="1" dirty="0"/>
                  <a:t>Do I get a success in </a:t>
                </a:r>
                <a:r>
                  <a:rPr lang="en-US" b="1" u="sng" dirty="0"/>
                  <a:t>one</a:t>
                </a:r>
                <a:r>
                  <a:rPr lang="en-US" b="1" dirty="0"/>
                  <a:t> trial with </a:t>
                </a:r>
                <a:r>
                  <a:rPr lang="en-US" b="1" u="sng" dirty="0"/>
                  <a:t>probability </a:t>
                </a:r>
                <a14:m>
                  <m:oMath xmlns:m="http://schemas.openxmlformats.org/officeDocument/2006/math">
                    <m:r>
                      <a:rPr lang="en-US" b="1" i="1" u="sng" smtClean="0">
                        <a:latin typeface="Cambria Math" panose="02040503050406030204" pitchFamily="18" charset="0"/>
                      </a:rPr>
                      <m:t>𝒑</m:t>
                    </m:r>
                  </m:oMath>
                </a14:m>
                <a:r>
                  <a:rPr lang="en-US" b="1" u="sng" dirty="0"/>
                  <a:t> of “success”?</a:t>
                </a:r>
                <a:endParaRPr lang="en-US" b="1" dirty="0"/>
              </a:p>
              <a:p>
                <a:endParaRPr lang="en-US" b="1" dirty="0"/>
              </a:p>
              <a:p>
                <a:endParaRPr lang="en-US" dirty="0"/>
              </a:p>
              <a:p>
                <a:r>
                  <a:rPr lang="en-US" i="1" dirty="0"/>
                  <a:t>Familiar examples:</a:t>
                </a:r>
              </a:p>
              <a:p>
                <a:r>
                  <a:rPr lang="en-US" dirty="0"/>
                  <a:t>You flip a biased coin (once) and want to record whether its heads.</a:t>
                </a:r>
              </a:p>
              <a:p>
                <a:r>
                  <a:rPr lang="en-US" dirty="0"/>
                  <a:t>An indicator random variable that is either 1 or 0</a:t>
                </a:r>
              </a:p>
            </p:txBody>
          </p:sp>
        </mc:Choice>
        <mc:Fallback xmlns="">
          <p:sp>
            <p:nvSpPr>
              <p:cNvPr id="3" name="Content Placeholder 2">
                <a:extLst>
                  <a:ext uri="{FF2B5EF4-FFF2-40B4-BE49-F238E27FC236}">
                    <a16:creationId xmlns:a16="http://schemas.microsoft.com/office/drawing/2014/main" id="{122091B2-A9A6-4A9E-A78C-1015BA0B467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747706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726A-7C46-4DF8-A72C-E69F0A51ECB3}"/>
              </a:ext>
            </a:extLst>
          </p:cNvPr>
          <p:cNvSpPr>
            <a:spLocks noGrp="1"/>
          </p:cNvSpPr>
          <p:nvPr>
            <p:ph type="title"/>
          </p:nvPr>
        </p:nvSpPr>
        <p:spPr/>
        <p:txBody>
          <a:bodyPr/>
          <a:lstStyle/>
          <a:p>
            <a:r>
              <a:rPr lang="en-US" dirty="0"/>
              <a:t>Bernoulli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2FEE4C-458C-417B-AB12-DEA669A7C30C}"/>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i="1" dirty="0">
                  <a:latin typeface="Cambria Math" panose="02040503050406030204" pitchFamily="18" charset="0"/>
                </a:endParaRPr>
              </a:p>
              <a:p>
                <a14:m>
                  <m:oMath xmlns:m="http://schemas.openxmlformats.org/officeDocument/2006/math">
                    <m:r>
                      <a:rPr lang="en-US" i="1" smtClean="0">
                        <a:latin typeface="Cambria Math" panose="02040503050406030204" pitchFamily="18" charset="0"/>
                      </a:rPr>
                      <m:t>𝑋</m:t>
                    </m:r>
                  </m:oMath>
                </a14:m>
                <a:r>
                  <a:rPr lang="en-US" dirty="0"/>
                  <a:t> is the </a:t>
                </a:r>
                <a:r>
                  <a:rPr lang="en-US" u="sng" dirty="0"/>
                  <a:t>indicator random variable that the trial was a success</a:t>
                </a:r>
                <a:r>
                  <a:rPr lang="en-US" dirty="0"/>
                  <a:t>.</a:t>
                </a:r>
              </a:p>
              <a:p>
                <a:r>
                  <a:rPr lang="en-US" dirty="0"/>
                  <a:t>Parameter </a:t>
                </a:r>
                <a14:m>
                  <m:oMath xmlns:m="http://schemas.openxmlformats.org/officeDocument/2006/math">
                    <m:r>
                      <a:rPr lang="en-US" b="0" i="1" smtClean="0">
                        <a:latin typeface="Cambria Math" panose="02040503050406030204" pitchFamily="18" charset="0"/>
                      </a:rPr>
                      <m:t>𝑝</m:t>
                    </m:r>
                  </m:oMath>
                </a14:m>
                <a:r>
                  <a:rPr lang="en-US" b="0" dirty="0"/>
                  <a:t> is probability of success on the trial.</a:t>
                </a:r>
              </a:p>
              <a:p>
                <a:r>
                  <a:rPr lang="en-US" b="1" dirty="0"/>
                  <a:t>PMF</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𝑋</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latin typeface="Cambria Math" panose="02040503050406030204" pitchFamily="18" charset="0"/>
                      </a:rPr>
                      <m:t>𝑝</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0≤</m:t>
                            </m:r>
                            <m:r>
                              <a:rPr lang="en-US" b="0" i="1" smtClean="0">
                                <a:latin typeface="Cambria Math" panose="02040503050406030204" pitchFamily="18" charset="0"/>
                              </a:rPr>
                              <m:t>𝑘</m:t>
                            </m:r>
                            <m:r>
                              <a:rPr lang="en-US" b="0" i="1" smtClean="0">
                                <a:latin typeface="Cambria Math" panose="02040503050406030204" pitchFamily="18" charset="0"/>
                              </a:rPr>
                              <m:t>&lt;1</m:t>
                            </m:r>
                          </m:e>
                          <m:e>
                            <m:r>
                              <a:rPr lang="en-US" b="0" i="1" smtClean="0">
                                <a:latin typeface="Cambria Math" panose="02040503050406030204" pitchFamily="18" charset="0"/>
                              </a:rPr>
                              <m:t>1                   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qArr>
                      </m:e>
                    </m:d>
                  </m:oMath>
                </a14:m>
                <a:endParaRPr lang="en-US" dirty="0"/>
              </a:p>
              <a:p>
                <a:r>
                  <a:rPr lang="en-US" b="1" dirty="0"/>
                  <a:t>Expectation</a:t>
                </a:r>
                <a:r>
                  <a:rPr lang="en-US" b="0" dirty="0"/>
                  <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r>
                  <a:rPr lang="en-US" b="1" dirty="0"/>
                  <a:t>Variance</a:t>
                </a:r>
                <a:r>
                  <a:rPr lang="en-US" b="0" dirty="0"/>
                  <a:t>: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F2FEE4C-458C-417B-AB12-DEA669A7C30C}"/>
                  </a:ext>
                </a:extLst>
              </p:cNvPr>
              <p:cNvSpPr>
                <a:spLocks noGrp="1" noRot="1" noChangeAspect="1" noMove="1" noResize="1" noEditPoints="1" noAdjustHandles="1" noChangeArrowheads="1" noChangeShapeType="1" noTextEdit="1"/>
              </p:cNvSpPr>
              <p:nvPr>
                <p:ph idx="1"/>
              </p:nvPr>
            </p:nvSpPr>
            <p:spPr>
              <a:blipFill>
                <a:blip r:embed="rId2"/>
                <a:stretch>
                  <a:fillRect l="-654" b="-252"/>
                </a:stretch>
              </a:blipFill>
            </p:spPr>
            <p:txBody>
              <a:bodyPr/>
              <a:lstStyle/>
              <a:p>
                <a:r>
                  <a:rPr lang="en-US">
                    <a:noFill/>
                  </a:rPr>
                  <a:t> </a:t>
                </a:r>
              </a:p>
            </p:txBody>
          </p:sp>
        </mc:Fallback>
      </mc:AlternateContent>
    </p:spTree>
    <p:extLst>
      <p:ext uri="{BB962C8B-B14F-4D97-AF65-F5344CB8AC3E}">
        <p14:creationId xmlns:p14="http://schemas.microsoft.com/office/powerpoint/2010/main" val="3829782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726A-7C46-4DF8-A72C-E69F0A51ECB3}"/>
              </a:ext>
            </a:extLst>
          </p:cNvPr>
          <p:cNvSpPr>
            <a:spLocks noGrp="1"/>
          </p:cNvSpPr>
          <p:nvPr>
            <p:ph type="title"/>
          </p:nvPr>
        </p:nvSpPr>
        <p:spPr/>
        <p:txBody>
          <a:bodyPr/>
          <a:lstStyle/>
          <a:p>
            <a:r>
              <a:rPr lang="en-US" dirty="0"/>
              <a:t>Bernoulli Distribution Examples</a:t>
            </a:r>
          </a:p>
        </p:txBody>
      </p:sp>
      <p:sp>
        <p:nvSpPr>
          <p:cNvPr id="3" name="Content Placeholder 2">
            <a:extLst>
              <a:ext uri="{FF2B5EF4-FFF2-40B4-BE49-F238E27FC236}">
                <a16:creationId xmlns:a16="http://schemas.microsoft.com/office/drawing/2014/main" id="{CF2FEE4C-458C-417B-AB12-DEA669A7C30C}"/>
              </a:ext>
            </a:extLst>
          </p:cNvPr>
          <p:cNvSpPr>
            <a:spLocks noGrp="1"/>
          </p:cNvSpPr>
          <p:nvPr>
            <p:ph idx="1"/>
          </p:nvPr>
        </p:nvSpPr>
        <p:spPr>
          <a:xfrm>
            <a:off x="575240" y="1463857"/>
            <a:ext cx="12647274" cy="4845504"/>
          </a:xfrm>
        </p:spPr>
        <p:txBody>
          <a:bodyPr/>
          <a:lstStyle/>
          <a:p>
            <a:r>
              <a:rPr lang="en-US" dirty="0"/>
              <a:t>Did a particular bit get written correctly on the device?</a:t>
            </a:r>
          </a:p>
          <a:p>
            <a:r>
              <a:rPr lang="en-US" dirty="0"/>
              <a:t>Did you guess right on a multiple-choice test?</a:t>
            </a:r>
          </a:p>
          <a:p>
            <a:r>
              <a:rPr lang="en-US" dirty="0"/>
              <a:t>Did a server in a cluster fail?</a:t>
            </a:r>
          </a:p>
          <a:p>
            <a:r>
              <a:rPr lang="en-US" dirty="0"/>
              <a:t>Did a disk drive crash?</a:t>
            </a:r>
          </a:p>
          <a:p>
            <a:r>
              <a:rPr lang="en-US" dirty="0"/>
              <a:t>Did buying a particular share of a stock pay off?</a:t>
            </a:r>
          </a:p>
          <a:p>
            <a:r>
              <a:rPr lang="en-US" dirty="0"/>
              <a:t>Did a user like or dislike a YouTube video? (Back in ye olden days, at least)</a:t>
            </a:r>
          </a:p>
          <a:p>
            <a:r>
              <a:rPr lang="en-US" dirty="0"/>
              <a:t>Does a user click an ad?</a:t>
            </a:r>
          </a:p>
        </p:txBody>
      </p:sp>
      <p:sp>
        <p:nvSpPr>
          <p:cNvPr id="5" name="Rectangle: Rounded Corners 4">
            <a:extLst>
              <a:ext uri="{FF2B5EF4-FFF2-40B4-BE49-F238E27FC236}">
                <a16:creationId xmlns:a16="http://schemas.microsoft.com/office/drawing/2014/main" id="{47351E6A-3467-A2AD-7001-75B1AE1F6CB9}"/>
              </a:ext>
            </a:extLst>
          </p:cNvPr>
          <p:cNvSpPr/>
          <p:nvPr/>
        </p:nvSpPr>
        <p:spPr>
          <a:xfrm>
            <a:off x="481805" y="5394143"/>
            <a:ext cx="10998995" cy="1200581"/>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i="1" dirty="0">
                <a:solidFill>
                  <a:schemeClr val="tx1"/>
                </a:solidFill>
                <a:latin typeface="Segoe UI Semilight" panose="020B0402040204020203" pitchFamily="34" charset="0"/>
                <a:cs typeface="Segoe UI Semilight" panose="020B0402040204020203" pitchFamily="34" charset="0"/>
              </a:rPr>
              <a:t>In each of these, we find the probability of success on a trial, define a RV as an indicator for whether the event occurred, say the RV follows a </a:t>
            </a:r>
            <a:r>
              <a:rPr lang="en-US" sz="2200" i="1" dirty="0" err="1">
                <a:solidFill>
                  <a:schemeClr val="tx1"/>
                </a:solidFill>
                <a:latin typeface="Segoe UI Semilight" panose="020B0402040204020203" pitchFamily="34" charset="0"/>
                <a:cs typeface="Segoe UI Semilight" panose="020B0402040204020203" pitchFamily="34" charset="0"/>
              </a:rPr>
              <a:t>bernoulli</a:t>
            </a:r>
            <a:r>
              <a:rPr lang="en-US" sz="2200" i="1" dirty="0">
                <a:solidFill>
                  <a:schemeClr val="tx1"/>
                </a:solidFill>
                <a:latin typeface="Segoe UI Semilight" panose="020B0402040204020203" pitchFamily="34" charset="0"/>
                <a:cs typeface="Segoe UI Semilight" panose="020B0402040204020203" pitchFamily="34" charset="0"/>
              </a:rPr>
              <a:t> distribution with relevant and we have the PMF, E[X] and Var(X)!</a:t>
            </a:r>
            <a:endParaRPr lang="en-US" sz="22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087912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4FB1-6674-4295-A04D-F9BAD5265C39}"/>
              </a:ext>
            </a:extLst>
          </p:cNvPr>
          <p:cNvSpPr>
            <a:spLocks noGrp="1"/>
          </p:cNvSpPr>
          <p:nvPr>
            <p:ph type="title"/>
          </p:nvPr>
        </p:nvSpPr>
        <p:spPr/>
        <p:txBody>
          <a:bodyPr/>
          <a:lstStyle/>
          <a:p>
            <a:r>
              <a:rPr lang="en-US" dirty="0"/>
              <a:t>Situation: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0788A3-C9FA-4772-98DB-A04626E4BC1F}"/>
                  </a:ext>
                </a:extLst>
              </p:cNvPr>
              <p:cNvSpPr>
                <a:spLocks noGrp="1"/>
              </p:cNvSpPr>
              <p:nvPr>
                <p:ph idx="1"/>
              </p:nvPr>
            </p:nvSpPr>
            <p:spPr/>
            <p:txBody>
              <a:bodyPr/>
              <a:lstStyle/>
              <a:p>
                <a:r>
                  <a:rPr lang="en-US" b="1" dirty="0"/>
                  <a:t>How many success did you see in </a:t>
                </a:r>
                <a14:m>
                  <m:oMath xmlns:m="http://schemas.openxmlformats.org/officeDocument/2006/math">
                    <m:r>
                      <a:rPr lang="en-US" b="1" i="1" smtClean="0">
                        <a:latin typeface="Cambria Math" panose="02040503050406030204" pitchFamily="18" charset="0"/>
                      </a:rPr>
                      <m:t>𝒏</m:t>
                    </m:r>
                  </m:oMath>
                </a14:m>
                <a:r>
                  <a:rPr lang="en-US" b="1" dirty="0"/>
                  <a:t> </a:t>
                </a:r>
                <a:r>
                  <a:rPr lang="en-US" b="1" i="1" dirty="0"/>
                  <a:t>independent</a:t>
                </a:r>
                <a:r>
                  <a:rPr lang="en-US" b="1" dirty="0"/>
                  <a:t> trials, where each trial has probability </a:t>
                </a:r>
                <a14:m>
                  <m:oMath xmlns:m="http://schemas.openxmlformats.org/officeDocument/2006/math">
                    <m:r>
                      <a:rPr lang="en-US" b="1" i="1" smtClean="0">
                        <a:latin typeface="Cambria Math" panose="02040503050406030204" pitchFamily="18" charset="0"/>
                      </a:rPr>
                      <m:t>𝒑</m:t>
                    </m:r>
                  </m:oMath>
                </a14:m>
                <a:r>
                  <a:rPr lang="en-US" b="1" dirty="0"/>
                  <a:t> of success?</a:t>
                </a:r>
                <a:endParaRPr lang="en-US" dirty="0"/>
              </a:p>
              <a:p>
                <a:endParaRPr lang="en-US" dirty="0"/>
              </a:p>
              <a:p>
                <a:r>
                  <a:rPr lang="en-US" i="1" dirty="0"/>
                  <a:t>Familiar example:</a:t>
                </a:r>
              </a:p>
              <a:p>
                <a:r>
                  <a:rPr lang="en-US" dirty="0"/>
                  <a:t>You flip a coin </a:t>
                </a:r>
                <a14:m>
                  <m:oMath xmlns:m="http://schemas.openxmlformats.org/officeDocument/2006/math">
                    <m:r>
                      <a:rPr lang="en-US" b="0" i="1" smtClean="0">
                        <a:latin typeface="Cambria Math" panose="02040503050406030204" pitchFamily="18" charset="0"/>
                      </a:rPr>
                      <m:t>𝑛</m:t>
                    </m:r>
                  </m:oMath>
                </a14:m>
                <a:r>
                  <a:rPr lang="en-US" dirty="0"/>
                  <a:t> times independently, each with a probability </a:t>
                </a:r>
                <a14:m>
                  <m:oMath xmlns:m="http://schemas.openxmlformats.org/officeDocument/2006/math">
                    <m:r>
                      <a:rPr lang="en-US" b="0" i="1" smtClean="0">
                        <a:latin typeface="Cambria Math" panose="02040503050406030204" pitchFamily="18" charset="0"/>
                      </a:rPr>
                      <m:t>𝑝</m:t>
                    </m:r>
                  </m:oMath>
                </a14:m>
                <a:r>
                  <a:rPr lang="en-US" dirty="0"/>
                  <a:t> of coming up heads. How many heads are there?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40788A3-C9FA-4772-98DB-A04626E4BC1F}"/>
                  </a:ext>
                </a:extLst>
              </p:cNvPr>
              <p:cNvSpPr>
                <a:spLocks noGrp="1" noRot="1" noChangeAspect="1" noMove="1" noResize="1" noEditPoints="1" noAdjustHandles="1" noChangeArrowheads="1" noChangeShapeType="1" noTextEdit="1"/>
              </p:cNvSpPr>
              <p:nvPr>
                <p:ph idx="1"/>
              </p:nvPr>
            </p:nvSpPr>
            <p:spPr>
              <a:blipFill>
                <a:blip r:embed="rId2"/>
                <a:stretch>
                  <a:fillRect l="-708" t="-2138" r="-272"/>
                </a:stretch>
              </a:blipFill>
            </p:spPr>
            <p:txBody>
              <a:bodyPr/>
              <a:lstStyle/>
              <a:p>
                <a:r>
                  <a:rPr lang="en-US">
                    <a:noFill/>
                  </a:rPr>
                  <a:t> </a:t>
                </a:r>
              </a:p>
            </p:txBody>
          </p:sp>
        </mc:Fallback>
      </mc:AlternateContent>
    </p:spTree>
    <p:extLst>
      <p:ext uri="{BB962C8B-B14F-4D97-AF65-F5344CB8AC3E}">
        <p14:creationId xmlns:p14="http://schemas.microsoft.com/office/powerpoint/2010/main" val="1442476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Binomial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Bin</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successes across </a:t>
                </a:r>
                <a14:m>
                  <m:oMath xmlns:m="http://schemas.openxmlformats.org/officeDocument/2006/math">
                    <m:r>
                      <a:rPr lang="en-US" b="0" i="1" smtClean="0">
                        <a:latin typeface="Cambria Math" panose="02040503050406030204" pitchFamily="18" charset="0"/>
                      </a:rPr>
                      <m:t>𝑛</m:t>
                    </m:r>
                  </m:oMath>
                </a14:m>
                <a:r>
                  <a:rPr lang="en-US" dirty="0"/>
                  <a:t> </a:t>
                </a:r>
                <a:r>
                  <a:rPr lang="en-US" u="sng" dirty="0"/>
                  <a:t>independent</a:t>
                </a:r>
                <a:r>
                  <a:rPr lang="en-US" dirty="0"/>
                  <a:t> trials.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𝑛</m:t>
                    </m:r>
                  </m:oMath>
                </a14:m>
                <a:r>
                  <a:rPr lang="en-US" dirty="0"/>
                  <a:t> is the number of independent trials. </a:t>
                </a:r>
                <a:br>
                  <a:rPr lang="en-US" dirty="0"/>
                </a:br>
                <a14:m>
                  <m:oMath xmlns:m="http://schemas.openxmlformats.org/officeDocument/2006/math">
                    <m:r>
                      <a:rPr lang="en-US" b="0" i="1" smtClean="0">
                        <a:latin typeface="Cambria Math" panose="02040503050406030204" pitchFamily="18" charset="0"/>
                      </a:rPr>
                      <m:t>𝑝</m:t>
                    </m:r>
                  </m:oMath>
                </a14:m>
                <a:r>
                  <a:rPr lang="en-US" dirty="0"/>
                  <a:t> is the probability of success for one trial.</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∈{0,1,…,</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oMath>
                </a14:m>
                <a:r>
                  <a:rPr lang="en-US" dirty="0"/>
                  <a:t> is ugly.</a:t>
                </a:r>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𝑛𝑝</m:t>
                    </m:r>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89EDAFF-94EB-49D7-A363-38C1D3A9DCD1}"/>
                  </a:ext>
                </a:extLst>
              </p:cNvPr>
              <p:cNvSpPr>
                <a:spLocks noGrp="1" noRot="1" noChangeAspect="1" noMove="1" noResize="1" noEditPoints="1" noAdjustHandles="1" noChangeArrowheads="1" noChangeShapeType="1" noTextEdit="1"/>
              </p:cNvSpPr>
              <p:nvPr>
                <p:ph idx="1"/>
              </p:nvPr>
            </p:nvSpPr>
            <p:spPr>
              <a:blipFill>
                <a:blip r:embed="rId3"/>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1368167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Binomial Distribution</a:t>
            </a:r>
            <a:r>
              <a:rPr lang="en-US" i="1" dirty="0"/>
              <a:t> Examples</a:t>
            </a:r>
            <a:endParaRPr lang="en-US" dirty="0"/>
          </a:p>
        </p:txBody>
      </p:sp>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p:txBody>
          <a:bodyPr/>
          <a:lstStyle/>
          <a:p>
            <a:pPr marL="0" indent="0">
              <a:buNone/>
            </a:pPr>
            <a:r>
              <a:rPr lang="en-US" dirty="0"/>
              <a:t>How many bits were written correctly on the device?</a:t>
            </a:r>
          </a:p>
          <a:p>
            <a:pPr marL="0" indent="0">
              <a:buNone/>
            </a:pPr>
            <a:r>
              <a:rPr lang="en-US" dirty="0"/>
              <a:t>How many questions did you guess right on a multiple-choice test?</a:t>
            </a:r>
          </a:p>
          <a:p>
            <a:pPr marL="0" indent="0">
              <a:buNone/>
            </a:pPr>
            <a:r>
              <a:rPr lang="en-US" dirty="0"/>
              <a:t>How many servers in a cluster failed?</a:t>
            </a:r>
          </a:p>
          <a:p>
            <a:pPr marL="0" indent="0">
              <a:buNone/>
            </a:pPr>
            <a:r>
              <a:rPr lang="en-US" dirty="0"/>
              <a:t>How many keys went to one bucket in a hash table?</a:t>
            </a:r>
          </a:p>
        </p:txBody>
      </p:sp>
    </p:spTree>
    <p:extLst>
      <p:ext uri="{BB962C8B-B14F-4D97-AF65-F5344CB8AC3E}">
        <p14:creationId xmlns:p14="http://schemas.microsoft.com/office/powerpoint/2010/main" val="343096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2DC-BB94-7DC3-001E-FA60103D56F1}"/>
              </a:ext>
            </a:extLst>
          </p:cNvPr>
          <p:cNvSpPr>
            <a:spLocks noGrp="1"/>
          </p:cNvSpPr>
          <p:nvPr>
            <p:ph type="title"/>
          </p:nvPr>
        </p:nvSpPr>
        <p:spPr/>
        <p:txBody>
          <a:bodyPr/>
          <a:lstStyle/>
          <a:p>
            <a:r>
              <a:rPr lang="en-US" b="1" dirty="0"/>
              <a:t>Example: </a:t>
            </a:r>
            <a:r>
              <a:rPr lang="en-US" dirty="0"/>
              <a:t>Unpopular 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16B10-6701-4C2D-6B78-ABF1B25BF951}"/>
                  </a:ext>
                </a:extLst>
              </p:cNvPr>
              <p:cNvSpPr>
                <a:spLocks noGrp="1"/>
              </p:cNvSpPr>
              <p:nvPr>
                <p:ph idx="1"/>
              </p:nvPr>
            </p:nvSpPr>
            <p:spPr/>
            <p:txBody>
              <a:bodyPr/>
              <a:lstStyle/>
              <a:p>
                <a:r>
                  <a:rPr lang="en-US" dirty="0"/>
                  <a:t>A donut shop serves 50 people a day and serves a </a:t>
                </a:r>
                <a:r>
                  <a:rPr lang="en-US" i="1" dirty="0"/>
                  <a:t>mango chili lime</a:t>
                </a:r>
                <a:r>
                  <a:rPr lang="en-US" dirty="0"/>
                  <a:t> donut. The probability that a customer chooses this donut is 0.2. All customers’ choices are independent of each other. </a:t>
                </a:r>
              </a:p>
              <a:p>
                <a:endParaRPr lang="en-US" sz="1000" dirty="0"/>
              </a:p>
              <a:p>
                <a:r>
                  <a:rPr lang="en-US" i="1" dirty="0"/>
                  <a:t>What is the probability that </a:t>
                </a:r>
                <a:r>
                  <a:rPr lang="en-US" i="1" u="sng" dirty="0"/>
                  <a:t>exactly</a:t>
                </a:r>
                <a:r>
                  <a:rPr lang="en-US" i="1" dirty="0"/>
                  <a:t> </a:t>
                </a:r>
                <a14:m>
                  <m:oMath xmlns:m="http://schemas.openxmlformats.org/officeDocument/2006/math">
                    <m:r>
                      <a:rPr lang="en-US" i="1" dirty="0" smtClean="0">
                        <a:latin typeface="Cambria Math" panose="02040503050406030204" pitchFamily="18" charset="0"/>
                      </a:rPr>
                      <m:t>10</m:t>
                    </m:r>
                  </m:oMath>
                </a14:m>
                <a:r>
                  <a:rPr lang="en-US" i="1" dirty="0"/>
                  <a:t> people choose this flavor? </a:t>
                </a:r>
              </a:p>
              <a:p>
                <a:endParaRPr lang="en-US" i="1" dirty="0"/>
              </a:p>
              <a:p>
                <a:endParaRPr lang="en-US" i="1" dirty="0"/>
              </a:p>
              <a:p>
                <a:r>
                  <a:rPr lang="en-US" i="1" dirty="0"/>
                  <a:t>What is the probability that </a:t>
                </a:r>
                <a:r>
                  <a:rPr lang="en-US" i="1" u="sng" dirty="0"/>
                  <a:t>at least</a:t>
                </a:r>
                <a:r>
                  <a:rPr lang="en-US" i="1" dirty="0"/>
                  <a:t> </a:t>
                </a:r>
                <a14:m>
                  <m:oMath xmlns:m="http://schemas.openxmlformats.org/officeDocument/2006/math">
                    <m:r>
                      <a:rPr lang="en-US" i="1" dirty="0" smtClean="0">
                        <a:latin typeface="Cambria Math" panose="02040503050406030204" pitchFamily="18" charset="0"/>
                      </a:rPr>
                      <m:t>3</m:t>
                    </m:r>
                  </m:oMath>
                </a14:m>
                <a:r>
                  <a:rPr lang="en-US" i="1" dirty="0"/>
                  <a:t> people choose this flavor? </a:t>
                </a:r>
              </a:p>
            </p:txBody>
          </p:sp>
        </mc:Choice>
        <mc:Fallback xmlns="">
          <p:sp>
            <p:nvSpPr>
              <p:cNvPr id="3" name="Content Placeholder 2">
                <a:extLst>
                  <a:ext uri="{FF2B5EF4-FFF2-40B4-BE49-F238E27FC236}">
                    <a16:creationId xmlns:a16="http://schemas.microsoft.com/office/drawing/2014/main" id="{2CE16B10-6701-4C2D-6B78-ABF1B25BF95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74533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E8DBB-FE44-F933-09FB-69DD16272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D0BFE-E19B-9CF5-7ACF-1435D04203A0}"/>
              </a:ext>
            </a:extLst>
          </p:cNvPr>
          <p:cNvSpPr>
            <a:spLocks noGrp="1"/>
          </p:cNvSpPr>
          <p:nvPr>
            <p:ph type="title"/>
          </p:nvPr>
        </p:nvSpPr>
        <p:spPr/>
        <p:txBody>
          <a:bodyPr/>
          <a:lstStyle/>
          <a:p>
            <a:r>
              <a:rPr lang="en-US"/>
              <a:t>Rotating the table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672C27-7E8D-9F03-637A-918226801774}"/>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000" b="1" u="sng" dirty="0"/>
                  <a:t>Decompose:</a:t>
                </a:r>
                <a:r>
                  <a:rPr lang="en-US" sz="2000" i="1" dirty="0"/>
                  <a:t> </a:t>
                </a:r>
                <a:r>
                  <a:rPr lang="en-US" sz="20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1                  </m:t>
                            </m:r>
                            <m:r>
                              <m:rPr>
                                <m:sty m:val="p"/>
                              </m:rPr>
                              <a:rPr lang="en-US" sz="2000" b="0" i="0" smtClean="0">
                                <a:latin typeface="Cambria Math" panose="02040503050406030204" pitchFamily="18" charset="0"/>
                              </a:rPr>
                              <m:t>if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person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sits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infront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their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own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name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tag</m:t>
                            </m:r>
                          </m:e>
                          <m:e>
                            <m:r>
                              <a:rPr lang="en-US" sz="2000" b="0" i="1" smtClean="0">
                                <a:latin typeface="Cambria Math" panose="02040503050406030204" pitchFamily="18" charset="0"/>
                              </a:rPr>
                              <m:t>   0                                                                                   </m:t>
                            </m:r>
                            <m:r>
                              <m:rPr>
                                <m:sty m:val="p"/>
                              </m:rPr>
                              <a:rPr lang="en-US" sz="2000" b="0" i="0" smtClean="0">
                                <a:latin typeface="Cambria Math" panose="02040503050406030204" pitchFamily="18" charset="0"/>
                              </a:rPr>
                              <m:t>otherwise</m:t>
                            </m:r>
                          </m:e>
                        </m:eqArr>
                      </m:e>
                    </m:d>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oMath>
                </a14:m>
                <a:endParaRPr lang="en-US" sz="2000" b="1" u="sng" dirty="0"/>
              </a:p>
              <a:p>
                <a:pPr marL="0" indent="0">
                  <a:buNone/>
                </a:pPr>
                <a:endParaRPr lang="en-US" b="1" u="sng" dirty="0">
                  <a:solidFill>
                    <a:schemeClr val="tx1"/>
                  </a:solidFill>
                </a:endParaRPr>
              </a:p>
            </p:txBody>
          </p:sp>
        </mc:Choice>
        <mc:Fallback>
          <p:sp>
            <p:nvSpPr>
              <p:cNvPr id="3" name="Content Placeholder 2">
                <a:extLst>
                  <a:ext uri="{FF2B5EF4-FFF2-40B4-BE49-F238E27FC236}">
                    <a16:creationId xmlns:a16="http://schemas.microsoft.com/office/drawing/2014/main" id="{D3672C27-7E8D-9F03-637A-918226801774}"/>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1524753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2DC-BB94-7DC3-001E-FA60103D56F1}"/>
              </a:ext>
            </a:extLst>
          </p:cNvPr>
          <p:cNvSpPr>
            <a:spLocks noGrp="1"/>
          </p:cNvSpPr>
          <p:nvPr>
            <p:ph type="title"/>
          </p:nvPr>
        </p:nvSpPr>
        <p:spPr/>
        <p:txBody>
          <a:bodyPr/>
          <a:lstStyle/>
          <a:p>
            <a:r>
              <a:rPr lang="en-US" b="1" dirty="0"/>
              <a:t>Example: </a:t>
            </a:r>
            <a:r>
              <a:rPr lang="en-US" dirty="0"/>
              <a:t>Unpopular 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16B10-6701-4C2D-6B78-ABF1B25BF951}"/>
                  </a:ext>
                </a:extLst>
              </p:cNvPr>
              <p:cNvSpPr>
                <a:spLocks noGrp="1"/>
              </p:cNvSpPr>
              <p:nvPr>
                <p:ph idx="1"/>
              </p:nvPr>
            </p:nvSpPr>
            <p:spPr/>
            <p:txBody>
              <a:bodyPr/>
              <a:lstStyle/>
              <a:p>
                <a:r>
                  <a:rPr lang="en-US" dirty="0"/>
                  <a:t>A donut shop serves 50 people a day and serves a </a:t>
                </a:r>
                <a:r>
                  <a:rPr lang="en-US" i="1" dirty="0"/>
                  <a:t>mango chili lime</a:t>
                </a:r>
                <a:r>
                  <a:rPr lang="en-US" dirty="0"/>
                  <a:t> donut. The probability that a customer chooses this donut is 0.2. All customers’ choices are independent of each other. </a:t>
                </a:r>
              </a:p>
              <a:p>
                <a:endParaRPr lang="en-US" sz="1000" dirty="0"/>
              </a:p>
              <a:p>
                <a:r>
                  <a:rPr lang="en-US" i="1" dirty="0"/>
                  <a:t>What is the probability that </a:t>
                </a:r>
                <a:r>
                  <a:rPr lang="en-US" i="1" u="sng" dirty="0"/>
                  <a:t>exactly</a:t>
                </a:r>
                <a:r>
                  <a:rPr lang="en-US" i="1" dirty="0"/>
                  <a:t> </a:t>
                </a:r>
                <a14:m>
                  <m:oMath xmlns:m="http://schemas.openxmlformats.org/officeDocument/2006/math">
                    <m:r>
                      <a:rPr lang="en-US" i="1" dirty="0" smtClean="0">
                        <a:latin typeface="Cambria Math" panose="02040503050406030204" pitchFamily="18" charset="0"/>
                      </a:rPr>
                      <m:t>10</m:t>
                    </m:r>
                  </m:oMath>
                </a14:m>
                <a:r>
                  <a:rPr lang="en-US" i="1" dirty="0"/>
                  <a:t> people choose this flavor? </a:t>
                </a:r>
              </a:p>
              <a:p>
                <a:endParaRPr lang="en-US" i="1" dirty="0"/>
              </a:p>
              <a:p>
                <a:endParaRPr lang="en-US" i="1" dirty="0"/>
              </a:p>
              <a:p>
                <a:r>
                  <a:rPr lang="en-US" i="1" dirty="0"/>
                  <a:t>What is the probability that </a:t>
                </a:r>
                <a:r>
                  <a:rPr lang="en-US" i="1" u="sng" dirty="0"/>
                  <a:t>at least</a:t>
                </a:r>
                <a:r>
                  <a:rPr lang="en-US" i="1" dirty="0"/>
                  <a:t> </a:t>
                </a:r>
                <a14:m>
                  <m:oMath xmlns:m="http://schemas.openxmlformats.org/officeDocument/2006/math">
                    <m:r>
                      <a:rPr lang="en-US" i="1" dirty="0" smtClean="0">
                        <a:latin typeface="Cambria Math" panose="02040503050406030204" pitchFamily="18" charset="0"/>
                      </a:rPr>
                      <m:t>3</m:t>
                    </m:r>
                  </m:oMath>
                </a14:m>
                <a:r>
                  <a:rPr lang="en-US" i="1" dirty="0"/>
                  <a:t> people choose this flavor? </a:t>
                </a:r>
              </a:p>
            </p:txBody>
          </p:sp>
        </mc:Choice>
        <mc:Fallback xmlns="">
          <p:sp>
            <p:nvSpPr>
              <p:cNvPr id="3" name="Content Placeholder 2">
                <a:extLst>
                  <a:ext uri="{FF2B5EF4-FFF2-40B4-BE49-F238E27FC236}">
                    <a16:creationId xmlns:a16="http://schemas.microsoft.com/office/drawing/2014/main" id="{2CE16B10-6701-4C2D-6B78-ABF1B25BF95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A82821-2F13-23E7-238D-83276AA32AAF}"/>
                  </a:ext>
                </a:extLst>
              </p:cNvPr>
              <p:cNvSpPr txBox="1"/>
              <p:nvPr/>
            </p:nvSpPr>
            <p:spPr>
              <a:xfrm>
                <a:off x="725551" y="4307038"/>
                <a:ext cx="5817209" cy="474528"/>
              </a:xfrm>
              <a:prstGeom prst="roundRect">
                <a:avLst/>
              </a:prstGeom>
              <a:noFill/>
              <a:ln w="19050">
                <a:solidFill>
                  <a:schemeClr val="accent4"/>
                </a:solidFill>
              </a:ln>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0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PMF: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𝑝</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sub>
                    </m:sSub>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𝑛</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den>
                        </m:f>
                      </m:e>
                    </m:d>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sup>
                    </m:sSup>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𝑝</m:t>
                            </m:r>
                          </m:e>
                        </m:d>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sup>
                    </m:sSup>
                  </m:oMath>
                </a14:m>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for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∈{0,1,…,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38A82821-2F13-23E7-238D-83276AA32AAF}"/>
                  </a:ext>
                </a:extLst>
              </p:cNvPr>
              <p:cNvSpPr txBox="1">
                <a:spLocks noRot="1" noChangeAspect="1" noMove="1" noResize="1" noEditPoints="1" noAdjustHandles="1" noChangeArrowheads="1" noChangeShapeType="1" noTextEdit="1"/>
              </p:cNvSpPr>
              <p:nvPr/>
            </p:nvSpPr>
            <p:spPr>
              <a:xfrm>
                <a:off x="725551" y="4307038"/>
                <a:ext cx="5817209" cy="474528"/>
              </a:xfrm>
              <a:prstGeom prst="roundRect">
                <a:avLst/>
              </a:prstGeom>
              <a:blipFill>
                <a:blip r:embed="rId3"/>
                <a:stretch>
                  <a:fillRect t="-2500" b="-7500"/>
                </a:stretch>
              </a:blipFill>
              <a:ln w="19050">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1076429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2DC-BB94-7DC3-001E-FA60103D56F1}"/>
              </a:ext>
            </a:extLst>
          </p:cNvPr>
          <p:cNvSpPr>
            <a:spLocks noGrp="1"/>
          </p:cNvSpPr>
          <p:nvPr>
            <p:ph type="title"/>
          </p:nvPr>
        </p:nvSpPr>
        <p:spPr/>
        <p:txBody>
          <a:bodyPr/>
          <a:lstStyle/>
          <a:p>
            <a:r>
              <a:rPr lang="en-US" b="1" dirty="0"/>
              <a:t>Example: </a:t>
            </a:r>
            <a:r>
              <a:rPr lang="en-US" dirty="0"/>
              <a:t>Unpopular 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16B10-6701-4C2D-6B78-ABF1B25BF951}"/>
                  </a:ext>
                </a:extLst>
              </p:cNvPr>
              <p:cNvSpPr>
                <a:spLocks noGrp="1"/>
              </p:cNvSpPr>
              <p:nvPr>
                <p:ph idx="1"/>
              </p:nvPr>
            </p:nvSpPr>
            <p:spPr>
              <a:xfrm>
                <a:off x="575240" y="1463857"/>
                <a:ext cx="11187258" cy="5047112"/>
              </a:xfrm>
            </p:spPr>
            <p:txBody>
              <a:bodyPr>
                <a:normAutofit lnSpcReduction="10000"/>
              </a:bodyPr>
              <a:lstStyle/>
              <a:p>
                <a:r>
                  <a:rPr lang="en-US" dirty="0"/>
                  <a:t>A donut shop serves 50 people a day and serves a </a:t>
                </a:r>
                <a:r>
                  <a:rPr lang="en-US" i="1" dirty="0"/>
                  <a:t>mango chili lime</a:t>
                </a:r>
                <a:r>
                  <a:rPr lang="en-US" dirty="0"/>
                  <a:t> donut. The probability that a customer chooses this donut is 0.2. All customers’ choices are independent of each other. </a:t>
                </a:r>
              </a:p>
              <a:p>
                <a:endParaRPr lang="en-US" sz="300" dirty="0"/>
              </a:p>
              <a:p>
                <a:r>
                  <a:rPr lang="en-US" i="1" dirty="0"/>
                  <a:t>What is the probability that </a:t>
                </a:r>
                <a:r>
                  <a:rPr lang="en-US" i="1" u="sng" dirty="0"/>
                  <a:t>exactly</a:t>
                </a:r>
                <a:r>
                  <a:rPr lang="en-US" i="1" dirty="0"/>
                  <a:t> </a:t>
                </a:r>
                <a14:m>
                  <m:oMath xmlns:m="http://schemas.openxmlformats.org/officeDocument/2006/math">
                    <m:r>
                      <a:rPr lang="en-US" i="1" dirty="0" smtClean="0">
                        <a:latin typeface="Cambria Math" panose="02040503050406030204" pitchFamily="18" charset="0"/>
                      </a:rPr>
                      <m:t>10</m:t>
                    </m:r>
                  </m:oMath>
                </a14:m>
                <a:r>
                  <a:rPr lang="en-US" i="1" dirty="0"/>
                  <a:t> people choose this flavor? </a:t>
                </a:r>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 </m:t>
                    </m:r>
                  </m:oMath>
                </a14:m>
                <a:r>
                  <a:rPr lang="en-US" dirty="0"/>
                  <a:t>number of people who choose this flavor.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Bin</m:t>
                    </m:r>
                    <m:r>
                      <a:rPr lang="en-US" b="0" i="1" smtClean="0">
                        <a:latin typeface="Cambria Math" panose="02040503050406030204" pitchFamily="18" charset="0"/>
                      </a:rPr>
                      <m:t>(50, 0.2)</m:t>
                    </m:r>
                  </m:oMath>
                </a14:m>
                <a:endParaRPr lang="en-US" dirty="0"/>
              </a:p>
              <a:p>
                <a14:m>
                  <m:oMath xmlns:m="http://schemas.openxmlformats.org/officeDocument/2006/math">
                    <m:r>
                      <a:rPr lang="en-US"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=10</m:t>
                        </m:r>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10</m:t>
                            </m:r>
                          </m:den>
                        </m:f>
                      </m:e>
                    </m:d>
                    <m:sSup>
                      <m:sSupPr>
                        <m:ctrlPr>
                          <a:rPr lang="en-US" i="1">
                            <a:latin typeface="Cambria Math" panose="02040503050406030204" pitchFamily="18" charset="0"/>
                          </a:rPr>
                        </m:ctrlPr>
                      </m:sSupPr>
                      <m:e>
                        <m:r>
                          <a:rPr lang="en-US" b="0" i="1" smtClean="0">
                            <a:latin typeface="Cambria Math" panose="02040503050406030204" pitchFamily="18" charset="0"/>
                          </a:rPr>
                          <m:t>0.2</m:t>
                        </m:r>
                      </m:e>
                      <m:sup>
                        <m:r>
                          <a:rPr lang="en-US" b="0" i="1" smtClean="0">
                            <a:latin typeface="Cambria Math" panose="02040503050406030204" pitchFamily="18" charset="0"/>
                          </a:rPr>
                          <m:t>10</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0.2</m:t>
                            </m:r>
                          </m:e>
                        </m:d>
                      </m:e>
                      <m:sup>
                        <m:r>
                          <a:rPr lang="en-US" b="0" i="1" smtClean="0">
                            <a:latin typeface="Cambria Math" panose="02040503050406030204" pitchFamily="18" charset="0"/>
                          </a:rPr>
                          <m:t>50−10</m:t>
                        </m:r>
                      </m:sup>
                    </m:sSup>
                  </m:oMath>
                </a14:m>
                <a:endParaRPr lang="en-US" dirty="0"/>
              </a:p>
              <a:p>
                <a:endParaRPr lang="en-US" sz="400" dirty="0"/>
              </a:p>
              <a:p>
                <a:r>
                  <a:rPr lang="en-US" i="1" dirty="0"/>
                  <a:t>What is the probability that </a:t>
                </a:r>
                <a:r>
                  <a:rPr lang="en-US" i="1" u="sng" dirty="0"/>
                  <a:t>at least</a:t>
                </a:r>
                <a:r>
                  <a:rPr lang="en-US" i="1" dirty="0"/>
                  <a:t> </a:t>
                </a:r>
                <a14:m>
                  <m:oMath xmlns:m="http://schemas.openxmlformats.org/officeDocument/2006/math">
                    <m:r>
                      <a:rPr lang="en-US" i="1" dirty="0" smtClean="0">
                        <a:latin typeface="Cambria Math" panose="02040503050406030204" pitchFamily="18" charset="0"/>
                      </a:rPr>
                      <m:t>3</m:t>
                    </m:r>
                  </m:oMath>
                </a14:m>
                <a:r>
                  <a:rPr lang="en-US" i="1" dirty="0"/>
                  <a:t> people choose this flavor? </a:t>
                </a:r>
              </a:p>
              <a:p>
                <a14:m>
                  <m:oMath xmlns:m="http://schemas.openxmlformats.org/officeDocument/2006/math">
                    <m:r>
                      <a:rPr lang="en-US"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m:t>
                        </m:r>
                      </m:e>
                    </m:d>
                    <m:r>
                      <a:rPr lang="en-US" b="0" i="1" smtClean="0">
                        <a:latin typeface="Cambria Math" panose="02040503050406030204" pitchFamily="18" charset="0"/>
                      </a:rPr>
                      <m:t>=1−</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b="0" i="1" smtClean="0">
                            <a:latin typeface="Cambria Math" panose="02040503050406030204" pitchFamily="18" charset="0"/>
                          </a:rPr>
                          <m:t>&lt;3</m:t>
                        </m:r>
                      </m:e>
                    </m:d>
                    <m:r>
                      <a:rPr lang="en-US" b="0" i="1" smtClean="0">
                        <a:latin typeface="Cambria Math" panose="02040503050406030204" pitchFamily="18" charset="0"/>
                      </a:rPr>
                      <m:t>=1−(</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r>
                      <a:rPr lang="en-US" b="0" i="1" smtClean="0">
                        <a:latin typeface="Cambria Math" panose="02040503050406030204" pitchFamily="18" charset="0"/>
                      </a:rPr>
                      <m:t>)</m:t>
                    </m:r>
                  </m:oMath>
                </a14:m>
                <a:endParaRPr lang="en-US" i="1" dirty="0"/>
              </a:p>
              <a:p>
                <a:pPr lvl="1"/>
                <a:r>
                  <a:rPr lang="en-US" i="1" dirty="0"/>
                  <a:t>                  </a:t>
                </a:r>
                <a14:m>
                  <m:oMath xmlns:m="http://schemas.openxmlformats.org/officeDocument/2006/math">
                    <m:r>
                      <a:rPr lang="en-US" b="0" i="1" smtClean="0">
                        <a:latin typeface="Cambria Math" panose="02040503050406030204" pitchFamily="18" charset="0"/>
                      </a:rPr>
                      <m:t>=1−(</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50</m:t>
                            </m:r>
                          </m:num>
                          <m:den>
                            <m:r>
                              <a:rPr lang="en-US" b="0" i="1" smtClean="0">
                                <a:latin typeface="Cambria Math" panose="02040503050406030204" pitchFamily="18" charset="0"/>
                              </a:rPr>
                              <m:t>0</m:t>
                            </m:r>
                          </m:den>
                        </m:f>
                      </m:e>
                    </m:d>
                    <m:sSup>
                      <m:sSupPr>
                        <m:ctrlPr>
                          <a:rPr lang="en-US" i="1">
                            <a:latin typeface="Cambria Math" panose="02040503050406030204" pitchFamily="18" charset="0"/>
                          </a:rPr>
                        </m:ctrlPr>
                      </m:sSupPr>
                      <m:e>
                        <m:r>
                          <a:rPr lang="en-US" i="1">
                            <a:latin typeface="Cambria Math" panose="02040503050406030204" pitchFamily="18" charset="0"/>
                          </a:rPr>
                          <m:t>0.2</m:t>
                        </m:r>
                      </m:e>
                      <m:sup>
                        <m:r>
                          <a:rPr lang="en-US" b="0" i="1" smtClean="0">
                            <a:latin typeface="Cambria Math" panose="02040503050406030204" pitchFamily="18" charset="0"/>
                          </a:rPr>
                          <m:t>0</m:t>
                        </m:r>
                      </m:sup>
                    </m:sSup>
                    <m:sSup>
                      <m:sSupPr>
                        <m:ctrlPr>
                          <a:rPr lang="en-US" i="1">
                            <a:latin typeface="Cambria Math" panose="02040503050406030204" pitchFamily="18" charset="0"/>
                          </a:rPr>
                        </m:ctrlPr>
                      </m:sSupPr>
                      <m:e>
                        <m:r>
                          <a:rPr lang="en-US" b="0" i="1" smtClean="0">
                            <a:latin typeface="Cambria Math" panose="02040503050406030204" pitchFamily="18" charset="0"/>
                          </a:rPr>
                          <m:t>(0.8)</m:t>
                        </m:r>
                      </m:e>
                      <m:sup>
                        <m:r>
                          <a:rPr lang="en-US" i="1">
                            <a:latin typeface="Cambria Math" panose="02040503050406030204" pitchFamily="18" charset="0"/>
                          </a:rPr>
                          <m:t>50−0</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50</m:t>
                            </m:r>
                          </m:num>
                          <m:den>
                            <m:r>
                              <a:rPr lang="en-US" i="1">
                                <a:latin typeface="Cambria Math" panose="02040503050406030204" pitchFamily="18" charset="0"/>
                              </a:rPr>
                              <m:t>1</m:t>
                            </m:r>
                          </m:den>
                        </m:f>
                      </m:e>
                    </m:d>
                    <m:sSup>
                      <m:sSupPr>
                        <m:ctrlPr>
                          <a:rPr lang="en-US" i="1">
                            <a:latin typeface="Cambria Math" panose="02040503050406030204" pitchFamily="18" charset="0"/>
                          </a:rPr>
                        </m:ctrlPr>
                      </m:sSupPr>
                      <m:e>
                        <m:r>
                          <a:rPr lang="en-US" i="1">
                            <a:latin typeface="Cambria Math" panose="02040503050406030204" pitchFamily="18" charset="0"/>
                          </a:rPr>
                          <m:t>0.2</m:t>
                        </m:r>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8</m:t>
                            </m:r>
                          </m:e>
                        </m:d>
                      </m:e>
                      <m:sup>
                        <m:r>
                          <a:rPr lang="en-US" i="1">
                            <a:latin typeface="Cambria Math" panose="02040503050406030204" pitchFamily="18" charset="0"/>
                          </a:rPr>
                          <m:t>50−1</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50</m:t>
                            </m:r>
                          </m:num>
                          <m:den>
                            <m:r>
                              <a:rPr lang="en-US" b="0" i="1" smtClean="0">
                                <a:latin typeface="Cambria Math" panose="02040503050406030204" pitchFamily="18" charset="0"/>
                              </a:rPr>
                              <m:t>2</m:t>
                            </m:r>
                          </m:den>
                        </m:f>
                      </m:e>
                    </m:d>
                    <m:sSup>
                      <m:sSupPr>
                        <m:ctrlPr>
                          <a:rPr lang="en-US" i="1">
                            <a:latin typeface="Cambria Math" panose="02040503050406030204" pitchFamily="18" charset="0"/>
                          </a:rPr>
                        </m:ctrlPr>
                      </m:sSupPr>
                      <m:e>
                        <m:r>
                          <a:rPr lang="en-US" i="1">
                            <a:latin typeface="Cambria Math" panose="02040503050406030204" pitchFamily="18" charset="0"/>
                          </a:rPr>
                          <m:t>0.2</m:t>
                        </m:r>
                      </m:e>
                      <m:sup>
                        <m:r>
                          <a:rPr lang="en-US" b="0" i="1" smtClean="0">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8</m:t>
                            </m:r>
                          </m:e>
                        </m:d>
                      </m:e>
                      <m:sup>
                        <m:r>
                          <a:rPr lang="en-US" i="1">
                            <a:latin typeface="Cambria Math" panose="02040503050406030204" pitchFamily="18" charset="0"/>
                          </a:rPr>
                          <m:t>50−</m:t>
                        </m:r>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i="1" dirty="0"/>
              </a:p>
            </p:txBody>
          </p:sp>
        </mc:Choice>
        <mc:Fallback xmlns="">
          <p:sp>
            <p:nvSpPr>
              <p:cNvPr id="3" name="Content Placeholder 2">
                <a:extLst>
                  <a:ext uri="{FF2B5EF4-FFF2-40B4-BE49-F238E27FC236}">
                    <a16:creationId xmlns:a16="http://schemas.microsoft.com/office/drawing/2014/main" id="{2CE16B10-6701-4C2D-6B78-ABF1B25BF951}"/>
                  </a:ext>
                </a:extLst>
              </p:cNvPr>
              <p:cNvSpPr>
                <a:spLocks noGrp="1" noRot="1" noChangeAspect="1" noMove="1" noResize="1" noEditPoints="1" noAdjustHandles="1" noChangeArrowheads="1" noChangeShapeType="1" noTextEdit="1"/>
              </p:cNvSpPr>
              <p:nvPr>
                <p:ph idx="1"/>
              </p:nvPr>
            </p:nvSpPr>
            <p:spPr>
              <a:xfrm>
                <a:off x="575240" y="1463857"/>
                <a:ext cx="11187258" cy="5047112"/>
              </a:xfrm>
              <a:blipFill>
                <a:blip r:embed="rId2"/>
                <a:stretch>
                  <a:fillRect l="-708" t="-2899"/>
                </a:stretch>
              </a:blipFill>
            </p:spPr>
            <p:txBody>
              <a:bodyPr/>
              <a:lstStyle/>
              <a:p>
                <a:r>
                  <a:rPr lang="en-US">
                    <a:noFill/>
                  </a:rPr>
                  <a:t> </a:t>
                </a:r>
              </a:p>
            </p:txBody>
          </p:sp>
        </mc:Fallback>
      </mc:AlternateContent>
    </p:spTree>
    <p:extLst>
      <p:ext uri="{BB962C8B-B14F-4D97-AF65-F5344CB8AC3E}">
        <p14:creationId xmlns:p14="http://schemas.microsoft.com/office/powerpoint/2010/main" val="2358993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A685-9493-4C65-98C0-9F15F237BA23}"/>
              </a:ext>
            </a:extLst>
          </p:cNvPr>
          <p:cNvSpPr>
            <a:spLocks noGrp="1"/>
          </p:cNvSpPr>
          <p:nvPr>
            <p:ph type="title"/>
          </p:nvPr>
        </p:nvSpPr>
        <p:spPr/>
        <p:txBody>
          <a:bodyPr/>
          <a:lstStyle/>
          <a:p>
            <a:r>
              <a:rPr lang="en-US" dirty="0"/>
              <a:t>Situation: Geometric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2545D3-2AC8-4E0A-890C-8FFD1E0E23CE}"/>
                  </a:ext>
                </a:extLst>
              </p:cNvPr>
              <p:cNvSpPr>
                <a:spLocks noGrp="1"/>
              </p:cNvSpPr>
              <p:nvPr>
                <p:ph idx="1"/>
              </p:nvPr>
            </p:nvSpPr>
            <p:spPr>
              <a:xfrm>
                <a:off x="575240" y="1463857"/>
                <a:ext cx="11361656" cy="4845504"/>
              </a:xfrm>
            </p:spPr>
            <p:txBody>
              <a:bodyPr/>
              <a:lstStyle/>
              <a:p>
                <a:r>
                  <a:rPr lang="en-US" b="1" dirty="0"/>
                  <a:t>How many </a:t>
                </a:r>
                <a:r>
                  <a:rPr lang="en-US" b="1" i="1" dirty="0"/>
                  <a:t>independent</a:t>
                </a:r>
                <a:r>
                  <a:rPr lang="en-US" b="1" dirty="0"/>
                  <a:t> trials are needed </a:t>
                </a:r>
                <a:r>
                  <a:rPr lang="en-US" b="1" u="sng" dirty="0"/>
                  <a:t>until the first success</a:t>
                </a:r>
                <a:r>
                  <a:rPr lang="en-US" b="1" dirty="0"/>
                  <a:t>?</a:t>
                </a:r>
              </a:p>
              <a:p>
                <a:endParaRPr lang="en-US" dirty="0"/>
              </a:p>
              <a:p>
                <a:r>
                  <a:rPr lang="en-US" i="1" dirty="0"/>
                  <a:t>Familiar Example:</a:t>
                </a:r>
              </a:p>
              <a:p>
                <a:r>
                  <a:rPr lang="en-US" dirty="0"/>
                  <a:t>You flip a coin (which comes up heads with probability </a:t>
                </a:r>
                <a14:m>
                  <m:oMath xmlns:m="http://schemas.openxmlformats.org/officeDocument/2006/math">
                    <m:r>
                      <a:rPr lang="en-US" b="0" i="1" smtClean="0">
                        <a:latin typeface="Cambria Math" panose="02040503050406030204" pitchFamily="18" charset="0"/>
                      </a:rPr>
                      <m:t>𝑝</m:t>
                    </m:r>
                  </m:oMath>
                </a14:m>
                <a:r>
                  <a:rPr lang="en-US" dirty="0"/>
                  <a:t>) until you get a heads. How many flips did you need?</a:t>
                </a:r>
              </a:p>
              <a:p>
                <a:endParaRPr lang="en-US" dirty="0"/>
              </a:p>
            </p:txBody>
          </p:sp>
        </mc:Choice>
        <mc:Fallback xmlns="">
          <p:sp>
            <p:nvSpPr>
              <p:cNvPr id="3" name="Content Placeholder 2">
                <a:extLst>
                  <a:ext uri="{FF2B5EF4-FFF2-40B4-BE49-F238E27FC236}">
                    <a16:creationId xmlns:a16="http://schemas.microsoft.com/office/drawing/2014/main" id="{062545D3-2AC8-4E0A-890C-8FFD1E0E23CE}"/>
                  </a:ext>
                </a:extLst>
              </p:cNvPr>
              <p:cNvSpPr>
                <a:spLocks noGrp="1" noRot="1" noChangeAspect="1" noMove="1" noResize="1" noEditPoints="1" noAdjustHandles="1" noChangeArrowheads="1" noChangeShapeType="1" noTextEdit="1"/>
              </p:cNvSpPr>
              <p:nvPr>
                <p:ph idx="1"/>
              </p:nvPr>
            </p:nvSpPr>
            <p:spPr>
              <a:xfrm>
                <a:off x="575240" y="1463857"/>
                <a:ext cx="11361656" cy="4845504"/>
              </a:xfrm>
              <a:blipFill>
                <a:blip r:embed="rId2"/>
                <a:stretch>
                  <a:fillRect l="-697" t="-2138" r="-322"/>
                </a:stretch>
              </a:blipFill>
            </p:spPr>
            <p:txBody>
              <a:bodyPr/>
              <a:lstStyle/>
              <a:p>
                <a:r>
                  <a:rPr lang="en-US">
                    <a:noFill/>
                  </a:rPr>
                  <a:t> </a:t>
                </a:r>
              </a:p>
            </p:txBody>
          </p:sp>
        </mc:Fallback>
      </mc:AlternateContent>
    </p:spTree>
    <p:extLst>
      <p:ext uri="{BB962C8B-B14F-4D97-AF65-F5344CB8AC3E}">
        <p14:creationId xmlns:p14="http://schemas.microsoft.com/office/powerpoint/2010/main" val="16560019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Geometric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a:xfrm>
                <a:off x="575240" y="1463857"/>
                <a:ext cx="11187258" cy="4946882"/>
              </a:xfrm>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trials needed to see the first success.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𝑝</m:t>
                    </m:r>
                  </m:oMath>
                </a14:m>
                <a:r>
                  <a:rPr lang="en-US" dirty="0"/>
                  <a:t> is the probability of success for one trial.</a:t>
                </a:r>
              </a:p>
              <a:p>
                <a:pPr marL="0" indent="0">
                  <a:buNone/>
                </a:pPr>
                <a:endParaRPr lang="en-US" dirty="0"/>
              </a:p>
              <a:p>
                <a:r>
                  <a:rPr lang="en-US" b="1" dirty="0"/>
                  <a:t>PMF:</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∈{1,2,3,…}</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sup>
                    </m:sSup>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ℕ</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m:rPr>
                            <m:sty m:val="p"/>
                          </m:rPr>
                          <a:rPr lang="en-US" b="0" i="0" smtClean="0">
                            <a:latin typeface="Cambria Math" panose="02040503050406030204" pitchFamily="18" charset="0"/>
                          </a:rPr>
                          <m:t>p</m:t>
                        </m:r>
                      </m:den>
                    </m:f>
                  </m:oMath>
                </a14:m>
                <a:endParaRPr lang="en-US" b="0" i="0" dirty="0">
                  <a:latin typeface="Cambria Math" panose="02040503050406030204" pitchFamily="18" charset="0"/>
                </a:endParaRP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E89EDAFF-94EB-49D7-A363-38C1D3A9DCD1}"/>
                  </a:ext>
                </a:extLst>
              </p:cNvPr>
              <p:cNvSpPr>
                <a:spLocks noGrp="1" noRot="1" noChangeAspect="1" noMove="1" noResize="1" noEditPoints="1" noAdjustHandles="1" noChangeArrowheads="1" noChangeShapeType="1" noTextEdit="1"/>
              </p:cNvSpPr>
              <p:nvPr>
                <p:ph idx="1"/>
              </p:nvPr>
            </p:nvSpPr>
            <p:spPr>
              <a:xfrm>
                <a:off x="575240" y="1463857"/>
                <a:ext cx="11187258" cy="4946882"/>
              </a:xfrm>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460466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Geometric Distribution </a:t>
            </a:r>
            <a:r>
              <a:rPr lang="en-US" i="1" dirty="0"/>
              <a:t>Examples</a:t>
            </a:r>
            <a:endParaRPr lang="en-US" dirty="0"/>
          </a:p>
        </p:txBody>
      </p:sp>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a:xfrm>
            <a:off x="575239" y="1463857"/>
            <a:ext cx="11616761" cy="4946882"/>
          </a:xfrm>
        </p:spPr>
        <p:txBody>
          <a:bodyPr>
            <a:normAutofit/>
          </a:bodyPr>
          <a:lstStyle/>
          <a:p>
            <a:r>
              <a:rPr lang="en-US" dirty="0"/>
              <a:t>How many bits can we write </a:t>
            </a:r>
            <a:r>
              <a:rPr lang="en-US" i="1" dirty="0"/>
              <a:t>before one is incorrect</a:t>
            </a:r>
            <a:r>
              <a:rPr lang="en-US" dirty="0"/>
              <a:t>?</a:t>
            </a:r>
          </a:p>
          <a:p>
            <a:r>
              <a:rPr lang="en-US" dirty="0"/>
              <a:t>How many questions do you have to answer </a:t>
            </a:r>
            <a:r>
              <a:rPr lang="en-US" i="1" dirty="0"/>
              <a:t>until you get one right</a:t>
            </a:r>
            <a:r>
              <a:rPr lang="en-US" dirty="0"/>
              <a:t>?</a:t>
            </a:r>
          </a:p>
          <a:p>
            <a:r>
              <a:rPr lang="en-US" dirty="0"/>
              <a:t>How many times can you run an experiment </a:t>
            </a:r>
            <a:r>
              <a:rPr lang="en-US" i="1" dirty="0"/>
              <a:t>until it fails for the first time</a:t>
            </a:r>
            <a:r>
              <a:rPr lang="en-US" dirty="0"/>
              <a:t>?</a:t>
            </a:r>
          </a:p>
        </p:txBody>
      </p:sp>
    </p:spTree>
    <p:extLst>
      <p:ext uri="{BB962C8B-B14F-4D97-AF65-F5344CB8AC3E}">
        <p14:creationId xmlns:p14="http://schemas.microsoft.com/office/powerpoint/2010/main" val="8636726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6AC2-E203-417F-A142-A4436753A427}"/>
              </a:ext>
            </a:extLst>
          </p:cNvPr>
          <p:cNvSpPr>
            <a:spLocks noGrp="1"/>
          </p:cNvSpPr>
          <p:nvPr>
            <p:ph type="title"/>
          </p:nvPr>
        </p:nvSpPr>
        <p:spPr/>
        <p:txBody>
          <a:bodyPr/>
          <a:lstStyle/>
          <a:p>
            <a:r>
              <a:rPr lang="en-US" dirty="0"/>
              <a:t>Geometric: Analysis</a:t>
            </a:r>
          </a:p>
        </p:txBody>
      </p:sp>
      <p:sp>
        <p:nvSpPr>
          <p:cNvPr id="3" name="Content Placeholder 2">
            <a:extLst>
              <a:ext uri="{FF2B5EF4-FFF2-40B4-BE49-F238E27FC236}">
                <a16:creationId xmlns:a16="http://schemas.microsoft.com/office/drawing/2014/main" id="{1D4F874B-9F1F-4A69-AAC4-8037551D0C99}"/>
              </a:ext>
            </a:extLst>
          </p:cNvPr>
          <p:cNvSpPr>
            <a:spLocks noGrp="1"/>
          </p:cNvSpPr>
          <p:nvPr>
            <p:ph idx="1"/>
          </p:nvPr>
        </p:nvSpPr>
        <p:spPr/>
        <p:txBody>
          <a:bodyPr/>
          <a:lstStyle/>
          <a:p>
            <a:r>
              <a:rPr lang="en-US" dirty="0"/>
              <a:t>Both the expectation and variance are new to us. </a:t>
            </a:r>
          </a:p>
          <a:p>
            <a:r>
              <a:rPr lang="en-US" dirty="0"/>
              <a:t>The derivations of both are uninformative</a:t>
            </a:r>
          </a:p>
          <a:p>
            <a:pPr lvl="1"/>
            <a:r>
              <a:rPr lang="en-US" dirty="0"/>
              <a:t>Every derivation I’ve ever seen has wild algebra tricks.</a:t>
            </a:r>
          </a:p>
          <a:p>
            <a:endParaRPr lang="en-US" dirty="0"/>
          </a:p>
        </p:txBody>
      </p:sp>
    </p:spTree>
    <p:extLst>
      <p:ext uri="{BB962C8B-B14F-4D97-AF65-F5344CB8AC3E}">
        <p14:creationId xmlns:p14="http://schemas.microsoft.com/office/powerpoint/2010/main" val="1447830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3434-E826-4F7B-8EF1-FF5B60D30E14}"/>
              </a:ext>
            </a:extLst>
          </p:cNvPr>
          <p:cNvSpPr>
            <a:spLocks noGrp="1"/>
          </p:cNvSpPr>
          <p:nvPr>
            <p:ph type="title"/>
          </p:nvPr>
        </p:nvSpPr>
        <p:spPr/>
        <p:txBody>
          <a:bodyPr/>
          <a:lstStyle/>
          <a:p>
            <a:r>
              <a:rPr lang="en-US" dirty="0"/>
              <a:t>Geometric: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780300-87A8-42FE-8579-20F7E2A42EC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m:t>
                        </m:r>
                      </m:sup>
                      <m:e>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e>
                    </m:nary>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𝑘</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𝑘</m:t>
                            </m:r>
                            <m:r>
                              <a:rPr lang="en-US" i="1">
                                <a:latin typeface="Cambria Math" panose="02040503050406030204" pitchFamily="18" charset="0"/>
                              </a:rPr>
                              <m:t>−1</m:t>
                            </m:r>
                          </m:sup>
                        </m:sSup>
                      </m:e>
                    </m:nary>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r>
                  <a:rPr lang="en-US" dirty="0"/>
                  <a:t>.</a:t>
                </a:r>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b="0"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40780300-87A8-42FE-8579-20F7E2A42EC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738A0A-889B-4097-BA2B-4E2CDB0CAD98}"/>
                  </a:ext>
                </a:extLst>
              </p:cNvPr>
              <p:cNvSpPr/>
              <p:nvPr/>
            </p:nvSpPr>
            <p:spPr>
              <a:xfrm>
                <a:off x="6168868" y="3429000"/>
                <a:ext cx="5292012" cy="2194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Intuition: for small </a:t>
                </a:r>
                <a14:m>
                  <m:oMath xmlns:m="http://schemas.openxmlformats.org/officeDocument/2006/math">
                    <m:r>
                      <a:rPr lang="en-US" sz="2400" b="0" i="1" smtClean="0">
                        <a:latin typeface="Cambria Math" panose="02040503050406030204" pitchFamily="18" charset="0"/>
                      </a:rPr>
                      <m:t>𝑝</m:t>
                    </m:r>
                  </m:oMath>
                </a14:m>
                <a:r>
                  <a:rPr lang="en-US" sz="2400" dirty="0"/>
                  <a:t> lots of variance (might have to wait a long time, and it’s variable)</a:t>
                </a:r>
              </a:p>
              <a:p>
                <a:pPr algn="ctr"/>
                <a:r>
                  <a:rPr lang="en-US" sz="2400" dirty="0"/>
                  <a:t>For large </a:t>
                </a:r>
                <a14:m>
                  <m:oMath xmlns:m="http://schemas.openxmlformats.org/officeDocument/2006/math">
                    <m:r>
                      <a:rPr lang="en-US" sz="2400" b="0" i="1" smtClean="0">
                        <a:latin typeface="Cambria Math" panose="02040503050406030204" pitchFamily="18" charset="0"/>
                      </a:rPr>
                      <m:t>𝑝</m:t>
                    </m:r>
                  </m:oMath>
                </a14:m>
                <a:r>
                  <a:rPr lang="en-US" sz="2400" dirty="0"/>
                  <a:t> very little variance (for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=1</m:t>
                    </m:r>
                  </m:oMath>
                </a14:m>
                <a:r>
                  <a:rPr lang="en-US" sz="2400" dirty="0"/>
                  <a:t> there’s no variation at all!) </a:t>
                </a:r>
              </a:p>
            </p:txBody>
          </p:sp>
        </mc:Choice>
        <mc:Fallback xmlns="">
          <p:sp>
            <p:nvSpPr>
              <p:cNvPr id="4" name="Rectangle 3">
                <a:extLst>
                  <a:ext uri="{FF2B5EF4-FFF2-40B4-BE49-F238E27FC236}">
                    <a16:creationId xmlns:a16="http://schemas.microsoft.com/office/drawing/2014/main" id="{94738A0A-889B-4097-BA2B-4E2CDB0CAD98}"/>
                  </a:ext>
                </a:extLst>
              </p:cNvPr>
              <p:cNvSpPr>
                <a:spLocks noRot="1" noChangeAspect="1" noMove="1" noResize="1" noEditPoints="1" noAdjustHandles="1" noChangeArrowheads="1" noChangeShapeType="1" noTextEdit="1"/>
              </p:cNvSpPr>
              <p:nvPr/>
            </p:nvSpPr>
            <p:spPr>
              <a:xfrm>
                <a:off x="6168868" y="3429000"/>
                <a:ext cx="5292012" cy="2194877"/>
              </a:xfrm>
              <a:prstGeom prst="rect">
                <a:avLst/>
              </a:prstGeom>
              <a:blipFill>
                <a:blip r:embed="rId3"/>
                <a:stretch>
                  <a:fillRect l="-1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DAB1D1B-2A9A-400C-AFB3-4E722D23FE6C}"/>
                  </a:ext>
                </a:extLst>
              </p:cNvPr>
              <p:cNvSpPr/>
              <p:nvPr/>
            </p:nvSpPr>
            <p:spPr>
              <a:xfrm>
                <a:off x="6168868" y="1463857"/>
                <a:ext cx="5292012" cy="587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Intuition: Smaller </a:t>
                </a:r>
                <a14:m>
                  <m:oMath xmlns:m="http://schemas.openxmlformats.org/officeDocument/2006/math">
                    <m:r>
                      <a:rPr lang="en-US" sz="2400" b="0" i="1" smtClean="0">
                        <a:latin typeface="Cambria Math" panose="02040503050406030204" pitchFamily="18" charset="0"/>
                      </a:rPr>
                      <m:t>𝑝</m:t>
                    </m:r>
                  </m:oMath>
                </a14:m>
                <a:r>
                  <a:rPr lang="en-US" sz="2400" dirty="0"/>
                  <a:t> means longer wait</a:t>
                </a:r>
              </a:p>
            </p:txBody>
          </p:sp>
        </mc:Choice>
        <mc:Fallback xmlns="">
          <p:sp>
            <p:nvSpPr>
              <p:cNvPr id="5" name="Rectangle 4">
                <a:extLst>
                  <a:ext uri="{FF2B5EF4-FFF2-40B4-BE49-F238E27FC236}">
                    <a16:creationId xmlns:a16="http://schemas.microsoft.com/office/drawing/2014/main" id="{6DAB1D1B-2A9A-400C-AFB3-4E722D23FE6C}"/>
                  </a:ext>
                </a:extLst>
              </p:cNvPr>
              <p:cNvSpPr>
                <a:spLocks noRot="1" noChangeAspect="1" noMove="1" noResize="1" noEditPoints="1" noAdjustHandles="1" noChangeArrowheads="1" noChangeShapeType="1" noTextEdit="1"/>
              </p:cNvSpPr>
              <p:nvPr/>
            </p:nvSpPr>
            <p:spPr>
              <a:xfrm>
                <a:off x="6168868" y="1463857"/>
                <a:ext cx="5292012" cy="587304"/>
              </a:xfrm>
              <a:prstGeom prst="rect">
                <a:avLst/>
              </a:prstGeom>
              <a:blipFill>
                <a:blip r:embed="rId4"/>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2211965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C2EA-E866-4BBE-8F1C-07716D6558A5}"/>
              </a:ext>
            </a:extLst>
          </p:cNvPr>
          <p:cNvSpPr>
            <a:spLocks noGrp="1"/>
          </p:cNvSpPr>
          <p:nvPr>
            <p:ph type="title"/>
          </p:nvPr>
        </p:nvSpPr>
        <p:spPr/>
        <p:txBody>
          <a:bodyPr/>
          <a:lstStyle/>
          <a:p>
            <a:r>
              <a:rPr lang="en-US" dirty="0"/>
              <a:t>Geometric Property</a:t>
            </a:r>
          </a:p>
        </p:txBody>
      </p:sp>
      <p:sp>
        <p:nvSpPr>
          <p:cNvPr id="3" name="Content Placeholder 2">
            <a:extLst>
              <a:ext uri="{FF2B5EF4-FFF2-40B4-BE49-F238E27FC236}">
                <a16:creationId xmlns:a16="http://schemas.microsoft.com/office/drawing/2014/main" id="{30FF877E-CB5C-4A2C-8B9A-A7AC80D1F7BB}"/>
              </a:ext>
            </a:extLst>
          </p:cNvPr>
          <p:cNvSpPr>
            <a:spLocks noGrp="1"/>
          </p:cNvSpPr>
          <p:nvPr>
            <p:ph idx="1"/>
          </p:nvPr>
        </p:nvSpPr>
        <p:spPr/>
        <p:txBody>
          <a:bodyPr/>
          <a:lstStyle/>
          <a:p>
            <a:r>
              <a:rPr lang="en-US" dirty="0"/>
              <a:t>Geometric random variables are called “memoryless”</a:t>
            </a:r>
          </a:p>
          <a:p>
            <a:endParaRPr lang="en-US" dirty="0"/>
          </a:p>
          <a:p>
            <a:r>
              <a:rPr lang="en-US" dirty="0"/>
              <a:t>Suppose you’re flipping coins (independently) until you see a heads.</a:t>
            </a:r>
          </a:p>
          <a:p>
            <a:r>
              <a:rPr lang="en-US" dirty="0"/>
              <a:t>The first three came up tails. </a:t>
            </a:r>
          </a:p>
          <a:p>
            <a:r>
              <a:rPr lang="en-US" dirty="0"/>
              <a:t>How many flips are </a:t>
            </a:r>
            <a:r>
              <a:rPr lang="en-US" b="1" i="1" dirty="0"/>
              <a:t>left </a:t>
            </a:r>
            <a:r>
              <a:rPr lang="en-US" dirty="0"/>
              <a:t>until you see the first heads?</a:t>
            </a:r>
          </a:p>
          <a:p>
            <a:endParaRPr lang="en-US" b="1" i="1" dirty="0"/>
          </a:p>
          <a:p>
            <a:r>
              <a:rPr lang="en-US" dirty="0"/>
              <a:t>It’s another independent copy of the original!</a:t>
            </a:r>
          </a:p>
          <a:p>
            <a:r>
              <a:rPr lang="en-US" dirty="0"/>
              <a:t>The coin “forgot” it already came up tails 3 times.</a:t>
            </a:r>
          </a:p>
        </p:txBody>
      </p:sp>
    </p:spTree>
    <p:extLst>
      <p:ext uri="{BB962C8B-B14F-4D97-AF65-F5344CB8AC3E}">
        <p14:creationId xmlns:p14="http://schemas.microsoft.com/office/powerpoint/2010/main" val="11426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4C3-90FC-4AC5-A65A-FFA23EA31CFA}"/>
              </a:ext>
            </a:extLst>
          </p:cNvPr>
          <p:cNvSpPr>
            <a:spLocks noGrp="1"/>
          </p:cNvSpPr>
          <p:nvPr>
            <p:ph type="title"/>
          </p:nvPr>
        </p:nvSpPr>
        <p:spPr/>
        <p:txBody>
          <a:bodyPr/>
          <a:lstStyle/>
          <a:p>
            <a:r>
              <a:rPr lang="en-US" dirty="0"/>
              <a:t>Formally…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BEF4BB-21E8-4372-8DF2-BED7F36BB0D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of flips needed, </a:t>
                </a:r>
                <a14:m>
                  <m:oMath xmlns:m="http://schemas.openxmlformats.org/officeDocument/2006/math">
                    <m:r>
                      <a:rPr lang="en-US" b="0" i="1" smtClean="0">
                        <a:latin typeface="Cambria Math" panose="02040503050406030204" pitchFamily="18" charset="0"/>
                      </a:rPr>
                      <m:t>𝑌</m:t>
                    </m:r>
                  </m:oMath>
                </a14:m>
                <a:r>
                  <a:rPr lang="en-US" dirty="0"/>
                  <a:t> be the flips after the third.</a:t>
                </a:r>
              </a:p>
              <a:p>
                <a14:m>
                  <m:oMath xmlns:m="http://schemas.openxmlformats.org/officeDocument/2006/math">
                    <m:r>
                      <a:rPr lang="en-US" b="0" i="1" smtClean="0">
                        <a:latin typeface="Cambria Math" panose="02040503050406030204" pitchFamily="18" charset="0"/>
                      </a:rPr>
                      <m:t>ℙ</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𝑋</m:t>
                    </m:r>
                    <m:r>
                      <a:rPr lang="en-US" b="0" i="1" smtClean="0">
                        <a:latin typeface="Cambria Math" panose="02040503050406030204" pitchFamily="18" charset="0"/>
                      </a:rPr>
                      <m:t>≥3)=?</m:t>
                    </m:r>
                  </m:oMath>
                </a14:m>
                <a:r>
                  <a:rPr lang="en-US" dirty="0"/>
                  <a:t> </a:t>
                </a:r>
              </a:p>
              <a:p>
                <a:r>
                  <a:rPr lang="en-US" dirty="0"/>
                  <a:t>…</a:t>
                </a:r>
              </a:p>
              <a:p>
                <a:endParaRPr lang="en-US" dirty="0"/>
              </a:p>
              <a:p>
                <a:endParaRPr lang="en-US" dirty="0"/>
              </a:p>
              <a:p>
                <a:r>
                  <a:rPr lang="en-US" dirty="0"/>
                  <a:t>Which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9BEF4BB-21E8-4372-8DF2-BED7F36BB0D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60434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4C3-90FC-4AC5-A65A-FFA23EA31CFA}"/>
              </a:ext>
            </a:extLst>
          </p:cNvPr>
          <p:cNvSpPr>
            <a:spLocks noGrp="1"/>
          </p:cNvSpPr>
          <p:nvPr>
            <p:ph type="title"/>
          </p:nvPr>
        </p:nvSpPr>
        <p:spPr/>
        <p:txBody>
          <a:bodyPr/>
          <a:lstStyle/>
          <a:p>
            <a:r>
              <a:rPr lang="en-US" dirty="0"/>
              <a:t>Formally…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BEF4BB-21E8-4372-8DF2-BED7F36BB0D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of flips needed, </a:t>
                </a:r>
                <a14:m>
                  <m:oMath xmlns:m="http://schemas.openxmlformats.org/officeDocument/2006/math">
                    <m:r>
                      <a:rPr lang="en-US" b="0" i="1" smtClean="0">
                        <a:latin typeface="Cambria Math" panose="02040503050406030204" pitchFamily="18" charset="0"/>
                      </a:rPr>
                      <m:t>𝑌</m:t>
                    </m:r>
                  </m:oMath>
                </a14:m>
                <a:r>
                  <a:rPr lang="en-US" dirty="0"/>
                  <a:t> be the flips after the third.</a:t>
                </a:r>
              </a:p>
              <a:p>
                <a14:m>
                  <m:oMath xmlns:m="http://schemas.openxmlformats.org/officeDocument/2006/math">
                    <m:r>
                      <a:rPr lang="en-US" b="0" i="1" smtClean="0">
                        <a:latin typeface="Cambria Math" panose="02040503050406030204" pitchFamily="18" charset="0"/>
                      </a:rPr>
                      <m:t>ℙ</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dirty="0"/>
              </a:p>
              <a:p>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+3−1</m:t>
                            </m:r>
                          </m:sup>
                        </m:sSup>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3</m:t>
                            </m:r>
                          </m:sup>
                        </m:sSup>
                      </m:den>
                    </m:f>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endParaRPr lang="en-US" dirty="0"/>
              </a:p>
              <a:p>
                <a:r>
                  <a:rPr lang="en-US" dirty="0"/>
                  <a:t>Which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9BEF4BB-21E8-4372-8DF2-BED7F36BB0D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8837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D5DC-0506-A894-E524-2D0A919C2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E5C03-63FA-BC81-BE5C-0265F045B238}"/>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813C3A-647E-0243-8D84-F8D2FFE76B8D}"/>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000" b="1" u="sng" dirty="0"/>
                  <a:t>Decompose:</a:t>
                </a:r>
                <a:r>
                  <a:rPr lang="en-US" sz="2000" i="1" dirty="0"/>
                  <a:t> </a:t>
                </a:r>
                <a:r>
                  <a:rPr lang="en-US" sz="20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1                  </m:t>
                            </m:r>
                            <m:r>
                              <m:rPr>
                                <m:sty m:val="p"/>
                              </m:rPr>
                              <a:rPr lang="en-US" sz="2000" b="0" i="0" smtClean="0">
                                <a:latin typeface="Cambria Math" panose="02040503050406030204" pitchFamily="18" charset="0"/>
                              </a:rPr>
                              <m:t>if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person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sits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infront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their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own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name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tag</m:t>
                            </m:r>
                          </m:e>
                          <m:e>
                            <m:r>
                              <a:rPr lang="en-US" sz="2000" b="0" i="1" smtClean="0">
                                <a:latin typeface="Cambria Math" panose="02040503050406030204" pitchFamily="18" charset="0"/>
                              </a:rPr>
                              <m:t>   0                                                                                   </m:t>
                            </m:r>
                            <m:r>
                              <m:rPr>
                                <m:sty m:val="p"/>
                              </m:rPr>
                              <a:rPr lang="en-US" sz="2000" b="0" i="0" smtClean="0">
                                <a:latin typeface="Cambria Math" panose="02040503050406030204" pitchFamily="18" charset="0"/>
                              </a:rPr>
                              <m:t>otherwise</m:t>
                            </m:r>
                          </m:e>
                        </m:eqArr>
                      </m:e>
                    </m:d>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oMath>
                </a14:m>
                <a:endParaRPr lang="en-US" sz="2000" b="1" u="sng" dirty="0"/>
              </a:p>
              <a:p>
                <a:pPr marL="0" indent="0">
                  <a:buNone/>
                </a:pPr>
                <a:r>
                  <a:rPr lang="en-US" sz="2000" b="1" u="sng" dirty="0"/>
                  <a:t>LOE:</a:t>
                </a:r>
              </a:p>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𝑋</m:t>
                          </m:r>
                        </m:e>
                      </m:d>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𝔼</m:t>
                      </m:r>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𝛴</m:t>
                          </m:r>
                        </m:e>
                        <m:sub>
                          <m: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𝑛</m:t>
                          </m:r>
                        </m:sup>
                      </m:sSub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b="0" i="1" smtClean="0">
                              <a:solidFill>
                                <a:schemeClr val="tx1"/>
                              </a:solidFill>
                              <a:latin typeface="Cambria Math" panose="02040503050406030204" pitchFamily="18" charset="0"/>
                              <a:ea typeface="Cambria Math" panose="02040503050406030204" pitchFamily="18" charset="0"/>
                            </a:rPr>
                          </m:ctrlPr>
                        </m:sSubSupPr>
                        <m:e>
                          <m:r>
                            <m:rPr>
                              <m:sty m:val="p"/>
                            </m:rPr>
                            <a:rPr lang="en-US" sz="2000" b="0" i="0" smtClean="0">
                              <a:solidFill>
                                <a:schemeClr val="tx1"/>
                              </a:solidFill>
                              <a:latin typeface="Cambria Math" panose="02040503050406030204" pitchFamily="18" charset="0"/>
                              <a:ea typeface="Cambria Math" panose="02040503050406030204" pitchFamily="18" charset="0"/>
                            </a:rPr>
                            <m:t>Σ</m:t>
                          </m:r>
                        </m:e>
                        <m:sub>
                          <m:r>
                            <a:rPr lang="en-US" sz="2000" b="0" i="1" smtClean="0">
                              <a:solidFill>
                                <a:schemeClr val="tx1"/>
                              </a:solidFill>
                              <a:latin typeface="Cambria Math" panose="02040503050406030204" pitchFamily="18" charset="0"/>
                              <a:ea typeface="Cambria Math" panose="02040503050406030204" pitchFamily="18" charset="0"/>
                            </a:rPr>
                            <m:t>𝑖</m:t>
                          </m:r>
                          <m:r>
                            <a:rPr lang="en-US" sz="2000" b="0" i="1" smtClean="0">
                              <a:solidFill>
                                <a:schemeClr val="tx1"/>
                              </a:solidFill>
                              <a:latin typeface="Cambria Math" panose="02040503050406030204" pitchFamily="18" charset="0"/>
                              <a:ea typeface="Cambria Math" panose="02040503050406030204" pitchFamily="18" charset="0"/>
                            </a:rPr>
                            <m:t>=1</m:t>
                          </m:r>
                        </m:sub>
                        <m:sup>
                          <m:r>
                            <a:rPr lang="en-US" sz="2000" b="0" i="1" smtClean="0">
                              <a:solidFill>
                                <a:schemeClr val="tx1"/>
                              </a:solidFill>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e>
                      </m:d>
                    </m:oMath>
                  </m:oMathPara>
                </a14:m>
                <a:endParaRPr lang="en-US" sz="2000" b="1" dirty="0"/>
              </a:p>
              <a:p>
                <a:pPr marL="0" indent="0">
                  <a:buNone/>
                </a:pPr>
                <a:r>
                  <a:rPr lang="en-US" sz="2000"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𝑃</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r>
                        <a:rPr lang="en-US" b="0" i="1" smtClean="0">
                          <a:solidFill>
                            <a:schemeClr val="tx1"/>
                          </a:solidFill>
                          <a:latin typeface="Cambria Math" panose="02040503050406030204" pitchFamily="18" charset="0"/>
                          <a:ea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𝑛</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39772134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CDE3-A494-8E9D-4FAC-89F039461283}"/>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0A3385-4C50-395B-0DEE-826455153C55}"/>
                  </a:ext>
                </a:extLst>
              </p:cNvPr>
              <p:cNvSpPr>
                <a:spLocks noGrp="1"/>
              </p:cNvSpPr>
              <p:nvPr>
                <p:ph idx="1"/>
              </p:nvPr>
            </p:nvSpPr>
            <p:spPr/>
            <p:txBody>
              <a:bodyPr>
                <a:normAutofit lnSpcReduction="10000"/>
              </a:bodyPr>
              <a:lstStyle/>
              <a:p>
                <a:r>
                  <a:rPr lang="en-US" dirty="0"/>
                  <a:t>Today we covered the following random variables from the zoo: </a:t>
                </a:r>
              </a:p>
              <a:p>
                <a:pPr marL="404813" indent="-234950">
                  <a:buFont typeface="Arial" panose="020B0604020202020204" pitchFamily="34" charset="0"/>
                  <a:buChar char="•"/>
                </a:pPr>
                <a:r>
                  <a:rPr lang="en-US" b="1" dirty="0"/>
                  <a:t>Bernoulli: </a:t>
                </a:r>
                <a:r>
                  <a:rPr lang="en-US" dirty="0"/>
                  <a:t>Whether there is success in one trial</a:t>
                </a:r>
                <a:endParaRPr lang="en-US" b="1" dirty="0"/>
              </a:p>
              <a:p>
                <a:pPr marL="206439" lvl="1"/>
                <a:r>
                  <a:rPr lang="en-US" b="1" dirty="0"/>
                  <a:t>  </a:t>
                </a:r>
                <a14:m>
                  <m:oMath xmlns:m="http://schemas.openxmlformats.org/officeDocument/2006/math">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b="1" dirty="0"/>
                  <a:t> is 1 with probability </a:t>
                </a:r>
                <a14:m>
                  <m:oMath xmlns:m="http://schemas.openxmlformats.org/officeDocument/2006/math">
                    <m:r>
                      <a:rPr lang="en-US" b="1" i="1" smtClean="0">
                        <a:latin typeface="Cambria Math" panose="02040503050406030204" pitchFamily="18" charset="0"/>
                      </a:rPr>
                      <m:t>𝒑</m:t>
                    </m:r>
                  </m:oMath>
                </a14:m>
                <a:r>
                  <a:rPr lang="en-US" b="1" dirty="0"/>
                  <a:t> and 0 otherwise</a:t>
                </a:r>
                <a:endParaRPr lang="en-US" dirty="0"/>
              </a:p>
              <a:p>
                <a:pPr marL="404813" indent="-234950">
                  <a:buFont typeface="Arial" panose="020B0604020202020204" pitchFamily="34" charset="0"/>
                  <a:buChar char="•"/>
                </a:pPr>
                <a:r>
                  <a:rPr lang="en-US" b="1" dirty="0"/>
                  <a:t>Binomial: </a:t>
                </a:r>
                <a:r>
                  <a:rPr lang="en-US" dirty="0"/>
                  <a:t>Number of successes in </a:t>
                </a:r>
                <a14:m>
                  <m:oMath xmlns:m="http://schemas.openxmlformats.org/officeDocument/2006/math">
                    <m:r>
                      <a:rPr lang="en-US" b="0" i="1" smtClean="0">
                        <a:latin typeface="Cambria Math" panose="02040503050406030204" pitchFamily="18" charset="0"/>
                      </a:rPr>
                      <m:t>𝑛</m:t>
                    </m:r>
                  </m:oMath>
                </a14:m>
                <a:r>
                  <a:rPr lang="en-US" b="1" dirty="0"/>
                  <a:t> </a:t>
                </a:r>
                <a:r>
                  <a:rPr lang="en-US" dirty="0"/>
                  <a:t>independent trials</a:t>
                </a:r>
              </a:p>
              <a:p>
                <a:pPr marL="206439" lvl="1"/>
                <a:r>
                  <a:rPr lang="en-US" b="1" dirty="0"/>
                  <a:t>  </a:t>
                </a:r>
                <a14:m>
                  <m:oMath xmlns:m="http://schemas.openxmlformats.org/officeDocument/2006/math">
                    <m:r>
                      <m:rPr>
                        <m:sty m:val="p"/>
                      </m:rPr>
                      <a:rPr lang="en-US" b="0" i="0" smtClean="0">
                        <a:latin typeface="Cambria Math" panose="02040503050406030204" pitchFamily="18" charset="0"/>
                      </a:rPr>
                      <m:t>Bin</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oMath>
                </a14:m>
                <a:r>
                  <a:rPr lang="en-US" dirty="0"/>
                  <a:t> - </a:t>
                </a:r>
                <a14:m>
                  <m:oMath xmlns:m="http://schemas.openxmlformats.org/officeDocument/2006/math">
                    <m:r>
                      <a:rPr lang="en-US" b="0" i="1" smtClean="0">
                        <a:latin typeface="Cambria Math" panose="02040503050406030204" pitchFamily="18" charset="0"/>
                      </a:rPr>
                      <m:t>𝑛</m:t>
                    </m:r>
                  </m:oMath>
                </a14:m>
                <a:r>
                  <a:rPr lang="en-US" dirty="0"/>
                  <a:t> independent trials, probability </a:t>
                </a:r>
                <a14:m>
                  <m:oMath xmlns:m="http://schemas.openxmlformats.org/officeDocument/2006/math">
                    <m:r>
                      <a:rPr lang="en-US" b="0" i="1" smtClean="0">
                        <a:latin typeface="Cambria Math" panose="02040503050406030204" pitchFamily="18" charset="0"/>
                      </a:rPr>
                      <m:t>𝑝</m:t>
                    </m:r>
                  </m:oMath>
                </a14:m>
                <a:r>
                  <a:rPr lang="en-US" dirty="0"/>
                  <a:t> of success on each trial</a:t>
                </a:r>
              </a:p>
              <a:p>
                <a:pPr marL="404813" indent="-234950">
                  <a:buFont typeface="Arial" panose="020B0604020202020204" pitchFamily="34" charset="0"/>
                  <a:buChar char="•"/>
                </a:pPr>
                <a:r>
                  <a:rPr lang="en-US" b="1" dirty="0"/>
                  <a:t>Geometric: </a:t>
                </a:r>
                <a:r>
                  <a:rPr lang="en-US" dirty="0"/>
                  <a:t>Number of trials until the first success</a:t>
                </a:r>
                <a:endParaRPr lang="en-US" b="1" dirty="0"/>
              </a:p>
              <a:p>
                <a:pPr marL="206439" lvl="1"/>
                <a:r>
                  <a:rPr lang="en-US" b="1" dirty="0"/>
                  <a:t>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b="1" dirty="0"/>
                  <a:t> – </a:t>
                </a:r>
                <a:r>
                  <a:rPr lang="en-US" dirty="0"/>
                  <a:t>probability </a:t>
                </a:r>
                <a14:m>
                  <m:oMath xmlns:m="http://schemas.openxmlformats.org/officeDocument/2006/math">
                    <m:r>
                      <a:rPr lang="en-US" b="0" i="1" smtClean="0">
                        <a:latin typeface="Cambria Math" panose="02040503050406030204" pitchFamily="18" charset="0"/>
                      </a:rPr>
                      <m:t>𝑝</m:t>
                    </m:r>
                  </m:oMath>
                </a14:m>
                <a:r>
                  <a:rPr lang="en-US" dirty="0"/>
                  <a:t> of success on a single trial</a:t>
                </a:r>
              </a:p>
              <a:p>
                <a:pPr marL="404813" indent="-234950">
                  <a:buFont typeface="Arial" panose="020B0604020202020204" pitchFamily="34" charset="0"/>
                  <a:buChar char="•"/>
                </a:pPr>
                <a:r>
                  <a:rPr lang="en-US" b="1" dirty="0"/>
                  <a:t>Uniform: </a:t>
                </a:r>
                <a:r>
                  <a:rPr lang="en-US" dirty="0"/>
                  <a:t>Every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equally likely</a:t>
                </a:r>
              </a:p>
              <a:p>
                <a:pPr marL="206439" lvl="1"/>
                <a:r>
                  <a:rPr lang="en-US" b="1" dirty="0"/>
                  <a:t>  </a:t>
                </a:r>
                <a14:m>
                  <m:oMath xmlns:m="http://schemas.openxmlformats.org/officeDocument/2006/math">
                    <m:r>
                      <m:rPr>
                        <m:sty m:val="p"/>
                      </m:rPr>
                      <a:rPr lang="en-US" b="0" i="0" smtClean="0">
                        <a:latin typeface="Cambria Math" panose="02040503050406030204" pitchFamily="18" charset="0"/>
                      </a:rPr>
                      <m:t>Un</m:t>
                    </m:r>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pPr marL="206439" lvl="1"/>
                <a:endParaRPr lang="en-US" sz="1100" dirty="0"/>
              </a:p>
              <a:p>
                <a:r>
                  <a:rPr lang="en-US" dirty="0"/>
                  <a:t>More on Friday </a:t>
                </a:r>
                <a:r>
                  <a:rPr lang="en-US" dirty="0">
                    <a:sym typeface="Wingdings" panose="05000000000000000000" pitchFamily="2" charset="2"/>
                  </a:rPr>
                  <a:t> </a:t>
                </a:r>
                <a:endParaRPr lang="en-US" dirty="0"/>
              </a:p>
            </p:txBody>
          </p:sp>
        </mc:Choice>
        <mc:Fallback xmlns="">
          <p:sp>
            <p:nvSpPr>
              <p:cNvPr id="3" name="Content Placeholder 2">
                <a:extLst>
                  <a:ext uri="{FF2B5EF4-FFF2-40B4-BE49-F238E27FC236}">
                    <a16:creationId xmlns:a16="http://schemas.microsoft.com/office/drawing/2014/main" id="{3B0A3385-4C50-395B-0DEE-826455153C55}"/>
                  </a:ext>
                </a:extLst>
              </p:cNvPr>
              <p:cNvSpPr>
                <a:spLocks noGrp="1" noRot="1" noChangeAspect="1" noMove="1" noResize="1" noEditPoints="1" noAdjustHandles="1" noChangeArrowheads="1" noChangeShapeType="1" noTextEdit="1"/>
              </p:cNvSpPr>
              <p:nvPr>
                <p:ph idx="1"/>
              </p:nvPr>
            </p:nvSpPr>
            <p:spPr>
              <a:blipFill>
                <a:blip r:embed="rId2"/>
                <a:stretch>
                  <a:fillRect l="-654" t="-3019" b="-755"/>
                </a:stretch>
              </a:blipFill>
            </p:spPr>
            <p:txBody>
              <a:bodyPr/>
              <a:lstStyle/>
              <a:p>
                <a:r>
                  <a:rPr lang="en-US">
                    <a:noFill/>
                  </a:rPr>
                  <a:t> </a:t>
                </a:r>
              </a:p>
            </p:txBody>
          </p:sp>
        </mc:Fallback>
      </mc:AlternateContent>
    </p:spTree>
    <p:extLst>
      <p:ext uri="{BB962C8B-B14F-4D97-AF65-F5344CB8AC3E}">
        <p14:creationId xmlns:p14="http://schemas.microsoft.com/office/powerpoint/2010/main" val="349709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6D0B4-C608-4617-69CE-A47C99DCE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AA10D-9630-EEF9-0B88-7C9BA1C5BB95}"/>
              </a:ext>
            </a:extLst>
          </p:cNvPr>
          <p:cNvSpPr>
            <a:spLocks noGrp="1"/>
          </p:cNvSpPr>
          <p:nvPr>
            <p:ph type="title"/>
          </p:nvPr>
        </p:nvSpPr>
        <p:spPr/>
        <p:txBody>
          <a:bodyPr/>
          <a:lstStyle/>
          <a:p>
            <a:r>
              <a:rPr lang="en-US"/>
              <a:t>Rotating the table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ED5043-4AC9-5BC0-5FB6-E65D45B45C85}"/>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000" b="1" u="sng" dirty="0"/>
                  <a:t>Decompose:</a:t>
                </a:r>
                <a:r>
                  <a:rPr lang="en-US" sz="2000" i="1" dirty="0"/>
                  <a:t> </a:t>
                </a:r>
                <a:r>
                  <a:rPr lang="en-US" sz="20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1                  </m:t>
                            </m:r>
                            <m:r>
                              <m:rPr>
                                <m:sty m:val="p"/>
                              </m:rPr>
                              <a:rPr lang="en-US" sz="2000" b="0" i="0" smtClean="0">
                                <a:latin typeface="Cambria Math" panose="02040503050406030204" pitchFamily="18" charset="0"/>
                              </a:rPr>
                              <m:t>if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person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sits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infront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their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own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name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tag</m:t>
                            </m:r>
                          </m:e>
                          <m:e>
                            <m:r>
                              <a:rPr lang="en-US" sz="2000" b="0" i="1" smtClean="0">
                                <a:latin typeface="Cambria Math" panose="02040503050406030204" pitchFamily="18" charset="0"/>
                              </a:rPr>
                              <m:t>   0                                                                                   </m:t>
                            </m:r>
                            <m:r>
                              <m:rPr>
                                <m:sty m:val="p"/>
                              </m:rPr>
                              <a:rPr lang="en-US" sz="2000" b="0" i="0" smtClean="0">
                                <a:latin typeface="Cambria Math" panose="02040503050406030204" pitchFamily="18" charset="0"/>
                              </a:rPr>
                              <m:t>otherwise</m:t>
                            </m:r>
                          </m:e>
                        </m:eqArr>
                      </m:e>
                    </m:d>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oMath>
                </a14:m>
                <a:endParaRPr lang="en-US" sz="2000" b="1" u="sng" dirty="0"/>
              </a:p>
              <a:p>
                <a:pPr marL="0" indent="0">
                  <a:buNone/>
                </a:pPr>
                <a:r>
                  <a:rPr lang="en-US" sz="2000" b="1" u="sng" dirty="0"/>
                  <a:t>LOE:</a:t>
                </a:r>
              </a:p>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𝑋</m:t>
                          </m:r>
                        </m:e>
                      </m:d>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𝔼</m:t>
                      </m:r>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𝛴</m:t>
                          </m:r>
                        </m:e>
                        <m:sub>
                          <m: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𝑛</m:t>
                          </m:r>
                        </m:sup>
                      </m:sSub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b="0" i="1" smtClean="0">
                              <a:solidFill>
                                <a:schemeClr val="tx1"/>
                              </a:solidFill>
                              <a:latin typeface="Cambria Math" panose="02040503050406030204" pitchFamily="18" charset="0"/>
                              <a:ea typeface="Cambria Math" panose="02040503050406030204" pitchFamily="18" charset="0"/>
                            </a:rPr>
                          </m:ctrlPr>
                        </m:sSubSupPr>
                        <m:e>
                          <m:r>
                            <m:rPr>
                              <m:sty m:val="p"/>
                            </m:rPr>
                            <a:rPr lang="en-US" sz="2000" b="0" i="0" smtClean="0">
                              <a:solidFill>
                                <a:schemeClr val="tx1"/>
                              </a:solidFill>
                              <a:latin typeface="Cambria Math" panose="02040503050406030204" pitchFamily="18" charset="0"/>
                              <a:ea typeface="Cambria Math" panose="02040503050406030204" pitchFamily="18" charset="0"/>
                            </a:rPr>
                            <m:t>Σ</m:t>
                          </m:r>
                        </m:e>
                        <m:sub>
                          <m:r>
                            <a:rPr lang="en-US" sz="2000" b="0" i="1" smtClean="0">
                              <a:solidFill>
                                <a:schemeClr val="tx1"/>
                              </a:solidFill>
                              <a:latin typeface="Cambria Math" panose="02040503050406030204" pitchFamily="18" charset="0"/>
                              <a:ea typeface="Cambria Math" panose="02040503050406030204" pitchFamily="18" charset="0"/>
                            </a:rPr>
                            <m:t>𝑖</m:t>
                          </m:r>
                          <m:r>
                            <a:rPr lang="en-US" sz="2000" b="0" i="1" smtClean="0">
                              <a:solidFill>
                                <a:schemeClr val="tx1"/>
                              </a:solidFill>
                              <a:latin typeface="Cambria Math" panose="02040503050406030204" pitchFamily="18" charset="0"/>
                              <a:ea typeface="Cambria Math" panose="02040503050406030204" pitchFamily="18" charset="0"/>
                            </a:rPr>
                            <m:t>=1</m:t>
                          </m:r>
                        </m:sub>
                        <m:sup>
                          <m:r>
                            <a:rPr lang="en-US" sz="2000" b="0" i="1" smtClean="0">
                              <a:solidFill>
                                <a:schemeClr val="tx1"/>
                              </a:solidFill>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e>
                      </m:d>
                    </m:oMath>
                  </m:oMathPara>
                </a14:m>
                <a:endParaRPr lang="en-US" sz="2000" b="1" dirty="0"/>
              </a:p>
            </p:txBody>
          </p:sp>
        </mc:Choice>
        <mc:Fallback>
          <p:sp>
            <p:nvSpPr>
              <p:cNvPr id="3" name="Content Placeholder 2">
                <a:extLst>
                  <a:ext uri="{FF2B5EF4-FFF2-40B4-BE49-F238E27FC236}">
                    <a16:creationId xmlns:a16="http://schemas.microsoft.com/office/drawing/2014/main" id="{31ED5043-4AC9-5BC0-5FB6-E65D45B45C85}"/>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3044236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0</TotalTime>
  <Words>6539</Words>
  <Application>Microsoft Office PowerPoint</Application>
  <PresentationFormat>Widescreen</PresentationFormat>
  <Paragraphs>729</Paragraphs>
  <Slides>80</Slides>
  <Notes>47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Aptos</vt:lpstr>
      <vt:lpstr>Arial</vt:lpstr>
      <vt:lpstr>Cambria Math</vt:lpstr>
      <vt:lpstr>Segoe UI</vt:lpstr>
      <vt:lpstr>Segoe UI Light</vt:lpstr>
      <vt:lpstr>Segoe UI Semibold</vt:lpstr>
      <vt:lpstr>Segoe UI Semilight</vt:lpstr>
      <vt:lpstr>Tw Cen MT</vt:lpstr>
      <vt:lpstr>Wingdings</vt:lpstr>
      <vt:lpstr>Wingdings 3</vt:lpstr>
      <vt:lpstr>Integral</vt:lpstr>
      <vt:lpstr>PowerPoint Presentation</vt:lpstr>
      <vt:lpstr>Announcements</vt:lpstr>
      <vt:lpstr>Announcements</vt:lpstr>
      <vt:lpstr>Where Are We?</vt:lpstr>
      <vt:lpstr>Recap LOE</vt:lpstr>
      <vt:lpstr>Rotating the table</vt:lpstr>
      <vt:lpstr>Rotating the table</vt:lpstr>
      <vt:lpstr>Rotating the table</vt:lpstr>
      <vt:lpstr>Rotating the table</vt:lpstr>
      <vt:lpstr>How to know what indicators to define?</vt:lpstr>
      <vt:lpstr>Techniques For Finding Expectation</vt:lpstr>
      <vt:lpstr>Independence of Random Variables</vt:lpstr>
      <vt:lpstr>Independence of events</vt:lpstr>
      <vt:lpstr>Independence of Random Variables</vt:lpstr>
      <vt:lpstr>Independence of Random Variables</vt:lpstr>
      <vt:lpstr>Independence of Random Variables</vt:lpstr>
      <vt:lpstr>Independence of Random Variables</vt:lpstr>
      <vt:lpstr>Mutual Independence for RVs</vt:lpstr>
      <vt:lpstr>Techniques For Finding Expectation</vt:lpstr>
      <vt:lpstr>Expectation of a Function of a Random Variable</vt:lpstr>
      <vt:lpstr>Expectation</vt:lpstr>
      <vt:lpstr>What about E[g(X)]? (e.g., E[X^2], E[2^X]) </vt:lpstr>
      <vt:lpstr>What about E[g(X)]? (e.g., E[X^2], E[2^X]) </vt:lpstr>
      <vt:lpstr>What about E[g(X)]? (e.g., E[X^2], E[2^X]) </vt:lpstr>
      <vt:lpstr>What about E[g(X)]? (e.g., E[X^2]) </vt:lpstr>
      <vt:lpstr>What about E[g(X)]? (e.g., E[X^2]) </vt:lpstr>
      <vt:lpstr>Expectation of g(X)</vt:lpstr>
      <vt:lpstr>Expectation of g(X)</vt:lpstr>
      <vt:lpstr>Techniques For Finding Expectation</vt:lpstr>
      <vt:lpstr>Where are we?</vt:lpstr>
      <vt:lpstr>Variance</vt:lpstr>
      <vt:lpstr>Variance</vt:lpstr>
      <vt:lpstr>Consider these two games</vt:lpstr>
      <vt:lpstr>Consider these two games</vt:lpstr>
      <vt:lpstr>What’s the difference</vt:lpstr>
      <vt:lpstr>Designing a Measure – Try 1</vt:lpstr>
      <vt:lpstr>Designing a Measure – Try 2</vt:lpstr>
      <vt:lpstr>Why Squaring</vt:lpstr>
      <vt:lpstr>Variance</vt:lpstr>
      <vt:lpstr>Proof of Calculation Trick</vt:lpstr>
      <vt:lpstr>Proof of Calculation Trick</vt:lpstr>
      <vt:lpstr>Variance of a die</vt:lpstr>
      <vt:lpstr>Variance of n Coin Flips</vt:lpstr>
      <vt:lpstr>Variance of n Coin Flips</vt:lpstr>
      <vt:lpstr>Variance Adds If Independent</vt:lpstr>
      <vt:lpstr>Variance Adds If Independent</vt:lpstr>
      <vt:lpstr>Variance Adds If Independent</vt:lpstr>
      <vt:lpstr>Expectation and Variance aren’t everything</vt:lpstr>
      <vt:lpstr>Useful Facts</vt:lpstr>
      <vt:lpstr>Make a prediction</vt:lpstr>
      <vt:lpstr>Facts About Variance</vt:lpstr>
      <vt:lpstr>Facts about Variance</vt:lpstr>
      <vt:lpstr>Facts about Variance</vt:lpstr>
      <vt:lpstr>Summary of Expectation and Variance </vt:lpstr>
      <vt:lpstr>Discrete Random Variable Zoo</vt:lpstr>
      <vt:lpstr>Discrete Random Variable Zoo</vt:lpstr>
      <vt:lpstr>for example… </vt:lpstr>
      <vt:lpstr>What’s our goal?</vt:lpstr>
      <vt:lpstr>What’s our goal?</vt:lpstr>
      <vt:lpstr>Zoo! </vt:lpstr>
      <vt:lpstr>Scenario: Uniform</vt:lpstr>
      <vt:lpstr>Discrete Uniform Distribution</vt:lpstr>
      <vt:lpstr>Situation: Bernoulli</vt:lpstr>
      <vt:lpstr>Bernoulli Distribution</vt:lpstr>
      <vt:lpstr>Bernoulli Distribution Examples</vt:lpstr>
      <vt:lpstr>Situation: Binomial</vt:lpstr>
      <vt:lpstr>Binomial Distribution</vt:lpstr>
      <vt:lpstr>Binomial Distribution Examples</vt:lpstr>
      <vt:lpstr>Example: Unpopular Donuts</vt:lpstr>
      <vt:lpstr>Example: Unpopular Donuts</vt:lpstr>
      <vt:lpstr>Example: Unpopular Donuts</vt:lpstr>
      <vt:lpstr>Situation: Geometric</vt:lpstr>
      <vt:lpstr>Geometric Distribution</vt:lpstr>
      <vt:lpstr>Geometric Distribution Examples</vt:lpstr>
      <vt:lpstr>Geometric: Analysis</vt:lpstr>
      <vt:lpstr>Geometric: Expectation</vt:lpstr>
      <vt:lpstr>Geometric Property</vt:lpstr>
      <vt:lpstr>Formally…</vt:lpstr>
      <vt:lpstr>Formally…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2024-07-10T16:42:21Z</dcterms:created>
  <dcterms:modified xsi:type="dcterms:W3CDTF">2026-07-15T09:34:31Z</dcterms:modified>
</cp:coreProperties>
</file>