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17" r:id="rId3"/>
    <p:sldId id="374" r:id="rId4"/>
    <p:sldId id="259" r:id="rId5"/>
    <p:sldId id="375" r:id="rId6"/>
    <p:sldId id="487" r:id="rId7"/>
    <p:sldId id="351" r:id="rId8"/>
    <p:sldId id="257" r:id="rId9"/>
    <p:sldId id="343" r:id="rId10"/>
    <p:sldId id="318" r:id="rId11"/>
    <p:sldId id="283" r:id="rId12"/>
    <p:sldId id="275" r:id="rId13"/>
    <p:sldId id="336" r:id="rId14"/>
    <p:sldId id="278" r:id="rId15"/>
    <p:sldId id="273" r:id="rId16"/>
    <p:sldId id="323" r:id="rId17"/>
    <p:sldId id="280" r:id="rId18"/>
    <p:sldId id="322" r:id="rId19"/>
    <p:sldId id="328" r:id="rId20"/>
    <p:sldId id="263" r:id="rId21"/>
    <p:sldId id="337" r:id="rId22"/>
    <p:sldId id="292" r:id="rId23"/>
    <p:sldId id="264" r:id="rId24"/>
    <p:sldId id="297" r:id="rId25"/>
    <p:sldId id="329" r:id="rId26"/>
    <p:sldId id="261" r:id="rId27"/>
    <p:sldId id="294" r:id="rId28"/>
    <p:sldId id="331" r:id="rId29"/>
    <p:sldId id="344" r:id="rId30"/>
    <p:sldId id="335" r:id="rId31"/>
    <p:sldId id="338" r:id="rId32"/>
    <p:sldId id="267" r:id="rId33"/>
    <p:sldId id="268" r:id="rId34"/>
    <p:sldId id="284" r:id="rId35"/>
    <p:sldId id="325" r:id="rId36"/>
    <p:sldId id="326" r:id="rId37"/>
    <p:sldId id="296" r:id="rId38"/>
    <p:sldId id="295" r:id="rId39"/>
    <p:sldId id="285" r:id="rId40"/>
    <p:sldId id="365" r:id="rId41"/>
    <p:sldId id="366" r:id="rId42"/>
    <p:sldId id="258" r:id="rId43"/>
    <p:sldId id="316" r:id="rId44"/>
    <p:sldId id="286" r:id="rId45"/>
    <p:sldId id="290" r:id="rId46"/>
    <p:sldId id="291" r:id="rId47"/>
    <p:sldId id="33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6CCF3-74A8-4C3E-A88D-22BEC59F0049}" v="1477" dt="2021-04-23T06:16:35.375"/>
    <p1510:client id="{DC97175A-3670-47C9-B9DD-13F15CC4D6C9}" v="61" dt="2021-04-23T17:56:49.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56885" autoAdjust="0"/>
  </p:normalViewPr>
  <p:slideViewPr>
    <p:cSldViewPr snapToGrid="0">
      <p:cViewPr varScale="1">
        <p:scale>
          <a:sx n="71" d="100"/>
          <a:sy n="71" d="100"/>
        </p:scale>
        <p:origin x="2224" y="168"/>
      </p:cViewPr>
      <p:guideLst>
        <p:guide orient="horz" pos="2160"/>
        <p:guide pos="3840"/>
      </p:guideLst>
    </p:cSldViewPr>
  </p:slid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shal Jhunjhunwalla" userId="32a47ed39d212e37" providerId="LiveId" clId="{DC97175A-3670-47C9-B9DD-13F15CC4D6C9}"/>
    <pc:docChg chg="undo custSel modSld">
      <pc:chgData name="Kushal Jhunjhunwalla" userId="32a47ed39d212e37" providerId="LiveId" clId="{DC97175A-3670-47C9-B9DD-13F15CC4D6C9}" dt="2021-04-23T17:57:35.345" v="72" actId="1076"/>
      <pc:docMkLst>
        <pc:docMk/>
      </pc:docMkLst>
      <pc:sldChg chg="modSp mod">
        <pc:chgData name="Kushal Jhunjhunwalla" userId="32a47ed39d212e37" providerId="LiveId" clId="{DC97175A-3670-47C9-B9DD-13F15CC4D6C9}" dt="2021-04-23T17:57:35.345" v="72" actId="1076"/>
        <pc:sldMkLst>
          <pc:docMk/>
          <pc:sldMk cId="317473241" sldId="264"/>
        </pc:sldMkLst>
        <pc:spChg chg="mod">
          <ac:chgData name="Kushal Jhunjhunwalla" userId="32a47ed39d212e37" providerId="LiveId" clId="{DC97175A-3670-47C9-B9DD-13F15CC4D6C9}" dt="2021-04-23T17:56:49.097" v="66" actId="20577"/>
          <ac:spMkLst>
            <pc:docMk/>
            <pc:sldMk cId="317473241" sldId="264"/>
            <ac:spMk id="3" creationId="{00000000-0000-0000-0000-000000000000}"/>
          </ac:spMkLst>
        </pc:spChg>
        <pc:picChg chg="mod modCrop">
          <ac:chgData name="Kushal Jhunjhunwalla" userId="32a47ed39d212e37" providerId="LiveId" clId="{DC97175A-3670-47C9-B9DD-13F15CC4D6C9}" dt="2021-04-23T17:57:35.345" v="72" actId="1076"/>
          <ac:picMkLst>
            <pc:docMk/>
            <pc:sldMk cId="317473241" sldId="264"/>
            <ac:picMk id="5" creationId="{72A39DA8-0C00-45F4-888B-66EA817A2016}"/>
          </ac:picMkLst>
        </pc:picChg>
      </pc:sldChg>
      <pc:sldChg chg="addSp delSp modSp">
        <pc:chgData name="Kushal Jhunjhunwalla" userId="32a47ed39d212e37" providerId="LiveId" clId="{DC97175A-3670-47C9-B9DD-13F15CC4D6C9}" dt="2021-04-23T06:25:09.334" v="5"/>
        <pc:sldMkLst>
          <pc:docMk/>
          <pc:sldMk cId="1868225466" sldId="279"/>
        </pc:sldMkLst>
        <pc:picChg chg="add mod">
          <ac:chgData name="Kushal Jhunjhunwalla" userId="32a47ed39d212e37" providerId="LiveId" clId="{DC97175A-3670-47C9-B9DD-13F15CC4D6C9}" dt="2021-04-23T06:25:09.334" v="5"/>
          <ac:picMkLst>
            <pc:docMk/>
            <pc:sldMk cId="1868225466" sldId="279"/>
            <ac:picMk id="5" creationId="{BA67F7A0-635C-444E-9BF5-CA29DB4FD998}"/>
          </ac:picMkLst>
        </pc:picChg>
        <pc:picChg chg="del mod">
          <ac:chgData name="Kushal Jhunjhunwalla" userId="32a47ed39d212e37" providerId="LiveId" clId="{DC97175A-3670-47C9-B9DD-13F15CC4D6C9}" dt="2021-04-23T06:24:58.898" v="2" actId="478"/>
          <ac:picMkLst>
            <pc:docMk/>
            <pc:sldMk cId="1868225466" sldId="279"/>
            <ac:picMk id="14340" creationId="{F65F2B15-B2F1-4AA8-86B8-58B4503FF8E4}"/>
          </ac:picMkLst>
        </pc:picChg>
      </pc:sldChg>
      <pc:sldChg chg="modSp">
        <pc:chgData name="Kushal Jhunjhunwalla" userId="32a47ed39d212e37" providerId="LiveId" clId="{DC97175A-3670-47C9-B9DD-13F15CC4D6C9}" dt="2021-04-23T06:25:05.475" v="4" actId="1076"/>
        <pc:sldMkLst>
          <pc:docMk/>
          <pc:sldMk cId="4055335266" sldId="280"/>
        </pc:sldMkLst>
        <pc:picChg chg="mod">
          <ac:chgData name="Kushal Jhunjhunwalla" userId="32a47ed39d212e37" providerId="LiveId" clId="{DC97175A-3670-47C9-B9DD-13F15CC4D6C9}" dt="2021-04-23T06:25:05.475" v="4" actId="1076"/>
          <ac:picMkLst>
            <pc:docMk/>
            <pc:sldMk cId="4055335266" sldId="280"/>
            <ac:picMk id="5" creationId="{8191A3D4-95B2-4144-A9B6-36AD210A83C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04.627"/>
    </inkml:context>
    <inkml:brush xml:id="br0">
      <inkml:brushProperty name="width" value="0.1" units="cm"/>
      <inkml:brushProperty name="height" value="0.1" units="cm"/>
      <inkml:brushProperty name="ignorePressure" value="1"/>
    </inkml:brush>
  </inkml:definitions>
  <inkml:trace contextRef="#ctx0" brushRef="#br0">79 538,'69'-53,"-33"23,-1-2,-1-1,-3-1,18-25,25-44,-73 101,1 1,-1-1,1 0,0 1,-1-1,1 0,0 1,0 0,0 0,0-1,0 1,0 0,1 1,-1-1,0 0,0 1,1-1,-1 1,0 0,5 16,-1 148,3 141,-1-64,-8-209,0-25</inkml:trace>
  <inkml:trace contextRef="#ctx0" brushRef="#br0" timeOffset="1032.78">854 184,'-2'36,"-2"-1,-2 1,-1-1,-2 0,-9 21,6-14,-47 179,27-72,19-27,22 7,-9-116,0-11</inkml:trace>
  <inkml:trace contextRef="#ctx0" brushRef="#br0" timeOffset="1563.9">1017 1106,'-8'0,"-142"15,0-8,-45-7,-299-33,476 34,16-1</inkml:trace>
  <inkml:trace contextRef="#ctx0" brushRef="#br0" timeOffset="2704.26">1568 62,'0'0,"0"0,0 0,0 0,0 0,0-16,-21 12,-141 4,162 0,-4 0,-1 0,1-1,0 2,-1-1,1 0,0 1,0 0,0 0,-1 0,1 0,0 1,0 0,1 0,-1 0,0 0,1 0,-1 1,1 0,0-1,-1 2,0 30,19 53,-8-63,12 44,-2 2,-3 0,-4 1,-2 0,-4 0,-4 63,-27 71,25-175,19-25,54 36,59-9,-119-31</inkml:trace>
  <inkml:trace contextRef="#ctx0" brushRef="#br0" timeOffset="5840.08">1833 1034,'0'0,"0"0,0 0,0 0,0 0,0 0,0 0,0 0,0 0,6-6,13-13,-1-2,-1 0,-1-1,0 0,-2-1,-1-1,-1 0,7-21,7-29,-3-1,4-32,41-126,-65 224,0 0,-1 0,0 0,-1 0,0 0,0 0,-1 0,0-1,-1-2,27 26,55 76,-64-68,164 226,-173-238,3 7,0 0,0 1,-2 0,0 0,5 16,-15-23,1-11,0 0</inkml:trace>
  <inkml:trace contextRef="#ctx0" brushRef="#br0" timeOffset="6230.61">2444 620,'-47'-18,"-10"8,0 3,0 1,-1 4,1 2,-3 2,-23 17,107-7,9-2,0-2,1-1,0-2,0-1,0-1,0-3,0 0,0-2,12-4,-25 3,-4 0</inkml:trace>
  <inkml:trace contextRef="#ctx0" brushRef="#br0" timeOffset="7230.5">2557 93,'102'-22,"109"-41,-166 55,-47 32,13 156,54 170,-55-305,-5-25,-1 0,-1 0,0 0,-1 0,-2 6,0-22,0-1,1 0,-1 0,0 0,-1 0,1-1,0 1,-1 0,0 0,1-1,-1 1,0 0,-1-1,1 1,0-1,-1 1,1-1,-1 0,0 1,0-1,-1 1,-4 5,0-1,0 0,-1 0,0-1,0 0,-1 0,1-1,-1 0,0-1,-1 0,1 0,-1-1,0 0,-5 1,-23-4,32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2.721"/>
    </inkml:context>
    <inkml:brush xml:id="br0">
      <inkml:brushProperty name="width" value="0.1" units="cm"/>
      <inkml:brushProperty name="height" value="0.1" units="cm"/>
      <inkml:brushProperty name="ignorePressure" value="1"/>
    </inkml:brush>
  </inkml:definitions>
  <inkml:trace contextRef="#ctx0" brushRef="#br0">140 1,'0'0,"0"0,0 0,6 2,-4 1,-1 0,1-1,-1 1,0 0,0 0,0 0,0 0,0 1,-1-1,1 0,-1 0,0 0,0 0,0 1,0-1,-1 1,-2 15,0 0,-1-1,-1 0,-1 0,0 0,-1-1,-1 1,-1-2,0 1,-2-1,1-1,-2 0,0-1,-9 9,4-4,4-4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6.720"/>
    </inkml:context>
    <inkml:brush xml:id="br0">
      <inkml:brushProperty name="width" value="0.1" units="cm"/>
      <inkml:brushProperty name="height" value="0.1" units="cm"/>
      <inkml:brushProperty name="ignorePressure" value="1"/>
    </inkml:brush>
  </inkml:definitions>
  <inkml:trace contextRef="#ctx0" brushRef="#br0">362 1,'0'0,"0"0,-2 6,-8 11,-1 0,0-1,-1-1,-1 0,0 0,-5 1,7-3,-232 220,226-216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7.800"/>
    </inkml:context>
    <inkml:brush xml:id="br0">
      <inkml:brushProperty name="width" value="0.1" units="cm"/>
      <inkml:brushProperty name="height" value="0.1" units="cm"/>
      <inkml:brushProperty name="ignorePressure" value="1"/>
    </inkml:brush>
  </inkml:definitions>
  <inkml:trace contextRef="#ctx0" brushRef="#br0">12 639,'0'0,"0"0,0 0,0 0,0 0,0 0,0 0,6-6,75-105,-11 11,44-85,-39 51,-63 111,-3 43,-5-2,-1 0,0 0,-2 0,0 0,-1 0,-1 3,1 13,0 788,0-822</inkml:trace>
  <inkml:trace contextRef="#ctx0" brushRef="#br0" timeOffset="546.74">837 1,'0'9,"-12"240,-11-13,7 203,15-348,-7-69,8-20</inkml:trace>
  <inkml:trace contextRef="#ctx0" brushRef="#br0" timeOffset="968.52">1165 1095,'-81'-8,"-64"9,0 6,-78 16,217-22,-104 12,0-5,-1-5,-7-5,3-4,116 6,-1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4.221"/>
    </inkml:context>
    <inkml:brush xml:id="br0">
      <inkml:brushProperty name="width" value="0.1" units="cm"/>
      <inkml:brushProperty name="height" value="0.1" units="cm"/>
      <inkml:brushProperty name="ignorePressure" value="1"/>
    </inkml:brush>
  </inkml:definitions>
  <inkml:trace contextRef="#ctx0" brushRef="#br0">1 569,'0'0,"0"0,0 0,0 0,0 0,0 0,0 0,10-1,33-20,0-1,-2-3,-1-1,6-7,-20 13,0-1,-2-1,-1-1,0-1,-2-1,-1 0,-1-2,-1-1,-2 0,7-16,-9 16,29-76,-42 82,5 42,4 77,-4 0,-6 87,-1-86,1 388,0-480</inkml:trace>
  <inkml:trace contextRef="#ctx0" brushRef="#br0" timeOffset="1109.08">633 1500,'26'-28,"-1"-2,-2 0,0-2,-3 0,0-2,-2 0,-2-1,-1 0,3-16,97-255,-57 184,-57 121,1 1,-1 0,0 0,0 0,1 0,-1 0,0 0,1 0,-1 0,0 1,1-1,-1 0,0 1,0-1,1 1,-1-1,0 1,0 0,0-1,0 1,0 0,0 0,0 0,0 0,0 0,0 1,-1-2,20 20,-2 1,-1 1,0 0,-2 2,-1 0,0 0,-2 1,2 9,3 0,57 107,-70-136,-2-2,1 0,-1 1,0-1,0 1,0 0,-1-1,1 1,-1 0,0 0,0 0,0 0,-1 0,0 0,1 3,-5 13,1-16</inkml:trace>
  <inkml:trace contextRef="#ctx0" brushRef="#br0" timeOffset="1624.58">1102 1055,'0'0,"0"0,0 0,0 0,0 0,0 0,-12 0,0 0,0 0,0 1,0 0,0 1,1 1,-1 0,-7 3,-32 10,101-30,168-20,-199 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46.590"/>
    </inkml:context>
    <inkml:brush xml:id="br0">
      <inkml:brushProperty name="width" value="0.1" units="cm"/>
      <inkml:brushProperty name="height" value="0.1" units="cm"/>
      <inkml:brushProperty name="ignorePressure" value="1"/>
    </inkml:brush>
  </inkml:definitions>
  <inkml:trace contextRef="#ctx0" brushRef="#br0">127 669,'1'-4,"-2"0,1-1,-1 1,1 0,-1 0,0 0,0 0,-1 0,1 1,-1-1,0 0,0 1,0-1,-1 1,0-2,3 27,24 161,32 148,-28-156,-23-122,-5-53,0 0</inkml:trace>
  <inkml:trace contextRef="#ctx0" brushRef="#br0" timeOffset="437.39">5 1216,'0'0,"-4"-32,4-19,2 43,2 0,-1 0,1 1,0-1,0 1,1 0,0 1,1-1,-1 1,1 0,0 0,1 1,-1-1,1 1,0 1,1 0,0-1,8-3,0 1,1 1,0 0,0 1,0 1,1 1,11-1,-19 3,0 1,-1 0,1 0,0 1,0 0,-1 1,1 0,-1 1,0 0,0 0,0 1,0 0,0 0,-1 1,1 1,-1-1,-1 1,1 1,-1-1,5 6,-3-3,0 0,-1 1,1 0,-2 0,0 1,0 0,3 8,-8-15,0 0,0 1,-1-1,0 1,0-1,0 1,0 0,-1-1,0 1,0 0,0-1,-1 1,1 0,-1-1,0 1,-1-1,1 1,-1-1,1 0,-1 1,-1-1,-1 2,-3 2,0 0,0-1,-1 0,-1 0,1-1,-1 0,0 0,0-1,-1 0,1-1,-1 0,0-1,0 0,-1 0,1-1,0 0,-1-1,1 0,-1-1,0 0,1-1,-1 0,-8-2,17 3</inkml:trace>
  <inkml:trace contextRef="#ctx0" brushRef="#br0" timeOffset="968.55">657 1154,'-17'-83,"9"55,7 27,1 0,0-1,-1 1,1-1,0 1,0-1,0 1,0-1,0 1,0-1,1 1,-1-1,0 1,1-1,-1 1,1-1,0 1,-1 0,1 0,0-1,0 1,0 0,0 0,0 0,0 0,0 0,0 0,0 0,1 0,-1 0,0 0,0 1,1-1,-1 0,1 1,-1-1,1 1,-1 0,1-1,6-1,0 0,1 0,-1 0,1 1,-1 0,1 1,0 0,-1 1,1-1,0 1,-1 1,1 0,-1 0,0 1,0 0,0 0,0 1,0 0,0 0,-1 1,0 0,4 4,-2-2,-2-1,1 2,-1-1,0 1,-1 0,0 0,0 1,-1 0,0 0,0 0,-1 0,0 1,-1 0,0 0,0 0,-1 0,-1 0,0 0,0 1,-1-8,0-1,0 0,0 1,0-1,-1 1,1-1,-1 0,1 0,-1 1,0-1,0 0,0 0,0 0,0 0,-1 0,1 0,-1 0,1 0,-1-1,0 1,1 0,-1-1,0 0,0 1,0-1,0 0,0 0,0 0,-1 0,1 0,0-1,-1 1,1-1,-2 1,-7 1,0 0,0-1,0 0,-1 0,1-2,0 1,0-1,0-1,0 0,0-1,0 0,1 0,-1-1,1 0,0-1,0 0,0-1,1 0,0-1,0 0,1 0,0-1,0 0,0 0,1-1,1 0,-1 0,1 0,1-1,-1-1,5 8,-1-1,1 0,0 1,0-1,0 0,0 0,1 1,-1-1,1 0,0 0,0 0,1 0,-1 0,1 1,0-1,0 0,0 0,0 1,1-1,-1 1,1-1,0 1,0 0,0-1,1 1,-1 0,1 1,-1-1,1 0,0 1,0-1,0 1,1 0,-1 0,3-1,36-1,-22 4</inkml:trace>
  <inkml:trace contextRef="#ctx0" brushRef="#br0" timeOffset="1673.84">1086 1044,'0'0,"0"0,11-12,-4 8,-1 1,1-1,0 1,0 0,0 1,1 0,-1 0,0 0,1 1,-1 0,1 1,0 0,-1 0,1 0,-1 1,1 0,-1 1,1-1,-1 2,0-1,0 1,0 0,0 0,0 1,-1 0,1 0,-1 0,0 1,-1 0,1 0,-1 1,5 5,-3-3,0 1,0-1,-1 1,0 1,0-1,-1 1,-1 0,3 6,-6-12,0 0,0-1,0 1,0 0,-1 0,1 0,-1-1,0 1,0 0,0 0,-1 0,1 0,-1-1,0 1,0 0,-1-1,1 1,-1-1,1 1,-1-1,0 1,-1-1,1 0,0 0,-3 2,-1-2,1 0,-1 0,0 0,0-1,0 0,0 0,-1-1,1 0,0 0,-1 0,1-1,-1 0,1 0,0 0,-1-1,1 0,0 0,-1-1,1 0,-6 0,1-1,0 0,0-1,0 0,0-1,0 0,1-1,0 0,-1-1,6 4,1-1,0 1,0-1,0 0,0 0,1 0,0-1,-1 1,2-1,-1 1,0-1,1 0,0 0,0 0,1-1,-1 1,1 0,0-1,1 1,-1-4,1 4,-1-1,1 1,1 0,-1-1,1 1,0 0,0 0,0 0,1 0,-1 0,1 0,1 0,-1 0,1 1,0-1,0 1,0 0,0 0,1 0,0 0,0 0,0 1,0 0,0 0,1 0,-1 0,1 1,2-1,12-4,-1 4</inkml:trace>
  <inkml:trace contextRef="#ctx0" brushRef="#br0" timeOffset="2173.69">1422 526,'12'15,"5"15,-1 1,-2 1,-1 0,-1 1,-2 0,-1 1,-2 0,-1 0,-2 5,9 35,-7-44,2 8,-1 0,-2 1,-2 0,-1 31,4-52,-4-15</inkml:trace>
  <inkml:trace contextRef="#ctx0" brushRef="#br0" timeOffset="2845.42">1759 1246,'0'-12,"6"-14,129-86,-129 107,0-1,0-1,-1 1,0-1,-1 1,1-1,-1-1,-1 1,1-1,-1 1,-1-1,1 0,-1 0,-1 0,1 0,-1 0,-1-1,0 1,0 0,0 0,-1-1,-1-3,0 11,1-1,-1 1,1-1,-1 1,0 0,0-1,1 1,-1 0,0 0,0 0,0 1,0-1,0 0,-1 1,1-1,0 1,0 0,0 0,0 0,-1 0,1 0,0 0,0 0,0 1,0-1,0 1,0 0,0-1,0 1,0 0,0 0,0 0,0 1,0-1,1 0,-1 1,0 0,-3 0,-4 2,0 0,0 1,0 0,1 1,-1-1,2 2,-1-1,1 1,-1 0,2 1,-1-1,1 1,1 1,-1-1,1 1,1 0,0 0,0 0,0 1,-1 8,6-11,0-1,0 1,0-1,1 1,0-1,0 0,1 0,-1 0,1 0,1 0,-1 0,1-1,0 0,0 0,1 0,-1 0,1 0,0-1,0 0,1 0,-1-1,1 1,0-1,5 2,6 1,1 0,0-1,0-1,1-1,-1-1,1 0,-1-1,1-1,0-1,-1-1,1 0,13-4,-6 2,-16 3</inkml:trace>
  <inkml:trace contextRef="#ctx0" brushRef="#br0" timeOffset="3407.79">2422 1084,'0'0,"0"0,0 0,-1-12,0 7,-1 1,0 0,0-1,-1 1,1 0,-1 1,0-1,0 0,0 1,-1 0,1 0,-1 0,0 0,0 0,0 1,0 0,0-1,0 2,-1-1,1 0,-1 1,1 0,-1 0,1 0,-1 1,0-1,0 1,1 0,-1 0,0 1,1 0,-1 0,1-1,0 0,0 1,0-1,0 1,0 0,1 0,-1 0,0 1,1-1,-1 1,1 0,0 0,-1 0,1 1,0-1,0 1,1-1,-1 1,0 0,1 0,0 1,0-1,0 0,0 1,0-1,1 1,-1-1,1 1,0 0,0 0,0-1,1 1,-1 0,1 0,0 1,3 0,-1 0,1 0,0 0,0-1,1 1,-1-1,1 0,0 0,0 0,1 0,-1-1,1 0,0 0,0 0,0-1,0 1,0-1,0 0,1 0,-1 0,0 0,1-1,-1 1,1-1,-1-1,1 1,-1-1,1 0,0 0,-1-1,1 0,-1 0,1 0,-1-1,0 1,1-1,-1 0,0-1,0 1,0-1,-1 0,1-1,-1 1,1-1,-1 1,0-1,0-1,-1 2,0-1,0 1,-1 0,1-1,-1 1,0-1,0 0,0 0,0 0,-1 0,0 0,0 0,0 0,0-1,0 1,-1 0,0-1,0 1,0 0,-1 0,1-2,44 47,-22-25,-14-8,2-1,-1 0,1 0,0-1,0-1,1 0,10 4,-11-6</inkml:trace>
  <inkml:trace contextRef="#ctx0" brushRef="#br0" timeOffset="3876.42">2809 1044,'0'0,"0"0,0 0,0 0,0 0,0 0,0 5,-21 70,42-83,-11-2,-1 0,0 0,-1-1,0 0,-1 0,5-11,22-31,-30 48,-3 2,0 0,1 0,-1 0,1 1,-1-1,1 0,0 1,0-1,1 1,-1 0,0 0,1 0,-1 0,1 0,-1 0,1 1,0-1,0 1,0 0,0 0,0 0,0 0,0 0,0 1,0-1,1 1,-1 0,0 0,0 0,0 1,1-1,-1 1,3 0,2 5,0 1,0 0,-1 1,0-1,0 1,0 0,-1 1,-1 0,1 0,-2 0,1 1,0 1,-2-2,0 1,0-1,-1 1,-1-1,1 1,-1 0,-1 0,0 0,0-1,-2 10,1-15</inkml:trace>
  <inkml:trace contextRef="#ctx0" brushRef="#br0" timeOffset="4777.56">3023 142,'0'0,"0"0,0 0,0 0,0 0,6 0,53-11,-1-2,32-13,22-27,-57 24,-54 28,0 0,0 0,1 0,-1 0,0 0,0 1,0-1,1 1,-1-1,0 1,0-1,1 1,-1 0,1-1,-1 1,0 0,1 0,-1 0,0 0,1 0,-1 0,0 1,1-1,-1 0,0 1,1-1,-1 1,0-1,0 1,1 0,-1 0,0-1,0 1,0 0,0 0,0 0,0 0,0 0,0 1,3 5,-1 0,0 1,-1-1,1 1,-1 0,-1 0,0 0,0 0,0 0,-1 0,-1 7,2-3,-1 426,12-300,5 0,24 82,-34-185,-1 0,-2 0,-1 0,-1 0,-3 7,-13-25,7-14,-7 3,0 0,0-1,-1-1,0-1,0 0,0-1,0 0,0-2,-1 1,1-2,-1 0,7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9.770"/>
    </inkml:context>
    <inkml:brush xml:id="br0">
      <inkml:brushProperty name="width" value="0.1" units="cm"/>
      <inkml:brushProperty name="height" value="0.1" units="cm"/>
      <inkml:brushProperty name="ignorePressure" value="1"/>
    </inkml:brush>
  </inkml:definitions>
  <inkml:trace contextRef="#ctx0" brushRef="#br0">408 72,'0'-7,"0"6,1-1,-1 0,0 1,0-1,0 1,0-1,0 0,0 1,0-1,0 1,-1-1,1 0,-1 1,1-1,-1 1,1-1,-1 1,0-1,0 1,0 0,0-1,0 1,0 0,0 0,0 0,-1 0,1 0,0 0,-1 0,1 0,0 0,-1 1,1-1,-1 1,0-1,-21-5,0 2,0 0,0 1,0 2,0 0,0 2,-1 0,-12 3,-12 0,48-4,-3 0,1-1,-1 1,0 0,1 0,-1 0,0 1,1-1,-1 1,1-1,-1 1,1 0,-1 0,1 0,0 0,-1 1,1-1,0 1,0-1,0 1,0 0,0 0,0-1,0 1,1 1,-1-1,1 0,-10 25,-14 100,15 192,4 379,32-697,136 38,-67-5,-75-24</inkml:trace>
  <inkml:trace contextRef="#ctx0" brushRef="#br0" timeOffset="14055.73">960 690,'0'-12,"16"-26,-12-38,-6 74,0-1,1 1,-1 0,0 0,0 0,0 1,0-1,-1 0,1 1,0 0,-1-1,1 1,-1 0,1 0,-1 0,0 1,1-1,-1 0,0 1,1 0,-3 0,4-1,-33-3,1 1,-1 2,-29 2,-73 19,97-9,38-10,1 0,-1 1,1 0,0-1,0 1,0-1,0 1,0-1,0 1,0-1,0 1,1-1,-1 1,0-1,1 1,0-1,-1 1,1-1,0 1,0-1,-1 0,1 0,0 1,0-1,2 1,-3-1,13 15,0-1,2 0,-1 0,2-1,0-1,0-1,1 0,1-2,10 5,-7-3,-1 1,0 0,-1 1,0 1,-1 1,13 15,-29-28,0-1,0 1,0 0,0-1,-1 1,1 0,-1 0,0 0,0 0,0 0,0 0,-1 0,1 0,-1 1,1-1,-1 0,0 0,-1 1,1-1,0 0,-1 0,0 0,0 0,0 0,0 0,0 0,-1 0,1 0,-1 0,1 0,-1-1,0 1,0-1,-1 0,1 1,0-1,-1 0,0 0,1 0,-2 0,-7 4,0 0,0-1,-1 0,0-1,0 0,0-1,0-1,0 0,0 0,-1-1,1-1,-1 0,1 0,-1-1,1-1,0 0,0-1,0-1,0 1,-4-3,5 2,2 1</inkml:trace>
  <inkml:trace contextRef="#ctx0" brushRef="#br0" timeOffset="14758.69">1183 873,'0'0,"25"-56,-22 51,6-7,1 0,0 1,0 0,1 1,1 0,0 1,11-7,-18 13,0 0,0 0,0 0,0 1,1 0,-1 0,1 1,-1-1,1 1,0 0,0 1,0 0,-1 0,1 0,0 0,0 1,-1 0,1 0,0 0,-1 1,1 0,-1 0,1 1,-1-1,0 1,0 0,0 0,-1 1,1 0,1 1,-3-2,1 0,-1-1,0 2,0-1,0 0,-1 0,1 1,-1 0,0-1,0 1,0 0,0 0,-1 0,1 0,-1 0,0 1,0-1,-1 0,1 0,-1 1,0-1,0 0,-1 1,1-1,-1 0,0 0,0 1,0-1,-1 0,1 0,-1 0,0 0,0-1,-2 2,-6 3,0-2,-1 0,0 0,0-1,0 0,-1-1,1 0,-1-1,0 0,0-1,-1 0,1-1,0 0,0-1,-1-1,1 0,0 0,0-1,-9-3,-53-17,72 21,0 0,0 0,0 0,0-1,0 1,0 0,1-1,-1 1,1-1,-1 0,1 1,-1-1,1 0,0 0,0 0,0 0,0 0,0 0,0 0,1 0,-1-1,1 1,-1 0,1 0,0-1,0 1,0 0,0 0,0-1,1 1,-1 0,1-1,1-1,0 1,0 0,0-1,1 1,-1 0,1 0,0 0,0 1,0-1,0 1,1-1,-1 1,1 0,-1 0,1 1,0-1,-1 1,1-1,0 1,0 1,0-1,0 0,0 1,2 0,11-2</inkml:trace>
  <inkml:trace contextRef="#ctx0" brushRef="#br0" timeOffset="15571.03">1622 650,'43'39,"-27"-22,-1 0,-1 1,0 0,-1 1,-2 1,9 17,-12-22,-7-13,2 2,-1 0,1 0,-1 0,-1 0,1 0,0 1,-1-1,0 1,0-1,0 1,-1-1,0 1,1 0,19-41,69-148,-88 184,1 0,-1 0,1-1,-1 1,1 1,-1-1,1 0,-1 0,1 1,-1-1,1 0,-1 1,1 0,-1-1,0 1,1 0,-1-1,0 1,0 0,0 0,0 0,1 0,-1 1,-1-1,1 0,0 0,0 0,0 1,-1-1,1 0,0 2,1-1,2 3,-1 0,-1-1,1 1,-1 0,0 0,0 1,0-1,-1 0,1 1,-1-1,-1 1,1-1,-1 1,0-1,0 1,-1-1,1 1,-2 4,16-25,107-89,-116 100,0 1,0 1,0-1,0 1,1 0,-1 0,1 0,-1 1,1-1,-1 1,1 1,0-1,0 1,-1 0,1 1,0-1,-1 1,1 0,0 0,-1 1,0 0,1 0,-1 0,2 1,2 2,0-1,-1 2,0-1,0 1,0 0,0 1,-1 0,0 0,-1 1,1 0,-1 0,-1 0,3 6,-6-11,0 0,-1 0,0 0,1 0,-1 1,0-1,-1 0,1 1,-1-1,1 0,-1 1,0-1,0 1,-1-1,1 1,-1-2</inkml:trace>
  <inkml:trace contextRef="#ctx0" brushRef="#br0" timeOffset="16133.39">2459 903,'1'-3,"0"0,0 0,1 0,-1 0,1 0,0 0,-1 0,1 1,1-1,-1 0,0 1,1 0,-1 0,3-2,4-4,-5 4,73-89,-74 89,-1-1,0 1,-1-1,1 0,-1 0,0 0,0 0,0 0,-1 0,0 0,0 0,0 0,0 0,-1-1,-14 9,7 1,1 1,0 0,1 1,-1 0,1 0,0 0,0 0,1 1,0 0,0 0,-2 5,5-8,0 0,0 0,0 0,1 0,0 1,-1-1,1 1,1-1,-1 1,1-1,0 1,0-1,0 1,0 0,1-1,0 1,0-1,0 0,0 1,1-1,0 0,1 3,0-2,0-1,1 0,-1 0,1 0,0 0,0-1,0 0,0 0,1 0,0 0,-1 0,1-1,0 0,0 0,0 0,0-1,0 0,6 1,97 3,12-18,-113 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AD212-75A9-4670-903D-340FABD08903}" type="datetimeFigureOut">
              <a:rPr lang="en-US" smtClean="0"/>
              <a:t>7/10/26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EA092-5A1C-405F-8CCA-198B608C04C8}" type="slidenum">
              <a:rPr lang="en-US" smtClean="0"/>
              <a:t>‹#›</a:t>
            </a:fld>
            <a:endParaRPr lang="en-US"/>
          </a:p>
        </p:txBody>
      </p:sp>
    </p:spTree>
    <p:extLst>
      <p:ext uri="{BB962C8B-B14F-4D97-AF65-F5344CB8AC3E}">
        <p14:creationId xmlns:p14="http://schemas.microsoft.com/office/powerpoint/2010/main" val="238553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a:t>
            </a:fld>
            <a:endParaRPr lang="en-US"/>
          </a:p>
        </p:txBody>
      </p:sp>
    </p:spTree>
    <p:extLst>
      <p:ext uri="{BB962C8B-B14F-4D97-AF65-F5344CB8AC3E}">
        <p14:creationId xmlns:p14="http://schemas.microsoft.com/office/powerpoint/2010/main" val="349093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10</a:t>
            </a:fld>
            <a:endParaRPr lang="en-US"/>
          </a:p>
        </p:txBody>
      </p:sp>
    </p:spTree>
    <p:extLst>
      <p:ext uri="{BB962C8B-B14F-4D97-AF65-F5344CB8AC3E}">
        <p14:creationId xmlns:p14="http://schemas.microsoft.com/office/powerpoint/2010/main" val="302325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see time when we are multiplying or adding constants to R.Vs, linearity of expectation also let us handle this.</a:t>
            </a:r>
          </a:p>
          <a:p>
            <a:endParaRPr lang="en-US" dirty="0"/>
          </a:p>
          <a:p>
            <a:r>
              <a:rPr lang="en-US" dirty="0"/>
              <a:t>Walk thorough steps</a:t>
            </a:r>
          </a:p>
          <a:p>
            <a:endParaRPr lang="en-US" dirty="0"/>
          </a:p>
          <a:p>
            <a:r>
              <a:rPr lang="en-US" dirty="0"/>
              <a:t>The proof for this is really similar to the one on the last slide.</a:t>
            </a:r>
          </a:p>
          <a:p>
            <a:endParaRPr lang="en-US" dirty="0"/>
          </a:p>
          <a:p>
            <a:r>
              <a:rPr lang="en-US" dirty="0"/>
              <a:t>In the last lecture we emphasized that E[g(X)] might not always equal g(E[X]), but in this case they are equal. </a:t>
            </a:r>
          </a:p>
          <a:p>
            <a:endParaRPr lang="en-US" dirty="0"/>
          </a:p>
          <a:p>
            <a:r>
              <a:rPr lang="en-US" dirty="0"/>
              <a:t>Now that we have this </a:t>
            </a:r>
            <a:r>
              <a:rPr lang="en-US" dirty="0" err="1"/>
              <a:t>LoE</a:t>
            </a:r>
            <a:r>
              <a:rPr lang="en-US" dirty="0"/>
              <a:t> formula we're going to see that is makes it easier to find expectations in spots that might have been difficult or impossible before. Let's see an example. </a:t>
            </a:r>
          </a:p>
        </p:txBody>
      </p:sp>
      <p:sp>
        <p:nvSpPr>
          <p:cNvPr id="4" name="Slide Number Placeholder 3"/>
          <p:cNvSpPr>
            <a:spLocks noGrp="1"/>
          </p:cNvSpPr>
          <p:nvPr>
            <p:ph type="sldNum" sz="quarter" idx="5"/>
          </p:nvPr>
        </p:nvSpPr>
        <p:spPr/>
        <p:txBody>
          <a:bodyPr/>
          <a:lstStyle/>
          <a:p>
            <a:fld id="{C61EA092-5A1C-405F-8CCA-198B608C04C8}" type="slidenum">
              <a:rPr lang="en-US" smtClean="0"/>
              <a:t>11</a:t>
            </a:fld>
            <a:endParaRPr lang="en-US"/>
          </a:p>
        </p:txBody>
      </p:sp>
    </p:spTree>
    <p:extLst>
      <p:ext uri="{BB962C8B-B14F-4D97-AF65-F5344CB8AC3E}">
        <p14:creationId xmlns:p14="http://schemas.microsoft.com/office/powerpoint/2010/main" val="9785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you and your friend go fishing everyday. You now want to start thinking about how many fish you bring home together. </a:t>
            </a:r>
          </a:p>
          <a:p>
            <a:endParaRPr lang="en-US" dirty="0"/>
          </a:p>
          <a:p>
            <a:r>
              <a:rPr lang="en-US" dirty="0"/>
              <a:t>Lets define X to be the number of fish that you catch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Y be the number of fish that your friend catches today.</a:t>
            </a:r>
          </a:p>
          <a:p>
            <a:endParaRPr lang="en-US" dirty="0"/>
          </a:p>
          <a:p>
            <a:r>
              <a:rPr lang="en-US" dirty="0"/>
              <a:t>Based on past finishing trips you know that on average you catch 3 fish and your friend catches 7 fish. This means that the expectation of X is 3 and the expectation of Y is 7.</a:t>
            </a:r>
          </a:p>
          <a:p>
            <a:endParaRPr lang="en-US" dirty="0"/>
          </a:p>
          <a:p>
            <a:r>
              <a:rPr lang="en-US" dirty="0"/>
              <a:t>We want to figure out how many fish you are your friend will bring on average. </a:t>
            </a:r>
          </a:p>
          <a:p>
            <a:endParaRPr lang="en-US" dirty="0"/>
          </a:p>
          <a:p>
            <a:r>
              <a:rPr lang="en-US" dirty="0"/>
              <a:t>Notice that we only have the expectation of X and Y, so we cannot solve this question using our definition of expectation.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anyone have any idea on how to go about solving this with </a:t>
            </a:r>
            <a:r>
              <a:rPr lang="en-US" dirty="0" err="1"/>
              <a:t>LoE</a:t>
            </a:r>
            <a:r>
              <a:rPr lang="en-US" dirty="0"/>
              <a:t>?</a:t>
            </a:r>
          </a:p>
        </p:txBody>
      </p:sp>
      <p:sp>
        <p:nvSpPr>
          <p:cNvPr id="4" name="Slide Number Placeholder 3"/>
          <p:cNvSpPr>
            <a:spLocks noGrp="1"/>
          </p:cNvSpPr>
          <p:nvPr>
            <p:ph type="sldNum" sz="quarter" idx="5"/>
          </p:nvPr>
        </p:nvSpPr>
        <p:spPr/>
        <p:txBody>
          <a:bodyPr/>
          <a:lstStyle/>
          <a:p>
            <a:fld id="{C61EA092-5A1C-405F-8CCA-198B608C04C8}" type="slidenum">
              <a:rPr lang="en-US" smtClean="0"/>
              <a:t>12</a:t>
            </a:fld>
            <a:endParaRPr lang="en-US"/>
          </a:p>
        </p:txBody>
      </p:sp>
    </p:spTree>
    <p:extLst>
      <p:ext uri="{BB962C8B-B14F-4D97-AF65-F5344CB8AC3E}">
        <p14:creationId xmlns:p14="http://schemas.microsoft.com/office/powerpoint/2010/main" val="374491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that if we didn’t’ have </a:t>
            </a:r>
            <a:r>
              <a:rPr lang="en-US" dirty="0" err="1"/>
              <a:t>loe</a:t>
            </a:r>
            <a:r>
              <a:rPr lang="en-US" dirty="0"/>
              <a:t>, this would have been impossible! Since the def of expectation req us to know the </a:t>
            </a:r>
            <a:r>
              <a:rPr lang="en-US" dirty="0" err="1"/>
              <a:t>pmf</a:t>
            </a:r>
            <a:r>
              <a:rPr lang="en-US" dirty="0"/>
              <a:t> of the random variable</a:t>
            </a:r>
          </a:p>
        </p:txBody>
      </p:sp>
      <p:sp>
        <p:nvSpPr>
          <p:cNvPr id="4" name="Slide Number Placeholder 3"/>
          <p:cNvSpPr>
            <a:spLocks noGrp="1"/>
          </p:cNvSpPr>
          <p:nvPr>
            <p:ph type="sldNum" sz="quarter" idx="5"/>
          </p:nvPr>
        </p:nvSpPr>
        <p:spPr/>
        <p:txBody>
          <a:bodyPr/>
          <a:lstStyle/>
          <a:p>
            <a:fld id="{C61EA092-5A1C-405F-8CCA-198B608C04C8}" type="slidenum">
              <a:rPr lang="en-US" smtClean="0"/>
              <a:t>14</a:t>
            </a:fld>
            <a:endParaRPr lang="en-US"/>
          </a:p>
        </p:txBody>
      </p:sp>
    </p:spTree>
    <p:extLst>
      <p:ext uri="{BB962C8B-B14F-4D97-AF65-F5344CB8AC3E}">
        <p14:creationId xmlns:p14="http://schemas.microsoft.com/office/powerpoint/2010/main" val="168155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done with this example, are there any questions at this point? [Huge pause]</a:t>
            </a:r>
          </a:p>
          <a:p>
            <a:endParaRPr lang="en-US" dirty="0"/>
          </a:p>
          <a:p>
            <a:r>
              <a:rPr lang="en-US" dirty="0"/>
              <a:t>Lets see another example</a:t>
            </a:r>
          </a:p>
        </p:txBody>
      </p:sp>
      <p:sp>
        <p:nvSpPr>
          <p:cNvPr id="4" name="Slide Number Placeholder 3"/>
          <p:cNvSpPr>
            <a:spLocks noGrp="1"/>
          </p:cNvSpPr>
          <p:nvPr>
            <p:ph type="sldNum" sz="quarter" idx="5"/>
          </p:nvPr>
        </p:nvSpPr>
        <p:spPr/>
        <p:txBody>
          <a:bodyPr/>
          <a:lstStyle/>
          <a:p>
            <a:fld id="{C61EA092-5A1C-405F-8CCA-198B608C04C8}" type="slidenum">
              <a:rPr lang="en-US" smtClean="0"/>
              <a:t>16</a:t>
            </a:fld>
            <a:endParaRPr lang="en-US"/>
          </a:p>
        </p:txBody>
      </p:sp>
    </p:spTree>
    <p:extLst>
      <p:ext uri="{BB962C8B-B14F-4D97-AF65-F5344CB8AC3E}">
        <p14:creationId xmlns:p14="http://schemas.microsoft.com/office/powerpoint/2010/main" val="2678658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Monday we talked about this example</a:t>
            </a:r>
          </a:p>
        </p:txBody>
      </p:sp>
      <p:sp>
        <p:nvSpPr>
          <p:cNvPr id="4" name="Slide Number Placeholder 3"/>
          <p:cNvSpPr>
            <a:spLocks noGrp="1"/>
          </p:cNvSpPr>
          <p:nvPr>
            <p:ph type="sldNum" sz="quarter" idx="5"/>
          </p:nvPr>
        </p:nvSpPr>
        <p:spPr/>
        <p:txBody>
          <a:bodyPr/>
          <a:lstStyle/>
          <a:p>
            <a:fld id="{C61EA092-5A1C-405F-8CCA-198B608C04C8}" type="slidenum">
              <a:rPr lang="en-US" smtClean="0"/>
              <a:t>17</a:t>
            </a:fld>
            <a:endParaRPr lang="en-US"/>
          </a:p>
        </p:txBody>
      </p:sp>
    </p:spTree>
    <p:extLst>
      <p:ext uri="{BB962C8B-B14F-4D97-AF65-F5344CB8AC3E}">
        <p14:creationId xmlns:p14="http://schemas.microsoft.com/office/powerpoint/2010/main" val="122296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able to figure out the probabilities of all these values to create this PMF. </a:t>
            </a:r>
          </a:p>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18</a:t>
            </a:fld>
            <a:endParaRPr lang="en-US"/>
          </a:p>
        </p:txBody>
      </p:sp>
    </p:spTree>
    <p:extLst>
      <p:ext uri="{BB962C8B-B14F-4D97-AF65-F5344CB8AC3E}">
        <p14:creationId xmlns:p14="http://schemas.microsoft.com/office/powerpoint/2010/main" val="189387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plugged this into our formula of expectation summing over every k in the support and got one as the expected number of heads after two coin flips. </a:t>
            </a:r>
          </a:p>
          <a:p>
            <a:endParaRPr lang="en-US" dirty="0"/>
          </a:p>
          <a:p>
            <a:r>
              <a:rPr lang="en-US" dirty="0"/>
              <a:t>Now this wasn’t too bad, but what if we were interested in 3 coin flips? 4 coin flips? 5 coin flips? </a:t>
            </a:r>
          </a:p>
          <a:p>
            <a:endParaRPr lang="en-US" dirty="0"/>
          </a:p>
          <a:p>
            <a:r>
              <a:rPr lang="en-US" dirty="0"/>
              <a:t>Let's try to generalize this.</a:t>
            </a:r>
          </a:p>
        </p:txBody>
      </p:sp>
      <p:sp>
        <p:nvSpPr>
          <p:cNvPr id="4" name="Slide Number Placeholder 3"/>
          <p:cNvSpPr>
            <a:spLocks noGrp="1"/>
          </p:cNvSpPr>
          <p:nvPr>
            <p:ph type="sldNum" sz="quarter" idx="5"/>
          </p:nvPr>
        </p:nvSpPr>
        <p:spPr/>
        <p:txBody>
          <a:bodyPr/>
          <a:lstStyle/>
          <a:p>
            <a:fld id="{C61EA092-5A1C-405F-8CCA-198B608C04C8}" type="slidenum">
              <a:rPr lang="en-US" smtClean="0"/>
              <a:t>19</a:t>
            </a:fld>
            <a:endParaRPr lang="en-US"/>
          </a:p>
        </p:txBody>
      </p:sp>
    </p:spTree>
    <p:extLst>
      <p:ext uri="{BB962C8B-B14F-4D97-AF65-F5344CB8AC3E}">
        <p14:creationId xmlns:p14="http://schemas.microsoft.com/office/powerpoint/2010/main" val="1703579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having two flips now we will have n flips and instead of flipping a fair coin we will have a coin that has the probability of p of landing on heads </a:t>
            </a:r>
          </a:p>
          <a:p>
            <a:endParaRPr lang="en-US" dirty="0"/>
          </a:p>
          <a:p>
            <a:r>
              <a:rPr lang="en-US" dirty="0"/>
              <a:t>Take some time and this about what you intuitively think this should be. </a:t>
            </a:r>
          </a:p>
        </p:txBody>
      </p:sp>
      <p:sp>
        <p:nvSpPr>
          <p:cNvPr id="4" name="Slide Number Placeholder 3"/>
          <p:cNvSpPr>
            <a:spLocks noGrp="1"/>
          </p:cNvSpPr>
          <p:nvPr>
            <p:ph type="sldNum" sz="quarter" idx="5"/>
          </p:nvPr>
        </p:nvSpPr>
        <p:spPr/>
        <p:txBody>
          <a:bodyPr/>
          <a:lstStyle/>
          <a:p>
            <a:fld id="{C61EA092-5A1C-405F-8CCA-198B608C04C8}" type="slidenum">
              <a:rPr lang="en-US" smtClean="0"/>
              <a:t>20</a:t>
            </a:fld>
            <a:endParaRPr lang="en-US"/>
          </a:p>
        </p:txBody>
      </p:sp>
    </p:spTree>
    <p:extLst>
      <p:ext uri="{BB962C8B-B14F-4D97-AF65-F5344CB8AC3E}">
        <p14:creationId xmlns:p14="http://schemas.microsoft.com/office/powerpoint/2010/main" val="374828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having two flips now we will have n flips and instead of flipping a fair coin we will have a coin that has the probability of p of landing on heads </a:t>
            </a:r>
          </a:p>
          <a:p>
            <a:endParaRPr lang="en-US" dirty="0"/>
          </a:p>
          <a:p>
            <a:r>
              <a:rPr lang="en-US" dirty="0"/>
              <a:t>Take some time and this about what you intuitively think this should be. </a:t>
            </a:r>
          </a:p>
          <a:p>
            <a:r>
              <a:rPr lang="en-US" dirty="0"/>
              <a:t>10 minutes</a:t>
            </a:r>
          </a:p>
        </p:txBody>
      </p:sp>
      <p:sp>
        <p:nvSpPr>
          <p:cNvPr id="4" name="Slide Number Placeholder 3"/>
          <p:cNvSpPr>
            <a:spLocks noGrp="1"/>
          </p:cNvSpPr>
          <p:nvPr>
            <p:ph type="sldNum" sz="quarter" idx="5"/>
          </p:nvPr>
        </p:nvSpPr>
        <p:spPr/>
        <p:txBody>
          <a:bodyPr/>
          <a:lstStyle/>
          <a:p>
            <a:fld id="{C61EA092-5A1C-405F-8CCA-198B608C04C8}" type="slidenum">
              <a:rPr lang="en-US" smtClean="0"/>
              <a:t>21</a:t>
            </a:fld>
            <a:endParaRPr lang="en-US"/>
          </a:p>
        </p:txBody>
      </p:sp>
    </p:spTree>
    <p:extLst>
      <p:ext uri="{BB962C8B-B14F-4D97-AF65-F5344CB8AC3E}">
        <p14:creationId xmlns:p14="http://schemas.microsoft.com/office/powerpoint/2010/main" val="75757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2</a:t>
            </a:fld>
            <a:endParaRPr lang="en-US"/>
          </a:p>
        </p:txBody>
      </p:sp>
    </p:spTree>
    <p:extLst>
      <p:ext uri="{BB962C8B-B14F-4D97-AF65-F5344CB8AC3E}">
        <p14:creationId xmlns:p14="http://schemas.microsoft.com/office/powerpoint/2010/main" val="3400948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our definition of expectation where we are summing over the values in the support of X we get, k * the probability of having exactly k heads in n flips. Where did this probability come from? Well this is picking the k flips that will be head, and we will have heads with probability p, k times, so </a:t>
            </a:r>
            <a:r>
              <a:rPr lang="en-US" dirty="0" err="1"/>
              <a:t>p^k</a:t>
            </a:r>
            <a:r>
              <a:rPr lang="en-US" dirty="0"/>
              <a:t> and we will have n-k tails with probability 1-p. The flips are independent, so we can just multiply these probabilities. </a:t>
            </a:r>
          </a:p>
          <a:p>
            <a:endParaRPr lang="en-US" dirty="0"/>
          </a:p>
          <a:p>
            <a:r>
              <a:rPr lang="en-US" dirty="0"/>
              <a:t>We intuitively think that this should be n*p, but this summation does not really look n*p, at least not to me.. It also doesn’t really tell us muck. For example, if p increased odes this expectation go up or down? I would think it should go up but this </a:t>
            </a:r>
            <a:r>
              <a:rPr lang="en-US" dirty="0" err="1"/>
              <a:t>sint</a:t>
            </a:r>
            <a:r>
              <a:rPr lang="en-US" dirty="0"/>
              <a:t>’ really giving us much. </a:t>
            </a:r>
          </a:p>
        </p:txBody>
      </p:sp>
      <p:sp>
        <p:nvSpPr>
          <p:cNvPr id="4" name="Slide Number Placeholder 3"/>
          <p:cNvSpPr>
            <a:spLocks noGrp="1"/>
          </p:cNvSpPr>
          <p:nvPr>
            <p:ph type="sldNum" sz="quarter" idx="5"/>
          </p:nvPr>
        </p:nvSpPr>
        <p:spPr/>
        <p:txBody>
          <a:bodyPr/>
          <a:lstStyle/>
          <a:p>
            <a:fld id="{C61EA092-5A1C-405F-8CCA-198B608C04C8}" type="slidenum">
              <a:rPr lang="en-US" smtClean="0"/>
              <a:t>22</a:t>
            </a:fld>
            <a:endParaRPr lang="en-US"/>
          </a:p>
        </p:txBody>
      </p:sp>
    </p:spTree>
    <p:extLst>
      <p:ext uri="{BB962C8B-B14F-4D97-AF65-F5344CB8AC3E}">
        <p14:creationId xmlns:p14="http://schemas.microsoft.com/office/powerpoint/2010/main" val="366804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the proof. Doesn't it look pretty gnarly? Don't worry, we won't ask you to do a proof like this. It requires the use of an obscure identity and a clever application of the binomial theorem.</a:t>
            </a:r>
            <a:endParaRPr lang="en-US" dirty="0"/>
          </a:p>
        </p:txBody>
      </p:sp>
      <p:sp>
        <p:nvSpPr>
          <p:cNvPr id="4" name="Slide Number Placeholder 3"/>
          <p:cNvSpPr>
            <a:spLocks noGrp="1"/>
          </p:cNvSpPr>
          <p:nvPr>
            <p:ph type="sldNum" sz="quarter" idx="10"/>
          </p:nvPr>
        </p:nvSpPr>
        <p:spPr/>
        <p:txBody>
          <a:bodyPr/>
          <a:lstStyle/>
          <a:p>
            <a:fld id="{C61EA092-5A1C-405F-8CCA-198B608C04C8}" type="slidenum">
              <a:rPr lang="en-US" smtClean="0"/>
              <a:t>23</a:t>
            </a:fld>
            <a:endParaRPr lang="en-US"/>
          </a:p>
        </p:txBody>
      </p:sp>
    </p:spTree>
    <p:extLst>
      <p:ext uri="{BB962C8B-B14F-4D97-AF65-F5344CB8AC3E}">
        <p14:creationId xmlns:p14="http://schemas.microsoft.com/office/powerpoint/2010/main" val="1194174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about you, but I wouldn’t want to do 3+ homework problems like this per week for the next few weeks. </a:t>
            </a:r>
          </a:p>
          <a:p>
            <a:endParaRPr lang="en-US" dirty="0"/>
          </a:p>
          <a:p>
            <a:r>
              <a:rPr lang="en-US" dirty="0"/>
              <a:t>If only there was a better way. Lets go back to a previous slide and see how </a:t>
            </a:r>
            <a:r>
              <a:rPr lang="en-US" dirty="0" err="1"/>
              <a:t>LoE</a:t>
            </a:r>
            <a:r>
              <a:rPr lang="en-US" dirty="0"/>
              <a:t> can simplify problems like this. </a:t>
            </a:r>
          </a:p>
        </p:txBody>
      </p:sp>
      <p:sp>
        <p:nvSpPr>
          <p:cNvPr id="4" name="Slide Number Placeholder 3"/>
          <p:cNvSpPr>
            <a:spLocks noGrp="1"/>
          </p:cNvSpPr>
          <p:nvPr>
            <p:ph type="sldNum" sz="quarter" idx="10"/>
          </p:nvPr>
        </p:nvSpPr>
        <p:spPr/>
        <p:txBody>
          <a:bodyPr/>
          <a:lstStyle/>
          <a:p>
            <a:fld id="{C61EA092-5A1C-405F-8CCA-198B608C04C8}" type="slidenum">
              <a:rPr lang="en-US" smtClean="0"/>
              <a:t>24</a:t>
            </a:fld>
            <a:endParaRPr lang="en-US"/>
          </a:p>
        </p:txBody>
      </p:sp>
    </p:spTree>
    <p:extLst>
      <p:ext uri="{BB962C8B-B14F-4D97-AF65-F5344CB8AC3E}">
        <p14:creationId xmlns:p14="http://schemas.microsoft.com/office/powerpoint/2010/main" val="897620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LoE</a:t>
            </a:r>
            <a:r>
              <a:rPr lang="en-US" dirty="0"/>
              <a:t> says if I can define some R.V. that would add up to our random variable X and I can find the expectation of those smaller variables, then I can just add those expectations together to get the expectation of X. </a:t>
            </a:r>
          </a:p>
          <a:p>
            <a:endParaRPr lang="en-US" dirty="0"/>
          </a:p>
          <a:p>
            <a:r>
              <a:rPr lang="en-US" dirty="0"/>
              <a:t>We want these R.V. to be simple enough that we can calculate their expectation easily. The simples R.V that we have is an indicator variable. </a:t>
            </a:r>
          </a:p>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25</a:t>
            </a:fld>
            <a:endParaRPr lang="en-US"/>
          </a:p>
        </p:txBody>
      </p:sp>
    </p:spTree>
    <p:extLst>
      <p:ext uri="{BB962C8B-B14F-4D97-AF65-F5344CB8AC3E}">
        <p14:creationId xmlns:p14="http://schemas.microsoft.com/office/powerpoint/2010/main" val="3703894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support is {0,1} and if it is 1, then it indicates that the even happened. Its like a </a:t>
            </a:r>
            <a:r>
              <a:rPr lang="en-US" b="1" dirty="0"/>
              <a:t>Boolean that we cast to an int, so we can add it up</a:t>
            </a:r>
            <a:r>
              <a:rPr lang="en-US" dirty="0"/>
              <a:t>.</a:t>
            </a:r>
          </a:p>
          <a:p>
            <a:endParaRPr lang="en-US" dirty="0"/>
          </a:p>
          <a:p>
            <a:r>
              <a:rPr lang="en-US" dirty="0"/>
              <a:t>Probability, gives us simple PMF, now here is the expectation. Notice that for an indicator R.V. the expectation of is it just the probability of the event occurring. We are interested in this because of </a:t>
            </a:r>
            <a:r>
              <a:rPr lang="en-US" dirty="0" err="1"/>
              <a:t>LoE</a:t>
            </a:r>
            <a:r>
              <a:rPr lang="en-US" dirty="0"/>
              <a:t>. These are going to be the simple R.V. that make up our big R.V. and once we apply the </a:t>
            </a:r>
            <a:r>
              <a:rPr lang="en-US" dirty="0" err="1"/>
              <a:t>LoE</a:t>
            </a:r>
            <a:r>
              <a:rPr lang="en-US" dirty="0"/>
              <a:t> we will need the expectations of our indicators. Again, the expectation of an indicator random variable is just the probability of the event occurring.</a:t>
            </a:r>
          </a:p>
          <a:p>
            <a:endParaRPr lang="en-US" dirty="0"/>
          </a:p>
          <a:p>
            <a:r>
              <a:rPr lang="en-US" dirty="0"/>
              <a:t>Now lets return back to our generalized coin flip example</a:t>
            </a:r>
          </a:p>
          <a:p>
            <a:endParaRPr lang="en-US" dirty="0"/>
          </a:p>
          <a:p>
            <a:r>
              <a:rPr lang="en-US" dirty="0"/>
              <a:t>Questions? </a:t>
            </a:r>
          </a:p>
        </p:txBody>
      </p:sp>
      <p:sp>
        <p:nvSpPr>
          <p:cNvPr id="4" name="Slide Number Placeholder 3"/>
          <p:cNvSpPr>
            <a:spLocks noGrp="1"/>
          </p:cNvSpPr>
          <p:nvPr>
            <p:ph type="sldNum" sz="quarter" idx="5"/>
          </p:nvPr>
        </p:nvSpPr>
        <p:spPr/>
        <p:txBody>
          <a:bodyPr/>
          <a:lstStyle/>
          <a:p>
            <a:fld id="{C61EA092-5A1C-405F-8CCA-198B608C04C8}" type="slidenum">
              <a:rPr lang="en-US" smtClean="0"/>
              <a:t>26</a:t>
            </a:fld>
            <a:endParaRPr lang="en-US"/>
          </a:p>
        </p:txBody>
      </p:sp>
    </p:spTree>
    <p:extLst>
      <p:ext uri="{BB962C8B-B14F-4D97-AF65-F5344CB8AC3E}">
        <p14:creationId xmlns:p14="http://schemas.microsoft.com/office/powerpoint/2010/main" val="267207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about indicator variables, lets try this again using </a:t>
            </a:r>
            <a:r>
              <a:rPr lang="en-US" dirty="0" err="1"/>
              <a:t>LoE</a:t>
            </a:r>
            <a:r>
              <a:rPr lang="en-US" dirty="0"/>
              <a:t>. When we were solving this with def of expectation, we had to look at the total number of heads and found that was hard </a:t>
            </a:r>
            <a:r>
              <a:rPr lang="en-US" dirty="0" err="1"/>
              <a:t>ot</a:t>
            </a:r>
            <a:r>
              <a:rPr lang="en-US" dirty="0"/>
              <a:t> find..   With </a:t>
            </a:r>
            <a:r>
              <a:rPr lang="en-US" dirty="0" err="1"/>
              <a:t>loe</a:t>
            </a:r>
            <a:r>
              <a:rPr lang="en-US" dirty="0"/>
              <a:t>, we’re going to be able to look at each of these individual coin tosses, and sum their expectations together, which will give us a more </a:t>
            </a:r>
            <a:r>
              <a:rPr lang="en-US" dirty="0" err="1"/>
              <a:t>striaghtforwad</a:t>
            </a:r>
            <a:r>
              <a:rPr lang="en-US" dirty="0"/>
              <a:t> computation! First step is to define …</a:t>
            </a:r>
          </a:p>
          <a:p>
            <a:endParaRPr lang="en-US" dirty="0"/>
          </a:p>
          <a:p>
            <a:r>
              <a:rPr lang="en-US" dirty="0"/>
              <a:t>Take a few minutes to think about what indicators you can define for this problem.</a:t>
            </a:r>
          </a:p>
        </p:txBody>
      </p:sp>
      <p:sp>
        <p:nvSpPr>
          <p:cNvPr id="4" name="Slide Number Placeholder 3"/>
          <p:cNvSpPr>
            <a:spLocks noGrp="1"/>
          </p:cNvSpPr>
          <p:nvPr>
            <p:ph type="sldNum" sz="quarter" idx="5"/>
          </p:nvPr>
        </p:nvSpPr>
        <p:spPr/>
        <p:txBody>
          <a:bodyPr/>
          <a:lstStyle/>
          <a:p>
            <a:fld id="{C61EA092-5A1C-405F-8CCA-198B608C04C8}" type="slidenum">
              <a:rPr lang="en-US" smtClean="0"/>
              <a:t>27</a:t>
            </a:fld>
            <a:endParaRPr lang="en-US"/>
          </a:p>
        </p:txBody>
      </p:sp>
    </p:spTree>
    <p:extLst>
      <p:ext uri="{BB962C8B-B14F-4D97-AF65-F5344CB8AC3E}">
        <p14:creationId xmlns:p14="http://schemas.microsoft.com/office/powerpoint/2010/main" val="1455067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much cleaner than what we did when finding E[X] directly! </a:t>
            </a:r>
            <a:r>
              <a:rPr lang="en-US" dirty="0" err="1"/>
              <a:t>Loe</a:t>
            </a:r>
            <a:r>
              <a:rPr lang="en-US" dirty="0"/>
              <a:t> allows us to break into these smaller subproblems </a:t>
            </a:r>
          </a:p>
        </p:txBody>
      </p:sp>
      <p:sp>
        <p:nvSpPr>
          <p:cNvPr id="4" name="Slide Number Placeholder 3"/>
          <p:cNvSpPr>
            <a:spLocks noGrp="1"/>
          </p:cNvSpPr>
          <p:nvPr>
            <p:ph type="sldNum" sz="quarter" idx="5"/>
          </p:nvPr>
        </p:nvSpPr>
        <p:spPr/>
        <p:txBody>
          <a:bodyPr/>
          <a:lstStyle/>
          <a:p>
            <a:fld id="{C61EA092-5A1C-405F-8CCA-198B608C04C8}" type="slidenum">
              <a:rPr lang="en-US" smtClean="0"/>
              <a:t>29</a:t>
            </a:fld>
            <a:endParaRPr lang="en-US"/>
          </a:p>
        </p:txBody>
      </p:sp>
    </p:spTree>
    <p:extLst>
      <p:ext uri="{BB962C8B-B14F-4D97-AF65-F5344CB8AC3E}">
        <p14:creationId xmlns:p14="http://schemas.microsoft.com/office/powerpoint/2010/main" val="2508739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much cleaner than what we did when finding E[X] directly! </a:t>
            </a:r>
            <a:r>
              <a:rPr lang="en-US" dirty="0" err="1"/>
              <a:t>Loe</a:t>
            </a:r>
            <a:r>
              <a:rPr lang="en-US" dirty="0"/>
              <a:t> allows us to break into these smaller subproblems </a:t>
            </a:r>
          </a:p>
        </p:txBody>
      </p:sp>
      <p:sp>
        <p:nvSpPr>
          <p:cNvPr id="4" name="Slide Number Placeholder 3"/>
          <p:cNvSpPr>
            <a:spLocks noGrp="1"/>
          </p:cNvSpPr>
          <p:nvPr>
            <p:ph type="sldNum" sz="quarter" idx="5"/>
          </p:nvPr>
        </p:nvSpPr>
        <p:spPr/>
        <p:txBody>
          <a:bodyPr/>
          <a:lstStyle/>
          <a:p>
            <a:fld id="{C61EA092-5A1C-405F-8CCA-198B608C04C8}" type="slidenum">
              <a:rPr lang="en-US" smtClean="0"/>
              <a:t>30</a:t>
            </a:fld>
            <a:endParaRPr lang="en-US"/>
          </a:p>
        </p:txBody>
      </p:sp>
    </p:spTree>
    <p:extLst>
      <p:ext uri="{BB962C8B-B14F-4D97-AF65-F5344CB8AC3E}">
        <p14:creationId xmlns:p14="http://schemas.microsoft.com/office/powerpoint/2010/main" val="1760668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you now have 2 approaches for computing expected values: 1 using the def of expectation - useful for when we </a:t>
            </a:r>
            <a:r>
              <a:rPr lang="en-US" sz="1800" b="0" i="0" u="none" strike="noStrike" dirty="0" err="1">
                <a:solidFill>
                  <a:srgbClr val="000000"/>
                </a:solidFill>
                <a:effectLst/>
                <a:latin typeface="Arial" panose="020B0604020202020204" pitchFamily="34" charset="0"/>
              </a:rPr>
              <a:t>ahve</a:t>
            </a:r>
            <a:r>
              <a:rPr lang="en-US" sz="1800" b="0" i="0" u="none" strike="noStrike" dirty="0">
                <a:solidFill>
                  <a:srgbClr val="000000"/>
                </a:solidFill>
                <a:effectLst/>
                <a:latin typeface="Arial" panose="020B0604020202020204" pitchFamily="34" charset="0"/>
              </a:rPr>
              <a:t> a </a:t>
            </a:r>
            <a:r>
              <a:rPr lang="en-US" sz="1800" b="0" i="0" u="none" strike="noStrike" dirty="0" err="1">
                <a:solidFill>
                  <a:srgbClr val="000000"/>
                </a:solidFill>
                <a:effectLst/>
                <a:latin typeface="Arial" panose="020B0604020202020204" pitchFamily="34" charset="0"/>
              </a:rPr>
              <a:t>smllaer</a:t>
            </a:r>
            <a:r>
              <a:rPr lang="en-US" sz="1800" b="0" i="0" u="none" strike="noStrike" dirty="0">
                <a:solidFill>
                  <a:srgbClr val="000000"/>
                </a:solidFill>
                <a:effectLst/>
                <a:latin typeface="Arial" panose="020B0604020202020204" pitchFamily="34" charset="0"/>
              </a:rPr>
              <a:t> range, or we have the </a:t>
            </a:r>
            <a:r>
              <a:rPr lang="en-US" sz="1800" b="0" i="0" u="none" strike="noStrike" dirty="0" err="1">
                <a:solidFill>
                  <a:srgbClr val="000000"/>
                </a:solidFill>
                <a:effectLst/>
                <a:latin typeface="Arial" panose="020B0604020202020204" pitchFamily="34" charset="0"/>
              </a:rPr>
              <a:t>pmf</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availabe</a:t>
            </a:r>
            <a:r>
              <a:rPr lang="en-US" sz="1800" b="0" i="0" u="none" strike="noStrike" dirty="0">
                <a:solidFill>
                  <a:srgbClr val="000000"/>
                </a:solidFill>
                <a:effectLst/>
                <a:latin typeface="Arial" panose="020B0604020202020204" pitchFamily="34" charset="0"/>
              </a:rPr>
              <a:t> to use. 2. using </a:t>
            </a:r>
            <a:r>
              <a:rPr lang="en-US" sz="1800" b="0" i="0" u="none" strike="noStrike" dirty="0" err="1">
                <a:solidFill>
                  <a:srgbClr val="000000"/>
                </a:solidFill>
                <a:effectLst/>
                <a:latin typeface="Arial" panose="020B0604020202020204" pitchFamily="34" charset="0"/>
              </a:rPr>
              <a:t>loe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useufl</a:t>
            </a:r>
            <a:r>
              <a:rPr lang="en-US" sz="1800" b="0" i="0" u="none" strike="noStrike" dirty="0">
                <a:solidFill>
                  <a:srgbClr val="000000"/>
                </a:solidFill>
                <a:effectLst/>
                <a:latin typeface="Arial" panose="020B0604020202020204" pitchFamily="34" charset="0"/>
              </a:rPr>
              <a:t> when we're dealing with something that's clearly the sum of some random variables (like summing dice rolls </a:t>
            </a:r>
            <a:r>
              <a:rPr lang="en-US" sz="1800" b="0" i="0" u="none" strike="noStrike" dirty="0" err="1">
                <a:solidFill>
                  <a:srgbClr val="000000"/>
                </a:solidFill>
                <a:effectLst/>
                <a:latin typeface="Arial" panose="020B0604020202020204" pitchFamily="34" charset="0"/>
              </a:rPr>
              <a:t>togheter</a:t>
            </a:r>
            <a:r>
              <a:rPr lang="en-US" sz="1800" b="0" i="0" u="none" strike="noStrike" dirty="0">
                <a:solidFill>
                  <a:srgbClr val="000000"/>
                </a:solidFill>
                <a:effectLst/>
                <a:latin typeface="Arial" panose="020B0604020202020204" pitchFamily="34" charset="0"/>
              </a:rPr>
              <a:t>) or when we're dealing with some sort of count or something more complicated where we may be able to break into some indicator random variables and then use </a:t>
            </a:r>
            <a:r>
              <a:rPr lang="en-US" sz="1800" b="0" i="0" u="none" strike="noStrike" dirty="0" err="1">
                <a:solidFill>
                  <a:srgbClr val="000000"/>
                </a:solidFill>
                <a:effectLst/>
                <a:latin typeface="Arial" panose="020B0604020202020204" pitchFamily="34" charset="0"/>
              </a:rPr>
              <a:t>loe</a:t>
            </a:r>
            <a:r>
              <a:rPr lang="en-US" sz="1800" b="0" i="0" u="none" strike="noStrike" dirty="0">
                <a:solidFill>
                  <a:srgbClr val="000000"/>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32</a:t>
            </a:fld>
            <a:endParaRPr lang="en-US"/>
          </a:p>
        </p:txBody>
      </p:sp>
    </p:spTree>
    <p:extLst>
      <p:ext uri="{BB962C8B-B14F-4D97-AF65-F5344CB8AC3E}">
        <p14:creationId xmlns:p14="http://schemas.microsoft.com/office/powerpoint/2010/main" val="2696077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a:t>
            </a:r>
          </a:p>
          <a:p>
            <a:endParaRPr lang="en-US" dirty="0"/>
          </a:p>
          <a:p>
            <a:r>
              <a:rPr lang="en-US" dirty="0"/>
              <a:t>Write how many pairs?</a:t>
            </a:r>
          </a:p>
          <a:p>
            <a:r>
              <a:rPr lang="en-US" dirty="0"/>
              <a:t>Probability of a pair having the same birthday?</a:t>
            </a:r>
          </a:p>
          <a:p>
            <a:endParaRPr lang="en-US" dirty="0"/>
          </a:p>
          <a:p>
            <a:r>
              <a:rPr lang="en-US" dirty="0"/>
              <a:t>35 minutes</a:t>
            </a:r>
          </a:p>
        </p:txBody>
      </p:sp>
      <p:sp>
        <p:nvSpPr>
          <p:cNvPr id="4" name="Slide Number Placeholder 3"/>
          <p:cNvSpPr>
            <a:spLocks noGrp="1"/>
          </p:cNvSpPr>
          <p:nvPr>
            <p:ph type="sldNum" sz="quarter" idx="5"/>
          </p:nvPr>
        </p:nvSpPr>
        <p:spPr/>
        <p:txBody>
          <a:bodyPr/>
          <a:lstStyle/>
          <a:p>
            <a:fld id="{C61EA092-5A1C-405F-8CCA-198B608C04C8}" type="slidenum">
              <a:rPr lang="en-US" smtClean="0"/>
              <a:t>33</a:t>
            </a:fld>
            <a:endParaRPr lang="en-US"/>
          </a:p>
        </p:txBody>
      </p:sp>
    </p:spTree>
    <p:extLst>
      <p:ext uri="{BB962C8B-B14F-4D97-AF65-F5344CB8AC3E}">
        <p14:creationId xmlns:p14="http://schemas.microsoft.com/office/powerpoint/2010/main" val="352437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DA25-FFCA-F78E-F528-B68175D56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85AE7-ED32-0E57-8DD3-715003B85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CFCFE-3ECD-BD68-ABE5-01619D3014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14B17F-1329-BE5C-5801-587D176E7413}"/>
              </a:ext>
            </a:extLst>
          </p:cNvPr>
          <p:cNvSpPr>
            <a:spLocks noGrp="1"/>
          </p:cNvSpPr>
          <p:nvPr>
            <p:ph type="sldNum" sz="quarter" idx="5"/>
          </p:nvPr>
        </p:nvSpPr>
        <p:spPr/>
        <p:txBody>
          <a:bodyPr/>
          <a:lstStyle/>
          <a:p>
            <a:fld id="{C61EA092-5A1C-405F-8CCA-198B608C04C8}" type="slidenum">
              <a:rPr lang="en-US" smtClean="0"/>
              <a:t>3</a:t>
            </a:fld>
            <a:endParaRPr lang="en-US"/>
          </a:p>
        </p:txBody>
      </p:sp>
    </p:spTree>
    <p:extLst>
      <p:ext uri="{BB962C8B-B14F-4D97-AF65-F5344CB8AC3E}">
        <p14:creationId xmlns:p14="http://schemas.microsoft.com/office/powerpoint/2010/main" val="2469684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pair for every district pair of students. For example, for Robbie and Anna, if we have X_R,A we </a:t>
            </a:r>
            <a:r>
              <a:rPr lang="en-US" dirty="0" err="1"/>
              <a:t>dont</a:t>
            </a:r>
            <a:r>
              <a:rPr lang="en-US" dirty="0"/>
              <a:t> also have X_A,R</a:t>
            </a:r>
          </a:p>
          <a:p>
            <a:endParaRPr lang="en-US" dirty="0"/>
          </a:p>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34</a:t>
            </a:fld>
            <a:endParaRPr lang="en-US"/>
          </a:p>
        </p:txBody>
      </p:sp>
    </p:spTree>
    <p:extLst>
      <p:ext uri="{BB962C8B-B14F-4D97-AF65-F5344CB8AC3E}">
        <p14:creationId xmlns:p14="http://schemas.microsoft.com/office/powerpoint/2010/main" val="393617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35</a:t>
            </a:fld>
            <a:endParaRPr lang="en-US"/>
          </a:p>
        </p:txBody>
      </p:sp>
    </p:spTree>
    <p:extLst>
      <p:ext uri="{BB962C8B-B14F-4D97-AF65-F5344CB8AC3E}">
        <p14:creationId xmlns:p14="http://schemas.microsoft.com/office/powerpoint/2010/main" val="1393202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before we more onto our last example, does anyone have any questions?</a:t>
            </a:r>
          </a:p>
        </p:txBody>
      </p:sp>
      <p:sp>
        <p:nvSpPr>
          <p:cNvPr id="4" name="Slide Number Placeholder 3"/>
          <p:cNvSpPr>
            <a:spLocks noGrp="1"/>
          </p:cNvSpPr>
          <p:nvPr>
            <p:ph type="sldNum" sz="quarter" idx="5"/>
          </p:nvPr>
        </p:nvSpPr>
        <p:spPr/>
        <p:txBody>
          <a:bodyPr/>
          <a:lstStyle/>
          <a:p>
            <a:fld id="{C61EA092-5A1C-405F-8CCA-198B608C04C8}" type="slidenum">
              <a:rPr lang="en-US" smtClean="0"/>
              <a:t>36</a:t>
            </a:fld>
            <a:endParaRPr lang="en-US"/>
          </a:p>
        </p:txBody>
      </p:sp>
    </p:spTree>
    <p:extLst>
      <p:ext uri="{BB962C8B-B14F-4D97-AF65-F5344CB8AC3E}">
        <p14:creationId xmlns:p14="http://schemas.microsoft.com/office/powerpoint/2010/main" val="2428190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this scenario. We have a round table where there are n seats and n name tags placed in front of every seat. Your group of n friends come in and all sit down. Everyone sits in the wrong seat, which means no one has their nametag in front of them. Now instead of all standing up and moving around you decide to just spin the table some k positions so that the table doesn't come back to where it started. This means that there are 1 to n-1 positions that are all equally likely. </a:t>
            </a:r>
          </a:p>
          <a:p>
            <a:endParaRPr lang="en-US" dirty="0"/>
          </a:p>
          <a:p>
            <a:r>
              <a:rPr lang="en-US" dirty="0"/>
              <a:t>You want to know after this rotation, how many people will have their nametag in front of them?</a:t>
            </a:r>
          </a:p>
        </p:txBody>
      </p:sp>
      <p:sp>
        <p:nvSpPr>
          <p:cNvPr id="4" name="Slide Number Placeholder 3"/>
          <p:cNvSpPr>
            <a:spLocks noGrp="1"/>
          </p:cNvSpPr>
          <p:nvPr>
            <p:ph type="sldNum" sz="quarter" idx="5"/>
          </p:nvPr>
        </p:nvSpPr>
        <p:spPr/>
        <p:txBody>
          <a:bodyPr/>
          <a:lstStyle/>
          <a:p>
            <a:fld id="{C61EA092-5A1C-405F-8CCA-198B608C04C8}" type="slidenum">
              <a:rPr lang="en-US" smtClean="0"/>
              <a:t>37</a:t>
            </a:fld>
            <a:endParaRPr lang="en-US"/>
          </a:p>
        </p:txBody>
      </p:sp>
    </p:spTree>
    <p:extLst>
      <p:ext uri="{BB962C8B-B14F-4D97-AF65-F5344CB8AC3E}">
        <p14:creationId xmlns:p14="http://schemas.microsoft.com/office/powerpoint/2010/main" val="3425195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approximately 1, so spinning the table is probably not the best option if you are trying to have everyone sit in front of their name tag since on average, after a spin we can expect approximately one person to be in front of their nametag.</a:t>
            </a:r>
          </a:p>
          <a:p>
            <a:endParaRPr lang="en-US" dirty="0"/>
          </a:p>
          <a:p>
            <a:r>
              <a:rPr lang="en-US" dirty="0"/>
              <a:t>Now we have one more some example at the end of this slide dec for you to take a look.</a:t>
            </a:r>
          </a:p>
          <a:p>
            <a:endParaRPr lang="en-US" dirty="0"/>
          </a:p>
          <a:p>
            <a:r>
              <a:rPr lang="en-US" dirty="0"/>
              <a:t>Thank you for coming to lecture and I hope you have a wonderful weekend.</a:t>
            </a:r>
          </a:p>
        </p:txBody>
      </p:sp>
      <p:sp>
        <p:nvSpPr>
          <p:cNvPr id="4" name="Slide Number Placeholder 3"/>
          <p:cNvSpPr>
            <a:spLocks noGrp="1"/>
          </p:cNvSpPr>
          <p:nvPr>
            <p:ph type="sldNum" sz="quarter" idx="5"/>
          </p:nvPr>
        </p:nvSpPr>
        <p:spPr/>
        <p:txBody>
          <a:bodyPr/>
          <a:lstStyle/>
          <a:p>
            <a:fld id="{C61EA092-5A1C-405F-8CCA-198B608C04C8}" type="slidenum">
              <a:rPr lang="en-US" smtClean="0"/>
              <a:t>39</a:t>
            </a:fld>
            <a:endParaRPr lang="en-US"/>
          </a:p>
        </p:txBody>
      </p:sp>
    </p:spTree>
    <p:extLst>
      <p:ext uri="{BB962C8B-B14F-4D97-AF65-F5344CB8AC3E}">
        <p14:creationId xmlns:p14="http://schemas.microsoft.com/office/powerpoint/2010/main" val="2149884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40</a:t>
            </a:fld>
            <a:endParaRPr lang="en-US"/>
          </a:p>
        </p:txBody>
      </p:sp>
    </p:spTree>
    <p:extLst>
      <p:ext uri="{BB962C8B-B14F-4D97-AF65-F5344CB8AC3E}">
        <p14:creationId xmlns:p14="http://schemas.microsoft.com/office/powerpoint/2010/main" val="1592806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41</a:t>
            </a:fld>
            <a:endParaRPr lang="en-US"/>
          </a:p>
        </p:txBody>
      </p:sp>
    </p:spTree>
    <p:extLst>
      <p:ext uri="{BB962C8B-B14F-4D97-AF65-F5344CB8AC3E}">
        <p14:creationId xmlns:p14="http://schemas.microsoft.com/office/powerpoint/2010/main" val="175276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6CC5B-2161-4C32-8356-1D3C58CB5E17}" type="slidenum">
              <a:rPr lang="en-US" smtClean="0"/>
              <a:t>42</a:t>
            </a:fld>
            <a:endParaRPr lang="en-US"/>
          </a:p>
        </p:txBody>
      </p:sp>
    </p:spTree>
    <p:extLst>
      <p:ext uri="{BB962C8B-B14F-4D97-AF65-F5344CB8AC3E}">
        <p14:creationId xmlns:p14="http://schemas.microsoft.com/office/powerpoint/2010/main" val="3326213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46</a:t>
            </a:fld>
            <a:endParaRPr lang="en-US"/>
          </a:p>
        </p:txBody>
      </p:sp>
    </p:spTree>
    <p:extLst>
      <p:ext uri="{BB962C8B-B14F-4D97-AF65-F5344CB8AC3E}">
        <p14:creationId xmlns:p14="http://schemas.microsoft.com/office/powerpoint/2010/main" val="1479666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47</a:t>
            </a:fld>
            <a:endParaRPr lang="en-US"/>
          </a:p>
        </p:txBody>
      </p:sp>
    </p:spTree>
    <p:extLst>
      <p:ext uri="{BB962C8B-B14F-4D97-AF65-F5344CB8AC3E}">
        <p14:creationId xmlns:p14="http://schemas.microsoft.com/office/powerpoint/2010/main" val="286301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4</a:t>
            </a:fld>
            <a:endParaRPr lang="en-US"/>
          </a:p>
        </p:txBody>
      </p:sp>
    </p:spTree>
    <p:extLst>
      <p:ext uri="{BB962C8B-B14F-4D97-AF65-F5344CB8AC3E}">
        <p14:creationId xmlns:p14="http://schemas.microsoft.com/office/powerpoint/2010/main" val="138351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5CE580-627B-4DFC-B32D-206F39E33C67}" type="slidenum">
              <a:rPr lang="en-US" smtClean="0"/>
              <a:t>5</a:t>
            </a:fld>
            <a:endParaRPr lang="en-US"/>
          </a:p>
        </p:txBody>
      </p:sp>
    </p:spTree>
    <p:extLst>
      <p:ext uri="{BB962C8B-B14F-4D97-AF65-F5344CB8AC3E}">
        <p14:creationId xmlns:p14="http://schemas.microsoft.com/office/powerpoint/2010/main" val="40354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60D54-A246-9E0C-2B05-F955353D2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64150-A217-1964-5CD1-05C57E852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80470-3F09-7021-6E25-375FD56C80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99C663-89FD-ED04-E33B-ED097769425D}"/>
              </a:ext>
            </a:extLst>
          </p:cNvPr>
          <p:cNvSpPr>
            <a:spLocks noGrp="1"/>
          </p:cNvSpPr>
          <p:nvPr>
            <p:ph type="sldNum" sz="quarter" idx="5"/>
          </p:nvPr>
        </p:nvSpPr>
        <p:spPr/>
        <p:txBody>
          <a:bodyPr/>
          <a:lstStyle/>
          <a:p>
            <a:fld id="{645CE580-627B-4DFC-B32D-206F39E33C67}" type="slidenum">
              <a:rPr lang="en-US" smtClean="0"/>
              <a:t>6</a:t>
            </a:fld>
            <a:endParaRPr lang="en-US"/>
          </a:p>
        </p:txBody>
      </p:sp>
    </p:spTree>
    <p:extLst>
      <p:ext uri="{BB962C8B-B14F-4D97-AF65-F5344CB8AC3E}">
        <p14:creationId xmlns:p14="http://schemas.microsoft.com/office/powerpoint/2010/main" val="343827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5"/>
          </p:nvPr>
        </p:nvSpPr>
        <p:spPr/>
        <p:txBody>
          <a:bodyPr/>
          <a:lstStyle/>
          <a:p>
            <a:fld id="{C61EA092-5A1C-405F-8CCA-198B608C04C8}" type="slidenum">
              <a:rPr lang="en-US" smtClean="0"/>
              <a:t>7</a:t>
            </a:fld>
            <a:endParaRPr lang="en-US"/>
          </a:p>
        </p:txBody>
      </p:sp>
    </p:spTree>
    <p:extLst>
      <p:ext uri="{BB962C8B-B14F-4D97-AF65-F5344CB8AC3E}">
        <p14:creationId xmlns:p14="http://schemas.microsoft.com/office/powerpoint/2010/main" val="154589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8</a:t>
            </a:fld>
            <a:endParaRPr lang="en-US"/>
          </a:p>
        </p:txBody>
      </p:sp>
    </p:spTree>
    <p:extLst>
      <p:ext uri="{BB962C8B-B14F-4D97-AF65-F5344CB8AC3E}">
        <p14:creationId xmlns:p14="http://schemas.microsoft.com/office/powerpoint/2010/main" val="103156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9</a:t>
            </a:fld>
            <a:endParaRPr lang="en-US"/>
          </a:p>
        </p:txBody>
      </p:sp>
    </p:spTree>
    <p:extLst>
      <p:ext uri="{BB962C8B-B14F-4D97-AF65-F5344CB8AC3E}">
        <p14:creationId xmlns:p14="http://schemas.microsoft.com/office/powerpoint/2010/main" val="381085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A3861481-5251-4235-A8FF-3103AEC34F46}" type="datetimeFigureOut">
              <a:rPr lang="en-US" smtClean="0"/>
              <a:t>7/10/26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3861481-5251-4235-A8FF-3103AEC34F46}" type="datetimeFigureOut">
              <a:rPr lang="en-US" smtClean="0"/>
              <a:t>7/10/26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E13AFB3-9923-44E7-9057-B6CBF6AAEE1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1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3861481-5251-4235-A8FF-3103AEC34F46}" type="datetimeFigureOut">
              <a:rPr lang="en-US" smtClean="0"/>
              <a:t>7/10/26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E13AFB3-9923-44E7-9057-B6CBF6AAEE1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087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4174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61481-5251-4235-A8FF-3103AEC34F46}" type="datetimeFigureOut">
              <a:rPr lang="en-US" smtClean="0"/>
              <a:t>7/10/26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96428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3861481-5251-4235-A8FF-3103AEC34F46}" type="datetimeFigureOut">
              <a:rPr lang="en-US" smtClean="0"/>
              <a:t>7/10/26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E13AFB3-9923-44E7-9057-B6CBF6AAEE1E}"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891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A3861481-5251-4235-A8FF-3103AEC34F46}" type="datetimeFigureOut">
              <a:rPr lang="en-US" smtClean="0"/>
              <a:t>7/10/26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3AFB3-9923-44E7-9057-B6CBF6AAEE1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08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861481-5251-4235-A8FF-3103AEC34F46}" type="datetimeFigureOut">
              <a:rPr lang="en-US" smtClean="0"/>
              <a:t>7/10/26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360707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861481-5251-4235-A8FF-3103AEC34F46}" type="datetimeFigureOut">
              <a:rPr lang="en-US" smtClean="0"/>
              <a:t>7/10/26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3AFB3-9923-44E7-9057-B6CBF6AAEE1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1434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61481-5251-4235-A8FF-3103AEC34F46}" type="datetimeFigureOut">
              <a:rPr lang="en-US" smtClean="0"/>
              <a:t>7/10/26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8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61481-5251-4235-A8FF-3103AEC34F46}" type="datetimeFigureOut">
              <a:rPr lang="en-US" smtClean="0"/>
              <a:t>7/10/26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120766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61481-5251-4235-A8FF-3103AEC34F46}" type="datetimeFigureOut">
              <a:rPr lang="en-US" smtClean="0"/>
              <a:t>7/10/26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9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3861481-5251-4235-A8FF-3103AEC34F46}" type="datetimeFigureOut">
              <a:rPr lang="en-US" smtClean="0"/>
              <a:t>7/10/26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E13AFB3-9923-44E7-9057-B6CBF6AAEE1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27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5" r:id="rId4"/>
    <p:sldLayoutId id="2147483666" r:id="rId5"/>
    <p:sldLayoutId id="2147483664" r:id="rId6"/>
    <p:sldLayoutId id="2147483663"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5.xml"/><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customXml" Target="../ink/ink2.xml"/><Relationship Id="rId12" Type="http://schemas.openxmlformats.org/officeDocument/2006/relationships/image" Target="../media/image32.png"/><Relationship Id="rId17" Type="http://schemas.openxmlformats.org/officeDocument/2006/relationships/customXml" Target="../ink/ink7.xml"/><Relationship Id="rId2" Type="http://schemas.openxmlformats.org/officeDocument/2006/relationships/notesSlide" Target="../notesSlides/notesSlide24.xml"/><Relationship Id="rId16" Type="http://schemas.openxmlformats.org/officeDocument/2006/relationships/image" Target="../media/image34.png"/><Relationship Id="rId20"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1.png"/><Relationship Id="rId19"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customXml" Target="../ink/ink3.xml"/><Relationship Id="rId1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0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0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0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NUL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D13655-AA18-6675-9D2A-E22D8BE81CA9}"/>
              </a:ext>
            </a:extLst>
          </p:cNvPr>
          <p:cNvSpPr txBox="1">
            <a:spLocks/>
          </p:cNvSpPr>
          <p:nvPr/>
        </p:nvSpPr>
        <p:spPr>
          <a:xfrm>
            <a:off x="1100528" y="2186958"/>
            <a:ext cx="9990944"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none" spc="2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algn="ctr"/>
            <a:r>
              <a:rPr lang="en-US" b="1" dirty="0"/>
              <a:t>Linearity of Expectation</a:t>
            </a:r>
          </a:p>
        </p:txBody>
      </p:sp>
      <p:sp>
        <p:nvSpPr>
          <p:cNvPr id="9" name="Subtitle 2">
            <a:extLst>
              <a:ext uri="{FF2B5EF4-FFF2-40B4-BE49-F238E27FC236}">
                <a16:creationId xmlns:a16="http://schemas.microsoft.com/office/drawing/2014/main" id="{480454E7-1553-3EAA-A579-F03B807567F7}"/>
              </a:ext>
            </a:extLst>
          </p:cNvPr>
          <p:cNvSpPr txBox="1">
            <a:spLocks/>
          </p:cNvSpPr>
          <p:nvPr/>
        </p:nvSpPr>
        <p:spPr>
          <a:xfrm>
            <a:off x="2273508" y="3174170"/>
            <a:ext cx="7615003"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4000" dirty="0"/>
              <a:t>CSE 312 26Su</a:t>
            </a:r>
          </a:p>
          <a:p>
            <a:pPr algn="ctr"/>
            <a:r>
              <a:rPr lang="en-US" sz="3500" dirty="0"/>
              <a:t>Lecture 9</a:t>
            </a:r>
          </a:p>
        </p:txBody>
      </p:sp>
      <p:sp>
        <p:nvSpPr>
          <p:cNvPr id="10" name="Rectangle 9">
            <a:extLst>
              <a:ext uri="{FF2B5EF4-FFF2-40B4-BE49-F238E27FC236}">
                <a16:creationId xmlns:a16="http://schemas.microsoft.com/office/drawing/2014/main" id="{E33363E8-4A21-E40E-A249-B38188B1CDE5}"/>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30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lstStyle/>
              <a:p>
                <a:pPr marL="0" indent="0">
                  <a:buNone/>
                </a:pPr>
                <a:r>
                  <a:rPr lang="en-US" dirty="0"/>
                  <a:t>Extending this to n random variables, </a:t>
                </a:r>
                <a14:m>
                  <m:oMath xmlns:m="http://schemas.openxmlformats.org/officeDocument/2006/math">
                    <m:sSub>
                      <m:sSubPr>
                        <m:ctrlPr>
                          <a:rPr lang="en-US" i="1" smtClean="0">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oMath>
                </a14:m>
                <a:endParaRPr lang="en-US" sz="2800" i="1" dirty="0">
                  <a:latin typeface="Cambria Math" panose="02040503050406030204" pitchFamily="18" charset="0"/>
                  <a:cs typeface="Segoe UI Semibold" panose="020B0702040204020203" pitchFamily="34" charset="0"/>
                </a:endParaRPr>
              </a:p>
              <a:p>
                <a:pPr marL="0"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sz="280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oMath>
                  </m:oMathPara>
                </a14:m>
                <a:endParaRPr lang="en-US" sz="2800" dirty="0">
                  <a:latin typeface="Segoe UI Semibold" panose="020B0702040204020203" pitchFamily="34" charset="0"/>
                  <a:cs typeface="Segoe UI Semibold" panose="020B0702040204020203" pitchFamily="34" charset="0"/>
                </a:endParaRPr>
              </a:p>
              <a:p>
                <a:pPr marL="0" indent="0">
                  <a:buNone/>
                </a:pPr>
                <a:endParaRPr lang="en-US" dirty="0"/>
              </a:p>
              <a:p>
                <a:pPr marL="0" indent="0">
                  <a:buNone/>
                </a:pPr>
                <a:r>
                  <a:rPr lang="en-US" dirty="0"/>
                  <a:t>This can be proven by induction.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233141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t>Constants are also fine:</a:t>
                </a:r>
              </a:p>
              <a:p>
                <a:pPr marL="0" indent="0">
                  <a:buNone/>
                </a:pPr>
                <a:r>
                  <a:rPr lang="en-US" dirty="0"/>
                  <a:t>For real numbers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𝑏𝑌</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𝑏𝑌</m:t>
                          </m:r>
                          <m:r>
                            <a:rPr lang="en-US" b="0" i="1" smtClean="0">
                              <a:latin typeface="Cambria Math" panose="02040503050406030204" pitchFamily="18" charset="0"/>
                            </a:rPr>
                            <m:t>+</m:t>
                          </m:r>
                          <m:r>
                            <a:rPr lang="en-US" b="0" i="1" smtClean="0">
                              <a:latin typeface="Cambria Math" panose="02040503050406030204" pitchFamily="18" charset="0"/>
                            </a:rPr>
                            <m:t>𝑐</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87" t="-412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220287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b="1"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solidFill>
                    <a:srgbClr val="FF0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3"/>
                <a:stretch>
                  <a:fillRect l="-1361" t="-2880" b="-1571"/>
                </a:stretch>
              </a:blipFill>
            </p:spPr>
            <p:txBody>
              <a:bodyPr/>
              <a:lstStyle/>
              <a:p>
                <a:r>
                  <a:rPr lang="en-US">
                    <a:noFill/>
                  </a:rPr>
                  <a:t> </a:t>
                </a:r>
              </a:p>
            </p:txBody>
          </p:sp>
        </mc:Fallback>
      </mc:AlternateContent>
    </p:spTree>
    <p:extLst>
      <p:ext uri="{BB962C8B-B14F-4D97-AF65-F5344CB8AC3E}">
        <p14:creationId xmlns:p14="http://schemas.microsoft.com/office/powerpoint/2010/main" val="1596358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solidFill>
                    <a:srgbClr val="FF0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71683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=3+7=10</m:t>
                      </m:r>
                    </m:oMath>
                  </m:oMathPara>
                </a14:m>
                <a:endParaRPr lang="en-US" b="1" dirty="0">
                  <a:solidFill>
                    <a:srgbClr val="7030A0"/>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solidFill>
                    <a:srgbClr val="FF0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3"/>
                <a:stretch>
                  <a:fillRect l="-1587" t="-2880" b="-1571"/>
                </a:stretch>
              </a:blipFill>
            </p:spPr>
            <p:txBody>
              <a:bodyPr/>
              <a:lstStyle/>
              <a:p>
                <a:r>
                  <a:rPr lang="en-US">
                    <a:noFill/>
                  </a:rPr>
                  <a:t> </a:t>
                </a:r>
              </a:p>
            </p:txBody>
          </p:sp>
        </mc:Fallback>
      </mc:AlternateContent>
    </p:spTree>
    <p:extLst>
      <p:ext uri="{BB962C8B-B14F-4D97-AF65-F5344CB8AC3E}">
        <p14:creationId xmlns:p14="http://schemas.microsoft.com/office/powerpoint/2010/main" val="115047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=3+7=10</m:t>
                      </m:r>
                    </m:oMath>
                  </m:oMathPara>
                </a14:m>
                <a:endParaRPr lang="en-US" b="1" dirty="0">
                  <a:solidFill>
                    <a:srgbClr val="7030A0"/>
                  </a:solidFill>
                </a:endParaRPr>
              </a:p>
              <a:p>
                <a:pPr marL="227013" indent="-227013">
                  <a:buFont typeface="Arial" panose="020B0604020202020204" pitchFamily="34" charset="0"/>
                  <a:buChar char="•"/>
                </a:pPr>
                <a:r>
                  <a:rPr lang="en-US" dirty="0"/>
                  <a:t>You can sell each for $10 per fish, but you need $15 (total) for expenses. What is your average profit?</a:t>
                </a:r>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2"/>
                <a:stretch>
                  <a:fillRect l="-1587" t="-2880" r="-2154"/>
                </a:stretch>
              </a:blipFill>
            </p:spPr>
            <p:txBody>
              <a:bodyPr/>
              <a:lstStyle/>
              <a:p>
                <a:r>
                  <a:rPr lang="en-US">
                    <a:noFill/>
                  </a:rPr>
                  <a:t> </a:t>
                </a:r>
              </a:p>
            </p:txBody>
          </p:sp>
        </mc:Fallback>
      </mc:AlternateContent>
    </p:spTree>
    <p:extLst>
      <p:ext uri="{BB962C8B-B14F-4D97-AF65-F5344CB8AC3E}">
        <p14:creationId xmlns:p14="http://schemas.microsoft.com/office/powerpoint/2010/main" val="208975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r>
                  <a:rPr lang="en-US" dirty="0"/>
                  <a:t>Say you and your friend go fishing everyday.</a:t>
                </a:r>
              </a:p>
              <a:p>
                <a:pPr marL="227013" indent="-227013">
                  <a:buFont typeface="Arial" panose="020B0604020202020204" pitchFamily="34" charset="0"/>
                  <a:buChar char="•"/>
                </a:pPr>
                <a:r>
                  <a:rPr lang="en-US" dirty="0"/>
                  <a:t>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227013" indent="-227013">
                  <a:buFont typeface="Arial" panose="020B0604020202020204" pitchFamily="34" charset="0"/>
                  <a:buChar char="•"/>
                </a:pPr>
                <a:r>
                  <a:rPr lang="en-US" dirty="0"/>
                  <a:t>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227013" indent="-227013">
                  <a:buFont typeface="Arial" panose="020B0604020202020204" pitchFamily="34" charset="0"/>
                  <a:buChar char="•"/>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=3+7=10</m:t>
                      </m:r>
                    </m:oMath>
                  </m:oMathPara>
                </a14:m>
                <a:endParaRPr lang="en-US" b="1" dirty="0">
                  <a:solidFill>
                    <a:srgbClr val="7030A0"/>
                  </a:solidFill>
                </a:endParaRPr>
              </a:p>
              <a:p>
                <a:pPr marL="227013" indent="-227013">
                  <a:buFont typeface="Arial" panose="020B0604020202020204" pitchFamily="34" charset="0"/>
                  <a:buChar char="•"/>
                </a:pPr>
                <a:r>
                  <a:rPr lang="en-US" dirty="0"/>
                  <a:t>You can sell each for $10 per fish, but you need $15 (total) for expenses. What is your average profit?</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10</m:t>
                          </m:r>
                          <m:r>
                            <a:rPr lang="en-US" b="0" i="1" smtClean="0">
                              <a:solidFill>
                                <a:srgbClr val="7030A0"/>
                              </a:solidFill>
                              <a:latin typeface="Cambria Math" panose="02040503050406030204" pitchFamily="18" charset="0"/>
                              <a:ea typeface="Cambria Math" panose="02040503050406030204" pitchFamily="18" charset="0"/>
                            </a:rPr>
                            <m:t>𝑍</m:t>
                          </m:r>
                          <m:r>
                            <a:rPr lang="en-US" b="0" i="1" smtClean="0">
                              <a:solidFill>
                                <a:srgbClr val="7030A0"/>
                              </a:solidFill>
                              <a:latin typeface="Cambria Math" panose="02040503050406030204" pitchFamily="18" charset="0"/>
                              <a:ea typeface="Cambria Math" panose="02040503050406030204" pitchFamily="18" charset="0"/>
                            </a:rPr>
                            <m:t>−15</m:t>
                          </m:r>
                        </m:e>
                      </m:d>
                      <m:r>
                        <a:rPr lang="en-US" b="0" i="1" smtClean="0">
                          <a:solidFill>
                            <a:srgbClr val="7030A0"/>
                          </a:solidFill>
                          <a:latin typeface="Cambria Math" panose="02040503050406030204" pitchFamily="18" charset="0"/>
                          <a:ea typeface="Cambria Math" panose="02040503050406030204" pitchFamily="18" charset="0"/>
                        </a:rPr>
                        <m:t>=10</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−15=100−15=85</m:t>
                      </m:r>
                    </m:oMath>
                  </m:oMathPara>
                </a14:m>
                <a:endParaRPr lang="en-US" dirty="0">
                  <a:solidFill>
                    <a:srgbClr val="7030A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3"/>
                <a:stretch>
                  <a:fillRect l="-1587" t="-2880" r="-2154"/>
                </a:stretch>
              </a:blipFill>
            </p:spPr>
            <p:txBody>
              <a:bodyPr/>
              <a:lstStyle/>
              <a:p>
                <a:r>
                  <a:rPr lang="en-US">
                    <a:noFill/>
                  </a:rPr>
                  <a:t> </a:t>
                </a:r>
              </a:p>
            </p:txBody>
          </p:sp>
        </mc:Fallback>
      </mc:AlternateContent>
    </p:spTree>
    <p:extLst>
      <p:ext uri="{BB962C8B-B14F-4D97-AF65-F5344CB8AC3E}">
        <p14:creationId xmlns:p14="http://schemas.microsoft.com/office/powerpoint/2010/main" val="325415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692"/>
            <a:ext cx="11187259" cy="1014667"/>
          </a:xfrm>
        </p:spPr>
        <p:txBody>
          <a:bodyPr/>
          <a:lstStyle/>
          <a:p>
            <a:r>
              <a:rPr lang="en-US" dirty="0"/>
              <a:t>Coin Tosses</a:t>
            </a:r>
          </a:p>
        </p:txBody>
      </p:sp>
      <p:sp>
        <p:nvSpPr>
          <p:cNvPr id="3" name="Content Placeholder 2"/>
          <p:cNvSpPr>
            <a:spLocks noGrp="1"/>
          </p:cNvSpPr>
          <p:nvPr>
            <p:ph idx="1"/>
          </p:nvPr>
        </p:nvSpPr>
        <p:spPr/>
        <p:txBody>
          <a:bodyPr/>
          <a:lstStyle/>
          <a:p>
            <a:r>
              <a:rPr lang="en-US" dirty="0"/>
              <a:t>If we flip a coin twice, what is the expected number of heads that come up?</a:t>
            </a:r>
          </a:p>
          <a:p>
            <a:endParaRPr lang="en-US" dirty="0"/>
          </a:p>
          <a:p>
            <a:br>
              <a:rPr lang="en-US" b="1" i="1" dirty="0">
                <a:latin typeface="Cambria Math" panose="02040503050406030204" pitchFamily="18" charset="0"/>
                <a:cs typeface="Segoe UI Semibold" panose="020B0702040204020203" pitchFamily="34" charset="0"/>
              </a:rPr>
            </a:br>
            <a:endParaRPr lang="en-US" dirty="0"/>
          </a:p>
        </p:txBody>
      </p:sp>
    </p:spTree>
    <p:extLst>
      <p:ext uri="{BB962C8B-B14F-4D97-AF65-F5344CB8AC3E}">
        <p14:creationId xmlns:p14="http://schemas.microsoft.com/office/powerpoint/2010/main" val="405533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7611"/>
            <a:ext cx="11187259" cy="1014667"/>
          </a:xfrm>
        </p:spPr>
        <p:txBody>
          <a:bodyPr/>
          <a:lstStyle/>
          <a:p>
            <a:r>
              <a:rPr lang="en-US" dirty="0"/>
              <a:t>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076532"/>
              </a:xfrm>
            </p:spPr>
            <p:txBody>
              <a:bodyPr>
                <a:normAutofit/>
              </a:bodyPr>
              <a:lstStyle/>
              <a:p>
                <a:r>
                  <a:rPr lang="en-US" dirty="0"/>
                  <a:t>If we flip a coin twice, what is the expected number of heads that come up?</a:t>
                </a:r>
              </a:p>
              <a:p>
                <a:endParaRPr lang="en-US" dirty="0"/>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a:t>
                </a:r>
                <a:r>
                  <a:rPr lang="en-US" dirty="0" err="1"/>
                  <a:t>r.v.</a:t>
                </a:r>
                <a:r>
                  <a:rPr lang="en-US" dirty="0"/>
                  <a:t> representing the total number of heads</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=1</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=2</m:t>
                            </m:r>
                          </m:e>
                          <m:e>
                            <m:r>
                              <a:rPr lang="en-US" i="1">
                                <a:latin typeface="Cambria Math" panose="02040503050406030204" pitchFamily="18" charset="0"/>
                              </a:rPr>
                              <m:t>0     </m:t>
                            </m:r>
                            <m:r>
                              <a:rPr lang="en-US">
                                <a:latin typeface="Cambria Math" panose="02040503050406030204" pitchFamily="18" charset="0"/>
                              </a:rPr>
                              <m:t>                                     </m:t>
                            </m:r>
                            <m:r>
                              <a:rPr lang="en-US" i="1">
                                <a:latin typeface="Cambria Math" panose="02040503050406030204" pitchFamily="18" charset="0"/>
                              </a:rPr>
                              <m:t>𝑜𝑡h𝑒𝑟𝑤𝑖𝑠𝑒</m:t>
                            </m:r>
                          </m:e>
                        </m:eqArr>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076532"/>
              </a:xfrm>
              <a:blipFill>
                <a:blip r:embed="rId3"/>
                <a:stretch>
                  <a:fillRect l="-1587" t="-1995" r="-680"/>
                </a:stretch>
              </a:blipFill>
            </p:spPr>
            <p:txBody>
              <a:bodyPr/>
              <a:lstStyle/>
              <a:p>
                <a:r>
                  <a:rPr lang="en-US">
                    <a:noFill/>
                  </a:rPr>
                  <a:t> </a:t>
                </a:r>
              </a:p>
            </p:txBody>
          </p:sp>
        </mc:Fallback>
      </mc:AlternateContent>
    </p:spTree>
    <p:extLst>
      <p:ext uri="{BB962C8B-B14F-4D97-AF65-F5344CB8AC3E}">
        <p14:creationId xmlns:p14="http://schemas.microsoft.com/office/powerpoint/2010/main" val="398065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7611"/>
            <a:ext cx="11187259" cy="1014667"/>
          </a:xfrm>
        </p:spPr>
        <p:txBody>
          <a:bodyPr/>
          <a:lstStyle/>
          <a:p>
            <a:r>
              <a:rPr lang="en-US" dirty="0"/>
              <a:t>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076532"/>
              </a:xfrm>
            </p:spPr>
            <p:txBody>
              <a:bodyPr>
                <a:normAutofit lnSpcReduction="10000"/>
              </a:bodyPr>
              <a:lstStyle/>
              <a:p>
                <a:r>
                  <a:rPr lang="en-US" dirty="0"/>
                  <a:t>If we flip a coin twice, what is the expected number of heads that come up?</a:t>
                </a:r>
              </a:p>
              <a:p>
                <a:endParaRPr lang="en-US" dirty="0"/>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a:t>
                </a:r>
                <a:r>
                  <a:rPr lang="en-US" dirty="0" err="1"/>
                  <a:t>r.v.</a:t>
                </a:r>
                <a:r>
                  <a:rPr lang="en-US" dirty="0"/>
                  <a:t> representing the total number of heads</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=1</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=2</m:t>
                            </m:r>
                          </m:e>
                          <m:e>
                            <m:r>
                              <a:rPr lang="en-US" i="1">
                                <a:latin typeface="Cambria Math" panose="02040503050406030204" pitchFamily="18" charset="0"/>
                              </a:rPr>
                              <m:t>0     </m:t>
                            </m:r>
                            <m:r>
                              <a:rPr lang="en-US">
                                <a:latin typeface="Cambria Math" panose="02040503050406030204" pitchFamily="18" charset="0"/>
                              </a:rPr>
                              <m:t>                                     </m:t>
                            </m:r>
                            <m:r>
                              <a:rPr lang="en-US" i="1">
                                <a:latin typeface="Cambria Math" panose="02040503050406030204" pitchFamily="18" charset="0"/>
                              </a:rPr>
                              <m:t>𝑜𝑡h𝑒𝑟𝑤𝑖𝑠𝑒</m:t>
                            </m:r>
                          </m:e>
                        </m:eqArr>
                      </m:e>
                    </m:d>
                  </m:oMath>
                </a14:m>
                <a:endParaRPr lang="en-US" dirty="0"/>
              </a:p>
              <a:p>
                <a14:m>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𝑘</m:t>
                        </m:r>
                        <m:r>
                          <a:rPr lang="en-US" i="1">
                            <a:latin typeface="Cambria Math" panose="02040503050406030204" pitchFamily="18" charset="0"/>
                            <a:ea typeface="Cambria Math" panose="02040503050406030204" pitchFamily="18" charset="0"/>
                            <a:cs typeface="Segoe UI Semibold" panose="020B0702040204020203" pitchFamily="34" charset="0"/>
                          </a:rPr>
                          <m:t>∈</m:t>
                        </m:r>
                        <m:sSub>
                          <m:sSubPr>
                            <m:ctrlPr>
                              <a:rPr lang="en-US" b="0" i="1" smtClean="0">
                                <a:latin typeface="Cambria Math" panose="02040503050406030204" pitchFamily="18" charset="0"/>
                                <a:ea typeface="Cambria Math" panose="02040503050406030204" pitchFamily="18" charset="0"/>
                                <a:cs typeface="Segoe UI Semibold" panose="020B0702040204020203" pitchFamily="34" charset="0"/>
                              </a:rPr>
                            </m:ctrlPr>
                          </m:sSubPr>
                          <m:e>
                            <m:r>
                              <m:rPr>
                                <m:sty m:val="p"/>
                              </m:rPr>
                              <a:rPr lang="el-GR" i="1" smtClean="0">
                                <a:latin typeface="Cambria Math" panose="02040503050406030204" pitchFamily="18" charset="0"/>
                                <a:ea typeface="Cambria Math" panose="02040503050406030204" pitchFamily="18" charset="0"/>
                                <a:cs typeface="Segoe UI Semibold" panose="020B0702040204020203" pitchFamily="34" charset="0"/>
                              </a:rPr>
                              <m:t>Ω</m:t>
                            </m:r>
                          </m:e>
                          <m:sub>
                            <m:r>
                              <a:rPr lang="en-US" b="0" i="1" smtClean="0">
                                <a:latin typeface="Cambria Math" panose="02040503050406030204" pitchFamily="18" charset="0"/>
                                <a:ea typeface="Cambria Math" panose="02040503050406030204" pitchFamily="18" charset="0"/>
                                <a:cs typeface="Segoe UI Semibold" panose="020B0702040204020203" pitchFamily="34" charset="0"/>
                              </a:rPr>
                              <m:t>𝑌</m:t>
                            </m:r>
                          </m:sub>
                        </m:sSub>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cs typeface="Segoe UI Semibold" panose="020B0702040204020203" pitchFamily="34" charset="0"/>
                      </a:rPr>
                      <m:t>=</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4</m:t>
                        </m:r>
                      </m:den>
                    </m:f>
                    <m:r>
                      <a:rPr lang="en-US" b="0" i="1" smtClean="0">
                        <a:latin typeface="Cambria Math" panose="02040503050406030204" pitchFamily="18" charset="0"/>
                        <a:cs typeface="Segoe UI Semibold" panose="020B0702040204020203" pitchFamily="34" charset="0"/>
                      </a:rPr>
                      <m:t>⋅0+</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2</m:t>
                        </m:r>
                      </m:den>
                    </m:f>
                    <m:r>
                      <a:rPr lang="en-US" b="0" i="1" smtClean="0">
                        <a:latin typeface="Cambria Math" panose="02040503050406030204" pitchFamily="18" charset="0"/>
                        <a:cs typeface="Segoe UI Semibold" panose="020B0702040204020203" pitchFamily="34" charset="0"/>
                      </a:rPr>
                      <m:t>⋅1+</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4</m:t>
                        </m:r>
                      </m:den>
                    </m:f>
                    <m:r>
                      <a:rPr lang="en-US" b="0" i="1" smtClean="0">
                        <a:latin typeface="Cambria Math" panose="02040503050406030204" pitchFamily="18" charset="0"/>
                        <a:cs typeface="Segoe UI Semibold" panose="020B0702040204020203" pitchFamily="34" charset="0"/>
                      </a:rPr>
                      <m:t>⋅2</m:t>
                    </m:r>
                    <m:r>
                      <a:rPr lang="en-US" b="1"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076532"/>
              </a:xfrm>
              <a:blipFill>
                <a:blip r:embed="rId3"/>
                <a:stretch>
                  <a:fillRect l="-1587" t="-2743" r="-680"/>
                </a:stretch>
              </a:blipFill>
            </p:spPr>
            <p:txBody>
              <a:bodyPr/>
              <a:lstStyle/>
              <a:p>
                <a:r>
                  <a:rPr lang="en-US">
                    <a:noFill/>
                  </a:rPr>
                  <a:t> </a:t>
                </a:r>
              </a:p>
            </p:txBody>
          </p:sp>
        </mc:Fallback>
      </mc:AlternateContent>
    </p:spTree>
    <p:extLst>
      <p:ext uri="{BB962C8B-B14F-4D97-AF65-F5344CB8AC3E}">
        <p14:creationId xmlns:p14="http://schemas.microsoft.com/office/powerpoint/2010/main" val="74902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776E-631D-4CEA-A1CF-2A9F5706E56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9511774-9D98-46C1-9DFB-B236C72DE7D7}"/>
              </a:ext>
            </a:extLst>
          </p:cNvPr>
          <p:cNvSpPr>
            <a:spLocks noGrp="1"/>
          </p:cNvSpPr>
          <p:nvPr>
            <p:ph idx="1"/>
          </p:nvPr>
        </p:nvSpPr>
        <p:spPr/>
        <p:txBody>
          <a:bodyPr>
            <a:normAutofit/>
          </a:bodyPr>
          <a:lstStyle/>
          <a:p>
            <a:r>
              <a:rPr lang="en-US" dirty="0"/>
              <a:t>- Midterm information has been posted on the course website</a:t>
            </a:r>
          </a:p>
          <a:p>
            <a:r>
              <a:rPr lang="en-US" dirty="0"/>
              <a:t>- Quiz 2 grades are released</a:t>
            </a:r>
          </a:p>
          <a:p>
            <a:r>
              <a:rPr lang="en-US" dirty="0"/>
              <a:t>- HW 3 is due this week on Wednesday</a:t>
            </a:r>
          </a:p>
        </p:txBody>
      </p:sp>
    </p:spTree>
    <p:extLst>
      <p:ext uri="{BB962C8B-B14F-4D97-AF65-F5344CB8AC3E}">
        <p14:creationId xmlns:p14="http://schemas.microsoft.com/office/powerpoint/2010/main" val="163121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buNone/>
                </a:pPr>
                <a:endParaRPr lang="en-US" dirty="0"/>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a:t>
                </a:r>
                <a:r>
                  <a:rPr lang="en-US" dirty="0" err="1"/>
                  <a:t>r.v.</a:t>
                </a:r>
                <a:r>
                  <a:rPr lang="en-US" dirty="0"/>
                  <a:t> representing the total number of heads.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94" t="-2094" r="-2381"/>
                </a:stretch>
              </a:blipFill>
            </p:spPr>
            <p:txBody>
              <a:bodyPr/>
              <a:lstStyle/>
              <a:p>
                <a:r>
                  <a:rPr lang="en-US">
                    <a:noFill/>
                  </a:rPr>
                  <a:t> </a:t>
                </a:r>
              </a:p>
            </p:txBody>
          </p:sp>
        </mc:Fallback>
      </mc:AlternateContent>
    </p:spTree>
    <p:extLst>
      <p:ext uri="{BB962C8B-B14F-4D97-AF65-F5344CB8AC3E}">
        <p14:creationId xmlns:p14="http://schemas.microsoft.com/office/powerpoint/2010/main" val="327420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buNone/>
                </a:pPr>
                <a:endParaRPr lang="en-US" dirty="0"/>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a:t>
                </a:r>
                <a:r>
                  <a:rPr lang="en-US" dirty="0" err="1"/>
                  <a:t>r.v.</a:t>
                </a:r>
                <a:r>
                  <a:rPr lang="en-US" dirty="0"/>
                  <a:t> representing the total number of heads.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94" t="-2094" r="-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099752" y="4226011"/>
                <a:ext cx="6888892"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Make a prediction --- what should </a:t>
                </a:r>
                <a14:m>
                  <m:oMath xmlns:m="http://schemas.openxmlformats.org/officeDocument/2006/math">
                    <m:r>
                      <a:rPr lang="en-US" sz="2800" b="0" i="1" smtClean="0">
                        <a:latin typeface="Cambria Math" panose="02040503050406030204" pitchFamily="18" charset="0"/>
                      </a:rPr>
                      <m:t>𝔼</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be?</a:t>
                </a:r>
              </a:p>
            </p:txBody>
          </p:sp>
        </mc:Choice>
        <mc:Fallback xmlns="">
          <p:sp>
            <p:nvSpPr>
              <p:cNvPr id="5" name="TextBox 4"/>
              <p:cNvSpPr txBox="1">
                <a:spLocks noRot="1" noChangeAspect="1" noMove="1" noResize="1" noEditPoints="1" noAdjustHandles="1" noChangeArrowheads="1" noChangeShapeType="1" noTextEdit="1"/>
              </p:cNvSpPr>
              <p:nvPr/>
            </p:nvSpPr>
            <p:spPr>
              <a:xfrm>
                <a:off x="1099752" y="4226011"/>
                <a:ext cx="6888892" cy="523220"/>
              </a:xfrm>
              <a:prstGeom prst="rect">
                <a:avLst/>
              </a:prstGeom>
              <a:blipFill>
                <a:blip r:embed="rId4"/>
                <a:stretch>
                  <a:fillRect l="-1842" t="-11905" r="-1289"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BA8576C-C3A6-ABD9-179D-077B108D217B}"/>
                  </a:ext>
                </a:extLst>
              </p:cNvPr>
              <p:cNvSpPr/>
              <p:nvPr/>
            </p:nvSpPr>
            <p:spPr>
              <a:xfrm>
                <a:off x="8098971" y="3526971"/>
                <a:ext cx="2129247" cy="1920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a:p>
                <a:r>
                  <a:rPr lang="en-US" sz="2800" dirty="0"/>
                  <a:t>   b)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𝑛</m:t>
                        </m:r>
                      </m:sup>
                    </m:sSup>
                  </m:oMath>
                </a14:m>
                <a:endParaRPr lang="en-US" sz="2800" dirty="0"/>
              </a:p>
              <a:p>
                <a:r>
                  <a:rPr lang="en-US" sz="2800" dirty="0"/>
                  <a:t>   c) </a:t>
                </a:r>
                <a14:m>
                  <m:oMath xmlns:m="http://schemas.openxmlformats.org/officeDocument/2006/math">
                    <m:r>
                      <a:rPr lang="en-US" sz="2800" b="0" i="1" smtClean="0">
                        <a:latin typeface="Cambria Math" panose="02040503050406030204" pitchFamily="18" charset="0"/>
                      </a:rPr>
                      <m:t>𝑛𝑝</m:t>
                    </m:r>
                  </m:oMath>
                </a14:m>
                <a:endParaRPr lang="en-US" sz="2800" dirty="0"/>
              </a:p>
              <a:p>
                <a:r>
                  <a:rPr lang="en-US" sz="2800" dirty="0"/>
                  <a:t>   d)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Rectangle 3">
                <a:extLst>
                  <a:ext uri="{FF2B5EF4-FFF2-40B4-BE49-F238E27FC236}">
                    <a16:creationId xmlns:a16="http://schemas.microsoft.com/office/drawing/2014/main" id="{4BA8576C-C3A6-ABD9-179D-077B108D217B}"/>
                  </a:ext>
                </a:extLst>
              </p:cNvPr>
              <p:cNvSpPr>
                <a:spLocks noRot="1" noChangeAspect="1" noMove="1" noResize="1" noEditPoints="1" noAdjustHandles="1" noChangeArrowheads="1" noChangeShapeType="1" noTextEdit="1"/>
              </p:cNvSpPr>
              <p:nvPr/>
            </p:nvSpPr>
            <p:spPr>
              <a:xfrm>
                <a:off x="8098971" y="3526971"/>
                <a:ext cx="2129247" cy="1920769"/>
              </a:xfrm>
              <a:prstGeom prst="rect">
                <a:avLst/>
              </a:prstGeom>
              <a:blipFill>
                <a:blip r:embed="rId5"/>
                <a:stretch>
                  <a:fillRect t="-317" b="-571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52499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buNone/>
                </a:pPr>
                <a:endParaRPr lang="en-US" dirty="0"/>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a:t>
                </a:r>
                <a:r>
                  <a:rPr lang="en-US" dirty="0" err="1"/>
                  <a:t>r.v.</a:t>
                </a:r>
                <a:r>
                  <a:rPr lang="en-US" dirty="0"/>
                  <a:t> representing the total number of heads.</a:t>
                </a:r>
              </a:p>
              <a:p>
                <a:endParaRPr lang="en-US" dirty="0"/>
              </a:p>
              <a:p>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r>
                      <a:rPr lang="en-US" sz="2800" b="1"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i="0" smtClean="0">
                        <a:latin typeface="Cambria Math" panose="02040503050406030204" pitchFamily="18" charset="0"/>
                        <a:cs typeface="Segoe UI Semibold" panose="020B0702040204020203" pitchFamily="34" charset="0"/>
                      </a:rPr>
                      <m:t>= </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br>
                  <a:rPr lang="en-US" i="1" dirty="0">
                    <a:latin typeface="Cambria Math" panose="02040503050406030204" pitchFamily="18" charset="0"/>
                    <a:cs typeface="Segoe UI Semibold" panose="020B0702040204020203" pitchFamily="34" charset="0"/>
                  </a:rPr>
                </a:br>
                <a:endParaRPr lang="en-US" i="1" dirty="0">
                  <a:latin typeface="Cambria Math" panose="02040503050406030204" pitchFamily="18" charset="0"/>
                  <a:cs typeface="Segoe UI Semibold" panose="020B0702040204020203" pitchFamily="34" charset="0"/>
                </a:endParaRPr>
              </a:p>
              <a:p>
                <a:endParaRPr lang="en-US" dirty="0">
                  <a:latin typeface="Cambria Math" panose="02040503050406030204" pitchFamily="18" charset="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106081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77943"/>
                <a:ext cx="11187258" cy="5031418"/>
              </a:xfrm>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endParaRPr lang="en-US" dirty="0"/>
              </a:p>
              <a:p>
                <a:pPr marL="2287588" indent="-90488"/>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r>
                      <a:rPr lang="en-US" sz="2800" b="0"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a:latin typeface="Cambria Math" panose="02040503050406030204" pitchFamily="18" charset="0"/>
                            <a:cs typeface="Segoe UI Semibold" panose="020B0702040204020203" pitchFamily="34" charset="0"/>
                          </a:rPr>
                          <m:t>𝑘</m:t>
                        </m:r>
                        <m:r>
                          <a:rPr lang="en-US" b="0" i="1">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i="1" dirty="0">
                  <a:latin typeface="Cambria Math" panose="02040503050406030204" pitchFamily="18" charset="0"/>
                  <a:cs typeface="Segoe UI Semibold" panose="020B0702040204020203" pitchFamily="34"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=1</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sz="2800" i="1" smtClean="0">
                            <a:latin typeface="Cambria Math" panose="02040503050406030204" pitchFamily="18" charset="0"/>
                            <a:cs typeface="Segoe UI Semibold" panose="020B0702040204020203" pitchFamily="34" charset="0"/>
                          </a:rPr>
                        </m:ctrlPr>
                      </m:naryPr>
                      <m:sub>
                        <m:r>
                          <a:rPr lang="pt-BR" sz="2800" b="0" i="1" smtClean="0">
                            <a:latin typeface="Cambria Math" panose="02040503050406030204" pitchFamily="18" charset="0"/>
                            <a:cs typeface="Segoe UI Semibold" panose="020B0702040204020203" pitchFamily="34" charset="0"/>
                          </a:rPr>
                          <m:t>𝑘</m:t>
                        </m:r>
                        <m:r>
                          <a:rPr lang="pt-BR" sz="2800" b="0" i="1" smtClean="0">
                            <a:latin typeface="Cambria Math" panose="02040503050406030204" pitchFamily="18" charset="0"/>
                            <a:cs typeface="Segoe UI Semibold" panose="020B0702040204020203" pitchFamily="34" charset="0"/>
                          </a:rPr>
                          <m:t>=1</m:t>
                        </m:r>
                      </m:sub>
                      <m:sup>
                        <m:r>
                          <a:rPr lang="pt-BR"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m:t>
                        </m:r>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pt-BR"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−1</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pt-BR" sz="2800" b="0" i="1" smtClean="0">
                                <a:latin typeface="Cambria Math" panose="02040503050406030204" pitchFamily="18" charset="0"/>
                                <a:cs typeface="Segoe UI Semibold" panose="020B0702040204020203" pitchFamily="34" charset="0"/>
                              </a:rPr>
                              <m:t>𝑘</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pt-BR" sz="2800" b="0" i="1" smtClean="0">
                                <a:latin typeface="Cambria Math" panose="02040503050406030204" pitchFamily="18" charset="0"/>
                                <a:cs typeface="Segoe UI Semibold" panose="020B0702040204020203" pitchFamily="34" charset="0"/>
                              </a:rPr>
                              <m:t>−</m:t>
                            </m:r>
                            <m:r>
                              <a:rPr lang="pt-BR" sz="2800" b="0" i="1" smtClean="0">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nary>
                      <m:naryPr>
                        <m:chr m:val="∑"/>
                        <m:ctrlPr>
                          <a:rPr lang="pt-BR" sz="2800" i="1" smtClean="0">
                            <a:latin typeface="Cambria Math" panose="02040503050406030204" pitchFamily="18" charset="0"/>
                            <a:cs typeface="Segoe UI Semibold" panose="020B0702040204020203" pitchFamily="34" charset="0"/>
                          </a:rPr>
                        </m:ctrlPr>
                      </m:naryPr>
                      <m:sub>
                        <m:r>
                          <a:rPr lang="en-US" sz="2800" b="0" i="1" smtClean="0">
                            <a:latin typeface="Cambria Math" panose="02040503050406030204" pitchFamily="18" charset="0"/>
                            <a:cs typeface="Segoe UI Semibold" panose="020B0702040204020203" pitchFamily="34" charset="0"/>
                          </a:rPr>
                          <m:t>𝑖</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0</m:t>
                        </m:r>
                      </m:sub>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sup>
                      <m:e>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en-US" sz="2800" b="0" i="1" smtClean="0">
                                    <a:latin typeface="Cambria Math" panose="02040503050406030204" pitchFamily="18" charset="0"/>
                                    <a:cs typeface="Segoe UI Semibold" panose="020B0702040204020203" pitchFamily="34" charset="0"/>
                                  </a:rPr>
                                  <m:t>𝑖</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en-US" sz="2800" b="0" i="1" smtClean="0">
                                <a:latin typeface="Cambria Math" panose="02040503050406030204" pitchFamily="18" charset="0"/>
                                <a:cs typeface="Segoe UI Semibold" panose="020B0702040204020203" pitchFamily="34" charset="0"/>
                              </a:rPr>
                              <m:t>𝑖</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𝑖</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−1</m:t>
                        </m:r>
                      </m:sup>
                    </m:sSup>
                    <m:r>
                      <a:rPr lang="en-US" b="0"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𝑛𝑝</m:t>
                    </m:r>
                  </m:oMath>
                </a14:m>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77943"/>
                <a:ext cx="11187258" cy="5031418"/>
              </a:xfrm>
              <a:blipFill>
                <a:blip r:embed="rId3"/>
                <a:stretch>
                  <a:fillRect l="-708" t="-2182" r="-2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70674" y="4102442"/>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egoe UI Semibold" panose="020B0702040204020203" pitchFamily="34" charset="0"/>
                        </a:rPr>
                        <m:t>𝑘</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num>
                            <m:den>
                              <m:r>
                                <a:rPr lang="en-US" i="1">
                                  <a:latin typeface="Cambria Math" panose="02040503050406030204" pitchFamily="18" charset="0"/>
                                  <a:cs typeface="Segoe UI Semibold" panose="020B0702040204020203" pitchFamily="34" charset="0"/>
                                </a:rPr>
                                <m:t>𝑘</m:t>
                              </m:r>
                            </m:den>
                          </m:f>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𝑛</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r>
                                <a:rPr lang="en-US" i="1">
                                  <a:latin typeface="Cambria Math" panose="02040503050406030204" pitchFamily="18" charset="0"/>
                                  <a:cs typeface="Segoe UI Semibold" panose="020B0702040204020203" pitchFamily="34" charset="0"/>
                                </a:rPr>
                                <m:t>−1</m:t>
                              </m:r>
                            </m:num>
                            <m:den>
                              <m:r>
                                <a:rPr lang="en-US" i="1">
                                  <a:latin typeface="Cambria Math" panose="02040503050406030204" pitchFamily="18" charset="0"/>
                                  <a:cs typeface="Segoe UI Semibold" panose="020B0702040204020203" pitchFamily="34" charset="0"/>
                                </a:rPr>
                                <m:t>𝑘</m:t>
                              </m:r>
                              <m:r>
                                <a:rPr lang="en-US" i="1">
                                  <a:latin typeface="Cambria Math" panose="02040503050406030204" pitchFamily="18" charset="0"/>
                                  <a:cs typeface="Segoe UI Semibold" panose="020B0702040204020203" pitchFamily="34" charset="0"/>
                                </a:rPr>
                                <m:t>−1</m:t>
                              </m:r>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370674" y="4102442"/>
                <a:ext cx="2248929" cy="67974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234819" y="5487873"/>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Binomial Theorem!</a:t>
            </a:r>
          </a:p>
        </p:txBody>
      </p:sp>
      <p:sp>
        <p:nvSpPr>
          <p:cNvPr id="9" name="Rectangle 8"/>
          <p:cNvSpPr/>
          <p:nvPr/>
        </p:nvSpPr>
        <p:spPr>
          <a:xfrm>
            <a:off x="2314833" y="6167622"/>
            <a:ext cx="8042017"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did it! And all it took was a clever application of the binomial theorem, </a:t>
            </a:r>
            <a:br>
              <a:rPr lang="en-US" dirty="0"/>
            </a:br>
            <a:r>
              <a:rPr lang="en-US" dirty="0"/>
              <a:t>setup by a very non-obvious application of an obscure combinatorial identity.</a:t>
            </a:r>
          </a:p>
        </p:txBody>
      </p:sp>
    </p:spTree>
    <p:extLst>
      <p:ext uri="{BB962C8B-B14F-4D97-AF65-F5344CB8AC3E}">
        <p14:creationId xmlns:p14="http://schemas.microsoft.com/office/powerpoint/2010/main" val="317473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77943"/>
                <a:ext cx="11187258" cy="5031418"/>
              </a:xfrm>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endParaRPr lang="en-US" dirty="0"/>
              </a:p>
              <a:p>
                <a:pPr marL="2287588" indent="-90488"/>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r>
                      <a:rPr lang="en-US" sz="2800" b="0"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a:latin typeface="Cambria Math" panose="02040503050406030204" pitchFamily="18" charset="0"/>
                            <a:cs typeface="Segoe UI Semibold" panose="020B0702040204020203" pitchFamily="34" charset="0"/>
                          </a:rPr>
                          <m:t>𝑘</m:t>
                        </m:r>
                        <m:r>
                          <a:rPr lang="en-US" b="0" i="1">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i="1" dirty="0">
                  <a:latin typeface="Cambria Math" panose="02040503050406030204" pitchFamily="18" charset="0"/>
                  <a:cs typeface="Segoe UI Semibold" panose="020B0702040204020203" pitchFamily="34"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=1</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sz="2800" i="1" smtClean="0">
                            <a:latin typeface="Cambria Math" panose="02040503050406030204" pitchFamily="18" charset="0"/>
                            <a:cs typeface="Segoe UI Semibold" panose="020B0702040204020203" pitchFamily="34" charset="0"/>
                          </a:rPr>
                        </m:ctrlPr>
                      </m:naryPr>
                      <m:sub>
                        <m:r>
                          <a:rPr lang="pt-BR" sz="2800" b="0" i="1" smtClean="0">
                            <a:latin typeface="Cambria Math" panose="02040503050406030204" pitchFamily="18" charset="0"/>
                            <a:cs typeface="Segoe UI Semibold" panose="020B0702040204020203" pitchFamily="34" charset="0"/>
                          </a:rPr>
                          <m:t>𝑘</m:t>
                        </m:r>
                        <m:r>
                          <a:rPr lang="pt-BR" sz="2800" b="0" i="1" smtClean="0">
                            <a:latin typeface="Cambria Math" panose="02040503050406030204" pitchFamily="18" charset="0"/>
                            <a:cs typeface="Segoe UI Semibold" panose="020B0702040204020203" pitchFamily="34" charset="0"/>
                          </a:rPr>
                          <m:t>=1</m:t>
                        </m:r>
                      </m:sub>
                      <m:sup>
                        <m:r>
                          <a:rPr lang="pt-BR"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m:t>
                        </m:r>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pt-BR"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−1</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pt-BR" sz="2800" b="0" i="1" smtClean="0">
                                <a:latin typeface="Cambria Math" panose="02040503050406030204" pitchFamily="18" charset="0"/>
                                <a:cs typeface="Segoe UI Semibold" panose="020B0702040204020203" pitchFamily="34" charset="0"/>
                              </a:rPr>
                              <m:t>𝑘</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pt-BR" sz="2800" b="0" i="1" smtClean="0">
                                <a:latin typeface="Cambria Math" panose="02040503050406030204" pitchFamily="18" charset="0"/>
                                <a:cs typeface="Segoe UI Semibold" panose="020B0702040204020203" pitchFamily="34" charset="0"/>
                              </a:rPr>
                              <m:t>−</m:t>
                            </m:r>
                            <m:r>
                              <a:rPr lang="pt-BR" sz="2800" b="0" i="1" smtClean="0">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nary>
                      <m:naryPr>
                        <m:chr m:val="∑"/>
                        <m:ctrlPr>
                          <a:rPr lang="pt-BR" sz="2800" i="1" smtClean="0">
                            <a:latin typeface="Cambria Math" panose="02040503050406030204" pitchFamily="18" charset="0"/>
                            <a:cs typeface="Segoe UI Semibold" panose="020B0702040204020203" pitchFamily="34" charset="0"/>
                          </a:rPr>
                        </m:ctrlPr>
                      </m:naryPr>
                      <m:sub>
                        <m:r>
                          <a:rPr lang="en-US" sz="2800" b="0" i="1" smtClean="0">
                            <a:latin typeface="Cambria Math" panose="02040503050406030204" pitchFamily="18" charset="0"/>
                            <a:cs typeface="Segoe UI Semibold" panose="020B0702040204020203" pitchFamily="34" charset="0"/>
                          </a:rPr>
                          <m:t>𝑖</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0</m:t>
                        </m:r>
                      </m:sub>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sup>
                      <m:e>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en-US" sz="2800" b="0" i="1" smtClean="0">
                                    <a:latin typeface="Cambria Math" panose="02040503050406030204" pitchFamily="18" charset="0"/>
                                    <a:cs typeface="Segoe UI Semibold" panose="020B0702040204020203" pitchFamily="34" charset="0"/>
                                  </a:rPr>
                                  <m:t>𝑖</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en-US" sz="2800" b="0" i="1" smtClean="0">
                                <a:latin typeface="Cambria Math" panose="02040503050406030204" pitchFamily="18" charset="0"/>
                                <a:cs typeface="Segoe UI Semibold" panose="020B0702040204020203" pitchFamily="34" charset="0"/>
                              </a:rPr>
                              <m:t>𝑖</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𝑖</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−1</m:t>
                        </m:r>
                      </m:sup>
                    </m:sSup>
                    <m:r>
                      <a:rPr lang="en-US" b="0"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𝑛𝑝</m:t>
                    </m:r>
                  </m:oMath>
                </a14:m>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77943"/>
                <a:ext cx="11187258" cy="5031418"/>
              </a:xfrm>
              <a:blipFill>
                <a:blip r:embed="rId3"/>
                <a:stretch>
                  <a:fillRect l="-708" t="-2182" r="-2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70674" y="4102442"/>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egoe UI Semibold" panose="020B0702040204020203" pitchFamily="34" charset="0"/>
                        </a:rPr>
                        <m:t>𝑘</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num>
                            <m:den>
                              <m:r>
                                <a:rPr lang="en-US" i="1">
                                  <a:latin typeface="Cambria Math" panose="02040503050406030204" pitchFamily="18" charset="0"/>
                                  <a:cs typeface="Segoe UI Semibold" panose="020B0702040204020203" pitchFamily="34" charset="0"/>
                                </a:rPr>
                                <m:t>𝑘</m:t>
                              </m:r>
                            </m:den>
                          </m:f>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𝑛</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r>
                                <a:rPr lang="en-US" i="1">
                                  <a:latin typeface="Cambria Math" panose="02040503050406030204" pitchFamily="18" charset="0"/>
                                  <a:cs typeface="Segoe UI Semibold" panose="020B0702040204020203" pitchFamily="34" charset="0"/>
                                </a:rPr>
                                <m:t>−1</m:t>
                              </m:r>
                            </m:num>
                            <m:den>
                              <m:r>
                                <a:rPr lang="en-US" i="1">
                                  <a:latin typeface="Cambria Math" panose="02040503050406030204" pitchFamily="18" charset="0"/>
                                  <a:cs typeface="Segoe UI Semibold" panose="020B0702040204020203" pitchFamily="34" charset="0"/>
                                </a:rPr>
                                <m:t>𝑘</m:t>
                              </m:r>
                              <m:r>
                                <a:rPr lang="en-US" i="1">
                                  <a:latin typeface="Cambria Math" panose="02040503050406030204" pitchFamily="18" charset="0"/>
                                  <a:cs typeface="Segoe UI Semibold" panose="020B0702040204020203" pitchFamily="34" charset="0"/>
                                </a:rPr>
                                <m:t>−1</m:t>
                              </m:r>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370674" y="4102442"/>
                <a:ext cx="2248929" cy="67974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234819" y="5487873"/>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Binomial Theorem!</a:t>
            </a:r>
          </a:p>
        </p:txBody>
      </p:sp>
      <p:sp>
        <p:nvSpPr>
          <p:cNvPr id="9" name="Rectangle 8"/>
          <p:cNvSpPr/>
          <p:nvPr/>
        </p:nvSpPr>
        <p:spPr>
          <a:xfrm>
            <a:off x="2314833" y="6167622"/>
            <a:ext cx="8042017"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did it! And all it took was a clever application of the binomial theorem, </a:t>
            </a:r>
            <a:br>
              <a:rPr lang="en-US" dirty="0"/>
            </a:br>
            <a:r>
              <a:rPr lang="en-US" dirty="0"/>
              <a:t>setup by a very non-obvious application of an obscure combinatorial identity. </a:t>
            </a:r>
            <a:r>
              <a:rPr lang="en-US" dirty="0" err="1"/>
              <a:t>Ezpz</a:t>
            </a:r>
            <a:r>
              <a:rPr lang="en-US" dirty="0"/>
              <a:t>.</a:t>
            </a:r>
          </a:p>
        </p:txBody>
      </p:sp>
      <p:sp>
        <p:nvSpPr>
          <p:cNvPr id="6" name="Rectangle 5">
            <a:extLst>
              <a:ext uri="{FF2B5EF4-FFF2-40B4-BE49-F238E27FC236}">
                <a16:creationId xmlns:a16="http://schemas.microsoft.com/office/drawing/2014/main" id="{55E20FAB-85F5-40A6-98AF-07D236A24A17}"/>
              </a:ext>
            </a:extLst>
          </p:cNvPr>
          <p:cNvSpPr/>
          <p:nvPr/>
        </p:nvSpPr>
        <p:spPr>
          <a:xfrm rot="20813089">
            <a:off x="754091" y="3371099"/>
            <a:ext cx="10774795" cy="67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9C6B2E-D7E5-4C0F-954A-BD1FB5DF709F}"/>
              </a:ext>
            </a:extLst>
          </p:cNvPr>
          <p:cNvSpPr/>
          <p:nvPr/>
        </p:nvSpPr>
        <p:spPr>
          <a:xfrm rot="20814965">
            <a:off x="574745" y="2796153"/>
            <a:ext cx="11097985" cy="1732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Segoe UI Semibold" panose="020B0702040204020203" pitchFamily="34" charset="0"/>
                <a:cs typeface="Segoe UI Semibold" panose="020B0702040204020203" pitchFamily="34" charset="0"/>
              </a:rPr>
              <a:t>No one wants to do proofs like this every time!</a:t>
            </a:r>
          </a:p>
        </p:txBody>
      </p:sp>
    </p:spTree>
    <p:extLst>
      <p:ext uri="{BB962C8B-B14F-4D97-AF65-F5344CB8AC3E}">
        <p14:creationId xmlns:p14="http://schemas.microsoft.com/office/powerpoint/2010/main" val="2794929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lstStyle/>
              <a:p>
                <a:pPr marL="0" indent="0">
                  <a:buNone/>
                </a:pPr>
                <a:r>
                  <a:rPr lang="en-US" dirty="0"/>
                  <a:t>Extending this to n random variables, </a:t>
                </a:r>
                <a14:m>
                  <m:oMath xmlns:m="http://schemas.openxmlformats.org/officeDocument/2006/math">
                    <m:sSub>
                      <m:sSubPr>
                        <m:ctrlPr>
                          <a:rPr lang="en-US" i="1" smtClean="0">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oMath>
                </a14:m>
                <a:endParaRPr lang="en-US" sz="2800" i="1" dirty="0">
                  <a:latin typeface="Cambria Math" panose="02040503050406030204" pitchFamily="18" charset="0"/>
                  <a:cs typeface="Segoe UI Semibold" panose="020B0702040204020203" pitchFamily="34" charset="0"/>
                </a:endParaRPr>
              </a:p>
              <a:p>
                <a:pPr marL="0"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sz="280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oMath>
                  </m:oMathPara>
                </a14:m>
                <a:endParaRPr lang="en-US" sz="2800" dirty="0">
                  <a:latin typeface="Segoe UI Semibold" panose="020B0702040204020203" pitchFamily="34" charset="0"/>
                  <a:cs typeface="Segoe UI Semibold" panose="020B0702040204020203" pitchFamily="34" charset="0"/>
                </a:endParaRPr>
              </a:p>
              <a:p>
                <a:pPr marL="0" indent="0">
                  <a:buNone/>
                </a:pPr>
                <a:endParaRPr lang="en-US" dirty="0"/>
              </a:p>
              <a:p>
                <a:pPr marL="0" indent="0">
                  <a:buNone/>
                </a:pPr>
                <a:r>
                  <a:rPr lang="en-US" dirty="0"/>
                  <a:t>This can be proven by induction.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3593918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Indicator Random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any event </a:t>
                </a:r>
                <a14:m>
                  <m:oMath xmlns:m="http://schemas.openxmlformats.org/officeDocument/2006/math">
                    <m:r>
                      <a:rPr lang="en-US" b="0" i="1" smtClean="0">
                        <a:solidFill>
                          <a:schemeClr val="tx1"/>
                        </a:solidFill>
                        <a:latin typeface="Cambria Math" panose="02040503050406030204" pitchFamily="18" charset="0"/>
                      </a:rPr>
                      <m:t>𝐴</m:t>
                    </m:r>
                  </m:oMath>
                </a14:m>
                <a:r>
                  <a:rPr lang="en-US" dirty="0"/>
                  <a:t>, we can define the indicator random variable </a:t>
                </a:r>
                <a14:m>
                  <m:oMath xmlns:m="http://schemas.openxmlformats.org/officeDocument/2006/math">
                    <m:r>
                      <a:rPr lang="en-US" b="1" i="0" smtClean="0">
                        <a:latin typeface="Cambria Math" panose="02040503050406030204" pitchFamily="18" charset="0"/>
                      </a:rPr>
                      <m:t>𝟏</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solidFill>
                          <a:schemeClr val="tx1"/>
                        </a:solidFill>
                        <a:latin typeface="Cambria Math" panose="02040503050406030204" pitchFamily="18" charset="0"/>
                      </a:rPr>
                      <m:t>𝐴</m:t>
                    </m:r>
                  </m:oMath>
                </a14:m>
                <a:endParaRPr lang="en-US" dirty="0"/>
              </a:p>
              <a:p>
                <a:endParaRPr lang="en-US" dirty="0"/>
              </a:p>
              <a:p>
                <a14:m>
                  <m:oMath xmlns:m="http://schemas.openxmlformats.org/officeDocument/2006/math">
                    <m:r>
                      <a:rPr lang="en-US" b="1" i="1" smtClean="0">
                        <a:latin typeface="Cambria Math" panose="02040503050406030204" pitchFamily="18" charset="0"/>
                      </a:rPr>
                      <m:t>𝟏</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event</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 </m:t>
                            </m:r>
                            <m:r>
                              <m:rPr>
                                <m:sty m:val="p"/>
                              </m:rPr>
                              <a:rPr lang="en-US" b="0" i="0" smtClean="0">
                                <a:latin typeface="Cambria Math" panose="02040503050406030204" pitchFamily="18" charset="0"/>
                              </a:rPr>
                              <m:t>occurs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endParaRPr lang="en-US" dirty="0"/>
              </a:p>
              <a:p>
                <a:endParaRPr lang="en-US" dirty="0"/>
              </a:p>
              <a:p>
                <a:r>
                  <a:rPr lang="en-US" dirty="0"/>
                  <a:t>You’ll also see notation like:</a:t>
                </a:r>
              </a:p>
              <a:p>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5B5A23D9-C07B-4AA9-AC0F-E254B6B2EC20}"/>
                  </a:ext>
                </a:extLst>
              </p:cNvPr>
              <p:cNvSpPr/>
              <p:nvPr/>
            </p:nvSpPr>
            <p:spPr>
              <a:xfrm>
                <a:off x="7228765" y="2356513"/>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𝐴</m:t>
                          </m:r>
                        </m:e>
                      </m:d>
                    </m:oMath>
                  </m:oMathPara>
                </a14:m>
                <a:endParaRPr lang="en-US" sz="2400" b="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6" name="Rectangle: Rounded Corners 5">
                <a:extLst>
                  <a:ext uri="{FF2B5EF4-FFF2-40B4-BE49-F238E27FC236}">
                    <a16:creationId xmlns:a16="http://schemas.microsoft.com/office/drawing/2014/main" id="{5B5A23D9-C07B-4AA9-AC0F-E254B6B2EC20}"/>
                  </a:ext>
                </a:extLst>
              </p:cNvPr>
              <p:cNvSpPr>
                <a:spLocks noRot="1" noChangeAspect="1" noMove="1" noResize="1" noEditPoints="1" noAdjustHandles="1" noChangeArrowheads="1" noChangeShapeType="1" noTextEdit="1"/>
              </p:cNvSpPr>
              <p:nvPr/>
            </p:nvSpPr>
            <p:spPr>
              <a:xfrm>
                <a:off x="7228765" y="2356513"/>
                <a:ext cx="3971498" cy="1342030"/>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46E1673D-17E1-4786-A647-82DA61F4F5B0}"/>
                  </a:ext>
                </a:extLst>
              </p14:cNvPr>
              <p14:cNvContentPartPr/>
              <p14:nvPr/>
            </p14:nvContentPartPr>
            <p14:xfrm>
              <a:off x="797040" y="4710000"/>
              <a:ext cx="1086120" cy="406080"/>
            </p14:xfrm>
          </p:contentPart>
        </mc:Choice>
        <mc:Fallback xmlns="">
          <p:pic>
            <p:nvPicPr>
              <p:cNvPr id="13" name="Ink 12">
                <a:extLst>
                  <a:ext uri="{FF2B5EF4-FFF2-40B4-BE49-F238E27FC236}">
                    <a16:creationId xmlns:a16="http://schemas.microsoft.com/office/drawing/2014/main" id="{46E1673D-17E1-4786-A647-82DA61F4F5B0}"/>
                  </a:ext>
                </a:extLst>
              </p:cNvPr>
              <p:cNvPicPr/>
              <p:nvPr/>
            </p:nvPicPr>
            <p:blipFill>
              <a:blip r:embed="rId6"/>
              <a:stretch>
                <a:fillRect/>
              </a:stretch>
            </p:blipFill>
            <p:spPr>
              <a:xfrm>
                <a:off x="779046" y="4692016"/>
                <a:ext cx="1121748" cy="4416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FDFAE71-F4F8-43B5-BC7C-A503F461DF59}"/>
                  </a:ext>
                </a:extLst>
              </p14:cNvPr>
              <p14:cNvContentPartPr/>
              <p14:nvPr/>
            </p14:nvContentPartPr>
            <p14:xfrm>
              <a:off x="2071080" y="5009160"/>
              <a:ext cx="57240" cy="126360"/>
            </p14:xfrm>
          </p:contentPart>
        </mc:Choice>
        <mc:Fallback xmlns="">
          <p:pic>
            <p:nvPicPr>
              <p:cNvPr id="14" name="Ink 13">
                <a:extLst>
                  <a:ext uri="{FF2B5EF4-FFF2-40B4-BE49-F238E27FC236}">
                    <a16:creationId xmlns:a16="http://schemas.microsoft.com/office/drawing/2014/main" id="{7FDFAE71-F4F8-43B5-BC7C-A503F461DF59}"/>
                  </a:ext>
                </a:extLst>
              </p:cNvPr>
              <p:cNvPicPr/>
              <p:nvPr/>
            </p:nvPicPr>
            <p:blipFill>
              <a:blip r:embed="rId8"/>
              <a:stretch>
                <a:fillRect/>
              </a:stretch>
            </p:blipFill>
            <p:spPr>
              <a:xfrm>
                <a:off x="2053440" y="4991520"/>
                <a:ext cx="92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DFD34A4C-98C6-41B8-8716-9BC3032794EA}"/>
                  </a:ext>
                </a:extLst>
              </p14:cNvPr>
              <p14:cNvContentPartPr/>
              <p14:nvPr/>
            </p14:nvContentPartPr>
            <p14:xfrm>
              <a:off x="3125520" y="5071440"/>
              <a:ext cx="130320" cy="137160"/>
            </p14:xfrm>
          </p:contentPart>
        </mc:Choice>
        <mc:Fallback xmlns="">
          <p:pic>
            <p:nvPicPr>
              <p:cNvPr id="18" name="Ink 17">
                <a:extLst>
                  <a:ext uri="{FF2B5EF4-FFF2-40B4-BE49-F238E27FC236}">
                    <a16:creationId xmlns:a16="http://schemas.microsoft.com/office/drawing/2014/main" id="{DFD34A4C-98C6-41B8-8716-9BC3032794EA}"/>
                  </a:ext>
                </a:extLst>
              </p:cNvPr>
              <p:cNvPicPr/>
              <p:nvPr/>
            </p:nvPicPr>
            <p:blipFill>
              <a:blip r:embed="rId10"/>
              <a:stretch>
                <a:fillRect/>
              </a:stretch>
            </p:blipFill>
            <p:spPr>
              <a:xfrm>
                <a:off x="3107880" y="5053800"/>
                <a:ext cx="165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5CDA467C-201F-460B-91A7-C4302E7D5B32}"/>
                  </a:ext>
                </a:extLst>
              </p14:cNvPr>
              <p14:cNvContentPartPr/>
              <p14:nvPr/>
            </p14:nvContentPartPr>
            <p14:xfrm>
              <a:off x="3633480" y="4721160"/>
              <a:ext cx="419400" cy="411480"/>
            </p14:xfrm>
          </p:contentPart>
        </mc:Choice>
        <mc:Fallback xmlns="">
          <p:pic>
            <p:nvPicPr>
              <p:cNvPr id="23" name="Ink 22">
                <a:extLst>
                  <a:ext uri="{FF2B5EF4-FFF2-40B4-BE49-F238E27FC236}">
                    <a16:creationId xmlns:a16="http://schemas.microsoft.com/office/drawing/2014/main" id="{5CDA467C-201F-460B-91A7-C4302E7D5B32}"/>
                  </a:ext>
                </a:extLst>
              </p:cNvPr>
              <p:cNvPicPr/>
              <p:nvPr/>
            </p:nvPicPr>
            <p:blipFill>
              <a:blip r:embed="rId12"/>
              <a:stretch>
                <a:fillRect/>
              </a:stretch>
            </p:blipFill>
            <p:spPr>
              <a:xfrm>
                <a:off x="3615840" y="4703520"/>
                <a:ext cx="45504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6244B1A0-32C5-49F6-A376-6445A8781520}"/>
                  </a:ext>
                </a:extLst>
              </p14:cNvPr>
              <p14:cNvContentPartPr/>
              <p14:nvPr/>
            </p14:nvContentPartPr>
            <p14:xfrm>
              <a:off x="2418480" y="4658880"/>
              <a:ext cx="467640" cy="540360"/>
            </p14:xfrm>
          </p:contentPart>
        </mc:Choice>
        <mc:Fallback xmlns="">
          <p:pic>
            <p:nvPicPr>
              <p:cNvPr id="24" name="Ink 23">
                <a:extLst>
                  <a:ext uri="{FF2B5EF4-FFF2-40B4-BE49-F238E27FC236}">
                    <a16:creationId xmlns:a16="http://schemas.microsoft.com/office/drawing/2014/main" id="{6244B1A0-32C5-49F6-A376-6445A8781520}"/>
                  </a:ext>
                </a:extLst>
              </p:cNvPr>
              <p:cNvPicPr/>
              <p:nvPr/>
            </p:nvPicPr>
            <p:blipFill>
              <a:blip r:embed="rId14"/>
              <a:stretch>
                <a:fillRect/>
              </a:stretch>
            </p:blipFill>
            <p:spPr>
              <a:xfrm>
                <a:off x="2400840" y="4640880"/>
                <a:ext cx="50328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DB612E39-B355-4BC3-AC29-BA0364A4BCAE}"/>
                  </a:ext>
                </a:extLst>
              </p14:cNvPr>
              <p14:cNvContentPartPr/>
              <p14:nvPr/>
            </p14:nvContentPartPr>
            <p14:xfrm>
              <a:off x="5427720" y="4550160"/>
              <a:ext cx="1283400" cy="493560"/>
            </p14:xfrm>
          </p:contentPart>
        </mc:Choice>
        <mc:Fallback xmlns="">
          <p:pic>
            <p:nvPicPr>
              <p:cNvPr id="38" name="Ink 37">
                <a:extLst>
                  <a:ext uri="{FF2B5EF4-FFF2-40B4-BE49-F238E27FC236}">
                    <a16:creationId xmlns:a16="http://schemas.microsoft.com/office/drawing/2014/main" id="{DB612E39-B355-4BC3-AC29-BA0364A4BCAE}"/>
                  </a:ext>
                </a:extLst>
              </p:cNvPr>
              <p:cNvPicPr/>
              <p:nvPr/>
            </p:nvPicPr>
            <p:blipFill>
              <a:blip r:embed="rId16"/>
              <a:stretch>
                <a:fillRect/>
              </a:stretch>
            </p:blipFill>
            <p:spPr>
              <a:xfrm>
                <a:off x="5410080" y="4532160"/>
                <a:ext cx="131904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Ink 38">
                <a:extLst>
                  <a:ext uri="{FF2B5EF4-FFF2-40B4-BE49-F238E27FC236}">
                    <a16:creationId xmlns:a16="http://schemas.microsoft.com/office/drawing/2014/main" id="{5766CFF7-7834-4C10-816E-C0510D4E316E}"/>
                  </a:ext>
                </a:extLst>
              </p14:cNvPr>
              <p14:cNvContentPartPr/>
              <p14:nvPr/>
            </p14:nvContentPartPr>
            <p14:xfrm>
              <a:off x="4188240" y="4673640"/>
              <a:ext cx="1016280" cy="465840"/>
            </p14:xfrm>
          </p:contentPart>
        </mc:Choice>
        <mc:Fallback xmlns="">
          <p:pic>
            <p:nvPicPr>
              <p:cNvPr id="39" name="Ink 38">
                <a:extLst>
                  <a:ext uri="{FF2B5EF4-FFF2-40B4-BE49-F238E27FC236}">
                    <a16:creationId xmlns:a16="http://schemas.microsoft.com/office/drawing/2014/main" id="{5766CFF7-7834-4C10-816E-C0510D4E316E}"/>
                  </a:ext>
                </a:extLst>
              </p:cNvPr>
              <p:cNvPicPr/>
              <p:nvPr/>
            </p:nvPicPr>
            <p:blipFill>
              <a:blip r:embed="rId18"/>
              <a:stretch>
                <a:fillRect/>
              </a:stretch>
            </p:blipFill>
            <p:spPr>
              <a:xfrm>
                <a:off x="4170240" y="4655640"/>
                <a:ext cx="1051920" cy="501480"/>
              </a:xfrm>
              <a:prstGeom prst="rect">
                <a:avLst/>
              </a:prstGeom>
            </p:spPr>
          </p:pic>
        </mc:Fallback>
      </mc:AlternateContent>
      <mc:AlternateContent xmlns:mc="http://schemas.openxmlformats.org/markup-compatibility/2006" xmlns:a14="http://schemas.microsoft.com/office/drawing/2010/main">
        <mc:Choice Requires="a14">
          <p:sp>
            <p:nvSpPr>
              <p:cNvPr id="42" name="Rectangle: Rounded Corners 41">
                <a:extLst>
                  <a:ext uri="{FF2B5EF4-FFF2-40B4-BE49-F238E27FC236}">
                    <a16:creationId xmlns:a16="http://schemas.microsoft.com/office/drawing/2014/main" id="{EB7EE81D-1F34-46F5-8A36-9AA5340C4473}"/>
                  </a:ext>
                </a:extLst>
              </p:cNvPr>
              <p:cNvSpPr/>
              <p:nvPr/>
            </p:nvSpPr>
            <p:spPr>
              <a:xfrm>
                <a:off x="7228765" y="3866570"/>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𝑋</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𝑘</m:t>
                              </m:r>
                              <m:r>
                                <a:rPr lang="en-US" sz="2400" b="0" i="1" smtClean="0">
                                  <a:latin typeface="Cambria Math" panose="02040503050406030204" pitchFamily="18" charset="0"/>
                                </a:rPr>
                                <m:t>=1</m:t>
                              </m:r>
                            </m:e>
                            <m:e>
                              <m:r>
                                <a:rPr lang="en-US" sz="2400" b="0" i="1" smtClean="0">
                                  <a:latin typeface="Cambria Math" panose="02040503050406030204" pitchFamily="18" charset="0"/>
                                </a:rPr>
                                <m:t>1−</m:t>
                              </m:r>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𝑘</m:t>
                              </m:r>
                              <m:r>
                                <a:rPr lang="en-US" sz="2400" b="0" i="1" smtClean="0">
                                  <a:latin typeface="Cambria Math" panose="02040503050406030204" pitchFamily="18" charset="0"/>
                                </a:rPr>
                                <m:t>=0</m:t>
                              </m:r>
                            </m:e>
                            <m:e>
                              <m:r>
                                <a:rPr lang="en-US" sz="2400" b="0" i="1" smtClean="0">
                                  <a:latin typeface="Cambria Math" panose="02040503050406030204" pitchFamily="18" charset="0"/>
                                </a:rPr>
                                <m:t>0 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otherwise</m:t>
                              </m:r>
                            </m:e>
                          </m:eqArr>
                        </m:e>
                      </m:d>
                    </m:oMath>
                  </m:oMathPara>
                </a14:m>
                <a:endParaRPr lang="en-US" sz="2400" dirty="0"/>
              </a:p>
            </p:txBody>
          </p:sp>
        </mc:Choice>
        <mc:Fallback xmlns="">
          <p:sp>
            <p:nvSpPr>
              <p:cNvPr id="42" name="Rectangle: Rounded Corners 41">
                <a:extLst>
                  <a:ext uri="{FF2B5EF4-FFF2-40B4-BE49-F238E27FC236}">
                    <a16:creationId xmlns:a16="http://schemas.microsoft.com/office/drawing/2014/main" id="{EB7EE81D-1F34-46F5-8A36-9AA5340C4473}"/>
                  </a:ext>
                </a:extLst>
              </p:cNvPr>
              <p:cNvSpPr>
                <a:spLocks noRot="1" noChangeAspect="1" noMove="1" noResize="1" noEditPoints="1" noAdjustHandles="1" noChangeArrowheads="1" noChangeShapeType="1" noTextEdit="1"/>
              </p:cNvSpPr>
              <p:nvPr/>
            </p:nvSpPr>
            <p:spPr>
              <a:xfrm>
                <a:off x="7228765" y="3866570"/>
                <a:ext cx="3971498" cy="1342030"/>
              </a:xfrm>
              <a:prstGeom prst="round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19D838AA-32E8-5239-63E3-9D99D67413F3}"/>
                  </a:ext>
                </a:extLst>
              </p:cNvPr>
              <p:cNvSpPr/>
              <p:nvPr/>
            </p:nvSpPr>
            <p:spPr>
              <a:xfrm>
                <a:off x="7228765" y="5376627"/>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 </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r>
                        <a:rPr lang="en-US" sz="2400" b="0" i="1" smtClean="0">
                          <a:latin typeface="Cambria Math" panose="02040503050406030204" pitchFamily="18" charset="0"/>
                          <a:ea typeface="Cambria Math" panose="02040503050406030204" pitchFamily="18" charset="0"/>
                        </a:rPr>
                        <m:t>(0)=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 name="Rectangle: Rounded Corners 3">
                <a:extLst>
                  <a:ext uri="{FF2B5EF4-FFF2-40B4-BE49-F238E27FC236}">
                    <a16:creationId xmlns:a16="http://schemas.microsoft.com/office/drawing/2014/main" id="{19D838AA-32E8-5239-63E3-9D99D67413F3}"/>
                  </a:ext>
                </a:extLst>
              </p:cNvPr>
              <p:cNvSpPr>
                <a:spLocks noRot="1" noChangeAspect="1" noMove="1" noResize="1" noEditPoints="1" noAdjustHandles="1" noChangeArrowheads="1" noChangeShapeType="1" noTextEdit="1"/>
              </p:cNvSpPr>
              <p:nvPr/>
            </p:nvSpPr>
            <p:spPr>
              <a:xfrm>
                <a:off x="7228765" y="5376627"/>
                <a:ext cx="3971498" cy="1342030"/>
              </a:xfrm>
              <a:prstGeom prst="round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413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What indicators can we define? What ‘Booleans’ have enough information to combine (add) and solve the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1587" t="-2267"/>
                </a:stretch>
              </a:blipFill>
            </p:spPr>
            <p:txBody>
              <a:bodyPr/>
              <a:lstStyle/>
              <a:p>
                <a:r>
                  <a:rPr lang="en-US">
                    <a:noFill/>
                  </a:rPr>
                  <a:t> </a:t>
                </a:r>
              </a:p>
            </p:txBody>
          </p:sp>
        </mc:Fallback>
      </mc:AlternateContent>
    </p:spTree>
    <p:extLst>
      <p:ext uri="{BB962C8B-B14F-4D97-AF65-F5344CB8AC3E}">
        <p14:creationId xmlns:p14="http://schemas.microsoft.com/office/powerpoint/2010/main" val="106381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p>
              <a:p>
                <a:pPr marL="0" indent="0">
                  <a:buNone/>
                </a:pPr>
                <a:endParaRPr lang="en-US" i="1"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2"/>
                <a:stretch>
                  <a:fillRect l="-1525" t="-2058"/>
                </a:stretch>
              </a:blipFill>
            </p:spPr>
            <p:txBody>
              <a:bodyPr/>
              <a:lstStyle/>
              <a:p>
                <a:r>
                  <a:rPr lang="en-US">
                    <a:noFill/>
                  </a:rPr>
                  <a:t> </a:t>
                </a:r>
              </a:p>
            </p:txBody>
          </p:sp>
        </mc:Fallback>
      </mc:AlternateContent>
    </p:spTree>
    <p:extLst>
      <p:ext uri="{BB962C8B-B14F-4D97-AF65-F5344CB8AC3E}">
        <p14:creationId xmlns:p14="http://schemas.microsoft.com/office/powerpoint/2010/main" val="31903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nary>
                      <m:naryPr>
                        <m:chr m:val="∑"/>
                        <m:limLoc m:val="undOvr"/>
                        <m:grow m:val="on"/>
                        <m:ctrlPr>
                          <a:rPr lang="en-US" i="1" dirty="0" smtClean="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i="0" dirty="0">
                            <a:latin typeface="Cambria Math" panose="02040503050406030204" pitchFamily="18" charset="0"/>
                            <a:ea typeface="Cambria Math" panose="02040503050406030204" pitchFamily="18" charset="0"/>
                          </a:rPr>
                          <m:t>=1</m:t>
                        </m:r>
                      </m:sub>
                      <m:sup>
                        <m:r>
                          <a:rPr lang="en-US" i="1" dirty="0" smtClean="0">
                            <a:solidFill>
                              <a:srgbClr val="836967"/>
                            </a:solidFill>
                            <a:latin typeface="Cambria Math" panose="02040503050406030204" pitchFamily="18" charset="0"/>
                            <a:ea typeface="Cambria Math" panose="02040503050406030204" pitchFamily="18" charset="0"/>
                          </a:rPr>
                          <m:t>𝑛</m:t>
                        </m:r>
                      </m:sup>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𝑋</m:t>
                            </m:r>
                          </m:e>
                          <m:sub>
                            <m:r>
                              <a:rPr lang="en-US" b="0" i="1" dirty="0" smtClean="0">
                                <a:latin typeface="Cambria Math" panose="02040503050406030204" pitchFamily="18" charset="0"/>
                                <a:ea typeface="Cambria Math" panose="02040503050406030204" pitchFamily="18" charset="0"/>
                              </a:rPr>
                              <m:t>𝑖</m:t>
                            </m:r>
                          </m:sub>
                        </m:sSub>
                      </m:e>
                    </m:nary>
                  </m:oMath>
                </a14:m>
                <a:endParaRPr lang="en-US" i="1"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				</a:t>
                </a:r>
              </a:p>
              <a:p>
                <a:pPr marL="0" indent="0">
                  <a:buNone/>
                </a:pPr>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1525" t="-205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183867F-BF63-173B-A979-0DBEEEB331B8}"/>
              </a:ext>
            </a:extLst>
          </p:cNvPr>
          <p:cNvCxnSpPr>
            <a:cxnSpLocks/>
          </p:cNvCxnSpPr>
          <p:nvPr/>
        </p:nvCxnSpPr>
        <p:spPr>
          <a:xfrm>
            <a:off x="7629525" y="3781425"/>
            <a:ext cx="13049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4EA5EB04-3D0A-D135-8760-A10E12A13797}"/>
                  </a:ext>
                </a:extLst>
              </p:cNvPr>
              <p:cNvSpPr/>
              <p:nvPr/>
            </p:nvSpPr>
            <p:spPr>
              <a:xfrm>
                <a:off x="7420176" y="2086970"/>
                <a:ext cx="3971498" cy="878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b="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a:p>
            </p:txBody>
          </p:sp>
        </mc:Choice>
        <mc:Fallback xmlns="">
          <p:sp>
            <p:nvSpPr>
              <p:cNvPr id="4" name="Rectangle: Rounded Corners 3">
                <a:extLst>
                  <a:ext uri="{FF2B5EF4-FFF2-40B4-BE49-F238E27FC236}">
                    <a16:creationId xmlns:a16="http://schemas.microsoft.com/office/drawing/2014/main" id="{4EA5EB04-3D0A-D135-8760-A10E12A13797}"/>
                  </a:ext>
                </a:extLst>
              </p:cNvPr>
              <p:cNvSpPr>
                <a:spLocks noRot="1" noChangeAspect="1" noMove="1" noResize="1" noEditPoints="1" noAdjustHandles="1" noChangeArrowheads="1" noChangeShapeType="1" noTextEdit="1"/>
              </p:cNvSpPr>
              <p:nvPr/>
            </p:nvSpPr>
            <p:spPr>
              <a:xfrm>
                <a:off x="7420176" y="2086970"/>
                <a:ext cx="3971498" cy="878296"/>
              </a:xfrm>
              <a:prstGeom prst="roundRect">
                <a:avLst/>
              </a:prstGeom>
              <a:blipFill>
                <a:blip r:embed="rId4"/>
                <a:stretch>
                  <a:fillRect b="-1361"/>
                </a:stretch>
              </a:blipFill>
            </p:spPr>
            <p:txBody>
              <a:bodyPr/>
              <a:lstStyle/>
              <a:p>
                <a:r>
                  <a:rPr lang="en-US">
                    <a:noFill/>
                  </a:rPr>
                  <a:t> </a:t>
                </a:r>
              </a:p>
            </p:txBody>
          </p:sp>
        </mc:Fallback>
      </mc:AlternateContent>
    </p:spTree>
    <p:extLst>
      <p:ext uri="{BB962C8B-B14F-4D97-AF65-F5344CB8AC3E}">
        <p14:creationId xmlns:p14="http://schemas.microsoft.com/office/powerpoint/2010/main" val="91824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E2E27-4207-DF8B-BD8F-F6A34BCD749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6C74AB-FDE4-54B6-D4CB-7D7464BA0A59}"/>
              </a:ext>
            </a:extLst>
          </p:cNvPr>
          <p:cNvSpPr>
            <a:spLocks noGrp="1"/>
          </p:cNvSpPr>
          <p:nvPr>
            <p:ph sz="half" idx="1"/>
          </p:nvPr>
        </p:nvSpPr>
        <p:spPr>
          <a:xfrm>
            <a:off x="634620" y="1512985"/>
            <a:ext cx="5397689" cy="4796375"/>
          </a:xfrm>
        </p:spPr>
        <p:txBody>
          <a:bodyPr>
            <a:normAutofit/>
          </a:bodyPr>
          <a:lstStyle/>
          <a:p>
            <a:r>
              <a:rPr lang="en-US" dirty="0"/>
              <a:t>Last time:</a:t>
            </a:r>
          </a:p>
          <a:p>
            <a:pPr marL="470916" lvl="1" indent="-342900">
              <a:buFont typeface="Arial" panose="020B0604020202020204" pitchFamily="34" charset="0"/>
              <a:buChar char="•"/>
            </a:pPr>
            <a:r>
              <a:rPr lang="en-US" dirty="0"/>
              <a:t>Random Variables</a:t>
            </a:r>
          </a:p>
          <a:p>
            <a:pPr marL="470916" lvl="1" indent="-342900">
              <a:buFont typeface="Arial" panose="020B0604020202020204" pitchFamily="34" charset="0"/>
              <a:buChar char="•"/>
            </a:pPr>
            <a:r>
              <a:rPr lang="en-US" dirty="0"/>
              <a:t>Probability Mass Function (PMF)</a:t>
            </a:r>
          </a:p>
          <a:p>
            <a:pPr marL="470916" lvl="1" indent="-342900">
              <a:buFont typeface="Arial" panose="020B0604020202020204" pitchFamily="34" charset="0"/>
              <a:buChar char="•"/>
            </a:pPr>
            <a:r>
              <a:rPr lang="en-US" dirty="0"/>
              <a:t>Cumulative Distribution Function (CDF)</a:t>
            </a:r>
          </a:p>
          <a:p>
            <a:pPr marL="470916" lvl="1" indent="-342900">
              <a:buFont typeface="Arial" panose="020B0604020202020204" pitchFamily="34" charset="0"/>
              <a:buChar char="•"/>
            </a:pPr>
            <a:r>
              <a:rPr lang="en-US" dirty="0"/>
              <a:t>Expectation</a:t>
            </a:r>
          </a:p>
          <a:p>
            <a:endParaRPr lang="en-US" dirty="0"/>
          </a:p>
        </p:txBody>
      </p:sp>
      <p:sp>
        <p:nvSpPr>
          <p:cNvPr id="5" name="Content Placeholder 3">
            <a:extLst>
              <a:ext uri="{FF2B5EF4-FFF2-40B4-BE49-F238E27FC236}">
                <a16:creationId xmlns:a16="http://schemas.microsoft.com/office/drawing/2014/main" id="{B0FDFA96-7E7E-A52E-E8C9-322EF61F3093}"/>
              </a:ext>
            </a:extLst>
          </p:cNvPr>
          <p:cNvSpPr txBox="1">
            <a:spLocks/>
          </p:cNvSpPr>
          <p:nvPr/>
        </p:nvSpPr>
        <p:spPr>
          <a:xfrm>
            <a:off x="6364809" y="1512984"/>
            <a:ext cx="5397689" cy="47963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Today:</a:t>
            </a:r>
          </a:p>
          <a:p>
            <a:pPr marL="470916" lvl="1" indent="-342900">
              <a:buFont typeface="Arial" panose="020B0604020202020204" pitchFamily="34" charset="0"/>
              <a:buChar char="•"/>
            </a:pPr>
            <a:r>
              <a:rPr lang="en-US" dirty="0"/>
              <a:t>Review Expectation</a:t>
            </a:r>
          </a:p>
          <a:p>
            <a:pPr marL="470916" lvl="1" indent="-342900">
              <a:buFont typeface="Arial" panose="020B0604020202020204" pitchFamily="34" charset="0"/>
              <a:buChar char="•"/>
            </a:pPr>
            <a:r>
              <a:rPr lang="en-US" dirty="0"/>
              <a:t>Linearity of Expectation</a:t>
            </a:r>
          </a:p>
          <a:p>
            <a:endParaRPr lang="en-US" dirty="0"/>
          </a:p>
        </p:txBody>
      </p:sp>
      <p:sp>
        <p:nvSpPr>
          <p:cNvPr id="6" name="Title 1">
            <a:extLst>
              <a:ext uri="{FF2B5EF4-FFF2-40B4-BE49-F238E27FC236}">
                <a16:creationId xmlns:a16="http://schemas.microsoft.com/office/drawing/2014/main" id="{C481B734-7EFD-2E21-2E07-5DDE61CEDB8C}"/>
              </a:ext>
            </a:extLst>
          </p:cNvPr>
          <p:cNvSpPr>
            <a:spLocks noGrp="1"/>
          </p:cNvSpPr>
          <p:nvPr>
            <p:ph type="title"/>
          </p:nvPr>
        </p:nvSpPr>
        <p:spPr>
          <a:xfrm>
            <a:off x="575239" y="263276"/>
            <a:ext cx="11187259" cy="1014667"/>
          </a:xfrm>
        </p:spPr>
        <p:txBody>
          <a:bodyPr/>
          <a:lstStyle/>
          <a:p>
            <a:r>
              <a:rPr lang="en-US" dirty="0"/>
              <a:t>Where Are We?</a:t>
            </a:r>
          </a:p>
        </p:txBody>
      </p:sp>
    </p:spTree>
    <p:extLst>
      <p:ext uri="{BB962C8B-B14F-4D97-AF65-F5344CB8AC3E}">
        <p14:creationId xmlns:p14="http://schemas.microsoft.com/office/powerpoint/2010/main" val="388800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nary>
                      <m:naryPr>
                        <m:chr m:val="∑"/>
                        <m:limLoc m:val="undOvr"/>
                        <m:grow m:val="on"/>
                        <m:ctrlPr>
                          <a:rPr lang="en-US" i="1" dirty="0" smtClean="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i="0" dirty="0">
                            <a:latin typeface="Cambria Math" panose="02040503050406030204" pitchFamily="18" charset="0"/>
                            <a:ea typeface="Cambria Math" panose="02040503050406030204" pitchFamily="18" charset="0"/>
                          </a:rPr>
                          <m:t>=1</m:t>
                        </m:r>
                      </m:sub>
                      <m:sup>
                        <m:r>
                          <a:rPr lang="en-US" i="1" dirty="0" smtClean="0">
                            <a:solidFill>
                              <a:srgbClr val="836967"/>
                            </a:solidFill>
                            <a:latin typeface="Cambria Math" panose="02040503050406030204" pitchFamily="18" charset="0"/>
                            <a:ea typeface="Cambria Math" panose="02040503050406030204" pitchFamily="18" charset="0"/>
                          </a:rPr>
                          <m:t>𝑛</m:t>
                        </m:r>
                      </m:sup>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𝑋</m:t>
                            </m:r>
                          </m:e>
                          <m:sub>
                            <m:r>
                              <a:rPr lang="en-US" b="0" i="1" dirty="0" smtClean="0">
                                <a:latin typeface="Cambria Math" panose="02040503050406030204" pitchFamily="18" charset="0"/>
                                <a:ea typeface="Cambria Math" panose="02040503050406030204" pitchFamily="18" charset="0"/>
                              </a:rPr>
                              <m:t>𝑖</m:t>
                            </m:r>
                          </m:sub>
                        </m:sSub>
                      </m:e>
                    </m:nary>
                  </m:oMath>
                </a14:m>
                <a:endParaRPr lang="en-US" i="1" dirty="0">
                  <a:latin typeface="Cambria Math" panose="02040503050406030204" pitchFamily="18" charset="0"/>
                  <a:ea typeface="Cambria Math" panose="02040503050406030204" pitchFamily="18" charset="0"/>
                </a:endParaRPr>
              </a:p>
              <a:p>
                <a:pPr marL="0" indent="0">
                  <a:buNone/>
                </a:pP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1525" t="-205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183867F-BF63-173B-A979-0DBEEEB331B8}"/>
              </a:ext>
            </a:extLst>
          </p:cNvPr>
          <p:cNvCxnSpPr>
            <a:cxnSpLocks/>
          </p:cNvCxnSpPr>
          <p:nvPr/>
        </p:nvCxnSpPr>
        <p:spPr>
          <a:xfrm>
            <a:off x="7629525" y="3781425"/>
            <a:ext cx="13049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4EA5EB04-3D0A-D135-8760-A10E12A13797}"/>
                  </a:ext>
                </a:extLst>
              </p:cNvPr>
              <p:cNvSpPr/>
              <p:nvPr/>
            </p:nvSpPr>
            <p:spPr>
              <a:xfrm>
                <a:off x="7420176" y="2086970"/>
                <a:ext cx="3971498" cy="878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b="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a:p>
            </p:txBody>
          </p:sp>
        </mc:Choice>
        <mc:Fallback xmlns="">
          <p:sp>
            <p:nvSpPr>
              <p:cNvPr id="4" name="Rectangle: Rounded Corners 3">
                <a:extLst>
                  <a:ext uri="{FF2B5EF4-FFF2-40B4-BE49-F238E27FC236}">
                    <a16:creationId xmlns:a16="http://schemas.microsoft.com/office/drawing/2014/main" id="{4EA5EB04-3D0A-D135-8760-A10E12A13797}"/>
                  </a:ext>
                </a:extLst>
              </p:cNvPr>
              <p:cNvSpPr>
                <a:spLocks noRot="1" noChangeAspect="1" noMove="1" noResize="1" noEditPoints="1" noAdjustHandles="1" noChangeArrowheads="1" noChangeShapeType="1" noTextEdit="1"/>
              </p:cNvSpPr>
              <p:nvPr/>
            </p:nvSpPr>
            <p:spPr>
              <a:xfrm>
                <a:off x="7420176" y="2086970"/>
                <a:ext cx="3971498" cy="878296"/>
              </a:xfrm>
              <a:prstGeom prst="roundRect">
                <a:avLst/>
              </a:prstGeom>
              <a:blipFill>
                <a:blip r:embed="rId4"/>
                <a:stretch>
                  <a:fillRect b="-1361"/>
                </a:stretch>
              </a:blipFill>
            </p:spPr>
            <p:txBody>
              <a:bodyPr/>
              <a:lstStyle/>
              <a:p>
                <a:r>
                  <a:rPr lang="en-US">
                    <a:noFill/>
                  </a:rPr>
                  <a:t> </a:t>
                </a:r>
              </a:p>
            </p:txBody>
          </p:sp>
        </mc:Fallback>
      </mc:AlternateContent>
    </p:spTree>
    <p:extLst>
      <p:ext uri="{BB962C8B-B14F-4D97-AF65-F5344CB8AC3E}">
        <p14:creationId xmlns:p14="http://schemas.microsoft.com/office/powerpoint/2010/main" val="3347179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lnSpcReduction="10000"/>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nary>
                      <m:naryPr>
                        <m:chr m:val="∑"/>
                        <m:limLoc m:val="undOvr"/>
                        <m:grow m:val="on"/>
                        <m:ctrlPr>
                          <a:rPr lang="en-US" i="1" dirty="0" smtClean="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i="0" dirty="0">
                            <a:latin typeface="Cambria Math" panose="02040503050406030204" pitchFamily="18" charset="0"/>
                            <a:ea typeface="Cambria Math" panose="02040503050406030204" pitchFamily="18" charset="0"/>
                          </a:rPr>
                          <m:t>=1</m:t>
                        </m:r>
                      </m:sub>
                      <m:sup>
                        <m:r>
                          <a:rPr lang="en-US" i="1" dirty="0" smtClean="0">
                            <a:solidFill>
                              <a:srgbClr val="836967"/>
                            </a:solidFill>
                            <a:latin typeface="Cambria Math" panose="02040503050406030204" pitchFamily="18" charset="0"/>
                            <a:ea typeface="Cambria Math" panose="02040503050406030204" pitchFamily="18" charset="0"/>
                          </a:rPr>
                          <m:t>𝑛</m:t>
                        </m:r>
                      </m:sup>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𝑋</m:t>
                            </m:r>
                          </m:e>
                          <m:sub>
                            <m:r>
                              <a:rPr lang="en-US" b="0" i="1" dirty="0" smtClean="0">
                                <a:latin typeface="Cambria Math" panose="02040503050406030204" pitchFamily="18" charset="0"/>
                                <a:ea typeface="Cambria Math" panose="02040503050406030204" pitchFamily="18" charset="0"/>
                              </a:rPr>
                              <m:t>𝑖</m:t>
                            </m:r>
                          </m:sub>
                        </m:sSub>
                      </m:e>
                    </m:nary>
                  </m:oMath>
                </a14:m>
                <a:endParaRPr lang="en-US" dirty="0">
                  <a:latin typeface="Cambria Math" panose="02040503050406030204" pitchFamily="18" charset="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endParaRPr lang="en-US" dirty="0">
                  <a:latin typeface="Cambria Math" panose="02040503050406030204" pitchFamily="18" charset="0"/>
                  <a:ea typeface="Cambria Math" panose="02040503050406030204" pitchFamily="18" charset="0"/>
                </a:endParaRPr>
              </a:p>
              <a:p>
                <a:pPr marL="0" indent="0">
                  <a:buNone/>
                </a:pPr>
                <a:r>
                  <a:rPr lang="en-US" dirty="0">
                    <a:latin typeface="Cambria Math" panose="02040503050406030204" pitchFamily="18" charset="0"/>
                    <a:ea typeface="Cambria Math" panose="02040503050406030204" pitchFamily="18" charset="0"/>
                  </a:rPr>
                  <a:t>By </a:t>
                </a:r>
                <a:r>
                  <a:rPr lang="en-US" b="1" u="sng" dirty="0">
                    <a:latin typeface="Cambria Math" panose="02040503050406030204" pitchFamily="18" charset="0"/>
                    <a:ea typeface="Cambria Math" panose="02040503050406030204" pitchFamily="18" charset="0"/>
                  </a:rPr>
                  <a:t>Linearity of Expectation</a:t>
                </a:r>
                <a:r>
                  <a:rPr lang="en-US" dirty="0">
                    <a:latin typeface="Cambria Math" panose="02040503050406030204" pitchFamily="18" charset="0"/>
                    <a:ea typeface="Cambria Math" panose="02040503050406030204" pitchFamily="18" charset="0"/>
                  </a:rPr>
                  <a:t>, </a:t>
                </a:r>
              </a:p>
              <a:p>
                <a:pPr marL="0" indent="0">
                  <a:buNone/>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e>
                          </m:nary>
                        </m:e>
                      </m:d>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𝑝</m:t>
                              </m:r>
                            </m:e>
                          </m:nary>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𝑛𝑝</m:t>
                          </m:r>
                        </m:e>
                      </m:nary>
                    </m:oMath>
                  </m:oMathPara>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2"/>
                <a:stretch>
                  <a:fillRect l="-1525" t="-290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183867F-BF63-173B-A979-0DBEEEB331B8}"/>
              </a:ext>
            </a:extLst>
          </p:cNvPr>
          <p:cNvCxnSpPr>
            <a:cxnSpLocks/>
          </p:cNvCxnSpPr>
          <p:nvPr/>
        </p:nvCxnSpPr>
        <p:spPr>
          <a:xfrm>
            <a:off x="7642588" y="3546293"/>
            <a:ext cx="13049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23D8439E-4A7E-B302-1613-18BCBBA0AFA4}"/>
                  </a:ext>
                </a:extLst>
              </p:cNvPr>
              <p:cNvSpPr/>
              <p:nvPr/>
            </p:nvSpPr>
            <p:spPr>
              <a:xfrm>
                <a:off x="7420176" y="2086970"/>
                <a:ext cx="3971498" cy="8521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b="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a:p>
            </p:txBody>
          </p:sp>
        </mc:Choice>
        <mc:Fallback xmlns="">
          <p:sp>
            <p:nvSpPr>
              <p:cNvPr id="4" name="Rectangle: Rounded Corners 3">
                <a:extLst>
                  <a:ext uri="{FF2B5EF4-FFF2-40B4-BE49-F238E27FC236}">
                    <a16:creationId xmlns:a16="http://schemas.microsoft.com/office/drawing/2014/main" id="{23D8439E-4A7E-B302-1613-18BCBBA0AFA4}"/>
                  </a:ext>
                </a:extLst>
              </p:cNvPr>
              <p:cNvSpPr>
                <a:spLocks noRot="1" noChangeAspect="1" noMove="1" noResize="1" noEditPoints="1" noAdjustHandles="1" noChangeArrowheads="1" noChangeShapeType="1" noTextEdit="1"/>
              </p:cNvSpPr>
              <p:nvPr/>
            </p:nvSpPr>
            <p:spPr>
              <a:xfrm>
                <a:off x="7420176" y="2086970"/>
                <a:ext cx="3971498" cy="852172"/>
              </a:xfrm>
              <a:prstGeom prst="roundRect">
                <a:avLst/>
              </a:prstGeom>
              <a:blipFill>
                <a:blip r:embed="rId3"/>
                <a:stretch>
                  <a:fillRect b="-2797"/>
                </a:stretch>
              </a:blipFill>
            </p:spPr>
            <p:txBody>
              <a:bodyPr/>
              <a:lstStyle/>
              <a:p>
                <a:r>
                  <a:rPr lang="en-US">
                    <a:noFill/>
                  </a:rPr>
                  <a:t> </a:t>
                </a:r>
              </a:p>
            </p:txBody>
          </p:sp>
        </mc:Fallback>
      </mc:AlternateContent>
    </p:spTree>
    <p:extLst>
      <p:ext uri="{BB962C8B-B14F-4D97-AF65-F5344CB8AC3E}">
        <p14:creationId xmlns:p14="http://schemas.microsoft.com/office/powerpoint/2010/main" val="2007623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126-ED9B-4E6F-B202-B75E68D80914}"/>
              </a:ext>
            </a:extLst>
          </p:cNvPr>
          <p:cNvSpPr>
            <a:spLocks noGrp="1"/>
          </p:cNvSpPr>
          <p:nvPr>
            <p:ph type="title"/>
          </p:nvPr>
        </p:nvSpPr>
        <p:spPr/>
        <p:txBody>
          <a:bodyPr/>
          <a:lstStyle/>
          <a:p>
            <a:r>
              <a:rPr lang="en-US"/>
              <a:t>Computing complicated expectations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E45086-0F28-4C89-AE4E-D8A6E4111B1C}"/>
                  </a:ext>
                </a:extLst>
              </p:cNvPr>
              <p:cNvSpPr>
                <a:spLocks noGrp="1"/>
              </p:cNvSpPr>
              <p:nvPr>
                <p:ph idx="1"/>
              </p:nvPr>
            </p:nvSpPr>
            <p:spPr/>
            <p:txBody>
              <a:bodyPr>
                <a:normAutofit lnSpcReduction="10000"/>
              </a:bodyPr>
              <a:lstStyle/>
              <a:p>
                <a:r>
                  <a:rPr lang="en-US" dirty="0"/>
                  <a:t>We often use these three steps to solve complicated expectations</a:t>
                </a:r>
              </a:p>
              <a:p>
                <a:endParaRPr lang="en-US" dirty="0"/>
              </a:p>
              <a:p>
                <a:pPr marL="514350" indent="-514350">
                  <a:buClrTx/>
                  <a:buFont typeface="+mj-lt"/>
                  <a:buAutoNum type="arabicPeriod"/>
                </a:pPr>
                <a:r>
                  <a:rPr lang="en-US" b="1" u="sng" dirty="0"/>
                  <a:t>Decompose</a:t>
                </a:r>
                <a:r>
                  <a:rPr lang="en-US" b="1" dirty="0"/>
                  <a:t>: </a:t>
                </a:r>
                <a:r>
                  <a:rPr lang="en-US" dirty="0"/>
                  <a:t>Finding the right way to decompose the random variable into sum of simple random variables</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𝑋</m:t>
                      </m:r>
                      <m:r>
                        <a:rPr lang="en-US" b="0" i="1" smtClean="0">
                          <a:solidFill>
                            <a:srgbClr val="7030A0"/>
                          </a:solidFill>
                          <a:latin typeface="Cambria Math" panose="02040503050406030204" pitchFamily="18" charset="0"/>
                        </a:rPr>
                        <m:t>=</m:t>
                      </m:r>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1</m:t>
                          </m:r>
                        </m:sub>
                      </m:sSub>
                      <m:r>
                        <a:rPr lang="en-US" b="0" i="1" smtClean="0">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2</m:t>
                          </m:r>
                        </m:sub>
                      </m:sSub>
                      <m:r>
                        <a:rPr lang="en-US" b="0" i="1" smtClean="0">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𝑛</m:t>
                          </m:r>
                        </m:sub>
                      </m:sSub>
                    </m:oMath>
                  </m:oMathPara>
                </a14:m>
                <a:endParaRPr lang="en-US" dirty="0">
                  <a:solidFill>
                    <a:srgbClr val="7030A0"/>
                  </a:solidFill>
                </a:endParaRPr>
              </a:p>
              <a:p>
                <a:pPr marL="514350" indent="-514350">
                  <a:buClrTx/>
                  <a:buFont typeface="+mj-lt"/>
                  <a:buAutoNum type="arabicPeriod" startAt="2"/>
                </a:pPr>
                <a:r>
                  <a:rPr lang="en-US" b="1" u="sng" dirty="0"/>
                  <a:t>LOE</a:t>
                </a:r>
                <a:r>
                  <a:rPr lang="en-US" b="1" dirty="0"/>
                  <a:t>: </a:t>
                </a:r>
                <a:r>
                  <a:rPr lang="en-US" dirty="0"/>
                  <a:t>Apply Linearity of Expectation</a:t>
                </a:r>
                <a:br>
                  <a:rPr lang="en-US" b="0" dirty="0"/>
                </a:br>
                <a14:m>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r>
                          <a:rPr lang="en-US" i="1">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1</m:t>
                            </m:r>
                          </m:sub>
                        </m:sSub>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2</m:t>
                            </m:r>
                          </m:sub>
                        </m:sSub>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r>
                      <a:rPr lang="en-US" i="1">
                        <a:solidFill>
                          <a:srgbClr val="7030A0"/>
                        </a:solidFill>
                        <a:latin typeface="Cambria Math" panose="02040503050406030204" pitchFamily="18" charset="0"/>
                        <a:ea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𝑛</m:t>
                        </m:r>
                      </m:sub>
                    </m:sSub>
                    <m:r>
                      <a:rPr lang="en-US" i="1">
                        <a:solidFill>
                          <a:srgbClr val="7030A0"/>
                        </a:solidFill>
                        <a:latin typeface="Cambria Math" panose="02040503050406030204" pitchFamily="18" charset="0"/>
                        <a:ea typeface="Cambria Math" panose="02040503050406030204" pitchFamily="18" charset="0"/>
                      </a:rPr>
                      <m:t>]</m:t>
                    </m:r>
                  </m:oMath>
                </a14:m>
                <a:endParaRPr lang="en-US" b="1" u="sng" dirty="0">
                  <a:solidFill>
                    <a:srgbClr val="7030A0"/>
                  </a:solidFill>
                </a:endParaRPr>
              </a:p>
              <a:p>
                <a:pPr marL="514350" indent="-514350">
                  <a:buClrTx/>
                  <a:buFont typeface="+mj-lt"/>
                  <a:buAutoNum type="arabicPeriod" startAt="3"/>
                </a:pPr>
                <a:r>
                  <a:rPr lang="en-US" b="1" u="sng" dirty="0"/>
                  <a:t>Conquer</a:t>
                </a:r>
                <a:r>
                  <a:rPr lang="en-US" b="1" dirty="0"/>
                  <a:t>: </a:t>
                </a:r>
                <a:r>
                  <a:rPr lang="en-US" dirty="0"/>
                  <a:t>Compute the expectation of each </a:t>
                </a:r>
                <a14:m>
                  <m:oMath xmlns:m="http://schemas.openxmlformats.org/officeDocument/2006/math">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𝑖</m:t>
                        </m:r>
                      </m:sub>
                    </m:sSub>
                  </m:oMath>
                </a14:m>
                <a:endParaRPr lang="en-US" dirty="0"/>
              </a:p>
              <a:p>
                <a:pPr marL="0" indent="0">
                  <a:buClrTx/>
                  <a:buNone/>
                </a:pPr>
                <a:endParaRPr lang="en-US" dirty="0"/>
              </a:p>
              <a:p>
                <a:pPr marL="0" indent="0">
                  <a:buClrTx/>
                  <a:buNone/>
                </a:pPr>
                <a:r>
                  <a:rPr lang="en-US" dirty="0"/>
                  <a:t>Often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are indicator random variables</a:t>
                </a:r>
              </a:p>
              <a:p>
                <a:pPr marL="514350" indent="-514350">
                  <a:buFont typeface="+mj-lt"/>
                  <a:buAutoNum type="arabicPeriod" startAt="3"/>
                </a:pPr>
                <a:endParaRPr lang="en-US" b="1" u="sng" dirty="0"/>
              </a:p>
            </p:txBody>
          </p:sp>
        </mc:Choice>
        <mc:Fallback xmlns="">
          <p:sp>
            <p:nvSpPr>
              <p:cNvPr id="3" name="Content Placeholder 2">
                <a:extLst>
                  <a:ext uri="{FF2B5EF4-FFF2-40B4-BE49-F238E27FC236}">
                    <a16:creationId xmlns:a16="http://schemas.microsoft.com/office/drawing/2014/main" id="{76E45086-0F28-4C89-AE4E-D8A6E4111B1C}"/>
                  </a:ext>
                </a:extLst>
              </p:cNvPr>
              <p:cNvSpPr>
                <a:spLocks noGrp="1" noRot="1" noChangeAspect="1" noMove="1" noResize="1" noEditPoints="1" noAdjustHandles="1" noChangeArrowheads="1" noChangeShapeType="1" noTextEdit="1"/>
              </p:cNvSpPr>
              <p:nvPr>
                <p:ph idx="1"/>
              </p:nvPr>
            </p:nvSpPr>
            <p:spPr>
              <a:blipFill>
                <a:blip r:embed="rId3"/>
                <a:stretch>
                  <a:fillRect l="-1701" t="-2880"/>
                </a:stretch>
              </a:blipFill>
            </p:spPr>
            <p:txBody>
              <a:bodyPr/>
              <a:lstStyle/>
              <a:p>
                <a:r>
                  <a:rPr lang="en-US">
                    <a:noFill/>
                  </a:rPr>
                  <a:t> </a:t>
                </a:r>
              </a:p>
            </p:txBody>
          </p:sp>
        </mc:Fallback>
      </mc:AlternateContent>
    </p:spTree>
    <p:extLst>
      <p:ext uri="{BB962C8B-B14F-4D97-AF65-F5344CB8AC3E}">
        <p14:creationId xmlns:p14="http://schemas.microsoft.com/office/powerpoint/2010/main" val="3869383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b="1"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u="sng" dirty="0"/>
              </a:p>
              <a:p>
                <a:pPr marL="0" indent="0">
                  <a:buNone/>
                </a:pPr>
                <a:endParaRPr lang="en-US" b="1" dirty="0"/>
              </a:p>
              <a:p>
                <a:pPr marL="0" indent="0">
                  <a:buNone/>
                </a:pPr>
                <a:endParaRPr lang="en-US" b="1" u="sng" dirty="0"/>
              </a:p>
              <a:p>
                <a:pPr marL="0" indent="0">
                  <a:buNone/>
                </a:pPr>
                <a:r>
                  <a:rPr lang="en-US" b="1" u="sng" dirty="0"/>
                  <a:t>LOE:</a:t>
                </a:r>
              </a:p>
              <a:p>
                <a:pPr marL="0" indent="0">
                  <a:buNone/>
                </a:pP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1525"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41040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6803" t="-2469" r="-1361" b="-20494"/>
                </a:stretch>
              </a:blipFill>
            </p:spPr>
            <p:txBody>
              <a:bodyPr/>
              <a:lstStyle/>
              <a:p>
                <a:r>
                  <a:rPr lang="en-US">
                    <a:noFill/>
                  </a:rPr>
                  <a:t> </a:t>
                </a:r>
              </a:p>
            </p:txBody>
          </p:sp>
        </mc:Fallback>
      </mc:AlternateContent>
    </p:spTree>
    <p:extLst>
      <p:ext uri="{BB962C8B-B14F-4D97-AF65-F5344CB8AC3E}">
        <p14:creationId xmlns:p14="http://schemas.microsoft.com/office/powerpoint/2010/main" val="373255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e>
                      </m:d>
                    </m:oMath>
                  </m:oMathPara>
                </a14:m>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6803" t="-2469" r="-1361" b="-20494"/>
                </a:stretch>
              </a:blipFill>
            </p:spPr>
            <p:txBody>
              <a:bodyPr/>
              <a:lstStyle/>
              <a:p>
                <a:r>
                  <a:rPr lang="en-US">
                    <a:noFill/>
                  </a:rPr>
                  <a:t> </a:t>
                </a:r>
              </a:p>
            </p:txBody>
          </p:sp>
        </mc:Fallback>
      </mc:AlternateContent>
    </p:spTree>
    <p:extLst>
      <p:ext uri="{BB962C8B-B14F-4D97-AF65-F5344CB8AC3E}">
        <p14:creationId xmlns:p14="http://schemas.microsoft.com/office/powerpoint/2010/main" val="3302855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fontScale="85000" lnSpcReduction="20000"/>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e>
                      </m:d>
                    </m:oMath>
                  </m:oMathPara>
                </a14:m>
                <a:endParaRPr lang="en-US" b="1" dirty="0"/>
              </a:p>
              <a:p>
                <a:pPr marL="0" indent="0">
                  <a:buNone/>
                </a:pPr>
                <a:r>
                  <a:rPr lang="en-US" b="1" u="sng" dirty="0"/>
                  <a:t>Conquer:</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ℙ</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365</m:t>
                          </m:r>
                        </m:num>
                        <m:den>
                          <m:r>
                            <a:rPr lang="en-US" b="0" i="1" smtClean="0">
                              <a:solidFill>
                                <a:schemeClr val="tx1"/>
                              </a:solidFill>
                              <a:latin typeface="Cambria Math" panose="02040503050406030204" pitchFamily="18" charset="0"/>
                              <a:ea typeface="Cambria Math" panose="02040503050406030204" pitchFamily="18" charset="0"/>
                            </a:rPr>
                            <m:t>365⋅365</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365</m:t>
                          </m:r>
                        </m:den>
                      </m:f>
                    </m:oMath>
                  </m:oMathPara>
                </a14:m>
                <a:endParaRPr lang="en-US" b="1" u="sng"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d>
                        <m:dPr>
                          <m:ctrlPr>
                            <a:rPr lang="en-US" i="1" smtClean="0">
                              <a:solidFill>
                                <a:schemeClr val="tx1"/>
                              </a:solidFill>
                              <a:latin typeface="Cambria Math" panose="02040503050406030204" pitchFamily="18" charset="0"/>
                              <a:ea typeface="Cambria Math" panose="02040503050406030204" pitchFamily="18" charset="0"/>
                            </a:rPr>
                          </m:ctrlPr>
                        </m:dPr>
                        <m:e>
                          <m:f>
                            <m:fPr>
                              <m:type m:val="noBa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𝑚</m:t>
                              </m:r>
                            </m:num>
                            <m:den>
                              <m:r>
                                <a:rPr lang="en-US" i="1">
                                  <a:solidFill>
                                    <a:schemeClr val="tx1"/>
                                  </a:solidFill>
                                  <a:latin typeface="Cambria Math" panose="02040503050406030204" pitchFamily="18" charset="0"/>
                                  <a:ea typeface="Cambria Math" panose="02040503050406030204" pitchFamily="18" charset="0"/>
                                </a:rPr>
                                <m:t>2</m:t>
                              </m:r>
                            </m:den>
                          </m:f>
                        </m:e>
                      </m:d>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365</m:t>
                          </m:r>
                        </m:den>
                      </m:f>
                    </m:oMath>
                  </m:oMathPara>
                </a14:m>
                <a:endParaRPr lang="en-US" b="1" u="sng" dirty="0">
                  <a:solidFill>
                    <a:schemeClr val="tx1"/>
                  </a:solidFill>
                </a:endParaRP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5669" t="-8642"/>
                </a:stretch>
              </a:blipFill>
            </p:spPr>
            <p:txBody>
              <a:bodyPr/>
              <a:lstStyle/>
              <a:p>
                <a:r>
                  <a:rPr lang="en-US">
                    <a:noFill/>
                  </a:rPr>
                  <a:t> </a:t>
                </a:r>
              </a:p>
            </p:txBody>
          </p:sp>
        </mc:Fallback>
      </mc:AlternateContent>
    </p:spTree>
    <p:extLst>
      <p:ext uri="{BB962C8B-B14F-4D97-AF65-F5344CB8AC3E}">
        <p14:creationId xmlns:p14="http://schemas.microsoft.com/office/powerpoint/2010/main" val="656900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𝑛</m:t>
                    </m:r>
                  </m:oMath>
                </a14:m>
                <a:r>
                  <a:rPr lang="en-US" dirty="0"/>
                  <a:t> people are sitting around a circular table. There is a name tag in each place. Nobody is sitting in front of their own name tag.</a:t>
                </a:r>
              </a:p>
              <a:p>
                <a:r>
                  <a:rPr lang="en-US" dirty="0"/>
                  <a:t>Rotate the table by a random number </a:t>
                </a:r>
                <a14:m>
                  <m:oMath xmlns:m="http://schemas.openxmlformats.org/officeDocument/2006/math">
                    <m:r>
                      <a:rPr lang="en-US" b="0" i="1" smtClean="0">
                        <a:latin typeface="Cambria Math" panose="02040503050406030204" pitchFamily="18" charset="0"/>
                      </a:rPr>
                      <m:t>𝑘</m:t>
                    </m:r>
                  </m:oMath>
                </a14:m>
                <a:r>
                  <a:rPr lang="en-US" dirty="0"/>
                  <a:t> of positions between 1 and n-1 (equally likely)</a:t>
                </a:r>
              </a:p>
              <a:p>
                <a:r>
                  <a:rPr lang="en-US" b="0" dirty="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t>be the number of people that end up in front of their own name tag.</a:t>
                </a:r>
                <a:r>
                  <a:rPr lang="en-US" b="1" dirty="0"/>
                  <a:t> Find </a:t>
                </a:r>
                <a14:m>
                  <m:oMath xmlns:m="http://schemas.openxmlformats.org/officeDocument/2006/math">
                    <m:r>
                      <a:rPr lang="en-US" b="1" i="1" smtClean="0">
                        <a:latin typeface="Cambria Math" panose="02040503050406030204" pitchFamily="18" charset="0"/>
                        <a:ea typeface="Cambria Math" panose="02040503050406030204" pitchFamily="18" charset="0"/>
                      </a:rPr>
                      <m:t>𝔼</m:t>
                    </m:r>
                    <m:d>
                      <m:dPr>
                        <m:begChr m:val="["/>
                        <m:endChr m:val="]"/>
                        <m:ctrlPr>
                          <a:rPr lang="en-US"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oMath>
                </a14:m>
                <a:r>
                  <a:rPr lang="en-US" b="1" dirty="0"/>
                  <a:t>.</a:t>
                </a:r>
              </a:p>
              <a:p>
                <a:pPr marL="0" indent="0">
                  <a:buNone/>
                </a:pPr>
                <a:r>
                  <a:rPr lang="en-US" b="1" u="sng" dirty="0"/>
                  <a:t>Decompose:</a:t>
                </a:r>
                <a:r>
                  <a:rPr lang="en-US" i="1" dirty="0"/>
                  <a:t> </a:t>
                </a:r>
              </a:p>
              <a:p>
                <a:pPr marL="0" indent="0">
                  <a:buNone/>
                </a:pPr>
                <a:r>
                  <a:rPr lang="en-US" dirty="0"/>
                  <a:t>What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can we define that have the needed information?</a:t>
                </a:r>
              </a:p>
              <a:p>
                <a:pPr marL="0" indent="0">
                  <a:buNone/>
                </a:pPr>
                <a:r>
                  <a:rPr lang="en-US" b="1" u="sng" dirty="0"/>
                  <a:t>LOE:</a:t>
                </a: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1525" t="-3019" r="-763"/>
                </a:stretch>
              </a:blipFill>
            </p:spPr>
            <p:txBody>
              <a:bodyPr/>
              <a:lstStyle/>
              <a:p>
                <a:r>
                  <a:rPr lang="en-US">
                    <a:noFill/>
                  </a:rPr>
                  <a:t> </a:t>
                </a:r>
              </a:p>
            </p:txBody>
          </p:sp>
        </mc:Fallback>
      </mc:AlternateContent>
    </p:spTree>
    <p:extLst>
      <p:ext uri="{BB962C8B-B14F-4D97-AF65-F5344CB8AC3E}">
        <p14:creationId xmlns:p14="http://schemas.microsoft.com/office/powerpoint/2010/main" val="774667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lnSpcReduction="10000"/>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b="1" u="sng" dirty="0"/>
                  <a:t>Decompose:</a:t>
                </a:r>
                <a:r>
                  <a:rPr lang="en-US" i="1" dirty="0"/>
                  <a:t> </a:t>
                </a: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sits</m:t>
                            </m:r>
                            <m:r>
                              <a:rPr lang="en-US" b="0" i="0" smtClean="0">
                                <a:latin typeface="Cambria Math" panose="02040503050406030204" pitchFamily="18" charset="0"/>
                              </a:rPr>
                              <m:t> </m:t>
                            </m:r>
                            <m:r>
                              <m:rPr>
                                <m:sty m:val="p"/>
                              </m:rPr>
                              <a:rPr lang="en-US" b="0" i="0" smtClean="0">
                                <a:latin typeface="Cambria Math" panose="02040503050406030204" pitchFamily="18" charset="0"/>
                              </a:rPr>
                              <m:t>infront</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their</m:t>
                            </m:r>
                            <m:r>
                              <a:rPr lang="en-US" b="0" i="0" smtClean="0">
                                <a:latin typeface="Cambria Math" panose="02040503050406030204" pitchFamily="18" charset="0"/>
                              </a:rPr>
                              <m:t> </m:t>
                            </m:r>
                            <m:r>
                              <m:rPr>
                                <m:sty m:val="p"/>
                              </m:rPr>
                              <a:rPr lang="en-US" b="0" i="0" smtClean="0">
                                <a:latin typeface="Cambria Math" panose="02040503050406030204" pitchFamily="18" charset="0"/>
                              </a:rPr>
                              <m:t>own</m:t>
                            </m:r>
                            <m:r>
                              <a:rPr lang="en-US" b="0" i="0" smtClean="0">
                                <a:latin typeface="Cambria Math" panose="02040503050406030204" pitchFamily="18" charset="0"/>
                              </a:rPr>
                              <m:t> </m:t>
                            </m:r>
                            <m:r>
                              <m:rPr>
                                <m:sty m:val="p"/>
                              </m:rPr>
                              <a:rPr lang="en-US" b="0" i="0" smtClean="0">
                                <a:latin typeface="Cambria Math" panose="02040503050406030204" pitchFamily="18" charset="0"/>
                              </a:rPr>
                              <m:t>name</m:t>
                            </m:r>
                            <m:r>
                              <a:rPr lang="en-US" b="0" i="0" smtClean="0">
                                <a:latin typeface="Cambria Math" panose="02040503050406030204" pitchFamily="18" charset="0"/>
                              </a:rPr>
                              <m:t> </m:t>
                            </m:r>
                            <m:r>
                              <m:rPr>
                                <m:sty m:val="p"/>
                              </m:rPr>
                              <a:rPr lang="en-US" b="0" i="0" smtClean="0">
                                <a:latin typeface="Cambria Math" panose="02040503050406030204" pitchFamily="18" charset="0"/>
                              </a:rPr>
                              <m:t>tag</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Note: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r>
                        <a:rPr lang="en-US" b="1" i="1" smtClean="0">
                          <a:solidFill>
                            <a:schemeClr val="tx1"/>
                          </a:solidFill>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b="0" i="1">
                              <a:latin typeface="Cambria Math" panose="02040503050406030204" pitchFamily="18" charset="0"/>
                              <a:ea typeface="Cambria Math" panose="02040503050406030204" pitchFamily="18" charset="0"/>
                            </a:rPr>
                            <m:t>𝛴</m:t>
                          </m:r>
                        </m:e>
                        <m:sub>
                          <m:r>
                            <a:rPr lang="en-US" b="0" i="1">
                              <a:latin typeface="Cambria Math" panose="02040503050406030204" pitchFamily="18" charset="0"/>
                              <a:ea typeface="Cambria Math" panose="02040503050406030204" pitchFamily="18" charset="0"/>
                            </a:rPr>
                            <m:t>𝑖</m:t>
                          </m:r>
                          <m:r>
                            <a:rPr lang="en-US" b="0" i="1">
                              <a:latin typeface="Cambria Math" panose="02040503050406030204" pitchFamily="18" charset="0"/>
                              <a:ea typeface="Cambria Math" panose="02040503050406030204" pitchFamily="18" charset="0"/>
                            </a:rPr>
                            <m:t>=1</m:t>
                          </m:r>
                        </m:sub>
                        <m:sup>
                          <m:r>
                            <a:rPr lang="en-US" b="0" i="1">
                              <a:latin typeface="Cambria Math" panose="02040503050406030204" pitchFamily="18" charset="0"/>
                              <a:ea typeface="Cambria Math" panose="02040503050406030204" pitchFamily="18" charset="0"/>
                            </a:rPr>
                            <m:t>𝑛</m:t>
                          </m:r>
                        </m:sup>
                      </m:sSubSup>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1"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r>
                            <a:rPr lang="en-US" b="0" i="1" smtClean="0">
                              <a:solidFill>
                                <a:schemeClr val="tx1"/>
                              </a:solidFill>
                              <a:latin typeface="Cambria Math" panose="02040503050406030204" pitchFamily="18" charset="0"/>
                              <a:ea typeface="Cambria Math" panose="02040503050406030204" pitchFamily="18" charset="0"/>
                            </a:rPr>
                            <m:t>𝑛</m:t>
                          </m:r>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m:t>
                              </m:r>
                            </m:sub>
                          </m:sSub>
                        </m:e>
                      </m:d>
                    </m:oMath>
                  </m:oMathPara>
                </a14:m>
                <a:endParaRPr lang="en-US" b="1" dirty="0"/>
              </a:p>
              <a:p>
                <a:pPr marL="0" indent="0">
                  <a:buNone/>
                </a:pPr>
                <a:r>
                  <a:rPr lang="en-US" sz="2000"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2"/>
                <a:stretch>
                  <a:fillRect l="-1525"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DE4EBB3-86BF-45EE-8262-376FFBA5DE13}"/>
                  </a:ext>
                </a:extLst>
              </p:cNvPr>
              <p:cNvSpPr/>
              <p:nvPr/>
            </p:nvSpPr>
            <p:spPr>
              <a:xfrm>
                <a:off x="7875815" y="5697466"/>
                <a:ext cx="4098471" cy="1014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These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are not independent!</a:t>
                </a:r>
              </a:p>
              <a:p>
                <a:pPr algn="ctr"/>
                <a:r>
                  <a:rPr lang="en-US" sz="2400" dirty="0"/>
                  <a:t>That’s ok!!</a:t>
                </a:r>
              </a:p>
            </p:txBody>
          </p:sp>
        </mc:Choice>
        <mc:Fallback xmlns="">
          <p:sp>
            <p:nvSpPr>
              <p:cNvPr id="4" name="Rectangle 3">
                <a:extLst>
                  <a:ext uri="{FF2B5EF4-FFF2-40B4-BE49-F238E27FC236}">
                    <a16:creationId xmlns:a16="http://schemas.microsoft.com/office/drawing/2014/main" id="{9DE4EBB3-86BF-45EE-8262-376FFBA5DE13}"/>
                  </a:ext>
                </a:extLst>
              </p:cNvPr>
              <p:cNvSpPr>
                <a:spLocks noRot="1" noChangeAspect="1" noMove="1" noResize="1" noEditPoints="1" noAdjustHandles="1" noChangeArrowheads="1" noChangeShapeType="1" noTextEdit="1"/>
              </p:cNvSpPr>
              <p:nvPr/>
            </p:nvSpPr>
            <p:spPr>
              <a:xfrm>
                <a:off x="7875815" y="5697466"/>
                <a:ext cx="4098471" cy="1014667"/>
              </a:xfrm>
              <a:prstGeom prst="rect">
                <a:avLst/>
              </a:prstGeom>
              <a:blipFill>
                <a:blip r:embed="rId3"/>
                <a:stretch>
                  <a:fillRect b="-2959"/>
                </a:stretch>
              </a:blipFill>
            </p:spPr>
            <p:txBody>
              <a:bodyPr/>
              <a:lstStyle/>
              <a:p>
                <a:r>
                  <a:rPr lang="en-US">
                    <a:noFill/>
                  </a:rPr>
                  <a:t> </a:t>
                </a:r>
              </a:p>
            </p:txBody>
          </p:sp>
        </mc:Fallback>
      </mc:AlternateContent>
    </p:spTree>
    <p:extLst>
      <p:ext uri="{BB962C8B-B14F-4D97-AF65-F5344CB8AC3E}">
        <p14:creationId xmlns:p14="http://schemas.microsoft.com/office/powerpoint/2010/main" val="19269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000" b="1" u="sng" dirty="0"/>
                  <a:t>Decompose:</a:t>
                </a:r>
                <a:r>
                  <a:rPr lang="en-US" sz="2000" i="1" dirty="0"/>
                  <a:t> </a:t>
                </a:r>
                <a:r>
                  <a:rPr lang="en-US" sz="20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 </m:t>
                    </m:r>
                  </m:oMath>
                </a14:m>
                <a:r>
                  <a:rPr lang="en-US" sz="20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1                  </m:t>
                            </m:r>
                            <m:r>
                              <m:rPr>
                                <m:sty m:val="p"/>
                              </m:rPr>
                              <a:rPr lang="en-US" sz="2000" b="0" i="0" smtClean="0">
                                <a:latin typeface="Cambria Math" panose="02040503050406030204" pitchFamily="18" charset="0"/>
                              </a:rPr>
                              <m:t>if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person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sits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infront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their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own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name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tag</m:t>
                            </m:r>
                          </m:e>
                          <m:e>
                            <m:r>
                              <a:rPr lang="en-US" sz="2000" b="0" i="1" smtClean="0">
                                <a:latin typeface="Cambria Math" panose="02040503050406030204" pitchFamily="18" charset="0"/>
                              </a:rPr>
                              <m:t>   0                                                                                   </m:t>
                            </m:r>
                            <m:r>
                              <m:rPr>
                                <m:sty m:val="p"/>
                              </m:rPr>
                              <a:rPr lang="en-US" sz="2000" b="0" i="0" smtClean="0">
                                <a:latin typeface="Cambria Math" panose="02040503050406030204" pitchFamily="18" charset="0"/>
                              </a:rPr>
                              <m:t>otherwise</m:t>
                            </m:r>
                          </m:e>
                        </m:eqArr>
                      </m:e>
                    </m:d>
                  </m:oMath>
                </a14:m>
                <a:r>
                  <a:rPr lang="en-US" sz="2000" dirty="0"/>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m:rPr>
                                <m:sty m:val="p"/>
                              </m:rPr>
                              <a:rPr lang="en-US" sz="2000">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oMath>
                </a14:m>
                <a:endParaRPr lang="en-US" sz="2000" b="1" u="sng" dirty="0"/>
              </a:p>
              <a:p>
                <a:pPr marL="0" indent="0">
                  <a:buNone/>
                </a:pPr>
                <a:r>
                  <a:rPr lang="en-US" sz="2000" b="1" u="sng" dirty="0"/>
                  <a:t>LOE:</a:t>
                </a:r>
              </a:p>
              <a:p>
                <a:pPr marL="0" indent="0">
                  <a:buNone/>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𝑋</m:t>
                          </m:r>
                        </m:e>
                      </m:d>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𝔼</m:t>
                      </m:r>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b="0" i="1">
                              <a:latin typeface="Cambria Math" panose="02040503050406030204" pitchFamily="18" charset="0"/>
                              <a:ea typeface="Cambria Math" panose="02040503050406030204" pitchFamily="18" charset="0"/>
                            </a:rPr>
                            <m:t>𝛴</m:t>
                          </m:r>
                        </m:e>
                        <m:sub>
                          <m:r>
                            <a:rPr lang="en-US" sz="2000" b="0" i="1">
                              <a:latin typeface="Cambria Math" panose="02040503050406030204" pitchFamily="18" charset="0"/>
                              <a:ea typeface="Cambria Math" panose="02040503050406030204" pitchFamily="18" charset="0"/>
                            </a:rPr>
                            <m:t>𝑖</m:t>
                          </m:r>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𝑛</m:t>
                          </m:r>
                        </m:sup>
                      </m:sSubSup>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b="0" i="1" smtClean="0">
                              <a:solidFill>
                                <a:schemeClr val="tx1"/>
                              </a:solidFill>
                              <a:latin typeface="Cambria Math" panose="02040503050406030204" pitchFamily="18" charset="0"/>
                              <a:ea typeface="Cambria Math" panose="02040503050406030204" pitchFamily="18" charset="0"/>
                            </a:rPr>
                          </m:ctrlPr>
                        </m:sSubSupPr>
                        <m:e>
                          <m:r>
                            <m:rPr>
                              <m:sty m:val="p"/>
                            </m:rPr>
                            <a:rPr lang="en-US" sz="2000" b="0" i="0" smtClean="0">
                              <a:solidFill>
                                <a:schemeClr val="tx1"/>
                              </a:solidFill>
                              <a:latin typeface="Cambria Math" panose="02040503050406030204" pitchFamily="18" charset="0"/>
                              <a:ea typeface="Cambria Math" panose="02040503050406030204" pitchFamily="18" charset="0"/>
                            </a:rPr>
                            <m:t>Σ</m:t>
                          </m:r>
                        </m:e>
                        <m:sub>
                          <m:r>
                            <a:rPr lang="en-US" sz="2000" b="0" i="1" smtClean="0">
                              <a:solidFill>
                                <a:schemeClr val="tx1"/>
                              </a:solidFill>
                              <a:latin typeface="Cambria Math" panose="02040503050406030204" pitchFamily="18" charset="0"/>
                              <a:ea typeface="Cambria Math" panose="02040503050406030204" pitchFamily="18" charset="0"/>
                            </a:rPr>
                            <m:t>𝑖</m:t>
                          </m:r>
                          <m:r>
                            <a:rPr lang="en-US" sz="2000" b="0" i="1" smtClean="0">
                              <a:solidFill>
                                <a:schemeClr val="tx1"/>
                              </a:solidFill>
                              <a:latin typeface="Cambria Math" panose="02040503050406030204" pitchFamily="18" charset="0"/>
                              <a:ea typeface="Cambria Math" panose="02040503050406030204" pitchFamily="18" charset="0"/>
                            </a:rPr>
                            <m:t>=1</m:t>
                          </m:r>
                        </m:sub>
                        <m:sup>
                          <m:r>
                            <a:rPr lang="en-US" sz="2000" b="0" i="1" smtClean="0">
                              <a:solidFill>
                                <a:schemeClr val="tx1"/>
                              </a:solidFill>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e>
                      </m:d>
                    </m:oMath>
                  </m:oMathPara>
                </a14:m>
                <a:endParaRPr lang="en-US" sz="2000" b="1" dirty="0"/>
              </a:p>
              <a:p>
                <a:pPr marL="0" indent="0">
                  <a:buNone/>
                </a:pPr>
                <a:r>
                  <a:rPr lang="en-US" sz="2000" b="1" u="sng" dirty="0"/>
                  <a:t>Conquer:</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𝑃</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den>
                      </m:f>
                      <m:r>
                        <a:rPr lang="en-US" b="0" i="1" smtClean="0">
                          <a:solidFill>
                            <a:schemeClr val="tx1"/>
                          </a:solidFill>
                          <a:latin typeface="Cambria Math" panose="02040503050406030204" pitchFamily="18" charset="0"/>
                          <a:ea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𝑛</m:t>
                          </m:r>
                        </m:num>
                        <m:den>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den>
                      </m:f>
                    </m:oMath>
                  </m:oMathPara>
                </a14:m>
                <a:endParaRPr lang="en-US" b="1" u="sng" dirty="0">
                  <a:solidFill>
                    <a:schemeClr val="tx1"/>
                  </a:solidFill>
                </a:endParaRP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980" t="-1258"/>
                </a:stretch>
              </a:blipFill>
            </p:spPr>
            <p:txBody>
              <a:bodyPr/>
              <a:lstStyle/>
              <a:p>
                <a:r>
                  <a:rPr lang="en-US">
                    <a:noFill/>
                  </a:rPr>
                  <a:t> </a:t>
                </a:r>
              </a:p>
            </p:txBody>
          </p:sp>
        </mc:Fallback>
      </mc:AlternateContent>
    </p:spTree>
    <p:extLst>
      <p:ext uri="{BB962C8B-B14F-4D97-AF65-F5344CB8AC3E}">
        <p14:creationId xmlns:p14="http://schemas.microsoft.com/office/powerpoint/2010/main" val="364794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36C7-F9B0-45BB-82D9-74E0A4FCB258}"/>
              </a:ext>
            </a:extLst>
          </p:cNvPr>
          <p:cNvSpPr>
            <a:spLocks noGrp="1"/>
          </p:cNvSpPr>
          <p:nvPr>
            <p:ph type="title"/>
          </p:nvPr>
        </p:nvSpPr>
        <p:spPr/>
        <p:txBody>
          <a:bodyPr/>
          <a:lstStyle/>
          <a:p>
            <a:r>
              <a:rPr lang="en-US"/>
              <a:t>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18F0DF-35B5-4AD5-89F6-43CFCD578875}"/>
                  </a:ext>
                </a:extLst>
              </p:cNvPr>
              <p:cNvSpPr>
                <a:spLocks noGrp="1"/>
              </p:cNvSpPr>
              <p:nvPr>
                <p:ph idx="1"/>
              </p:nvPr>
            </p:nvSpPr>
            <p:spPr>
              <a:xfrm>
                <a:off x="612423" y="5308347"/>
                <a:ext cx="11187258" cy="1584961"/>
              </a:xfrm>
            </p:spPr>
            <p:txBody>
              <a:bodyPr>
                <a:normAutofit/>
              </a:bodyPr>
              <a:lstStyle/>
              <a:p>
                <a:r>
                  <a:rPr lang="en-US" dirty="0"/>
                  <a:t>Intuition: The weighted average of values </a:t>
                </a:r>
                <a14:m>
                  <m:oMath xmlns:m="http://schemas.openxmlformats.org/officeDocument/2006/math">
                    <m:r>
                      <a:rPr lang="en-US" b="0" i="1" smtClean="0">
                        <a:latin typeface="Cambria Math" panose="02040503050406030204" pitchFamily="18" charset="0"/>
                      </a:rPr>
                      <m:t>𝑋</m:t>
                    </m:r>
                  </m:oMath>
                </a14:m>
                <a:r>
                  <a:rPr lang="en-US" dirty="0"/>
                  <a:t> could take on.</a:t>
                </a:r>
              </a:p>
              <a:p>
                <a:r>
                  <a:rPr lang="en-US" dirty="0"/>
                  <a:t>Weighted by the probability you actually see them.</a:t>
                </a:r>
              </a:p>
            </p:txBody>
          </p:sp>
        </mc:Choice>
        <mc:Fallback xmlns="">
          <p:sp>
            <p:nvSpPr>
              <p:cNvPr id="3" name="Content Placeholder 2">
                <a:extLst>
                  <a:ext uri="{FF2B5EF4-FFF2-40B4-BE49-F238E27FC236}">
                    <a16:creationId xmlns:a16="http://schemas.microsoft.com/office/drawing/2014/main" id="{4B18F0DF-35B5-4AD5-89F6-43CFCD578875}"/>
                  </a:ext>
                </a:extLst>
              </p:cNvPr>
              <p:cNvSpPr>
                <a:spLocks noGrp="1" noRot="1" noChangeAspect="1" noMove="1" noResize="1" noEditPoints="1" noAdjustHandles="1" noChangeArrowheads="1" noChangeShapeType="1" noTextEdit="1"/>
              </p:cNvSpPr>
              <p:nvPr>
                <p:ph idx="1"/>
              </p:nvPr>
            </p:nvSpPr>
            <p:spPr>
              <a:xfrm>
                <a:off x="612423" y="5308347"/>
                <a:ext cx="11187258" cy="1584961"/>
              </a:xfrm>
              <a:blipFill>
                <a:blip r:embed="rId3"/>
                <a:stretch>
                  <a:fillRect l="-680" t="-7200"/>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A8052B5-6BE1-4F71-BD59-B612AF34D9FF}"/>
              </a:ext>
            </a:extLst>
          </p:cNvPr>
          <p:cNvGrpSpPr/>
          <p:nvPr/>
        </p:nvGrpSpPr>
        <p:grpSpPr>
          <a:xfrm>
            <a:off x="551798" y="1549652"/>
            <a:ext cx="11308508" cy="3578608"/>
            <a:chOff x="551798" y="1549652"/>
            <a:chExt cx="11064962" cy="3578608"/>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6E34E5B-B088-4CF9-9D6C-015A97493302}"/>
                    </a:ext>
                  </a:extLst>
                </p:cNvPr>
                <p:cNvSpPr/>
                <p:nvPr/>
              </p:nvSpPr>
              <p:spPr>
                <a:xfrm>
                  <a:off x="551798" y="1549652"/>
                  <a:ext cx="11064962" cy="357860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“expectation” (or “expected value”) of a random variable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𝒌</m:t>
                            </m:r>
                            <m:r>
                              <a:rPr lang="en-US" sz="2800" i="1">
                                <a:latin typeface="Cambria Math" panose="02040503050406030204" pitchFamily="18" charset="0"/>
                              </a:rPr>
                              <m:t>∈</m:t>
                            </m:r>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Ω</m:t>
                                </m:r>
                              </m:e>
                              <m:sub>
                                <m:r>
                                  <a:rPr lang="en-US" sz="2800" b="0" i="1" smtClean="0">
                                    <a:latin typeface="Cambria Math" panose="02040503050406030204" pitchFamily="18" charset="0"/>
                                  </a:rPr>
                                  <m:t>𝑋</m:t>
                                </m:r>
                              </m:sub>
                            </m:sSub>
                          </m:sub>
                          <m:sup/>
                          <m:e>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1" i="1" smtClean="0">
                                <a:latin typeface="Cambria Math" panose="02040503050406030204" pitchFamily="18" charset="0"/>
                              </a:rPr>
                              <m:t>𝑿</m:t>
                            </m:r>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𝜔</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sub>
                          <m:sup/>
                          <m:e>
                            <m:r>
                              <a:rPr lang="en-US" sz="2800" i="1">
                                <a:latin typeface="Cambria Math" panose="02040503050406030204" pitchFamily="18" charset="0"/>
                              </a:rPr>
                              <m:t>𝑋</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b="0" i="1" smtClean="0">
                                <a:latin typeface="Cambria Math" panose="02040503050406030204" pitchFamily="18" charset="0"/>
                              </a:rPr>
                              <m:t>⋅</m:t>
                            </m:r>
                            <m:r>
                              <a:rPr lang="en-US" sz="2800" b="0" i="1" smtClean="0">
                                <a:latin typeface="Cambria Math" panose="02040503050406030204" pitchFamily="18" charset="0"/>
                              </a:rPr>
                              <m:t>ℙ</m:t>
                            </m:r>
                            <m:r>
                              <a:rPr lang="en-US" sz="2800" b="0" i="1" smtClean="0">
                                <a:latin typeface="Cambria Math" panose="02040503050406030204" pitchFamily="18" charset="0"/>
                              </a:rPr>
                              <m:t>(</m:t>
                            </m:r>
                            <m:r>
                              <a:rPr lang="en-US" sz="2800" b="0" i="1" smtClean="0">
                                <a:latin typeface="Cambria Math" panose="02040503050406030204" pitchFamily="18" charset="0"/>
                              </a:rPr>
                              <m:t>𝜔</m:t>
                            </m:r>
                            <m:r>
                              <a:rPr lang="en-US" sz="2800" b="0" i="1" smtClean="0">
                                <a:latin typeface="Cambria Math" panose="02040503050406030204" pitchFamily="18"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96E34E5B-B088-4CF9-9D6C-015A97493302}"/>
                    </a:ext>
                  </a:extLst>
                </p:cNvPr>
                <p:cNvSpPr>
                  <a:spLocks noRot="1" noChangeAspect="1" noMove="1" noResize="1" noEditPoints="1" noAdjustHandles="1" noChangeArrowheads="1" noChangeShapeType="1" noTextEdit="1"/>
                </p:cNvSpPr>
                <p:nvPr/>
              </p:nvSpPr>
              <p:spPr>
                <a:xfrm>
                  <a:off x="551798" y="1549652"/>
                  <a:ext cx="11064962" cy="3578608"/>
                </a:xfrm>
                <a:prstGeom prst="rect">
                  <a:avLst/>
                </a:prstGeom>
                <a:blipFill>
                  <a:blip r:embed="rId4"/>
                  <a:stretch>
                    <a:fillRect t="-10601" b="-5123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DC8BCC3-8752-421A-9AF0-2CE81EAE62D5}"/>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Expectation</a:t>
              </a:r>
            </a:p>
          </p:txBody>
        </p:sp>
      </p:grpSp>
    </p:spTree>
    <p:extLst>
      <p:ext uri="{BB962C8B-B14F-4D97-AF65-F5344CB8AC3E}">
        <p14:creationId xmlns:p14="http://schemas.microsoft.com/office/powerpoint/2010/main" val="494548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C1B4-A479-D2CF-F07E-5FFBE795A22A}"/>
              </a:ext>
            </a:extLst>
          </p:cNvPr>
          <p:cNvSpPr>
            <a:spLocks noGrp="1"/>
          </p:cNvSpPr>
          <p:nvPr>
            <p:ph type="title"/>
          </p:nvPr>
        </p:nvSpPr>
        <p:spPr/>
        <p:txBody>
          <a:bodyPr/>
          <a:lstStyle/>
          <a:p>
            <a:r>
              <a:rPr lang="en-US" dirty="0"/>
              <a:t>How to know what indicators to define?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033BDF-5917-4272-F091-A0DE9C0F6AED}"/>
                  </a:ext>
                </a:extLst>
              </p:cNvPr>
              <p:cNvSpPr>
                <a:spLocks noGrp="1"/>
              </p:cNvSpPr>
              <p:nvPr>
                <p:ph idx="1"/>
              </p:nvPr>
            </p:nvSpPr>
            <p:spPr>
              <a:xfrm>
                <a:off x="575240" y="1463857"/>
                <a:ext cx="11323390" cy="4845504"/>
              </a:xfrm>
            </p:spPr>
            <p:txBody>
              <a:bodyPr>
                <a:normAutofit/>
              </a:bodyPr>
              <a:lstStyle/>
              <a:p>
                <a:pPr>
                  <a:buFont typeface="Arial" panose="020B0604020202020204" pitchFamily="34" charset="0"/>
                  <a:buChar char="•"/>
                </a:pPr>
                <a:r>
                  <a:rPr lang="en-US" sz="2600" dirty="0"/>
                  <a:t>"find the </a:t>
                </a:r>
                <a:r>
                  <a:rPr lang="en-US" sz="2600" b="1" dirty="0">
                    <a:solidFill>
                      <a:schemeClr val="accent3">
                        <a:lumMod val="60000"/>
                        <a:lumOff val="40000"/>
                      </a:schemeClr>
                    </a:solidFill>
                  </a:rPr>
                  <a:t>expected number of students (from n in total) who show up in class</a:t>
                </a:r>
                <a:r>
                  <a:rPr lang="en-US" sz="2600" dirty="0"/>
                  <a:t>" -&gt; maybe define </a:t>
                </a:r>
                <a:r>
                  <a:rPr lang="en-US" sz="2600" b="1" dirty="0">
                    <a:solidFill>
                      <a:schemeClr val="accent5"/>
                    </a:solidFill>
                  </a:rPr>
                  <a:t>indicator RVs </a:t>
                </a:r>
                <a14:m>
                  <m:oMath xmlns:m="http://schemas.openxmlformats.org/officeDocument/2006/math">
                    <m:sSub>
                      <m:sSubPr>
                        <m:ctrlPr>
                          <a:rPr lang="en-US" sz="2600" b="1" i="1" dirty="0" smtClean="0">
                            <a:solidFill>
                              <a:schemeClr val="accent5"/>
                            </a:solidFill>
                            <a:effectLst/>
                            <a:latin typeface="Cambria Math" panose="02040503050406030204" pitchFamily="18" charset="0"/>
                          </a:rPr>
                        </m:ctrlPr>
                      </m:sSubPr>
                      <m:e>
                        <m:r>
                          <a:rPr lang="en-US" sz="2600" b="1" i="0" dirty="0" smtClean="0">
                            <a:solidFill>
                              <a:schemeClr val="accent5"/>
                            </a:solidFill>
                            <a:effectLst/>
                            <a:latin typeface="Cambria Math" panose="02040503050406030204" pitchFamily="18" charset="0"/>
                          </a:rPr>
                          <m:t>𝐗</m:t>
                        </m:r>
                      </m:e>
                      <m:sub>
                        <m:r>
                          <a:rPr lang="en-US" sz="2600" b="1" i="0" dirty="0" smtClean="0">
                            <a:solidFill>
                              <a:schemeClr val="accent5"/>
                            </a:solidFill>
                            <a:effectLst/>
                            <a:latin typeface="Cambria Math" panose="02040503050406030204" pitchFamily="18" charset="0"/>
                          </a:rPr>
                          <m:t>𝐢</m:t>
                        </m:r>
                      </m:sub>
                    </m:sSub>
                  </m:oMath>
                </a14:m>
                <a:r>
                  <a:rPr lang="en-US" sz="2600" b="1" dirty="0">
                    <a:solidFill>
                      <a:schemeClr val="accent5"/>
                    </a:solidFill>
                  </a:rPr>
                  <a:t>​ that is </a:t>
                </a:r>
                <a14:m>
                  <m:oMath xmlns:m="http://schemas.openxmlformats.org/officeDocument/2006/math">
                    <m:r>
                      <a:rPr lang="en-US" sz="2600" b="1" i="0" dirty="0" smtClean="0">
                        <a:solidFill>
                          <a:schemeClr val="accent5"/>
                        </a:solidFill>
                        <a:latin typeface="Cambria Math" panose="02040503050406030204" pitchFamily="18" charset="0"/>
                      </a:rPr>
                      <m:t>𝟏</m:t>
                    </m:r>
                  </m:oMath>
                </a14:m>
                <a:r>
                  <a:rPr lang="en-US" sz="2600" b="1" dirty="0">
                    <a:solidFill>
                      <a:schemeClr val="accent5"/>
                    </a:solidFill>
                  </a:rPr>
                  <a:t> if the </a:t>
                </a:r>
                <a:r>
                  <a:rPr lang="en-US" sz="2600" b="1" dirty="0" err="1">
                    <a:solidFill>
                      <a:schemeClr val="accent5"/>
                    </a:solidFill>
                  </a:rPr>
                  <a:t>i'th</a:t>
                </a:r>
                <a:r>
                  <a:rPr lang="en-US" sz="2600" b="1" dirty="0">
                    <a:solidFill>
                      <a:schemeClr val="accent5"/>
                    </a:solidFill>
                  </a:rPr>
                  <a:t> student shows up </a:t>
                </a:r>
                <a:br>
                  <a:rPr lang="en-US" sz="2600" dirty="0"/>
                </a:br>
                <a:r>
                  <a:rPr lang="en-US" sz="2600" dirty="0"/>
                  <a:t>-&gt; </a:t>
                </a:r>
                <a14:m>
                  <m:oMath xmlns:m="http://schemas.openxmlformats.org/officeDocument/2006/math">
                    <m:r>
                      <a:rPr lang="en-US" sz="2600" b="1" i="0" dirty="0" smtClean="0">
                        <a:solidFill>
                          <a:schemeClr val="accent1"/>
                        </a:solidFill>
                        <a:latin typeface="Cambria Math" panose="02040503050406030204" pitchFamily="18" charset="0"/>
                      </a:rPr>
                      <m:t>𝐗</m:t>
                    </m:r>
                    <m:r>
                      <a:rPr lang="en-US" sz="2600" b="1" i="0" dirty="0" smtClean="0">
                        <a:solidFill>
                          <a:schemeClr val="accent1"/>
                        </a:solidFill>
                        <a:latin typeface="Cambria Math" panose="02040503050406030204" pitchFamily="18" charset="0"/>
                      </a:rPr>
                      <m:t>=</m:t>
                    </m:r>
                    <m:nary>
                      <m:naryPr>
                        <m:chr m:val="∑"/>
                        <m:ctrlPr>
                          <a:rPr lang="en-US" sz="2600" b="1" i="1" dirty="0" smtClean="0">
                            <a:solidFill>
                              <a:schemeClr val="accent1"/>
                            </a:solidFill>
                            <a:latin typeface="Cambria Math" panose="02040503050406030204" pitchFamily="18" charset="0"/>
                          </a:rPr>
                        </m:ctrlPr>
                      </m:naryPr>
                      <m:sub>
                        <m:r>
                          <a:rPr lang="en-US" sz="2600" b="1" i="0" dirty="0" smtClean="0">
                            <a:solidFill>
                              <a:schemeClr val="accent1"/>
                            </a:solidFill>
                            <a:latin typeface="Cambria Math" panose="02040503050406030204" pitchFamily="18" charset="0"/>
                          </a:rPr>
                          <m:t>𝐢</m:t>
                        </m:r>
                        <m:r>
                          <a:rPr lang="en-US" sz="2600" b="1" i="0" dirty="0" smtClean="0">
                            <a:solidFill>
                              <a:schemeClr val="accent1"/>
                            </a:solidFill>
                            <a:latin typeface="Cambria Math" panose="02040503050406030204" pitchFamily="18" charset="0"/>
                          </a:rPr>
                          <m:t>=</m:t>
                        </m:r>
                        <m:r>
                          <a:rPr lang="en-US" sz="2600" b="1" i="0" dirty="0" smtClean="0">
                            <a:solidFill>
                              <a:schemeClr val="accent1"/>
                            </a:solidFill>
                            <a:latin typeface="Cambria Math" panose="02040503050406030204" pitchFamily="18" charset="0"/>
                          </a:rPr>
                          <m:t>𝟏</m:t>
                        </m:r>
                      </m:sub>
                      <m:sup>
                        <m:r>
                          <a:rPr lang="en-US" sz="2600" b="1" i="0" dirty="0" smtClean="0">
                            <a:solidFill>
                              <a:schemeClr val="accent1"/>
                            </a:solidFill>
                            <a:latin typeface="Cambria Math" panose="02040503050406030204" pitchFamily="18" charset="0"/>
                          </a:rPr>
                          <m:t>𝐧</m:t>
                        </m:r>
                      </m:sup>
                      <m:e>
                        <m:sSub>
                          <m:sSubPr>
                            <m:ctrlPr>
                              <a:rPr lang="en-US" sz="2600" b="1" i="1" dirty="0" smtClean="0">
                                <a:solidFill>
                                  <a:schemeClr val="accent1"/>
                                </a:solidFill>
                                <a:latin typeface="Cambria Math" panose="02040503050406030204" pitchFamily="18" charset="0"/>
                              </a:rPr>
                            </m:ctrlPr>
                          </m:sSubPr>
                          <m:e>
                            <m:r>
                              <a:rPr lang="en-US" sz="2600" b="1" i="0" dirty="0" smtClean="0">
                                <a:solidFill>
                                  <a:schemeClr val="accent1"/>
                                </a:solidFill>
                                <a:latin typeface="Cambria Math" panose="02040503050406030204" pitchFamily="18" charset="0"/>
                              </a:rPr>
                              <m:t>𝐗</m:t>
                            </m:r>
                          </m:e>
                          <m:sub>
                            <m:r>
                              <a:rPr lang="en-US" sz="2600" b="1" i="0" dirty="0" smtClean="0">
                                <a:solidFill>
                                  <a:schemeClr val="accent1"/>
                                </a:solidFill>
                                <a:latin typeface="Cambria Math" panose="02040503050406030204" pitchFamily="18" charset="0"/>
                              </a:rPr>
                              <m:t>𝐢</m:t>
                            </m:r>
                          </m:sub>
                        </m:sSub>
                      </m:e>
                    </m:nary>
                    <m:r>
                      <a:rPr lang="en-US" sz="2600" b="1" i="0" dirty="0" smtClean="0">
                        <a:solidFill>
                          <a:schemeClr val="accent1"/>
                        </a:solidFill>
                        <a:latin typeface="Cambria Math" panose="02040503050406030204" pitchFamily="18" charset="0"/>
                      </a:rPr>
                      <m:t>=</m:t>
                    </m:r>
                    <m:r>
                      <a:rPr lang="en-US" sz="2600" b="1" i="0" dirty="0" smtClean="0">
                        <a:solidFill>
                          <a:schemeClr val="accent1"/>
                        </a:solidFill>
                        <a:effectLst/>
                        <a:latin typeface="Cambria Math" panose="02040503050406030204" pitchFamily="18" charset="0"/>
                      </a:rPr>
                      <m:t>𝐗</m:t>
                    </m:r>
                  </m:oMath>
                </a14:m>
                <a:endParaRPr lang="en-US" sz="2600" b="1" dirty="0">
                  <a:effectLst/>
                </a:endParaRPr>
              </a:p>
              <a:p>
                <a:pPr>
                  <a:buFont typeface="Arial" panose="020B0604020202020204" pitchFamily="34" charset="0"/>
                  <a:buChar char="•"/>
                </a:pPr>
                <a:r>
                  <a:rPr lang="en-US" sz="2600" dirty="0"/>
                  <a:t>"find the </a:t>
                </a:r>
                <a:r>
                  <a:rPr lang="en-US" sz="2600" b="1" dirty="0">
                    <a:solidFill>
                      <a:schemeClr val="accent3">
                        <a:lumMod val="60000"/>
                        <a:lumOff val="40000"/>
                      </a:schemeClr>
                    </a:solidFill>
                  </a:rPr>
                  <a:t>expected number of defective items in a batch of 100 items</a:t>
                </a:r>
                <a:r>
                  <a:rPr lang="en-US" sz="2600" dirty="0"/>
                  <a:t>" </a:t>
                </a:r>
                <a:br>
                  <a:rPr lang="en-US" sz="2600" dirty="0"/>
                </a:br>
                <a:r>
                  <a:rPr lang="en-US" sz="2600" dirty="0"/>
                  <a:t>-&gt; maybe define </a:t>
                </a:r>
                <a:r>
                  <a:rPr lang="en-US" sz="2600" b="1" dirty="0">
                    <a:solidFill>
                      <a:schemeClr val="accent5"/>
                    </a:solidFill>
                  </a:rPr>
                  <a:t>indicator RVs </a:t>
                </a:r>
                <a14:m>
                  <m:oMath xmlns:m="http://schemas.openxmlformats.org/officeDocument/2006/math">
                    <m:sSub>
                      <m:sSubPr>
                        <m:ctrlPr>
                          <a:rPr lang="en-US" sz="2600" b="1" i="1" dirty="0" smtClean="0">
                            <a:solidFill>
                              <a:schemeClr val="accent5"/>
                            </a:solidFill>
                            <a:effectLst/>
                            <a:latin typeface="Cambria Math" panose="02040503050406030204" pitchFamily="18" charset="0"/>
                          </a:rPr>
                        </m:ctrlPr>
                      </m:sSubPr>
                      <m:e>
                        <m:r>
                          <a:rPr lang="en-US" sz="2600" b="1" i="1" dirty="0" smtClean="0">
                            <a:solidFill>
                              <a:schemeClr val="accent5"/>
                            </a:solidFill>
                            <a:effectLst/>
                            <a:latin typeface="Cambria Math" panose="02040503050406030204" pitchFamily="18" charset="0"/>
                          </a:rPr>
                          <m:t>𝑿</m:t>
                        </m:r>
                      </m:e>
                      <m:sub>
                        <m:r>
                          <a:rPr lang="en-US" sz="2600" b="1" i="1" dirty="0" smtClean="0">
                            <a:solidFill>
                              <a:schemeClr val="accent5"/>
                            </a:solidFill>
                            <a:effectLst/>
                            <a:latin typeface="Cambria Math" panose="02040503050406030204" pitchFamily="18" charset="0"/>
                          </a:rPr>
                          <m:t>𝒊</m:t>
                        </m:r>
                      </m:sub>
                    </m:sSub>
                  </m:oMath>
                </a14:m>
                <a:r>
                  <a:rPr lang="en-US" sz="2600" b="1" dirty="0">
                    <a:solidFill>
                      <a:schemeClr val="accent5"/>
                    </a:solidFill>
                  </a:rPr>
                  <a:t>​ that is </a:t>
                </a:r>
                <a14:m>
                  <m:oMath xmlns:m="http://schemas.openxmlformats.org/officeDocument/2006/math">
                    <m:r>
                      <a:rPr lang="en-US" sz="2600" b="1" i="1" dirty="0" smtClean="0">
                        <a:solidFill>
                          <a:schemeClr val="accent5"/>
                        </a:solidFill>
                        <a:latin typeface="Cambria Math" panose="02040503050406030204" pitchFamily="18" charset="0"/>
                      </a:rPr>
                      <m:t>𝟏</m:t>
                    </m:r>
                  </m:oMath>
                </a14:m>
                <a:r>
                  <a:rPr lang="en-US" sz="2600" b="1" dirty="0">
                    <a:solidFill>
                      <a:schemeClr val="accent5"/>
                    </a:solidFill>
                  </a:rPr>
                  <a:t> if the </a:t>
                </a:r>
                <a:r>
                  <a:rPr lang="en-US" sz="2600" b="1" dirty="0" err="1">
                    <a:solidFill>
                      <a:schemeClr val="accent5"/>
                    </a:solidFill>
                  </a:rPr>
                  <a:t>i'th</a:t>
                </a:r>
                <a:r>
                  <a:rPr lang="en-US" sz="2600" b="1" dirty="0">
                    <a:solidFill>
                      <a:schemeClr val="accent5"/>
                    </a:solidFill>
                  </a:rPr>
                  <a:t> item is defective </a:t>
                </a:r>
                <a:br>
                  <a:rPr lang="en-US" sz="2600" b="1" dirty="0">
                    <a:solidFill>
                      <a:schemeClr val="accent5"/>
                    </a:solidFill>
                  </a:rPr>
                </a:br>
                <a:r>
                  <a:rPr lang="en-US" sz="2600" dirty="0"/>
                  <a:t>-&gt; </a:t>
                </a:r>
                <a14:m>
                  <m:oMath xmlns:m="http://schemas.openxmlformats.org/officeDocument/2006/math">
                    <m:r>
                      <a:rPr lang="en-US" sz="2600" b="1" i="1" dirty="0" smtClean="0">
                        <a:solidFill>
                          <a:schemeClr val="accent1"/>
                        </a:solidFill>
                        <a:latin typeface="Cambria Math" panose="02040503050406030204" pitchFamily="18" charset="0"/>
                      </a:rPr>
                      <m:t>𝑿</m:t>
                    </m:r>
                    <m:r>
                      <a:rPr lang="en-US" sz="2600" b="1" i="1" dirty="0" smtClean="0">
                        <a:solidFill>
                          <a:schemeClr val="accent1"/>
                        </a:solidFill>
                        <a:latin typeface="Cambria Math" panose="02040503050406030204" pitchFamily="18" charset="0"/>
                      </a:rPr>
                      <m:t>=</m:t>
                    </m:r>
                    <m:nary>
                      <m:naryPr>
                        <m:chr m:val="∑"/>
                        <m:ctrlPr>
                          <a:rPr lang="en-US" sz="2600" b="1" i="1" dirty="0" smtClean="0">
                            <a:solidFill>
                              <a:schemeClr val="accent1"/>
                            </a:solidFill>
                            <a:latin typeface="Cambria Math" panose="02040503050406030204" pitchFamily="18" charset="0"/>
                          </a:rPr>
                        </m:ctrlPr>
                      </m:naryPr>
                      <m:sub>
                        <m:r>
                          <a:rPr lang="en-US" sz="2600" b="1" i="1" dirty="0" smtClean="0">
                            <a:solidFill>
                              <a:schemeClr val="accent1"/>
                            </a:solidFill>
                            <a:latin typeface="Cambria Math" panose="02040503050406030204" pitchFamily="18" charset="0"/>
                          </a:rPr>
                          <m:t>𝒊</m:t>
                        </m:r>
                        <m:r>
                          <a:rPr lang="en-US" sz="2600" b="1" i="1" dirty="0" smtClean="0">
                            <a:solidFill>
                              <a:schemeClr val="accent1"/>
                            </a:solidFill>
                            <a:latin typeface="Cambria Math" panose="02040503050406030204" pitchFamily="18" charset="0"/>
                          </a:rPr>
                          <m:t>=</m:t>
                        </m:r>
                        <m:r>
                          <a:rPr lang="en-US" sz="2600" b="1" i="1" dirty="0" smtClean="0">
                            <a:solidFill>
                              <a:schemeClr val="accent1"/>
                            </a:solidFill>
                            <a:latin typeface="Cambria Math" panose="02040503050406030204" pitchFamily="18" charset="0"/>
                          </a:rPr>
                          <m:t>𝟏</m:t>
                        </m:r>
                      </m:sub>
                      <m:sup>
                        <m:r>
                          <a:rPr lang="en-US" sz="2600" b="1" i="1" dirty="0" smtClean="0">
                            <a:solidFill>
                              <a:schemeClr val="accent1"/>
                            </a:solidFill>
                            <a:latin typeface="Cambria Math" panose="02040503050406030204" pitchFamily="18" charset="0"/>
                          </a:rPr>
                          <m:t>𝒏</m:t>
                        </m:r>
                      </m:sup>
                      <m:e>
                        <m:sSub>
                          <m:sSubPr>
                            <m:ctrlPr>
                              <a:rPr lang="en-US" sz="2600" b="1" i="1" dirty="0" smtClean="0">
                                <a:solidFill>
                                  <a:schemeClr val="accent1"/>
                                </a:solidFill>
                                <a:latin typeface="Cambria Math" panose="02040503050406030204" pitchFamily="18" charset="0"/>
                              </a:rPr>
                            </m:ctrlPr>
                          </m:sSubPr>
                          <m:e>
                            <m:r>
                              <a:rPr lang="en-US" sz="2600" b="1" i="1" dirty="0" smtClean="0">
                                <a:solidFill>
                                  <a:schemeClr val="accent1"/>
                                </a:solidFill>
                                <a:latin typeface="Cambria Math" panose="02040503050406030204" pitchFamily="18" charset="0"/>
                              </a:rPr>
                              <m:t>𝑿</m:t>
                            </m:r>
                          </m:e>
                          <m:sub>
                            <m:r>
                              <a:rPr lang="en-US" sz="2600" b="1" i="1" dirty="0" smtClean="0">
                                <a:solidFill>
                                  <a:schemeClr val="accent1"/>
                                </a:solidFill>
                                <a:latin typeface="Cambria Math" panose="02040503050406030204" pitchFamily="18" charset="0"/>
                              </a:rPr>
                              <m:t>𝒊</m:t>
                            </m:r>
                          </m:sub>
                        </m:sSub>
                      </m:e>
                    </m:nary>
                  </m:oMath>
                </a14:m>
                <a:endParaRPr lang="en-US" sz="2600" b="1" dirty="0">
                  <a:effectLst/>
                </a:endParaRPr>
              </a:p>
              <a:p>
                <a:pPr>
                  <a:buFont typeface="Arial" panose="020B0604020202020204" pitchFamily="34" charset="0"/>
                  <a:buChar char="•"/>
                </a:pPr>
                <a:r>
                  <a:rPr lang="en-US" sz="2600" dirty="0"/>
                  <a:t>"find the </a:t>
                </a:r>
                <a:r>
                  <a:rPr lang="en-US" sz="2600" b="1" dirty="0">
                    <a:solidFill>
                      <a:schemeClr val="accent3">
                        <a:lumMod val="60000"/>
                        <a:lumOff val="40000"/>
                      </a:schemeClr>
                    </a:solidFill>
                  </a:rPr>
                  <a:t>expected number of A that have B </a:t>
                </a:r>
                <a:r>
                  <a:rPr lang="en-US" sz="2600" dirty="0"/>
                  <a:t>(B is some property)“</a:t>
                </a:r>
                <a:br>
                  <a:rPr lang="en-US" sz="2600" dirty="0"/>
                </a:br>
                <a:r>
                  <a:rPr lang="en-US" sz="2600" dirty="0"/>
                  <a:t>-&gt; maybe define </a:t>
                </a:r>
                <a:r>
                  <a:rPr lang="en-US" sz="2600" b="1" dirty="0">
                    <a:solidFill>
                      <a:schemeClr val="accent5"/>
                    </a:solidFill>
                  </a:rPr>
                  <a:t>indicator RVs </a:t>
                </a:r>
                <a14:m>
                  <m:oMath xmlns:m="http://schemas.openxmlformats.org/officeDocument/2006/math">
                    <m:sSub>
                      <m:sSubPr>
                        <m:ctrlPr>
                          <a:rPr lang="en-US" sz="2600" b="1" i="1" dirty="0" smtClean="0">
                            <a:solidFill>
                              <a:schemeClr val="accent5"/>
                            </a:solidFill>
                            <a:effectLst/>
                            <a:latin typeface="Cambria Math" panose="02040503050406030204" pitchFamily="18" charset="0"/>
                          </a:rPr>
                        </m:ctrlPr>
                      </m:sSubPr>
                      <m:e>
                        <m:r>
                          <a:rPr lang="en-US" sz="2600" b="1" i="1" dirty="0" smtClean="0">
                            <a:solidFill>
                              <a:schemeClr val="accent5"/>
                            </a:solidFill>
                            <a:effectLst/>
                            <a:latin typeface="Cambria Math" panose="02040503050406030204" pitchFamily="18" charset="0"/>
                          </a:rPr>
                          <m:t>𝑿</m:t>
                        </m:r>
                      </m:e>
                      <m:sub>
                        <m:r>
                          <a:rPr lang="en-US" sz="2600" b="1" i="1" dirty="0" smtClean="0">
                            <a:solidFill>
                              <a:schemeClr val="accent5"/>
                            </a:solidFill>
                            <a:effectLst/>
                            <a:latin typeface="Cambria Math" panose="02040503050406030204" pitchFamily="18" charset="0"/>
                          </a:rPr>
                          <m:t>𝒊</m:t>
                        </m:r>
                      </m:sub>
                    </m:sSub>
                  </m:oMath>
                </a14:m>
                <a:r>
                  <a:rPr lang="en-US" sz="2600" b="1" dirty="0">
                    <a:solidFill>
                      <a:schemeClr val="accent5"/>
                    </a:solidFill>
                  </a:rPr>
                  <a:t>​​ for the </a:t>
                </a:r>
                <a:r>
                  <a:rPr lang="en-US" sz="2600" b="1" dirty="0" err="1">
                    <a:solidFill>
                      <a:schemeClr val="accent5"/>
                    </a:solidFill>
                  </a:rPr>
                  <a:t>i'th</a:t>
                </a:r>
                <a:r>
                  <a:rPr lang="en-US" sz="2600" b="1" dirty="0">
                    <a:solidFill>
                      <a:schemeClr val="accent5"/>
                    </a:solidFill>
                  </a:rPr>
                  <a:t> possible A that is 1 if that A has B</a:t>
                </a:r>
              </a:p>
              <a:p>
                <a:endParaRPr lang="en-US" sz="2600" dirty="0"/>
              </a:p>
            </p:txBody>
          </p:sp>
        </mc:Choice>
        <mc:Fallback xmlns="">
          <p:sp>
            <p:nvSpPr>
              <p:cNvPr id="3" name="Content Placeholder 2">
                <a:extLst>
                  <a:ext uri="{FF2B5EF4-FFF2-40B4-BE49-F238E27FC236}">
                    <a16:creationId xmlns:a16="http://schemas.microsoft.com/office/drawing/2014/main" id="{87033BDF-5917-4272-F091-A0DE9C0F6AED}"/>
                  </a:ext>
                </a:extLst>
              </p:cNvPr>
              <p:cNvSpPr>
                <a:spLocks noGrp="1" noRot="1" noChangeAspect="1" noMove="1" noResize="1" noEditPoints="1" noAdjustHandles="1" noChangeArrowheads="1" noChangeShapeType="1" noTextEdit="1"/>
              </p:cNvSpPr>
              <p:nvPr>
                <p:ph idx="1"/>
              </p:nvPr>
            </p:nvSpPr>
            <p:spPr>
              <a:xfrm>
                <a:off x="575240" y="1463857"/>
                <a:ext cx="11323390" cy="4845504"/>
              </a:xfrm>
              <a:blipFill>
                <a:blip r:embed="rId3"/>
                <a:stretch>
                  <a:fillRect l="-1238" t="-1887" r="-807"/>
                </a:stretch>
              </a:blipFill>
            </p:spPr>
            <p:txBody>
              <a:bodyPr/>
              <a:lstStyle/>
              <a:p>
                <a:r>
                  <a:rPr lang="en-US">
                    <a:noFill/>
                  </a:rPr>
                  <a:t> </a:t>
                </a:r>
              </a:p>
            </p:txBody>
          </p:sp>
        </mc:Fallback>
      </mc:AlternateContent>
    </p:spTree>
    <p:extLst>
      <p:ext uri="{BB962C8B-B14F-4D97-AF65-F5344CB8AC3E}">
        <p14:creationId xmlns:p14="http://schemas.microsoft.com/office/powerpoint/2010/main" val="377908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A425-A3BF-FEBF-CF78-EF3769E93306}"/>
              </a:ext>
            </a:extLst>
          </p:cNvPr>
          <p:cNvSpPr>
            <a:spLocks noGrp="1"/>
          </p:cNvSpPr>
          <p:nvPr>
            <p:ph type="title"/>
          </p:nvPr>
        </p:nvSpPr>
        <p:spPr/>
        <p:txBody>
          <a:bodyPr/>
          <a:lstStyle/>
          <a:p>
            <a:r>
              <a:rPr lang="en-US" dirty="0"/>
              <a:t>Techniques For Finding Expectation</a:t>
            </a:r>
          </a:p>
        </p:txBody>
      </p:sp>
      <p:sp>
        <p:nvSpPr>
          <p:cNvPr id="3" name="Content Placeholder 2">
            <a:extLst>
              <a:ext uri="{FF2B5EF4-FFF2-40B4-BE49-F238E27FC236}">
                <a16:creationId xmlns:a16="http://schemas.microsoft.com/office/drawing/2014/main" id="{2973771A-65A5-34A6-AADC-B02373B6E32C}"/>
              </a:ext>
            </a:extLst>
          </p:cNvPr>
          <p:cNvSpPr>
            <a:spLocks noGrp="1"/>
          </p:cNvSpPr>
          <p:nvPr>
            <p:ph idx="1"/>
          </p:nvPr>
        </p:nvSpPr>
        <p:spPr>
          <a:xfrm>
            <a:off x="575240" y="1463857"/>
            <a:ext cx="6785680" cy="4845504"/>
          </a:xfrm>
        </p:spPr>
        <p:txBody>
          <a:bodyPr>
            <a:normAutofit lnSpcReduction="10000"/>
          </a:bodyPr>
          <a:lstStyle/>
          <a:p>
            <a:r>
              <a:rPr lang="en-US" b="1" dirty="0">
                <a:solidFill>
                  <a:schemeClr val="accent3"/>
                </a:solidFill>
              </a:rPr>
              <a:t>1. Definition of Expectation</a:t>
            </a:r>
          </a:p>
          <a:p>
            <a:r>
              <a:rPr lang="en-US" dirty="0"/>
              <a:t>When the support is small enough and we can find the PMF of X</a:t>
            </a:r>
          </a:p>
          <a:p>
            <a:endParaRPr lang="en-US" sz="1100" dirty="0"/>
          </a:p>
          <a:p>
            <a:r>
              <a:rPr lang="en-US" b="1" dirty="0">
                <a:solidFill>
                  <a:schemeClr val="accent3"/>
                </a:solidFill>
              </a:rPr>
              <a:t>2. Linearity of Expectation</a:t>
            </a:r>
          </a:p>
          <a:p>
            <a:r>
              <a:rPr lang="en-US" dirty="0"/>
              <a:t>When we can break X into a sum</a:t>
            </a:r>
          </a:p>
          <a:p>
            <a:pPr lvl="1"/>
            <a:r>
              <a:rPr lang="en-US" dirty="0"/>
              <a:t>Break into indicator RVs if it’s some kind of count</a:t>
            </a:r>
          </a:p>
          <a:p>
            <a:endParaRPr lang="en-US" sz="1100" dirty="0"/>
          </a:p>
          <a:p>
            <a:r>
              <a:rPr lang="en-US" b="1" dirty="0">
                <a:solidFill>
                  <a:schemeClr val="accent3"/>
                </a:solidFill>
              </a:rPr>
              <a:t>3. LOTUS (Law of the unconscious statistician)</a:t>
            </a:r>
          </a:p>
          <a:p>
            <a:r>
              <a:rPr lang="en-US" dirty="0"/>
              <a:t>When it’s a function of X (</a:t>
            </a:r>
            <a:r>
              <a:rPr lang="en-US" dirty="0" err="1"/>
              <a:t>e.g</a:t>
            </a:r>
            <a:r>
              <a:rPr lang="en-US" dirty="0"/>
              <a:t>, X2)</a:t>
            </a:r>
          </a:p>
          <a:p>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DA2BC76-0D14-603E-3F6E-116ADCA9297F}"/>
                  </a:ext>
                </a:extLst>
              </p:cNvPr>
              <p:cNvSpPr txBox="1"/>
              <p:nvPr/>
            </p:nvSpPr>
            <p:spPr>
              <a:xfrm>
                <a:off x="7873441" y="1463857"/>
                <a:ext cx="3889057" cy="1504911"/>
              </a:xfrm>
              <a:prstGeom prst="roundRect">
                <a:avLst/>
              </a:prstGeom>
              <a:noFill/>
              <a:ln w="38100">
                <a:solidFill>
                  <a:schemeClr val="accent4">
                    <a:lumMod val="75000"/>
                  </a:schemeClr>
                </a:solidFill>
              </a:ln>
            </p:spPr>
            <p:txBody>
              <a:bodyPr wrap="square" anchor="ctr">
                <a:noAutofit/>
              </a:bodyPr>
              <a:lstStyle/>
              <a:p>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a:rPr lang="en-US" sz="2400" b="0" i="1" smtClean="0">
                              <a:latin typeface="Cambria Math" panose="02040503050406030204" pitchFamily="18" charset="0"/>
                              <a:cs typeface="Segoe UI Semibold" panose="020B0702040204020203" pitchFamily="34" charset="0"/>
                            </a:rPr>
                            <m:t>𝑋</m:t>
                          </m:r>
                        </m:e>
                      </m:d>
                      <m:r>
                        <a:rPr lang="en-US" sz="2400" b="0" i="1" smtClean="0">
                          <a:latin typeface="Cambria Math" panose="02040503050406030204" pitchFamily="18" charset="0"/>
                          <a:cs typeface="Segoe UI Semibold" panose="020B0702040204020203" pitchFamily="34" charset="0"/>
                        </a:rPr>
                        <m:t>=</m:t>
                      </m:r>
                      <m:nary>
                        <m:naryPr>
                          <m:chr m:val="∑"/>
                          <m:supHide m:val="on"/>
                          <m:ctrlPr>
                            <a:rPr lang="en-US" sz="2400" i="1" smtClean="0">
                              <a:latin typeface="Cambria Math" panose="02040503050406030204" pitchFamily="18" charset="0"/>
                              <a:cs typeface="Segoe UI Semibold" panose="020B0702040204020203" pitchFamily="34" charset="0"/>
                            </a:rPr>
                          </m:ctrlPr>
                        </m:naryPr>
                        <m:sub>
                          <m:r>
                            <m:rPr>
                              <m:brk m:alnAt="7"/>
                            </m:rPr>
                            <a:rPr lang="en-US" sz="2400" b="0" i="1" smtClean="0">
                              <a:latin typeface="Cambria Math" panose="02040503050406030204" pitchFamily="18" charset="0"/>
                              <a:cs typeface="Segoe UI Semibold" panose="020B0702040204020203" pitchFamily="34" charset="0"/>
                            </a:rPr>
                            <m:t>𝑘</m:t>
                          </m:r>
                          <m:r>
                            <a:rPr lang="en-US" sz="2400" b="0" i="1">
                              <a:latin typeface="Cambria Math" panose="02040503050406030204" pitchFamily="18" charset="0"/>
                            </a:rPr>
                            <m:t>∈</m:t>
                          </m:r>
                          <m:sSub>
                            <m:sSubPr>
                              <m:ctrlPr>
                                <a:rPr lang="en-US" sz="2400" i="1" smtClean="0">
                                  <a:latin typeface="Cambria Math" panose="02040503050406030204" pitchFamily="18" charset="0"/>
                                </a:rPr>
                              </m:ctrlPr>
                            </m:sSubPr>
                            <m:e>
                              <m:r>
                                <m:rPr>
                                  <m:sty m:val="p"/>
                                </m:rPr>
                                <a:rPr lang="en-US" sz="2400" b="0">
                                  <a:latin typeface="Cambria Math" panose="02040503050406030204" pitchFamily="18" charset="0"/>
                                </a:rPr>
                                <m:t>Ω</m:t>
                              </m:r>
                            </m:e>
                            <m:sub>
                              <m:r>
                                <a:rPr lang="en-US" sz="2400" b="0" i="1" smtClean="0">
                                  <a:latin typeface="Cambria Math" panose="02040503050406030204" pitchFamily="18" charset="0"/>
                                </a:rPr>
                                <m:t>𝑋</m:t>
                              </m:r>
                            </m:sub>
                          </m:sSub>
                        </m:sub>
                        <m:sup/>
                        <m:e>
                          <m:r>
                            <a:rPr lang="en-US" sz="2400" b="0" i="1" smtClean="0">
                              <a:latin typeface="Cambria Math" panose="02040503050406030204" pitchFamily="18" charset="0"/>
                              <a:cs typeface="Segoe UI Semibold" panose="020B0702040204020203" pitchFamily="34" charset="0"/>
                            </a:rPr>
                            <m:t>𝑘</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ℙ</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𝑋</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𝑘</m:t>
                          </m:r>
                          <m:r>
                            <a:rPr lang="en-US" sz="2400" b="0" i="1" smtClean="0">
                              <a:latin typeface="Cambria Math" panose="02040503050406030204" pitchFamily="18" charset="0"/>
                              <a:cs typeface="Segoe UI Semibold" panose="020B0702040204020203" pitchFamily="34" charset="0"/>
                            </a:rPr>
                            <m:t>)</m:t>
                          </m:r>
                        </m:e>
                      </m:nary>
                    </m:oMath>
                  </m:oMathPara>
                </a14:m>
                <a:endParaRPr lang="en-US" sz="2400" dirty="0"/>
              </a:p>
            </p:txBody>
          </p:sp>
        </mc:Choice>
        <mc:Fallback xmlns="">
          <p:sp>
            <p:nvSpPr>
              <p:cNvPr id="7" name="TextBox 6">
                <a:extLst>
                  <a:ext uri="{FF2B5EF4-FFF2-40B4-BE49-F238E27FC236}">
                    <a16:creationId xmlns:a16="http://schemas.microsoft.com/office/drawing/2014/main" id="{2DA2BC76-0D14-603E-3F6E-116ADCA9297F}"/>
                  </a:ext>
                </a:extLst>
              </p:cNvPr>
              <p:cNvSpPr txBox="1">
                <a:spLocks noRot="1" noChangeAspect="1" noMove="1" noResize="1" noEditPoints="1" noAdjustHandles="1" noChangeArrowheads="1" noChangeShapeType="1" noTextEdit="1"/>
              </p:cNvSpPr>
              <p:nvPr/>
            </p:nvSpPr>
            <p:spPr>
              <a:xfrm>
                <a:off x="7873441" y="1463857"/>
                <a:ext cx="3889057" cy="1504911"/>
              </a:xfrm>
              <a:prstGeom prst="roundRect">
                <a:avLst/>
              </a:prstGeom>
              <a:blipFill>
                <a:blip r:embed="rId3"/>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4AFAEA-9114-FAB1-E0D1-B491716BFD6B}"/>
                  </a:ext>
                </a:extLst>
              </p:cNvPr>
              <p:cNvSpPr txBox="1"/>
              <p:nvPr/>
            </p:nvSpPr>
            <p:spPr>
              <a:xfrm>
                <a:off x="7873440" y="3154681"/>
                <a:ext cx="3889057" cy="1531620"/>
              </a:xfrm>
              <a:prstGeom prst="roundRect">
                <a:avLst/>
              </a:prstGeom>
              <a:noFill/>
              <a:ln w="38100">
                <a:solidFill>
                  <a:schemeClr val="accent4">
                    <a:lumMod val="75000"/>
                  </a:schemeClr>
                </a:solidFill>
              </a:ln>
            </p:spPr>
            <p:txBody>
              <a:bodyPr wrap="square" anchor="ctr">
                <a:noAutofit/>
              </a:bodyPr>
              <a:lstStyle/>
              <a:p>
                <a:pPr algn="ctr"/>
                <a14:m>
                  <m:oMath xmlns:m="http://schemas.openxmlformats.org/officeDocument/2006/math">
                    <m:r>
                      <a:rPr lang="en-US" sz="2400" b="0" i="1" smtClean="0">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a:rPr lang="en-US" sz="2400" b="0" i="1" smtClean="0">
                            <a:latin typeface="Cambria Math" panose="02040503050406030204" pitchFamily="18" charset="0"/>
                            <a:cs typeface="Segoe UI Semibold" panose="020B0702040204020203" pitchFamily="34" charset="0"/>
                          </a:rPr>
                          <m:t>𝑋</m:t>
                        </m:r>
                        <m:r>
                          <a:rPr lang="en-US" sz="2400" b="0" i="1" smtClean="0">
                            <a:latin typeface="Cambria Math" panose="02040503050406030204" pitchFamily="18" charset="0"/>
                            <a:cs typeface="Segoe UI Semibold" panose="020B0702040204020203" pitchFamily="34" charset="0"/>
                          </a:rPr>
                          <m:t>+</m:t>
                        </m:r>
                        <m:r>
                          <a:rPr lang="en-US" sz="2400" b="0" i="1" smtClean="0">
                            <a:latin typeface="Cambria Math" panose="02040503050406030204" pitchFamily="18" charset="0"/>
                            <a:cs typeface="Segoe UI Semibold" panose="020B0702040204020203" pitchFamily="34" charset="0"/>
                          </a:rPr>
                          <m:t>𝑌</m:t>
                        </m:r>
                      </m:e>
                    </m:d>
                    <m:r>
                      <a:rPr lang="en-US" sz="2400" b="0" i="1">
                        <a:latin typeface="Cambria Math" panose="02040503050406030204" pitchFamily="18" charset="0"/>
                        <a:cs typeface="Segoe UI Semibold" panose="020B0702040204020203" pitchFamily="34" charset="0"/>
                      </a:rPr>
                      <m:t>=</m:t>
                    </m:r>
                    <m:r>
                      <a:rPr lang="en-US" sz="2400" b="0" i="1">
                        <a:latin typeface="Cambria Math" panose="02040503050406030204" pitchFamily="18" charset="0"/>
                        <a:cs typeface="Segoe UI Semibold" panose="020B0702040204020203" pitchFamily="34" charset="0"/>
                      </a:rPr>
                      <m:t>𝔼</m:t>
                    </m:r>
                  </m:oMath>
                </a14:m>
                <a:r>
                  <a:rPr lang="en-US" sz="2400" dirty="0"/>
                  <a:t>[</a:t>
                </a:r>
                <a14:m>
                  <m:oMath xmlns:m="http://schemas.openxmlformats.org/officeDocument/2006/math">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a:latin typeface="Cambria Math" panose="02040503050406030204" pitchFamily="18" charset="0"/>
                        <a:cs typeface="Segoe UI Semibold" panose="020B0702040204020203" pitchFamily="34" charset="0"/>
                      </a:rPr>
                      <m:t>𝔼</m:t>
                    </m:r>
                    <m:d>
                      <m:dPr>
                        <m:begChr m:val="["/>
                        <m:endChr m:val="]"/>
                        <m:ctrlPr>
                          <a:rPr lang="en-US" sz="2400" i="1" smtClean="0">
                            <a:latin typeface="Cambria Math" panose="02040503050406030204" pitchFamily="18" charset="0"/>
                            <a:cs typeface="Segoe UI Semibold" panose="020B0702040204020203" pitchFamily="34" charset="0"/>
                          </a:rPr>
                        </m:ctrlPr>
                      </m:dPr>
                      <m:e>
                        <m:r>
                          <m:rPr>
                            <m:sty m:val="p"/>
                          </m:rPr>
                          <a:rPr lang="en-US" sz="2400" b="0" i="0" smtClean="0">
                            <a:latin typeface="Cambria Math" panose="02040503050406030204" pitchFamily="18" charset="0"/>
                            <a:cs typeface="Segoe UI Semibold" panose="020B0702040204020203" pitchFamily="34" charset="0"/>
                          </a:rPr>
                          <m:t>Y</m:t>
                        </m:r>
                      </m:e>
                    </m:d>
                  </m:oMath>
                </a14:m>
                <a:endParaRPr lang="en-US" sz="2400" dirty="0"/>
              </a:p>
            </p:txBody>
          </p:sp>
        </mc:Choice>
        <mc:Fallback xmlns="">
          <p:sp>
            <p:nvSpPr>
              <p:cNvPr id="8" name="TextBox 7">
                <a:extLst>
                  <a:ext uri="{FF2B5EF4-FFF2-40B4-BE49-F238E27FC236}">
                    <a16:creationId xmlns:a16="http://schemas.microsoft.com/office/drawing/2014/main" id="{B04AFAEA-9114-FAB1-E0D1-B491716BFD6B}"/>
                  </a:ext>
                </a:extLst>
              </p:cNvPr>
              <p:cNvSpPr txBox="1">
                <a:spLocks noRot="1" noChangeAspect="1" noMove="1" noResize="1" noEditPoints="1" noAdjustHandles="1" noChangeArrowheads="1" noChangeShapeType="1" noTextEdit="1"/>
              </p:cNvSpPr>
              <p:nvPr/>
            </p:nvSpPr>
            <p:spPr>
              <a:xfrm>
                <a:off x="7873440" y="3154681"/>
                <a:ext cx="3889057" cy="1531620"/>
              </a:xfrm>
              <a:prstGeom prst="roundRect">
                <a:avLst/>
              </a:prstGeom>
              <a:blipFill>
                <a:blip r:embed="rId4"/>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43A728E-5624-8E12-EBD4-D87055DD295D}"/>
                  </a:ext>
                </a:extLst>
              </p:cNvPr>
              <p:cNvSpPr txBox="1"/>
              <p:nvPr/>
            </p:nvSpPr>
            <p:spPr>
              <a:xfrm>
                <a:off x="6469381" y="4872214"/>
                <a:ext cx="5293116" cy="1347923"/>
              </a:xfrm>
              <a:prstGeom prst="roundRect">
                <a:avLst/>
              </a:prstGeom>
              <a:noFill/>
              <a:ln w="38100">
                <a:solidFill>
                  <a:schemeClr val="accent4">
                    <a:lumMod val="75000"/>
                  </a:schemeClr>
                </a:solidFill>
              </a:ln>
            </p:spPr>
            <p:txBody>
              <a:bodyPr wrap="square" anchor="ctr">
                <a:no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𝔼</m:t>
                      </m:r>
                      <m:d>
                        <m:dPr>
                          <m:begChr m:val="["/>
                          <m:endChr m:val="]"/>
                          <m:ctrlPr>
                            <a:rPr lang="en-US" sz="2400" i="1">
                              <a:latin typeface="Cambria Math" panose="02040503050406030204" pitchFamily="18" charset="0"/>
                            </a:rPr>
                          </m:ctrlPr>
                        </m:dPr>
                        <m:e>
                          <m:r>
                            <a:rPr lang="en-US" sz="2400" b="0" i="1">
                              <a:latin typeface="Cambria Math" panose="02040503050406030204" pitchFamily="18" charset="0"/>
                            </a:rPr>
                            <m:t>𝑔</m:t>
                          </m:r>
                          <m:r>
                            <a:rPr lang="en-US" sz="2400" b="0" i="1">
                              <a:latin typeface="Cambria Math" panose="02040503050406030204" pitchFamily="18" charset="0"/>
                            </a:rPr>
                            <m:t>(</m:t>
                          </m:r>
                          <m:r>
                            <a:rPr lang="en-US" sz="2400" b="0" i="1">
                              <a:latin typeface="Cambria Math" panose="02040503050406030204" pitchFamily="18" charset="0"/>
                            </a:rPr>
                            <m:t>𝑋</m:t>
                          </m:r>
                          <m:r>
                            <a:rPr lang="en-US" sz="2400" b="0" i="1">
                              <a:latin typeface="Cambria Math" panose="02040503050406030204" pitchFamily="18" charset="0"/>
                            </a:rPr>
                            <m:t>)</m:t>
                          </m:r>
                        </m:e>
                      </m:d>
                      <m:r>
                        <a:rPr lang="en-US" sz="2400" b="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b="0" i="1">
                              <a:latin typeface="Cambria Math" panose="02040503050406030204" pitchFamily="18" charset="0"/>
                            </a:rPr>
                            <m:t>𝑘</m:t>
                          </m:r>
                          <m:r>
                            <a:rPr lang="en-US" sz="2400" b="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b="0">
                                  <a:latin typeface="Cambria Math" panose="02040503050406030204" pitchFamily="18" charset="0"/>
                                </a:rPr>
                                <m:t>Ω</m:t>
                              </m:r>
                            </m:e>
                            <m:sub>
                              <m:r>
                                <a:rPr lang="en-US" sz="2400" b="0" i="1">
                                  <a:latin typeface="Cambria Math" panose="02040503050406030204" pitchFamily="18" charset="0"/>
                                </a:rPr>
                                <m:t>𝑋</m:t>
                              </m:r>
                            </m:sub>
                          </m:sSub>
                        </m:sub>
                        <m:sup/>
                        <m:e>
                          <m:r>
                            <a:rPr lang="en-US" sz="2400" b="0" i="1">
                              <a:latin typeface="Cambria Math" panose="02040503050406030204" pitchFamily="18" charset="0"/>
                            </a:rPr>
                            <m:t>𝑔</m:t>
                          </m:r>
                          <m:r>
                            <a:rPr lang="en-US" sz="2400" b="0" i="1">
                              <a:latin typeface="Cambria Math" panose="02040503050406030204" pitchFamily="18" charset="0"/>
                            </a:rPr>
                            <m:t>(</m:t>
                          </m:r>
                          <m:r>
                            <a:rPr lang="en-US" sz="2400" b="0" i="1">
                              <a:latin typeface="Cambria Math" panose="02040503050406030204" pitchFamily="18" charset="0"/>
                            </a:rPr>
                            <m:t>𝑘</m:t>
                          </m:r>
                          <m:r>
                            <a:rPr lang="en-US" sz="2400" b="0" i="1">
                              <a:latin typeface="Cambria Math" panose="02040503050406030204" pitchFamily="18" charset="0"/>
                            </a:rPr>
                            <m:t>)⋅</m:t>
                          </m:r>
                          <m:r>
                            <a:rPr lang="en-US" sz="2400" b="0" i="1">
                              <a:latin typeface="Cambria Math" panose="02040503050406030204" pitchFamily="18" charset="0"/>
                            </a:rPr>
                            <m:t>ℙ</m:t>
                          </m:r>
                          <m:r>
                            <a:rPr lang="en-US" sz="2400" b="0" i="1">
                              <a:latin typeface="Cambria Math" panose="02040503050406030204" pitchFamily="18" charset="0"/>
                            </a:rPr>
                            <m:t>(</m:t>
                          </m:r>
                          <m:r>
                            <a:rPr lang="en-US" sz="2400" b="0" i="1">
                              <a:latin typeface="Cambria Math" panose="02040503050406030204" pitchFamily="18" charset="0"/>
                            </a:rPr>
                            <m:t>𝑋</m:t>
                          </m:r>
                          <m:r>
                            <a:rPr lang="en-US" sz="2400" b="0" i="1">
                              <a:latin typeface="Cambria Math" panose="02040503050406030204" pitchFamily="18" charset="0"/>
                            </a:rPr>
                            <m:t>=</m:t>
                          </m:r>
                          <m:r>
                            <a:rPr lang="en-US" sz="2400" b="0" i="1">
                              <a:latin typeface="Cambria Math" panose="02040503050406030204" pitchFamily="18" charset="0"/>
                            </a:rPr>
                            <m:t>𝑘</m:t>
                          </m:r>
                          <m:r>
                            <a:rPr lang="en-US" sz="2400" b="0" i="1">
                              <a:latin typeface="Cambria Math" panose="02040503050406030204" pitchFamily="18" charset="0"/>
                            </a:rPr>
                            <m:t>)</m:t>
                          </m:r>
                        </m:e>
                      </m:nary>
                    </m:oMath>
                  </m:oMathPara>
                </a14:m>
                <a:endParaRPr lang="en-US" sz="2400" dirty="0">
                  <a:effectLst/>
                </a:endParaRPr>
              </a:p>
            </p:txBody>
          </p:sp>
        </mc:Choice>
        <mc:Fallback xmlns="">
          <p:sp>
            <p:nvSpPr>
              <p:cNvPr id="9" name="TextBox 8">
                <a:extLst>
                  <a:ext uri="{FF2B5EF4-FFF2-40B4-BE49-F238E27FC236}">
                    <a16:creationId xmlns:a16="http://schemas.microsoft.com/office/drawing/2014/main" id="{F43A728E-5624-8E12-EBD4-D87055DD295D}"/>
                  </a:ext>
                </a:extLst>
              </p:cNvPr>
              <p:cNvSpPr txBox="1">
                <a:spLocks noRot="1" noChangeAspect="1" noMove="1" noResize="1" noEditPoints="1" noAdjustHandles="1" noChangeArrowheads="1" noChangeShapeType="1" noTextEdit="1"/>
              </p:cNvSpPr>
              <p:nvPr/>
            </p:nvSpPr>
            <p:spPr>
              <a:xfrm>
                <a:off x="6469381" y="4872214"/>
                <a:ext cx="5293116" cy="1347923"/>
              </a:xfrm>
              <a:prstGeom prst="roundRect">
                <a:avLst/>
              </a:prstGeom>
              <a:blipFill>
                <a:blip r:embed="rId5"/>
                <a:stretch>
                  <a:fillRect/>
                </a:stretch>
              </a:blipFill>
              <a:ln w="38100">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03223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827E-6679-4F1B-BDFA-E6D5AA6453F3}"/>
              </a:ext>
            </a:extLst>
          </p:cNvPr>
          <p:cNvSpPr>
            <a:spLocks noGrp="1"/>
          </p:cNvSpPr>
          <p:nvPr>
            <p:ph type="title"/>
          </p:nvPr>
        </p:nvSpPr>
        <p:spPr/>
        <p:txBody>
          <a:bodyPr/>
          <a:lstStyle/>
          <a:p>
            <a:r>
              <a:rPr lang="en-US" dirty="0"/>
              <a:t>Where are we?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BDE2B1-BB1A-4F38-89C7-F4F16BFE9CF6}"/>
                  </a:ext>
                </a:extLst>
              </p:cNvPr>
              <p:cNvSpPr>
                <a:spLocks noGrp="1"/>
              </p:cNvSpPr>
              <p:nvPr>
                <p:ph idx="1"/>
              </p:nvPr>
            </p:nvSpPr>
            <p:spPr>
              <a:xfrm>
                <a:off x="575240" y="1463856"/>
                <a:ext cx="10797610" cy="5245554"/>
              </a:xfrm>
            </p:spPr>
            <p:txBody>
              <a:bodyPr>
                <a:normAutofit lnSpcReduction="10000"/>
              </a:bodyPr>
              <a:lstStyle/>
              <a:p>
                <a:r>
                  <a:rPr lang="en-US" dirty="0"/>
                  <a:t>A </a:t>
                </a:r>
                <a:r>
                  <a:rPr lang="en-US" b="1" i="1" dirty="0"/>
                  <a:t>random variable </a:t>
                </a:r>
                <a:r>
                  <a:rPr lang="en-US" dirty="0"/>
                  <a:t>is a way to summarize what outcome you saw.</a:t>
                </a:r>
              </a:p>
              <a:p>
                <a:endParaRPr lang="en-US" dirty="0"/>
              </a:p>
              <a:p>
                <a:endParaRPr lang="en-US" dirty="0"/>
              </a:p>
              <a:p>
                <a:endParaRPr lang="en-US" dirty="0"/>
              </a:p>
              <a:p>
                <a:r>
                  <a:rPr lang="en-US" b="1" dirty="0">
                    <a:solidFill>
                      <a:schemeClr val="accent3"/>
                    </a:solidFill>
                  </a:rPr>
                  <a:t>Support</a:t>
                </a:r>
                <a:r>
                  <a:rPr lang="en-US" b="1" dirty="0"/>
                  <a:t> </a:t>
                </a:r>
                <a:r>
                  <a:rPr lang="en-US" dirty="0"/>
                  <a:t>(set of values RV can take), </a:t>
                </a:r>
              </a:p>
              <a:p>
                <a:r>
                  <a:rPr lang="en-US" b="1" dirty="0">
                    <a:solidFill>
                      <a:schemeClr val="accent3"/>
                    </a:solidFill>
                  </a:rPr>
                  <a:t>Probability Mass Function</a:t>
                </a:r>
                <a:r>
                  <a:rPr lang="en-US" dirty="0"/>
                  <a:t> &amp; </a:t>
                </a:r>
                <a:r>
                  <a:rPr lang="en-US" b="1" dirty="0">
                    <a:solidFill>
                      <a:schemeClr val="accent3"/>
                    </a:solidFill>
                  </a:rPr>
                  <a:t>Cumulative Distribution Function</a:t>
                </a:r>
                <a:r>
                  <a:rPr lang="en-US" b="1" dirty="0"/>
                  <a:t> describe</a:t>
                </a:r>
                <a:r>
                  <a:rPr lang="en-US" dirty="0"/>
                  <a:t> probabilities</a:t>
                </a:r>
                <a:endParaRPr lang="en-US" b="1" dirty="0"/>
              </a:p>
              <a:p>
                <a:r>
                  <a:rPr lang="en-US" dirty="0"/>
                  <a:t>The </a:t>
                </a:r>
                <a:r>
                  <a:rPr lang="en-US" b="1" dirty="0">
                    <a:solidFill>
                      <a:schemeClr val="accent3"/>
                    </a:solidFill>
                  </a:rPr>
                  <a:t>expectation</a:t>
                </a:r>
                <a:r>
                  <a:rPr lang="en-US" dirty="0"/>
                  <a:t> of a RV is its average value. (summarizes a RV)</a:t>
                </a:r>
              </a:p>
              <a:p>
                <a:r>
                  <a:rPr lang="en-US" dirty="0"/>
                  <a:t>&gt; Expectation is </a:t>
                </a:r>
                <a:r>
                  <a:rPr lang="en-US" b="1" dirty="0"/>
                  <a:t>linear: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a:t>
                </a:r>
              </a:p>
              <a:p>
                <a:pPr lvl="2"/>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is a random variable – it’s a function that outputs a number given an outcome (or, here, a combination of outcomes).</a:t>
                </a:r>
              </a:p>
            </p:txBody>
          </p:sp>
        </mc:Choice>
        <mc:Fallback xmlns="">
          <p:sp>
            <p:nvSpPr>
              <p:cNvPr id="3" name="Content Placeholder 2">
                <a:extLst>
                  <a:ext uri="{FF2B5EF4-FFF2-40B4-BE49-F238E27FC236}">
                    <a16:creationId xmlns:a16="http://schemas.microsoft.com/office/drawing/2014/main" id="{7CBDE2B1-BB1A-4F38-89C7-F4F16BFE9CF6}"/>
                  </a:ext>
                </a:extLst>
              </p:cNvPr>
              <p:cNvSpPr>
                <a:spLocks noGrp="1" noRot="1" noChangeAspect="1" noMove="1" noResize="1" noEditPoints="1" noAdjustHandles="1" noChangeArrowheads="1" noChangeShapeType="1" noTextEdit="1"/>
              </p:cNvSpPr>
              <p:nvPr>
                <p:ph idx="1"/>
              </p:nvPr>
            </p:nvSpPr>
            <p:spPr>
              <a:xfrm>
                <a:off x="575240" y="1463856"/>
                <a:ext cx="10797610" cy="5245554"/>
              </a:xfrm>
              <a:blipFill>
                <a:blip r:embed="rId3"/>
                <a:stretch>
                  <a:fillRect l="-734" t="-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1C1FFE5A-E2F5-3693-16F7-5F792BEB1C58}"/>
                  </a:ext>
                </a:extLst>
              </p:cNvPr>
              <p:cNvSpPr/>
              <p:nvPr/>
            </p:nvSpPr>
            <p:spPr>
              <a:xfrm>
                <a:off x="4536650" y="2354571"/>
                <a:ext cx="718330" cy="70867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gn="ct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cs typeface="Segoe UI" panose="020B0502040204020203" pitchFamily="34" charset="0"/>
                        </a:rPr>
                        <m:t>𝑋</m:t>
                      </m:r>
                    </m:oMath>
                  </m:oMathPara>
                </a14:m>
                <a:endParaRPr lang="en-US" sz="3000" dirty="0">
                  <a:solidFill>
                    <a:schemeClr val="tx1"/>
                  </a:solidFill>
                  <a:latin typeface="Segoe UI" panose="020B0502040204020203" pitchFamily="34" charset="0"/>
                  <a:cs typeface="Segoe UI" panose="020B0502040204020203" pitchFamily="34" charset="0"/>
                </a:endParaRPr>
              </a:p>
            </p:txBody>
          </p:sp>
        </mc:Choice>
        <mc:Fallback xmlns="">
          <p:sp>
            <p:nvSpPr>
              <p:cNvPr id="4" name="Rectangle: Rounded Corners 3">
                <a:extLst>
                  <a:ext uri="{FF2B5EF4-FFF2-40B4-BE49-F238E27FC236}">
                    <a16:creationId xmlns:a16="http://schemas.microsoft.com/office/drawing/2014/main" id="{1C1FFE5A-E2F5-3693-16F7-5F792BEB1C58}"/>
                  </a:ext>
                </a:extLst>
              </p:cNvPr>
              <p:cNvSpPr>
                <a:spLocks noRot="1" noChangeAspect="1" noMove="1" noResize="1" noEditPoints="1" noAdjustHandles="1" noChangeArrowheads="1" noChangeShapeType="1" noTextEdit="1"/>
              </p:cNvSpPr>
              <p:nvPr/>
            </p:nvSpPr>
            <p:spPr>
              <a:xfrm>
                <a:off x="4536650" y="2354571"/>
                <a:ext cx="718330" cy="708670"/>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00767096-1AD5-1CB1-D118-D9DAAEDA65E7}"/>
                  </a:ext>
                </a:extLst>
              </p:cNvPr>
              <p:cNvSpPr/>
              <p:nvPr/>
            </p:nvSpPr>
            <p:spPr>
              <a:xfrm>
                <a:off x="702818" y="2053527"/>
                <a:ext cx="1857857" cy="129507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gn="ctr"/>
                <a14:m>
                  <m:oMath xmlns:m="http://schemas.openxmlformats.org/officeDocument/2006/math">
                    <m:r>
                      <m:rPr>
                        <m:sty m:val="p"/>
                      </m:rPr>
                      <a:rPr lang="en-US" sz="2200" b="0" i="0" smtClean="0">
                        <a:solidFill>
                          <a:schemeClr val="tx1"/>
                        </a:solidFill>
                        <a:latin typeface="Cambria Math" panose="02040503050406030204" pitchFamily="18" charset="0"/>
                        <a:cs typeface="Segoe UI" panose="020B0502040204020203" pitchFamily="34" charset="0"/>
                      </a:rPr>
                      <m:t>Ω</m:t>
                    </m:r>
                  </m:oMath>
                </a14:m>
                <a:r>
                  <a:rPr lang="en-US" sz="2200" dirty="0">
                    <a:solidFill>
                      <a:schemeClr val="tx1"/>
                    </a:solidFill>
                    <a:latin typeface="Segoe UI" panose="020B0502040204020203" pitchFamily="34" charset="0"/>
                    <a:cs typeface="Segoe UI" panose="020B0502040204020203" pitchFamily="34" charset="0"/>
                  </a:rPr>
                  <a:t> is set of possible outcomes</a:t>
                </a:r>
              </a:p>
            </p:txBody>
          </p:sp>
        </mc:Choice>
        <mc:Fallback xmlns="">
          <p:sp>
            <p:nvSpPr>
              <p:cNvPr id="5" name="Rectangle: Rounded Corners 4">
                <a:extLst>
                  <a:ext uri="{FF2B5EF4-FFF2-40B4-BE49-F238E27FC236}">
                    <a16:creationId xmlns:a16="http://schemas.microsoft.com/office/drawing/2014/main" id="{00767096-1AD5-1CB1-D118-D9DAAEDA65E7}"/>
                  </a:ext>
                </a:extLst>
              </p:cNvPr>
              <p:cNvSpPr>
                <a:spLocks noRot="1" noChangeAspect="1" noMove="1" noResize="1" noEditPoints="1" noAdjustHandles="1" noChangeArrowheads="1" noChangeShapeType="1" noTextEdit="1"/>
              </p:cNvSpPr>
              <p:nvPr/>
            </p:nvSpPr>
            <p:spPr>
              <a:xfrm>
                <a:off x="702818" y="2053527"/>
                <a:ext cx="1857857" cy="1295076"/>
              </a:xfrm>
              <a:prstGeom prst="roundRect">
                <a:avLst/>
              </a:prstGeom>
              <a:blipFill>
                <a:blip r:embed="rId5"/>
                <a:stretch>
                  <a:fillRect b="-28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62908F0C-E240-C0DC-2F12-A3AAF3992ADA}"/>
                  </a:ext>
                </a:extLst>
              </p:cNvPr>
              <p:cNvSpPr/>
              <p:nvPr/>
            </p:nvSpPr>
            <p:spPr>
              <a:xfrm>
                <a:off x="2646541" y="2053527"/>
                <a:ext cx="1441808" cy="12950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Segoe UI" panose="020B0502040204020203" pitchFamily="34" charset="0"/>
                    <a:cs typeface="Segoe UI" panose="020B0502040204020203" pitchFamily="34" charset="0"/>
                  </a:rPr>
                  <a:t>Outcome</a:t>
                </a:r>
              </a:p>
              <a:p>
                <a:pPr algn="ct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cs typeface="Segoe UI" panose="020B0502040204020203" pitchFamily="34" charset="0"/>
                        </a:rPr>
                        <m:t>𝝎</m:t>
                      </m:r>
                      <m:r>
                        <a:rPr lang="en-US" sz="2400" b="1" i="1" smtClean="0">
                          <a:solidFill>
                            <a:schemeClr val="tx1"/>
                          </a:solidFill>
                          <a:latin typeface="Cambria Math" panose="02040503050406030204" pitchFamily="18" charset="0"/>
                          <a:cs typeface="Segoe UI" panose="020B0502040204020203" pitchFamily="34" charset="0"/>
                        </a:rPr>
                        <m:t>∈</m:t>
                      </m:r>
                      <m:r>
                        <a:rPr lang="en-US" sz="2400" b="1" i="0" smtClean="0">
                          <a:solidFill>
                            <a:schemeClr val="tx1"/>
                          </a:solidFill>
                          <a:latin typeface="Cambria Math" panose="02040503050406030204" pitchFamily="18" charset="0"/>
                          <a:cs typeface="Segoe UI" panose="020B0502040204020203" pitchFamily="34" charset="0"/>
                        </a:rPr>
                        <m:t>𝛀</m:t>
                      </m:r>
                    </m:oMath>
                  </m:oMathPara>
                </a14:m>
                <a:endParaRPr lang="en-US" sz="2400" b="1" dirty="0">
                  <a:solidFill>
                    <a:schemeClr val="tx1"/>
                  </a:solidFill>
                  <a:latin typeface="Segoe UI" panose="020B0502040204020203" pitchFamily="34" charset="0"/>
                  <a:cs typeface="Segoe UI" panose="020B0502040204020203" pitchFamily="34" charset="0"/>
                </a:endParaRPr>
              </a:p>
            </p:txBody>
          </p:sp>
        </mc:Choice>
        <mc:Fallback xmlns="">
          <p:sp>
            <p:nvSpPr>
              <p:cNvPr id="6" name="Rectangle: Rounded Corners 5">
                <a:extLst>
                  <a:ext uri="{FF2B5EF4-FFF2-40B4-BE49-F238E27FC236}">
                    <a16:creationId xmlns:a16="http://schemas.microsoft.com/office/drawing/2014/main" id="{62908F0C-E240-C0DC-2F12-A3AAF3992ADA}"/>
                  </a:ext>
                </a:extLst>
              </p:cNvPr>
              <p:cNvSpPr>
                <a:spLocks noRot="1" noChangeAspect="1" noMove="1" noResize="1" noEditPoints="1" noAdjustHandles="1" noChangeArrowheads="1" noChangeShapeType="1" noTextEdit="1"/>
              </p:cNvSpPr>
              <p:nvPr/>
            </p:nvSpPr>
            <p:spPr>
              <a:xfrm>
                <a:off x="2646541" y="2053527"/>
                <a:ext cx="1441808" cy="1295076"/>
              </a:xfrm>
              <a:prstGeom prst="roundRect">
                <a:avLst/>
              </a:prstGeom>
              <a:blipFill>
                <a:blip r:embed="rId6"/>
                <a:stretch>
                  <a:fillRect l="-8439" r="-8017"/>
                </a:stretch>
              </a:blipFill>
              <a:ln>
                <a:noFill/>
              </a:ln>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83BFB4B-BB49-BCAA-BE0A-99A56270B4AD}"/>
              </a:ext>
            </a:extLst>
          </p:cNvPr>
          <p:cNvSpPr/>
          <p:nvPr/>
        </p:nvSpPr>
        <p:spPr>
          <a:xfrm>
            <a:off x="5703281" y="2053527"/>
            <a:ext cx="2013455" cy="12950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latin typeface="Segoe UI" panose="020B0502040204020203" pitchFamily="34" charset="0"/>
                <a:cs typeface="Segoe UI" panose="020B0502040204020203" pitchFamily="34" charset="0"/>
              </a:rPr>
              <a:t>Quantitative value</a:t>
            </a:r>
          </a:p>
        </p:txBody>
      </p:sp>
      <p:cxnSp>
        <p:nvCxnSpPr>
          <p:cNvPr id="8" name="Straight Arrow Connector 7">
            <a:extLst>
              <a:ext uri="{FF2B5EF4-FFF2-40B4-BE49-F238E27FC236}">
                <a16:creationId xmlns:a16="http://schemas.microsoft.com/office/drawing/2014/main" id="{CE29C8B5-0311-D92A-3004-DBE0DA251417}"/>
              </a:ext>
            </a:extLst>
          </p:cNvPr>
          <p:cNvCxnSpPr>
            <a:cxnSpLocks/>
            <a:stCxn id="6" idx="3"/>
            <a:endCxn id="4" idx="1"/>
          </p:cNvCxnSpPr>
          <p:nvPr/>
        </p:nvCxnSpPr>
        <p:spPr>
          <a:xfrm>
            <a:off x="4088349" y="2701065"/>
            <a:ext cx="448301" cy="78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8ACDA4-F51E-2A69-477B-16295F756942}"/>
              </a:ext>
            </a:extLst>
          </p:cNvPr>
          <p:cNvCxnSpPr>
            <a:cxnSpLocks/>
            <a:stCxn id="4" idx="3"/>
            <a:endCxn id="7" idx="1"/>
          </p:cNvCxnSpPr>
          <p:nvPr/>
        </p:nvCxnSpPr>
        <p:spPr>
          <a:xfrm flipV="1">
            <a:off x="5254980" y="2701065"/>
            <a:ext cx="448301" cy="78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65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9F50B-71D7-408F-B1A5-D4761ACAA9B3}"/>
              </a:ext>
            </a:extLst>
          </p:cNvPr>
          <p:cNvSpPr>
            <a:spLocks noGrp="1"/>
          </p:cNvSpPr>
          <p:nvPr>
            <p:ph type="title"/>
          </p:nvPr>
        </p:nvSpPr>
        <p:spPr/>
        <p:txBody>
          <a:bodyPr/>
          <a:lstStyle/>
          <a:p>
            <a:r>
              <a:rPr lang="en-US" dirty="0"/>
              <a:t>Extra Practice</a:t>
            </a:r>
          </a:p>
        </p:txBody>
      </p:sp>
      <p:sp>
        <p:nvSpPr>
          <p:cNvPr id="5" name="Text Placeholder 4">
            <a:extLst>
              <a:ext uri="{FF2B5EF4-FFF2-40B4-BE49-F238E27FC236}">
                <a16:creationId xmlns:a16="http://schemas.microsoft.com/office/drawing/2014/main" id="{14B3B41D-502A-46C8-AC55-DC492FC4C3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2967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normAutofit/>
              </a:bodyPr>
              <a:lstStyle/>
              <a:p>
                <a:r>
                  <a:rPr lang="en-US" dirty="0"/>
                  <a:t>A frog starts on a 1-dimensional number line at 0. </a:t>
                </a:r>
              </a:p>
              <a:p>
                <a:r>
                  <a:rPr lang="en-US" dirty="0"/>
                  <a:t>Each second, independently, the frog takes a unit step right with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sub>
                    </m:sSub>
                  </m:oMath>
                </a14:m>
                <a:r>
                  <a:rPr lang="en-US" dirty="0"/>
                  <a:t>, to the left with probability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and doesn't move with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oMath>
                </a14:m>
                <a:r>
                  <a:rPr lang="en-US" dirty="0"/>
                  <a:t>, where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𝑝</m:t>
                        </m:r>
                      </m:e>
                      <m:sub>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dirty="0"/>
                  <a:t>. </a:t>
                </a:r>
              </a:p>
              <a:p>
                <a:r>
                  <a:rPr lang="en-US" dirty="0"/>
                  <a:t>After 2 seconds, let </a:t>
                </a:r>
                <a14:m>
                  <m:oMath xmlns:m="http://schemas.openxmlformats.org/officeDocument/2006/math">
                    <m:r>
                      <a:rPr lang="en-US" b="0" i="1" smtClean="0">
                        <a:latin typeface="Cambria Math" panose="02040503050406030204" pitchFamily="18" charset="0"/>
                      </a:rPr>
                      <m:t>𝑋</m:t>
                    </m:r>
                  </m:oMath>
                </a14:m>
                <a:r>
                  <a:rPr lang="en-US" dirty="0"/>
                  <a:t> be the location of the frog. </a:t>
                </a:r>
                <a:r>
                  <a:rPr lang="en-US" b="1" dirty="0"/>
                  <a:t>Find </a:t>
                </a:r>
                <a14:m>
                  <m:oMath xmlns:m="http://schemas.openxmlformats.org/officeDocument/2006/math">
                    <m:r>
                      <a:rPr lang="en-US" b="1" i="1">
                        <a:latin typeface="Cambria Math" panose="02040503050406030204" pitchFamily="18" charset="0"/>
                        <a:ea typeface="Cambria Math" panose="02040503050406030204" pitchFamily="18" charset="0"/>
                      </a:rPr>
                      <m:t>𝔼</m:t>
                    </m:r>
                    <m:d>
                      <m:dPr>
                        <m:begChr m:val="["/>
                        <m:endChr m:val="]"/>
                        <m:ctrlPr>
                          <a:rPr lang="en-US"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e>
                    </m:d>
                  </m:oMath>
                </a14:m>
                <a:r>
                  <a:rPr lang="en-US" b="1" dirty="0"/>
                  <a:t>.</a:t>
                </a:r>
                <a:endParaRPr lang="en-US" dirty="0"/>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05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 – Brute Force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normAutofit/>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2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r>
                  <a:rPr lang="en-US" sz="2000" b="1" dirty="0">
                    <a:solidFill>
                      <a:schemeClr val="accent5"/>
                    </a:solidFill>
                  </a:rPr>
                  <a:t>We could find the PMF by computing the probability for each value in the range of X, and then applying definition of expectation:</a:t>
                </a:r>
              </a:p>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smtClean="0">
                                <a:latin typeface="Cambria Math" panose="02040503050406030204" pitchFamily="18" charset="0"/>
                              </a:rPr>
                            </m:ctrlPr>
                          </m:eqArrPr>
                          <m:e>
                            <m:sSubSup>
                              <m:sSubSupPr>
                                <m:ctrlPr>
                                  <a:rPr lang="en-US" sz="2000" i="1">
                                    <a:latin typeface="Cambria Math" panose="02040503050406030204" pitchFamily="18" charset="0"/>
                                  </a:rPr>
                                </m:ctrlPr>
                              </m:sSubSupPr>
                              <m:e>
                                <m:r>
                                  <a:rPr lang="en-US" sz="2000" i="1">
                                    <a:latin typeface="Cambria Math" panose="02040503050406030204" pitchFamily="18" charset="0"/>
                                  </a:rPr>
                                  <m:t>𝑝</m:t>
                                </m:r>
                              </m:e>
                              <m:sub>
                                <m:r>
                                  <a:rPr lang="en-US" sz="2000" b="0" i="1" smtClean="0">
                                    <a:latin typeface="Cambria Math" panose="02040503050406030204" pitchFamily="18" charset="0"/>
                                  </a:rPr>
                                  <m:t>𝐿</m:t>
                                </m:r>
                              </m:sub>
                              <m:sup>
                                <m:r>
                                  <a:rPr lang="en-US" sz="2000" i="1">
                                    <a:latin typeface="Cambria Math" panose="02040503050406030204" pitchFamily="18" charset="0"/>
                                  </a:rPr>
                                  <m:t>2</m:t>
                                </m:r>
                              </m:sup>
                            </m:sSubSup>
                            <m:r>
                              <a:rPr lang="en-US" sz="2000" b="0" i="0"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=−2</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i="1">
                                    <a:latin typeface="Cambria Math" panose="02040503050406030204" pitchFamily="18" charset="0"/>
                                  </a:rPr>
                                  <m:t>𝐿</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                                         </m:t>
                            </m:r>
                            <m:r>
                              <a:rPr lang="en-US" sz="2000" b="0" i="0"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=−1</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i="1">
                                    <a:latin typeface="Cambria Math" panose="02040503050406030204" pitchFamily="18" charset="0"/>
                                  </a:rPr>
                                  <m:t>𝐿</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𝑅</m:t>
                                </m:r>
                              </m:sub>
                            </m:sSub>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𝑝</m:t>
                                </m:r>
                              </m:e>
                              <m:sub>
                                <m:r>
                                  <a:rPr lang="en-US" sz="2000" i="1">
                                    <a:latin typeface="Cambria Math" panose="02040503050406030204" pitchFamily="18" charset="0"/>
                                  </a:rPr>
                                  <m:t>𝑠</m:t>
                                </m:r>
                              </m:sub>
                              <m:sup>
                                <m:r>
                                  <a:rPr lang="en-US" sz="2000" i="1">
                                    <a:latin typeface="Cambria Math" panose="02040503050406030204" pitchFamily="18" charset="0"/>
                                  </a:rPr>
                                  <m:t>2</m:t>
                                </m:r>
                              </m:sup>
                            </m:sSubSup>
                            <m:r>
                              <a:rPr lang="en-US" sz="2000" b="0" i="0" smtClean="0">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   0</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   1</m:t>
                            </m:r>
                          </m:e>
                          <m:e>
                            <m:sSubSup>
                              <m:sSubSupPr>
                                <m:ctrlPr>
                                  <a:rPr lang="en-US" sz="2000" i="1" smtClean="0">
                                    <a:latin typeface="Cambria Math" panose="02040503050406030204" pitchFamily="18" charset="0"/>
                                  </a:rPr>
                                </m:ctrlPr>
                              </m:sSubSupPr>
                              <m:e>
                                <m:r>
                                  <a:rPr lang="en-US" sz="2000" i="1">
                                    <a:latin typeface="Cambria Math" panose="02040503050406030204" pitchFamily="18" charset="0"/>
                                  </a:rPr>
                                  <m:t>𝑝</m:t>
                                </m:r>
                              </m:e>
                              <m:sub>
                                <m:r>
                                  <a:rPr lang="en-US" sz="2000" b="0" i="1" smtClean="0">
                                    <a:latin typeface="Cambria Math" panose="02040503050406030204" pitchFamily="18" charset="0"/>
                                  </a:rPr>
                                  <m:t>𝑅</m:t>
                                </m:r>
                              </m:sub>
                              <m:sup>
                                <m:r>
                                  <a:rPr lang="en-US" sz="2000" i="1">
                                    <a:latin typeface="Cambria Math" panose="02040503050406030204" pitchFamily="18" charset="0"/>
                                  </a:rPr>
                                  <m:t>2</m:t>
                                </m:r>
                              </m:sup>
                            </m:sSubSup>
                            <m:r>
                              <a:rPr lang="en-US" sz="2000" smtClean="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      </m:t>
                            </m:r>
                            <m:r>
                              <a:rPr lang="en-US" sz="2000" b="0" i="0" smtClean="0">
                                <a:latin typeface="Cambria Math" panose="02040503050406030204" pitchFamily="18" charset="0"/>
                              </a:rPr>
                              <m:t> </m:t>
                            </m:r>
                            <m:r>
                              <a:rPr lang="en-US" sz="2000" i="1">
                                <a:latin typeface="Cambria Math" panose="02040503050406030204" pitchFamily="18" charset="0"/>
                              </a:rPr>
                              <m:t>𝑥</m:t>
                            </m:r>
                            <m:r>
                              <a:rPr lang="en-US" sz="2000" i="1" smtClean="0">
                                <a:latin typeface="Cambria Math" panose="02040503050406030204" pitchFamily="18" charset="0"/>
                              </a:rPr>
                              <m:t>=</m:t>
                            </m:r>
                            <m:r>
                              <a:rPr lang="en-US" sz="2000" b="0" i="1" smtClean="0">
                                <a:latin typeface="Cambria Math" panose="02040503050406030204" pitchFamily="18" charset="0"/>
                              </a:rPr>
                              <m:t>   2</m:t>
                            </m:r>
                          </m:e>
                          <m:e>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otherwise</m:t>
                            </m:r>
                          </m:e>
                        </m:eqArr>
                      </m:e>
                    </m:d>
                  </m:oMath>
                </a14:m>
                <a:endParaRPr lang="en-US" sz="2000" dirty="0"/>
              </a:p>
              <a:p>
                <a:endParaRPr lang="en-US" sz="2000" b="1" i="1" dirty="0">
                  <a:solidFill>
                    <a:srgbClr val="7030A0"/>
                  </a:solidFill>
                  <a:latin typeface="Cambria Math" panose="02040503050406030204" pitchFamily="18" charset="0"/>
                  <a:cs typeface="Segoe UI Semibold" panose="020B0702040204020203" pitchFamily="34" charset="0"/>
                </a:endParaRPr>
              </a:p>
              <a:p>
                <a14:m>
                  <m:oMath xmlns:m="http://schemas.openxmlformats.org/officeDocument/2006/math">
                    <m:r>
                      <a:rPr lang="en-US" sz="2000" b="1" i="1">
                        <a:solidFill>
                          <a:srgbClr val="7030A0"/>
                        </a:solidFill>
                        <a:latin typeface="Cambria Math" panose="02040503050406030204" pitchFamily="18" charset="0"/>
                        <a:cs typeface="Segoe UI Semibold" panose="020B0702040204020203" pitchFamily="34" charset="0"/>
                      </a:rPr>
                      <m:t>𝔼</m:t>
                    </m:r>
                    <m:d>
                      <m:dPr>
                        <m:begChr m:val="["/>
                        <m:endChr m:val="]"/>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𝑿</m:t>
                        </m:r>
                      </m:e>
                    </m:d>
                    <m:r>
                      <m:rPr>
                        <m:aln/>
                      </m:rPr>
                      <a:rPr lang="en-US" sz="2000" b="1" i="1">
                        <a:solidFill>
                          <a:srgbClr val="7030A0"/>
                        </a:solidFill>
                        <a:latin typeface="Cambria Math" panose="02040503050406030204" pitchFamily="18" charset="0"/>
                        <a:cs typeface="Segoe UI Semibold" panose="020B0702040204020203" pitchFamily="34" charset="0"/>
                      </a:rPr>
                      <m:t>=</m:t>
                    </m:r>
                    <m:sSub>
                      <m:sSubPr>
                        <m:ctrlPr>
                          <a:rPr lang="en-US" sz="2000" b="1" i="1">
                            <a:solidFill>
                              <a:srgbClr val="7030A0"/>
                            </a:solidFill>
                            <a:latin typeface="Cambria Math" panose="02040503050406030204" pitchFamily="18" charset="0"/>
                            <a:cs typeface="Segoe UI Semibold" panose="020B0702040204020203" pitchFamily="34" charset="0"/>
                          </a:rPr>
                        </m:ctrlPr>
                      </m:sSubPr>
                      <m:e>
                        <m:r>
                          <m:rPr>
                            <m:sty m:val="p"/>
                          </m:rPr>
                          <a:rPr lang="en-US" sz="2000" b="1" i="1">
                            <a:solidFill>
                              <a:srgbClr val="7030A0"/>
                            </a:solidFill>
                            <a:latin typeface="Cambria Math" panose="02040503050406030204" pitchFamily="18" charset="0"/>
                            <a:cs typeface="Segoe UI Semibold" panose="020B0702040204020203" pitchFamily="34" charset="0"/>
                          </a:rPr>
                          <m:t>Σ</m:t>
                        </m:r>
                      </m:e>
                      <m:sub>
                        <m:r>
                          <a:rPr lang="en-US" sz="2000" b="1" i="1">
                            <a:solidFill>
                              <a:srgbClr val="7030A0"/>
                            </a:solidFill>
                            <a:latin typeface="Cambria Math" panose="02040503050406030204" pitchFamily="18" charset="0"/>
                            <a:cs typeface="Segoe UI Semibold" panose="020B0702040204020203" pitchFamily="34" charset="0"/>
                          </a:rPr>
                          <m:t>𝜔</m:t>
                        </m:r>
                      </m:sub>
                    </m:sSub>
                    <m:r>
                      <a:rPr lang="en-US" sz="2000" b="1" i="1">
                        <a:solidFill>
                          <a:srgbClr val="7030A0"/>
                        </a:solidFill>
                        <a:latin typeface="Cambria Math" panose="02040503050406030204" pitchFamily="18" charset="0"/>
                        <a:cs typeface="Segoe UI Semibold" panose="020B0702040204020203" pitchFamily="34" charset="0"/>
                      </a:rPr>
                      <m:t>𝑃</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𝜔</m:t>
                        </m:r>
                      </m:e>
                    </m:d>
                    <m:r>
                      <a:rPr lang="en-US" sz="2000" b="1" i="1">
                        <a:solidFill>
                          <a:srgbClr val="7030A0"/>
                        </a:solidFill>
                        <a:latin typeface="Cambria Math" panose="02040503050406030204" pitchFamily="18" charset="0"/>
                        <a:cs typeface="Segoe UI Semibold" panose="020B0702040204020203" pitchFamily="34" charset="0"/>
                      </a:rPr>
                      <m:t>𝑋</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𝜔</m:t>
                        </m:r>
                      </m:e>
                    </m:d>
                    <m:r>
                      <a:rPr lang="en-US" sz="2000" b="1" i="1">
                        <a:solidFill>
                          <a:srgbClr val="7030A0"/>
                        </a:solidFill>
                        <a:latin typeface="Cambria Math" panose="02040503050406030204" pitchFamily="18" charset="0"/>
                        <a:cs typeface="Segoe UI Semibold" panose="020B0702040204020203" pitchFamily="34" charset="0"/>
                      </a:rPr>
                      <m:t>=</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up>
                        <m:r>
                          <a:rPr lang="en-US" sz="2000" b="1" i="1">
                            <a:solidFill>
                              <a:srgbClr val="7030A0"/>
                            </a:solidFill>
                            <a:latin typeface="Cambria Math" panose="02040503050406030204" pitchFamily="18" charset="0"/>
                            <a:cs typeface="Segoe UI Semibold" panose="020B0702040204020203" pitchFamily="34" charset="0"/>
                          </a:rPr>
                          <m:t>2</m:t>
                        </m:r>
                      </m:sup>
                    </m:sSubSup>
                    <m:r>
                      <a:rPr lang="en-US" sz="2000" b="1" i="1">
                        <a:solidFill>
                          <a:srgbClr val="7030A0"/>
                        </a:solidFill>
                        <a:latin typeface="Cambria Math" panose="02040503050406030204" pitchFamily="18" charset="0"/>
                        <a:cs typeface="Segoe UI Semibold" panose="020B0702040204020203" pitchFamily="34" charset="0"/>
                      </a:rPr>
                      <m:t>+</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−1</m:t>
                        </m:r>
                      </m:e>
                    </m:d>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𝑆</m:t>
                        </m:r>
                      </m:sub>
                    </m:sSub>
                    <m:r>
                      <a:rPr lang="en-US" sz="2000" b="1" i="1">
                        <a:solidFill>
                          <a:srgbClr val="7030A0"/>
                        </a:solidFill>
                        <a:latin typeface="Cambria Math" panose="02040503050406030204" pitchFamily="18" charset="0"/>
                        <a:cs typeface="Segoe UI Semibold" panose="020B0702040204020203" pitchFamily="34" charset="0"/>
                      </a:rPr>
                      <m:t>+0⋅</m:t>
                    </m:r>
                    <m:d>
                      <m:dPr>
                        <m:ctrlPr>
                          <a:rPr lang="en-US" sz="2000" b="1" i="1">
                            <a:solidFill>
                              <a:srgbClr val="7030A0"/>
                            </a:solidFill>
                            <a:latin typeface="Cambria Math" panose="02040503050406030204" pitchFamily="18" charset="0"/>
                            <a:cs typeface="Segoe UI Semibold" panose="020B0702040204020203" pitchFamily="34" charset="0"/>
                          </a:rPr>
                        </m:ctrlPr>
                      </m:dPr>
                      <m:e>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Sub>
                        <m:r>
                          <a:rPr lang="en-US" sz="2000" b="1" i="1">
                            <a:solidFill>
                              <a:srgbClr val="7030A0"/>
                            </a:solidFill>
                            <a:latin typeface="Cambria Math" panose="02040503050406030204" pitchFamily="18" charset="0"/>
                            <a:cs typeface="Segoe UI Semibold" panose="020B0702040204020203" pitchFamily="34" charset="0"/>
                          </a:rPr>
                          <m:t>+</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𝑠</m:t>
                            </m:r>
                          </m:sub>
                          <m:sup>
                            <m:r>
                              <a:rPr lang="en-US" sz="2000" b="1" i="1">
                                <a:solidFill>
                                  <a:srgbClr val="7030A0"/>
                                </a:solidFill>
                                <a:latin typeface="Cambria Math" panose="02040503050406030204" pitchFamily="18" charset="0"/>
                                <a:cs typeface="Segoe UI Semibold" panose="020B0702040204020203" pitchFamily="34" charset="0"/>
                              </a:rPr>
                              <m:t>2</m:t>
                            </m:r>
                          </m:sup>
                        </m:sSubSup>
                      </m:e>
                    </m:d>
                    <m:r>
                      <a:rPr lang="en-US" sz="2000" b="1" i="1">
                        <a:solidFill>
                          <a:srgbClr val="7030A0"/>
                        </a:solidFill>
                        <a:latin typeface="Cambria Math" panose="02040503050406030204" pitchFamily="18" charset="0"/>
                        <a:cs typeface="Segoe UI Semibold" panose="020B0702040204020203" pitchFamily="34" charset="0"/>
                      </a:rPr>
                      <m:t>+</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1</m:t>
                        </m:r>
                      </m:e>
                    </m:d>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𝑆</m:t>
                        </m:r>
                      </m:sub>
                    </m:sSub>
                    <m:r>
                      <a:rPr lang="en-US" sz="2000" b="1" i="1">
                        <a:solidFill>
                          <a:srgbClr val="7030A0"/>
                        </a:solidFill>
                        <a:latin typeface="Cambria Math" panose="02040503050406030204" pitchFamily="18" charset="0"/>
                        <a:cs typeface="Segoe UI Semibold" panose="020B0702040204020203" pitchFamily="34" charset="0"/>
                      </a:rPr>
                      <m:t>+(2)</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up>
                        <m:r>
                          <a:rPr lang="en-US" sz="2000" b="1" i="1">
                            <a:solidFill>
                              <a:srgbClr val="7030A0"/>
                            </a:solidFill>
                            <a:latin typeface="Cambria Math" panose="02040503050406030204" pitchFamily="18" charset="0"/>
                            <a:cs typeface="Segoe UI Semibold" panose="020B0702040204020203" pitchFamily="34" charset="0"/>
                          </a:rPr>
                          <m:t>2</m:t>
                        </m:r>
                      </m:sup>
                    </m:sSubSup>
                    <m:r>
                      <a:rPr lang="en-US" sz="2000" b="1" i="1">
                        <a:solidFill>
                          <a:srgbClr val="7030A0"/>
                        </a:solidFill>
                        <a:latin typeface="Cambria Math" panose="02040503050406030204" pitchFamily="18" charset="0"/>
                        <a:cs typeface="Segoe UI Semibold" panose="020B0702040204020203" pitchFamily="34" charset="0"/>
                      </a:rPr>
                      <m:t>=</m:t>
                    </m:r>
                    <m:r>
                      <a:rPr lang="en-US" sz="2000" b="0" i="1">
                        <a:solidFill>
                          <a:srgbClr val="7030A0"/>
                        </a:solidFill>
                        <a:latin typeface="Cambria Math" panose="02040503050406030204" pitchFamily="18" charset="0"/>
                        <a:cs typeface="Segoe UI Semibold" panose="020B0702040204020203" pitchFamily="34" charset="0"/>
                      </a:rPr>
                      <m:t>2(</m:t>
                    </m:r>
                    <m:sSub>
                      <m:sSubPr>
                        <m:ctrlPr>
                          <a:rPr lang="en-US" sz="2000" i="1">
                            <a:solidFill>
                              <a:srgbClr val="7030A0"/>
                            </a:solidFill>
                            <a:latin typeface="Cambria Math" panose="02040503050406030204" pitchFamily="18" charset="0"/>
                            <a:cs typeface="Segoe UI Semibold" panose="020B0702040204020203" pitchFamily="34" charset="0"/>
                          </a:rPr>
                        </m:ctrlPr>
                      </m:sSubPr>
                      <m:e>
                        <m:r>
                          <a:rPr lang="en-US" sz="2000" b="0" i="1">
                            <a:solidFill>
                              <a:srgbClr val="7030A0"/>
                            </a:solidFill>
                            <a:latin typeface="Cambria Math" panose="02040503050406030204" pitchFamily="18" charset="0"/>
                            <a:cs typeface="Segoe UI Semibold" panose="020B0702040204020203" pitchFamily="34" charset="0"/>
                          </a:rPr>
                          <m:t>𝑝</m:t>
                        </m:r>
                      </m:e>
                      <m:sub>
                        <m:r>
                          <a:rPr lang="en-US" sz="2000" b="0" i="1">
                            <a:solidFill>
                              <a:srgbClr val="7030A0"/>
                            </a:solidFill>
                            <a:latin typeface="Cambria Math" panose="02040503050406030204" pitchFamily="18" charset="0"/>
                            <a:cs typeface="Segoe UI Semibold" panose="020B0702040204020203" pitchFamily="34" charset="0"/>
                          </a:rPr>
                          <m:t>𝑅</m:t>
                        </m:r>
                      </m:sub>
                    </m:sSub>
                    <m:r>
                      <a:rPr lang="en-US" sz="2000" b="0" i="1">
                        <a:solidFill>
                          <a:srgbClr val="7030A0"/>
                        </a:solidFill>
                        <a:latin typeface="Cambria Math" panose="02040503050406030204" pitchFamily="18" charset="0"/>
                        <a:cs typeface="Segoe UI Semibold" panose="020B0702040204020203" pitchFamily="34" charset="0"/>
                      </a:rPr>
                      <m:t>−</m:t>
                    </m:r>
                    <m:sSub>
                      <m:sSubPr>
                        <m:ctrlPr>
                          <a:rPr lang="en-US" sz="2000" i="1">
                            <a:solidFill>
                              <a:srgbClr val="7030A0"/>
                            </a:solidFill>
                            <a:latin typeface="Cambria Math" panose="02040503050406030204" pitchFamily="18" charset="0"/>
                            <a:cs typeface="Segoe UI Semibold" panose="020B0702040204020203" pitchFamily="34" charset="0"/>
                          </a:rPr>
                        </m:ctrlPr>
                      </m:sSubPr>
                      <m:e>
                        <m:r>
                          <a:rPr lang="en-US" sz="2000" b="0" i="1">
                            <a:solidFill>
                              <a:srgbClr val="7030A0"/>
                            </a:solidFill>
                            <a:latin typeface="Cambria Math" panose="02040503050406030204" pitchFamily="18" charset="0"/>
                            <a:cs typeface="Segoe UI Semibold" panose="020B0702040204020203" pitchFamily="34" charset="0"/>
                          </a:rPr>
                          <m:t>𝑝</m:t>
                        </m:r>
                      </m:e>
                      <m:sub>
                        <m:r>
                          <a:rPr lang="en-US" sz="2000" b="0" i="1">
                            <a:solidFill>
                              <a:srgbClr val="7030A0"/>
                            </a:solidFill>
                            <a:latin typeface="Cambria Math" panose="02040503050406030204" pitchFamily="18" charset="0"/>
                            <a:cs typeface="Segoe UI Semibold" panose="020B0702040204020203" pitchFamily="34" charset="0"/>
                          </a:rPr>
                          <m:t>𝐿</m:t>
                        </m:r>
                      </m:sub>
                    </m:sSub>
                    <m:r>
                      <a:rPr lang="en-US" sz="2000" b="0" i="1">
                        <a:solidFill>
                          <a:srgbClr val="7030A0"/>
                        </a:solidFill>
                        <a:latin typeface="Cambria Math" panose="02040503050406030204" pitchFamily="18" charset="0"/>
                        <a:cs typeface="Segoe UI Semibold" panose="020B0702040204020203" pitchFamily="34" charset="0"/>
                      </a:rPr>
                      <m:t>)</m:t>
                    </m:r>
                  </m:oMath>
                </a14:m>
                <a:endParaRPr lang="en-US" sz="2000" i="1" dirty="0">
                  <a:solidFill>
                    <a:srgbClr val="7030A0"/>
                  </a:solidFill>
                  <a:latin typeface="Cambria Math" panose="02040503050406030204" pitchFamily="18" charset="0"/>
                  <a:cs typeface="Segoe UI Semibold" panose="020B0702040204020203" pitchFamily="34"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2"/>
                <a:stretch>
                  <a:fillRect l="-980"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1F83B0-9028-50FB-21DB-611A37FC0822}"/>
              </a:ext>
            </a:extLst>
          </p:cNvPr>
          <p:cNvSpPr txBox="1"/>
          <p:nvPr/>
        </p:nvSpPr>
        <p:spPr>
          <a:xfrm>
            <a:off x="5920741" y="3050365"/>
            <a:ext cx="6093822" cy="2123658"/>
          </a:xfrm>
          <a:prstGeom prst="rect">
            <a:avLst/>
          </a:prstGeom>
          <a:noFill/>
        </p:spPr>
        <p:txBody>
          <a:bodyPr wrap="square">
            <a:spAutoFit/>
          </a:bodyPr>
          <a:lstStyle/>
          <a:p>
            <a:r>
              <a:rPr lang="en-US" sz="2200" i="1" dirty="0"/>
              <a:t>We think about the outcomes that correspond to each value of X and compute the probability of that. For example, X=0 happens when the frog is at the same position after 2 sec – this means it either moved left and then right, or right and then left, or did not move both seconds.</a:t>
            </a:r>
            <a:endParaRPr lang="en-US" sz="2200" dirty="0"/>
          </a:p>
        </p:txBody>
      </p:sp>
    </p:spTree>
    <p:extLst>
      <p:ext uri="{BB962C8B-B14F-4D97-AF65-F5344CB8AC3E}">
        <p14:creationId xmlns:p14="http://schemas.microsoft.com/office/powerpoint/2010/main" val="4023195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 – LOE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2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4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 </m:t>
                    </m:r>
                  </m:oMath>
                </a14:m>
                <a:r>
                  <a:rPr lang="en-US" sz="24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 </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frog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moved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left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a:rPr lang="en-US" sz="2400" b="0" i="1" smtClean="0">
                                <a:latin typeface="Cambria Math" panose="02040503050406030204" pitchFamily="18" charset="0"/>
                              </a:rPr>
                              <m:t>𝑖</m:t>
                            </m:r>
                            <m:r>
                              <m:rPr>
                                <m:sty m:val="p"/>
                              </m:rPr>
                              <a:rPr lang="en-US" sz="2400" b="0" i="0" smtClean="0">
                                <a:latin typeface="Cambria Math" panose="02040503050406030204" pitchFamily="18" charset="0"/>
                              </a:rPr>
                              <m:t>th</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step</m:t>
                            </m:r>
                          </m:e>
                          <m:e>
                            <m:r>
                              <a:rPr lang="en-US" sz="2400" b="0" i="1" smtClean="0">
                                <a:latin typeface="Cambria Math" panose="02040503050406030204" pitchFamily="18" charset="0"/>
                              </a:rPr>
                              <m:t>   </m:t>
                            </m:r>
                            <m:r>
                              <a:rPr lang="en-US" sz="2400" i="1">
                                <a:latin typeface="Cambria Math" panose="02040503050406030204" pitchFamily="18" charset="0"/>
                              </a:rPr>
                              <m:t>  0    </m:t>
                            </m:r>
                            <m:r>
                              <a:rPr lang="en-US" sz="2400" b="0" i="1" smtClean="0">
                                <a:latin typeface="Cambria Math" panose="02040503050406030204" pitchFamily="18" charset="0"/>
                              </a:rPr>
                              <m:t>                       </m:t>
                            </m:r>
                            <m:r>
                              <a:rPr lang="en-US" sz="2400" i="1">
                                <a:latin typeface="Cambria Math" panose="02040503050406030204" pitchFamily="18" charset="0"/>
                              </a:rPr>
                              <m:t>                                           </m:t>
                            </m:r>
                            <m:r>
                              <m:rPr>
                                <m:sty m:val="p"/>
                              </m:rPr>
                              <a:rPr lang="en-US" sz="2400">
                                <a:latin typeface="Cambria Math" panose="02040503050406030204" pitchFamily="18" charset="0"/>
                              </a:rPr>
                              <m:t>otherwise</m:t>
                            </m:r>
                          </m:e>
                          <m:e>
                            <m:r>
                              <a:rPr lang="en-US" sz="2400" b="0" i="1" smtClean="0">
                                <a:latin typeface="Cambria Math" panose="02040503050406030204" pitchFamily="18" charset="0"/>
                              </a:rPr>
                              <m:t>     </m:t>
                            </m:r>
                            <m:r>
                              <a:rPr lang="en-US" sz="2400" i="1">
                                <a:latin typeface="Cambria Math" panose="02040503050406030204" pitchFamily="18" charset="0"/>
                              </a:rPr>
                              <m:t>1                 </m:t>
                            </m:r>
                            <m:r>
                              <m:rPr>
                                <m:sty m:val="p"/>
                              </m:rPr>
                              <a:rPr lang="en-US" sz="2400">
                                <a:latin typeface="Cambria Math" panose="02040503050406030204" pitchFamily="18" charset="0"/>
                              </a:rPr>
                              <m:t>if</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m:rPr>
                                <m:sty m:val="p"/>
                              </m:rPr>
                              <a:rPr lang="en-US" sz="2400">
                                <a:latin typeface="Cambria Math" panose="02040503050406030204" pitchFamily="18" charset="0"/>
                              </a:rPr>
                              <m:t>frog</m:t>
                            </m:r>
                            <m:r>
                              <a:rPr lang="en-US" sz="2400">
                                <a:latin typeface="Cambria Math" panose="02040503050406030204" pitchFamily="18" charset="0"/>
                              </a:rPr>
                              <m:t> </m:t>
                            </m:r>
                            <m:r>
                              <m:rPr>
                                <m:sty m:val="p"/>
                              </m:rPr>
                              <a:rPr lang="en-US" sz="2400">
                                <a:latin typeface="Cambria Math" panose="02040503050406030204" pitchFamily="18" charset="0"/>
                              </a:rPr>
                              <m:t>moved</m:t>
                            </m:r>
                            <m:r>
                              <a:rPr lang="en-US" sz="2400">
                                <a:latin typeface="Cambria Math" panose="02040503050406030204" pitchFamily="18" charset="0"/>
                              </a:rPr>
                              <m:t> </m:t>
                            </m:r>
                            <m:r>
                              <m:rPr>
                                <m:sty m:val="p"/>
                              </m:rPr>
                              <a:rPr lang="en-US" sz="2400" b="0" i="0" smtClean="0">
                                <a:latin typeface="Cambria Math" panose="02040503050406030204" pitchFamily="18" charset="0"/>
                              </a:rPr>
                              <m:t>right</m:t>
                            </m:r>
                            <m:r>
                              <a:rPr lang="en-US" sz="2400" b="0" i="0" smtClean="0">
                                <a:latin typeface="Cambria Math" panose="02040503050406030204" pitchFamily="18" charset="0"/>
                              </a:rPr>
                              <m:t> </m:t>
                            </m:r>
                            <m:r>
                              <m:rPr>
                                <m:sty m:val="p"/>
                              </m:rPr>
                              <a:rPr lang="en-US" sz="2400">
                                <a:latin typeface="Cambria Math" panose="02040503050406030204" pitchFamily="18" charset="0"/>
                              </a:rPr>
                              <m:t>on</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a:rPr lang="en-US" sz="2400" i="1">
                                <a:latin typeface="Cambria Math" panose="02040503050406030204" pitchFamily="18" charset="0"/>
                              </a:rPr>
                              <m:t>𝑖</m:t>
                            </m:r>
                            <m:r>
                              <m:rPr>
                                <m:sty m:val="p"/>
                              </m:rPr>
                              <a:rPr lang="en-US" sz="2400">
                                <a:latin typeface="Cambria Math" panose="02040503050406030204" pitchFamily="18" charset="0"/>
                              </a:rPr>
                              <m:t>th</m:t>
                            </m:r>
                            <m:r>
                              <a:rPr lang="en-US" sz="2400">
                                <a:latin typeface="Cambria Math" panose="02040503050406030204" pitchFamily="18" charset="0"/>
                              </a:rPr>
                              <m:t> </m:t>
                            </m:r>
                            <m:r>
                              <m:rPr>
                                <m:sty m:val="p"/>
                              </m:rPr>
                              <a:rPr lang="en-US" sz="2400">
                                <a:latin typeface="Cambria Math" panose="02040503050406030204" pitchFamily="18" charset="0"/>
                              </a:rPr>
                              <m:t>step</m:t>
                            </m:r>
                          </m:e>
                        </m:eqArr>
                      </m:e>
                    </m:d>
                  </m:oMath>
                </a14:m>
                <a:r>
                  <a:rPr lang="en-US" sz="2400" dirty="0"/>
                  <a:t>   </a:t>
                </a:r>
              </a:p>
              <a:p>
                <a:pPr marL="0" indent="0">
                  <a:buNone/>
                </a:pPr>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𝐿</m:t>
                              </m:r>
                            </m:sub>
                          </m:sSub>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𝑝</m:t>
                          </m:r>
                        </m:e>
                        <m:sub>
                          <m:r>
                            <a:rPr lang="en-US" sz="2400" i="1">
                              <a:latin typeface="Cambria Math" panose="02040503050406030204" pitchFamily="18" charset="0"/>
                            </a:rPr>
                            <m:t>𝑅</m:t>
                          </m:r>
                        </m:sub>
                      </m:sSub>
                      <m:r>
                        <a:rPr lang="en-US" sz="2400" i="1">
                          <a:latin typeface="Cambria Math" panose="02040503050406030204" pitchFamily="18" charset="0"/>
                          <a:ea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𝑆</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a:p>
                <a:pPr marL="0" indent="0">
                  <a:buNone/>
                </a:pPr>
                <a:r>
                  <a:rPr lang="en-US" sz="2400" dirty="0">
                    <a:latin typeface="Cambria Math" panose="02040503050406030204" pitchFamily="18" charset="0"/>
                    <a:ea typeface="Cambria Math" panose="02040503050406030204" pitchFamily="18" charset="0"/>
                  </a:rPr>
                  <a:t>By Linearity of Expectation, </a:t>
                </a:r>
              </a:p>
              <a:p>
                <a:pPr marL="0" indent="0">
                  <a:buNone/>
                </a:pPr>
                <a14:m>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2</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nary>
                      </m:e>
                    </m:d>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2</m:t>
                        </m:r>
                      </m:sup>
                      <m:e>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a14:m>
                <a:r>
                  <a:rPr lang="en-US" sz="2400" dirty="0">
                    <a:latin typeface="Cambria Math" panose="02040503050406030204" pitchFamily="18" charset="0"/>
                    <a:ea typeface="Cambria Math" panose="02040503050406030204" pitchFamily="18" charset="0"/>
                  </a:rPr>
                  <a:t> =</a:t>
                </a:r>
                <a14:m>
                  <m:oMath xmlns:m="http://schemas.openxmlformats.org/officeDocument/2006/math">
                    <m:r>
                      <a:rPr lang="en-US" sz="2400" b="0" i="0" smtClean="0">
                        <a:solidFill>
                          <a:schemeClr val="tx1"/>
                        </a:solidFill>
                        <a:latin typeface="Cambria Math" panose="02040503050406030204" pitchFamily="18" charset="0"/>
                        <a:cs typeface="Segoe UI Semibold" panose="020B0702040204020203" pitchFamily="34" charset="0"/>
                      </a:rPr>
                      <m:t> </m:t>
                    </m:r>
                    <m:r>
                      <a:rPr lang="en-US" sz="2400" b="0" i="1">
                        <a:solidFill>
                          <a:schemeClr val="tx1"/>
                        </a:solidFill>
                        <a:latin typeface="Cambria Math" panose="02040503050406030204" pitchFamily="18" charset="0"/>
                        <a:cs typeface="Segoe UI Semibold" panose="020B0702040204020203" pitchFamily="34" charset="0"/>
                      </a:rPr>
                      <m:t>2(</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𝑅</m:t>
                        </m:r>
                      </m:sub>
                    </m:sSub>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𝐿</m:t>
                        </m:r>
                      </m:sub>
                    </m:sSub>
                    <m:r>
                      <a:rPr lang="en-US" sz="2400" b="0" i="1">
                        <a:solidFill>
                          <a:schemeClr val="tx1"/>
                        </a:solidFill>
                        <a:latin typeface="Cambria Math" panose="02040503050406030204" pitchFamily="18" charset="0"/>
                        <a:cs typeface="Segoe UI Semibold" panose="020B0702040204020203" pitchFamily="34" charset="0"/>
                      </a:rPr>
                      <m:t>)</m:t>
                    </m:r>
                  </m:oMath>
                </a14:m>
                <a:endParaRPr lang="en-US" sz="2400" dirty="0">
                  <a:solidFill>
                    <a:srgbClr val="7030A0"/>
                  </a:solidFill>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3"/>
                <a:stretch>
                  <a:fillRect l="-1253"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35D001-8779-D636-1B8F-08BA9201E539}"/>
              </a:ext>
            </a:extLst>
          </p:cNvPr>
          <p:cNvSpPr txBox="1"/>
          <p:nvPr/>
        </p:nvSpPr>
        <p:spPr>
          <a:xfrm>
            <a:off x="614428" y="1105877"/>
            <a:ext cx="6093822" cy="415498"/>
          </a:xfrm>
          <a:prstGeom prst="rect">
            <a:avLst/>
          </a:prstGeom>
          <a:noFill/>
        </p:spPr>
        <p:txBody>
          <a:bodyPr wrap="square">
            <a:spAutoFit/>
          </a:bodyPr>
          <a:lstStyle/>
          <a:p>
            <a:r>
              <a:rPr lang="en-US" sz="2100" b="1" dirty="0">
                <a:solidFill>
                  <a:schemeClr val="accent5"/>
                </a:solidFill>
                <a:latin typeface="Segoe UI Semilight" panose="020B0402040204020203" pitchFamily="34" charset="0"/>
                <a:cs typeface="Segoe UI Semilight" panose="020B0402040204020203" pitchFamily="34" charset="0"/>
              </a:rPr>
              <a:t>Or we can apply </a:t>
            </a:r>
            <a:r>
              <a:rPr lang="en-US" sz="2100" b="1" dirty="0" err="1">
                <a:solidFill>
                  <a:schemeClr val="accent5"/>
                </a:solidFill>
                <a:latin typeface="Segoe UI Semilight" panose="020B0402040204020203" pitchFamily="34" charset="0"/>
                <a:cs typeface="Segoe UI Semilight" panose="020B0402040204020203" pitchFamily="34" charset="0"/>
              </a:rPr>
              <a:t>LoE</a:t>
            </a:r>
            <a:r>
              <a:rPr lang="en-US" sz="2100" b="1" dirty="0">
                <a:solidFill>
                  <a:schemeClr val="accent5"/>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462260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a:xfrm>
            <a:off x="575239" y="145709"/>
            <a:ext cx="11187259" cy="1014667"/>
          </a:xfrm>
        </p:spPr>
        <p:txBody>
          <a:bodyPr/>
          <a:lstStyle/>
          <a:p>
            <a:r>
              <a:rPr lang="en-US" dirty="0"/>
              <a:t>Frogger – LOE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a:t>
                </a:r>
                <a:r>
                  <a:rPr lang="en-US" sz="2000" b="1" dirty="0">
                    <a:solidFill>
                      <a:schemeClr val="accent3"/>
                    </a:solidFill>
                  </a:rPr>
                  <a:t>60</a:t>
                </a:r>
                <a:r>
                  <a:rPr lang="en-US" sz="2000" dirty="0"/>
                  <a:t>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4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 </m:t>
                    </m:r>
                  </m:oMath>
                </a14:m>
                <a:r>
                  <a:rPr lang="en-US" sz="24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 </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frog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moved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left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a:rPr lang="en-US" sz="2400" b="0" i="1" smtClean="0">
                                <a:latin typeface="Cambria Math" panose="02040503050406030204" pitchFamily="18" charset="0"/>
                              </a:rPr>
                              <m:t>𝑖</m:t>
                            </m:r>
                            <m:r>
                              <m:rPr>
                                <m:sty m:val="p"/>
                              </m:rPr>
                              <a:rPr lang="en-US" sz="2400" b="0" i="0" smtClean="0">
                                <a:latin typeface="Cambria Math" panose="02040503050406030204" pitchFamily="18" charset="0"/>
                              </a:rPr>
                              <m:t>th</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step</m:t>
                            </m:r>
                          </m:e>
                          <m:e>
                            <m:r>
                              <a:rPr lang="en-US" sz="2400" b="0" i="1" smtClean="0">
                                <a:latin typeface="Cambria Math" panose="02040503050406030204" pitchFamily="18" charset="0"/>
                              </a:rPr>
                              <m:t>   </m:t>
                            </m:r>
                            <m:r>
                              <a:rPr lang="en-US" sz="2400" i="1">
                                <a:latin typeface="Cambria Math" panose="02040503050406030204" pitchFamily="18" charset="0"/>
                              </a:rPr>
                              <m:t>  0    </m:t>
                            </m:r>
                            <m:r>
                              <a:rPr lang="en-US" sz="2400" b="0" i="1" smtClean="0">
                                <a:latin typeface="Cambria Math" panose="02040503050406030204" pitchFamily="18" charset="0"/>
                              </a:rPr>
                              <m:t>                       </m:t>
                            </m:r>
                            <m:r>
                              <a:rPr lang="en-US" sz="2400" i="1">
                                <a:latin typeface="Cambria Math" panose="02040503050406030204" pitchFamily="18" charset="0"/>
                              </a:rPr>
                              <m:t>                                           </m:t>
                            </m:r>
                            <m:r>
                              <m:rPr>
                                <m:sty m:val="p"/>
                              </m:rPr>
                              <a:rPr lang="en-US" sz="2400">
                                <a:latin typeface="Cambria Math" panose="02040503050406030204" pitchFamily="18" charset="0"/>
                              </a:rPr>
                              <m:t>otherwise</m:t>
                            </m:r>
                          </m:e>
                          <m:e>
                            <m:r>
                              <a:rPr lang="en-US" sz="2400" b="0" i="1" smtClean="0">
                                <a:latin typeface="Cambria Math" panose="02040503050406030204" pitchFamily="18" charset="0"/>
                              </a:rPr>
                              <m:t>     </m:t>
                            </m:r>
                            <m:r>
                              <a:rPr lang="en-US" sz="2400" i="1">
                                <a:latin typeface="Cambria Math" panose="02040503050406030204" pitchFamily="18" charset="0"/>
                              </a:rPr>
                              <m:t>1                 </m:t>
                            </m:r>
                            <m:r>
                              <m:rPr>
                                <m:sty m:val="p"/>
                              </m:rPr>
                              <a:rPr lang="en-US" sz="2400">
                                <a:latin typeface="Cambria Math" panose="02040503050406030204" pitchFamily="18" charset="0"/>
                              </a:rPr>
                              <m:t>if</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m:rPr>
                                <m:sty m:val="p"/>
                              </m:rPr>
                              <a:rPr lang="en-US" sz="2400">
                                <a:latin typeface="Cambria Math" panose="02040503050406030204" pitchFamily="18" charset="0"/>
                              </a:rPr>
                              <m:t>frog</m:t>
                            </m:r>
                            <m:r>
                              <a:rPr lang="en-US" sz="2400">
                                <a:latin typeface="Cambria Math" panose="02040503050406030204" pitchFamily="18" charset="0"/>
                              </a:rPr>
                              <m:t> </m:t>
                            </m:r>
                            <m:r>
                              <m:rPr>
                                <m:sty m:val="p"/>
                              </m:rPr>
                              <a:rPr lang="en-US" sz="2400">
                                <a:latin typeface="Cambria Math" panose="02040503050406030204" pitchFamily="18" charset="0"/>
                              </a:rPr>
                              <m:t>moved</m:t>
                            </m:r>
                            <m:r>
                              <a:rPr lang="en-US" sz="2400">
                                <a:latin typeface="Cambria Math" panose="02040503050406030204" pitchFamily="18" charset="0"/>
                              </a:rPr>
                              <m:t> </m:t>
                            </m:r>
                            <m:r>
                              <m:rPr>
                                <m:sty m:val="p"/>
                              </m:rPr>
                              <a:rPr lang="en-US" sz="2400" b="0" i="0" smtClean="0">
                                <a:latin typeface="Cambria Math" panose="02040503050406030204" pitchFamily="18" charset="0"/>
                              </a:rPr>
                              <m:t>right</m:t>
                            </m:r>
                            <m:r>
                              <a:rPr lang="en-US" sz="2400" b="0" i="0" smtClean="0">
                                <a:latin typeface="Cambria Math" panose="02040503050406030204" pitchFamily="18" charset="0"/>
                              </a:rPr>
                              <m:t> </m:t>
                            </m:r>
                            <m:r>
                              <m:rPr>
                                <m:sty m:val="p"/>
                              </m:rPr>
                              <a:rPr lang="en-US" sz="2400">
                                <a:latin typeface="Cambria Math" panose="02040503050406030204" pitchFamily="18" charset="0"/>
                              </a:rPr>
                              <m:t>on</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a:rPr lang="en-US" sz="2400" i="1">
                                <a:latin typeface="Cambria Math" panose="02040503050406030204" pitchFamily="18" charset="0"/>
                              </a:rPr>
                              <m:t>𝑖</m:t>
                            </m:r>
                            <m:r>
                              <m:rPr>
                                <m:sty m:val="p"/>
                              </m:rPr>
                              <a:rPr lang="en-US" sz="2400">
                                <a:latin typeface="Cambria Math" panose="02040503050406030204" pitchFamily="18" charset="0"/>
                              </a:rPr>
                              <m:t>th</m:t>
                            </m:r>
                            <m:r>
                              <a:rPr lang="en-US" sz="2400">
                                <a:latin typeface="Cambria Math" panose="02040503050406030204" pitchFamily="18" charset="0"/>
                              </a:rPr>
                              <m:t> </m:t>
                            </m:r>
                            <m:r>
                              <m:rPr>
                                <m:sty m:val="p"/>
                              </m:rPr>
                              <a:rPr lang="en-US" sz="2400">
                                <a:latin typeface="Cambria Math" panose="02040503050406030204" pitchFamily="18" charset="0"/>
                              </a:rPr>
                              <m:t>step</m:t>
                            </m:r>
                          </m:e>
                        </m:eqArr>
                      </m:e>
                    </m:d>
                  </m:oMath>
                </a14:m>
                <a:r>
                  <a:rPr lang="en-US" sz="2400" dirty="0"/>
                  <a:t>   </a:t>
                </a:r>
              </a:p>
              <a:p>
                <a:pPr marL="0" indent="0">
                  <a:buNone/>
                </a:pPr>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𝐿</m:t>
                              </m:r>
                            </m:sub>
                          </m:sSub>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𝑝</m:t>
                          </m:r>
                        </m:e>
                        <m:sub>
                          <m:r>
                            <a:rPr lang="en-US" sz="2400" i="1">
                              <a:latin typeface="Cambria Math" panose="02040503050406030204" pitchFamily="18" charset="0"/>
                            </a:rPr>
                            <m:t>𝑅</m:t>
                          </m:r>
                        </m:sub>
                      </m:sSub>
                      <m:r>
                        <a:rPr lang="en-US" sz="2400" i="1">
                          <a:latin typeface="Cambria Math" panose="02040503050406030204" pitchFamily="18" charset="0"/>
                          <a:ea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𝑆</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a:p>
                <a:pPr marL="0" indent="0">
                  <a:buNone/>
                </a:pPr>
                <a:r>
                  <a:rPr lang="en-US" sz="2400" dirty="0">
                    <a:latin typeface="Cambria Math" panose="02040503050406030204" pitchFamily="18" charset="0"/>
                    <a:ea typeface="Cambria Math" panose="02040503050406030204" pitchFamily="18" charset="0"/>
                  </a:rPr>
                  <a:t>By Linearity of Expectation, </a:t>
                </a:r>
              </a:p>
              <a:p>
                <a:pPr marL="0" indent="0">
                  <a:buNone/>
                </a:pPr>
                <a14:m>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1" i="1" smtClean="0">
                                <a:solidFill>
                                  <a:schemeClr val="accent3"/>
                                </a:solidFill>
                                <a:latin typeface="Cambria Math" panose="02040503050406030204" pitchFamily="18" charset="0"/>
                                <a:ea typeface="Cambria Math" panose="02040503050406030204" pitchFamily="18" charset="0"/>
                              </a:rPr>
                              <m:t>𝟔𝟎</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nary>
                      </m:e>
                    </m:d>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1" i="1" smtClean="0">
                            <a:solidFill>
                              <a:schemeClr val="accent3"/>
                            </a:solidFill>
                            <a:latin typeface="Cambria Math" panose="02040503050406030204" pitchFamily="18" charset="0"/>
                            <a:ea typeface="Cambria Math" panose="02040503050406030204" pitchFamily="18" charset="0"/>
                          </a:rPr>
                          <m:t>𝟔𝟎</m:t>
                        </m:r>
                      </m:sup>
                      <m:e>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a14:m>
                <a:r>
                  <a:rPr lang="en-US" sz="2400" dirty="0">
                    <a:latin typeface="Cambria Math" panose="02040503050406030204" pitchFamily="18" charset="0"/>
                    <a:ea typeface="Cambria Math" panose="02040503050406030204" pitchFamily="18" charset="0"/>
                  </a:rPr>
                  <a:t> =</a:t>
                </a:r>
                <a14:m>
                  <m:oMath xmlns:m="http://schemas.openxmlformats.org/officeDocument/2006/math">
                    <m:r>
                      <a:rPr lang="en-US" sz="2400" b="1" i="1" smtClean="0">
                        <a:solidFill>
                          <a:schemeClr val="accent3"/>
                        </a:solidFill>
                        <a:latin typeface="Cambria Math" panose="02040503050406030204" pitchFamily="18" charset="0"/>
                        <a:cs typeface="Segoe UI Semibold" panose="020B0702040204020203" pitchFamily="34" charset="0"/>
                      </a:rPr>
                      <m:t>𝟔𝟎</m:t>
                    </m:r>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𝑅</m:t>
                        </m:r>
                      </m:sub>
                    </m:sSub>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𝐿</m:t>
                        </m:r>
                      </m:sub>
                    </m:sSub>
                    <m:r>
                      <a:rPr lang="en-US" sz="2400" b="0" i="1">
                        <a:solidFill>
                          <a:schemeClr val="tx1"/>
                        </a:solidFill>
                        <a:latin typeface="Cambria Math" panose="02040503050406030204" pitchFamily="18" charset="0"/>
                        <a:cs typeface="Segoe UI Semibold" panose="020B0702040204020203" pitchFamily="34" charset="0"/>
                      </a:rPr>
                      <m:t>)</m:t>
                    </m:r>
                  </m:oMath>
                </a14:m>
                <a:endParaRPr lang="en-US" sz="2400" dirty="0">
                  <a:solidFill>
                    <a:srgbClr val="7030A0"/>
                  </a:solidFill>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3"/>
                <a:stretch>
                  <a:fillRect l="-1253"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35D001-8779-D636-1B8F-08BA9201E539}"/>
              </a:ext>
            </a:extLst>
          </p:cNvPr>
          <p:cNvSpPr txBox="1"/>
          <p:nvPr/>
        </p:nvSpPr>
        <p:spPr>
          <a:xfrm>
            <a:off x="614428" y="857685"/>
            <a:ext cx="10186633" cy="646331"/>
          </a:xfrm>
          <a:prstGeom prst="rect">
            <a:avLst/>
          </a:prstGeom>
          <a:noFill/>
        </p:spPr>
        <p:txBody>
          <a:bodyPr wrap="square">
            <a:spAutoFit/>
          </a:bodyPr>
          <a:lstStyle/>
          <a:p>
            <a:r>
              <a:rPr lang="en-US" b="1" dirty="0">
                <a:solidFill>
                  <a:schemeClr val="accent5"/>
                </a:solidFill>
                <a:latin typeface="Segoe UI Semilight" panose="020B0402040204020203" pitchFamily="34" charset="0"/>
                <a:cs typeface="Segoe UI Semilight" panose="020B0402040204020203" pitchFamily="34" charset="0"/>
              </a:rPr>
              <a:t>If we interested in a whole minute (60 sec), the first approach would be awful because we would need to compute many probabilities or deal with a gnarly summation! Instead, we can use </a:t>
            </a:r>
            <a:r>
              <a:rPr lang="en-US" b="1" dirty="0" err="1">
                <a:solidFill>
                  <a:schemeClr val="accent5"/>
                </a:solidFill>
                <a:latin typeface="Segoe UI Semilight" panose="020B0402040204020203" pitchFamily="34" charset="0"/>
                <a:cs typeface="Segoe UI Semilight" panose="020B0402040204020203" pitchFamily="34" charset="0"/>
              </a:rPr>
              <a:t>LoE</a:t>
            </a:r>
            <a:r>
              <a:rPr lang="en-US" b="1" dirty="0">
                <a:solidFill>
                  <a:schemeClr val="accent5"/>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16236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EC24-D22B-487F-B539-36759579A966}"/>
              </a:ext>
            </a:extLst>
          </p:cNvPr>
          <p:cNvSpPr>
            <a:spLocks noGrp="1"/>
          </p:cNvSpPr>
          <p:nvPr>
            <p:ph type="title"/>
          </p:nvPr>
        </p:nvSpPr>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8BB9ED-8404-473A-BE8C-8C65A64A2FF7}"/>
                  </a:ext>
                </a:extLst>
              </p:cNvPr>
              <p:cNvSpPr>
                <a:spLocks noGrp="1"/>
              </p:cNvSpPr>
              <p:nvPr>
                <p:ph idx="1"/>
              </p:nvPr>
            </p:nvSpPr>
            <p:spPr>
              <a:xfrm>
                <a:off x="575240" y="1463857"/>
                <a:ext cx="11616760" cy="1645103"/>
              </a:xfrm>
            </p:spPr>
            <p:txBody>
              <a:bodyPr>
                <a:normAutofit lnSpcReduction="10000"/>
              </a:bodyPr>
              <a:lstStyle/>
              <a:p>
                <a:r>
                  <a:rPr lang="en-US" dirty="0"/>
                  <a:t>You roll a </a:t>
                </a:r>
                <a:r>
                  <a:rPr lang="en-US" u="sng" dirty="0"/>
                  <a:t>biased</a:t>
                </a:r>
                <a:r>
                  <a:rPr lang="en-US" dirty="0"/>
                  <a:t> die. </a:t>
                </a:r>
              </a:p>
              <a:p>
                <a:r>
                  <a:rPr lang="en-US" dirty="0"/>
                  <a:t>It shows a 6 with probability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r>
                  <a:rPr lang="en-US" dirty="0"/>
                  <a:t>, and 1,…,5 with probability </a:t>
                </a:r>
                <a14:m>
                  <m:oMath xmlns:m="http://schemas.openxmlformats.org/officeDocument/2006/math">
                    <m:r>
                      <a:rPr lang="en-US" i="1" dirty="0"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15</m:t>
                    </m:r>
                  </m:oMath>
                </a14:m>
                <a:r>
                  <a:rPr lang="en-US" dirty="0"/>
                  <a:t> each.</a:t>
                </a:r>
              </a:p>
              <a:p>
                <a:r>
                  <a:rPr lang="en-US" dirty="0"/>
                  <a:t>Let </a:t>
                </a:r>
                <a14:m>
                  <m:oMath xmlns:m="http://schemas.openxmlformats.org/officeDocument/2006/math">
                    <m:r>
                      <a:rPr lang="en-US" i="1">
                        <a:latin typeface="Cambria Math" panose="02040503050406030204" pitchFamily="18" charset="0"/>
                      </a:rPr>
                      <m:t>𝑋</m:t>
                    </m:r>
                  </m:oMath>
                </a14:m>
                <a:r>
                  <a:rPr lang="en-US" dirty="0"/>
                  <a:t> be the value of the die. What is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A28BB9ED-8404-473A-BE8C-8C65A64A2FF7}"/>
                  </a:ext>
                </a:extLst>
              </p:cNvPr>
              <p:cNvSpPr>
                <a:spLocks noGrp="1" noRot="1" noChangeAspect="1" noMove="1" noResize="1" noEditPoints="1" noAdjustHandles="1" noChangeArrowheads="1" noChangeShapeType="1" noTextEdit="1"/>
              </p:cNvSpPr>
              <p:nvPr>
                <p:ph idx="1"/>
              </p:nvPr>
            </p:nvSpPr>
            <p:spPr>
              <a:xfrm>
                <a:off x="575240" y="1463857"/>
                <a:ext cx="11616760" cy="1645103"/>
              </a:xfrm>
              <a:blipFill>
                <a:blip r:embed="rId3"/>
                <a:stretch>
                  <a:fillRect l="-630" t="-8889" b="-8148"/>
                </a:stretch>
              </a:blipFill>
            </p:spPr>
            <p:txBody>
              <a:bodyPr/>
              <a:lstStyle/>
              <a:p>
                <a:r>
                  <a:rPr lang="en-US">
                    <a:noFill/>
                  </a:rPr>
                  <a:t> </a:t>
                </a:r>
              </a:p>
            </p:txBody>
          </p:sp>
        </mc:Fallback>
      </mc:AlternateContent>
    </p:spTree>
    <p:extLst>
      <p:ext uri="{BB962C8B-B14F-4D97-AF65-F5344CB8AC3E}">
        <p14:creationId xmlns:p14="http://schemas.microsoft.com/office/powerpoint/2010/main" val="21636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D9E7E-8E32-2B02-724F-F461F87EA2A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E816FA6-D279-AE9E-1F15-D5537912EFD9}"/>
                  </a:ext>
                </a:extLst>
              </p:cNvPr>
              <p:cNvSpPr txBox="1">
                <a:spLocks/>
              </p:cNvSpPr>
              <p:nvPr/>
            </p:nvSpPr>
            <p:spPr>
              <a:xfrm>
                <a:off x="575239" y="3749041"/>
                <a:ext cx="11616760" cy="2560318"/>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1. Write the PMF for </a:t>
                </a:r>
                <a14:m>
                  <m:oMath xmlns:m="http://schemas.openxmlformats.org/officeDocument/2006/math">
                    <m:r>
                      <a:rPr lang="en-US" i="1" smtClean="0">
                        <a:latin typeface="Cambria Math" panose="02040503050406030204" pitchFamily="18" charset="0"/>
                      </a:rPr>
                      <m:t>𝑋</m:t>
                    </m:r>
                  </m:oMath>
                </a14:m>
                <a:r>
                  <a:rPr lang="en-US" dirty="0"/>
                  <a:t>: </a:t>
                </a:r>
                <a14:m>
                  <m:oMath xmlns:m="http://schemas.openxmlformats.org/officeDocument/2006/math">
                    <m:sSub>
                      <m:sSubPr>
                        <m:ctrlPr>
                          <a:rPr lang="en-US" i="1" dirty="0" smtClean="0">
                            <a:latin typeface="Cambria Math" panose="02040503050406030204" pitchFamily="18" charset="0"/>
                          </a:rPr>
                        </m:ctrlPr>
                      </m:sSubPr>
                      <m:e>
                        <m:r>
                          <m:rPr>
                            <m:sty m:val="p"/>
                          </m:rPr>
                          <a:rPr lang="en-US" dirty="0" smtClean="0">
                            <a:latin typeface="Cambria Math" panose="02040503050406030204" pitchFamily="18" charset="0"/>
                          </a:rPr>
                          <m:t>p</m:t>
                        </m:r>
                      </m:e>
                      <m:sub>
                        <m:r>
                          <a:rPr lang="en-US" i="1" dirty="0" smtClean="0">
                            <a:latin typeface="Cambria Math" panose="02040503050406030204" pitchFamily="18" charset="0"/>
                          </a:rPr>
                          <m:t>𝑋</m:t>
                        </m:r>
                      </m:sub>
                    </m:sSub>
                    <m:d>
                      <m:dPr>
                        <m:ctrlPr>
                          <a:rPr lang="en-US" i="1" dirty="0" smtClean="0">
                            <a:latin typeface="Cambria Math" panose="02040503050406030204" pitchFamily="18" charset="0"/>
                          </a:rPr>
                        </m:ctrlPr>
                      </m:dPr>
                      <m:e>
                        <m:r>
                          <a:rPr lang="en-US" i="1" dirty="0" smtClean="0">
                            <a:latin typeface="Cambria Math" panose="02040503050406030204" pitchFamily="18" charset="0"/>
                          </a:rPr>
                          <m:t>𝑘</m:t>
                        </m:r>
                      </m:e>
                    </m:d>
                    <m:r>
                      <a:rPr lang="en-US" i="1" dirty="0"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smtClean="0">
                                <a:latin typeface="Cambria Math" panose="02040503050406030204" pitchFamily="18" charset="0"/>
                              </a:rPr>
                              <m:t>2</m:t>
                            </m:r>
                            <m:r>
                              <m:rPr>
                                <m:lit/>
                              </m:rPr>
                              <a:rPr lang="en-US" i="1" smtClean="0">
                                <a:latin typeface="Cambria Math" panose="02040503050406030204" pitchFamily="18" charset="0"/>
                              </a:rPr>
                              <m:t>/</m:t>
                            </m:r>
                            <m:r>
                              <a:rPr lang="en-US" i="1" smtClean="0">
                                <a:latin typeface="Cambria Math" panose="02040503050406030204" pitchFamily="18" charset="0"/>
                              </a:rPr>
                              <m:t>15        </m:t>
                            </m:r>
                            <m:r>
                              <a:rPr lang="en-US" i="1" smtClean="0">
                                <a:latin typeface="Cambria Math" panose="02040503050406030204" pitchFamily="18" charset="0"/>
                              </a:rPr>
                              <m:t>𝑘</m:t>
                            </m:r>
                            <m:r>
                              <a:rPr lang="en-US" i="1" smtClean="0">
                                <a:latin typeface="Cambria Math" panose="02040503050406030204" pitchFamily="18" charset="0"/>
                              </a:rPr>
                              <m:t>∈{1,2,3,4,5}</m:t>
                            </m:r>
                          </m:e>
                          <m:e>
                            <m:r>
                              <a:rPr lang="en-US" i="1" smtClean="0">
                                <a:latin typeface="Cambria Math" panose="02040503050406030204" pitchFamily="18" charset="0"/>
                              </a:rPr>
                              <m:t>1</m:t>
                            </m:r>
                            <m:r>
                              <m:rPr>
                                <m:lit/>
                              </m:rPr>
                              <a:rPr lang="en-US" i="1" smtClean="0">
                                <a:latin typeface="Cambria Math" panose="02040503050406030204" pitchFamily="18" charset="0"/>
                              </a:rPr>
                              <m:t>/</m:t>
                            </m:r>
                            <m:r>
                              <a:rPr lang="en-US" i="1" smtClean="0">
                                <a:latin typeface="Cambria Math" panose="02040503050406030204" pitchFamily="18" charset="0"/>
                              </a:rPr>
                              <m:t>3                           </m:t>
                            </m:r>
                            <m:r>
                              <a:rPr lang="en-US" i="1" smtClean="0">
                                <a:latin typeface="Cambria Math" panose="02040503050406030204" pitchFamily="18" charset="0"/>
                              </a:rPr>
                              <m:t>𝑘</m:t>
                            </m:r>
                            <m:r>
                              <a:rPr lang="en-US" i="1" smtClean="0">
                                <a:latin typeface="Cambria Math" panose="02040503050406030204" pitchFamily="18" charset="0"/>
                              </a:rPr>
                              <m:t>=6</m:t>
                            </m:r>
                          </m:e>
                          <m:e>
                            <m:r>
                              <a:rPr lang="en-US" i="1" smtClean="0">
                                <a:latin typeface="Cambria Math" panose="02040503050406030204" pitchFamily="18" charset="0"/>
                              </a:rPr>
                              <m:t>0</m:t>
                            </m:r>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otherwise</m:t>
                            </m:r>
                          </m:e>
                        </m:eqArr>
                      </m:e>
                    </m:d>
                  </m:oMath>
                </a14:m>
                <a:r>
                  <a:rPr lang="en-US" dirty="0"/>
                  <a:t> </a:t>
                </a:r>
              </a:p>
              <a:p>
                <a:r>
                  <a:rPr lang="en-US" dirty="0"/>
                  <a:t>2. Plug in formula: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15</m:t>
                        </m:r>
                      </m:den>
                    </m:f>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15</m:t>
                        </m:r>
                      </m:den>
                    </m:f>
                    <m:r>
                      <a:rPr lang="en-US" i="1">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15</m:t>
                        </m:r>
                      </m:den>
                    </m:f>
                    <m:r>
                      <a:rPr lang="en-US" i="1">
                        <a:latin typeface="Cambria Math" panose="02040503050406030204" pitchFamily="18" charset="0"/>
                      </a:rPr>
                      <m:t>⋅3</m:t>
                    </m:r>
                    <m:r>
                      <a:rPr lang="en-US"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15</m:t>
                        </m:r>
                      </m:den>
                    </m:f>
                    <m:r>
                      <a:rPr lang="en-US" i="1">
                        <a:latin typeface="Cambria Math" panose="02040503050406030204" pitchFamily="18" charset="0"/>
                      </a:rPr>
                      <m:t>⋅4</m:t>
                    </m:r>
                    <m:r>
                      <a:rPr lang="en-US"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15</m:t>
                        </m:r>
                      </m:den>
                    </m:f>
                    <m:r>
                      <a:rPr lang="en-US" i="1">
                        <a:latin typeface="Cambria Math" panose="02040503050406030204" pitchFamily="18" charset="0"/>
                      </a:rPr>
                      <m:t>⋅5+</m:t>
                    </m:r>
                    <m:f>
                      <m:fPr>
                        <m:ctrlPr>
                          <a:rPr lang="en-US" i="1" smtClean="0">
                            <a:latin typeface="Cambria Math" panose="02040503050406030204" pitchFamily="18" charset="0"/>
                          </a:rPr>
                        </m:ctrlPr>
                      </m:fPr>
                      <m:num>
                        <m:r>
                          <a:rPr lang="en-US" i="1" smtClean="0">
                            <a:latin typeface="Cambria Math" panose="02040503050406030204" pitchFamily="18" charset="0"/>
                          </a:rPr>
                          <m:t>1</m:t>
                        </m:r>
                      </m:num>
                      <m:den>
                        <m:r>
                          <a:rPr lang="en-US" i="1" smtClean="0">
                            <a:latin typeface="Cambria Math" panose="02040503050406030204" pitchFamily="18" charset="0"/>
                          </a:rPr>
                          <m:t>3</m:t>
                        </m:r>
                      </m:den>
                    </m:f>
                    <m:r>
                      <a:rPr lang="en-US" i="1" smtClean="0">
                        <a:latin typeface="Cambria Math" panose="02040503050406030204" pitchFamily="18" charset="0"/>
                      </a:rPr>
                      <m:t>⋅6=4</m:t>
                    </m:r>
                  </m:oMath>
                </a14:m>
                <a:endParaRPr lang="en-US" dirty="0"/>
              </a:p>
              <a:p>
                <a:endParaRPr lang="en-US" dirty="0"/>
              </a:p>
              <a:p>
                <a14:m>
                  <m:oMath xmlns:m="http://schemas.openxmlformats.org/officeDocument/2006/math">
                    <m:r>
                      <a:rPr lang="en-US" i="1" smtClean="0">
                        <a:latin typeface="Cambria Math" panose="02040503050406030204" pitchFamily="18" charset="0"/>
                      </a:rPr>
                      <m:t>𝔼</m:t>
                    </m:r>
                    <m:r>
                      <a:rPr lang="en-US" i="1" smtClean="0">
                        <a:latin typeface="Cambria Math" panose="02040503050406030204" pitchFamily="18" charset="0"/>
                      </a:rPr>
                      <m:t>[</m:t>
                    </m:r>
                    <m:r>
                      <a:rPr lang="en-US" i="1" smtClean="0">
                        <a:latin typeface="Cambria Math" panose="02040503050406030204" pitchFamily="18" charset="0"/>
                      </a:rPr>
                      <m:t>𝑋</m:t>
                    </m:r>
                    <m:r>
                      <a:rPr lang="en-US" i="1" smtClean="0">
                        <a:latin typeface="Cambria Math" panose="02040503050406030204" pitchFamily="18" charset="0"/>
                      </a:rPr>
                      <m:t>]</m:t>
                    </m:r>
                  </m:oMath>
                </a14:m>
                <a:r>
                  <a:rPr lang="en-US" dirty="0"/>
                  <a:t> is not just the most likely outcome!</a:t>
                </a:r>
              </a:p>
            </p:txBody>
          </p:sp>
        </mc:Choice>
        <mc:Fallback xmlns="">
          <p:sp>
            <p:nvSpPr>
              <p:cNvPr id="4" name="Content Placeholder 2">
                <a:extLst>
                  <a:ext uri="{FF2B5EF4-FFF2-40B4-BE49-F238E27FC236}">
                    <a16:creationId xmlns:a16="http://schemas.microsoft.com/office/drawing/2014/main" id="{6E816FA6-D279-AE9E-1F15-D5537912EFD9}"/>
                  </a:ext>
                </a:extLst>
              </p:cNvPr>
              <p:cNvSpPr txBox="1">
                <a:spLocks noRot="1" noChangeAspect="1" noMove="1" noResize="1" noEditPoints="1" noAdjustHandles="1" noChangeArrowheads="1" noChangeShapeType="1" noTextEdit="1"/>
              </p:cNvSpPr>
              <p:nvPr/>
            </p:nvSpPr>
            <p:spPr>
              <a:xfrm>
                <a:off x="575239" y="3749041"/>
                <a:ext cx="11616760" cy="2560318"/>
              </a:xfrm>
              <a:prstGeom prst="rect">
                <a:avLst/>
              </a:prstGeom>
              <a:blipFill>
                <a:blip r:embed="rId3"/>
                <a:stretch>
                  <a:fillRect l="-525" t="-7381" b="-238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9078B6E-CA8D-473E-B47A-03745AB0D9C3}"/>
              </a:ext>
            </a:extLst>
          </p:cNvPr>
          <p:cNvSpPr>
            <a:spLocks noGrp="1"/>
          </p:cNvSpPr>
          <p:nvPr>
            <p:ph type="title"/>
          </p:nvPr>
        </p:nvSpPr>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A69F92-3CF1-9B47-6E20-84A4111AE1E0}"/>
                  </a:ext>
                </a:extLst>
              </p:cNvPr>
              <p:cNvSpPr>
                <a:spLocks noGrp="1"/>
              </p:cNvSpPr>
              <p:nvPr>
                <p:ph idx="1"/>
              </p:nvPr>
            </p:nvSpPr>
            <p:spPr>
              <a:xfrm>
                <a:off x="575240" y="1463857"/>
                <a:ext cx="11616760" cy="1645103"/>
              </a:xfrm>
            </p:spPr>
            <p:txBody>
              <a:bodyPr>
                <a:normAutofit lnSpcReduction="10000"/>
              </a:bodyPr>
              <a:lstStyle/>
              <a:p>
                <a:r>
                  <a:rPr lang="en-US" dirty="0"/>
                  <a:t>You roll a </a:t>
                </a:r>
                <a:r>
                  <a:rPr lang="en-US" u="sng" dirty="0"/>
                  <a:t>biased</a:t>
                </a:r>
                <a:r>
                  <a:rPr lang="en-US" dirty="0"/>
                  <a:t> die. </a:t>
                </a:r>
              </a:p>
              <a:p>
                <a:r>
                  <a:rPr lang="en-US" dirty="0"/>
                  <a:t>It shows a 6 with probability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r>
                  <a:rPr lang="en-US" dirty="0"/>
                  <a:t>, and 1,…,5 with probability </a:t>
                </a:r>
                <a14:m>
                  <m:oMath xmlns:m="http://schemas.openxmlformats.org/officeDocument/2006/math">
                    <m:r>
                      <a:rPr lang="en-US" i="1" dirty="0"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15</m:t>
                    </m:r>
                  </m:oMath>
                </a14:m>
                <a:r>
                  <a:rPr lang="en-US" dirty="0"/>
                  <a:t> each.</a:t>
                </a:r>
              </a:p>
              <a:p>
                <a:r>
                  <a:rPr lang="en-US" dirty="0"/>
                  <a:t>Let </a:t>
                </a:r>
                <a14:m>
                  <m:oMath xmlns:m="http://schemas.openxmlformats.org/officeDocument/2006/math">
                    <m:r>
                      <a:rPr lang="en-US" i="1">
                        <a:latin typeface="Cambria Math" panose="02040503050406030204" pitchFamily="18" charset="0"/>
                      </a:rPr>
                      <m:t>𝑋</m:t>
                    </m:r>
                  </m:oMath>
                </a14:m>
                <a:r>
                  <a:rPr lang="en-US" dirty="0"/>
                  <a:t> be the value of the die. What is </a:t>
                </a:r>
                <a14:m>
                  <m:oMath xmlns:m="http://schemas.openxmlformats.org/officeDocument/2006/math">
                    <m:r>
                      <a:rPr lang="en-US" i="1">
                        <a:latin typeface="Cambria Math" panose="02040503050406030204" pitchFamily="18" charset="0"/>
                      </a:rPr>
                      <m:t>𝔼</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37A69F92-3CF1-9B47-6E20-84A4111AE1E0}"/>
                  </a:ext>
                </a:extLst>
              </p:cNvPr>
              <p:cNvSpPr>
                <a:spLocks noGrp="1" noRot="1" noChangeAspect="1" noMove="1" noResize="1" noEditPoints="1" noAdjustHandles="1" noChangeArrowheads="1" noChangeShapeType="1" noTextEdit="1"/>
              </p:cNvSpPr>
              <p:nvPr>
                <p:ph idx="1"/>
              </p:nvPr>
            </p:nvSpPr>
            <p:spPr>
              <a:xfrm>
                <a:off x="575240" y="1463857"/>
                <a:ext cx="11616760" cy="1645103"/>
              </a:xfrm>
              <a:blipFill>
                <a:blip r:embed="rId4"/>
                <a:stretch>
                  <a:fillRect l="-630" t="-8889" b="-8148"/>
                </a:stretch>
              </a:blipFill>
            </p:spPr>
            <p:txBody>
              <a:bodyPr/>
              <a:lstStyle/>
              <a:p>
                <a:r>
                  <a:rPr lang="en-US">
                    <a:noFill/>
                  </a:rPr>
                  <a:t> </a:t>
                </a:r>
              </a:p>
            </p:txBody>
          </p:sp>
        </mc:Fallback>
      </mc:AlternateContent>
    </p:spTree>
    <p:extLst>
      <p:ext uri="{BB962C8B-B14F-4D97-AF65-F5344CB8AC3E}">
        <p14:creationId xmlns:p14="http://schemas.microsoft.com/office/powerpoint/2010/main" val="205448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449-D534-7585-40C7-F1EA53424B80}"/>
              </a:ext>
            </a:extLst>
          </p:cNvPr>
          <p:cNvSpPr>
            <a:spLocks noGrp="1"/>
          </p:cNvSpPr>
          <p:nvPr>
            <p:ph type="title"/>
          </p:nvPr>
        </p:nvSpPr>
        <p:spPr>
          <a:xfrm>
            <a:off x="1902775" y="3262680"/>
            <a:ext cx="4909505" cy="590415"/>
          </a:xfrm>
        </p:spPr>
        <p:txBody>
          <a:bodyPr/>
          <a:lstStyle/>
          <a:p>
            <a:r>
              <a:rPr lang="en-US" dirty="0"/>
              <a:t>Linearity of Expectation</a:t>
            </a:r>
          </a:p>
        </p:txBody>
      </p:sp>
      <p:sp>
        <p:nvSpPr>
          <p:cNvPr id="3" name="Text Placeholder 2">
            <a:extLst>
              <a:ext uri="{FF2B5EF4-FFF2-40B4-BE49-F238E27FC236}">
                <a16:creationId xmlns:a16="http://schemas.microsoft.com/office/drawing/2014/main" id="{E7A1DEBB-7C23-24DB-3900-6440377AB73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00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3"/>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5262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 -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latin typeface="Cambria Math" panose="02040503050406030204" pitchFamily="18" charset="0"/>
                    <a:cs typeface="Segoe UI Semibold" panose="020B0702040204020203" pitchFamily="34" charset="0"/>
                  </a:rPr>
                  <a:t>Proof:</a:t>
                </a:r>
              </a:p>
              <a:p>
                <a:pPr marL="0"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b="0" i="1" smtClean="0">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e>
                      </m:d>
                    </m:oMath>
                  </m:oMathPara>
                </a14:m>
                <a:endParaRPr lang="en-US" b="0" i="1" dirty="0">
                  <a:latin typeface="Cambria Math" panose="02040503050406030204" pitchFamily="18" charset="0"/>
                  <a:cs typeface="Segoe UI Semibold" panose="020B0702040204020203" pitchFamily="34"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Segoe UI Semibold" panose="020B0702040204020203" pitchFamily="34" charset="0"/>
                        </a:rPr>
                        <m:t>                   </m:t>
                      </m:r>
                      <m:r>
                        <m:rPr>
                          <m:aln/>
                        </m:rPr>
                        <a:rPr lang="en-US" i="1">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i="1">
                              <a:latin typeface="Cambria Math" panose="02040503050406030204" pitchFamily="18" charset="0"/>
                              <a:cs typeface="Segoe UI Semibold" panose="020B0702040204020203" pitchFamily="34" charset="0"/>
                            </a:rPr>
                            <m:t>Σ</m:t>
                          </m:r>
                        </m:e>
                        <m:sub>
                          <m:r>
                            <a:rPr lang="en-US"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cs typeface="Segoe UI Semibold" panose="020B0702040204020203" pitchFamily="34" charset="0"/>
                            </a:rPr>
                            <m:t>)</m:t>
                          </m:r>
                        </m:e>
                      </m:d>
                    </m:oMath>
                    <m:oMath xmlns:m="http://schemas.openxmlformats.org/officeDocument/2006/math">
                      <m:r>
                        <m:rPr>
                          <m:aln/>
                        </m:rP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oMath>
                  </m:oMathPara>
                </a14:m>
                <a:endParaRPr lang="en-US" b="1" dirty="0">
                  <a:latin typeface="Segoe UI Semibold" panose="020B0702040204020203" pitchFamily="34" charset="0"/>
                  <a:cs typeface="Segoe UI Semibold" panose="020B0702040204020203" pitchFamily="34"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Segoe UI Semibold" panose="020B0702040204020203" pitchFamily="34" charset="0"/>
                        </a:rPr>
                        <m:t>                   </m:t>
                      </m:r>
                      <m:r>
                        <m:rPr>
                          <m:aln/>
                        </m:rPr>
                        <a:rPr lang="en-US" b="0" i="1" smtClean="0">
                          <a:latin typeface="Cambria Math" panose="02040503050406030204" pitchFamily="18" charset="0"/>
                          <a:cs typeface="Segoe UI Semibold" panose="020B0702040204020203" pitchFamily="34" charset="0"/>
                        </a:rPr>
                        <m:t>=</m:t>
                      </m:r>
                      <m:r>
                        <a:rPr lang="en-US" b="1" i="1">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m:t>
                          </m:r>
                          <m:r>
                            <a:rPr lang="en-US" b="1" i="1">
                              <a:latin typeface="Cambria Math" panose="02040503050406030204" pitchFamily="18" charset="0"/>
                              <a:cs typeface="Segoe UI Semibold" panose="020B0702040204020203" pitchFamily="34" charset="0"/>
                            </a:rPr>
                            <m:t>𝔼</m:t>
                          </m:r>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𝑌</m:t>
                          </m:r>
                        </m:e>
                      </m:d>
                    </m:oMath>
                  </m:oMathPara>
                </a14:m>
                <a:br>
                  <a:rPr lang="en-US" b="1" dirty="0">
                    <a:latin typeface="Segoe UI Semibold" panose="020B0702040204020203" pitchFamily="34" charset="0"/>
                    <a:cs typeface="Segoe UI Semibold" panose="020B0702040204020203" pitchFamily="34" charset="0"/>
                  </a:rPr>
                </a:br>
                <a:endParaRPr lang="en-US" b="1" dirty="0">
                  <a:latin typeface="Segoe UI Semibold" panose="020B0702040204020203" pitchFamily="34" charset="0"/>
                  <a:cs typeface="Segoe UI Semibold" panose="020B0702040204020203"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BDE92A-B346-85CF-5604-EEF6A7D2A1B7}"/>
                  </a:ext>
                </a:extLst>
              </p:cNvPr>
              <p:cNvSpPr txBox="1"/>
              <p:nvPr/>
            </p:nvSpPr>
            <p:spPr>
              <a:xfrm>
                <a:off x="8098971" y="3853542"/>
                <a:ext cx="3663527" cy="1311706"/>
              </a:xfrm>
              <a:prstGeom prst="rect">
                <a:avLst/>
              </a:prstGeom>
              <a:solidFill>
                <a:schemeClr val="accent4">
                  <a:lumMod val="20000"/>
                  <a:lumOff val="80000"/>
                </a:schemeClr>
              </a:solidFill>
            </p:spPr>
            <p:txBody>
              <a:bodyPr wrap="square">
                <a:spAutoFit/>
              </a:bodyPr>
              <a:lstStyle/>
              <a:p>
                <a:r>
                  <a:rPr lang="en-US" sz="2100" b="0" dirty="0">
                    <a:latin typeface="Segoe UI Semibold" panose="020B0702040204020203" pitchFamily="34" charset="0"/>
                    <a:cs typeface="Segoe UI Semibold" panose="020B0702040204020203" pitchFamily="34" charset="0"/>
                  </a:rPr>
                  <a:t>Definition of expectation:</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𝔼</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𝑿</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𝜔</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Ω</m:t>
                          </m:r>
                        </m:sub>
                        <m:sup/>
                        <m:e>
                          <m:r>
                            <a:rPr lang="en-US" sz="2400" i="1">
                              <a:latin typeface="Cambria Math" panose="02040503050406030204" pitchFamily="18" charset="0"/>
                            </a:rPr>
                            <m:t>𝑋</m:t>
                          </m:r>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b="0" i="1" smtClean="0">
                              <a:latin typeface="Cambria Math" panose="02040503050406030204" pitchFamily="18" charset="0"/>
                            </a:rPr>
                            <m:t>⋅</m:t>
                          </m:r>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e>
                      </m:nary>
                    </m:oMath>
                  </m:oMathPara>
                </a14:m>
                <a:endParaRPr lang="en-US" sz="2400" b="1" dirty="0">
                  <a:latin typeface="Segoe UI Semibold" panose="020B0702040204020203" pitchFamily="34" charset="0"/>
                  <a:cs typeface="Segoe UI Semibold" panose="020B0702040204020203" pitchFamily="34" charset="0"/>
                </a:endParaRPr>
              </a:p>
            </p:txBody>
          </p:sp>
        </mc:Choice>
        <mc:Fallback xmlns="">
          <p:sp>
            <p:nvSpPr>
              <p:cNvPr id="8" name="TextBox 7">
                <a:extLst>
                  <a:ext uri="{FF2B5EF4-FFF2-40B4-BE49-F238E27FC236}">
                    <a16:creationId xmlns:a16="http://schemas.microsoft.com/office/drawing/2014/main" id="{53BDE92A-B346-85CF-5604-EEF6A7D2A1B7}"/>
                  </a:ext>
                </a:extLst>
              </p:cNvPr>
              <p:cNvSpPr txBox="1">
                <a:spLocks noRot="1" noChangeAspect="1" noMove="1" noResize="1" noEditPoints="1" noAdjustHandles="1" noChangeArrowheads="1" noChangeShapeType="1" noTextEdit="1"/>
              </p:cNvSpPr>
              <p:nvPr/>
            </p:nvSpPr>
            <p:spPr>
              <a:xfrm>
                <a:off x="8098971" y="3853542"/>
                <a:ext cx="3663527" cy="1311706"/>
              </a:xfrm>
              <a:prstGeom prst="rect">
                <a:avLst/>
              </a:prstGeom>
              <a:blipFill>
                <a:blip r:embed="rId5"/>
                <a:stretch>
                  <a:fillRect l="-1997" t="-2791"/>
                </a:stretch>
              </a:blipFill>
            </p:spPr>
            <p:txBody>
              <a:bodyPr/>
              <a:lstStyle/>
              <a:p>
                <a:r>
                  <a:rPr lang="en-US">
                    <a:noFill/>
                  </a:rPr>
                  <a:t> </a:t>
                </a:r>
              </a:p>
            </p:txBody>
          </p:sp>
        </mc:Fallback>
      </mc:AlternateContent>
    </p:spTree>
    <p:extLst>
      <p:ext uri="{BB962C8B-B14F-4D97-AF65-F5344CB8AC3E}">
        <p14:creationId xmlns:p14="http://schemas.microsoft.com/office/powerpoint/2010/main" val="99100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21780</TotalTime>
  <Words>4854</Words>
  <Application>Microsoft Macintosh PowerPoint</Application>
  <PresentationFormat>Widescreen</PresentationFormat>
  <Paragraphs>500</Paragraphs>
  <Slides>47</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Cambria Math</vt:lpstr>
      <vt:lpstr>Segoe UI</vt:lpstr>
      <vt:lpstr>Segoe UI Light</vt:lpstr>
      <vt:lpstr>Segoe UI Semibold</vt:lpstr>
      <vt:lpstr>Segoe UI Semilight</vt:lpstr>
      <vt:lpstr>Tw Cen MT</vt:lpstr>
      <vt:lpstr>Wingdings 3</vt:lpstr>
      <vt:lpstr>Integral</vt:lpstr>
      <vt:lpstr>PowerPoint Presentation</vt:lpstr>
      <vt:lpstr>Announcements</vt:lpstr>
      <vt:lpstr>Where Are We?</vt:lpstr>
      <vt:lpstr>Expectation</vt:lpstr>
      <vt:lpstr>Example 2</vt:lpstr>
      <vt:lpstr>Example 2</vt:lpstr>
      <vt:lpstr>Linearity of Expectation</vt:lpstr>
      <vt:lpstr>Linearity of Expectation</vt:lpstr>
      <vt:lpstr>Linearity of Expectation - Proof</vt:lpstr>
      <vt:lpstr>Linearity of Expectation</vt:lpstr>
      <vt:lpstr>Linearity of Expectation</vt:lpstr>
      <vt:lpstr>Fishy Business</vt:lpstr>
      <vt:lpstr>Fishy Business</vt:lpstr>
      <vt:lpstr>Fishy Business</vt:lpstr>
      <vt:lpstr>Fishy Business</vt:lpstr>
      <vt:lpstr>Fishy Business</vt:lpstr>
      <vt:lpstr>Coin Tosses</vt:lpstr>
      <vt:lpstr>Coin Tosses</vt:lpstr>
      <vt:lpstr>Coin Tosses</vt:lpstr>
      <vt:lpstr>Repeated Coin Tosses</vt:lpstr>
      <vt:lpstr>Repeated Coin Tosses</vt:lpstr>
      <vt:lpstr>Repeated Coin Tosses</vt:lpstr>
      <vt:lpstr>Repeated Coin Tosses</vt:lpstr>
      <vt:lpstr>Repeated Coin Tosses</vt:lpstr>
      <vt:lpstr>Linearity of Expectation</vt:lpstr>
      <vt:lpstr>Indicator Random Variables</vt:lpstr>
      <vt:lpstr>Repeated Coin Tosses (Again)</vt:lpstr>
      <vt:lpstr>Repeated Coin Tosses (Again)</vt:lpstr>
      <vt:lpstr>Repeated Coin Tosses (Again)</vt:lpstr>
      <vt:lpstr>Repeated Coin Tosses (Again)</vt:lpstr>
      <vt:lpstr>Repeated Coin Tosses (Again)</vt:lpstr>
      <vt:lpstr>Computing complicated expectations</vt:lpstr>
      <vt:lpstr>Pairs with the same birthday</vt:lpstr>
      <vt:lpstr>Pairs with the same birthday</vt:lpstr>
      <vt:lpstr>Pairs with the same birthday</vt:lpstr>
      <vt:lpstr>Pairs with the same birthday</vt:lpstr>
      <vt:lpstr>Rotating the table</vt:lpstr>
      <vt:lpstr>Rotating the table</vt:lpstr>
      <vt:lpstr>Rotating the table</vt:lpstr>
      <vt:lpstr>How to know what indicators to define?</vt:lpstr>
      <vt:lpstr>Techniques For Finding Expectation</vt:lpstr>
      <vt:lpstr>Where are we?</vt:lpstr>
      <vt:lpstr>Extra Practice</vt:lpstr>
      <vt:lpstr>Frogger</vt:lpstr>
      <vt:lpstr>Frogger – Brute Force </vt:lpstr>
      <vt:lpstr>Frogger – LOE</vt:lpstr>
      <vt:lpstr>Frogger – LOE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Linearity of Expectation</dc:title>
  <dc:creator>Kushal Jhunjhunwalla</dc:creator>
  <cp:lastModifiedBy>Krisha Khandelwal</cp:lastModifiedBy>
  <cp:revision>34</cp:revision>
  <cp:lastPrinted>2024-04-18T20:36:26Z</cp:lastPrinted>
  <dcterms:created xsi:type="dcterms:W3CDTF">2021-04-20T13:37:39Z</dcterms:created>
  <dcterms:modified xsi:type="dcterms:W3CDTF">2026-07-13T05:48:05Z</dcterms:modified>
</cp:coreProperties>
</file>