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478" r:id="rId3"/>
    <p:sldId id="486" r:id="rId4"/>
    <p:sldId id="313" r:id="rId5"/>
    <p:sldId id="312" r:id="rId6"/>
    <p:sldId id="271" r:id="rId7"/>
    <p:sldId id="257" r:id="rId8"/>
    <p:sldId id="258" r:id="rId9"/>
    <p:sldId id="261" r:id="rId10"/>
    <p:sldId id="330" r:id="rId11"/>
    <p:sldId id="310" r:id="rId12"/>
    <p:sldId id="329" r:id="rId13"/>
    <p:sldId id="259" r:id="rId14"/>
    <p:sldId id="315" r:id="rId15"/>
    <p:sldId id="262" r:id="rId16"/>
    <p:sldId id="316" r:id="rId17"/>
    <p:sldId id="297" r:id="rId18"/>
    <p:sldId id="333" r:id="rId19"/>
    <p:sldId id="331" r:id="rId20"/>
    <p:sldId id="332" r:id="rId21"/>
    <p:sldId id="260" r:id="rId22"/>
    <p:sldId id="299" r:id="rId23"/>
    <p:sldId id="317" r:id="rId24"/>
    <p:sldId id="263" r:id="rId25"/>
    <p:sldId id="298" r:id="rId26"/>
    <p:sldId id="319" r:id="rId27"/>
    <p:sldId id="318" r:id="rId28"/>
    <p:sldId id="303" r:id="rId29"/>
    <p:sldId id="320" r:id="rId30"/>
    <p:sldId id="321" r:id="rId31"/>
    <p:sldId id="325" r:id="rId32"/>
    <p:sldId id="270" r:id="rId33"/>
    <p:sldId id="267" r:id="rId34"/>
    <p:sldId id="487" r:id="rId35"/>
    <p:sldId id="322" r:id="rId36"/>
    <p:sldId id="268" r:id="rId37"/>
    <p:sldId id="323" r:id="rId38"/>
    <p:sldId id="324" r:id="rId39"/>
    <p:sldId id="326" r:id="rId40"/>
    <p:sldId id="307" r:id="rId41"/>
    <p:sldId id="306" r:id="rId42"/>
    <p:sldId id="308" r:id="rId43"/>
    <p:sldId id="309" r:id="rId44"/>
    <p:sldId id="304" r:id="rId45"/>
    <p:sldId id="30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A3AC22-D332-42ED-BC16-577F66760FBD}">
          <p14:sldIdLst>
            <p14:sldId id="256"/>
            <p14:sldId id="478"/>
            <p14:sldId id="486"/>
            <p14:sldId id="313"/>
            <p14:sldId id="312"/>
            <p14:sldId id="271"/>
            <p14:sldId id="257"/>
            <p14:sldId id="258"/>
            <p14:sldId id="261"/>
            <p14:sldId id="330"/>
            <p14:sldId id="310"/>
            <p14:sldId id="329"/>
            <p14:sldId id="259"/>
            <p14:sldId id="315"/>
            <p14:sldId id="262"/>
            <p14:sldId id="316"/>
            <p14:sldId id="297"/>
            <p14:sldId id="333"/>
            <p14:sldId id="331"/>
            <p14:sldId id="332"/>
            <p14:sldId id="260"/>
            <p14:sldId id="299"/>
            <p14:sldId id="317"/>
            <p14:sldId id="263"/>
            <p14:sldId id="298"/>
            <p14:sldId id="319"/>
            <p14:sldId id="318"/>
            <p14:sldId id="303"/>
            <p14:sldId id="320"/>
            <p14:sldId id="321"/>
            <p14:sldId id="325"/>
            <p14:sldId id="270"/>
            <p14:sldId id="267"/>
            <p14:sldId id="487"/>
            <p14:sldId id="322"/>
            <p14:sldId id="268"/>
            <p14:sldId id="323"/>
            <p14:sldId id="324"/>
            <p14:sldId id="326"/>
          </p14:sldIdLst>
        </p14:section>
        <p14:section name="more practice" id="{F68A451B-DC9A-4D68-B093-FF86DD0115FA}">
          <p14:sldIdLst>
            <p14:sldId id="307"/>
            <p14:sldId id="306"/>
            <p14:sldId id="308"/>
            <p14:sldId id="309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79091" autoAdjust="0"/>
  </p:normalViewPr>
  <p:slideViewPr>
    <p:cSldViewPr snapToGrid="0">
      <p:cViewPr varScale="1">
        <p:scale>
          <a:sx n="99" d="100"/>
          <a:sy n="99" d="100"/>
        </p:scale>
        <p:origin x="468" y="78"/>
      </p:cViewPr>
      <p:guideLst/>
    </p:cSldViewPr>
  </p:slideViewPr>
  <p:outlineViewPr>
    <p:cViewPr>
      <p:scale>
        <a:sx n="33" d="100"/>
        <a:sy n="33" d="100"/>
      </p:scale>
      <p:origin x="0" y="-26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FCD56-015D-4A3D-8799-0BB39F058C86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08EA8-D405-4CCB-98FB-63AE42A3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09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79F5-4B67-46BB-BC3C-5B35C3F9169B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E580-627B-4DFC-B32D-206F39E3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3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F4FBD-C0B8-78AA-CA4C-FACC47BAC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0A3979-51CC-4417-6AEC-5268FF20D4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42B7F1-F555-A99B-F195-D98540590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jump right in with another counting rule, called the stars and bars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8F632-3054-A491-3BEA-3C0F7559A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3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94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65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50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00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11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25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11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88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63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0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96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71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12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76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33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10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49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6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24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56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6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4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59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46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60D54-A246-9E0C-2B05-F955353D2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564150-A217-1964-5CD1-05C57E8522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880470-3F09-7021-6E25-375FD56C8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9C663-89FD-ED04-E33B-ED0977694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793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254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335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9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33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66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6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96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39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E580-627B-4DFC-B32D-206F39E33C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7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1373B4-C4E4-4367-9586-173F99A9017A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9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6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327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49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4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236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8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4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7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29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9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61373B4-C4E4-4367-9586-173F99A9017A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28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CFE70B-E1F1-B883-45F6-225787217E24}"/>
              </a:ext>
            </a:extLst>
          </p:cNvPr>
          <p:cNvSpPr txBox="1">
            <a:spLocks/>
          </p:cNvSpPr>
          <p:nvPr/>
        </p:nvSpPr>
        <p:spPr>
          <a:xfrm>
            <a:off x="1100528" y="2186958"/>
            <a:ext cx="9990944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b="1" dirty="0"/>
              <a:t>Random Variables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B085D78-6907-A3D5-71D2-3ED09F118B2A}"/>
              </a:ext>
            </a:extLst>
          </p:cNvPr>
          <p:cNvSpPr txBox="1">
            <a:spLocks/>
          </p:cNvSpPr>
          <p:nvPr/>
        </p:nvSpPr>
        <p:spPr>
          <a:xfrm>
            <a:off x="2273508" y="3174170"/>
            <a:ext cx="7615003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CSE 312 26Su</a:t>
            </a:r>
          </a:p>
          <a:p>
            <a:pPr algn="ctr"/>
            <a:r>
              <a:rPr lang="en-US" sz="3500" dirty="0"/>
              <a:t>Lecture 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10296-58FF-8898-87DF-1B18CFE98F5D}"/>
              </a:ext>
            </a:extLst>
          </p:cNvPr>
          <p:cNvSpPr/>
          <p:nvPr/>
        </p:nvSpPr>
        <p:spPr>
          <a:xfrm>
            <a:off x="8019738" y="5006715"/>
            <a:ext cx="869429" cy="1259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2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Notational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616760" cy="4845504"/>
              </a:xfrm>
            </p:spPr>
            <p:txBody>
              <a:bodyPr/>
              <a:lstStyle/>
              <a:p>
                <a:r>
                  <a:rPr lang="en-US" dirty="0"/>
                  <a:t>&gt; We will always use capital letters for random variables.</a:t>
                </a:r>
              </a:p>
              <a:p>
                <a:r>
                  <a:rPr lang="en-US" dirty="0"/>
                  <a:t>&gt; It’s common to use lower-case letters for the values they could take on.</a:t>
                </a:r>
              </a:p>
              <a:p>
                <a:endParaRPr lang="en-US" dirty="0"/>
              </a:p>
              <a:p>
                <a:r>
                  <a:rPr lang="en-US" dirty="0"/>
                  <a:t>&gt; When we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we are referring to the set of outcomes that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assigns the value 2</a:t>
                </a:r>
              </a:p>
              <a:p>
                <a:pPr lvl="1"/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heads in three coin flips,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corresponds to the set of outcomes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endParaRPr lang="en-US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616760" cy="4845504"/>
              </a:xfrm>
              <a:blipFill>
                <a:blip r:embed="rId3"/>
                <a:stretch>
                  <a:fillRect l="-68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90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Notational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616760" cy="4845504"/>
              </a:xfrm>
            </p:spPr>
            <p:txBody>
              <a:bodyPr/>
              <a:lstStyle/>
              <a:p>
                <a:r>
                  <a:rPr lang="en-US" dirty="0"/>
                  <a:t>&gt; We will always use capital letters for random variables.</a:t>
                </a:r>
              </a:p>
              <a:p>
                <a:r>
                  <a:rPr lang="en-US" dirty="0"/>
                  <a:t>&gt; It’s common to use lower-case letters for the values they could take on.</a:t>
                </a:r>
              </a:p>
              <a:p>
                <a:endParaRPr lang="en-US" dirty="0"/>
              </a:p>
              <a:p>
                <a:r>
                  <a:rPr lang="en-US" dirty="0"/>
                  <a:t>&gt; When we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we are referring to the set of outcomes that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assigns the value 2</a:t>
                </a:r>
              </a:p>
              <a:p>
                <a:pPr lvl="1"/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heads in three coin flips,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corresponds to the set of outcomes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i="1" dirty="0">
                    <a:solidFill>
                      <a:schemeClr val="accent2">
                        <a:lumMod val="75000"/>
                      </a:schemeClr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i="1" dirty="0">
                    <a:solidFill>
                      <a:schemeClr val="accent2">
                        <a:lumMod val="75000"/>
                      </a:schemeClr>
                    </a:solidFill>
                  </a:rPr>
                  <a:t> is a set of outcomes, so it is an event!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616760" cy="4845504"/>
              </a:xfrm>
              <a:blipFill>
                <a:blip r:embed="rId3"/>
                <a:stretch>
                  <a:fillRect l="-1469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51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86E8-B9B1-4E92-B368-249BCFAB4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describe random variables?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5DE16-4681-ABF3-705D-C810F232D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3941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Random variable gives a </a:t>
            </a:r>
            <a:r>
              <a:rPr lang="en-US" i="1" dirty="0"/>
              <a:t>quantitative property </a:t>
            </a:r>
            <a:r>
              <a:rPr lang="en-US" dirty="0"/>
              <a:t>of an outcome in a random experiment. </a:t>
            </a:r>
          </a:p>
          <a:p>
            <a:pPr lvl="1"/>
            <a:r>
              <a:rPr lang="en-US" dirty="0"/>
              <a:t>e.g., the number of coin flips till the first head, or the sum of two dice rolls</a:t>
            </a:r>
          </a:p>
          <a:p>
            <a:pPr lvl="1"/>
            <a:endParaRPr lang="en-US" dirty="0"/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&gt; </a:t>
            </a:r>
            <a:r>
              <a:rPr lang="en-US" sz="2800" b="1" dirty="0">
                <a:solidFill>
                  <a:prstClr val="black"/>
                </a:solidFill>
              </a:rPr>
              <a:t>Support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     e.g., what are the possible “number of coin flips” it could possibly take? 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&gt; </a:t>
            </a:r>
            <a:r>
              <a:rPr lang="en-US" sz="2800" b="1" dirty="0">
                <a:solidFill>
                  <a:prstClr val="black"/>
                </a:solidFill>
              </a:rPr>
              <a:t>Probability Mass Function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   e.g., what’s the probability it takes 3 coin flips till the 1</a:t>
            </a:r>
            <a:r>
              <a:rPr lang="en-US" baseline="30000" dirty="0">
                <a:solidFill>
                  <a:prstClr val="black"/>
                </a:solidFill>
              </a:rPr>
              <a:t>st</a:t>
            </a:r>
            <a:r>
              <a:rPr lang="en-US" dirty="0">
                <a:solidFill>
                  <a:prstClr val="black"/>
                </a:solidFill>
              </a:rPr>
              <a:t> head? what about 5 flips? </a:t>
            </a:r>
          </a:p>
          <a:p>
            <a:pPr marL="12801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&gt;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Cumulative Distribution Function</a:t>
            </a:r>
          </a:p>
          <a:p>
            <a:pPr marL="12801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e.g., what’s the probability it takes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less than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3 coin flips till the 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head?</a:t>
            </a:r>
          </a:p>
          <a:p>
            <a:pPr marL="12801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</a:rPr>
              <a:t>&gt; </a:t>
            </a:r>
            <a:r>
              <a:rPr lang="en-US" sz="2800" b="1" dirty="0">
                <a:solidFill>
                  <a:prstClr val="black"/>
                </a:solidFill>
              </a:rPr>
              <a:t>Expectation</a:t>
            </a:r>
          </a:p>
          <a:p>
            <a:pPr marL="12801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e</a:t>
            </a:r>
            <a:r>
              <a:rPr lang="en-US" dirty="0">
                <a:solidFill>
                  <a:prstClr val="black"/>
                </a:solidFill>
              </a:rPr>
              <a:t>.g., how many coin flips can we </a:t>
            </a:r>
            <a:r>
              <a:rPr lang="en-US" i="1" dirty="0">
                <a:solidFill>
                  <a:prstClr val="black"/>
                </a:solidFill>
              </a:rPr>
              <a:t>expect</a:t>
            </a:r>
            <a:r>
              <a:rPr lang="en-US" dirty="0">
                <a:solidFill>
                  <a:prstClr val="black"/>
                </a:solidFill>
              </a:rPr>
              <a:t> it to take till the first head </a:t>
            </a:r>
            <a:r>
              <a:rPr lang="en-US" u="sng" dirty="0">
                <a:solidFill>
                  <a:prstClr val="black"/>
                </a:solidFill>
              </a:rPr>
              <a:t>on average</a:t>
            </a:r>
            <a:r>
              <a:rPr lang="en-US" dirty="0">
                <a:solidFill>
                  <a:prstClr val="black"/>
                </a:solidFill>
              </a:rPr>
              <a:t>?</a:t>
            </a:r>
          </a:p>
          <a:p>
            <a:pPr marL="12801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&gt;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Variance</a:t>
            </a:r>
          </a:p>
          <a:p>
            <a:pPr marL="12801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Tx/>
              <a:buFont typeface="Segoe UI Semilight" panose="020B0402040204020203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  </a:t>
            </a:r>
            <a:r>
              <a:rPr lang="en-US" sz="2200" dirty="0">
                <a:solidFill>
                  <a:prstClr val="black"/>
                </a:solidFill>
              </a:rPr>
              <a:t>e.g., on average, how much does the “number of coin flips”  deviate from the expectation?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87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5D3C84-8DC0-4CEE-84C6-41B37534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96171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“support” (aka “the range”) is the set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can actually take.</a:t>
                </a:r>
              </a:p>
              <a:p>
                <a:pPr lvl="1"/>
                <a:r>
                  <a:rPr lang="en-US" dirty="0"/>
                  <a:t>We called this the “image” in 311. </a:t>
                </a: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961710"/>
              </a:xfrm>
              <a:blipFill>
                <a:blip r:embed="rId3"/>
                <a:stretch>
                  <a:fillRect l="-654" t="-10759"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7">
                <a:extLst>
                  <a:ext uri="{FF2B5EF4-FFF2-40B4-BE49-F238E27FC236}">
                    <a16:creationId xmlns:a16="http://schemas.microsoft.com/office/drawing/2014/main" id="{9F25174F-FEB2-12FD-6056-77A6FE7913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5566"/>
                <a:ext cx="11187258" cy="443243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r>
                  <a:rPr lang="en-US" dirty="0"/>
                  <a:t>E.g., We roll a red and a blue dice and define these 3 random variables: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(difference of red and blue dice) has support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{−5,−4,−3,…,4,5}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(sum) has support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{2,3,…,12}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(max of the two dice) has support ______________</a:t>
                </a:r>
              </a:p>
              <a:p>
                <a:endParaRPr lang="en-US" sz="1000" dirty="0"/>
              </a:p>
              <a:p>
                <a:r>
                  <a:rPr lang="en-US" b="1" i="1" dirty="0"/>
                  <a:t>Each value in the support corresponds to some outcome(s) from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𝜴</m:t>
                    </m:r>
                  </m:oMath>
                </a14:m>
                <a:endParaRPr lang="en-US" b="1" i="1" dirty="0"/>
              </a:p>
            </p:txBody>
          </p:sp>
        </mc:Choice>
        <mc:Fallback>
          <p:sp>
            <p:nvSpPr>
              <p:cNvPr id="2" name="Content Placeholder 7">
                <a:extLst>
                  <a:ext uri="{FF2B5EF4-FFF2-40B4-BE49-F238E27FC236}">
                    <a16:creationId xmlns:a16="http://schemas.microsoft.com/office/drawing/2014/main" id="{9F25174F-FEB2-12FD-6056-77A6FE791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5566"/>
                <a:ext cx="11187258" cy="4432434"/>
              </a:xfrm>
              <a:prstGeom prst="rect">
                <a:avLst/>
              </a:prstGeom>
              <a:blipFill>
                <a:blip r:embed="rId4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15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5D3C84-8DC0-4CEE-84C6-41B37534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“support” (aka “the range”) is the set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can actually take.</a:t>
                </a:r>
              </a:p>
              <a:p>
                <a:endParaRPr lang="en-US" dirty="0"/>
              </a:p>
              <a:p>
                <a:r>
                  <a:rPr lang="en-US" dirty="0"/>
                  <a:t>We called this the “image” in 311. </a:t>
                </a:r>
              </a:p>
              <a:p>
                <a:endParaRPr lang="en-US" dirty="0"/>
              </a:p>
              <a:p>
                <a:r>
                  <a:rPr lang="en-US" dirty="0"/>
                  <a:t>We roll a red and a blue dice.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(difference of red and blue dice)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{−5,−4,−3,…,4,5}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(sum)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{2,3,…,12}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(max of the two dice) has support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{1,2,3,4,5,6}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42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FE75E13-D73D-C15C-6CDA-AE86272CED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2964581"/>
                <a:ext cx="11050703" cy="334478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00" dirty="0"/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describe the probability of that event</a:t>
                </a:r>
              </a:p>
              <a:p>
                <a:pPr lvl="1"/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=7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The function that tells you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“</a:t>
                </a:r>
                <a:r>
                  <a:rPr lang="en-US" b="1" dirty="0">
                    <a:solidFill>
                      <a:schemeClr val="accent3"/>
                    </a:solidFill>
                  </a:rPr>
                  <a:t>probability mass function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We’ll often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the PMF. 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FE75E13-D73D-C15C-6CDA-AE86272CE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964581"/>
                <a:ext cx="11050703" cy="3344780"/>
              </a:xfrm>
              <a:prstGeom prst="rect">
                <a:avLst/>
              </a:prstGeom>
              <a:blipFill>
                <a:blip r:embed="rId3"/>
                <a:stretch>
                  <a:fillRect l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00051A8-E6BD-4AF6-96FD-10D59F39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7939367" cy="150072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Often we’re interested in the event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is the event…that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 is the event that two dice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7939367" cy="1500724"/>
              </a:xfrm>
              <a:blipFill>
                <a:blip r:embed="rId4"/>
                <a:stretch>
                  <a:fillRect l="-921" t="-6911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C39F69-28D3-4959-EC9C-4F230941AD61}"/>
                  </a:ext>
                </a:extLst>
              </p:cNvPr>
              <p:cNvSpPr txBox="1"/>
              <p:nvPr/>
            </p:nvSpPr>
            <p:spPr>
              <a:xfrm>
                <a:off x="8514607" y="370154"/>
                <a:ext cx="3342893" cy="2667302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⚠️A random variable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𝑋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</a:t>
                </a:r>
                <a:r>
                  <a:rPr kumimoji="0" lang="en-US" sz="2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not</a:t>
                </a:r>
                <a:r>
                  <a:rPr lang="en-US" sz="22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 event. </a:t>
                </a: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sz="22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But,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𝑿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𝟐</m:t>
                    </m:r>
                  </m:oMath>
                </a14:m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an event 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–</a:t>
                </a:r>
                <a:r>
                  <a:rPr lang="en-US" sz="22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it’s the event/set of outcomes where the random variable takes on the value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C39F69-28D3-4959-EC9C-4F230941A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607" y="370154"/>
                <a:ext cx="3342893" cy="2667302"/>
              </a:xfrm>
              <a:prstGeom prst="roundRect">
                <a:avLst/>
              </a:prstGeom>
              <a:blipFill>
                <a:blip r:embed="rId5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25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85A7147-297C-F9CD-1B9F-AE3CD8EA3A48}"/>
              </a:ext>
            </a:extLst>
          </p:cNvPr>
          <p:cNvSpPr txBox="1"/>
          <p:nvPr/>
        </p:nvSpPr>
        <p:spPr>
          <a:xfrm>
            <a:off x="575240" y="4107542"/>
            <a:ext cx="5332074" cy="2212291"/>
          </a:xfrm>
          <a:prstGeom prst="roundRect">
            <a:avLst/>
          </a:prstGeom>
          <a:solidFill>
            <a:srgbClr val="EBF5EE"/>
          </a:solidFill>
        </p:spPr>
        <p:txBody>
          <a:bodyPr wrap="square" lIns="0" tIns="0" rIns="0" bIns="0" anchor="ctr" anchorCtr="0">
            <a:no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1A969-E4CD-4761-90BD-A9E3AF47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0557217" cy="4855976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number of 2’s rolling a (fair) red and blue die.</a:t>
                </a:r>
              </a:p>
              <a:p>
                <a:r>
                  <a:rPr lang="en-US" i="1" dirty="0"/>
                  <a:t>What is the range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i="1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i="1" dirty="0"/>
              </a:p>
              <a:p>
                <a:r>
                  <a:rPr lang="en-US" i="1" dirty="0"/>
                  <a:t>What is the PMF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i="1" dirty="0"/>
                  <a:t>?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=25/36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=10/36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0557217" cy="4855976"/>
              </a:xfrm>
              <a:blipFill>
                <a:blip r:embed="rId3"/>
                <a:stretch>
                  <a:fillRect l="-693"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D9AD8C-BE5F-6B83-6BC1-2C6734E13666}"/>
                  </a:ext>
                </a:extLst>
              </p:cNvPr>
              <p:cNvSpPr txBox="1"/>
              <p:nvPr/>
            </p:nvSpPr>
            <p:spPr>
              <a:xfrm>
                <a:off x="575239" y="4196293"/>
                <a:ext cx="5001667" cy="2034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25/36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10/36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1/36  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D9AD8C-BE5F-6B83-6BC1-2C6734E13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96293"/>
                <a:ext cx="5001667" cy="20347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C7D3DCC2-F6D2-DB24-38C4-C22F49BEC175}"/>
              </a:ext>
            </a:extLst>
          </p:cNvPr>
          <p:cNvSpPr txBox="1"/>
          <p:nvPr/>
        </p:nvSpPr>
        <p:spPr>
          <a:xfrm>
            <a:off x="6096000" y="4214310"/>
            <a:ext cx="586377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&gt; Often use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piecewise function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to give probabilities for different</a:t>
            </a:r>
            <a:r>
              <a:rPr lang="en-US" sz="26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values of k</a:t>
            </a:r>
          </a:p>
          <a:p>
            <a:r>
              <a:rPr lang="en-US" sz="26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&gt; This is a function, so include </a:t>
            </a:r>
            <a:r>
              <a:rPr lang="en-US" sz="2600" b="1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otherwise case</a:t>
            </a:r>
            <a:r>
              <a:rPr lang="en-US" sz="26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so it is defined for all values</a:t>
            </a:r>
          </a:p>
        </p:txBody>
      </p:sp>
    </p:spTree>
    <p:extLst>
      <p:ext uri="{BB962C8B-B14F-4D97-AF65-F5344CB8AC3E}">
        <p14:creationId xmlns:p14="http://schemas.microsoft.com/office/powerpoint/2010/main" val="33320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A969-E4CD-4761-90BD-A9E3AF47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449683" cy="48559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 random variable partitions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number of 2’s rolling a (fair) red and blue die.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=25/36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=10/36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449683" cy="4855976"/>
              </a:xfrm>
              <a:blipFill>
                <a:blip r:embed="rId3"/>
                <a:stretch>
                  <a:fillRect l="-2297" t="-3011" r="-4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CED82F-3B49-4D27-815D-40445C3F48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382290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5708C9-844D-CD09-F532-B8DAFA53C778}"/>
                  </a:ext>
                </a:extLst>
              </p:cNvPr>
              <p:cNvSpPr txBox="1"/>
              <p:nvPr/>
            </p:nvSpPr>
            <p:spPr>
              <a:xfrm>
                <a:off x="630361" y="2278665"/>
                <a:ext cx="3023484" cy="918261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∈</m:t>
                        </m:r>
                        <m:sSub>
                          <m:sSub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Ω</m:t>
                            </m:r>
                          </m:e>
                          <m:sub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=1</m:t>
                        </m:r>
                      </m:e>
                    </m:nary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5708C9-844D-CD09-F532-B8DAFA53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61" y="2278665"/>
                <a:ext cx="3023484" cy="91826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824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A969-E4CD-4761-90BD-A9E3AF47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449683" cy="48559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 random variable partitions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number of 2’s rolling a (fair) red and blue die.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=25/36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=10/36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449683" cy="4855976"/>
              </a:xfrm>
              <a:blipFill>
                <a:blip r:embed="rId3"/>
                <a:stretch>
                  <a:fillRect l="-2297" t="-3011" r="-4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CED82F-3B49-4D27-815D-40445C3F4880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173BAE-FD17-4CAF-A0F3-C748E6E36D5F}"/>
              </a:ext>
            </a:extLst>
          </p:cNvPr>
          <p:cNvSpPr/>
          <p:nvPr/>
        </p:nvSpPr>
        <p:spPr>
          <a:xfrm>
            <a:off x="7357588" y="3491972"/>
            <a:ext cx="4404201" cy="25727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7652E9-5ECC-4190-A26C-BFE38CFAEB1B}"/>
              </a:ext>
            </a:extLst>
          </p:cNvPr>
          <p:cNvSpPr/>
          <p:nvPr/>
        </p:nvSpPr>
        <p:spPr>
          <a:xfrm>
            <a:off x="7299432" y="2136225"/>
            <a:ext cx="4404201" cy="6659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F54458-89FD-46A0-983E-B2EB9B4709FD}"/>
              </a:ext>
            </a:extLst>
          </p:cNvPr>
          <p:cNvSpPr/>
          <p:nvPr/>
        </p:nvSpPr>
        <p:spPr>
          <a:xfrm>
            <a:off x="5097331" y="3429000"/>
            <a:ext cx="1071537" cy="27051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4A41B4-BD70-4E54-B081-40BD52000DA3}"/>
              </a:ext>
            </a:extLst>
          </p:cNvPr>
          <p:cNvSpPr/>
          <p:nvPr/>
        </p:nvSpPr>
        <p:spPr>
          <a:xfrm>
            <a:off x="5097330" y="2136225"/>
            <a:ext cx="1071537" cy="7014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53D1CB-0459-4C1C-A283-43C169AA2D63}"/>
              </a:ext>
            </a:extLst>
          </p:cNvPr>
          <p:cNvSpPr/>
          <p:nvPr/>
        </p:nvSpPr>
        <p:spPr>
          <a:xfrm>
            <a:off x="3023853" y="4579335"/>
            <a:ext cx="629992" cy="40099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5708C9-844D-CD09-F532-B8DAFA53C778}"/>
                  </a:ext>
                </a:extLst>
              </p:cNvPr>
              <p:cNvSpPr txBox="1"/>
              <p:nvPr/>
            </p:nvSpPr>
            <p:spPr>
              <a:xfrm>
                <a:off x="630361" y="2278665"/>
                <a:ext cx="3023484" cy="918261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∈</m:t>
                        </m:r>
                        <m:sSub>
                          <m:sSub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Ω</m:t>
                            </m:r>
                          </m:e>
                          <m:sub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=1</m:t>
                        </m:r>
                      </m:e>
                    </m:nary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5708C9-844D-CD09-F532-B8DAFA53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61" y="2278665"/>
                <a:ext cx="3023484" cy="91826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48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A969-E4CD-4761-90BD-A9E3AF47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449683" cy="48559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 random variable partitions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number of 2’s rolling a (fair) red and blue die.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=25/36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=10/36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449683" cy="4855976"/>
              </a:xfrm>
              <a:blipFill>
                <a:blip r:embed="rId3"/>
                <a:stretch>
                  <a:fillRect l="-2297" t="-3011" r="-4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CED82F-3B49-4D27-815D-40445C3F4880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173BAE-FD17-4CAF-A0F3-C748E6E36D5F}"/>
              </a:ext>
            </a:extLst>
          </p:cNvPr>
          <p:cNvSpPr/>
          <p:nvPr/>
        </p:nvSpPr>
        <p:spPr>
          <a:xfrm>
            <a:off x="7357588" y="3491972"/>
            <a:ext cx="4404201" cy="25727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7652E9-5ECC-4190-A26C-BFE38CFAEB1B}"/>
              </a:ext>
            </a:extLst>
          </p:cNvPr>
          <p:cNvSpPr/>
          <p:nvPr/>
        </p:nvSpPr>
        <p:spPr>
          <a:xfrm>
            <a:off x="7299432" y="2136225"/>
            <a:ext cx="4404201" cy="6659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F54458-89FD-46A0-983E-B2EB9B4709FD}"/>
              </a:ext>
            </a:extLst>
          </p:cNvPr>
          <p:cNvSpPr/>
          <p:nvPr/>
        </p:nvSpPr>
        <p:spPr>
          <a:xfrm>
            <a:off x="5097331" y="3429000"/>
            <a:ext cx="1071537" cy="27051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4A41B4-BD70-4E54-B081-40BD52000DA3}"/>
              </a:ext>
            </a:extLst>
          </p:cNvPr>
          <p:cNvSpPr/>
          <p:nvPr/>
        </p:nvSpPr>
        <p:spPr>
          <a:xfrm>
            <a:off x="5097330" y="2136225"/>
            <a:ext cx="1071537" cy="7014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53D1CB-0459-4C1C-A283-43C169AA2D63}"/>
              </a:ext>
            </a:extLst>
          </p:cNvPr>
          <p:cNvSpPr/>
          <p:nvPr/>
        </p:nvSpPr>
        <p:spPr>
          <a:xfrm>
            <a:off x="3023853" y="4579335"/>
            <a:ext cx="629992" cy="40099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E803F-5476-4C3B-BFD6-A3CC4A38D538}"/>
              </a:ext>
            </a:extLst>
          </p:cNvPr>
          <p:cNvSpPr/>
          <p:nvPr/>
        </p:nvSpPr>
        <p:spPr>
          <a:xfrm>
            <a:off x="3023853" y="5136840"/>
            <a:ext cx="629992" cy="40099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27E0AB-B5BE-4A72-B7FF-4BB655346D23}"/>
              </a:ext>
            </a:extLst>
          </p:cNvPr>
          <p:cNvSpPr/>
          <p:nvPr/>
        </p:nvSpPr>
        <p:spPr>
          <a:xfrm>
            <a:off x="6191390" y="3446277"/>
            <a:ext cx="1108041" cy="26878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98B82A-1249-4E44-B0FE-F4936021AA1F}"/>
              </a:ext>
            </a:extLst>
          </p:cNvPr>
          <p:cNvSpPr/>
          <p:nvPr/>
        </p:nvSpPr>
        <p:spPr>
          <a:xfrm>
            <a:off x="7357588" y="2802149"/>
            <a:ext cx="4346045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DB2844-FE4F-48A2-B18A-76269D3B46D5}"/>
              </a:ext>
            </a:extLst>
          </p:cNvPr>
          <p:cNvSpPr/>
          <p:nvPr/>
        </p:nvSpPr>
        <p:spPr>
          <a:xfrm>
            <a:off x="5060826" y="2819426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292C1-3CA0-40B4-B55B-994D5C907FFD}"/>
              </a:ext>
            </a:extLst>
          </p:cNvPr>
          <p:cNvSpPr/>
          <p:nvPr/>
        </p:nvSpPr>
        <p:spPr>
          <a:xfrm>
            <a:off x="6188420" y="2148962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5708C9-844D-CD09-F532-B8DAFA53C778}"/>
                  </a:ext>
                </a:extLst>
              </p:cNvPr>
              <p:cNvSpPr txBox="1"/>
              <p:nvPr/>
            </p:nvSpPr>
            <p:spPr>
              <a:xfrm>
                <a:off x="630361" y="2278665"/>
                <a:ext cx="3023484" cy="918261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∈</m:t>
                        </m:r>
                        <m:sSub>
                          <m:sSub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Ω</m:t>
                            </m:r>
                          </m:e>
                          <m:sub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=1</m:t>
                        </m:r>
                      </m:e>
                    </m:nary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5708C9-844D-CD09-F532-B8DAFA53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61" y="2278665"/>
                <a:ext cx="3023484" cy="91826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2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EB30C-21D6-2949-1D2C-C2E14CD24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B7584E-6371-C483-96AC-29588679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04015" cy="590415"/>
          </a:xfrm>
        </p:spPr>
        <p:txBody>
          <a:bodyPr/>
          <a:lstStyle/>
          <a:p>
            <a:r>
              <a:rPr lang="en-US" dirty="0"/>
              <a:t>Quiz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D398C-A130-B1F1-070C-BC1BC0661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13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A969-E4CD-4761-90BD-A9E3AF47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449683" cy="48559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 random variable partitions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number of 2’s rolling a (fair) red and blue die.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=25/36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=10/36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449683" cy="4855976"/>
              </a:xfrm>
              <a:blipFill>
                <a:blip r:embed="rId3"/>
                <a:stretch>
                  <a:fillRect l="-2297" t="-3011" r="-4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CED82F-3B49-4D27-815D-40445C3F4880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id="{97E41AA4-DCA5-495D-A0AD-8037F3D781EC}"/>
              </a:ext>
            </a:extLst>
          </p:cNvPr>
          <p:cNvSpPr/>
          <p:nvPr/>
        </p:nvSpPr>
        <p:spPr>
          <a:xfrm>
            <a:off x="6168868" y="2802149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7C85003-DFD2-4C22-82A2-1034AEA10F32}"/>
              </a:ext>
            </a:extLst>
          </p:cNvPr>
          <p:cNvSpPr/>
          <p:nvPr/>
        </p:nvSpPr>
        <p:spPr>
          <a:xfrm>
            <a:off x="3012398" y="5738421"/>
            <a:ext cx="492955" cy="291516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73BAE-FD17-4CAF-A0F3-C748E6E36D5F}"/>
              </a:ext>
            </a:extLst>
          </p:cNvPr>
          <p:cNvSpPr/>
          <p:nvPr/>
        </p:nvSpPr>
        <p:spPr>
          <a:xfrm>
            <a:off x="7357588" y="3491972"/>
            <a:ext cx="4404201" cy="25727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7652E9-5ECC-4190-A26C-BFE38CFAEB1B}"/>
              </a:ext>
            </a:extLst>
          </p:cNvPr>
          <p:cNvSpPr/>
          <p:nvPr/>
        </p:nvSpPr>
        <p:spPr>
          <a:xfrm>
            <a:off x="7299432" y="2136225"/>
            <a:ext cx="4404201" cy="6659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F54458-89FD-46A0-983E-B2EB9B4709FD}"/>
              </a:ext>
            </a:extLst>
          </p:cNvPr>
          <p:cNvSpPr/>
          <p:nvPr/>
        </p:nvSpPr>
        <p:spPr>
          <a:xfrm>
            <a:off x="5097331" y="3429000"/>
            <a:ext cx="1071537" cy="27051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4A41B4-BD70-4E54-B081-40BD52000DA3}"/>
              </a:ext>
            </a:extLst>
          </p:cNvPr>
          <p:cNvSpPr/>
          <p:nvPr/>
        </p:nvSpPr>
        <p:spPr>
          <a:xfrm>
            <a:off x="5097330" y="2136225"/>
            <a:ext cx="1071537" cy="7014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53D1CB-0459-4C1C-A283-43C169AA2D63}"/>
              </a:ext>
            </a:extLst>
          </p:cNvPr>
          <p:cNvSpPr/>
          <p:nvPr/>
        </p:nvSpPr>
        <p:spPr>
          <a:xfrm>
            <a:off x="3023853" y="4579335"/>
            <a:ext cx="629992" cy="40099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E803F-5476-4C3B-BFD6-A3CC4A38D538}"/>
              </a:ext>
            </a:extLst>
          </p:cNvPr>
          <p:cNvSpPr/>
          <p:nvPr/>
        </p:nvSpPr>
        <p:spPr>
          <a:xfrm>
            <a:off x="3023853" y="5136840"/>
            <a:ext cx="629992" cy="40099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27E0AB-B5BE-4A72-B7FF-4BB655346D23}"/>
              </a:ext>
            </a:extLst>
          </p:cNvPr>
          <p:cNvSpPr/>
          <p:nvPr/>
        </p:nvSpPr>
        <p:spPr>
          <a:xfrm>
            <a:off x="6191390" y="3446277"/>
            <a:ext cx="1108041" cy="26878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98B82A-1249-4E44-B0FE-F4936021AA1F}"/>
              </a:ext>
            </a:extLst>
          </p:cNvPr>
          <p:cNvSpPr/>
          <p:nvPr/>
        </p:nvSpPr>
        <p:spPr>
          <a:xfrm>
            <a:off x="7357588" y="2802149"/>
            <a:ext cx="4346045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DB2844-FE4F-48A2-B18A-76269D3B46D5}"/>
              </a:ext>
            </a:extLst>
          </p:cNvPr>
          <p:cNvSpPr/>
          <p:nvPr/>
        </p:nvSpPr>
        <p:spPr>
          <a:xfrm>
            <a:off x="5060826" y="2819426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292C1-3CA0-40B4-B55B-994D5C907FFD}"/>
              </a:ext>
            </a:extLst>
          </p:cNvPr>
          <p:cNvSpPr/>
          <p:nvPr/>
        </p:nvSpPr>
        <p:spPr>
          <a:xfrm>
            <a:off x="6188420" y="2148962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5708C9-844D-CD09-F532-B8DAFA53C778}"/>
                  </a:ext>
                </a:extLst>
              </p:cNvPr>
              <p:cNvSpPr txBox="1"/>
              <p:nvPr/>
            </p:nvSpPr>
            <p:spPr>
              <a:xfrm>
                <a:off x="630361" y="2278665"/>
                <a:ext cx="3023484" cy="918261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∈</m:t>
                        </m:r>
                        <m:sSub>
                          <m:sSub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Ω</m:t>
                            </m:r>
                          </m:e>
                          <m:sub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=1</m:t>
                        </m:r>
                      </m:e>
                    </m:nary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5708C9-844D-CD09-F532-B8DAFA53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61" y="2278665"/>
                <a:ext cx="3023484" cy="91826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82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size three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endParaRPr lang="en-US" sz="10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pPr lvl="1"/>
                <a:r>
                  <a:rPr lang="en-US" dirty="0"/>
                  <a:t>e.g., if the outcome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{4,2,10}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=10.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sz="2800" dirty="0"/>
                  <a:t>&gt; What is the </a:t>
                </a:r>
                <a:r>
                  <a:rPr lang="en-US" sz="2800" b="1" dirty="0"/>
                  <a:t>support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r>
                  <a:rPr lang="en-US" dirty="0"/>
                  <a:t>&gt; Write down the </a:t>
                </a:r>
                <a:r>
                  <a:rPr lang="en-US" b="1" dirty="0"/>
                  <a:t>PMF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    i.e.,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8"/>
              </a:xfrm>
              <a:blipFill>
                <a:blip r:embed="rId3"/>
                <a:stretch>
                  <a:fillRect l="-654" t="-2019" b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CE6399FF-21CD-4E71-B4F7-3E16EF0C257E}"/>
              </a:ext>
            </a:extLst>
          </p:cNvPr>
          <p:cNvSpPr/>
          <p:nvPr/>
        </p:nvSpPr>
        <p:spPr>
          <a:xfrm>
            <a:off x="8479857" y="5736656"/>
            <a:ext cx="3526274" cy="858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pollev.com/jolie312</a:t>
            </a:r>
          </a:p>
        </p:txBody>
      </p:sp>
    </p:spTree>
    <p:extLst>
      <p:ext uri="{BB962C8B-B14F-4D97-AF65-F5344CB8AC3E}">
        <p14:creationId xmlns:p14="http://schemas.microsoft.com/office/powerpoint/2010/main" val="2388635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size three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3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/>
                          <m:e/>
                          <m:e/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310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382442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={3,4,5,…,19, 20}</m:t>
                    </m:r>
                  </m:oMath>
                </a14:m>
                <a:endParaRPr lang="en-US" dirty="0"/>
              </a:p>
              <a:p>
                <a:endParaRPr lang="en-US" sz="13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≤20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3824423"/>
              </a:xfrm>
              <a:blipFill>
                <a:blip r:embed="rId2"/>
                <a:stretch>
                  <a:fillRect l="-545" t="-3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0F8446-C8F2-C0EE-5ED0-C87323F68F09}"/>
                  </a:ext>
                </a:extLst>
              </p:cNvPr>
              <p:cNvSpPr txBox="1"/>
              <p:nvPr/>
            </p:nvSpPr>
            <p:spPr>
              <a:xfrm>
                <a:off x="581902" y="5356469"/>
                <a:ext cx="10565201" cy="1303411"/>
              </a:xfrm>
              <a:prstGeom prst="roundRect">
                <a:avLst/>
              </a:prstGeom>
              <a:solidFill>
                <a:srgbClr val="EBF5EE"/>
              </a:solidFill>
            </p:spPr>
            <p:txBody>
              <a:bodyPr wrap="square" lIns="91440" tIns="0" rIns="0" bIns="0" anchor="ctr" anchorCtr="0">
                <a:noAutofit/>
              </a:bodyPr>
              <a:lstStyle/>
              <a:p>
                <a:r>
                  <a:rPr lang="en-US" sz="2400" b="1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Good checks: </a:t>
                </a:r>
                <a:endPara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you sum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do you get 1?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Is it defined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0F8446-C8F2-C0EE-5ED0-C87323F68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02" y="5356469"/>
                <a:ext cx="10565201" cy="1303411"/>
              </a:xfrm>
              <a:prstGeom prst="roundRect">
                <a:avLst/>
              </a:prstGeom>
              <a:blipFill>
                <a:blip r:embed="rId3"/>
                <a:stretch>
                  <a:fillRect l="-288"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218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2441-E9A0-4A78-A421-29A239F6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 Function (CDF)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PMF gives the probability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i="1" dirty="0"/>
                  <a:t>(and is the most common way to describe a random variable)</a:t>
                </a:r>
              </a:p>
              <a:p>
                <a:r>
                  <a:rPr lang="en-US" dirty="0"/>
                  <a:t>There’s a second representation: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cumulative distribution function (CDF) gives the probability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More 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Often written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“sum up the probabilities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taking all possible numbers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654" t="-2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47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size three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  <a:endParaRPr lang="en-US" sz="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/>
                          <m:e/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b="-25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0EB213-7DD9-42BE-7213-64A64B1829BC}"/>
                  </a:ext>
                </a:extLst>
              </p:cNvPr>
              <p:cNvSpPr txBox="1"/>
              <p:nvPr/>
            </p:nvSpPr>
            <p:spPr>
              <a:xfrm>
                <a:off x="575239" y="5951552"/>
                <a:ext cx="10894865" cy="643172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sz="26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 “what is the probability the largest value is less than or equal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10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0EB213-7DD9-42BE-7213-64A64B182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951552"/>
                <a:ext cx="10894865" cy="643172"/>
              </a:xfrm>
              <a:prstGeom prst="roundRect">
                <a:avLst/>
              </a:prstGeom>
              <a:blipFill>
                <a:blip r:embed="rId4"/>
                <a:stretch>
                  <a:fillRect l="-671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4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size three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  <a:endParaRPr lang="en-US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={3,4,5,…,19, 20}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0EB213-7DD9-42BE-7213-64A64B1829BC}"/>
                  </a:ext>
                </a:extLst>
              </p:cNvPr>
              <p:cNvSpPr txBox="1"/>
              <p:nvPr/>
            </p:nvSpPr>
            <p:spPr>
              <a:xfrm>
                <a:off x="575239" y="5975616"/>
                <a:ext cx="10894865" cy="643172"/>
              </a:xfrm>
              <a:prstGeom prst="roundRect">
                <a:avLst/>
              </a:prstGeom>
              <a:solidFill>
                <a:srgbClr val="E4F5FC"/>
              </a:solidFill>
            </p:spPr>
            <p:txBody>
              <a:bodyPr wrap="square" lIns="0" tIns="0" rIns="0" bIns="0" anchor="ctr" anchorCtr="0">
                <a:noAutofit/>
              </a:bodyPr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sz="26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 “what is the probability the largest value is less than or equal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0EB213-7DD9-42BE-7213-64A64B182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975616"/>
                <a:ext cx="10894865" cy="643172"/>
              </a:xfrm>
              <a:prstGeom prst="roundRect">
                <a:avLst/>
              </a:prstGeom>
              <a:blipFill>
                <a:blip r:embed="rId4"/>
                <a:stretch>
                  <a:fillRect l="-671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725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330626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={3,4,5,…,19, 20}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3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3306264"/>
              </a:xfrm>
              <a:blipFill>
                <a:blip r:embed="rId3"/>
                <a:stretch>
                  <a:fillRect l="-272" t="-4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692150-DD79-FBD1-3FBD-475AF7F8FE9B}"/>
                  </a:ext>
                </a:extLst>
              </p:cNvPr>
              <p:cNvSpPr txBox="1"/>
              <p:nvPr/>
            </p:nvSpPr>
            <p:spPr>
              <a:xfrm>
                <a:off x="575239" y="4956032"/>
                <a:ext cx="10565201" cy="1638691"/>
              </a:xfrm>
              <a:prstGeom prst="roundRect">
                <a:avLst/>
              </a:prstGeom>
              <a:solidFill>
                <a:srgbClr val="EBF5EE"/>
              </a:solidFill>
            </p:spPr>
            <p:txBody>
              <a:bodyPr wrap="square" lIns="91440" tIns="0" rIns="0" bIns="0" anchor="ctr" anchorCtr="0">
                <a:noAutofit/>
              </a:bodyPr>
              <a:lstStyle/>
              <a:p>
                <a:r>
                  <a:rPr lang="en-US" sz="2400" b="1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Good checks: </a:t>
                </a:r>
                <a:endPara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≤∞)=1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If not, something is wrong.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increasing? If not something is wrong.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defined for all real number inputs? If not something is wrong.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692150-DD79-FBD1-3FBD-475AF7F8F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956032"/>
                <a:ext cx="10565201" cy="1638691"/>
              </a:xfrm>
              <a:prstGeom prst="roundRect">
                <a:avLst/>
              </a:prstGeom>
              <a:blipFill>
                <a:blip r:embed="rId4"/>
                <a:stretch>
                  <a:fillRect l="-115" b="-6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444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CA20A-51FD-4597-97FC-F2DF79D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(PMF and CDF)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635F-E03A-4A68-91DD-1C8F66714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as an extra case.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3"/>
                <a:stretch>
                  <a:fillRect l="-3164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A0BE9-85B1-4512-AAB0-55ECB96723C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19075" y="1531279"/>
            <a:ext cx="5696117" cy="447646"/>
          </a:xfrm>
        </p:spPr>
        <p:txBody>
          <a:bodyPr/>
          <a:lstStyle/>
          <a:p>
            <a:r>
              <a:rPr lang="en-US" sz="2400" dirty="0"/>
              <a:t>Cumulative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Often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otherwise” extra cases</a:t>
                </a:r>
              </a:p>
              <a:p>
                <a:r>
                  <a:rPr lang="en-US" dirty="0"/>
                  <a:t>Non-decreasing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4"/>
                <a:stretch>
                  <a:fillRect l="-1467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15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18A1EA-DFCB-4F5D-973B-7BF5B6AF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6" y="3262680"/>
            <a:ext cx="2509568" cy="590415"/>
          </a:xfrm>
        </p:spPr>
        <p:txBody>
          <a:bodyPr/>
          <a:lstStyle/>
          <a:p>
            <a:r>
              <a:rPr lang="en-US" dirty="0"/>
              <a:t>Expectation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5CA82-D754-4E02-9D03-659D1C9D2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9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9CBA-2396-411B-9457-1A1C43DDC9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time: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Review</a:t>
            </a:r>
          </a:p>
          <a:p>
            <a:pPr marL="790956" lvl="2" indent="-342900">
              <a:buFont typeface="Arial" panose="020B0604020202020204" pitchFamily="34" charset="0"/>
              <a:buChar char="•"/>
            </a:pPr>
            <a:r>
              <a:rPr lang="en-US" dirty="0"/>
              <a:t>Counting</a:t>
            </a:r>
          </a:p>
          <a:p>
            <a:pPr marL="790956" lvl="2" indent="-342900">
              <a:buFont typeface="Arial" panose="020B0604020202020204" pitchFamily="34" charset="0"/>
              <a:buChar char="•"/>
            </a:pPr>
            <a:r>
              <a:rPr lang="en-US" dirty="0"/>
              <a:t>Uniform Probability Space</a:t>
            </a:r>
          </a:p>
          <a:p>
            <a:pPr marL="790956" lvl="2" indent="-342900">
              <a:buFont typeface="Arial" panose="020B0604020202020204" pitchFamily="34" charset="0"/>
              <a:buChar char="•"/>
            </a:pPr>
            <a:r>
              <a:rPr lang="en-US" dirty="0"/>
              <a:t>Conditional Probability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Intro to Random Variables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1CE2D-9FF8-B79F-2B85-8C490E9C54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Today: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Random Variables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Probability Mass Function (PMF)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Cumulative Distribution Function (CDF)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Expectation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BECDB-53C9-49C9-B2C0-D399A586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</p:spTree>
    <p:extLst>
      <p:ext uri="{BB962C8B-B14F-4D97-AF65-F5344CB8AC3E}">
        <p14:creationId xmlns:p14="http://schemas.microsoft.com/office/powerpoint/2010/main" val="3776976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6C7-F9B0-45BB-82D9-74E0A4FC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56528"/>
                <a:ext cx="11187258" cy="253819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 The </a:t>
                </a:r>
                <a:r>
                  <a:rPr lang="en-US" b="1" dirty="0"/>
                  <a:t>weighted average of values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b="1" dirty="0"/>
                  <a:t> could take on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Weighted by the probability you actually see them.</a:t>
                </a:r>
              </a:p>
              <a:p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e.g.,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~num. flips to get a head,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num. of flips we expect it to take </a:t>
                </a:r>
                <a:r>
                  <a:rPr lang="en-US" i="1" dirty="0"/>
                  <a:t>on average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56528"/>
                <a:ext cx="11187258" cy="2538195"/>
              </a:xfrm>
              <a:blipFill>
                <a:blip r:embed="rId3"/>
                <a:stretch>
                  <a:fillRect l="-654" t="-4077" b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8052B5-6BE1-4F71-BD59-B612AF34D9FF}"/>
              </a:ext>
            </a:extLst>
          </p:cNvPr>
          <p:cNvGrpSpPr/>
          <p:nvPr/>
        </p:nvGrpSpPr>
        <p:grpSpPr>
          <a:xfrm>
            <a:off x="551798" y="1549652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𝛀</m:t>
                                </m:r>
                              </m:e>
                              <m:sub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𝐗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8BCC3-8752-421A-9AF0-2CE81EAE62D5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548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7E2-6D15-46BA-B4B2-A3C5FFE5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Flip a fair coin twice (independently).</a:t>
                </a:r>
              </a:p>
              <a:p>
                <a:r>
                  <a:rPr lang="en-US" dirty="0"/>
                  <a:t>What is the </a:t>
                </a:r>
                <a:r>
                  <a:rPr lang="en-US" i="1" dirty="0"/>
                  <a:t>expected number of heads </a:t>
                </a:r>
                <a:r>
                  <a:rPr lang="en-US" dirty="0"/>
                  <a:t>we see?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number of heads.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9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7E2-6D15-46BA-B4B2-A3C5FFE5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498506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Flip a fair coin twice (independently).</a:t>
                </a:r>
              </a:p>
              <a:p>
                <a:r>
                  <a:rPr lang="en-US" dirty="0"/>
                  <a:t>What is the </a:t>
                </a:r>
                <a:r>
                  <a:rPr lang="en-US" i="1" dirty="0"/>
                  <a:t>expected number of heads </a:t>
                </a:r>
                <a:r>
                  <a:rPr lang="en-US" dirty="0"/>
                  <a:t>we see?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number of heads.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⋅0+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(2)⋅2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⋅2=0+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4985069"/>
              </a:xfrm>
              <a:blipFill>
                <a:blip r:embed="rId3"/>
                <a:stretch>
                  <a:fillRect l="-545" t="-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019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EC24-D22B-487F-B539-36759579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616760" cy="164510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You roll a </a:t>
                </a:r>
                <a:r>
                  <a:rPr lang="en-US" u="sng" dirty="0"/>
                  <a:t>biased</a:t>
                </a:r>
                <a:r>
                  <a:rPr lang="en-US" dirty="0"/>
                  <a:t> die. </a:t>
                </a:r>
              </a:p>
              <a:p>
                <a:r>
                  <a:rPr lang="en-US" dirty="0"/>
                  <a:t>It shows a 6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and 1,…,5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 each.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value of the die. 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616760" cy="1645103"/>
              </a:xfrm>
              <a:blipFill>
                <a:blip r:embed="rId3"/>
                <a:stretch>
                  <a:fillRect l="-630" t="-8889" b="-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60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D9E7E-8E32-2B02-724F-F461F87EA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E816FA6-D279-AE9E-1F15-D5537912EF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749041"/>
                <a:ext cx="11616760" cy="256031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1. Write the PMF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lit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∈{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                           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2. Plug in formula: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just the most likely outcome!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E816FA6-D279-AE9E-1F15-D5537912E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749041"/>
                <a:ext cx="11616760" cy="2560318"/>
              </a:xfrm>
              <a:prstGeom prst="rect">
                <a:avLst/>
              </a:prstGeom>
              <a:blipFill>
                <a:blip r:embed="rId3"/>
                <a:stretch>
                  <a:fillRect l="-525" t="-738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9078B6E-CA8D-473E-B47A-03745AB0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A69F92-3CF1-9B47-6E20-84A4111AE1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616760" cy="164510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You roll a </a:t>
                </a:r>
                <a:r>
                  <a:rPr lang="en-US" u="sng" dirty="0"/>
                  <a:t>biased</a:t>
                </a:r>
                <a:r>
                  <a:rPr lang="en-US" dirty="0"/>
                  <a:t> die. </a:t>
                </a:r>
              </a:p>
              <a:p>
                <a:r>
                  <a:rPr lang="en-US" dirty="0"/>
                  <a:t>It shows a 6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and 1,…,5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 each.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value of the die. 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A69F92-3CF1-9B47-6E20-84A4111AE1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616760" cy="1645103"/>
              </a:xfrm>
              <a:blipFill>
                <a:blip r:embed="rId4"/>
                <a:stretch>
                  <a:fillRect l="-630" t="-8889" b="-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484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&gt;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</a:t>
                </a:r>
                <a:r>
                  <a:rPr lang="en-US" u="sng" dirty="0"/>
                  <a:t>fair</a:t>
                </a:r>
                <a:r>
                  <a:rPr lang="en-US" dirty="0"/>
                  <a:t>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&gt;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sum of two (independent) fair die rolls.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56D5440-B96C-318B-FE5F-8172BA7CD185}"/>
              </a:ext>
            </a:extLst>
          </p:cNvPr>
          <p:cNvSpPr/>
          <p:nvPr/>
        </p:nvSpPr>
        <p:spPr>
          <a:xfrm>
            <a:off x="8479857" y="5736656"/>
            <a:ext cx="3526274" cy="858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pollev.com/jolie312</a:t>
            </a:r>
          </a:p>
        </p:txBody>
      </p:sp>
    </p:spTree>
    <p:extLst>
      <p:ext uri="{BB962C8B-B14F-4D97-AF65-F5344CB8AC3E}">
        <p14:creationId xmlns:p14="http://schemas.microsoft.com/office/powerpoint/2010/main" val="802409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0" dirty="0"/>
                  <a:t>1. Write the PMF: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2. Plug into formula: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necessarily a possible outcome!</a:t>
                </a:r>
              </a:p>
              <a:p>
                <a:r>
                  <a:rPr lang="en-US" dirty="0"/>
                  <a:t>That’s ok, it’s an average!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305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D930-2DA8-4A29-93B9-9B3E5B54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481293" cy="5130868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sum of two (independent) fair die rolls.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⋅7+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⋅8+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⋅9+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⋅10+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⋅11+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⋅12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That’s not a coincidence…we’ll talk about why next time!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481293" cy="5130868"/>
              </a:xfrm>
              <a:blipFill>
                <a:blip r:embed="rId2"/>
                <a:stretch>
                  <a:fillRect l="-1221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297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32B1-1537-46F8-BC8F-627427C9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but Important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random. You don’t know what it is (at least until you run the experiment).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random. It’s a number. </a:t>
                </a:r>
              </a:p>
              <a:p>
                <a:r>
                  <a:rPr lang="en-US" dirty="0"/>
                  <a:t>You don’t need to run the experiment to know what it is.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381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32B1-1537-46F8-BC8F-627427C9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7718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Today we have talked about </a:t>
                </a:r>
                <a:r>
                  <a:rPr lang="en-US" b="1" dirty="0"/>
                  <a:t>random variables</a:t>
                </a:r>
                <a:r>
                  <a:rPr lang="en-US" dirty="0"/>
                  <a:t> which assign quantitative values to outcomes of a random experiment. </a:t>
                </a:r>
              </a:p>
              <a:p>
                <a:endParaRPr lang="en-US" sz="1000" dirty="0"/>
              </a:p>
              <a:p>
                <a:r>
                  <a:rPr lang="en-US" dirty="0"/>
                  <a:t>How to describe a random variable? </a:t>
                </a:r>
              </a:p>
              <a:p>
                <a:r>
                  <a:rPr lang="en-US" dirty="0"/>
                  <a:t>&gt; </a:t>
                </a:r>
                <a:r>
                  <a:rPr lang="en-US" b="1" dirty="0"/>
                  <a:t>Range/Support: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sub>
                    </m:sSub>
                  </m:oMath>
                </a14:m>
                <a:r>
                  <a:rPr lang="en-US" dirty="0"/>
                  <a:t> is set of possible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can be</a:t>
                </a:r>
              </a:p>
              <a:p>
                <a:r>
                  <a:rPr lang="en-US" dirty="0"/>
                  <a:t>&gt; </a:t>
                </a:r>
                <a:r>
                  <a:rPr lang="en-US" b="1" dirty="0"/>
                  <a:t>Probability Mass Function: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&gt; </a:t>
                </a:r>
                <a:r>
                  <a:rPr lang="en-US" b="1" dirty="0"/>
                  <a:t>Cumulative Distribution Function: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&gt; </a:t>
                </a:r>
                <a:r>
                  <a:rPr lang="en-US" b="1" dirty="0"/>
                  <a:t>Expectation</a:t>
                </a:r>
                <a:r>
                  <a:rPr lang="en-US" dirty="0"/>
                  <a:t>: A single value that is the weighted average of values on   	the support, weighted on the probabilities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takes on each</a:t>
                </a:r>
              </a:p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&gt;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Variance: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Coming soon!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77185"/>
              </a:xfrm>
              <a:blipFill>
                <a:blip r:embed="rId3"/>
                <a:stretch>
                  <a:fillRect l="-708" t="-1963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48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563EEC-418D-4E3E-A1EC-751DC826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Events Can Be </a:t>
            </a:r>
            <a:r>
              <a:rPr lang="en-US" i="1" dirty="0"/>
              <a:t>Tedious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example, if we’re interested in analyzing the sum of 2 random dice…</a:t>
                </a:r>
              </a:p>
              <a:p>
                <a:endParaRPr lang="en-US" dirty="0"/>
              </a:p>
              <a:p>
                <a:r>
                  <a:rPr lang="en-US" dirty="0"/>
                  <a:t>We might define events for all the possible outcomes: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~ the sum is 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~ the sum is 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~ the sum is 3</a:t>
                </a:r>
              </a:p>
              <a:p>
                <a:r>
                  <a:rPr lang="en-US" dirty="0"/>
                  <a:t>…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dirty="0"/>
                  <a:t> ~ the sum is 12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513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BA609D-6D84-431F-B420-6FB2D7E0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Practice: Infinite sequential processes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7D83C-964A-4279-8F40-F530F4766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846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46B1-0EA3-498F-ABD7-90FAD931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sequential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425-A7E2-41DC-A0FC-F6F8FBD015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volleyball, sets are played first team to 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Score 25 points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Lead by at least 2</a:t>
                </a:r>
              </a:p>
              <a:p>
                <a:pPr lvl="1"/>
                <a:r>
                  <a:rPr lang="en-US" dirty="0"/>
                  <a:t>At the same time wins a set.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Suppose a set is 23-23. Your team wins each point independently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What is the probability your team wins the set?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425-A7E2-41DC-A0FC-F6F8FBD01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471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BD-B157-4F35-977B-8EB62D6E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Process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3FB986-17E6-4A68-8C29-3EAF1ADFF92C}"/>
              </a:ext>
            </a:extLst>
          </p:cNvPr>
          <p:cNvGrpSpPr/>
          <p:nvPr/>
        </p:nvGrpSpPr>
        <p:grpSpPr>
          <a:xfrm>
            <a:off x="654962" y="1512277"/>
            <a:ext cx="4358771" cy="4712312"/>
            <a:chOff x="3374350" y="1383689"/>
            <a:chExt cx="4358771" cy="47123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C7DD20-B841-468C-9A94-BA033F35E7A7}"/>
                </a:ext>
              </a:extLst>
            </p:cNvPr>
            <p:cNvSpPr/>
            <p:nvPr/>
          </p:nvSpPr>
          <p:spPr>
            <a:xfrm>
              <a:off x="4350470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56316A-7AB5-4D90-B551-B74368DFE085}"/>
                </a:ext>
              </a:extLst>
            </p:cNvPr>
            <p:cNvSpPr/>
            <p:nvPr/>
          </p:nvSpPr>
          <p:spPr>
            <a:xfrm>
              <a:off x="5393703" y="1383689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7F64D4-5054-4428-9724-2831E78ED15E}"/>
                </a:ext>
              </a:extLst>
            </p:cNvPr>
            <p:cNvSpPr/>
            <p:nvPr/>
          </p:nvSpPr>
          <p:spPr>
            <a:xfrm>
              <a:off x="6303389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69B71-423C-4456-AE51-387C9E7E5821}"/>
                </a:ext>
              </a:extLst>
            </p:cNvPr>
            <p:cNvSpPr/>
            <p:nvPr/>
          </p:nvSpPr>
          <p:spPr>
            <a:xfrm>
              <a:off x="3417217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306E9D-8F91-4B4D-B95E-35AE35903AE3}"/>
                </a:ext>
              </a:extLst>
            </p:cNvPr>
            <p:cNvSpPr/>
            <p:nvPr/>
          </p:nvSpPr>
          <p:spPr>
            <a:xfrm>
              <a:off x="5370136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8BDA5-2C0A-46B1-B283-F482FDACBAB2}"/>
                </a:ext>
              </a:extLst>
            </p:cNvPr>
            <p:cNvSpPr/>
            <p:nvPr/>
          </p:nvSpPr>
          <p:spPr>
            <a:xfrm>
              <a:off x="7323055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9AE90E-7261-41F4-8EE5-E943314621B5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4700483" y="1733702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B4B759-15DB-4808-8A59-49CCB7113F1A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5743716" y="1733702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C5DE81-9F05-47BE-BA01-D05EA37504B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3633685" y="2414483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92B4A9-F114-49BE-A6CF-A947EC3EADA5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4700483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B89C05-0BE1-4AA1-BC4D-3104DF66BFAD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5720149" y="2414483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4E919D-22A8-48B7-84F0-0FA017B54D69}"/>
                </a:ext>
              </a:extLst>
            </p:cNvPr>
            <p:cNvCxnSpPr>
              <a:cxnSpLocks/>
              <a:stCxn id="7" idx="5"/>
              <a:endCxn id="10" idx="1"/>
            </p:cNvCxnSpPr>
            <p:nvPr/>
          </p:nvCxnSpPr>
          <p:spPr>
            <a:xfrm>
              <a:off x="6653402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8584EC-0FC4-46EC-A705-E6BC8C703A1A}"/>
                </a:ext>
              </a:extLst>
            </p:cNvPr>
            <p:cNvSpPr/>
            <p:nvPr/>
          </p:nvSpPr>
          <p:spPr>
            <a:xfrm>
              <a:off x="4326903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3055FD-BB61-4297-843D-EE42401DE5BA}"/>
                </a:ext>
              </a:extLst>
            </p:cNvPr>
            <p:cNvSpPr/>
            <p:nvPr/>
          </p:nvSpPr>
          <p:spPr>
            <a:xfrm>
              <a:off x="6279822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3C04CF-F8C8-4ED5-8AE9-D24A3618A679}"/>
                </a:ext>
              </a:extLst>
            </p:cNvPr>
            <p:cNvCxnSpPr>
              <a:endCxn id="39" idx="7"/>
            </p:cNvCxnSpPr>
            <p:nvPr/>
          </p:nvCxnSpPr>
          <p:spPr>
            <a:xfrm flipH="1">
              <a:off x="4676916" y="3220255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C7BD7-A834-4A9C-B37A-CDA65B32391A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5720149" y="3220255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B6CF54-5BB7-4660-AF08-F8B6B0D3166E}"/>
                </a:ext>
              </a:extLst>
            </p:cNvPr>
            <p:cNvSpPr/>
            <p:nvPr/>
          </p:nvSpPr>
          <p:spPr>
            <a:xfrm>
              <a:off x="3374350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B747AA-2CD1-41DC-BA91-3451E850192F}"/>
                </a:ext>
              </a:extLst>
            </p:cNvPr>
            <p:cNvSpPr/>
            <p:nvPr/>
          </p:nvSpPr>
          <p:spPr>
            <a:xfrm>
              <a:off x="5327269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26C7C-0996-4CBC-81C8-77D0BF613A40}"/>
                </a:ext>
              </a:extLst>
            </p:cNvPr>
            <p:cNvSpPr/>
            <p:nvPr/>
          </p:nvSpPr>
          <p:spPr>
            <a:xfrm>
              <a:off x="7280188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6480F2-8661-4649-9300-936DC90A1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0818" y="3928968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F5A77C8-3B2A-4999-8C07-20D65B951CC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657616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9EC1727-AF5B-483E-9177-1EAA654C8070}"/>
                </a:ext>
              </a:extLst>
            </p:cNvPr>
            <p:cNvCxnSpPr>
              <a:cxnSpLocks/>
              <a:endCxn id="44" idx="7"/>
            </p:cNvCxnSpPr>
            <p:nvPr/>
          </p:nvCxnSpPr>
          <p:spPr>
            <a:xfrm flipH="1">
              <a:off x="5677282" y="3928968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5537E2-E1C8-4C52-BCF9-4792137AC13B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6610535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86F376-8ADE-4AE4-8662-805CFAB3E3E7}"/>
                </a:ext>
              </a:extLst>
            </p:cNvPr>
            <p:cNvSpPr/>
            <p:nvPr/>
          </p:nvSpPr>
          <p:spPr>
            <a:xfrm>
              <a:off x="4284036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42B7D4-C4B2-4954-86A0-2E2D83A2B095}"/>
                </a:ext>
              </a:extLst>
            </p:cNvPr>
            <p:cNvSpPr/>
            <p:nvPr/>
          </p:nvSpPr>
          <p:spPr>
            <a:xfrm>
              <a:off x="6236955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8F30A17-99A4-47DF-A13C-F2594C2F5156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4634049" y="4734740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1061497-B615-4BD5-906B-594AA073F77C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677282" y="4734740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F95276-C80D-41FB-9700-077797F6384C}"/>
                </a:ext>
              </a:extLst>
            </p:cNvPr>
            <p:cNvSpPr txBox="1"/>
            <p:nvPr/>
          </p:nvSpPr>
          <p:spPr>
            <a:xfrm rot="5400000">
              <a:off x="5170808" y="5408146"/>
              <a:ext cx="790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/>
              <p:nvPr/>
            </p:nvSpPr>
            <p:spPr>
              <a:xfrm>
                <a:off x="5386388" y="1512277"/>
                <a:ext cx="6034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88" y="1512277"/>
                <a:ext cx="6034087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869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BD-B157-4F35-977B-8EB62D6E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Process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3FB986-17E6-4A68-8C29-3EAF1ADFF92C}"/>
              </a:ext>
            </a:extLst>
          </p:cNvPr>
          <p:cNvGrpSpPr/>
          <p:nvPr/>
        </p:nvGrpSpPr>
        <p:grpSpPr>
          <a:xfrm>
            <a:off x="654962" y="1512277"/>
            <a:ext cx="4358771" cy="4712312"/>
            <a:chOff x="3374350" y="1383689"/>
            <a:chExt cx="4358771" cy="47123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C7DD20-B841-468C-9A94-BA033F35E7A7}"/>
                </a:ext>
              </a:extLst>
            </p:cNvPr>
            <p:cNvSpPr/>
            <p:nvPr/>
          </p:nvSpPr>
          <p:spPr>
            <a:xfrm>
              <a:off x="4350470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56316A-7AB5-4D90-B551-B74368DFE085}"/>
                </a:ext>
              </a:extLst>
            </p:cNvPr>
            <p:cNvSpPr/>
            <p:nvPr/>
          </p:nvSpPr>
          <p:spPr>
            <a:xfrm>
              <a:off x="5393703" y="1383689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7F64D4-5054-4428-9724-2831E78ED15E}"/>
                </a:ext>
              </a:extLst>
            </p:cNvPr>
            <p:cNvSpPr/>
            <p:nvPr/>
          </p:nvSpPr>
          <p:spPr>
            <a:xfrm>
              <a:off x="6303389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69B71-423C-4456-AE51-387C9E7E5821}"/>
                </a:ext>
              </a:extLst>
            </p:cNvPr>
            <p:cNvSpPr/>
            <p:nvPr/>
          </p:nvSpPr>
          <p:spPr>
            <a:xfrm>
              <a:off x="3417217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306E9D-8F91-4B4D-B95E-35AE35903AE3}"/>
                </a:ext>
              </a:extLst>
            </p:cNvPr>
            <p:cNvSpPr/>
            <p:nvPr/>
          </p:nvSpPr>
          <p:spPr>
            <a:xfrm>
              <a:off x="5370136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8BDA5-2C0A-46B1-B283-F482FDACBAB2}"/>
                </a:ext>
              </a:extLst>
            </p:cNvPr>
            <p:cNvSpPr/>
            <p:nvPr/>
          </p:nvSpPr>
          <p:spPr>
            <a:xfrm>
              <a:off x="7323055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9AE90E-7261-41F4-8EE5-E943314621B5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4700483" y="1733702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B4B759-15DB-4808-8A59-49CCB7113F1A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5743716" y="1733702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C5DE81-9F05-47BE-BA01-D05EA37504B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3633685" y="2414483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92B4A9-F114-49BE-A6CF-A947EC3EADA5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4700483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B89C05-0BE1-4AA1-BC4D-3104DF66BFAD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5720149" y="2414483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4E919D-22A8-48B7-84F0-0FA017B54D69}"/>
                </a:ext>
              </a:extLst>
            </p:cNvPr>
            <p:cNvCxnSpPr>
              <a:cxnSpLocks/>
              <a:stCxn id="7" idx="5"/>
              <a:endCxn id="10" idx="1"/>
            </p:cNvCxnSpPr>
            <p:nvPr/>
          </p:nvCxnSpPr>
          <p:spPr>
            <a:xfrm>
              <a:off x="6653402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8584EC-0FC4-46EC-A705-E6BC8C703A1A}"/>
                </a:ext>
              </a:extLst>
            </p:cNvPr>
            <p:cNvSpPr/>
            <p:nvPr/>
          </p:nvSpPr>
          <p:spPr>
            <a:xfrm>
              <a:off x="4326903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3055FD-BB61-4297-843D-EE42401DE5BA}"/>
                </a:ext>
              </a:extLst>
            </p:cNvPr>
            <p:cNvSpPr/>
            <p:nvPr/>
          </p:nvSpPr>
          <p:spPr>
            <a:xfrm>
              <a:off x="6279822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3C04CF-F8C8-4ED5-8AE9-D24A3618A679}"/>
                </a:ext>
              </a:extLst>
            </p:cNvPr>
            <p:cNvCxnSpPr>
              <a:endCxn id="39" idx="7"/>
            </p:cNvCxnSpPr>
            <p:nvPr/>
          </p:nvCxnSpPr>
          <p:spPr>
            <a:xfrm flipH="1">
              <a:off x="4676916" y="3220255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C7BD7-A834-4A9C-B37A-CDA65B32391A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5720149" y="3220255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B6CF54-5BB7-4660-AF08-F8B6B0D3166E}"/>
                </a:ext>
              </a:extLst>
            </p:cNvPr>
            <p:cNvSpPr/>
            <p:nvPr/>
          </p:nvSpPr>
          <p:spPr>
            <a:xfrm>
              <a:off x="3374350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B747AA-2CD1-41DC-BA91-3451E850192F}"/>
                </a:ext>
              </a:extLst>
            </p:cNvPr>
            <p:cNvSpPr/>
            <p:nvPr/>
          </p:nvSpPr>
          <p:spPr>
            <a:xfrm>
              <a:off x="5327269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26C7C-0996-4CBC-81C8-77D0BF613A40}"/>
                </a:ext>
              </a:extLst>
            </p:cNvPr>
            <p:cNvSpPr/>
            <p:nvPr/>
          </p:nvSpPr>
          <p:spPr>
            <a:xfrm>
              <a:off x="7280188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6480F2-8661-4649-9300-936DC90A1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0818" y="3928968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F5A77C8-3B2A-4999-8C07-20D65B951CC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657616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9EC1727-AF5B-483E-9177-1EAA654C8070}"/>
                </a:ext>
              </a:extLst>
            </p:cNvPr>
            <p:cNvCxnSpPr>
              <a:cxnSpLocks/>
              <a:endCxn id="44" idx="7"/>
            </p:cNvCxnSpPr>
            <p:nvPr/>
          </p:nvCxnSpPr>
          <p:spPr>
            <a:xfrm flipH="1">
              <a:off x="5677282" y="3928968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5537E2-E1C8-4C52-BCF9-4792137AC13B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6610535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86F376-8ADE-4AE4-8662-805CFAB3E3E7}"/>
                </a:ext>
              </a:extLst>
            </p:cNvPr>
            <p:cNvSpPr/>
            <p:nvPr/>
          </p:nvSpPr>
          <p:spPr>
            <a:xfrm>
              <a:off x="4284036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42B7D4-C4B2-4954-86A0-2E2D83A2B095}"/>
                </a:ext>
              </a:extLst>
            </p:cNvPr>
            <p:cNvSpPr/>
            <p:nvPr/>
          </p:nvSpPr>
          <p:spPr>
            <a:xfrm>
              <a:off x="6236955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8F30A17-99A4-47DF-A13C-F2594C2F5156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4634049" y="4734740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1061497-B615-4BD5-906B-594AA073F77C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677282" y="4734740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F95276-C80D-41FB-9700-077797F6384C}"/>
                </a:ext>
              </a:extLst>
            </p:cNvPr>
            <p:cNvSpPr txBox="1"/>
            <p:nvPr/>
          </p:nvSpPr>
          <p:spPr>
            <a:xfrm rot="5400000">
              <a:off x="5170808" y="5408146"/>
              <a:ext cx="790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/>
              <p:nvPr/>
            </p:nvSpPr>
            <p:spPr>
              <a:xfrm>
                <a:off x="5386388" y="1512277"/>
                <a:ext cx="6034087" cy="2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88" y="1512277"/>
                <a:ext cx="6034087" cy="24281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488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D9BDCF-C1F4-44EE-BA41-6A22D7F6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Don’t try to write the CDF…it’s a mess…</a:t>
                </a:r>
              </a:p>
              <a:p>
                <a:r>
                  <a:rPr lang="en-US" dirty="0"/>
                  <a:t>Or try for a few minutes to realize it isn’t nice.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4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2672-C27A-4F5E-8C47-0425C843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getting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5’s/6’s? Well we need to know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are 5’s/6’s. And then multiply by the probability of getting exactly that outcome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563EEC-418D-4E3E-A1EC-751DC826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and Using Events Can Be </a:t>
            </a:r>
            <a:r>
              <a:rPr lang="en-US" i="1" dirty="0"/>
              <a:t>Tedious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370017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example, if we’re interested in analyzing the sum of 2 random dice…</a:t>
                </a:r>
              </a:p>
              <a:p>
                <a:endParaRPr lang="en-US" dirty="0"/>
              </a:p>
              <a:p>
                <a:r>
                  <a:rPr lang="en-US" dirty="0"/>
                  <a:t>Now, how might we express the event that the sum is more than 6?</a:t>
                </a:r>
              </a:p>
              <a:p>
                <a:endParaRPr lang="en-US" dirty="0"/>
              </a:p>
              <a:p>
                <a:r>
                  <a:rPr lang="en-US" dirty="0"/>
                  <a:t>We could define an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more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6</m:t>
                    </m:r>
                  </m:oMath>
                </a14:m>
                <a:r>
                  <a:rPr lang="en-US" dirty="0"/>
                  <a:t> or since that’s a bit undescriptive we might look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want a way to easily say something “[the sum of the dice] &gt; 6” or be able to summarize things like “what is [the sum of the dice] on average?”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370017" cy="4845504"/>
              </a:xfrm>
              <a:blipFill>
                <a:blip r:embed="rId3"/>
                <a:stretch>
                  <a:fillRect l="-697" t="-3019" r="-1018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81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4EFAF-965A-49BF-9D8A-154F058B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3821131" cy="590415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63D1-96E2-47F4-B848-5C324996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15CC-88AE-484C-A668-8099D58E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47D0-657B-4184-848C-FAE0F7D5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905726" cy="4845504"/>
          </a:xfrm>
        </p:spPr>
        <p:txBody>
          <a:bodyPr>
            <a:normAutofit/>
          </a:bodyPr>
          <a:lstStyle/>
          <a:p>
            <a:r>
              <a:rPr lang="en-US" dirty="0"/>
              <a:t>Informally: A random variable is a way to </a:t>
            </a:r>
            <a:r>
              <a:rPr lang="en-US" b="1" dirty="0"/>
              <a:t>summarize </a:t>
            </a:r>
            <a:r>
              <a:rPr lang="en-US" dirty="0"/>
              <a:t>the important (numerical) information from your outcome.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Formally: </a:t>
            </a:r>
            <a:r>
              <a:rPr lang="en-US" b="1" i="1" dirty="0"/>
              <a:t>Function </a:t>
            </a:r>
            <a:r>
              <a:rPr lang="en-US" b="1" dirty="0"/>
              <a:t>assigning a value to outcomes of a random experiment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E5EB4-5708-4564-B613-590FB0BFAF7B}"/>
              </a:ext>
            </a:extLst>
          </p:cNvPr>
          <p:cNvGrpSpPr/>
          <p:nvPr/>
        </p:nvGrpSpPr>
        <p:grpSpPr>
          <a:xfrm>
            <a:off x="648669" y="2441219"/>
            <a:ext cx="7979516" cy="2097493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ℝ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random variable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summary of the outcome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AA85F9-E626-43DD-840F-4D1DBD6E9A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Random Variable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67790D8-A0D0-F586-5155-A6A46086D66B}"/>
                  </a:ext>
                </a:extLst>
              </p:cNvPr>
              <p:cNvSpPr/>
              <p:nvPr/>
            </p:nvSpPr>
            <p:spPr>
              <a:xfrm>
                <a:off x="6216860" y="5600691"/>
                <a:ext cx="718330" cy="70867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𝑋</m:t>
                      </m:r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67790D8-A0D0-F586-5155-A6A46086D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860" y="5600691"/>
                <a:ext cx="718330" cy="7086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9C944D1-D10E-DAC2-2946-08AAC5338287}"/>
                  </a:ext>
                </a:extLst>
              </p:cNvPr>
              <p:cNvSpPr/>
              <p:nvPr/>
            </p:nvSpPr>
            <p:spPr>
              <a:xfrm>
                <a:off x="2383028" y="5299647"/>
                <a:ext cx="1857857" cy="129507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Ω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is set of possible outcomes</a:t>
                </a: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9C944D1-D10E-DAC2-2946-08AAC5338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028" y="5299647"/>
                <a:ext cx="1857857" cy="1295076"/>
              </a:xfrm>
              <a:prstGeom prst="roundRect">
                <a:avLst/>
              </a:prstGeom>
              <a:blipFill>
                <a:blip r:embed="rId5"/>
                <a:stretch>
                  <a:fillRect b="-23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910D5C39-A53E-7BED-CD0E-A3B585F7B2F5}"/>
                  </a:ext>
                </a:extLst>
              </p:cNvPr>
              <p:cNvSpPr/>
              <p:nvPr/>
            </p:nvSpPr>
            <p:spPr>
              <a:xfrm>
                <a:off x="4326751" y="5299647"/>
                <a:ext cx="1441808" cy="129507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Outcome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∈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𝛀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910D5C39-A53E-7BED-CD0E-A3B585F7B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751" y="5299647"/>
                <a:ext cx="1441808" cy="1295076"/>
              </a:xfrm>
              <a:prstGeom prst="roundRect">
                <a:avLst/>
              </a:prstGeom>
              <a:blipFill>
                <a:blip r:embed="rId6"/>
                <a:stretch>
                  <a:fillRect l="-8475" r="-8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A8B5FB-F3A0-1E44-AF4B-B233B67E3F67}"/>
              </a:ext>
            </a:extLst>
          </p:cNvPr>
          <p:cNvSpPr/>
          <p:nvPr/>
        </p:nvSpPr>
        <p:spPr>
          <a:xfrm>
            <a:off x="7383491" y="5299647"/>
            <a:ext cx="2013455" cy="12950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 value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F9A867-E9E0-CD28-DB43-68B02F4D8A11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>
          <a:xfrm>
            <a:off x="5768559" y="5947185"/>
            <a:ext cx="448301" cy="78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7E21AF-0C8E-2E48-54DA-06D765D204DC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6935190" y="5947185"/>
            <a:ext cx="448301" cy="78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48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FB779B-EB16-4230-9A76-F4862421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sum of two dice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E4886-04D0-4BD3-B581-62CBA39B6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could define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And ask “which event occurs”?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3"/>
                <a:stretch>
                  <a:fillRect l="-3164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057401-F305-49F1-A091-9B49C4594C3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sum of the two dice. 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23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9F36E8-5D29-455B-BAFD-977C7AE4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416356"/>
                <a:ext cx="11586710" cy="544164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From one sample space, you can define many random variables.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E.g., Roll a fair red die and a fair blue die,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the set of possible outcomes</a:t>
                </a:r>
              </a:p>
              <a:p>
                <a:endParaRPr lang="en-US" sz="11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the value of the red die minus the blue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sum of the values of the dice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the maximum of the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416356"/>
                <a:ext cx="11586710" cy="5441644"/>
              </a:xfrm>
              <a:blipFill>
                <a:blip r:embed="rId3"/>
                <a:stretch>
                  <a:fillRect l="-631" t="-1904" r="-842" b="-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135D9A7-EC79-B806-CDFE-5C4B5520A739}"/>
                  </a:ext>
                </a:extLst>
              </p:cNvPr>
              <p:cNvSpPr/>
              <p:nvPr/>
            </p:nvSpPr>
            <p:spPr>
              <a:xfrm>
                <a:off x="4409071" y="2128936"/>
                <a:ext cx="718330" cy="35300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𝑋</m:t>
                      </m:r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135D9A7-EC79-B806-CDFE-5C4B5520A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071" y="2128936"/>
                <a:ext cx="718330" cy="35300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C98F7513-E03B-175C-BD77-DF79025BFA60}"/>
                  </a:ext>
                </a:extLst>
              </p:cNvPr>
              <p:cNvSpPr/>
              <p:nvPr/>
            </p:nvSpPr>
            <p:spPr>
              <a:xfrm>
                <a:off x="575239" y="2128936"/>
                <a:ext cx="1857857" cy="129507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Ω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is set of possible outcomes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C98F7513-E03B-175C-BD77-DF79025BF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28936"/>
                <a:ext cx="1857857" cy="1295076"/>
              </a:xfrm>
              <a:prstGeom prst="roundRect">
                <a:avLst/>
              </a:prstGeom>
              <a:blipFill>
                <a:blip r:embed="rId5"/>
                <a:stretch>
                  <a:fillRect b="-23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FDE58DCD-C060-27A2-2363-A5BB1F9926D8}"/>
                  </a:ext>
                </a:extLst>
              </p:cNvPr>
              <p:cNvSpPr/>
              <p:nvPr/>
            </p:nvSpPr>
            <p:spPr>
              <a:xfrm>
                <a:off x="2518962" y="2128936"/>
                <a:ext cx="1441808" cy="129507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Outcome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𝜔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Ω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FDE58DCD-C060-27A2-2363-A5BB1F992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62" y="2128936"/>
                <a:ext cx="1441808" cy="1295076"/>
              </a:xfrm>
              <a:prstGeom prst="roundRect">
                <a:avLst/>
              </a:prstGeom>
              <a:blipFill>
                <a:blip r:embed="rId6"/>
                <a:stretch>
                  <a:fillRect l="-5907" r="-54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32CE1F-E3BD-5EE0-4301-3CBDDA4B2D04}"/>
              </a:ext>
            </a:extLst>
          </p:cNvPr>
          <p:cNvSpPr/>
          <p:nvPr/>
        </p:nvSpPr>
        <p:spPr>
          <a:xfrm>
            <a:off x="5402578" y="2088547"/>
            <a:ext cx="2808277" cy="4337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 value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0DB2C5-C2DC-3A6E-C386-5EF46DC1799C}"/>
              </a:ext>
            </a:extLst>
          </p:cNvPr>
          <p:cNvCxnSpPr>
            <a:cxnSpLocks/>
            <a:stCxn id="4" idx="3"/>
            <a:endCxn id="2" idx="1"/>
          </p:cNvCxnSpPr>
          <p:nvPr/>
        </p:nvCxnSpPr>
        <p:spPr>
          <a:xfrm flipV="1">
            <a:off x="3960770" y="2305440"/>
            <a:ext cx="448301" cy="4710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05310F-EC37-881D-23BB-37BD3F263E8E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 flipV="1">
            <a:off x="5127401" y="2305439"/>
            <a:ext cx="27517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72F2A28-D792-C515-5C31-A6D84FC2B9A5}"/>
                  </a:ext>
                </a:extLst>
              </p:cNvPr>
              <p:cNvSpPr/>
              <p:nvPr/>
            </p:nvSpPr>
            <p:spPr>
              <a:xfrm>
                <a:off x="4409071" y="2562720"/>
                <a:ext cx="718330" cy="35300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𝑌</m:t>
                      </m:r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72F2A28-D792-C515-5C31-A6D84FC2B9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071" y="2562720"/>
                <a:ext cx="718330" cy="35300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7A84D351-26C0-6933-ED30-2DAA0A6269AF}"/>
                  </a:ext>
                </a:extLst>
              </p:cNvPr>
              <p:cNvSpPr/>
              <p:nvPr/>
            </p:nvSpPr>
            <p:spPr>
              <a:xfrm>
                <a:off x="4409071" y="2996504"/>
                <a:ext cx="718330" cy="353007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𝑍</m:t>
                      </m:r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7A84D351-26C0-6933-ED30-2DAA0A626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071" y="2996504"/>
                <a:ext cx="718330" cy="35300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D078DF-A11A-414D-2611-3F991329338F}"/>
              </a:ext>
            </a:extLst>
          </p:cNvPr>
          <p:cNvCxnSpPr>
            <a:cxnSpLocks/>
            <a:stCxn id="4" idx="3"/>
            <a:endCxn id="15" idx="1"/>
          </p:cNvCxnSpPr>
          <p:nvPr/>
        </p:nvCxnSpPr>
        <p:spPr>
          <a:xfrm flipV="1">
            <a:off x="3960770" y="2739224"/>
            <a:ext cx="448301" cy="37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150214-1371-FC8E-C142-7E8EDBE2C218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3917635" y="2739223"/>
            <a:ext cx="491436" cy="4337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E27110D-854F-B49F-D04F-67E15C2BEE1D}"/>
              </a:ext>
            </a:extLst>
          </p:cNvPr>
          <p:cNvSpPr/>
          <p:nvPr/>
        </p:nvSpPr>
        <p:spPr>
          <a:xfrm>
            <a:off x="5402578" y="2516119"/>
            <a:ext cx="2808277" cy="4337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 value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A820C27-8AAA-4DA4-1A27-3C43CAEBFF1B}"/>
              </a:ext>
            </a:extLst>
          </p:cNvPr>
          <p:cNvCxnSpPr>
            <a:cxnSpLocks/>
            <a:stCxn id="15" idx="3"/>
            <a:endCxn id="27" idx="1"/>
          </p:cNvCxnSpPr>
          <p:nvPr/>
        </p:nvCxnSpPr>
        <p:spPr>
          <a:xfrm flipV="1">
            <a:off x="5127401" y="2733011"/>
            <a:ext cx="275177" cy="6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273FCBC-2759-D5FA-1003-85C4D264C62E}"/>
              </a:ext>
            </a:extLst>
          </p:cNvPr>
          <p:cNvSpPr/>
          <p:nvPr/>
        </p:nvSpPr>
        <p:spPr>
          <a:xfrm>
            <a:off x="5402578" y="2956116"/>
            <a:ext cx="2808277" cy="4337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 value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E8679E9-D86C-DB5D-8FC6-5260F930F3DA}"/>
              </a:ext>
            </a:extLst>
          </p:cNvPr>
          <p:cNvCxnSpPr>
            <a:cxnSpLocks/>
            <a:stCxn id="16" idx="3"/>
            <a:endCxn id="29" idx="1"/>
          </p:cNvCxnSpPr>
          <p:nvPr/>
        </p:nvCxnSpPr>
        <p:spPr>
          <a:xfrm>
            <a:off x="5127401" y="3173008"/>
            <a:ext cx="2751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516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0</TotalTime>
  <Words>3530</Words>
  <Application>Microsoft Office PowerPoint</Application>
  <PresentationFormat>Widescreen</PresentationFormat>
  <Paragraphs>634</Paragraphs>
  <Slides>45</Slides>
  <Notes>35</Notes>
  <HiddenSlides>6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Aptos</vt:lpstr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PowerPoint Presentation</vt:lpstr>
      <vt:lpstr>Quiz 2</vt:lpstr>
      <vt:lpstr>Where Are We?</vt:lpstr>
      <vt:lpstr>Defining Events Can Be Tedious</vt:lpstr>
      <vt:lpstr>Defining and Using Events Can Be Tedious</vt:lpstr>
      <vt:lpstr>Random Variables</vt:lpstr>
      <vt:lpstr>Random Variable</vt:lpstr>
      <vt:lpstr>The sum of two dice</vt:lpstr>
      <vt:lpstr>More random variables</vt:lpstr>
      <vt:lpstr>Notational Notes</vt:lpstr>
      <vt:lpstr>Notational Notes</vt:lpstr>
      <vt:lpstr>How do we describe random variables? </vt:lpstr>
      <vt:lpstr>Support</vt:lpstr>
      <vt:lpstr>Support</vt:lpstr>
      <vt:lpstr>Probability Mass Function</vt:lpstr>
      <vt:lpstr>Probability Mass Function</vt:lpstr>
      <vt:lpstr>Partition</vt:lpstr>
      <vt:lpstr>Partition</vt:lpstr>
      <vt:lpstr>Partition</vt:lpstr>
      <vt:lpstr>Partition</vt:lpstr>
      <vt:lpstr>Try It Yourself</vt:lpstr>
      <vt:lpstr>Try It Yourself</vt:lpstr>
      <vt:lpstr>Try It Yourself</vt:lpstr>
      <vt:lpstr>Cumulative Distribution Function (CDF)</vt:lpstr>
      <vt:lpstr>Try it yourself</vt:lpstr>
      <vt:lpstr>Try it yourself</vt:lpstr>
      <vt:lpstr>Try it yourself</vt:lpstr>
      <vt:lpstr>Summary (PMF and CDF)</vt:lpstr>
      <vt:lpstr>Expectation</vt:lpstr>
      <vt:lpstr>Expectation</vt:lpstr>
      <vt:lpstr>Example 1</vt:lpstr>
      <vt:lpstr>Example 1</vt:lpstr>
      <vt:lpstr>Example 2</vt:lpstr>
      <vt:lpstr>Example 2</vt:lpstr>
      <vt:lpstr>Try it yourself</vt:lpstr>
      <vt:lpstr>Try it yourself</vt:lpstr>
      <vt:lpstr>Try it yourself</vt:lpstr>
      <vt:lpstr>Subtle but Important</vt:lpstr>
      <vt:lpstr>Summary</vt:lpstr>
      <vt:lpstr>More Practice: Infinite sequential processes</vt:lpstr>
      <vt:lpstr>Infinite sequential process</vt:lpstr>
      <vt:lpstr>Sequential Process</vt:lpstr>
      <vt:lpstr>Sequential Process</vt:lpstr>
      <vt:lpstr>More Random Variable Practice</vt:lpstr>
      <vt:lpstr>More Random Variable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2024-07-05T18:02:44Z</dcterms:created>
  <dcterms:modified xsi:type="dcterms:W3CDTF">2026-07-10T08:42:11Z</dcterms:modified>
</cp:coreProperties>
</file>