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70"/>
  </p:notesMasterIdLst>
  <p:sldIdLst>
    <p:sldId id="256" r:id="rId2"/>
    <p:sldId id="361" r:id="rId3"/>
    <p:sldId id="486" r:id="rId4"/>
    <p:sldId id="336" r:id="rId5"/>
    <p:sldId id="337" r:id="rId6"/>
    <p:sldId id="339" r:id="rId7"/>
    <p:sldId id="298" r:id="rId8"/>
    <p:sldId id="257" r:id="rId9"/>
    <p:sldId id="289" r:id="rId10"/>
    <p:sldId id="347" r:id="rId11"/>
    <p:sldId id="346" r:id="rId12"/>
    <p:sldId id="345" r:id="rId13"/>
    <p:sldId id="344" r:id="rId14"/>
    <p:sldId id="343" r:id="rId15"/>
    <p:sldId id="348" r:id="rId16"/>
    <p:sldId id="342" r:id="rId17"/>
    <p:sldId id="300" r:id="rId18"/>
    <p:sldId id="262" r:id="rId19"/>
    <p:sldId id="258" r:id="rId20"/>
    <p:sldId id="290" r:id="rId21"/>
    <p:sldId id="301" r:id="rId22"/>
    <p:sldId id="264" r:id="rId23"/>
    <p:sldId id="263" r:id="rId24"/>
    <p:sldId id="302" r:id="rId25"/>
    <p:sldId id="351" r:id="rId26"/>
    <p:sldId id="350" r:id="rId27"/>
    <p:sldId id="349" r:id="rId28"/>
    <p:sldId id="314" r:id="rId29"/>
    <p:sldId id="303" r:id="rId30"/>
    <p:sldId id="352" r:id="rId31"/>
    <p:sldId id="304" r:id="rId32"/>
    <p:sldId id="309" r:id="rId33"/>
    <p:sldId id="487" r:id="rId34"/>
    <p:sldId id="488" r:id="rId35"/>
    <p:sldId id="310" r:id="rId36"/>
    <p:sldId id="353" r:id="rId37"/>
    <p:sldId id="311" r:id="rId38"/>
    <p:sldId id="312" r:id="rId39"/>
    <p:sldId id="313" r:id="rId40"/>
    <p:sldId id="315" r:id="rId41"/>
    <p:sldId id="317" r:id="rId42"/>
    <p:sldId id="316" r:id="rId43"/>
    <p:sldId id="292" r:id="rId44"/>
    <p:sldId id="260" r:id="rId45"/>
    <p:sldId id="318" r:id="rId46"/>
    <p:sldId id="268" r:id="rId47"/>
    <p:sldId id="359" r:id="rId48"/>
    <p:sldId id="360" r:id="rId49"/>
    <p:sldId id="358" r:id="rId50"/>
    <p:sldId id="357" r:id="rId51"/>
    <p:sldId id="354" r:id="rId52"/>
    <p:sldId id="355" r:id="rId53"/>
    <p:sldId id="356" r:id="rId54"/>
    <p:sldId id="269" r:id="rId55"/>
    <p:sldId id="489" r:id="rId56"/>
    <p:sldId id="490" r:id="rId57"/>
    <p:sldId id="270" r:id="rId58"/>
    <p:sldId id="265" r:id="rId59"/>
    <p:sldId id="261" r:id="rId60"/>
    <p:sldId id="319" r:id="rId61"/>
    <p:sldId id="266" r:id="rId62"/>
    <p:sldId id="320" r:id="rId63"/>
    <p:sldId id="322" r:id="rId64"/>
    <p:sldId id="321" r:id="rId65"/>
    <p:sldId id="323" r:id="rId66"/>
    <p:sldId id="325" r:id="rId67"/>
    <p:sldId id="326" r:id="rId68"/>
    <p:sldId id="271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F2F3"/>
    <a:srgbClr val="FEFDEC"/>
    <a:srgbClr val="484600"/>
    <a:srgbClr val="ECF4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80455" autoAdjust="0"/>
  </p:normalViewPr>
  <p:slideViewPr>
    <p:cSldViewPr snapToGrid="0">
      <p:cViewPr varScale="1">
        <p:scale>
          <a:sx n="86" d="100"/>
          <a:sy n="86" d="100"/>
        </p:scale>
        <p:origin x="96" y="114"/>
      </p:cViewPr>
      <p:guideLst/>
    </p:cSldViewPr>
  </p:slideViewPr>
  <p:outlineViewPr>
    <p:cViewPr>
      <p:scale>
        <a:sx n="33" d="100"/>
        <a:sy n="33" d="100"/>
      </p:scale>
      <p:origin x="0" y="-21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DF6276-2659-40DF-BB12-2B03E6B59BD8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F1D58-A17A-43FC-8DBF-0459D22CCE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473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02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4345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433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784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0904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288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001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17705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856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1953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197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5815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6574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7248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8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702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1307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827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47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421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3090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15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D6B1E-9F95-4D6C-9AE3-9FBC7E23D90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967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569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902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F9DB1-71E5-0CC3-A5EB-AED1179932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9155E47-71C2-7AE6-F14C-9F8121F62D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0AB4D3-37F8-DA3E-9BB7-AB05B8B7F4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CBEB79-4110-D571-BFDA-870890F654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6388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DB3830-B33C-7005-F9D2-A2E88D8541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50BD61B-2E19-271C-1021-F0253C15B9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A9657D-342F-AE00-BA5A-D609810911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E737F8-8C0C-3B23-5383-948DF90CBE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96536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9787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1975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6703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6467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57335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84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572BC1-E3B0-403F-8E60-98FFBEABBE1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5015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8238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7418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78186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119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01570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72434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65866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035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85466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3865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90310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3118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71432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9451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367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5F167-012B-1D1A-7D37-6A2B3F87EA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010054-B79D-BE9B-A064-5321A838DC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761C2C3-1DD8-9E54-F61C-02BC5F76C8C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AAB00-F2FC-49B9-74C9-1D0567526B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5881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C9D425-8280-3E37-12F3-F3A33AD563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C76B119-DE9F-8F02-2E17-CCB3EBD648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2270F6-8926-0A78-2EA7-E7FF693042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D5D04E-E6B9-161C-4FE7-7EB1BABC43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02433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2968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5294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4568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98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16732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560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5529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13068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78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8957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01716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70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1F1D58-A17A-43FC-8DBF-0459D22CCE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147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12E53F6A-7D20-4AEB-A4B6-F98AC69F6ADA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233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575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43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8616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86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3251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5130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462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064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1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3F6A-7D20-4AEB-A4B6-F98AC69F6ADA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6041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12E53F6A-7D20-4AEB-A4B6-F98AC69F6ADA}" type="datetimeFigureOut">
              <a:rPr lang="en-US" smtClean="0"/>
              <a:t>7/6/2026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D69570D-C718-411B-90F5-43283CA336A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4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0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0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0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9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0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610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0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610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0.png"/><Relationship Id="rId4" Type="http://schemas.openxmlformats.org/officeDocument/2006/relationships/image" Target="../media/image13.png"/><Relationship Id="rId9" Type="http://schemas.openxmlformats.org/officeDocument/2006/relationships/image" Target="../media/image1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610.png"/><Relationship Id="rId7" Type="http://schemas.openxmlformats.org/officeDocument/2006/relationships/image" Target="../media/image10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0.png"/><Relationship Id="rId5" Type="http://schemas.openxmlformats.org/officeDocument/2006/relationships/image" Target="../media/image810.png"/><Relationship Id="rId10" Type="http://schemas.openxmlformats.org/officeDocument/2006/relationships/image" Target="../media/image131.png"/><Relationship Id="rId4" Type="http://schemas.openxmlformats.org/officeDocument/2006/relationships/image" Target="../media/image710.png"/><Relationship Id="rId9" Type="http://schemas.openxmlformats.org/officeDocument/2006/relationships/image" Target="../media/image1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6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8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3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9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0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3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0.png"/><Relationship Id="rId10" Type="http://schemas.openxmlformats.org/officeDocument/2006/relationships/image" Target="../media/image64.png"/><Relationship Id="rId4" Type="http://schemas.openxmlformats.org/officeDocument/2006/relationships/image" Target="../media/image580.png"/><Relationship Id="rId9" Type="http://schemas.openxmlformats.org/officeDocument/2006/relationships/image" Target="../media/image6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0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21" Type="http://schemas.openxmlformats.org/officeDocument/2006/relationships/image" Target="../media/image90.png"/><Relationship Id="rId7" Type="http://schemas.openxmlformats.org/officeDocument/2006/relationships/image" Target="../media/image760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60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80.png"/><Relationship Id="rId5" Type="http://schemas.openxmlformats.org/officeDocument/2006/relationships/image" Target="../media/image740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91.png"/><Relationship Id="rId21" Type="http://schemas.openxmlformats.org/officeDocument/2006/relationships/image" Target="../media/image90.png"/><Relationship Id="rId7" Type="http://schemas.openxmlformats.org/officeDocument/2006/relationships/image" Target="../media/image760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notesSlide" Target="../notesSlides/notesSlide61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80.png"/><Relationship Id="rId5" Type="http://schemas.openxmlformats.org/officeDocument/2006/relationships/image" Target="../media/image740.png"/><Relationship Id="rId15" Type="http://schemas.openxmlformats.org/officeDocument/2006/relationships/image" Target="../media/image93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4.png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91.png"/><Relationship Id="rId21" Type="http://schemas.openxmlformats.org/officeDocument/2006/relationships/image" Target="../media/image90.png"/><Relationship Id="rId7" Type="http://schemas.openxmlformats.org/officeDocument/2006/relationships/image" Target="../media/image760.png"/><Relationship Id="rId12" Type="http://schemas.openxmlformats.org/officeDocument/2006/relationships/image" Target="../media/image81.png"/><Relationship Id="rId17" Type="http://schemas.openxmlformats.org/officeDocument/2006/relationships/image" Target="../media/image95.png"/><Relationship Id="rId2" Type="http://schemas.openxmlformats.org/officeDocument/2006/relationships/notesSlide" Target="../notesSlides/notesSlide62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80.png"/><Relationship Id="rId5" Type="http://schemas.openxmlformats.org/officeDocument/2006/relationships/image" Target="../media/image740.png"/><Relationship Id="rId15" Type="http://schemas.openxmlformats.org/officeDocument/2006/relationships/image" Target="../media/image93.png"/><Relationship Id="rId10" Type="http://schemas.openxmlformats.org/officeDocument/2006/relationships/image" Target="../media/image79.png"/><Relationship Id="rId19" Type="http://schemas.openxmlformats.org/officeDocument/2006/relationships/image" Target="../media/image96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97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104.png"/><Relationship Id="rId18" Type="http://schemas.openxmlformats.org/officeDocument/2006/relationships/image" Target="../media/image87.png"/><Relationship Id="rId26" Type="http://schemas.openxmlformats.org/officeDocument/2006/relationships/image" Target="../media/image110.png"/><Relationship Id="rId3" Type="http://schemas.openxmlformats.org/officeDocument/2006/relationships/image" Target="../media/image98.png"/><Relationship Id="rId21" Type="http://schemas.openxmlformats.org/officeDocument/2006/relationships/image" Target="../media/image90.png"/><Relationship Id="rId7" Type="http://schemas.openxmlformats.org/officeDocument/2006/relationships/image" Target="../media/image101.png"/><Relationship Id="rId12" Type="http://schemas.openxmlformats.org/officeDocument/2006/relationships/image" Target="../media/image103.png"/><Relationship Id="rId17" Type="http://schemas.openxmlformats.org/officeDocument/2006/relationships/image" Target="../media/image86.png"/><Relationship Id="rId25" Type="http://schemas.openxmlformats.org/officeDocument/2006/relationships/image" Target="../media/image109.png"/><Relationship Id="rId2" Type="http://schemas.openxmlformats.org/officeDocument/2006/relationships/notesSlide" Target="../notesSlides/notesSlide63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png"/><Relationship Id="rId11" Type="http://schemas.openxmlformats.org/officeDocument/2006/relationships/image" Target="../media/image80.png"/><Relationship Id="rId24" Type="http://schemas.openxmlformats.org/officeDocument/2006/relationships/image" Target="../media/image108.png"/><Relationship Id="rId5" Type="http://schemas.openxmlformats.org/officeDocument/2006/relationships/image" Target="../media/image99.png"/><Relationship Id="rId15" Type="http://schemas.openxmlformats.org/officeDocument/2006/relationships/image" Target="../media/image105.png"/><Relationship Id="rId23" Type="http://schemas.openxmlformats.org/officeDocument/2006/relationships/image" Target="../media/image107.png"/><Relationship Id="rId10" Type="http://schemas.openxmlformats.org/officeDocument/2006/relationships/image" Target="../media/image102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106.png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0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21" Type="http://schemas.openxmlformats.org/officeDocument/2006/relationships/image" Target="../media/image90.png"/><Relationship Id="rId7" Type="http://schemas.openxmlformats.org/officeDocument/2006/relationships/image" Target="../media/image101.png"/><Relationship Id="rId12" Type="http://schemas.openxmlformats.org/officeDocument/2006/relationships/image" Target="../media/image111.png"/><Relationship Id="rId17" Type="http://schemas.openxmlformats.org/officeDocument/2006/relationships/image" Target="../media/image86.png"/><Relationship Id="rId25" Type="http://schemas.openxmlformats.org/officeDocument/2006/relationships/image" Target="../media/image110.png"/><Relationship Id="rId2" Type="http://schemas.openxmlformats.org/officeDocument/2006/relationships/notesSlide" Target="../notesSlides/notesSlide64.xml"/><Relationship Id="rId16" Type="http://schemas.openxmlformats.org/officeDocument/2006/relationships/image" Target="../media/image85.png"/><Relationship Id="rId20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0.png"/><Relationship Id="rId11" Type="http://schemas.openxmlformats.org/officeDocument/2006/relationships/image" Target="../media/image80.png"/><Relationship Id="rId24" Type="http://schemas.openxmlformats.org/officeDocument/2006/relationships/image" Target="../media/image109.png"/><Relationship Id="rId5" Type="http://schemas.openxmlformats.org/officeDocument/2006/relationships/image" Target="../media/image740.png"/><Relationship Id="rId15" Type="http://schemas.openxmlformats.org/officeDocument/2006/relationships/image" Target="../media/image84.png"/><Relationship Id="rId23" Type="http://schemas.openxmlformats.org/officeDocument/2006/relationships/image" Target="../media/image108.png"/><Relationship Id="rId10" Type="http://schemas.openxmlformats.org/officeDocument/2006/relationships/image" Target="../media/image79.png"/><Relationship Id="rId19" Type="http://schemas.openxmlformats.org/officeDocument/2006/relationships/image" Target="../media/image88.png"/><Relationship Id="rId4" Type="http://schemas.openxmlformats.org/officeDocument/2006/relationships/image" Target="../media/image730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Relationship Id="rId22" Type="http://schemas.openxmlformats.org/officeDocument/2006/relationships/image" Target="../media/image10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0E58E1BD-A61A-80BE-D70C-3E7EE559964F}"/>
              </a:ext>
            </a:extLst>
          </p:cNvPr>
          <p:cNvSpPr txBox="1">
            <a:spLocks/>
          </p:cNvSpPr>
          <p:nvPr/>
        </p:nvSpPr>
        <p:spPr>
          <a:xfrm>
            <a:off x="1100528" y="2186958"/>
            <a:ext cx="9990944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none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pPr algn="ctr"/>
            <a:r>
              <a:rPr lang="en-US" b="1" dirty="0"/>
              <a:t>Independence + Chain Rule</a:t>
            </a:r>
          </a:p>
        </p:txBody>
      </p:sp>
      <p:sp>
        <p:nvSpPr>
          <p:cNvPr id="19" name="Subtitle 2">
            <a:extLst>
              <a:ext uri="{FF2B5EF4-FFF2-40B4-BE49-F238E27FC236}">
                <a16:creationId xmlns:a16="http://schemas.microsoft.com/office/drawing/2014/main" id="{4F8EFF3D-7FB6-F1DA-D63F-43400773267E}"/>
              </a:ext>
            </a:extLst>
          </p:cNvPr>
          <p:cNvSpPr txBox="1">
            <a:spLocks/>
          </p:cNvSpPr>
          <p:nvPr/>
        </p:nvSpPr>
        <p:spPr>
          <a:xfrm>
            <a:off x="2273508" y="3174170"/>
            <a:ext cx="7615003" cy="1463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1800" kern="1200">
                <a:solidFill>
                  <a:schemeClr val="tx1">
                    <a:lumMod val="95000"/>
                    <a:lumOff val="5000"/>
                  </a:schemeClr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/>
              <a:t>CSE 312 26Su</a:t>
            </a:r>
          </a:p>
          <a:p>
            <a:pPr algn="ctr"/>
            <a:r>
              <a:rPr lang="en-US" sz="3500" dirty="0"/>
              <a:t>Lecture 6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21E9FF0-5000-F7F4-1C08-2528CC0E7AB6}"/>
              </a:ext>
            </a:extLst>
          </p:cNvPr>
          <p:cNvSpPr/>
          <p:nvPr/>
        </p:nvSpPr>
        <p:spPr>
          <a:xfrm>
            <a:off x="8019738" y="5006715"/>
            <a:ext cx="869429" cy="1259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1720558-A841-1FC7-D0E6-B2EF32803785}"/>
                  </a:ext>
                </a:extLst>
              </p:cNvPr>
              <p:cNvSpPr/>
              <p:nvPr/>
            </p:nvSpPr>
            <p:spPr>
              <a:xfrm>
                <a:off x="-1" y="5407137"/>
                <a:ext cx="12192001" cy="1463040"/>
              </a:xfrm>
              <a:prstGeom prst="rect">
                <a:avLst/>
              </a:prstGeom>
              <a:solidFill>
                <a:srgbClr val="ECF4F3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There are 3 doors (1 door is a prize and the other 2 are goats) and you must pick which door to open. You pick a door randomly. The host opens one of the other two doors to reveal a goat. If you now switch which door you open, your chances of winning increases from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1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/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2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/</m:t>
                    </m:r>
                    <m:r>
                      <a:rPr lang="en-US" sz="22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Segoe UI" panose="020B0502040204020203" pitchFamily="34" charset="0"/>
                      </a:rPr>
                      <m:t>3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Segoe UI" panose="020B0502040204020203" pitchFamily="34" charset="0"/>
                    <a:cs typeface="Segoe UI" panose="020B0502040204020203" pitchFamily="34" charset="0"/>
                  </a:rPr>
                  <a:t>!</a:t>
                </a:r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01720558-A841-1FC7-D0E6-B2EF328037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5407137"/>
                <a:ext cx="12192001" cy="1463040"/>
              </a:xfrm>
              <a:prstGeom prst="rect">
                <a:avLst/>
              </a:prstGeom>
              <a:blipFill>
                <a:blip r:embed="rId3"/>
                <a:stretch>
                  <a:fillRect r="-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F806DB5-139F-ABFD-2EF0-FB5D443C5C69}"/>
              </a:ext>
            </a:extLst>
          </p:cNvPr>
          <p:cNvSpPr/>
          <p:nvPr/>
        </p:nvSpPr>
        <p:spPr>
          <a:xfrm>
            <a:off x="-196225" y="4951132"/>
            <a:ext cx="12554465" cy="56588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Fun application of conditional probability! (Monty Hall Problem)</a:t>
            </a:r>
          </a:p>
        </p:txBody>
      </p:sp>
    </p:spTree>
    <p:extLst>
      <p:ext uri="{BB962C8B-B14F-4D97-AF65-F5344CB8AC3E}">
        <p14:creationId xmlns:p14="http://schemas.microsoft.com/office/powerpoint/2010/main" val="1391151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/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𝐵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b="0" dirty="0">
                  <a:latin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blipFill>
                <a:blip r:embed="rId3"/>
                <a:stretch>
                  <a:fillRect t="-2187" r="-10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/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solidFill>
                <a:srgbClr val="4C3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Independence </a:t>
                </a:r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blipFill>
                <a:blip r:embed="rId5"/>
                <a:stretch>
                  <a:fillRect l="-2640" r="-406" b="-1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42795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  <a:blipFill>
                <a:blip r:embed="rId3"/>
                <a:stretch>
                  <a:fillRect l="-1482" t="-9836" b="-58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/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𝐵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b="0" dirty="0">
                  <a:latin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blipFill>
                <a:blip r:embed="rId4"/>
                <a:stretch>
                  <a:fillRect t="-2187" r="-1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/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solidFill>
                <a:srgbClr val="4C3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Independence </a:t>
                </a:r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blipFill>
                <a:blip r:embed="rId5"/>
                <a:stretch>
                  <a:fillRect l="-2640" r="-406" b="-1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80260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  <a:blipFill>
                <a:blip r:embed="rId3"/>
                <a:stretch>
                  <a:fillRect l="-635" t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/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𝐵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b="0" dirty="0">
                  <a:latin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blipFill>
                <a:blip r:embed="rId4"/>
                <a:stretch>
                  <a:fillRect t="-2187" r="-1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/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solidFill>
                <a:srgbClr val="4C3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Independence </a:t>
                </a:r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blipFill>
                <a:blip r:embed="rId5"/>
                <a:stretch>
                  <a:fillRect l="-2640" r="-406" b="-1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/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156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FF22D5-040F-F0D2-6344-2FD13D1687A5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353739" y="1466773"/>
            <a:ext cx="0" cy="40113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  <a:blipFill>
                <a:blip r:embed="rId3"/>
                <a:stretch>
                  <a:fillRect l="-635" t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/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𝐵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b="0" dirty="0">
                  <a:latin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blipFill>
                <a:blip r:embed="rId4"/>
                <a:stretch>
                  <a:fillRect t="-2187" r="-1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/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solidFill>
                <a:srgbClr val="4C3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Independence </a:t>
                </a:r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blipFill>
                <a:blip r:embed="rId5"/>
                <a:stretch>
                  <a:fillRect l="-2640" r="-406" b="-1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/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/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solidFill>
                <a:srgbClr val="FEFDEC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blipFill>
                <a:blip r:embed="rId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28251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FF22D5-040F-F0D2-6344-2FD13D1687A5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353739" y="1466773"/>
            <a:ext cx="0" cy="40113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  <a:blipFill>
                <a:blip r:embed="rId3"/>
                <a:stretch>
                  <a:fillRect l="-1482" t="-9836" b="-58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/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𝐵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b="0" dirty="0">
                  <a:latin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blipFill>
                <a:blip r:embed="rId4"/>
                <a:stretch>
                  <a:fillRect t="-2187" r="-10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/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solidFill>
                <a:srgbClr val="4C3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Independence </a:t>
                </a:r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blipFill>
                <a:blip r:embed="rId5"/>
                <a:stretch>
                  <a:fillRect l="-2640" r="-406" b="-1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/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/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solidFill>
                <a:srgbClr val="FEFDEC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blipFill>
                <a:blip r:embed="rId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FDD0-149C-F211-5154-2BC2D63063A1}"/>
                  </a:ext>
                </a:extLst>
              </p:cNvPr>
              <p:cNvSpPr txBox="1"/>
              <p:nvPr/>
            </p:nvSpPr>
            <p:spPr>
              <a:xfrm>
                <a:off x="7640867" y="2677473"/>
                <a:ext cx="3425742" cy="57888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FDD0-149C-F211-5154-2BC2D6306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867" y="2677473"/>
                <a:ext cx="3425742" cy="57888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609C0-A1A9-E52E-4896-775C4955BB3F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9353738" y="2378684"/>
            <a:ext cx="1" cy="29878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042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FF22D5-040F-F0D2-6344-2FD13D1687A5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353739" y="1466773"/>
            <a:ext cx="0" cy="40113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  <a:blipFill>
                <a:blip r:embed="rId3"/>
                <a:stretch>
                  <a:fillRect l="-1482" t="-9836" b="-58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/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𝐵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b="0" dirty="0">
                  <a:latin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blipFill>
                <a:blip r:embed="rId4"/>
                <a:stretch>
                  <a:fillRect t="-2187" r="-101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/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solidFill>
                <a:srgbClr val="4C3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Independence </a:t>
                </a:r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blipFill>
                <a:blip r:embed="rId5"/>
                <a:stretch>
                  <a:fillRect l="-2640" r="-406" b="-1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/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/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solidFill>
                <a:srgbClr val="FEFDEC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blipFill>
                <a:blip r:embed="rId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FDD0-149C-F211-5154-2BC2D63063A1}"/>
                  </a:ext>
                </a:extLst>
              </p:cNvPr>
              <p:cNvSpPr txBox="1"/>
              <p:nvPr/>
            </p:nvSpPr>
            <p:spPr>
              <a:xfrm>
                <a:off x="7640867" y="2677473"/>
                <a:ext cx="3425742" cy="57888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FDD0-149C-F211-5154-2BC2D6306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867" y="2677473"/>
                <a:ext cx="3425742" cy="57888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609C0-A1A9-E52E-4896-775C4955BB3F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9353738" y="2378684"/>
            <a:ext cx="1" cy="29878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2287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FF22D5-040F-F0D2-6344-2FD13D1687A5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353739" y="1466773"/>
            <a:ext cx="0" cy="40113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  <a:blipFill>
                <a:blip r:embed="rId3"/>
                <a:stretch>
                  <a:fillRect l="-1482" t="-9836" b="-58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/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𝐵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b="0" dirty="0">
                  <a:latin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blipFill>
                <a:blip r:embed="rId4"/>
                <a:stretch>
                  <a:fillRect t="-2187" r="-1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/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solidFill>
                <a:srgbClr val="4C3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Independence </a:t>
                </a:r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blipFill>
                <a:blip r:embed="rId5"/>
                <a:stretch>
                  <a:fillRect l="-2640" r="-406" b="-1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/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/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solidFill>
                <a:srgbClr val="FEFDEC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blipFill>
                <a:blip r:embed="rId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FDD0-149C-F211-5154-2BC2D63063A1}"/>
                  </a:ext>
                </a:extLst>
              </p:cNvPr>
              <p:cNvSpPr txBox="1"/>
              <p:nvPr/>
            </p:nvSpPr>
            <p:spPr>
              <a:xfrm>
                <a:off x="7640867" y="2677473"/>
                <a:ext cx="3425742" cy="57888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FDD0-149C-F211-5154-2BC2D6306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867" y="2677473"/>
                <a:ext cx="3425742" cy="57888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EDB778-C204-91D8-DAA1-81703E8EAD1E}"/>
                  </a:ext>
                </a:extLst>
              </p:cNvPr>
              <p:cNvSpPr txBox="1"/>
              <p:nvPr/>
            </p:nvSpPr>
            <p:spPr>
              <a:xfrm>
                <a:off x="7524125" y="3555144"/>
                <a:ext cx="3659226" cy="967641"/>
              </a:xfrm>
              <a:prstGeom prst="roundRect">
                <a:avLst/>
              </a:prstGeom>
              <a:solidFill>
                <a:srgbClr val="FEFDEC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EDB778-C204-91D8-DAA1-81703E8EA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25" y="3555144"/>
                <a:ext cx="3659226" cy="96764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609C0-A1A9-E52E-4896-775C4955BB3F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9353738" y="2378684"/>
            <a:ext cx="1" cy="29878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1160D-6D1F-30E9-214B-4295BD6439D8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9353738" y="3256355"/>
            <a:ext cx="0" cy="29878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789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BFF22D5-040F-F0D2-6344-2FD13D1687A5}"/>
              </a:ext>
            </a:extLst>
          </p:cNvPr>
          <p:cNvCxnSpPr>
            <a:cxnSpLocks/>
            <a:stCxn id="8" idx="2"/>
            <a:endCxn id="9" idx="0"/>
          </p:cNvCxnSpPr>
          <p:nvPr/>
        </p:nvCxnSpPr>
        <p:spPr>
          <a:xfrm>
            <a:off x="9353739" y="1466773"/>
            <a:ext cx="0" cy="401133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r>
                  <a:rPr lang="en-US" dirty="0"/>
                  <a:t>“Knowing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doesn’t tell us anything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happened”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A740AD-EA14-42AF-9F86-D4843BFE0B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5641866"/>
                <a:ext cx="11515160" cy="1116465"/>
              </a:xfrm>
              <a:blipFill>
                <a:blip r:embed="rId3"/>
                <a:stretch>
                  <a:fillRect l="-1482" t="-9836" b="-584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/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ctr">
                  <a:spcAft>
                    <a:spcPts val="1200"/>
                  </a:spcAft>
                </a:pP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Two events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𝐴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,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𝐵</m:t>
                    </m:r>
                  </m:oMath>
                </a14:m>
                <a:r>
                  <a: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:r>
                  <a:rPr lang="en-US" sz="2800" i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independent</a:t>
                </a:r>
                <a:r>
                  <a: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if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⇔</m:t>
                      </m:r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</m:oMath>
                  </m:oMathPara>
                </a14:m>
                <a:endPara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F60DB837-1A85-4DC6-B825-85575642BE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239" y="2204583"/>
                <a:ext cx="6013451" cy="3068876"/>
              </a:xfrm>
              <a:prstGeom prst="rect">
                <a:avLst/>
              </a:prstGeom>
              <a:blipFill>
                <a:blip r:embed="rId4"/>
                <a:stretch>
                  <a:fillRect t="-2187" r="-12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/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solidFill>
                <a:srgbClr val="4C328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2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Independence </a:t>
                </a:r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(if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𝐴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 are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&gt;</m:t>
                    </m:r>
                    <m:r>
                      <a:rPr lang="en-US" sz="2000" b="1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𝟎</m:t>
                    </m:r>
                  </m:oMath>
                </a14:m>
                <a:r>
                  <a:rPr lang="en-US" sz="2000" b="1" dirty="0">
                    <a:latin typeface="Segoe UI Semibold" panose="020B0702040204020203" pitchFamily="34" charset="0"/>
                    <a:cs typeface="Segoe UI Semibold" panose="020B0702040204020203" pitchFamily="34" charset="0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F8C418E-62AD-47A7-A19F-0937F543A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611" y="1448741"/>
                <a:ext cx="6004079" cy="755842"/>
              </a:xfrm>
              <a:prstGeom prst="rect">
                <a:avLst/>
              </a:prstGeom>
              <a:blipFill>
                <a:blip r:embed="rId5"/>
                <a:stretch>
                  <a:fillRect l="-2640" r="-406" b="-1451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/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</m:d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DD2BA33-9328-C920-8C7A-111BC9184B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883" y="354908"/>
                <a:ext cx="5265712" cy="111186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/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solidFill>
                <a:srgbClr val="FEFDEC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F27BBAD-432E-D014-6F1A-EA4678100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771" y="1867906"/>
                <a:ext cx="4331935" cy="510778"/>
              </a:xfrm>
              <a:prstGeom prst="roundRect">
                <a:avLst/>
              </a:prstGeom>
              <a:blipFill>
                <a:blip r:embed="rId7"/>
                <a:stretch>
                  <a:fillRect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FDD0-149C-F211-5154-2BC2D63063A1}"/>
                  </a:ext>
                </a:extLst>
              </p:cNvPr>
              <p:cNvSpPr txBox="1"/>
              <p:nvPr/>
            </p:nvSpPr>
            <p:spPr>
              <a:xfrm>
                <a:off x="7640867" y="2677473"/>
                <a:ext cx="3425742" cy="57888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FDD0-149C-F211-5154-2BC2D6306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0867" y="2677473"/>
                <a:ext cx="3425742" cy="578882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EDB778-C204-91D8-DAA1-81703E8EAD1E}"/>
                  </a:ext>
                </a:extLst>
              </p:cNvPr>
              <p:cNvSpPr txBox="1"/>
              <p:nvPr/>
            </p:nvSpPr>
            <p:spPr>
              <a:xfrm>
                <a:off x="7524125" y="3555144"/>
                <a:ext cx="3659226" cy="967641"/>
              </a:xfrm>
              <a:prstGeom prst="roundRect">
                <a:avLst/>
              </a:prstGeom>
              <a:solidFill>
                <a:srgbClr val="FEFDEC"/>
              </a:solidFill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ℙ</m:t>
                          </m:r>
                          <m:d>
                            <m:dPr>
                              <m:ctrlPr>
                                <a:rPr lang="en-US" sz="24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∩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d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EEDB778-C204-91D8-DAA1-81703E8EAD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125" y="3555144"/>
                <a:ext cx="3659226" cy="96764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9AB456-4D54-6273-B0E4-00FC71D270B6}"/>
                  </a:ext>
                </a:extLst>
              </p:cNvPr>
              <p:cNvSpPr txBox="1"/>
              <p:nvPr/>
            </p:nvSpPr>
            <p:spPr>
              <a:xfrm>
                <a:off x="7064264" y="4817936"/>
                <a:ext cx="4578948" cy="578882"/>
              </a:xfrm>
              <a:prstGeom prst="roundRect">
                <a:avLst/>
              </a:prstGeom>
              <a:noFill/>
              <a:ln w="28575">
                <a:solidFill>
                  <a:schemeClr val="accent3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d>
                      <m:r>
                        <a:rPr lang="en-US" sz="28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F9AB456-4D54-6273-B0E4-00FC71D27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4264" y="4817936"/>
                <a:ext cx="4578948" cy="578882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 w="28575">
                <a:solidFill>
                  <a:schemeClr val="accent3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609C0-A1A9-E52E-4896-775C4955BB3F}"/>
              </a:ext>
            </a:extLst>
          </p:cNvPr>
          <p:cNvCxnSpPr>
            <a:cxnSpLocks/>
            <a:stCxn id="9" idx="2"/>
            <a:endCxn id="10" idx="0"/>
          </p:cNvCxnSpPr>
          <p:nvPr/>
        </p:nvCxnSpPr>
        <p:spPr>
          <a:xfrm flipH="1">
            <a:off x="9353738" y="2378684"/>
            <a:ext cx="1" cy="29878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121160D-6D1F-30E9-214B-4295BD6439D8}"/>
              </a:ext>
            </a:extLst>
          </p:cNvPr>
          <p:cNvCxnSpPr>
            <a:cxnSpLocks/>
            <a:stCxn id="10" idx="2"/>
            <a:endCxn id="11" idx="0"/>
          </p:cNvCxnSpPr>
          <p:nvPr/>
        </p:nvCxnSpPr>
        <p:spPr>
          <a:xfrm>
            <a:off x="9353738" y="3256355"/>
            <a:ext cx="0" cy="298789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C19D183-EB1F-7528-7153-E3164147D0AE}"/>
              </a:ext>
            </a:extLst>
          </p:cNvPr>
          <p:cNvCxnSpPr>
            <a:cxnSpLocks/>
            <a:stCxn id="12" idx="0"/>
            <a:endCxn id="11" idx="2"/>
          </p:cNvCxnSpPr>
          <p:nvPr/>
        </p:nvCxnSpPr>
        <p:spPr>
          <a:xfrm flipV="1">
            <a:off x="9353738" y="4522785"/>
            <a:ext cx="0" cy="295151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5258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B5A2-1211-4764-AA45-EB9D16C17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3E40660-C251-4C64-8AB5-6D5E866F8F72}"/>
              </a:ext>
            </a:extLst>
          </p:cNvPr>
          <p:cNvGrpSpPr/>
          <p:nvPr/>
        </p:nvGrpSpPr>
        <p:grpSpPr>
          <a:xfrm>
            <a:off x="575238" y="1448739"/>
            <a:ext cx="11286909" cy="3262961"/>
            <a:chOff x="1185842" y="3429002"/>
            <a:chExt cx="6111311" cy="15389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/>
                <p:nvPr/>
              </p:nvSpPr>
              <p:spPr>
                <a:xfrm>
                  <a:off x="1185842" y="3807504"/>
                  <a:ext cx="6111311" cy="1160425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>
                    <a:spcAft>
                      <a:spcPts val="1200"/>
                    </a:spcAft>
                  </a:pPr>
                  <a:r>
                    <a:rPr lang="en-US" sz="2800" i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a14:m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and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</m:oMath>
                  </a14:m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&gt;</m:t>
                      </m:r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events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solidFill>
                        <a:srgbClr val="FFFFFF"/>
                      </a:solidFill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b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b="1" dirty="0">
                      <a:solidFill>
                        <a:srgbClr val="FFFFFF"/>
                      </a:solidFill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i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</a:t>
                  </a:r>
                  <a:r>
                    <a:rPr lang="en-US" sz="2800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u="sng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</a:t>
                  </a:r>
                  <a:r>
                    <a:rPr lang="en-US" sz="2800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  <a:endParaRPr lang="en-US" sz="2800" dirty="0"/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|</m:t>
                            </m:r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|</m:t>
                            </m:r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800" i="1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</m:e>
                        </m:d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endParaRPr lang="en-US" sz="2800" dirty="0">
                    <a:solidFill>
                      <a:srgbClr val="FFFFFF"/>
                    </a:solidFill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i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If one of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</m:oMath>
                  </a14:m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or </a:t>
                  </a:r>
                  <a14:m>
                    <m:oMath xmlns:m="http://schemas.openxmlformats.org/officeDocument/2006/math">
                      <m:r>
                        <a:rPr lang="en-US" sz="2800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</m:oMath>
                  </a14:m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is </a:t>
                  </a:r>
                  <a14:m>
                    <m:oMath xmlns:m="http://schemas.openxmlformats.org/officeDocument/2006/math">
                      <m:r>
                        <a:rPr lang="en-US" sz="2800" b="1" i="1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𝟎</m:t>
                      </m:r>
                    </m:oMath>
                  </a14:m>
                  <a:r>
                    <a:rPr lang="en-US" sz="2800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, the events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</m:oMath>
                  </a14:m>
                  <a:r>
                    <a:rPr lang="en-US" sz="2800" b="1" dirty="0">
                      <a:solidFill>
                        <a:srgbClr val="FFFFFF"/>
                      </a:solidFill>
                      <a:cs typeface="Segoe UI Semibold" panose="020B0702040204020203" pitchFamily="34" charset="0"/>
                    </a:rPr>
                    <a:t> </a:t>
                  </a:r>
                  <a:r>
                    <a:rPr lang="en-US" sz="2800" b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and</a:t>
                  </a:r>
                  <a:r>
                    <a:rPr lang="en-US" sz="2800" b="1" dirty="0">
                      <a:solidFill>
                        <a:srgbClr val="FFFFFF"/>
                      </a:solidFill>
                      <a:cs typeface="Segoe UI Semibold" panose="020B0702040204020203" pitchFamily="34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US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i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</a:t>
                  </a:r>
                </a:p>
                <a:p>
                  <a:r>
                    <a:rPr lang="en-US" sz="2400" i="1" dirty="0">
                      <a:solidFill>
                        <a:srgbClr val="FFFFFF"/>
                      </a:solidFill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     </a:t>
                  </a:r>
                  <a:r>
                    <a:rPr lang="en-US" sz="2400" i="1" dirty="0">
                      <a:solidFill>
                        <a:srgbClr val="FFFFFF"/>
                      </a:solidFill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because </a:t>
                  </a:r>
                  <a14:m>
                    <m:oMath xmlns:m="http://schemas.openxmlformats.org/officeDocument/2006/math">
                      <m:r>
                        <a:rPr lang="en-US" sz="24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40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𝐵</m:t>
                          </m:r>
                        </m:e>
                      </m:d>
                      <m:r>
                        <a:rPr lang="en-US" sz="24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=0</m:t>
                      </m:r>
                    </m:oMath>
                  </a14:m>
                  <a:endParaRPr lang="en-US" sz="24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F60DB837-1A85-4DC6-B825-85575642BE2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807504"/>
                  <a:ext cx="6111311" cy="1160425"/>
                </a:xfrm>
                <a:prstGeom prst="rect">
                  <a:avLst/>
                </a:prstGeom>
                <a:blipFill>
                  <a:blip r:embed="rId3"/>
                  <a:stretch>
                    <a:fillRect t="-2970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F8C418E-62AD-47A7-A19F-0937F543A36A}"/>
                </a:ext>
              </a:extLst>
            </p:cNvPr>
            <p:cNvSpPr/>
            <p:nvPr/>
          </p:nvSpPr>
          <p:spPr>
            <a:xfrm>
              <a:off x="1195367" y="3429002"/>
              <a:ext cx="6101786" cy="378502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Independence</a:t>
              </a:r>
            </a:p>
          </p:txBody>
        </p:sp>
      </p:grp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C936D31-94BB-5A4D-AA2C-38DAE6ED69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4889500"/>
            <a:ext cx="11515160" cy="1803400"/>
          </a:xfrm>
        </p:spPr>
        <p:txBody>
          <a:bodyPr>
            <a:normAutofit/>
          </a:bodyPr>
          <a:lstStyle/>
          <a:p>
            <a:r>
              <a:rPr lang="en-US" dirty="0"/>
              <a:t>You’ll sometimes see this called “statistical independence” to emphasize that we’re talking about probabilities (not, say, physical interactions).</a:t>
            </a:r>
          </a:p>
        </p:txBody>
      </p:sp>
    </p:spTree>
    <p:extLst>
      <p:ext uri="{BB962C8B-B14F-4D97-AF65-F5344CB8AC3E}">
        <p14:creationId xmlns:p14="http://schemas.microsoft.com/office/powerpoint/2010/main" val="1057689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latin typeface="Segoe UI" panose="020B0502040204020203" pitchFamily="34" charset="0"/>
                    <a:cs typeface="Segoe UI" panose="020B0502040204020203" pitchFamily="34" charset="0"/>
                  </a:rPr>
                  <a:t>We flip a fair coin three times. Each flip is independent. </a:t>
                </a:r>
              </a:p>
              <a:p>
                <a:endParaRPr lang="en-US" dirty="0"/>
              </a:p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734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0ECAA-0CA3-4654-924F-030BD681D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DF0B2-5D47-4B47-B7E9-5026B5182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&gt; </a:t>
            </a:r>
            <a:r>
              <a:rPr lang="en-US" b="1" dirty="0"/>
              <a:t>HW2</a:t>
            </a:r>
            <a:r>
              <a:rPr lang="en-US" dirty="0"/>
              <a:t> is out is due on Wednesday (July 8th)</a:t>
            </a:r>
          </a:p>
          <a:p>
            <a:r>
              <a:rPr lang="en-US" dirty="0"/>
              <a:t>&gt; </a:t>
            </a:r>
            <a:r>
              <a:rPr lang="en-US" b="1" dirty="0"/>
              <a:t>Please email me as soon as you can if you are expecting a hard conflict for the midterm by Wednesday (July 15</a:t>
            </a:r>
            <a:r>
              <a:rPr lang="en-US" b="1" baseline="30000" dirty="0"/>
              <a:t>th</a:t>
            </a:r>
            <a:r>
              <a:rPr lang="en-US" b="1" dirty="0"/>
              <a:t>)</a:t>
            </a:r>
          </a:p>
          <a:p>
            <a:pPr lvl="1"/>
            <a:r>
              <a:rPr lang="en-US" b="1" dirty="0"/>
              <a:t>    -- </a:t>
            </a:r>
            <a:r>
              <a:rPr lang="en-US" dirty="0"/>
              <a:t>more information / resources for the midterm will be posted end of week</a:t>
            </a:r>
          </a:p>
        </p:txBody>
      </p:sp>
    </p:spTree>
    <p:extLst>
      <p:ext uri="{BB962C8B-B14F-4D97-AF65-F5344CB8AC3E}">
        <p14:creationId xmlns:p14="http://schemas.microsoft.com/office/powerpoint/2010/main" val="2876614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b="0" dirty="0"/>
                  <a:t> 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b="0" dirty="0"/>
                  <a:t> ?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0" dirty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 b="-13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9078711-2233-4A81-EF8A-34CBD500801A}"/>
              </a:ext>
            </a:extLst>
          </p:cNvPr>
          <p:cNvSpPr txBox="1"/>
          <p:nvPr/>
        </p:nvSpPr>
        <p:spPr>
          <a:xfrm>
            <a:off x="3164114" y="588414"/>
            <a:ext cx="78957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Segoe UI" panose="020B0502040204020203" pitchFamily="34" charset="0"/>
                <a:cs typeface="Segoe UI" panose="020B0502040204020203" pitchFamily="34" charset="0"/>
              </a:rPr>
              <a:t>We flip a fair coin three times. Each flip is independent. </a:t>
            </a:r>
          </a:p>
        </p:txBody>
      </p:sp>
    </p:spTree>
    <p:extLst>
      <p:ext uri="{BB962C8B-B14F-4D97-AF65-F5344CB8AC3E}">
        <p14:creationId xmlns:p14="http://schemas.microsoft.com/office/powerpoint/2010/main" val="27235531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6513F-033D-4DFC-B7FA-499A02735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𝐻𝐻𝐻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independent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“at most two heads”?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(can’t have all three heads and at most two heads).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 </a:t>
                </a:r>
                <a:r>
                  <a:rPr lang="en-US" b="1" dirty="0"/>
                  <a:t>Not</a:t>
                </a:r>
                <a:r>
                  <a:rPr lang="en-US" dirty="0"/>
                  <a:t> independent.</a:t>
                </a:r>
              </a:p>
              <a:p>
                <a:endParaRPr lang="en-US" dirty="0"/>
              </a:p>
              <a:p>
                <a:r>
                  <a:rPr lang="en-US" dirty="0"/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independent?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 (uniform measure, and two of eight outcomes meet both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. These are independent!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E437F0A-4352-4908-99C2-7DA39E6018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2138" b="-135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06363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B88FC-681A-4969-8F85-7672F0C83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Hey Wait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I said “the flips are independent” why aren’t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independent?</a:t>
                </a:r>
              </a:p>
              <a:p>
                <a:endParaRPr lang="en-US" dirty="0"/>
              </a:p>
              <a:p>
                <a:r>
                  <a:rPr lang="en-US" dirty="0"/>
                  <a:t>“the flips are independent” means events like &lt;the first flip is blah&gt;” is independent of events like &lt;the second flip is blah&gt;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first flip is heads”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“the second flip is tails” are independent</a:t>
                </a:r>
              </a:p>
              <a:p>
                <a:endParaRPr lang="en-US" dirty="0"/>
              </a:p>
              <a:p>
                <a:r>
                  <a:rPr lang="en-US" dirty="0"/>
                  <a:t>But if you have an event that involves both flip one and two that might not be independent of an event involving flip one or two. </a:t>
                </a:r>
              </a:p>
              <a:p>
                <a:endParaRPr lang="en-US" dirty="0"/>
              </a:p>
              <a:p>
                <a:r>
                  <a:rPr lang="en-US" b="1" i="1" dirty="0"/>
                  <a:t>Intuitively, does knowing whether one event happened tell us something about whether the other event happened? </a:t>
                </a:r>
              </a:p>
              <a:p>
                <a:pPr lvl="1"/>
                <a:r>
                  <a:rPr lang="en-US" dirty="0"/>
                  <a:t>In this case, if we knew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r>
                  <a:rPr lang="en-US" dirty="0"/>
                  <a:t> happened (HHH), we know for sure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dirty="0"/>
                  <a:t> did </a:t>
                </a:r>
                <a:r>
                  <a:rPr lang="en-US" u="sng" dirty="0"/>
                  <a:t>not</a:t>
                </a:r>
                <a:r>
                  <a:rPr lang="en-US" dirty="0"/>
                  <a:t> happen – there are not 3 &gt; 2 heads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4B63E6-BE1F-4E2B-B832-5E66390B47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130867"/>
              </a:xfrm>
              <a:blipFill>
                <a:blip r:embed="rId3"/>
                <a:stretch>
                  <a:fillRect l="-545" t="-3207" r="-1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9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Truths and a Lie!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390311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are mutually exclusive, then are </a:t>
                </a:r>
                <a:r>
                  <a:rPr lang="en-US" u="sng" dirty="0"/>
                  <a:t>not</a:t>
                </a:r>
                <a:r>
                  <a:rPr lang="en-US" dirty="0"/>
                  <a:t> independent.</a:t>
                </a:r>
              </a:p>
              <a:p>
                <a:pPr marL="0" indent="0">
                  <a:buNone/>
                </a:pPr>
                <a:endParaRPr lang="en-US" sz="1500" dirty="0"/>
              </a:p>
              <a:p>
                <a:r>
                  <a:rPr lang="en-US" dirty="0"/>
                  <a:t>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</a:t>
                </a:r>
              </a:p>
              <a:p>
                <a:endParaRPr lang="en-US" sz="1500" dirty="0"/>
              </a:p>
              <a:p>
                <a:r>
                  <a:rPr lang="en-US" dirty="0"/>
                  <a:t>3. If two events are independent, then at least one has nonzero probability.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390311" cy="4845504"/>
              </a:xfrm>
              <a:blipFill>
                <a:blip r:embed="rId3"/>
                <a:stretch>
                  <a:fillRect l="-696" t="-2138" r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B7F23469-31FE-4864-969A-8B6280D9187E}"/>
              </a:ext>
            </a:extLst>
          </p:cNvPr>
          <p:cNvSpPr/>
          <p:nvPr/>
        </p:nvSpPr>
        <p:spPr>
          <a:xfrm>
            <a:off x="9115425" y="5915025"/>
            <a:ext cx="2850126" cy="679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pollev.com/jolie312</a:t>
            </a:r>
          </a:p>
        </p:txBody>
      </p:sp>
    </p:spTree>
    <p:extLst>
      <p:ext uri="{BB962C8B-B14F-4D97-AF65-F5344CB8AC3E}">
        <p14:creationId xmlns:p14="http://schemas.microsoft.com/office/powerpoint/2010/main" val="39256605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Truths and a Lie!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42590" cy="526714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❓ 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are </a:t>
                </a:r>
                <a:r>
                  <a:rPr lang="en-US" b="1" dirty="0"/>
                  <a:t>mutually exclusive</a:t>
                </a:r>
                <a:r>
                  <a:rPr lang="en-US" dirty="0"/>
                  <a:t>, then are </a:t>
                </a:r>
                <a:r>
                  <a:rPr lang="en-US" u="sng" dirty="0"/>
                  <a:t>not</a:t>
                </a:r>
                <a:r>
                  <a:rPr lang="en-US" dirty="0"/>
                  <a:t> independent. </a:t>
                </a:r>
              </a:p>
              <a:p>
                <a:pPr lvl="1"/>
                <a:endParaRPr lang="en-US" b="1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❓ 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 </a:t>
                </a:r>
              </a:p>
              <a:p>
                <a:pPr lvl="1"/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❓3. If two events are independent, then at least one has nonzero probability. </a:t>
                </a:r>
              </a:p>
              <a:p>
                <a:pPr lvl="1"/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42590" cy="5267143"/>
              </a:xfrm>
              <a:blipFill>
                <a:blip r:embed="rId3"/>
                <a:stretch>
                  <a:fillRect l="-1492" t="-1968" r="-20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235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Truths and a Lie!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42590" cy="52671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✅1.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are </a:t>
                </a:r>
                <a:r>
                  <a:rPr lang="en-US" b="1" dirty="0"/>
                  <a:t>mutually exclusive</a:t>
                </a:r>
                <a:r>
                  <a:rPr lang="en-US" dirty="0"/>
                  <a:t>, then are </a:t>
                </a:r>
                <a:r>
                  <a:rPr lang="en-US" u="sng" dirty="0"/>
                  <a:t>not</a:t>
                </a:r>
                <a:r>
                  <a:rPr lang="en-US" dirty="0"/>
                  <a:t> independent. </a:t>
                </a:r>
              </a:p>
              <a:p>
                <a:pPr lvl="1"/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Two mutually exclusive events are </a:t>
                </a:r>
                <a:r>
                  <a:rPr lang="en-US" b="1" u="sng" dirty="0">
                    <a:solidFill>
                      <a:schemeClr val="accent3">
                        <a:lumMod val="75000"/>
                      </a:schemeClr>
                    </a:solidFill>
                  </a:rPr>
                  <a:t>never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 independent</a:t>
                </a: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. Knowing one event occurred tells us that the other definitely did not also occur. 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Mathematically,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, while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❓ 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 </a:t>
                </a:r>
              </a:p>
              <a:p>
                <a:pPr lvl="1"/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❓3. If two events are independent, then at least one has nonzero probability. </a:t>
                </a:r>
              </a:p>
              <a:p>
                <a:pPr lvl="1"/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42590" cy="5267143"/>
              </a:xfrm>
              <a:blipFill>
                <a:blip r:embed="rId3"/>
                <a:stretch>
                  <a:fillRect l="-1492" t="-2778" r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0956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Truths and a Lie!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42590" cy="526714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✅1.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are </a:t>
                </a:r>
                <a:r>
                  <a:rPr lang="en-US" b="1" dirty="0"/>
                  <a:t>mutually exclusive</a:t>
                </a:r>
                <a:r>
                  <a:rPr lang="en-US" dirty="0"/>
                  <a:t>, then are </a:t>
                </a:r>
                <a:r>
                  <a:rPr lang="en-US" u="sng" dirty="0"/>
                  <a:t>not</a:t>
                </a:r>
                <a:r>
                  <a:rPr lang="en-US" dirty="0"/>
                  <a:t> independent. </a:t>
                </a:r>
              </a:p>
              <a:p>
                <a:pPr lvl="1"/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Two mutually exclusive events are </a:t>
                </a:r>
                <a:r>
                  <a:rPr lang="en-US" b="1" u="sng" dirty="0">
                    <a:solidFill>
                      <a:schemeClr val="accent3">
                        <a:lumMod val="75000"/>
                      </a:schemeClr>
                    </a:solidFill>
                  </a:rPr>
                  <a:t>never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 independent</a:t>
                </a: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. Knowing one event occurred tells us that the other definitely did not also occur. 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Mathematically,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, while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✅2.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 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If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. So,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.</a:t>
                </a:r>
              </a:p>
              <a:p>
                <a:pPr lvl="1"/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❓3. If two events are independent, then at least one has nonzero probability. </a:t>
                </a:r>
              </a:p>
              <a:p>
                <a:pPr lvl="1"/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42590" cy="5267143"/>
              </a:xfrm>
              <a:blipFill>
                <a:blip r:embed="rId3"/>
                <a:stretch>
                  <a:fillRect l="-1492" t="-2778" r="-1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967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4B657-77B8-4A59-9E7E-F26E073FC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Truths and a Lie!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39" y="1463857"/>
                <a:ext cx="11390311" cy="575159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/>
                  <a:t>Two of these statements are true, one is false. Explain to each other which ones are true, and find a counter-example to the false one.</a:t>
                </a:r>
              </a:p>
              <a:p>
                <a:r>
                  <a:rPr lang="en-US" dirty="0"/>
                  <a:t>✅1.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both have nonzero probability and are </a:t>
                </a:r>
                <a:r>
                  <a:rPr lang="en-US" b="1" dirty="0"/>
                  <a:t>mutually exclusive</a:t>
                </a:r>
                <a:r>
                  <a:rPr lang="en-US" dirty="0"/>
                  <a:t>, then are </a:t>
                </a:r>
                <a:r>
                  <a:rPr lang="en-US" u="sng" dirty="0"/>
                  <a:t>not</a:t>
                </a:r>
                <a:r>
                  <a:rPr lang="en-US" dirty="0"/>
                  <a:t> independent. </a:t>
                </a:r>
              </a:p>
              <a:p>
                <a:pPr lvl="1"/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Two mutually exclusive events are </a:t>
                </a:r>
                <a:r>
                  <a:rPr lang="en-US" b="1" u="sng" dirty="0">
                    <a:solidFill>
                      <a:schemeClr val="accent3">
                        <a:lumMod val="75000"/>
                      </a:schemeClr>
                    </a:solidFill>
                  </a:rPr>
                  <a:t>never</a:t>
                </a:r>
                <a:r>
                  <a:rPr lang="en-US" b="1" dirty="0">
                    <a:solidFill>
                      <a:schemeClr val="accent3">
                        <a:lumMod val="75000"/>
                      </a:schemeClr>
                    </a:solidFill>
                  </a:rPr>
                  <a:t> independent</a:t>
                </a:r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. Knowing one event occurred tells us that the other definitely did not also occur. 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Mathematically,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, while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d>
                    <m:r>
                      <a:rPr lang="en-US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pPr lvl="1"/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✅2.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has zero probability,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 (for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). 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If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, then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. So,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.</a:t>
                </a:r>
              </a:p>
              <a:p>
                <a:pPr lvl="1"/>
                <a:endParaRPr lang="en-US" sz="1100" dirty="0">
                  <a:solidFill>
                    <a:schemeClr val="accent3">
                      <a:lumMod val="75000"/>
                    </a:schemeClr>
                  </a:solidFill>
                </a:endParaRPr>
              </a:p>
              <a:p>
                <a:r>
                  <a:rPr lang="en-US" dirty="0"/>
                  <a:t>❌3. If two events are independent, then at least one has nonzero probability. </a:t>
                </a:r>
              </a:p>
              <a:p>
                <a:pPr lvl="1"/>
                <a:r>
                  <a:rPr lang="en-US" dirty="0">
                    <a:solidFill>
                      <a:schemeClr val="accent3">
                        <a:lumMod val="75000"/>
                      </a:schemeClr>
                    </a:solidFill>
                  </a:rPr>
                  <a:t>If both have probability 0, they are still independent because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3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>
                  <a:solidFill>
                    <a:schemeClr val="accent3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B3F9E6E-21AA-45C9-A7D2-1EA79AD577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39" y="1463857"/>
                <a:ext cx="11390311" cy="5751590"/>
              </a:xfrm>
              <a:blipFill>
                <a:blip r:embed="rId3"/>
                <a:stretch>
                  <a:fillRect l="-1498" t="-2542" r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7602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14B0-101D-4204-DF6B-290937C71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304725" cy="590415"/>
          </a:xfrm>
        </p:spPr>
        <p:txBody>
          <a:bodyPr/>
          <a:lstStyle/>
          <a:p>
            <a:r>
              <a:rPr lang="en-US" dirty="0"/>
              <a:t>Independence of 3 or more events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46A8-0390-0CB2-DE1A-B4122FA551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791793"/>
            <a:ext cx="7558725" cy="348407"/>
          </a:xfrm>
        </p:spPr>
        <p:txBody>
          <a:bodyPr>
            <a:noAutofit/>
          </a:bodyPr>
          <a:lstStyle/>
          <a:p>
            <a:r>
              <a:rPr lang="en-US" sz="2400" b="1" dirty="0"/>
              <a:t>Pairwise</a:t>
            </a:r>
            <a:r>
              <a:rPr lang="en-US" sz="2400" dirty="0"/>
              <a:t> independence and </a:t>
            </a:r>
            <a:r>
              <a:rPr lang="en-US" sz="2400" b="1" dirty="0"/>
              <a:t>mutual</a:t>
            </a:r>
            <a:r>
              <a:rPr lang="en-US" sz="2400" dirty="0"/>
              <a:t> independence</a:t>
            </a:r>
          </a:p>
        </p:txBody>
      </p:sp>
    </p:spTree>
    <p:extLst>
      <p:ext uri="{BB962C8B-B14F-4D97-AF65-F5344CB8AC3E}">
        <p14:creationId xmlns:p14="http://schemas.microsoft.com/office/powerpoint/2010/main" val="7106406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7CB0-CC9E-40C2-B1EB-4F88A417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3D6A-72ED-4569-A883-89A00891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4FF675E-6F18-4CC6-860E-3EFC5DA353A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CF4C24-FBE7-4301-B625-6002CEE817C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0419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E59CBA-2396-411B-9457-1A1C43DDC9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Last time: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Conditional Probability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Bayes Theorem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Law of Total Probability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81CE2D-9FF8-B79F-2B85-8C490E9C54F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Today: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Independence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Chain Rule</a:t>
            </a:r>
          </a:p>
          <a:p>
            <a:pPr marL="470916" lvl="1" indent="-342900">
              <a:buFont typeface="Arial" panose="020B0604020202020204" pitchFamily="34" charset="0"/>
              <a:buChar char="•"/>
            </a:pPr>
            <a:r>
              <a:rPr lang="en-US" dirty="0"/>
              <a:t>Conditional Independence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7BECDB-53C9-49C9-B2C0-D399A586B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We?</a:t>
            </a:r>
          </a:p>
        </p:txBody>
      </p:sp>
    </p:spTree>
    <p:extLst>
      <p:ext uri="{BB962C8B-B14F-4D97-AF65-F5344CB8AC3E}">
        <p14:creationId xmlns:p14="http://schemas.microsoft.com/office/powerpoint/2010/main" val="37769768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D7CB0-CC9E-40C2-B1EB-4F88A4178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Independence for 3 or more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73D6A-72ED-4569-A883-89A00891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three or more events, we need two kinds of independence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C00E362-08A2-4AA4-869B-26EB66241E06}"/>
              </a:ext>
            </a:extLst>
          </p:cNvPr>
          <p:cNvGrpSpPr/>
          <p:nvPr/>
        </p:nvGrpSpPr>
        <p:grpSpPr>
          <a:xfrm>
            <a:off x="653978" y="4105967"/>
            <a:ext cx="11053812" cy="221743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mutually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∩…∩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𝟏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𝟐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⋯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𝒊</m:t>
                                  </m:r>
                                </m:e>
                                <m:sub>
                                  <m:r>
                                    <a:rPr lang="en-US" sz="2800" b="1" i="1" smtClean="0">
                                      <a:latin typeface="Cambria Math" panose="02040503050406030204" pitchFamily="18" charset="0"/>
                                      <a:cs typeface="Segoe UI Semibold" panose="020B0702040204020203" pitchFamily="34" charset="0"/>
                                    </a:rPr>
                                    <m:t>𝒌</m:t>
                                  </m:r>
                                </m:sub>
                              </m:sSub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</a:t>
                  </a:r>
                </a:p>
                <a:p>
                  <a:pPr algn="ctr"/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for every subset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𝟏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𝟐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𝒊</m:t>
                          </m:r>
                        </m:e>
                        <m: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𝒌</m:t>
                          </m:r>
                        </m:sub>
                      </m:sSub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of 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{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𝟐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}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.</a:t>
                  </a: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7146350F-B223-472E-9D94-ABED1C9B5D0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537C580-7334-4172-AB90-909CF8E92EDA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Mutual Independence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4FF675E-6F18-4CC6-860E-3EFC5DA353AC}"/>
              </a:ext>
            </a:extLst>
          </p:cNvPr>
          <p:cNvGrpSpPr/>
          <p:nvPr/>
        </p:nvGrpSpPr>
        <p:grpSpPr>
          <a:xfrm>
            <a:off x="671206" y="2049390"/>
            <a:ext cx="11053812" cy="1837219"/>
            <a:chOff x="1185842" y="3429000"/>
            <a:chExt cx="6111311" cy="19278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/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Events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1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,…,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𝐴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𝑛</m:t>
                          </m:r>
                        </m:sub>
                      </m:sSub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pairwise independent if </a:t>
                  </a:r>
                </a:p>
                <a:p>
                  <a:pPr algn="ctr"/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  <m:t>∩</m:t>
                          </m:r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𝒊</m:t>
                              </m:r>
                            </m:sub>
                          </m:sSub>
                        </m:e>
                      </m:d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⋅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ℙ</m:t>
                      </m:r>
                      <m:d>
                        <m:dPr>
                          <m:ctrlPr>
                            <a:rPr lang="en-US" sz="2800" b="1" i="1" smtClean="0">
                              <a:latin typeface="Cambria Math" panose="02040503050406030204" pitchFamily="18" charset="0"/>
                              <a:cs typeface="Segoe UI Semibold" panose="020B0702040204020203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</m:ctrlPr>
                            </m:sSubPr>
                            <m:e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𝑨</m:t>
                              </m:r>
                            </m:e>
                            <m:sub>
                              <m:r>
                                <a:rPr lang="en-US" sz="2800" b="1" i="1" smtClean="0">
                                  <a:latin typeface="Cambria Math" panose="02040503050406030204" pitchFamily="18" charset="0"/>
                                  <a:cs typeface="Segoe UI Semibold" panose="020B0702040204020203" pitchFamily="34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for all </a:t>
                  </a:r>
                  <a14:m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𝒊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𝒋</m:t>
                      </m:r>
                    </m:oMath>
                  </a14:m>
                  <a:endParaRPr lang="en-US" sz="2800" b="1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A9C670F0-0D29-497A-AAB7-947D7F0E0D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3429000"/>
                  <a:ext cx="6111311" cy="19278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4CF4C24-FBE7-4301-B625-6002CEE817C2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Pairwise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4326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0892F-8DAE-4A3A-BE79-208AF43A89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819961" cy="1014667"/>
          </a:xfrm>
        </p:spPr>
        <p:txBody>
          <a:bodyPr>
            <a:normAutofit fontScale="90000"/>
          </a:bodyPr>
          <a:lstStyle/>
          <a:p>
            <a:r>
              <a:rPr lang="en-US" dirty="0"/>
              <a:t>Pairwise Independence </a:t>
            </a:r>
            <a:r>
              <a:rPr lang="en-US" sz="2400" dirty="0"/>
              <a:t>vs.</a:t>
            </a:r>
            <a:r>
              <a:rPr lang="en-US" dirty="0"/>
              <a:t>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Roll two fair dice (one red one blue) independently</a:t>
                </a:r>
                <a:endParaRPr lang="en-US" b="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“red die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“blue die is 5”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“sum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  <a:p>
                <a:r>
                  <a:rPr lang="en-US" dirty="0"/>
                  <a:t>How should we describe these events?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B41E2F-0081-438C-A82E-22B5D086DF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866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5588D-18F2-4274-935A-BD84D580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pairwise independent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1516BF-9CC7-ADAF-91C7-83D1BBABF1A5}"/>
                  </a:ext>
                </a:extLst>
              </p:cNvPr>
              <p:cNvSpPr txBox="1"/>
              <p:nvPr/>
            </p:nvSpPr>
            <p:spPr>
              <a:xfrm>
                <a:off x="9099238" y="416242"/>
                <a:ext cx="2663260" cy="1328023"/>
              </a:xfrm>
              <a:prstGeom prst="roundRect">
                <a:avLst/>
              </a:prstGeom>
              <a:noFill/>
              <a:ln w="3810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“red die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“blue die is 5”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“sum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1516BF-9CC7-ADAF-91C7-83D1BBABF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238" y="416242"/>
                <a:ext cx="2663260" cy="1328023"/>
              </a:xfrm>
              <a:prstGeom prst="roundRect">
                <a:avLst/>
              </a:prstGeom>
              <a:blipFill>
                <a:blip r:embed="rId4"/>
                <a:stretch>
                  <a:fillRect b="-4464"/>
                </a:stretch>
              </a:blipFill>
              <a:ln w="38100"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78764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937002-E5DF-0306-FE44-1E1A0AF4CA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97513-DA32-D1A8-449D-E880742DE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3EC9A2-1279-DD1A-61D9-803BB995FC8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pairwise independent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03EC9A2-1279-DD1A-61D9-803BB995FC8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AB7C52F-A89D-1F94-F279-7D3C8E12A665}"/>
                  </a:ext>
                </a:extLst>
              </p:cNvPr>
              <p:cNvSpPr txBox="1"/>
              <p:nvPr/>
            </p:nvSpPr>
            <p:spPr>
              <a:xfrm>
                <a:off x="9099238" y="416242"/>
                <a:ext cx="2663260" cy="1328023"/>
              </a:xfrm>
              <a:prstGeom prst="roundRect">
                <a:avLst/>
              </a:prstGeom>
              <a:noFill/>
              <a:ln w="3810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“red die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“blue die is 5”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“sum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1516BF-9CC7-ADAF-91C7-83D1BBABF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238" y="416242"/>
                <a:ext cx="2663260" cy="1328023"/>
              </a:xfrm>
              <a:prstGeom prst="roundRect">
                <a:avLst/>
              </a:prstGeom>
              <a:blipFill>
                <a:blip r:embed="rId4"/>
                <a:stretch>
                  <a:fillRect b="-4464"/>
                </a:stretch>
              </a:blipFill>
              <a:ln w="38100"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69213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399F5F-915C-FD50-3FDB-B3D87EF80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EF9A1-D7AF-8EB0-1140-43711E950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Pairwise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653BB1-C43C-4648-4415-A96037965A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pairwise independent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(These are also independent by the problem statement)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 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?=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?=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/>
                  <a:t> Yes!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A577E32-D8D3-4890-8E6E-40E6CAE5B3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3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5368667F-30CB-A889-C499-4B3D67FC8468}"/>
              </a:ext>
            </a:extLst>
          </p:cNvPr>
          <p:cNvSpPr/>
          <p:nvPr/>
        </p:nvSpPr>
        <p:spPr>
          <a:xfrm>
            <a:off x="6689060" y="4728662"/>
            <a:ext cx="4820356" cy="133096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Since all three pairs are independent, we say the random variables are </a:t>
            </a:r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pairwise independent.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F196D62-E7AD-4799-95CD-E9360E3F21B5}"/>
                  </a:ext>
                </a:extLst>
              </p:cNvPr>
              <p:cNvSpPr txBox="1"/>
              <p:nvPr/>
            </p:nvSpPr>
            <p:spPr>
              <a:xfrm>
                <a:off x="9099238" y="416242"/>
                <a:ext cx="2663260" cy="1328023"/>
              </a:xfrm>
              <a:prstGeom prst="roundRect">
                <a:avLst/>
              </a:prstGeom>
              <a:noFill/>
              <a:ln w="3810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“red die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“blue die is 5”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“sum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F1516BF-9CC7-ADAF-91C7-83D1BBABF1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238" y="416242"/>
                <a:ext cx="2663260" cy="1328023"/>
              </a:xfrm>
              <a:prstGeom prst="roundRect">
                <a:avLst/>
              </a:prstGeom>
              <a:blipFill>
                <a:blip r:embed="rId4"/>
                <a:stretch>
                  <a:fillRect b="-4464"/>
                </a:stretch>
              </a:blipFill>
              <a:ln w="38100"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0084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7ED6-42D2-4879-8720-D7284016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mutually independent?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43694E-3EA0-2C5A-011E-887EE741BC5E}"/>
                  </a:ext>
                </a:extLst>
              </p:cNvPr>
              <p:cNvSpPr txBox="1"/>
              <p:nvPr/>
            </p:nvSpPr>
            <p:spPr>
              <a:xfrm>
                <a:off x="9099238" y="416242"/>
                <a:ext cx="2663260" cy="1328023"/>
              </a:xfrm>
              <a:prstGeom prst="roundRect">
                <a:avLst/>
              </a:prstGeom>
              <a:noFill/>
              <a:ln w="3810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“red die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“blue die is 5”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“sum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43694E-3EA0-2C5A-011E-887EE741B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238" y="416242"/>
                <a:ext cx="2663260" cy="1328023"/>
              </a:xfrm>
              <a:prstGeom prst="roundRect">
                <a:avLst/>
              </a:prstGeom>
              <a:blipFill>
                <a:blip r:embed="rId4"/>
                <a:stretch>
                  <a:fillRect b="-4464"/>
                </a:stretch>
              </a:blipFill>
              <a:ln w="38100"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64037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7C7ED6-42D2-4879-8720-D72840160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are not mutually independent.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dirty="0"/>
                  <a:t>if the red die is 3, and blue die is 5 then the sum is 8 (so it can’t be 7)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216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47AD6AF-10A3-4366-9C0E-EC1F81F8071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 r="-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43694E-3EA0-2C5A-011E-887EE741BC5E}"/>
                  </a:ext>
                </a:extLst>
              </p:cNvPr>
              <p:cNvSpPr txBox="1"/>
              <p:nvPr/>
            </p:nvSpPr>
            <p:spPr>
              <a:xfrm>
                <a:off x="9099238" y="416242"/>
                <a:ext cx="2663260" cy="1328023"/>
              </a:xfrm>
              <a:prstGeom prst="roundRect">
                <a:avLst/>
              </a:prstGeom>
              <a:noFill/>
              <a:ln w="38100">
                <a:solidFill>
                  <a:schemeClr val="tx2">
                    <a:lumMod val="50000"/>
                  </a:schemeClr>
                </a:solidFill>
              </a:ln>
            </p:spPr>
            <p:txBody>
              <a:bodyPr wrap="square" anchor="ctr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“red die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“blue die is 5”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“sum is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7</m:t>
                    </m:r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”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243694E-3EA0-2C5A-011E-887EE741BC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9238" y="416242"/>
                <a:ext cx="2663260" cy="1328023"/>
              </a:xfrm>
              <a:prstGeom prst="roundRect">
                <a:avLst/>
              </a:prstGeom>
              <a:blipFill>
                <a:blip r:embed="rId4"/>
                <a:stretch>
                  <a:fillRect b="-4464"/>
                </a:stretch>
              </a:blipFill>
              <a:ln w="38100">
                <a:solidFill>
                  <a:schemeClr val="tx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2303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200"/>
                  </a:spcAft>
                </a:pPr>
                <a:r>
                  <a:rPr lang="en-US" b="1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 either. </a:t>
                </a:r>
                <a:r>
                  <a:rPr lang="en-US" dirty="0"/>
                  <a:t>For example…</a:t>
                </a:r>
                <a:endParaRPr lang="en-US" b="1" dirty="0"/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548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Checking Mutual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It’s not enough to check just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either.</a:t>
                </a:r>
              </a:p>
              <a:p>
                <a:r>
                  <a:rPr lang="en-US" dirty="0"/>
                  <a:t>Roll a fair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dirty="0"/>
                  <a:t>-sided die.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But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aren’t independent. </a:t>
                </a:r>
                <a:r>
                  <a:rPr lang="en-US" b="1" dirty="0"/>
                  <a:t>Because there’s a </a:t>
                </a:r>
                <a:r>
                  <a:rPr lang="en-US" b="1" u="sng" dirty="0"/>
                  <a:t>subset</a:t>
                </a:r>
                <a:r>
                  <a:rPr lang="en-US" b="1" dirty="0"/>
                  <a:t> that’s not independent,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</a:t>
                </a:r>
                <a:r>
                  <a:rPr lang="en-US" u="sng" dirty="0"/>
                  <a:t>not</a:t>
                </a:r>
                <a:r>
                  <a:rPr lang="en-US" dirty="0"/>
                  <a:t> mutually independent.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3019" b="-28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35006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A7FA0-FDEA-4B38-8769-08D2893705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Checking Pairwise / Mutual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FFC73-15C7-4973-92C2-C17C0EA910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check pairwise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 of </a:t>
            </a:r>
            <a:r>
              <a:rPr lang="en-US" u="sng" dirty="0"/>
              <a:t>size two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/>
              <a:t>To check mutual independence of events:</a:t>
            </a:r>
          </a:p>
          <a:p>
            <a:r>
              <a:rPr lang="en-US" dirty="0"/>
              <a:t>Check </a:t>
            </a:r>
            <a:r>
              <a:rPr lang="en-US" b="1" dirty="0"/>
              <a:t>every </a:t>
            </a:r>
            <a:r>
              <a:rPr lang="en-US" dirty="0"/>
              <a:t>subset.</a:t>
            </a:r>
          </a:p>
          <a:p>
            <a:endParaRPr lang="en-US" b="1" dirty="0"/>
          </a:p>
          <a:p>
            <a:endParaRPr lang="en-US" b="1" i="1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AE776FB-C1C8-234D-8261-E89B023BA3DB}"/>
              </a:ext>
            </a:extLst>
          </p:cNvPr>
          <p:cNvSpPr/>
          <p:nvPr/>
        </p:nvSpPr>
        <p:spPr>
          <a:xfrm>
            <a:off x="554506" y="5250149"/>
            <a:ext cx="11082987" cy="1245126"/>
          </a:xfrm>
          <a:prstGeom prst="roundRect">
            <a:avLst/>
          </a:prstGeom>
          <a:solidFill>
            <a:srgbClr val="CBECF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If a set of events are mutually independent, it is also pairwise independent.</a:t>
            </a:r>
          </a:p>
          <a:p>
            <a:pPr algn="ctr"/>
            <a:r>
              <a:rPr lang="en-US" sz="2600" i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but not necessarily the other way around! </a:t>
            </a:r>
          </a:p>
        </p:txBody>
      </p:sp>
    </p:spTree>
    <p:extLst>
      <p:ext uri="{BB962C8B-B14F-4D97-AF65-F5344CB8AC3E}">
        <p14:creationId xmlns:p14="http://schemas.microsoft.com/office/powerpoint/2010/main" val="1642044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ABDAE-9455-425E-9B17-50D71F362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+ Tips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506832" cy="4845504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dirty="0"/>
                  <a:t> Last time, we talked about </a:t>
                </a:r>
                <a:r>
                  <a:rPr lang="en-US" b="1" dirty="0"/>
                  <a:t>conditional probability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/>
                  <a:t>Definition of conditional probability: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b="1" dirty="0"/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/>
                  <a:t>Bayes’ Theorem: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endParaRPr lang="en-US" dirty="0"/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/>
                  <a:t> Law of Total Probability: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partition the sample space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b="1" dirty="0"/>
                  <a:t> </a:t>
                </a:r>
                <a:r>
                  <a:rPr lang="en-US" dirty="0"/>
                  <a:t>Now that we’re getting into more complex probabilities, it’s very helpful to clearly define events and then write given values in terms of the events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dirty="0"/>
                  <a:t> Writing down all the information given in the problem/what we’re asked for in terms of those events is helpful to figure out what rules we can use to relate them together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540AB5-1EAC-457E-BB24-E46CDB1906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506832" cy="4845504"/>
              </a:xfrm>
              <a:blipFill>
                <a:blip r:embed="rId3"/>
                <a:stretch>
                  <a:fillRect l="-132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28633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these properties help 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62760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Sensors (A, B, and C) in a factory monitor temperature, pressure, and humidity. Let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events that sensors A, B, and C start an alarm respectively. Assume alarms from the sensors are </a:t>
                </a:r>
                <a:r>
                  <a:rPr lang="en-US" u="sng" dirty="0"/>
                  <a:t>mutually independent</a:t>
                </a:r>
                <a:r>
                  <a:rPr lang="en-US" dirty="0"/>
                  <a:t>. The probability that each sensor triggers an alarm is: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=0.3,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 that </a:t>
                </a:r>
                <a:r>
                  <a:rPr lang="en-US" b="1" dirty="0"/>
                  <a:t>all</a:t>
                </a:r>
                <a:r>
                  <a:rPr lang="en-US" dirty="0"/>
                  <a:t> of the sensors go off?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is the probability that </a:t>
                </a:r>
                <a:r>
                  <a:rPr lang="en-US" b="1" dirty="0"/>
                  <a:t>at least one </a:t>
                </a:r>
                <a:r>
                  <a:rPr lang="en-US" dirty="0"/>
                  <a:t>of the sensors go off?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                   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62760" cy="4845504"/>
              </a:xfrm>
              <a:blipFill>
                <a:blip r:embed="rId3"/>
                <a:stretch>
                  <a:fillRect l="-1502" t="-2138" r="-1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48998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these properties help 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362760" cy="548304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Sensors (A, B, and C) in a factory monitor temperature, pressure, and humidity. Let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events that sensors A, B, and C start an alarm respectively. Assume alarms from the sensors are </a:t>
                </a:r>
                <a:r>
                  <a:rPr lang="en-US" u="sng" dirty="0"/>
                  <a:t>mutually independent</a:t>
                </a:r>
                <a:r>
                  <a:rPr lang="en-US" dirty="0"/>
                  <a:t>. The probability that each sensor triggers an alarm is: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=0.3,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1000" dirty="0"/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What is the probability that </a:t>
                </a:r>
                <a:r>
                  <a:rPr lang="en-US" b="1" dirty="0"/>
                  <a:t>all</a:t>
                </a:r>
                <a:r>
                  <a:rPr lang="en-US" dirty="0"/>
                  <a:t> of the sensors go off?</a:t>
                </a:r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=0.3⋅0.4⋅0.5=0.06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What is the probability that </a:t>
                </a:r>
                <a:r>
                  <a:rPr lang="en-US" b="1" dirty="0"/>
                  <a:t>at least one </a:t>
                </a:r>
                <a:r>
                  <a:rPr lang="en-US" dirty="0"/>
                  <a:t>of the sensors go off? </a:t>
                </a:r>
              </a:p>
              <a:p>
                <a:pPr>
                  <a:spcBef>
                    <a:spcPts val="0"/>
                  </a:spcBef>
                </a:pPr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362760" cy="5483044"/>
              </a:xfrm>
              <a:blipFill>
                <a:blip r:embed="rId3"/>
                <a:stretch>
                  <a:fillRect l="-1502" t="-1889" r="-1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C0879D7-498B-4D58-37B0-331EF865B617}"/>
              </a:ext>
            </a:extLst>
          </p:cNvPr>
          <p:cNvCxnSpPr/>
          <p:nvPr/>
        </p:nvCxnSpPr>
        <p:spPr>
          <a:xfrm>
            <a:off x="1355272" y="4724141"/>
            <a:ext cx="3171825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4A80854-C2F3-D00C-D06B-0881A8B436AC}"/>
              </a:ext>
            </a:extLst>
          </p:cNvPr>
          <p:cNvSpPr txBox="1"/>
          <p:nvPr/>
        </p:nvSpPr>
        <p:spPr>
          <a:xfrm>
            <a:off x="1654629" y="4560339"/>
            <a:ext cx="24563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mutual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9618012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2CAD4-65FE-46F9-85B0-4134EB386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these properties help us?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362760" cy="548304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Sensors (A, B, and C) in a factory monitor temperature, pressure, and humidity. Let events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events that sensors A, B, and C start an alarm respectively. Assume alarms from the sensors are </a:t>
                </a:r>
                <a:r>
                  <a:rPr lang="en-US" u="sng" dirty="0"/>
                  <a:t>mutually independent</a:t>
                </a:r>
                <a:r>
                  <a:rPr lang="en-US" dirty="0"/>
                  <a:t>. The probability that each sensor triggers an alarm is: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=0.3,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=0.4,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=0.5</m:t>
                    </m:r>
                  </m:oMath>
                </a14:m>
                <a:endParaRPr lang="en-US" sz="1000" dirty="0"/>
              </a:p>
              <a:p>
                <a:pPr>
                  <a:spcBef>
                    <a:spcPts val="1500"/>
                  </a:spcBef>
                </a:pPr>
                <a:r>
                  <a:rPr lang="en-US" dirty="0"/>
                  <a:t>What is the probability that </a:t>
                </a:r>
                <a:r>
                  <a:rPr lang="en-US" b="1" dirty="0"/>
                  <a:t>all</a:t>
                </a:r>
                <a:r>
                  <a:rPr lang="en-US" dirty="0"/>
                  <a:t> of the sensors go off?</a:t>
                </a:r>
              </a:p>
              <a:p>
                <a:pPr>
                  <a:spcBef>
                    <a:spcPts val="200"/>
                  </a:spcBef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=0.3⋅0.4⋅0.5=0.06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>
                  <a:spcBef>
                    <a:spcPts val="0"/>
                  </a:spcBef>
                </a:pPr>
                <a:r>
                  <a:rPr lang="en-US" dirty="0"/>
                  <a:t>What is the probability that </a:t>
                </a:r>
                <a:r>
                  <a:rPr lang="en-US" b="1" dirty="0"/>
                  <a:t>at least one </a:t>
                </a:r>
                <a:r>
                  <a:rPr lang="en-US" dirty="0"/>
                  <a:t>of the sensors go off? </a:t>
                </a:r>
              </a:p>
              <a:p>
                <a:pPr>
                  <a:spcBef>
                    <a:spcPts val="0"/>
                  </a:spcBef>
                </a:pP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</m:s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𝐵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</m:sSup>
                                <m:r>
                                  <a:rPr lang="en-US" sz="2200" i="1">
                                    <a:latin typeface="Cambria Math" panose="02040503050406030204" pitchFamily="18" charset="0"/>
                                  </a:rPr>
                                  <m:t>∩</m:t>
                                </m:r>
                                <m:sSup>
                                  <m:sSupPr>
                                    <m:ctrlP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200" i="1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p>
                                    <m:r>
                                      <a:rPr lang="en-US" sz="2200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e>
                    </m:d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=1−</m:t>
                    </m:r>
                  </m:oMath>
                </a14:m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∩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sup>
                        </m:sSup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=1−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0" smtClean="0">
                            <a:latin typeface="Cambria Math" panose="02040503050406030204" pitchFamily="18" charset="0"/>
                          </a:rPr>
                          <m:t>0.7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⋅0.6⋅0.5</m:t>
                        </m:r>
                      </m:e>
                    </m:d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=0.79</m:t>
                    </m:r>
                  </m:oMath>
                </a14:m>
                <a:endParaRPr lang="en-US" sz="2200" dirty="0"/>
              </a:p>
              <a:p>
                <a:pPr>
                  <a:spcBef>
                    <a:spcPts val="0"/>
                  </a:spcBef>
                </a:pPr>
                <a:r>
                  <a:rPr lang="en-US" sz="2200" i="1" dirty="0"/>
                  <a:t>“probability at least one sensor goes off is 1 – probability </a:t>
                </a:r>
                <a:r>
                  <a:rPr lang="en-US" sz="2200" i="1" u="sng" dirty="0"/>
                  <a:t>none</a:t>
                </a:r>
                <a:r>
                  <a:rPr lang="en-US" sz="2200" i="1" dirty="0"/>
                  <a:t> of the sensors go off”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E78317-21E0-424B-9656-DAFDE568BDA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362760" cy="5483044"/>
              </a:xfrm>
              <a:blipFill>
                <a:blip r:embed="rId3"/>
                <a:stretch>
                  <a:fillRect l="-1502" t="-1889" r="-12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9A3E7FF-B699-DA58-9AEE-34F90CB53187}"/>
              </a:ext>
            </a:extLst>
          </p:cNvPr>
          <p:cNvCxnSpPr/>
          <p:nvPr/>
        </p:nvCxnSpPr>
        <p:spPr>
          <a:xfrm>
            <a:off x="1355272" y="4724141"/>
            <a:ext cx="3171825" cy="0"/>
          </a:xfrm>
          <a:prstGeom prst="straightConnector1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5EE10C23-7BCE-005C-F33F-AB66B940E773}"/>
              </a:ext>
            </a:extLst>
          </p:cNvPr>
          <p:cNvSpPr txBox="1"/>
          <p:nvPr/>
        </p:nvSpPr>
        <p:spPr>
          <a:xfrm>
            <a:off x="1654629" y="4560339"/>
            <a:ext cx="2456308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mutual independence</a:t>
            </a:r>
          </a:p>
        </p:txBody>
      </p:sp>
    </p:spTree>
    <p:extLst>
      <p:ext uri="{BB962C8B-B14F-4D97-AF65-F5344CB8AC3E}">
        <p14:creationId xmlns:p14="http://schemas.microsoft.com/office/powerpoint/2010/main" val="12488617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F9AA40C-C851-4525-A66D-B5E5083D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C069D6-E81C-4C71-A3AC-034F9AC9E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4605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5E345-BDF5-4625-9A64-32F0139FC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Independence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3429001"/>
                <a:ext cx="9987985" cy="2880360"/>
              </a:xfrm>
            </p:spPr>
            <p:txBody>
              <a:bodyPr/>
              <a:lstStyle/>
              <a:p>
                <a:r>
                  <a:rPr lang="en-US" dirty="0"/>
                  <a:t>&gt; “if you condition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they are independent”</a:t>
                </a:r>
              </a:p>
              <a:p>
                <a:r>
                  <a:rPr lang="en-US" dirty="0"/>
                  <a:t>&gt; “in this new “restricted sample space” after conditioning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are independent”</a:t>
                </a:r>
              </a:p>
              <a:p>
                <a:r>
                  <a:rPr lang="en-US" dirty="0"/>
                  <a:t>&gt; “after we know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happened knowing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doesn’t give us any additional information about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happens”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05DCEE-94F7-4F9E-A3CC-BDA292CFBFB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3429001"/>
                <a:ext cx="9987985" cy="2880360"/>
              </a:xfrm>
              <a:blipFill>
                <a:blip r:embed="rId3"/>
                <a:stretch>
                  <a:fillRect l="-1708" t="-3814" r="-1769" b="-7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CC082B08-3161-75D2-9C7F-15330454FA6A}"/>
              </a:ext>
            </a:extLst>
          </p:cNvPr>
          <p:cNvGrpSpPr/>
          <p:nvPr/>
        </p:nvGrpSpPr>
        <p:grpSpPr>
          <a:xfrm>
            <a:off x="575239" y="1553514"/>
            <a:ext cx="9030914" cy="1751663"/>
            <a:chOff x="1195367" y="3429001"/>
            <a:chExt cx="6101786" cy="163280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21B68EC-2732-A3C9-672F-779FED79B0B9}"/>
                    </a:ext>
                  </a:extLst>
                </p:cNvPr>
                <p:cNvSpPr/>
                <p:nvPr/>
              </p:nvSpPr>
              <p:spPr>
                <a:xfrm>
                  <a:off x="1195367" y="4028068"/>
                  <a:ext cx="6101786" cy="1033733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t"/>
                <a:lstStyle/>
                <a:p>
                  <a:pPr algn="ctr"/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Two events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𝐵</m:t>
                      </m:r>
                    </m:oMath>
                  </a14:m>
                  <a:r>
                    <a:rPr lang="en-US" sz="2800" b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are </a:t>
                  </a:r>
                  <a:r>
                    <a:rPr lang="en-US" sz="2800" b="1" i="1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conditionally </a:t>
                  </a:r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independent on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  <a:cs typeface="Segoe UI Semibold" panose="020B0702040204020203" pitchFamily="34" charset="0"/>
                        </a:rPr>
                        <m:t>𝐶</m:t>
                      </m:r>
                    </m:oMath>
                  </a14:m>
                  <a:r>
                    <a:rPr lang="en-US" sz="2800" dirty="0">
                      <a:latin typeface="Segoe UI Semibold" panose="020B0702040204020203" pitchFamily="34" charset="0"/>
                      <a:cs typeface="Segoe UI Semibold" panose="020B0702040204020203" pitchFamily="34" charset="0"/>
                    </a:rPr>
                    <a:t> if 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𝐵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|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|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𝐶</m:t>
                            </m:r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(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𝐵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|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𝐶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D21B68EC-2732-A3C9-672F-779FED79B0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95367" y="4028068"/>
                  <a:ext cx="6101786" cy="1033733"/>
                </a:xfrm>
                <a:prstGeom prst="rect">
                  <a:avLst/>
                </a:prstGeom>
                <a:blipFill>
                  <a:blip r:embed="rId4"/>
                  <a:stretch>
                    <a:fillRect l="-135" t="-5495" r="-1282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03A288B-6350-84CF-5663-04D748AC38EB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Conditional Independence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518264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2E99-5AED-4CCA-AB7D-D87C71A4F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616760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You have two coins.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comes up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You will roll a (fair) die, if the result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twice (independently); if the result is even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twice (independently)</a:t>
                </a:r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be the event “the first flip is heads”,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be the event “the second flip is heads”,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 be the event “the die was odd”</a:t>
                </a:r>
              </a:p>
              <a:p>
                <a:endParaRPr lang="en-US" dirty="0"/>
              </a:p>
              <a:p>
                <a:r>
                  <a:rPr lang="en-US" b="1" dirty="0"/>
                  <a:t>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b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independent?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44D11D-C8F1-44E9-B2F7-655B01D738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616760" cy="4845504"/>
              </a:xfrm>
              <a:blipFill>
                <a:blip r:embed="rId3"/>
                <a:stretch>
                  <a:fillRect l="-1469" t="-2138" r="-17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5A30681A-AD8F-F432-9F37-9BBA35D2392B}"/>
              </a:ext>
            </a:extLst>
          </p:cNvPr>
          <p:cNvSpPr/>
          <p:nvPr/>
        </p:nvSpPr>
        <p:spPr>
          <a:xfrm>
            <a:off x="9115425" y="5915025"/>
            <a:ext cx="2850126" cy="679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pollev.com/jolie312</a:t>
            </a:r>
          </a:p>
        </p:txBody>
      </p:sp>
    </p:spTree>
    <p:extLst>
      <p:ext uri="{BB962C8B-B14F-4D97-AF65-F5344CB8AC3E}">
        <p14:creationId xmlns:p14="http://schemas.microsoft.com/office/powerpoint/2010/main" val="286180578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(Unconditioned) Independence</a:t>
                </a:r>
                <a:br>
                  <a:rPr lang="en-US" sz="3100" b="1" dirty="0"/>
                </a:br>
                <a:r>
                  <a:rPr lang="en-US" sz="3100" b="1" i="1" dirty="0"/>
                  <a:t>check whether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1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3100" b="1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endParaRPr lang="en-US" dirty="0"/>
              </a:p>
              <a:p>
                <a:endParaRPr lang="en-US" b="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  <a:blipFill>
                <a:blip r:embed="rId4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6250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(Unconditioned) Independence</a:t>
                </a:r>
                <a:br>
                  <a:rPr lang="en-US" sz="3100" b="1" dirty="0"/>
                </a:br>
                <a:r>
                  <a:rPr lang="en-US" sz="3100" b="1" i="1" dirty="0"/>
                  <a:t>check whether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1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3100" b="1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endParaRPr lang="en-US" dirty="0"/>
              </a:p>
              <a:p>
                <a:endParaRPr lang="en-US" b="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  <a:blipFill>
                <a:blip r:embed="rId4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98006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(Unconditioned) Independence</a:t>
                </a:r>
                <a:br>
                  <a:rPr lang="en-US" sz="3100" b="1" dirty="0"/>
                </a:br>
                <a:r>
                  <a:rPr lang="en-US" sz="3100" b="1" i="1" dirty="0"/>
                  <a:t>check whether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1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3100" b="1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:endParaRPr lang="en-US" b="0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88672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(Unconditioned) Independence</a:t>
                </a:r>
                <a:br>
                  <a:rPr lang="en-US" sz="3100" b="1" dirty="0"/>
                </a:br>
                <a:r>
                  <a:rPr lang="en-US" sz="3100" b="1" i="1" dirty="0"/>
                  <a:t>check whether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1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3100" b="1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⋅0.85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.675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=.455625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:endParaRPr lang="en-US" b="0" i="1" dirty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  <a:blipFill>
                <a:blip r:embed="rId4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7892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D74D3D-2DB5-4DA9-8B1F-125FB686A23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pc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versus </a:t>
                </a:r>
                <a14:m>
                  <m:oMath xmlns:m="http://schemas.openxmlformats.org/officeDocument/2006/math">
                    <m:r>
                      <a:rPr lang="en-US" i="1" spc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ED74D3D-2DB5-4DA9-8B1F-125FB686A2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t="-6587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4029FD4-499C-3A94-25E9-B6575C3B8C33}"/>
                  </a:ext>
                </a:extLst>
              </p:cNvPr>
              <p:cNvSpPr/>
              <p:nvPr/>
            </p:nvSpPr>
            <p:spPr>
              <a:xfrm>
                <a:off x="444734" y="1574105"/>
                <a:ext cx="11187259" cy="2009353"/>
              </a:xfrm>
              <a:prstGeom prst="round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probability that both</a:t>
                </a:r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𝑨</m:t>
                    </m:r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kumimoji="0" lang="en-US" sz="2800" b="1" i="0" u="sng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kumimoji="0" lang="en-US" sz="2800" b="1" i="1" u="sng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𝑩</m:t>
                    </m:r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happen</a:t>
                </a: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4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need to consider the probabilities that both of these events happen and are </a:t>
                </a:r>
                <a:r>
                  <a:rPr kumimoji="0" lang="en-US" sz="2400" i="1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not</a:t>
                </a:r>
                <a:r>
                  <a:rPr kumimoji="0" lang="en-US" sz="24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kumimoji="0" lang="en-US" sz="24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 any information</a:t>
                </a: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400" b="0" baseline="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“what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’s the probability A </a:t>
                </a:r>
                <a:r>
                  <a:rPr lang="en-US" sz="2400" u="sng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and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 happens”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4029FD4-499C-3A94-25E9-B6575C3B8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34" y="1574105"/>
                <a:ext cx="11187259" cy="2009353"/>
              </a:xfrm>
              <a:prstGeom prst="roundRect">
                <a:avLst/>
              </a:prstGeom>
              <a:blipFill>
                <a:blip r:embed="rId4"/>
                <a:stretch>
                  <a:fillRect b="-885"/>
                </a:stretch>
              </a:blipFill>
              <a:ln w="571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8B0A931-59CC-6444-571B-80734486C993}"/>
                  </a:ext>
                </a:extLst>
              </p:cNvPr>
              <p:cNvSpPr/>
              <p:nvPr/>
            </p:nvSpPr>
            <p:spPr>
              <a:xfrm>
                <a:off x="444733" y="3787347"/>
                <a:ext cx="11317765" cy="2662881"/>
              </a:xfrm>
              <a:prstGeom prst="round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US" sz="2800" b="1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d>
                  </m:oMath>
                </a14:m>
                <a:r>
                  <a:rPr kumimoji="0" 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the probability that </a:t>
                </a:r>
                <a14:m>
                  <m:oMath xmlns:m="http://schemas.openxmlformats.org/officeDocument/2006/math">
                    <m:r>
                      <a:rPr kumimoji="0" lang="en-US" sz="2800" b="1" i="1" u="none" strike="noStrike" kern="1200" cap="none" spc="0" normalizeH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𝑨</m:t>
                    </m:r>
                  </m:oMath>
                </a14:m>
                <a:r>
                  <a:rPr kumimoji="0" lang="en-US" sz="2800" b="1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happens </a:t>
                </a:r>
                <a:r>
                  <a:rPr lang="en-US" sz="2800" b="1" u="sng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given/conditioning on</a:t>
                </a:r>
                <a:r>
                  <a:rPr lang="en-US" sz="2800" b="1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𝑩</m:t>
                    </m:r>
                  </m:oMath>
                </a14:m>
                <a:endParaRPr kumimoji="0" lang="en-US" sz="2800" b="1" i="0" u="sng" strike="noStrike" kern="120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kumimoji="0" lang="en-US" sz="240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are looking for the probability that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𝐴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happens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but we are given the extra information that B happens</a:t>
                </a: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“what’s the probability of A </a:t>
                </a:r>
                <a:r>
                  <a:rPr lang="en-US" sz="2400" u="sng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given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B”</a:t>
                </a:r>
              </a:p>
              <a:p>
                <a:pPr marL="91440" marR="0" lvl="0" indent="-91440" algn="ctr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“</a:t>
                </a:r>
                <a:r>
                  <a:rPr lang="en-US" sz="2400" u="sng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</a:t>
                </a: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B, what’s the probability A happens”</a:t>
                </a:r>
                <a:endParaRPr lang="en-US" sz="2400" baseline="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7" name="Rectangle: Rounded Corners 6">
                <a:extLst>
                  <a:ext uri="{FF2B5EF4-FFF2-40B4-BE49-F238E27FC236}">
                    <a16:creationId xmlns:a16="http://schemas.microsoft.com/office/drawing/2014/main" id="{68B0A931-59CC-6444-571B-80734486C9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733" y="3787347"/>
                <a:ext cx="11317765" cy="2662881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571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653492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(Unconditioned) Independence</a:t>
                </a:r>
                <a:br>
                  <a:rPr lang="en-US" sz="3100" b="1" dirty="0"/>
                </a:br>
                <a:r>
                  <a:rPr lang="en-US" sz="3100" b="1" i="1" dirty="0"/>
                  <a:t>check whether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1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3100" b="1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675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455625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b="0" i="1" dirty="0">
                  <a:solidFill>
                    <a:schemeClr val="accent5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08665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(Unconditioned) Independence</a:t>
                </a:r>
                <a:br>
                  <a:rPr lang="en-US" sz="3100" b="1" dirty="0"/>
                </a:br>
                <a:r>
                  <a:rPr lang="en-US" sz="3100" b="1" i="1" dirty="0"/>
                  <a:t>check whether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1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3100" b="1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⋅0.85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.675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=.455625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.85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=.48625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endParaRPr lang="en-US" b="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754921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(Unconditioned) Independence</a:t>
                </a:r>
                <a:br>
                  <a:rPr lang="en-US" sz="3100" b="1" dirty="0"/>
                </a:br>
                <a:r>
                  <a:rPr lang="en-US" sz="3100" b="1" i="1" dirty="0"/>
                  <a:t>check whether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1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3100" b="1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⋅0.85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.675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=.455625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.85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=.48625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So, they’re not independent!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7586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(Unconditioned) Independence</a:t>
                </a:r>
                <a:br>
                  <a:rPr lang="en-US" sz="3100" b="1" dirty="0"/>
                </a:br>
                <a:r>
                  <a:rPr lang="en-US" sz="3100" b="1" i="1" dirty="0"/>
                  <a:t>check whether </a:t>
                </a:r>
                <a14:m>
                  <m:oMath xmlns:m="http://schemas.openxmlformats.org/officeDocument/2006/math">
                    <m:r>
                      <a:rPr lang="en-US" sz="3100" b="1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3100" b="1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  <m:r>
                      <a:rPr lang="en-US" sz="31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100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3100" b="1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sz="3100" b="1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  <m:sub>
                            <m:r>
                              <a:rPr lang="en-US" sz="3100" b="1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3100" b="1" i="1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4C7AACA-BB4E-4EEB-B852-CC3607F514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85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675</m:t>
                    </m:r>
                  </m:oMath>
                </a14:m>
                <a:r>
                  <a:rPr lang="en-US" dirty="0"/>
                  <a:t> (the same formula works)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675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455625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</m:acc>
                      </m:e>
                    </m:d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r>
                  <a:rPr lang="en-US" dirty="0">
                    <a:solidFill>
                      <a:schemeClr val="accent5"/>
                    </a:solidFill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85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48625</m:t>
                    </m:r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dirty="0"/>
                  <a:t>So, they’re not independent!</a:t>
                </a:r>
              </a:p>
              <a:p>
                <a:endParaRPr lang="en-US" dirty="0"/>
              </a:p>
              <a:p>
                <a:r>
                  <a:rPr lang="en-US" b="1" i="1" dirty="0"/>
                  <a:t>Intuition</a:t>
                </a:r>
                <a:r>
                  <a:rPr lang="en-US" i="1" dirty="0"/>
                  <a:t>: seeing a head gives you information – information that it’s more likely you got the biased coin and so the next head is more likely.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5AAEACB-6109-47BB-B665-784D85B5F5C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5275146"/>
              </a:xfrm>
              <a:blipFill>
                <a:blip r:embed="rId4"/>
                <a:stretch>
                  <a:fillRect l="-708" b="-1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EB60D08-74BD-037D-89D4-4965185672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08837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4E95FC-39BC-447E-9713-A29C964CC0E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Conditional Independence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br>
                  <a:rPr lang="en-US" dirty="0"/>
                </a:br>
                <a:r>
                  <a:rPr kumimoji="0" lang="en-US" sz="3100" b="1" i="1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check whether </a:t>
                </a:r>
                <a14:m>
                  <m:oMath xmlns:m="http://schemas.openxmlformats.org/officeDocument/2006/math">
                    <m:r>
                      <a:rPr kumimoji="0" lang="en-US" sz="3100" b="1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rgbClr val="3E885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ℙ</m:t>
                    </m:r>
                    <m:d>
                      <m:dPr>
                        <m:ctrlP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3E88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3E88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3E88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|</m:t>
                        </m:r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3E88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𝑶</m:t>
                        </m:r>
                      </m:e>
                    </m:d>
                    <m:r>
                      <a:rPr kumimoji="0" lang="en-US" sz="3100" b="1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kumimoji="0" lang="en-US" sz="3100" b="1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rgbClr val="B6A47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ℙ</m:t>
                    </m:r>
                    <m:d>
                      <m:dPr>
                        <m:ctrlPr>
                          <a:rPr kumimoji="0" lang="en-US" sz="3100" b="1" i="1" u="none" strike="noStrike" kern="1200" cap="none" spc="100" normalizeH="0" baseline="0" noProof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|</m:t>
                        </m:r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𝑶</m:t>
                        </m:r>
                      </m:e>
                    </m:d>
                    <m:r>
                      <a:rPr kumimoji="0" lang="en-US" sz="3100" b="1" i="1" u="none" strike="noStrike" kern="1200" cap="none" spc="100" normalizeH="0" baseline="0" noProof="0">
                        <a:ln>
                          <a:noFill/>
                        </a:ln>
                        <a:solidFill>
                          <a:srgbClr val="B6A47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ℙ</m:t>
                    </m:r>
                    <m:d>
                      <m:dPr>
                        <m:ctrlPr>
                          <a:rPr kumimoji="0" lang="en-US" sz="3100" b="1" i="1" u="none" strike="noStrike" kern="1200" cap="none" spc="100" normalizeH="0" baseline="0" noProof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|</m:t>
                        </m:r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4E95FC-39BC-447E-9713-A29C964CC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2838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=1/2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pc="10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pc="10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1" i="1" spc="10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=1/4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28383"/>
              </a:xfr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07565F-F468-1A06-09EB-61CD21DD4B87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0.85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07565F-F468-1A06-09EB-61CD21DD4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9105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6A17CF-1A1F-F052-F350-F970907F7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681561-0F81-113E-4608-43E9815E33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Conditional Independence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br>
                  <a:rPr lang="en-US" dirty="0"/>
                </a:br>
                <a:r>
                  <a:rPr kumimoji="0" lang="en-US" sz="3100" b="1" i="1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check whether </a:t>
                </a:r>
                <a14:m>
                  <m:oMath xmlns:m="http://schemas.openxmlformats.org/officeDocument/2006/math">
                    <m:r>
                      <a:rPr kumimoji="0" lang="en-US" sz="3100" b="1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rgbClr val="3E885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ℙ</m:t>
                    </m:r>
                    <m:d>
                      <m:dPr>
                        <m:ctrlP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3E88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3E88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3E88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|</m:t>
                        </m:r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3E88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𝑶</m:t>
                        </m:r>
                      </m:e>
                    </m:d>
                    <m:r>
                      <a:rPr kumimoji="0" lang="en-US" sz="3100" b="1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kumimoji="0" lang="en-US" sz="3100" b="1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rgbClr val="B6A47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ℙ</m:t>
                    </m:r>
                    <m:d>
                      <m:dPr>
                        <m:ctrlPr>
                          <a:rPr kumimoji="0" lang="en-US" sz="3100" b="1" i="1" u="none" strike="noStrike" kern="1200" cap="none" spc="100" normalizeH="0" baseline="0" noProof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|</m:t>
                        </m:r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𝑶</m:t>
                        </m:r>
                      </m:e>
                    </m:d>
                    <m:r>
                      <a:rPr kumimoji="0" lang="en-US" sz="3100" b="1" i="1" u="none" strike="noStrike" kern="1200" cap="none" spc="100" normalizeH="0" baseline="0" noProof="0">
                        <a:ln>
                          <a:noFill/>
                        </a:ln>
                        <a:solidFill>
                          <a:srgbClr val="B6A47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ℙ</m:t>
                    </m:r>
                    <m:d>
                      <m:dPr>
                        <m:ctrlPr>
                          <a:rPr kumimoji="0" lang="en-US" sz="3100" b="1" i="1" u="none" strike="noStrike" kern="1200" cap="none" spc="100" normalizeH="0" baseline="0" noProof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|</m:t>
                        </m:r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4E95FC-39BC-447E-9713-A29C964CC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6F3C07-CF1D-B7B6-2411-4C3682EB57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28383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pc="10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pc="10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1" i="1" spc="10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/>
                <a:r>
                  <a:rPr lang="en-US" dirty="0"/>
                  <a:t>if the die is odd, there are 2 </a:t>
                </a:r>
                <a:r>
                  <a:rPr lang="en-US" u="sng" dirty="0"/>
                  <a:t>independent</a:t>
                </a:r>
                <a:r>
                  <a:rPr lang="en-US" dirty="0"/>
                  <a:t> flips from A</a:t>
                </a:r>
              </a:p>
              <a:p>
                <a:pPr marL="0" indent="0">
                  <a:buNone/>
                </a:pPr>
                <a:endParaRPr lang="en-US" sz="11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D6F3C07-CF1D-B7B6-2411-4C3682EB57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28383"/>
              </a:xfrm>
              <a:blipFill>
                <a:blip r:embed="rId4"/>
                <a:stretch>
                  <a:fillRect l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7785FCB-B245-3C98-1B71-E3494366D31D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07565F-F468-1A06-09EB-61CD21DD4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382326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5D6087-7041-5A57-8D99-818B11609A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D3DBB70-BFC0-E9DC-EC7E-6DA9084161B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Conditional Independence on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</m:oMath>
                </a14:m>
                <a:br>
                  <a:rPr lang="en-US" dirty="0"/>
                </a:br>
                <a:r>
                  <a:rPr kumimoji="0" lang="en-US" sz="3100" b="1" i="1" u="none" strike="noStrike" kern="1200" cap="none" spc="100" normalizeH="0" baseline="0" noProof="0" dirty="0">
                    <a:ln>
                      <a:noFill/>
                    </a:ln>
                    <a:solidFill>
                      <a:prstClr val="black">
                        <a:lumMod val="95000"/>
                        <a:lumOff val="5000"/>
                      </a:prstClr>
                    </a:solidFill>
                    <a:effectLst/>
                    <a:uLnTx/>
                    <a:uFillTx/>
                    <a:latin typeface="Segoe UI" panose="020B0502040204020203" pitchFamily="34" charset="0"/>
                    <a:ea typeface="+mj-ea"/>
                    <a:cs typeface="Segoe UI" panose="020B0502040204020203" pitchFamily="34" charset="0"/>
                  </a:rPr>
                  <a:t>check whether </a:t>
                </a:r>
                <a14:m>
                  <m:oMath xmlns:m="http://schemas.openxmlformats.org/officeDocument/2006/math">
                    <m:r>
                      <a:rPr kumimoji="0" lang="en-US" sz="3100" b="1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rgbClr val="3E8853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ℙ</m:t>
                    </m:r>
                    <m:d>
                      <m:dPr>
                        <m:ctrlP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3E88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3E88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∩</m:t>
                        </m:r>
                        <m:sSub>
                          <m:sSubPr>
                            <m:ctrlP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US" sz="3100" b="1" i="1" u="none" strike="noStrike" kern="1200" cap="none" spc="100" normalizeH="0" baseline="0" noProof="0" smtClean="0">
                                <a:ln>
                                  <a:noFill/>
                                </a:ln>
                                <a:solidFill>
                                  <a:srgbClr val="3E8853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3E88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|</m:t>
                        </m:r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3E8853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𝑶</m:t>
                        </m:r>
                      </m:e>
                    </m:d>
                    <m:r>
                      <a:rPr kumimoji="0" lang="en-US" sz="3100" b="1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prstClr val="black">
                            <a:lumMod val="95000"/>
                            <a:lumOff val="5000"/>
                          </a:prst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=</m:t>
                    </m:r>
                    <m:r>
                      <a:rPr kumimoji="0" lang="en-US" sz="3100" b="1" i="1" u="none" strike="noStrike" kern="1200" cap="none" spc="100" normalizeH="0" baseline="0" noProof="0" smtClean="0">
                        <a:ln>
                          <a:noFill/>
                        </a:ln>
                        <a:solidFill>
                          <a:srgbClr val="B6A47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ℙ</m:t>
                    </m:r>
                    <m:d>
                      <m:dPr>
                        <m:ctrlPr>
                          <a:rPr kumimoji="0" lang="en-US" sz="3100" b="1" i="1" u="none" strike="noStrike" kern="1200" cap="none" spc="100" normalizeH="0" baseline="0" noProof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𝟏</m:t>
                            </m:r>
                          </m:sub>
                        </m:sSub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|</m:t>
                        </m:r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𝑶</m:t>
                        </m:r>
                      </m:e>
                    </m:d>
                    <m:r>
                      <a:rPr kumimoji="0" lang="en-US" sz="3100" b="1" i="1" u="none" strike="noStrike" kern="1200" cap="none" spc="100" normalizeH="0" baseline="0" noProof="0">
                        <a:ln>
                          <a:noFill/>
                        </a:ln>
                        <a:solidFill>
                          <a:srgbClr val="B6A479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j-ea"/>
                      </a:rPr>
                      <m:t>ℙ</m:t>
                    </m:r>
                    <m:d>
                      <m:dPr>
                        <m:ctrlPr>
                          <a:rPr kumimoji="0" lang="en-US" sz="3100" b="1" i="1" u="none" strike="noStrike" kern="1200" cap="none" spc="100" normalizeH="0" baseline="0" noProof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</m:ctrlPr>
                          </m:sSubPr>
                          <m:e>
                            <m: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𝑪</m:t>
                            </m:r>
                          </m:e>
                          <m:sub>
                            <m:r>
                              <a:rPr kumimoji="0" lang="en-US" sz="3100" b="1" i="1" u="none" strike="noStrike" kern="1200" cap="none" spc="100" normalizeH="0" baseline="0" noProof="0">
                                <a:ln>
                                  <a:noFill/>
                                </a:ln>
                                <a:solidFill>
                                  <a:srgbClr val="B6A479">
                                    <a:lumMod val="75000"/>
                                  </a:srgbClr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j-ea"/>
                              </a:rPr>
                              <m:t>𝟐</m:t>
                            </m:r>
                          </m:sub>
                        </m:sSub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|</m:t>
                        </m:r>
                        <m:r>
                          <a:rPr kumimoji="0" lang="en-US" sz="3100" b="1" i="1" u="none" strike="noStrike" kern="1200" cap="none" spc="100" normalizeH="0" baseline="0" noProof="0" smtClean="0">
                            <a:ln>
                              <a:noFill/>
                            </a:ln>
                            <a:solidFill>
                              <a:srgbClr val="B6A479">
                                <a:lumMod val="75000"/>
                              </a:srgbClr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j-ea"/>
                          </a:rPr>
                          <m:t>𝑶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54E95FC-39BC-447E-9713-A29C964CC0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9" t="-25150" b="-185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573420D-CF90-6FF4-2E45-21C6F0F34AA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6"/>
                <a:ext cx="11187258" cy="5028383"/>
              </a:xfrm>
            </p:spPr>
            <p:txBody>
              <a:bodyPr>
                <a:normAutofit lnSpcReduction="10000"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pc="100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pc="10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pc="100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pc="10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1" i="1" spc="10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4">
                        <a:lumMod val="75000"/>
                      </a:schemeClr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US" dirty="0">
                  <a:solidFill>
                    <a:schemeClr val="accent4">
                      <a:lumMod val="75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solidFill>
                          <a:schemeClr val="accent5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dirty="0">
                  <a:solidFill>
                    <a:schemeClr val="accent5"/>
                  </a:solidFill>
                </a:endParaRPr>
              </a:p>
              <a:p>
                <a:pPr lvl="1"/>
                <a:r>
                  <a:rPr lang="en-US" dirty="0"/>
                  <a:t>if the die is odd, there are 2 </a:t>
                </a:r>
                <a:r>
                  <a:rPr lang="en-US" u="sng" dirty="0"/>
                  <a:t>independent</a:t>
                </a:r>
                <a:r>
                  <a:rPr lang="en-US" dirty="0"/>
                  <a:t> flips from A</a:t>
                </a:r>
              </a:p>
              <a:p>
                <a:pPr marL="0" indent="0">
                  <a:buNone/>
                </a:pPr>
                <a:endParaRPr lang="en-US" sz="1100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Yes!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are conditionally independent, conditioned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once we know which coin is being flipped, there are 2 independent flips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73F4C3-CA44-49CE-8C49-89FB668D01E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6"/>
                <a:ext cx="11187258" cy="5028383"/>
              </a:xfrm>
              <a:blipFill>
                <a:blip r:embed="rId4"/>
                <a:stretch>
                  <a:fillRect l="-1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D3B3A68-60CE-4DA2-C640-B3D3CCB67D62}"/>
                  </a:ext>
                </a:extLst>
              </p:cNvPr>
              <p:cNvSpPr txBox="1"/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noFill/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fair,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is heads with probability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85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. </a:t>
                </a:r>
              </a:p>
              <a:p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If the die is odd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(independently); otherwise flip coin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twice (independently)</a:t>
                </a:r>
              </a:p>
              <a:p>
                <a:endParaRPr lang="en-US" i="1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~“the first flip is heads”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second flip is heads”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~ “the die was odd”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07565F-F468-1A06-09EB-61CD21DD4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8837" y="2254822"/>
                <a:ext cx="3218423" cy="2862322"/>
              </a:xfrm>
              <a:prstGeom prst="rect">
                <a:avLst/>
              </a:prstGeom>
              <a:blipFill>
                <a:blip r:embed="rId5"/>
                <a:stretch>
                  <a:fillRect l="-931" t="-209" b="-1674"/>
                </a:stretch>
              </a:blipFill>
              <a:ln w="57150"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0646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04CFCF-E2B9-426C-A385-877485393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4A922-1C93-455A-BC85-C42582462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181673" cy="4845504"/>
          </a:xfrm>
        </p:spPr>
        <p:txBody>
          <a:bodyPr/>
          <a:lstStyle/>
          <a:p>
            <a:r>
              <a:rPr lang="en-US" dirty="0"/>
              <a:t>Read the problem carefully! </a:t>
            </a:r>
          </a:p>
          <a:p>
            <a:r>
              <a:rPr lang="en-US" b="1" dirty="0"/>
              <a:t>&gt;</a:t>
            </a:r>
            <a:r>
              <a:rPr lang="en-US" dirty="0"/>
              <a:t> When we say “these steps are independent of each other” in a sequential process, we usually mean “</a:t>
            </a:r>
            <a:r>
              <a:rPr lang="en-US" i="1" dirty="0"/>
              <a:t>conditioned on all prior steps</a:t>
            </a:r>
            <a:r>
              <a:rPr lang="en-US" dirty="0"/>
              <a:t>, these steps are </a:t>
            </a:r>
            <a:r>
              <a:rPr lang="en-US" u="sng" dirty="0"/>
              <a:t>conditionally independent</a:t>
            </a:r>
            <a:r>
              <a:rPr lang="en-US" dirty="0"/>
              <a:t> of each other.” </a:t>
            </a:r>
          </a:p>
          <a:p>
            <a:r>
              <a:rPr lang="en-US" b="1" dirty="0"/>
              <a:t>&gt; </a:t>
            </a:r>
            <a:r>
              <a:rPr lang="en-US" dirty="0"/>
              <a:t>Without this conditioning, the steps are often dependent because they can provide information about the chosen path.</a:t>
            </a:r>
          </a:p>
          <a:p>
            <a:endParaRPr lang="en-US" dirty="0"/>
          </a:p>
        </p:txBody>
      </p:sp>
      <p:pic>
        <p:nvPicPr>
          <p:cNvPr id="40" name="Graphic 39" descr="Dice with solid fill">
            <a:extLst>
              <a:ext uri="{FF2B5EF4-FFF2-40B4-BE49-F238E27FC236}">
                <a16:creationId xmlns:a16="http://schemas.microsoft.com/office/drawing/2014/main" id="{6F24C4FB-70AF-AE3E-CB31-E086F53BF72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 rot="930393">
            <a:off x="9589227" y="1372702"/>
            <a:ext cx="914400" cy="914400"/>
          </a:xfrm>
          <a:prstGeom prst="rect">
            <a:avLst/>
          </a:prstGeom>
        </p:spPr>
      </p:pic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CA5CB0F-1FA0-F0E0-9DE5-F101264DC5A5}"/>
              </a:ext>
            </a:extLst>
          </p:cNvPr>
          <p:cNvCxnSpPr>
            <a:cxnSpLocks/>
          </p:cNvCxnSpPr>
          <p:nvPr/>
        </p:nvCxnSpPr>
        <p:spPr>
          <a:xfrm flipH="1">
            <a:off x="9310685" y="1829903"/>
            <a:ext cx="371605" cy="48816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3ABA467-DCF5-BB8E-91F5-248AD75E25E3}"/>
              </a:ext>
            </a:extLst>
          </p:cNvPr>
          <p:cNvCxnSpPr>
            <a:cxnSpLocks/>
          </p:cNvCxnSpPr>
          <p:nvPr/>
        </p:nvCxnSpPr>
        <p:spPr>
          <a:xfrm>
            <a:off x="10373970" y="1829902"/>
            <a:ext cx="470492" cy="488168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3E0B0B97-2410-EF18-D385-9B67DD583F8D}"/>
              </a:ext>
            </a:extLst>
          </p:cNvPr>
          <p:cNvSpPr/>
          <p:nvPr/>
        </p:nvSpPr>
        <p:spPr>
          <a:xfrm>
            <a:off x="8688132" y="2380758"/>
            <a:ext cx="1120520" cy="562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Odd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D82DAEA9-FE34-3152-E1FE-0E52F512A1E6}"/>
              </a:ext>
            </a:extLst>
          </p:cNvPr>
          <p:cNvSpPr/>
          <p:nvPr/>
        </p:nvSpPr>
        <p:spPr>
          <a:xfrm>
            <a:off x="10267501" y="2380757"/>
            <a:ext cx="1120520" cy="5627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Even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83BDFE15-31E5-AC57-A5E3-33319CDBCF07}"/>
              </a:ext>
            </a:extLst>
          </p:cNvPr>
          <p:cNvCxnSpPr>
            <a:cxnSpLocks/>
            <a:stCxn id="43" idx="2"/>
            <a:endCxn id="46" idx="0"/>
          </p:cNvCxnSpPr>
          <p:nvPr/>
        </p:nvCxnSpPr>
        <p:spPr>
          <a:xfrm>
            <a:off x="9248392" y="2943549"/>
            <a:ext cx="9443" cy="291562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0D965E68-6054-63D0-0174-93DA9F36C622}"/>
              </a:ext>
            </a:extLst>
          </p:cNvPr>
          <p:cNvSpPr/>
          <p:nvPr/>
        </p:nvSpPr>
        <p:spPr>
          <a:xfrm>
            <a:off x="8581216" y="3235111"/>
            <a:ext cx="1353237" cy="56279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Coin A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31C12A77-16A6-AACA-AF99-DC9A90374700}"/>
              </a:ext>
            </a:extLst>
          </p:cNvPr>
          <p:cNvSpPr/>
          <p:nvPr/>
        </p:nvSpPr>
        <p:spPr>
          <a:xfrm>
            <a:off x="10151142" y="3235083"/>
            <a:ext cx="1353237" cy="5627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Coin B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A1EEF7E8-6694-C88E-71B7-F16BE03310CB}"/>
              </a:ext>
            </a:extLst>
          </p:cNvPr>
          <p:cNvCxnSpPr>
            <a:cxnSpLocks/>
            <a:stCxn id="46" idx="2"/>
            <a:endCxn id="50" idx="0"/>
          </p:cNvCxnSpPr>
          <p:nvPr/>
        </p:nvCxnSpPr>
        <p:spPr>
          <a:xfrm flipH="1">
            <a:off x="9003593" y="3797902"/>
            <a:ext cx="254242" cy="773255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947233A8-4400-1382-E856-F1B2CEB0F65A}"/>
              </a:ext>
            </a:extLst>
          </p:cNvPr>
          <p:cNvCxnSpPr>
            <a:cxnSpLocks/>
            <a:stCxn id="46" idx="2"/>
            <a:endCxn id="51" idx="0"/>
          </p:cNvCxnSpPr>
          <p:nvPr/>
        </p:nvCxnSpPr>
        <p:spPr>
          <a:xfrm>
            <a:off x="9257835" y="3797902"/>
            <a:ext cx="219086" cy="766377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C7473F5E-179C-84C9-7540-EC3BA4CA6139}"/>
              </a:ext>
            </a:extLst>
          </p:cNvPr>
          <p:cNvSpPr/>
          <p:nvPr/>
        </p:nvSpPr>
        <p:spPr>
          <a:xfrm>
            <a:off x="8827352" y="4571157"/>
            <a:ext cx="352481" cy="3624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 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F04EBF9-B9F9-B2D7-D00B-DD1125C662D5}"/>
              </a:ext>
            </a:extLst>
          </p:cNvPr>
          <p:cNvSpPr/>
          <p:nvPr/>
        </p:nvSpPr>
        <p:spPr>
          <a:xfrm>
            <a:off x="9250025" y="4564279"/>
            <a:ext cx="453791" cy="3693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id="{38CCF235-BEAA-0724-9093-7DABE604ED47}"/>
              </a:ext>
            </a:extLst>
          </p:cNvPr>
          <p:cNvSpPr/>
          <p:nvPr/>
        </p:nvSpPr>
        <p:spPr>
          <a:xfrm>
            <a:off x="10361068" y="4582588"/>
            <a:ext cx="453791" cy="3624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</a:t>
            </a:r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481E7173-E673-8550-3731-D7EC17D03ECC}"/>
              </a:ext>
            </a:extLst>
          </p:cNvPr>
          <p:cNvSpPr/>
          <p:nvPr/>
        </p:nvSpPr>
        <p:spPr>
          <a:xfrm>
            <a:off x="10904600" y="4582588"/>
            <a:ext cx="460561" cy="3624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47F536AC-AA73-7EBF-3E3E-4C5D0158F92B}"/>
              </a:ext>
            </a:extLst>
          </p:cNvPr>
          <p:cNvCxnSpPr>
            <a:cxnSpLocks/>
            <a:stCxn id="47" idx="2"/>
            <a:endCxn id="52" idx="0"/>
          </p:cNvCxnSpPr>
          <p:nvPr/>
        </p:nvCxnSpPr>
        <p:spPr>
          <a:xfrm flipH="1">
            <a:off x="10587964" y="3797874"/>
            <a:ext cx="239797" cy="78471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E1E6D10-73AC-FFD1-F084-5A6CB09E16FF}"/>
              </a:ext>
            </a:extLst>
          </p:cNvPr>
          <p:cNvCxnSpPr>
            <a:cxnSpLocks/>
            <a:stCxn id="47" idx="2"/>
            <a:endCxn id="53" idx="0"/>
          </p:cNvCxnSpPr>
          <p:nvPr/>
        </p:nvCxnSpPr>
        <p:spPr>
          <a:xfrm>
            <a:off x="10827761" y="3797874"/>
            <a:ext cx="307120" cy="78471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EBED8082-94E8-CC40-1633-BF03C1B7FEA6}"/>
              </a:ext>
            </a:extLst>
          </p:cNvPr>
          <p:cNvCxnSpPr>
            <a:cxnSpLocks/>
            <a:stCxn id="44" idx="2"/>
            <a:endCxn id="47" idx="0"/>
          </p:cNvCxnSpPr>
          <p:nvPr/>
        </p:nvCxnSpPr>
        <p:spPr>
          <a:xfrm>
            <a:off x="10827761" y="2943548"/>
            <a:ext cx="0" cy="291535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07FA7EF-4F39-09C2-BD58-0DA82EC824A8}"/>
                  </a:ext>
                </a:extLst>
              </p:cNvPr>
              <p:cNvSpPr txBox="1"/>
              <p:nvPr/>
            </p:nvSpPr>
            <p:spPr>
              <a:xfrm>
                <a:off x="8539917" y="3917324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07FA7EF-4F39-09C2-BD58-0DA82EC824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39917" y="3917324"/>
                <a:ext cx="67952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D793D53-7B3A-CF4C-89F6-3D6DFD5DA539}"/>
                  </a:ext>
                </a:extLst>
              </p:cNvPr>
              <p:cNvSpPr txBox="1"/>
              <p:nvPr/>
            </p:nvSpPr>
            <p:spPr>
              <a:xfrm>
                <a:off x="9292629" y="3910447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D793D53-7B3A-CF4C-89F6-3D6DFD5DA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2629" y="3910447"/>
                <a:ext cx="679527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6679346-EDB2-96A6-A935-919D12710ECE}"/>
                  </a:ext>
                </a:extLst>
              </p:cNvPr>
              <p:cNvSpPr txBox="1"/>
              <p:nvPr/>
            </p:nvSpPr>
            <p:spPr>
              <a:xfrm>
                <a:off x="10033512" y="3910447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0.85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46679346-EDB2-96A6-A935-919D12710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512" y="3910447"/>
                <a:ext cx="679527" cy="430887"/>
              </a:xfrm>
              <a:prstGeom prst="rect">
                <a:avLst/>
              </a:prstGeom>
              <a:blipFill>
                <a:blip r:embed="rId6"/>
                <a:stretch>
                  <a:fillRect l="-901" r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7455756-F38F-1AA9-A5D2-13C2D34DBD84}"/>
                  </a:ext>
                </a:extLst>
              </p:cNvPr>
              <p:cNvSpPr txBox="1"/>
              <p:nvPr/>
            </p:nvSpPr>
            <p:spPr>
              <a:xfrm>
                <a:off x="10937233" y="3904743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0.15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7455756-F38F-1AA9-A5D2-13C2D34DB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233" y="3904743"/>
                <a:ext cx="679527" cy="430887"/>
              </a:xfrm>
              <a:prstGeom prst="rect">
                <a:avLst/>
              </a:prstGeom>
              <a:blipFill>
                <a:blip r:embed="rId7"/>
                <a:stretch>
                  <a:fillRect l="-893" r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CC5B75-AE10-79A8-09D1-2268BA8DED33}"/>
                  </a:ext>
                </a:extLst>
              </p:cNvPr>
              <p:cNvSpPr txBox="1"/>
              <p:nvPr/>
            </p:nvSpPr>
            <p:spPr>
              <a:xfrm>
                <a:off x="8970921" y="1695371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7FCC5B75-AE10-79A8-09D1-2268BA8DE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0921" y="1695371"/>
                <a:ext cx="679527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F55A579-2C08-1701-036A-133E4E210496}"/>
                  </a:ext>
                </a:extLst>
              </p:cNvPr>
              <p:cNvSpPr txBox="1"/>
              <p:nvPr/>
            </p:nvSpPr>
            <p:spPr>
              <a:xfrm>
                <a:off x="10435905" y="1674310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1F55A579-2C08-1701-036A-133E4E210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5905" y="1674310"/>
                <a:ext cx="679527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AAD6A673-D885-09FC-2187-31424534C825}"/>
              </a:ext>
            </a:extLst>
          </p:cNvPr>
          <p:cNvCxnSpPr>
            <a:cxnSpLocks/>
            <a:endCxn id="65" idx="0"/>
          </p:cNvCxnSpPr>
          <p:nvPr/>
        </p:nvCxnSpPr>
        <p:spPr>
          <a:xfrm flipH="1">
            <a:off x="8898050" y="4890849"/>
            <a:ext cx="299962" cy="773255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AF6D0D87-1BF0-24C2-BD47-E428862AF862}"/>
              </a:ext>
            </a:extLst>
          </p:cNvPr>
          <p:cNvCxnSpPr>
            <a:cxnSpLocks/>
            <a:endCxn id="66" idx="0"/>
          </p:cNvCxnSpPr>
          <p:nvPr/>
        </p:nvCxnSpPr>
        <p:spPr>
          <a:xfrm>
            <a:off x="9198012" y="4890849"/>
            <a:ext cx="253376" cy="766377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1890B374-458F-8D86-CF8A-9931BD827FD1}"/>
              </a:ext>
            </a:extLst>
          </p:cNvPr>
          <p:cNvSpPr/>
          <p:nvPr/>
        </p:nvSpPr>
        <p:spPr>
          <a:xfrm>
            <a:off x="8721809" y="5664104"/>
            <a:ext cx="352481" cy="362456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 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D8A97455-D7B9-4372-05A0-245BF480FA16}"/>
              </a:ext>
            </a:extLst>
          </p:cNvPr>
          <p:cNvSpPr/>
          <p:nvPr/>
        </p:nvSpPr>
        <p:spPr>
          <a:xfrm>
            <a:off x="9224492" y="5657226"/>
            <a:ext cx="453791" cy="36933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9FAEA8-FCBF-A038-8A5C-BA5C9DEF465B}"/>
                  </a:ext>
                </a:extLst>
              </p:cNvPr>
              <p:cNvSpPr txBox="1"/>
              <p:nvPr/>
            </p:nvSpPr>
            <p:spPr>
              <a:xfrm>
                <a:off x="8480094" y="5010271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C9FAEA8-FCBF-A038-8A5C-BA5C9DEF4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094" y="5010271"/>
                <a:ext cx="679527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B543374-5ECC-2446-6C0B-ADE5E9E39BD9}"/>
                  </a:ext>
                </a:extLst>
              </p:cNvPr>
              <p:cNvSpPr txBox="1"/>
              <p:nvPr/>
            </p:nvSpPr>
            <p:spPr>
              <a:xfrm>
                <a:off x="9232806" y="5003394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8B543374-5ECC-2446-6C0B-ADE5E9E39B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2806" y="5003394"/>
                <a:ext cx="679527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E83370B-D246-1310-96D1-7E379EE4A087}"/>
              </a:ext>
            </a:extLst>
          </p:cNvPr>
          <p:cNvSpPr/>
          <p:nvPr/>
        </p:nvSpPr>
        <p:spPr>
          <a:xfrm>
            <a:off x="10292488" y="5706896"/>
            <a:ext cx="453791" cy="3624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</a:t>
            </a:r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7A0B4A65-0CDB-EE45-DB21-167B8A7237F9}"/>
              </a:ext>
            </a:extLst>
          </p:cNvPr>
          <p:cNvSpPr/>
          <p:nvPr/>
        </p:nvSpPr>
        <p:spPr>
          <a:xfrm>
            <a:off x="10927460" y="5706896"/>
            <a:ext cx="460561" cy="3624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T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0D5E95EF-2397-CBCA-020F-E8128B3B5152}"/>
              </a:ext>
            </a:extLst>
          </p:cNvPr>
          <p:cNvCxnSpPr>
            <a:cxnSpLocks/>
            <a:endCxn id="69" idx="0"/>
          </p:cNvCxnSpPr>
          <p:nvPr/>
        </p:nvCxnSpPr>
        <p:spPr>
          <a:xfrm flipH="1">
            <a:off x="10519384" y="4933612"/>
            <a:ext cx="308377" cy="77328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17861663-66E6-48AD-B5D5-AE2348AF4C4F}"/>
              </a:ext>
            </a:extLst>
          </p:cNvPr>
          <p:cNvCxnSpPr>
            <a:cxnSpLocks/>
            <a:endCxn id="70" idx="0"/>
          </p:cNvCxnSpPr>
          <p:nvPr/>
        </p:nvCxnSpPr>
        <p:spPr>
          <a:xfrm>
            <a:off x="10827761" y="4933612"/>
            <a:ext cx="329980" cy="773284"/>
          </a:xfrm>
          <a:prstGeom prst="straightConnector1">
            <a:avLst/>
          </a:prstGeom>
          <a:ln w="57150">
            <a:solidFill>
              <a:schemeClr val="accent3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872F4F9-4466-9191-C97A-115D16B30770}"/>
                  </a:ext>
                </a:extLst>
              </p:cNvPr>
              <p:cNvSpPr txBox="1"/>
              <p:nvPr/>
            </p:nvSpPr>
            <p:spPr>
              <a:xfrm>
                <a:off x="10033512" y="5046185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0.85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E872F4F9-4466-9191-C97A-115D16B307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3512" y="5046185"/>
                <a:ext cx="679527" cy="430887"/>
              </a:xfrm>
              <a:prstGeom prst="rect">
                <a:avLst/>
              </a:prstGeom>
              <a:blipFill>
                <a:blip r:embed="rId12"/>
                <a:stretch>
                  <a:fillRect l="-901" r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4B56972-4688-28D7-BFC8-E911E758E96A}"/>
                  </a:ext>
                </a:extLst>
              </p:cNvPr>
              <p:cNvSpPr txBox="1"/>
              <p:nvPr/>
            </p:nvSpPr>
            <p:spPr>
              <a:xfrm>
                <a:off x="10937233" y="5040481"/>
                <a:ext cx="679527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Segoe UI Semilight" panose="020B0402040204020203" pitchFamily="34" charset="0"/>
                        </a:rPr>
                        <m:t>0.15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94B56972-4688-28D7-BFC8-E911E758E9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7233" y="5040481"/>
                <a:ext cx="679527" cy="430887"/>
              </a:xfrm>
              <a:prstGeom prst="rect">
                <a:avLst/>
              </a:prstGeom>
              <a:blipFill>
                <a:blip r:embed="rId13"/>
                <a:stretch>
                  <a:fillRect l="-893" r="-4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Box 77">
            <a:extLst>
              <a:ext uri="{FF2B5EF4-FFF2-40B4-BE49-F238E27FC236}">
                <a16:creationId xmlns:a16="http://schemas.microsoft.com/office/drawing/2014/main" id="{D1820654-C4B5-6386-6D12-6ACFFE62F330}"/>
              </a:ext>
            </a:extLst>
          </p:cNvPr>
          <p:cNvSpPr txBox="1"/>
          <p:nvPr/>
        </p:nvSpPr>
        <p:spPr>
          <a:xfrm>
            <a:off x="8299148" y="788650"/>
            <a:ext cx="362548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from the example we just did</a:t>
            </a:r>
            <a:endParaRPr 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359640573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EBD9BE-D0DF-41D8-A015-E1A0424F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2427925" cy="590415"/>
          </a:xfrm>
        </p:spPr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CC08CEE-BBBE-4D76-90CC-C1442A19CE33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>
              <a:xfrm>
                <a:off x="1902775" y="3735550"/>
                <a:ext cx="9422722" cy="590415"/>
              </a:xfrm>
            </p:spPr>
            <p:txBody>
              <a:bodyPr>
                <a:noAutofit/>
              </a:bodyPr>
              <a:lstStyle/>
              <a:p>
                <a:r>
                  <a:rPr lang="en-US" sz="2200" dirty="0"/>
                  <a:t>How to compute 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Segoe UI Semibold" panose="020B0702040204020203" pitchFamily="34" charset="0"/>
                      </a:rPr>
                      <m:t>ℙ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∩…∩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200" dirty="0"/>
                  <a:t> if there aren’t mutually independent? </a:t>
                </a:r>
              </a:p>
            </p:txBody>
          </p:sp>
        </mc:Choice>
        <mc:Fallback xmlns="">
          <p:sp>
            <p:nvSpPr>
              <p:cNvPr id="5" name="Text Placeholder 4">
                <a:extLst>
                  <a:ext uri="{FF2B5EF4-FFF2-40B4-BE49-F238E27FC236}">
                    <a16:creationId xmlns:a16="http://schemas.microsoft.com/office/drawing/2014/main" id="{8CC08CEE-BBBE-4D76-90CC-C1442A19CE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902775" y="3735550"/>
                <a:ext cx="9422722" cy="590415"/>
              </a:xfrm>
              <a:blipFill>
                <a:blip r:embed="rId3"/>
                <a:stretch>
                  <a:fillRect l="-841" t="-6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873311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endParaRPr lang="en-US" dirty="0"/>
              </a:p>
              <a:p>
                <a:r>
                  <a:rPr lang="en-US" dirty="0"/>
                  <a:t>So,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b="0" dirty="0"/>
              </a:p>
              <a:p>
                <a:r>
                  <a:rPr lang="en-US" dirty="0"/>
                  <a:t>                     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∩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i="1" dirty="0"/>
                  <a:t>extending this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i="1" dirty="0"/>
                  <a:t> events….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84648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74D3D-2DB5-4DA9-8B1F-125FB686A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Technical Note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224654" cy="4845504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After you condition on an event, what remains is a probability space.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a valid probability space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(⋅|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r>
                  <a:rPr lang="en-US" dirty="0"/>
                  <a:t> is valid probability space</a:t>
                </a:r>
              </a:p>
              <a:p>
                <a:pPr lvl="1"/>
                <a:r>
                  <a:rPr lang="en-US" dirty="0"/>
                  <a:t>and,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0AE5629-3219-449B-904D-BE5DB83332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224654" cy="4845504"/>
              </a:xfrm>
              <a:blipFill>
                <a:blip r:embed="rId3"/>
                <a:stretch>
                  <a:fillRect l="-651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4029FD4-499C-3A94-25E9-B6575C3B8C33}"/>
                  </a:ext>
                </a:extLst>
              </p:cNvPr>
              <p:cNvSpPr/>
              <p:nvPr/>
            </p:nvSpPr>
            <p:spPr>
              <a:xfrm>
                <a:off x="679514" y="3121952"/>
                <a:ext cx="5131740" cy="2272191"/>
              </a:xfrm>
              <a:prstGeom prst="round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Sum of probabilities of outcomes in a sample space is 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Ω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24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lvl="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</a:pPr>
                <a:endParaRPr lang="en-US" sz="3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14029FD4-499C-3A94-25E9-B6575C3B8C3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514" y="3121952"/>
                <a:ext cx="5131740" cy="2272191"/>
              </a:xfrm>
              <a:prstGeom prst="roundRect">
                <a:avLst/>
              </a:prstGeom>
              <a:blipFill>
                <a:blip r:embed="rId4"/>
                <a:stretch>
                  <a:fillRect l="-7051" b="-6283"/>
                </a:stretch>
              </a:blipFill>
              <a:ln w="571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2C03E1E-152C-28BB-59FE-53B8534E9CCF}"/>
                  </a:ext>
                </a:extLst>
              </p:cNvPr>
              <p:cNvSpPr/>
              <p:nvPr/>
            </p:nvSpPr>
            <p:spPr>
              <a:xfrm>
                <a:off x="5999748" y="3121950"/>
                <a:ext cx="5512740" cy="2272191"/>
              </a:xfrm>
              <a:prstGeom prst="roundRect">
                <a:avLst/>
              </a:prstGeom>
              <a:noFill/>
              <a:ln w="5715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91440" lvl="0" indent="-91440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</a:pPr>
                <a:r>
                  <a:rPr lang="en-US" sz="2400" dirty="0">
                    <a:solidFill>
                      <a:prstClr val="black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Sum of probabilities in this conditioned probability space is 1: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grow m:val="on"/>
                        <m:supHide m:val="on"/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e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d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nary>
                  </m:oMath>
                </a14:m>
                <a:endParaRPr lang="en-US" sz="500" dirty="0">
                  <a:solidFill>
                    <a:prstClr val="black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pPr marL="91440" marR="0" lvl="0" indent="-91440" algn="l" defTabSz="914400" rtl="0" eaLnBrk="1" fontAlgn="auto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rgbClr val="1CADE4"/>
                  </a:buClr>
                  <a:buSzPct val="100000"/>
                  <a:buFont typeface="Tw Cen MT" panose="020B0602020104020603" pitchFamily="34" charset="0"/>
                  <a:buChar char=" "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kumimoji="0" lang="en-US" sz="24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kumimoji="0" lang="en-US" sz="24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</m:acc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=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24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A2C03E1E-152C-28BB-59FE-53B8534E9C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9748" y="3121950"/>
                <a:ext cx="5512740" cy="2272191"/>
              </a:xfrm>
              <a:prstGeom prst="roundRect">
                <a:avLst/>
              </a:prstGeom>
              <a:blipFill>
                <a:blip r:embed="rId5"/>
                <a:stretch>
                  <a:fillRect l="-4376" b="-1309"/>
                </a:stretch>
              </a:blipFill>
              <a:ln w="57150">
                <a:solidFill>
                  <a:schemeClr val="tx2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F3322D7-C95B-364C-07E1-C1A82001F9D0}"/>
                  </a:ext>
                </a:extLst>
              </p:cNvPr>
              <p:cNvSpPr/>
              <p:nvPr/>
            </p:nvSpPr>
            <p:spPr>
              <a:xfrm>
                <a:off x="627375" y="5805890"/>
                <a:ext cx="10885113" cy="722436"/>
              </a:xfrm>
              <a:prstGeom prst="roundRect">
                <a:avLst/>
              </a:prstGeom>
              <a:solidFill>
                <a:srgbClr val="CBEC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6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⚠️Careful! </a:t>
                </a:r>
                <a14:m>
                  <m:oMath xmlns:m="http://schemas.openxmlformats.org/officeDocument/2006/math"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𝐸</m:t>
                        </m:r>
                        <m:r>
                          <a:rPr kumimoji="0" lang="en-US" sz="2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|</m:t>
                        </m:r>
                        <m:acc>
                          <m:accPr>
                            <m:chr m:val="̅"/>
                            <m:ctrlPr>
                              <a:rPr lang="en-US" sz="2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b="0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</m:acc>
                      </m:e>
                    </m:d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≠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1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−</m:t>
                    </m:r>
                    <m:r>
                      <a:rPr kumimoji="0" lang="en-US" sz="26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ℙ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(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𝐸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|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𝐴</m:t>
                    </m:r>
                    <m:r>
                      <a:rPr kumimoji="0" lang="en-US" sz="26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</a:t>
                </a:r>
                <a:r>
                  <a:rPr lang="en-US" sz="26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because this changes the sample space! </a:t>
                </a: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CF3322D7-C95B-364C-07E1-C1A82001F9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75" y="5805890"/>
                <a:ext cx="10885113" cy="722436"/>
              </a:xfrm>
              <a:prstGeom prst="roundRect">
                <a:avLst/>
              </a:prstGeom>
              <a:blipFill>
                <a:blip r:embed="rId6"/>
                <a:stretch>
                  <a:fillRect r="-728" b="-58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789512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97E99-433D-4C6D-86F1-901E71778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defined conditional probability as: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∩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ℙ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Which means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∩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489A037-A741-4E14-8A4A-B292D379A9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54" t="-1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6799F894-B7C0-4E66-88DA-345247390AAE}"/>
              </a:ext>
            </a:extLst>
          </p:cNvPr>
          <p:cNvGrpSpPr/>
          <p:nvPr/>
        </p:nvGrpSpPr>
        <p:grpSpPr>
          <a:xfrm>
            <a:off x="646622" y="3176705"/>
            <a:ext cx="11187258" cy="1878621"/>
            <a:chOff x="1185842" y="3429001"/>
            <a:chExt cx="6111311" cy="163327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/>
                <p:nvPr/>
              </p:nvSpPr>
              <p:spPr>
                <a:xfrm>
                  <a:off x="1185842" y="4028068"/>
                  <a:ext cx="6111311" cy="1034210"/>
                </a:xfrm>
                <a:prstGeom prst="rect">
                  <a:avLst/>
                </a:prstGeom>
                <a:solidFill>
                  <a:srgbClr val="A48DD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=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acc>
                          <m:accPr>
                            <m:chr m:val="̇"/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accPr>
                          <m:e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  <a:cs typeface="Segoe UI Semibold" panose="020B0702040204020203" pitchFamily="34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e>
                        </m:acc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i="1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⋅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Segoe UI Semibold" panose="020B0702040204020203" pitchFamily="34" charset="0"/>
                          </a:rPr>
                          <m:t>ℙ</m:t>
                        </m:r>
                        <m:d>
                          <m:d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</m:sub>
                            </m:sSub>
                          </m:e>
                          <m:e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Segoe UI Semibold" panose="020B0702040204020203" pitchFamily="34" charset="0"/>
                              </a:rPr>
                              <m:t>∩…∩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𝐴</m:t>
                                </m:r>
                              </m:e>
                              <m:sub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−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cs typeface="Segoe UI Semibold" panose="020B0702040204020203" pitchFamily="34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en-US" sz="2800" b="0" dirty="0">
                    <a:latin typeface="Segoe UI Semibold" panose="020B0702040204020203" pitchFamily="34" charset="0"/>
                    <a:cs typeface="Segoe UI Semibold" panose="020B0702040204020203" pitchFamily="34" charset="0"/>
                  </a:endParaRPr>
                </a:p>
              </p:txBody>
            </p:sp>
          </mc:Choice>
          <mc:Fallback xmlns="">
            <p:sp>
              <p:nvSpPr>
                <p:cNvPr id="5" name="Rectangle 4">
                  <a:extLst>
                    <a:ext uri="{FF2B5EF4-FFF2-40B4-BE49-F238E27FC236}">
                      <a16:creationId xmlns:a16="http://schemas.microsoft.com/office/drawing/2014/main" id="{E405A077-06AD-4939-9A16-383AB829DC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5842" y="4028068"/>
                  <a:ext cx="6111311" cy="103421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6B28100-1E85-4B3D-BF50-E1AE95911AAC}"/>
                </a:ext>
              </a:extLst>
            </p:cNvPr>
            <p:cNvSpPr/>
            <p:nvPr/>
          </p:nvSpPr>
          <p:spPr>
            <a:xfrm>
              <a:off x="1195367" y="3429001"/>
              <a:ext cx="6101786" cy="599067"/>
            </a:xfrm>
            <a:prstGeom prst="rect">
              <a:avLst/>
            </a:prstGeom>
            <a:solidFill>
              <a:srgbClr val="4C328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b="1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Chain Rule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F1D5A1-6325-7333-17E6-EDD86EEF8688}"/>
                  </a:ext>
                </a:extLst>
              </p:cNvPr>
              <p:cNvSpPr txBox="1"/>
              <p:nvPr/>
            </p:nvSpPr>
            <p:spPr>
              <a:xfrm>
                <a:off x="646622" y="5175109"/>
                <a:ext cx="11545378" cy="9541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We have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Segoe UI Semilight" panose="020B0402040204020203" pitchFamily="34" charset="0"/>
                      </a:rPr>
                      <m:t>𝑛</m:t>
                    </m:r>
                  </m:oMath>
                </a14:m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steps/tasks, and want the probability they all occur</a:t>
                </a:r>
              </a:p>
              <a:p>
                <a:r>
                  <a:rPr lang="en-US" sz="2800" i="1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&gt; multiply the probability of each step, conditioning on all previous steps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8F1D5A1-6325-7333-17E6-EDD86EEF8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22" y="5175109"/>
                <a:ext cx="11545378" cy="954107"/>
              </a:xfrm>
              <a:prstGeom prst="rect">
                <a:avLst/>
              </a:prstGeom>
              <a:blipFill>
                <a:blip r:embed="rId5"/>
                <a:stretch>
                  <a:fillRect l="-1056" t="-7051" b="-173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9424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Chain Rule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Shuffle a standard deck of 52 cards (so every ordering is equally likely).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be the event “The top card is a K</a:t>
                </a:r>
                <a:r>
                  <a:rPr lang="en-US" dirty="0">
                    <a:solidFill>
                      <a:srgbClr val="FF0000"/>
                    </a:solidFill>
                  </a:rPr>
                  <a:t>♦”</a:t>
                </a:r>
                <a:endParaRPr lang="en-US" dirty="0"/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/>
                  <a:t> be the event “the second card is a J ♠️</a:t>
                </a:r>
              </a:p>
              <a:p>
                <a:pPr lvl="1"/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the event “the third card is a 5 ♠️</a:t>
                </a:r>
                <a:br>
                  <a:rPr lang="en-US" dirty="0"/>
                </a:br>
                <a:endParaRPr lang="en-US" dirty="0"/>
              </a:p>
              <a:p>
                <a:pPr lvl="1"/>
                <a:r>
                  <a:rPr lang="en-US" dirty="0"/>
                  <a:t>What is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  <a:p>
                <a:pPr lvl="1"/>
                <a:r>
                  <a:rPr lang="en-US" dirty="0"/>
                  <a:t>Use the chain rule!</a:t>
                </a:r>
              </a:p>
              <a:p>
                <a:pPr lvl="1"/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51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50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9EC1ABC-0770-4B3A-AAC4-F90096FEDE2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525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74779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Visual for the Chain Rule (and </a:t>
            </a:r>
            <a:r>
              <a:rPr lang="en-US" dirty="0" err="1"/>
              <a:t>LoTP</a:t>
            </a:r>
            <a:r>
              <a:rPr lang="en-US" dirty="0"/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/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/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B0AFFA-E451-DB8F-C6C2-C798E24D6226}"/>
              </a:ext>
            </a:extLst>
          </p:cNvPr>
          <p:cNvCxnSpPr>
            <a:cxnSpLocks/>
            <a:stCxn id="35" idx="3"/>
            <a:endCxn id="48" idx="0"/>
          </p:cNvCxnSpPr>
          <p:nvPr/>
        </p:nvCxnSpPr>
        <p:spPr>
          <a:xfrm flipH="1">
            <a:off x="5149928" y="1761775"/>
            <a:ext cx="1942224" cy="847972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F5DAF0-4EDD-61B6-1691-C3635AB59775}"/>
              </a:ext>
            </a:extLst>
          </p:cNvPr>
          <p:cNvCxnSpPr>
            <a:cxnSpLocks/>
            <a:stCxn id="35" idx="5"/>
            <a:endCxn id="53" idx="0"/>
          </p:cNvCxnSpPr>
          <p:nvPr/>
        </p:nvCxnSpPr>
        <p:spPr>
          <a:xfrm>
            <a:off x="7489350" y="1761775"/>
            <a:ext cx="257295" cy="8852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/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/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/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770784-865C-8845-6CEA-D0794C0FB41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7571612" y="1563176"/>
            <a:ext cx="1555535" cy="64122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/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blipFill>
                <a:blip r:embed="rId8"/>
                <a:stretch>
                  <a:fillRect l="-2174" r="-362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/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blipFill>
                <a:blip r:embed="rId9"/>
                <a:stretch>
                  <a:fillRect r="-719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4AA46-2F2A-6B65-2303-E0C5D8C85065}"/>
              </a:ext>
            </a:extLst>
          </p:cNvPr>
          <p:cNvCxnSpPr>
            <a:cxnSpLocks/>
            <a:stCxn id="48" idx="3"/>
            <a:endCxn id="64" idx="0"/>
          </p:cNvCxnSpPr>
          <p:nvPr/>
        </p:nvCxnSpPr>
        <p:spPr>
          <a:xfrm flipH="1">
            <a:off x="3609481" y="3089207"/>
            <a:ext cx="1341848" cy="72180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47BE8F-04FC-82BC-71B1-FB7334C21BC3}"/>
              </a:ext>
            </a:extLst>
          </p:cNvPr>
          <p:cNvCxnSpPr>
            <a:cxnSpLocks/>
            <a:stCxn id="48" idx="4"/>
            <a:endCxn id="66" idx="0"/>
          </p:cNvCxnSpPr>
          <p:nvPr/>
        </p:nvCxnSpPr>
        <p:spPr>
          <a:xfrm>
            <a:off x="5149928" y="3171469"/>
            <a:ext cx="41131" cy="684540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14F058-A57C-19A3-BFB7-7C4D2B332784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5348527" y="3089207"/>
            <a:ext cx="524891" cy="779524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192F5F-FEA4-C506-D306-2AF17D6B08B1}"/>
              </a:ext>
            </a:extLst>
          </p:cNvPr>
          <p:cNvSpPr/>
          <p:nvPr/>
        </p:nvSpPr>
        <p:spPr>
          <a:xfrm>
            <a:off x="5582152" y="380610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/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blipFill>
                <a:blip r:embed="rId10"/>
                <a:stretch>
                  <a:fillRect l="-680"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/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blipFill>
                <a:blip r:embed="rId11"/>
                <a:stretch>
                  <a:fillRect r="-2174" b="-2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134D611-46FF-63CE-BB9E-36CD217D5223}"/>
              </a:ext>
            </a:extLst>
          </p:cNvPr>
          <p:cNvCxnSpPr>
            <a:cxnSpLocks/>
            <a:stCxn id="53" idx="3"/>
            <a:endCxn id="85" idx="0"/>
          </p:cNvCxnSpPr>
          <p:nvPr/>
        </p:nvCxnSpPr>
        <p:spPr>
          <a:xfrm flipH="1">
            <a:off x="6738289" y="3126492"/>
            <a:ext cx="809757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5D253B-1D3E-60A0-D7F7-9311261FA63C}"/>
              </a:ext>
            </a:extLst>
          </p:cNvPr>
          <p:cNvCxnSpPr>
            <a:cxnSpLocks/>
            <a:stCxn id="53" idx="5"/>
            <a:endCxn id="86" idx="0"/>
          </p:cNvCxnSpPr>
          <p:nvPr/>
        </p:nvCxnSpPr>
        <p:spPr>
          <a:xfrm>
            <a:off x="7945244" y="3126492"/>
            <a:ext cx="225429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2BBA6E7-035D-D026-E33E-AD4FD69F3231}"/>
              </a:ext>
            </a:extLst>
          </p:cNvPr>
          <p:cNvCxnSpPr>
            <a:cxnSpLocks/>
            <a:stCxn id="53" idx="6"/>
            <a:endCxn id="143" idx="0"/>
          </p:cNvCxnSpPr>
          <p:nvPr/>
        </p:nvCxnSpPr>
        <p:spPr>
          <a:xfrm>
            <a:off x="8027506" y="2927893"/>
            <a:ext cx="863761" cy="89803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/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/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/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/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/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943066-8EF4-DB68-F21B-4E978601E880}"/>
              </a:ext>
            </a:extLst>
          </p:cNvPr>
          <p:cNvCxnSpPr>
            <a:cxnSpLocks/>
            <a:endCxn id="119" idx="0"/>
          </p:cNvCxnSpPr>
          <p:nvPr/>
        </p:nvCxnSpPr>
        <p:spPr>
          <a:xfrm flipH="1">
            <a:off x="1586841" y="414589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/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blipFill>
                <a:blip r:embed="rId17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/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blipFill>
                <a:blip r:embed="rId18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247998A-691B-58C4-B7DB-910A8EB1B816}"/>
              </a:ext>
            </a:extLst>
          </p:cNvPr>
          <p:cNvCxnSpPr>
            <a:cxnSpLocks/>
          </p:cNvCxnSpPr>
          <p:nvPr/>
        </p:nvCxnSpPr>
        <p:spPr>
          <a:xfrm>
            <a:off x="3975798" y="414589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3B5C1B6-797C-FBD6-B808-1D140B9A9FB8}"/>
              </a:ext>
            </a:extLst>
          </p:cNvPr>
          <p:cNvSpPr/>
          <p:nvPr/>
        </p:nvSpPr>
        <p:spPr>
          <a:xfrm>
            <a:off x="4673822" y="487338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/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/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092565A-7304-B91E-C1F9-C8A60F30A203}"/>
              </a:ext>
            </a:extLst>
          </p:cNvPr>
          <p:cNvCxnSpPr>
            <a:cxnSpLocks/>
            <a:stCxn id="64" idx="2"/>
            <a:endCxn id="123" idx="0"/>
          </p:cNvCxnSpPr>
          <p:nvPr/>
        </p:nvCxnSpPr>
        <p:spPr>
          <a:xfrm>
            <a:off x="3609481" y="416776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/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97019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Visual for the Chain Rule (and </a:t>
            </a:r>
            <a:r>
              <a:rPr lang="en-US" dirty="0" err="1"/>
              <a:t>LoTP</a:t>
            </a:r>
            <a:r>
              <a:rPr lang="en-US" dirty="0"/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/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/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B0AFFA-E451-DB8F-C6C2-C798E24D6226}"/>
              </a:ext>
            </a:extLst>
          </p:cNvPr>
          <p:cNvCxnSpPr>
            <a:cxnSpLocks/>
            <a:stCxn id="35" idx="3"/>
            <a:endCxn id="48" idx="0"/>
          </p:cNvCxnSpPr>
          <p:nvPr/>
        </p:nvCxnSpPr>
        <p:spPr>
          <a:xfrm flipH="1">
            <a:off x="5149928" y="1761775"/>
            <a:ext cx="1942224" cy="847972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F5DAF0-4EDD-61B6-1691-C3635AB59775}"/>
              </a:ext>
            </a:extLst>
          </p:cNvPr>
          <p:cNvCxnSpPr>
            <a:cxnSpLocks/>
            <a:stCxn id="35" idx="5"/>
            <a:endCxn id="53" idx="0"/>
          </p:cNvCxnSpPr>
          <p:nvPr/>
        </p:nvCxnSpPr>
        <p:spPr>
          <a:xfrm>
            <a:off x="7489350" y="1761775"/>
            <a:ext cx="257295" cy="8852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/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/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/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770784-865C-8845-6CEA-D0794C0FB41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7571612" y="1563176"/>
            <a:ext cx="1555535" cy="64122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/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blipFill>
                <a:blip r:embed="rId8"/>
                <a:stretch>
                  <a:fillRect l="-2174" r="-362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/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blipFill>
                <a:blip r:embed="rId9"/>
                <a:stretch>
                  <a:fillRect r="-719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4AA46-2F2A-6B65-2303-E0C5D8C85065}"/>
              </a:ext>
            </a:extLst>
          </p:cNvPr>
          <p:cNvCxnSpPr>
            <a:cxnSpLocks/>
            <a:stCxn id="48" idx="3"/>
            <a:endCxn id="64" idx="0"/>
          </p:cNvCxnSpPr>
          <p:nvPr/>
        </p:nvCxnSpPr>
        <p:spPr>
          <a:xfrm flipH="1">
            <a:off x="3609481" y="3089207"/>
            <a:ext cx="1341848" cy="72180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47BE8F-04FC-82BC-71B1-FB7334C21BC3}"/>
              </a:ext>
            </a:extLst>
          </p:cNvPr>
          <p:cNvCxnSpPr>
            <a:cxnSpLocks/>
            <a:stCxn id="48" idx="4"/>
            <a:endCxn id="66" idx="0"/>
          </p:cNvCxnSpPr>
          <p:nvPr/>
        </p:nvCxnSpPr>
        <p:spPr>
          <a:xfrm>
            <a:off x="5149928" y="3171469"/>
            <a:ext cx="41131" cy="684540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14F058-A57C-19A3-BFB7-7C4D2B332784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5348527" y="3089207"/>
            <a:ext cx="524891" cy="779524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192F5F-FEA4-C506-D306-2AF17D6B08B1}"/>
              </a:ext>
            </a:extLst>
          </p:cNvPr>
          <p:cNvSpPr/>
          <p:nvPr/>
        </p:nvSpPr>
        <p:spPr>
          <a:xfrm>
            <a:off x="5582152" y="380610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/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blipFill>
                <a:blip r:embed="rId10"/>
                <a:stretch>
                  <a:fillRect l="-680"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/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blipFill>
                <a:blip r:embed="rId11"/>
                <a:stretch>
                  <a:fillRect r="-2174" b="-2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134D611-46FF-63CE-BB9E-36CD217D5223}"/>
              </a:ext>
            </a:extLst>
          </p:cNvPr>
          <p:cNvCxnSpPr>
            <a:cxnSpLocks/>
            <a:stCxn id="53" idx="3"/>
            <a:endCxn id="85" idx="0"/>
          </p:cNvCxnSpPr>
          <p:nvPr/>
        </p:nvCxnSpPr>
        <p:spPr>
          <a:xfrm flipH="1">
            <a:off x="6738289" y="3126492"/>
            <a:ext cx="809757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5D253B-1D3E-60A0-D7F7-9311261FA63C}"/>
              </a:ext>
            </a:extLst>
          </p:cNvPr>
          <p:cNvCxnSpPr>
            <a:cxnSpLocks/>
            <a:stCxn id="53" idx="5"/>
            <a:endCxn id="86" idx="0"/>
          </p:cNvCxnSpPr>
          <p:nvPr/>
        </p:nvCxnSpPr>
        <p:spPr>
          <a:xfrm>
            <a:off x="7945244" y="3126492"/>
            <a:ext cx="225429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2BBA6E7-035D-D026-E33E-AD4FD69F3231}"/>
              </a:ext>
            </a:extLst>
          </p:cNvPr>
          <p:cNvCxnSpPr>
            <a:cxnSpLocks/>
            <a:stCxn id="53" idx="6"/>
            <a:endCxn id="143" idx="0"/>
          </p:cNvCxnSpPr>
          <p:nvPr/>
        </p:nvCxnSpPr>
        <p:spPr>
          <a:xfrm>
            <a:off x="8027506" y="2927893"/>
            <a:ext cx="863761" cy="89803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/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/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/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/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/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943066-8EF4-DB68-F21B-4E978601E880}"/>
              </a:ext>
            </a:extLst>
          </p:cNvPr>
          <p:cNvCxnSpPr>
            <a:cxnSpLocks/>
            <a:endCxn id="119" idx="0"/>
          </p:cNvCxnSpPr>
          <p:nvPr/>
        </p:nvCxnSpPr>
        <p:spPr>
          <a:xfrm flipH="1">
            <a:off x="1586841" y="414589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/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blipFill>
                <a:blip r:embed="rId17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/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blipFill>
                <a:blip r:embed="rId18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247998A-691B-58C4-B7DB-910A8EB1B816}"/>
              </a:ext>
            </a:extLst>
          </p:cNvPr>
          <p:cNvCxnSpPr>
            <a:cxnSpLocks/>
          </p:cNvCxnSpPr>
          <p:nvPr/>
        </p:nvCxnSpPr>
        <p:spPr>
          <a:xfrm>
            <a:off x="3975798" y="414589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3B5C1B6-797C-FBD6-B808-1D140B9A9FB8}"/>
              </a:ext>
            </a:extLst>
          </p:cNvPr>
          <p:cNvSpPr/>
          <p:nvPr/>
        </p:nvSpPr>
        <p:spPr>
          <a:xfrm>
            <a:off x="4673822" y="487338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/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/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092565A-7304-B91E-C1F9-C8A60F30A203}"/>
              </a:ext>
            </a:extLst>
          </p:cNvPr>
          <p:cNvCxnSpPr>
            <a:cxnSpLocks/>
            <a:stCxn id="64" idx="2"/>
            <a:endCxn id="123" idx="0"/>
          </p:cNvCxnSpPr>
          <p:nvPr/>
        </p:nvCxnSpPr>
        <p:spPr>
          <a:xfrm>
            <a:off x="3609481" y="416776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/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80E38366-999E-06E8-6826-05FB9736A51D}"/>
                  </a:ext>
                </a:extLst>
              </p:cNvPr>
              <p:cNvSpPr/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solidFill>
                <a:srgbClr val="CBEC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Chain Rule: </a:t>
                </a:r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probability of one of the “nodes” (e.g.,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is the product of the probabilities of each of the steps that led to it: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80E38366-999E-06E8-6826-05FB9736A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blipFill>
                <a:blip r:embed="rId22"/>
                <a:stretch>
                  <a:fillRect t="-1980" r="-5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332332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Visual for the Chain Rule (and </a:t>
            </a:r>
            <a:r>
              <a:rPr lang="en-US" dirty="0" err="1"/>
              <a:t>LoTP</a:t>
            </a:r>
            <a:r>
              <a:rPr lang="en-US" dirty="0"/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/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/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B0AFFA-E451-DB8F-C6C2-C798E24D6226}"/>
              </a:ext>
            </a:extLst>
          </p:cNvPr>
          <p:cNvCxnSpPr>
            <a:cxnSpLocks/>
            <a:stCxn id="35" idx="3"/>
            <a:endCxn id="48" idx="0"/>
          </p:cNvCxnSpPr>
          <p:nvPr/>
        </p:nvCxnSpPr>
        <p:spPr>
          <a:xfrm flipH="1">
            <a:off x="5149928" y="1761775"/>
            <a:ext cx="1942224" cy="847972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F5DAF0-4EDD-61B6-1691-C3635AB59775}"/>
              </a:ext>
            </a:extLst>
          </p:cNvPr>
          <p:cNvCxnSpPr>
            <a:cxnSpLocks/>
            <a:stCxn id="35" idx="5"/>
            <a:endCxn id="53" idx="0"/>
          </p:cNvCxnSpPr>
          <p:nvPr/>
        </p:nvCxnSpPr>
        <p:spPr>
          <a:xfrm>
            <a:off x="7489350" y="1761775"/>
            <a:ext cx="257295" cy="8852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/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/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/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105" y="2654352"/>
                <a:ext cx="561722" cy="3001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770784-865C-8845-6CEA-D0794C0FB41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7571612" y="1563176"/>
            <a:ext cx="1555535" cy="64122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/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blipFill>
                <a:blip r:embed="rId8"/>
                <a:stretch>
                  <a:fillRect l="-2174" r="-362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/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blipFill>
                <a:blip r:embed="rId9"/>
                <a:stretch>
                  <a:fillRect r="-719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4AA46-2F2A-6B65-2303-E0C5D8C85065}"/>
              </a:ext>
            </a:extLst>
          </p:cNvPr>
          <p:cNvCxnSpPr>
            <a:cxnSpLocks/>
            <a:stCxn id="48" idx="3"/>
            <a:endCxn id="64" idx="0"/>
          </p:cNvCxnSpPr>
          <p:nvPr/>
        </p:nvCxnSpPr>
        <p:spPr>
          <a:xfrm flipH="1">
            <a:off x="3609481" y="3089207"/>
            <a:ext cx="1341848" cy="72180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47BE8F-04FC-82BC-71B1-FB7334C21BC3}"/>
              </a:ext>
            </a:extLst>
          </p:cNvPr>
          <p:cNvCxnSpPr>
            <a:cxnSpLocks/>
            <a:stCxn id="48" idx="4"/>
            <a:endCxn id="66" idx="0"/>
          </p:cNvCxnSpPr>
          <p:nvPr/>
        </p:nvCxnSpPr>
        <p:spPr>
          <a:xfrm>
            <a:off x="5149928" y="3171469"/>
            <a:ext cx="41131" cy="684540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14F058-A57C-19A3-BFB7-7C4D2B332784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5348527" y="3089207"/>
            <a:ext cx="524891" cy="779524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192F5F-FEA4-C506-D306-2AF17D6B08B1}"/>
              </a:ext>
            </a:extLst>
          </p:cNvPr>
          <p:cNvSpPr/>
          <p:nvPr/>
        </p:nvSpPr>
        <p:spPr>
          <a:xfrm>
            <a:off x="5582152" y="380610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/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blipFill>
                <a:blip r:embed="rId10"/>
                <a:stretch>
                  <a:fillRect l="-680"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/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blipFill>
                <a:blip r:embed="rId11"/>
                <a:stretch>
                  <a:fillRect r="-2174" b="-2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134D611-46FF-63CE-BB9E-36CD217D5223}"/>
              </a:ext>
            </a:extLst>
          </p:cNvPr>
          <p:cNvCxnSpPr>
            <a:cxnSpLocks/>
            <a:stCxn id="53" idx="3"/>
            <a:endCxn id="85" idx="0"/>
          </p:cNvCxnSpPr>
          <p:nvPr/>
        </p:nvCxnSpPr>
        <p:spPr>
          <a:xfrm flipH="1">
            <a:off x="6738289" y="3126492"/>
            <a:ext cx="809757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5D253B-1D3E-60A0-D7F7-9311261FA63C}"/>
              </a:ext>
            </a:extLst>
          </p:cNvPr>
          <p:cNvCxnSpPr>
            <a:cxnSpLocks/>
            <a:stCxn id="53" idx="5"/>
            <a:endCxn id="86" idx="0"/>
          </p:cNvCxnSpPr>
          <p:nvPr/>
        </p:nvCxnSpPr>
        <p:spPr>
          <a:xfrm>
            <a:off x="7945244" y="3126492"/>
            <a:ext cx="225429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2BBA6E7-035D-D026-E33E-AD4FD69F3231}"/>
              </a:ext>
            </a:extLst>
          </p:cNvPr>
          <p:cNvCxnSpPr>
            <a:cxnSpLocks/>
            <a:stCxn id="53" idx="6"/>
            <a:endCxn id="143" idx="0"/>
          </p:cNvCxnSpPr>
          <p:nvPr/>
        </p:nvCxnSpPr>
        <p:spPr>
          <a:xfrm>
            <a:off x="8027506" y="2927893"/>
            <a:ext cx="863761" cy="89803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/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5049" y="2134892"/>
                <a:ext cx="13001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/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/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/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/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943066-8EF4-DB68-F21B-4E978601E880}"/>
              </a:ext>
            </a:extLst>
          </p:cNvPr>
          <p:cNvCxnSpPr>
            <a:cxnSpLocks/>
            <a:endCxn id="119" idx="0"/>
          </p:cNvCxnSpPr>
          <p:nvPr/>
        </p:nvCxnSpPr>
        <p:spPr>
          <a:xfrm flipH="1">
            <a:off x="1586841" y="414589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/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blipFill>
                <a:blip r:embed="rId17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/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blipFill>
                <a:blip r:embed="rId18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247998A-691B-58C4-B7DB-910A8EB1B816}"/>
              </a:ext>
            </a:extLst>
          </p:cNvPr>
          <p:cNvCxnSpPr>
            <a:cxnSpLocks/>
          </p:cNvCxnSpPr>
          <p:nvPr/>
        </p:nvCxnSpPr>
        <p:spPr>
          <a:xfrm>
            <a:off x="3975798" y="414589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3B5C1B6-797C-FBD6-B808-1D140B9A9FB8}"/>
              </a:ext>
            </a:extLst>
          </p:cNvPr>
          <p:cNvSpPr/>
          <p:nvPr/>
        </p:nvSpPr>
        <p:spPr>
          <a:xfrm>
            <a:off x="4673822" y="487338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/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/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092565A-7304-B91E-C1F9-C8A60F30A203}"/>
              </a:ext>
            </a:extLst>
          </p:cNvPr>
          <p:cNvCxnSpPr>
            <a:cxnSpLocks/>
            <a:stCxn id="64" idx="2"/>
            <a:endCxn id="123" idx="0"/>
          </p:cNvCxnSpPr>
          <p:nvPr/>
        </p:nvCxnSpPr>
        <p:spPr>
          <a:xfrm>
            <a:off x="3609481" y="416776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/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80E38366-999E-06E8-6826-05FB9736A51D}"/>
                  </a:ext>
                </a:extLst>
              </p:cNvPr>
              <p:cNvSpPr/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solidFill>
                <a:srgbClr val="CBEC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Chain Rule: </a:t>
                </a:r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The probability of one of the “nodes” (e.g.,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∩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) is the product of the probabilities of each of the steps that led to it: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149" name="Rectangle: Rounded Corners 148">
                <a:extLst>
                  <a:ext uri="{FF2B5EF4-FFF2-40B4-BE49-F238E27FC236}">
                    <a16:creationId xmlns:a16="http://schemas.microsoft.com/office/drawing/2014/main" id="{80E38366-999E-06E8-6826-05FB9736A51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blipFill>
                <a:blip r:embed="rId22"/>
                <a:stretch>
                  <a:fillRect t="-1980" b="-594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93298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Visual for the Chain Rule (and </a:t>
            </a:r>
            <a:r>
              <a:rPr lang="en-US" dirty="0" err="1"/>
              <a:t>LoTP</a:t>
            </a:r>
            <a:r>
              <a:rPr lang="en-US" dirty="0"/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/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chemeClr val="accent5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</m:d>
                    </m:oMath>
                  </m:oMathPara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/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B0AFFA-E451-DB8F-C6C2-C798E24D6226}"/>
              </a:ext>
            </a:extLst>
          </p:cNvPr>
          <p:cNvCxnSpPr>
            <a:cxnSpLocks/>
            <a:stCxn id="35" idx="3"/>
            <a:endCxn id="48" idx="0"/>
          </p:cNvCxnSpPr>
          <p:nvPr/>
        </p:nvCxnSpPr>
        <p:spPr>
          <a:xfrm flipH="1">
            <a:off x="5149928" y="1761775"/>
            <a:ext cx="1942224" cy="847972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F5DAF0-4EDD-61B6-1691-C3635AB59775}"/>
              </a:ext>
            </a:extLst>
          </p:cNvPr>
          <p:cNvCxnSpPr>
            <a:cxnSpLocks/>
            <a:stCxn id="35" idx="5"/>
            <a:endCxn id="53" idx="0"/>
          </p:cNvCxnSpPr>
          <p:nvPr/>
        </p:nvCxnSpPr>
        <p:spPr>
          <a:xfrm>
            <a:off x="7489350" y="1761775"/>
            <a:ext cx="257295" cy="88525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/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/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/>
              <p:nvPr/>
            </p:nvSpPr>
            <p:spPr>
              <a:xfrm>
                <a:off x="8842491" y="2117205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491" y="2117205"/>
                <a:ext cx="561722" cy="3001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770784-865C-8845-6CEA-D0794C0FB41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7571612" y="1563176"/>
            <a:ext cx="1555535" cy="64122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/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blipFill>
                <a:blip r:embed="rId8"/>
                <a:stretch>
                  <a:fillRect l="-2174" r="-362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/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blipFill>
                <a:blip r:embed="rId9"/>
                <a:stretch>
                  <a:fillRect r="-719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4AA46-2F2A-6B65-2303-E0C5D8C85065}"/>
              </a:ext>
            </a:extLst>
          </p:cNvPr>
          <p:cNvCxnSpPr>
            <a:cxnSpLocks/>
            <a:stCxn id="48" idx="3"/>
            <a:endCxn id="64" idx="0"/>
          </p:cNvCxnSpPr>
          <p:nvPr/>
        </p:nvCxnSpPr>
        <p:spPr>
          <a:xfrm flipH="1">
            <a:off x="3609481" y="3089207"/>
            <a:ext cx="1341848" cy="721807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47BE8F-04FC-82BC-71B1-FB7334C21BC3}"/>
              </a:ext>
            </a:extLst>
          </p:cNvPr>
          <p:cNvCxnSpPr>
            <a:cxnSpLocks/>
            <a:stCxn id="48" idx="4"/>
            <a:endCxn id="66" idx="0"/>
          </p:cNvCxnSpPr>
          <p:nvPr/>
        </p:nvCxnSpPr>
        <p:spPr>
          <a:xfrm>
            <a:off x="5149928" y="3171469"/>
            <a:ext cx="41131" cy="684540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14F058-A57C-19A3-BFB7-7C4D2B332784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5348527" y="3089207"/>
            <a:ext cx="524891" cy="779524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192F5F-FEA4-C506-D306-2AF17D6B08B1}"/>
              </a:ext>
            </a:extLst>
          </p:cNvPr>
          <p:cNvSpPr/>
          <p:nvPr/>
        </p:nvSpPr>
        <p:spPr>
          <a:xfrm>
            <a:off x="5582152" y="380610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/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blipFill>
                <a:blip r:embed="rId10"/>
                <a:stretch>
                  <a:fillRect l="-680"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/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blipFill>
                <a:blip r:embed="rId11"/>
                <a:stretch>
                  <a:fillRect r="-2174" b="-2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134D611-46FF-63CE-BB9E-36CD217D5223}"/>
              </a:ext>
            </a:extLst>
          </p:cNvPr>
          <p:cNvCxnSpPr>
            <a:cxnSpLocks/>
            <a:stCxn id="53" idx="3"/>
            <a:endCxn id="85" idx="0"/>
          </p:cNvCxnSpPr>
          <p:nvPr/>
        </p:nvCxnSpPr>
        <p:spPr>
          <a:xfrm flipH="1">
            <a:off x="6738289" y="3126492"/>
            <a:ext cx="809757" cy="723226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5D253B-1D3E-60A0-D7F7-9311261FA63C}"/>
              </a:ext>
            </a:extLst>
          </p:cNvPr>
          <p:cNvCxnSpPr>
            <a:cxnSpLocks/>
            <a:stCxn id="53" idx="5"/>
            <a:endCxn id="86" idx="0"/>
          </p:cNvCxnSpPr>
          <p:nvPr/>
        </p:nvCxnSpPr>
        <p:spPr>
          <a:xfrm>
            <a:off x="7945244" y="3126492"/>
            <a:ext cx="225429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2BBA6E7-035D-D026-E33E-AD4FD69F3231}"/>
              </a:ext>
            </a:extLst>
          </p:cNvPr>
          <p:cNvCxnSpPr>
            <a:cxnSpLocks/>
            <a:stCxn id="53" idx="6"/>
            <a:endCxn id="143" idx="0"/>
          </p:cNvCxnSpPr>
          <p:nvPr/>
        </p:nvCxnSpPr>
        <p:spPr>
          <a:xfrm>
            <a:off x="8027506" y="2927893"/>
            <a:ext cx="863761" cy="89803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/>
              <p:nvPr/>
            </p:nvSpPr>
            <p:spPr>
              <a:xfrm>
                <a:off x="6677471" y="2134892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471" y="2134892"/>
                <a:ext cx="13001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/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𝑩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/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/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/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943066-8EF4-DB68-F21B-4E978601E880}"/>
              </a:ext>
            </a:extLst>
          </p:cNvPr>
          <p:cNvCxnSpPr>
            <a:cxnSpLocks/>
            <a:endCxn id="119" idx="0"/>
          </p:cNvCxnSpPr>
          <p:nvPr/>
        </p:nvCxnSpPr>
        <p:spPr>
          <a:xfrm flipH="1">
            <a:off x="1586841" y="414589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/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blipFill>
                <a:blip r:embed="rId17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/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blipFill>
                <a:blip r:embed="rId18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247998A-691B-58C4-B7DB-910A8EB1B816}"/>
              </a:ext>
            </a:extLst>
          </p:cNvPr>
          <p:cNvCxnSpPr>
            <a:cxnSpLocks/>
          </p:cNvCxnSpPr>
          <p:nvPr/>
        </p:nvCxnSpPr>
        <p:spPr>
          <a:xfrm>
            <a:off x="3975798" y="414589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3B5C1B6-797C-FBD6-B808-1D140B9A9FB8}"/>
              </a:ext>
            </a:extLst>
          </p:cNvPr>
          <p:cNvSpPr/>
          <p:nvPr/>
        </p:nvSpPr>
        <p:spPr>
          <a:xfrm>
            <a:off x="4673822" y="487338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/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/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092565A-7304-B91E-C1F9-C8A60F30A203}"/>
              </a:ext>
            </a:extLst>
          </p:cNvPr>
          <p:cNvCxnSpPr>
            <a:cxnSpLocks/>
            <a:stCxn id="64" idx="2"/>
            <a:endCxn id="123" idx="0"/>
          </p:cNvCxnSpPr>
          <p:nvPr/>
        </p:nvCxnSpPr>
        <p:spPr>
          <a:xfrm>
            <a:off x="3609481" y="416776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/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3851144-ACCC-0762-E5AE-F708DD369D9F}"/>
                  </a:ext>
                </a:extLst>
              </p:cNvPr>
              <p:cNvSpPr/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solidFill>
                <a:srgbClr val="CBECF9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b="1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Law of Total Probability: </a:t>
                </a:r>
                <a:r>
                  <a:rPr lang="en-US" sz="2400" dirty="0">
                    <a:solidFill>
                      <a:schemeClr val="tx1"/>
                    </a:solidFill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Sum up probabilities of intersection with other events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∩</m:t>
                          </m:r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+…=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e>
                          <m:r>
                            <a:rPr lang="en-US" sz="24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b="0" dirty="0">
                  <a:solidFill>
                    <a:prstClr val="black"/>
                  </a:solidFill>
                  <a:latin typeface="Segoe UI Semilight" panose="020B0402040204020203" pitchFamily="34" charset="0"/>
                </a:endParaRPr>
              </a:p>
            </p:txBody>
          </p:sp>
        </mc:Choice>
        <mc:Fallback xmlns="">
          <p:sp>
            <p:nvSpPr>
              <p:cNvPr id="3" name="Rectangle: Rounded Corners 2">
                <a:extLst>
                  <a:ext uri="{FF2B5EF4-FFF2-40B4-BE49-F238E27FC236}">
                    <a16:creationId xmlns:a16="http://schemas.microsoft.com/office/drawing/2014/main" id="{33851144-ACCC-0762-E5AE-F708DD369D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06" y="5534002"/>
                <a:ext cx="11082987" cy="1232905"/>
              </a:xfrm>
              <a:prstGeom prst="roundRect">
                <a:avLst/>
              </a:prstGeom>
              <a:blipFill>
                <a:blip r:embed="rId2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3886C2-8853-DD32-3EBA-97ADFA79A4DB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6183738" y="422360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E16733-B5E6-7E9C-B79D-7F93BFB8C96B}"/>
                  </a:ext>
                </a:extLst>
              </p:cNvPr>
              <p:cNvSpPr/>
              <p:nvPr/>
            </p:nvSpPr>
            <p:spPr>
              <a:xfrm>
                <a:off x="5413514" y="495109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E16733-B5E6-7E9C-B79D-7F93BFB8C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514" y="4951091"/>
                <a:ext cx="1540447" cy="338325"/>
              </a:xfrm>
              <a:prstGeom prst="roundRect">
                <a:avLst/>
              </a:prstGeom>
              <a:blipFill>
                <a:blip r:embed="rId23"/>
                <a:stretch>
                  <a:fillRect b="-26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0513DC0-8175-319B-4714-96C14054665E}"/>
                  </a:ext>
                </a:extLst>
              </p:cNvPr>
              <p:cNvSpPr/>
              <p:nvPr/>
            </p:nvSpPr>
            <p:spPr>
              <a:xfrm>
                <a:off x="7826188" y="492033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0513DC0-8175-319B-4714-96C140546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88" y="4920331"/>
                <a:ext cx="1540447" cy="338325"/>
              </a:xfrm>
              <a:prstGeom prst="roundRect">
                <a:avLst/>
              </a:prstGeom>
              <a:blipFill>
                <a:blip r:embed="rId24"/>
                <a:stretch>
                  <a:fillRect b="-26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E8390A-A186-448F-EE6A-7E0FFCA81236}"/>
              </a:ext>
            </a:extLst>
          </p:cNvPr>
          <p:cNvCxnSpPr>
            <a:cxnSpLocks/>
          </p:cNvCxnSpPr>
          <p:nvPr/>
        </p:nvCxnSpPr>
        <p:spPr>
          <a:xfrm>
            <a:off x="8572695" y="422360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552832-7266-9B20-9A44-89A0F3418818}"/>
              </a:ext>
            </a:extLst>
          </p:cNvPr>
          <p:cNvSpPr/>
          <p:nvPr/>
        </p:nvSpPr>
        <p:spPr>
          <a:xfrm>
            <a:off x="9270719" y="495109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DE3A5B-6B19-65D7-0C22-7567DF0AB28B}"/>
                  </a:ext>
                </a:extLst>
              </p:cNvPr>
              <p:cNvSpPr txBox="1"/>
              <p:nvPr/>
            </p:nvSpPr>
            <p:spPr>
              <a:xfrm>
                <a:off x="5510523" y="4339919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DE3A5B-6B19-65D7-0C22-7567DF0AB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23" y="4339919"/>
                <a:ext cx="1486490" cy="369332"/>
              </a:xfrm>
              <a:prstGeom prst="rect">
                <a:avLst/>
              </a:prstGeom>
              <a:blipFill>
                <a:blip r:embed="rId25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4DDD30-3DF6-B9FB-B519-4AC04597763F}"/>
                  </a:ext>
                </a:extLst>
              </p:cNvPr>
              <p:cNvSpPr txBox="1"/>
              <p:nvPr/>
            </p:nvSpPr>
            <p:spPr>
              <a:xfrm>
                <a:off x="7079390" y="449345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4DDD30-3DF6-B9FB-B519-4AC045977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90" y="4493456"/>
                <a:ext cx="1486490" cy="369332"/>
              </a:xfrm>
              <a:prstGeom prst="rect">
                <a:avLst/>
              </a:prstGeom>
              <a:blipFill>
                <a:blip r:embed="rId26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E0ED77-2555-441E-D155-18F52E89E8D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206378" y="424547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0992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C66566-03BB-4F99-93A2-A4EEAF917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Visual for the Chain Rule (and </a:t>
            </a:r>
            <a:r>
              <a:rPr lang="en-US" dirty="0" err="1"/>
              <a:t>LoTP</a:t>
            </a:r>
            <a:r>
              <a:rPr lang="en-US" dirty="0"/>
              <a:t>!)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/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d>
                        <m:dPr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C88EF15-B8D9-674D-3D16-08F020EE8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9026" y="1748470"/>
                <a:ext cx="1300162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/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solidFill>
                <a:schemeClr val="tx2">
                  <a:lumMod val="5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5" name="Oval 34">
                <a:extLst>
                  <a:ext uri="{FF2B5EF4-FFF2-40B4-BE49-F238E27FC236}">
                    <a16:creationId xmlns:a16="http://schemas.microsoft.com/office/drawing/2014/main" id="{27BB4515-61D0-0443-A81A-4C262DCBE3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9890" y="1282315"/>
                <a:ext cx="561722" cy="561722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4B0AFFA-E451-DB8F-C6C2-C798E24D6226}"/>
              </a:ext>
            </a:extLst>
          </p:cNvPr>
          <p:cNvCxnSpPr>
            <a:cxnSpLocks/>
            <a:stCxn id="35" idx="3"/>
            <a:endCxn id="48" idx="0"/>
          </p:cNvCxnSpPr>
          <p:nvPr/>
        </p:nvCxnSpPr>
        <p:spPr>
          <a:xfrm flipH="1">
            <a:off x="5149928" y="1761775"/>
            <a:ext cx="1942224" cy="8479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AF5DAF0-4EDD-61B6-1691-C3635AB59775}"/>
              </a:ext>
            </a:extLst>
          </p:cNvPr>
          <p:cNvCxnSpPr>
            <a:cxnSpLocks/>
            <a:stCxn id="35" idx="5"/>
            <a:endCxn id="53" idx="0"/>
          </p:cNvCxnSpPr>
          <p:nvPr/>
        </p:nvCxnSpPr>
        <p:spPr>
          <a:xfrm>
            <a:off x="7489350" y="1761775"/>
            <a:ext cx="257295" cy="88525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/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318FE47-489D-C89B-E9B7-54BD7BA64D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9067" y="2609747"/>
                <a:ext cx="561722" cy="561722"/>
              </a:xfrm>
              <a:prstGeom prst="ellipse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/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Oval 52">
                <a:extLst>
                  <a:ext uri="{FF2B5EF4-FFF2-40B4-BE49-F238E27FC236}">
                    <a16:creationId xmlns:a16="http://schemas.microsoft.com/office/drawing/2014/main" id="{FA7B58C0-9598-9CC9-6F1F-E0DF2914CBC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5784" y="2647032"/>
                <a:ext cx="561722" cy="561722"/>
              </a:xfrm>
              <a:prstGeom prst="ellipse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/>
              <p:nvPr/>
            </p:nvSpPr>
            <p:spPr>
              <a:xfrm>
                <a:off x="8842491" y="2117205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accent5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8708810C-474D-4EBE-DB03-A741E6C2D8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491" y="2117205"/>
                <a:ext cx="561722" cy="300134"/>
              </a:xfrm>
              <a:prstGeom prst="ellipse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E770784-865C-8845-6CEA-D0794C0FB418}"/>
              </a:ext>
            </a:extLst>
          </p:cNvPr>
          <p:cNvCxnSpPr>
            <a:cxnSpLocks/>
            <a:stCxn id="35" idx="6"/>
          </p:cNvCxnSpPr>
          <p:nvPr/>
        </p:nvCxnSpPr>
        <p:spPr>
          <a:xfrm>
            <a:off x="7571612" y="1563176"/>
            <a:ext cx="1555535" cy="64122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/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Rectangle: Rounded Corners 63">
                <a:extLst>
                  <a:ext uri="{FF2B5EF4-FFF2-40B4-BE49-F238E27FC236}">
                    <a16:creationId xmlns:a16="http://schemas.microsoft.com/office/drawing/2014/main" id="{6B9A0845-D068-67C9-BBF4-B8C1A70A35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8160" y="3811014"/>
                <a:ext cx="842642" cy="356750"/>
              </a:xfrm>
              <a:prstGeom prst="roundRect">
                <a:avLst/>
              </a:prstGeom>
              <a:blipFill>
                <a:blip r:embed="rId8"/>
                <a:stretch>
                  <a:fillRect l="-2174" r="-3623" b="-33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/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6" name="Rectangle: Rounded Corners 65">
                <a:extLst>
                  <a:ext uri="{FF2B5EF4-FFF2-40B4-BE49-F238E27FC236}">
                    <a16:creationId xmlns:a16="http://schemas.microsoft.com/office/drawing/2014/main" id="{BCB0E6E2-9CBE-7A83-EA6D-9BF8A3BF490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738" y="3856009"/>
                <a:ext cx="842642" cy="356750"/>
              </a:xfrm>
              <a:prstGeom prst="roundRect">
                <a:avLst/>
              </a:prstGeom>
              <a:blipFill>
                <a:blip r:embed="rId9"/>
                <a:stretch>
                  <a:fillRect r="-719" b="-241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4AA46-2F2A-6B65-2303-E0C5D8C85065}"/>
              </a:ext>
            </a:extLst>
          </p:cNvPr>
          <p:cNvCxnSpPr>
            <a:cxnSpLocks/>
            <a:stCxn id="48" idx="3"/>
            <a:endCxn id="64" idx="0"/>
          </p:cNvCxnSpPr>
          <p:nvPr/>
        </p:nvCxnSpPr>
        <p:spPr>
          <a:xfrm flipH="1">
            <a:off x="3609481" y="3089207"/>
            <a:ext cx="1341848" cy="7218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C47BE8F-04FC-82BC-71B1-FB7334C21BC3}"/>
              </a:ext>
            </a:extLst>
          </p:cNvPr>
          <p:cNvCxnSpPr>
            <a:cxnSpLocks/>
            <a:stCxn id="48" idx="4"/>
            <a:endCxn id="66" idx="0"/>
          </p:cNvCxnSpPr>
          <p:nvPr/>
        </p:nvCxnSpPr>
        <p:spPr>
          <a:xfrm>
            <a:off x="5149928" y="3171469"/>
            <a:ext cx="41131" cy="684540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C14F058-A57C-19A3-BFB7-7C4D2B332784}"/>
              </a:ext>
            </a:extLst>
          </p:cNvPr>
          <p:cNvCxnSpPr>
            <a:cxnSpLocks/>
            <a:stCxn id="48" idx="5"/>
          </p:cNvCxnSpPr>
          <p:nvPr/>
        </p:nvCxnSpPr>
        <p:spPr>
          <a:xfrm>
            <a:off x="5348527" y="3089207"/>
            <a:ext cx="524891" cy="779524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54192F5F-FEA4-C506-D306-2AF17D6B08B1}"/>
              </a:ext>
            </a:extLst>
          </p:cNvPr>
          <p:cNvSpPr/>
          <p:nvPr/>
        </p:nvSpPr>
        <p:spPr>
          <a:xfrm>
            <a:off x="5582152" y="380610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/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5" name="Rectangle: Rounded Corners 84">
                <a:extLst>
                  <a:ext uri="{FF2B5EF4-FFF2-40B4-BE49-F238E27FC236}">
                    <a16:creationId xmlns:a16="http://schemas.microsoft.com/office/drawing/2014/main" id="{D5046E51-CC50-79AC-0DF3-A703B700443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408" y="3849718"/>
                <a:ext cx="899762" cy="369332"/>
              </a:xfrm>
              <a:prstGeom prst="roundRect">
                <a:avLst/>
              </a:prstGeom>
              <a:blipFill>
                <a:blip r:embed="rId10"/>
                <a:stretch>
                  <a:fillRect l="-680" b="-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/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6" name="Rectangle: Rounded Corners 85">
                <a:extLst>
                  <a:ext uri="{FF2B5EF4-FFF2-40B4-BE49-F238E27FC236}">
                    <a16:creationId xmlns:a16="http://schemas.microsoft.com/office/drawing/2014/main" id="{389008B0-83FB-5CF8-3A5D-FFD4FB5C5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9352" y="3849718"/>
                <a:ext cx="842642" cy="369332"/>
              </a:xfrm>
              <a:prstGeom prst="roundRect">
                <a:avLst/>
              </a:prstGeom>
              <a:blipFill>
                <a:blip r:embed="rId11"/>
                <a:stretch>
                  <a:fillRect r="-2174" b="-21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C134D611-46FF-63CE-BB9E-36CD217D5223}"/>
              </a:ext>
            </a:extLst>
          </p:cNvPr>
          <p:cNvCxnSpPr>
            <a:cxnSpLocks/>
            <a:stCxn id="53" idx="3"/>
            <a:endCxn id="85" idx="0"/>
          </p:cNvCxnSpPr>
          <p:nvPr/>
        </p:nvCxnSpPr>
        <p:spPr>
          <a:xfrm flipH="1">
            <a:off x="6738289" y="3126492"/>
            <a:ext cx="809757" cy="72322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>
            <a:extLst>
              <a:ext uri="{FF2B5EF4-FFF2-40B4-BE49-F238E27FC236}">
                <a16:creationId xmlns:a16="http://schemas.microsoft.com/office/drawing/2014/main" id="{C95D253B-1D3E-60A0-D7F7-9311261FA63C}"/>
              </a:ext>
            </a:extLst>
          </p:cNvPr>
          <p:cNvCxnSpPr>
            <a:cxnSpLocks/>
            <a:stCxn id="53" idx="5"/>
            <a:endCxn id="86" idx="0"/>
          </p:cNvCxnSpPr>
          <p:nvPr/>
        </p:nvCxnSpPr>
        <p:spPr>
          <a:xfrm>
            <a:off x="7945244" y="3126492"/>
            <a:ext cx="225429" cy="723226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22BBA6E7-035D-D026-E33E-AD4FD69F3231}"/>
              </a:ext>
            </a:extLst>
          </p:cNvPr>
          <p:cNvCxnSpPr>
            <a:cxnSpLocks/>
            <a:stCxn id="53" idx="6"/>
            <a:endCxn id="143" idx="0"/>
          </p:cNvCxnSpPr>
          <p:nvPr/>
        </p:nvCxnSpPr>
        <p:spPr>
          <a:xfrm>
            <a:off x="8027506" y="2927893"/>
            <a:ext cx="863761" cy="89803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/>
              <p:nvPr/>
            </p:nvSpPr>
            <p:spPr>
              <a:xfrm>
                <a:off x="6677471" y="2134892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D45912C-0394-36C1-4DFC-169251F2DB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471" y="2134892"/>
                <a:ext cx="1300162" cy="369332"/>
              </a:xfrm>
              <a:prstGeom prst="rect">
                <a:avLst/>
              </a:prstGeom>
              <a:blipFill>
                <a:blip r:embed="rId12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/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387FDEF5-A5CB-7B60-6D44-F37AA276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5626" y="3211097"/>
                <a:ext cx="1300162" cy="369332"/>
              </a:xfrm>
              <a:prstGeom prst="rect">
                <a:avLst/>
              </a:prstGeom>
              <a:blipFill>
                <a:blip r:embed="rId1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/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FF708498-7FCE-FC53-5546-BA45116B1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5535" y="3395763"/>
                <a:ext cx="1300162" cy="369332"/>
              </a:xfrm>
              <a:prstGeom prst="rect">
                <a:avLst/>
              </a:prstGeom>
              <a:blipFill>
                <a:blip r:embed="rId1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/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84C200E-8E6F-4FB5-04F0-100BF26563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537" y="3211097"/>
                <a:ext cx="1300162" cy="369332"/>
              </a:xfrm>
              <a:prstGeom prst="rect">
                <a:avLst/>
              </a:prstGeom>
              <a:blipFill>
                <a:blip r:embed="rId15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/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6C8A1BC-5B9D-9F41-8914-9B422B9596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279" y="3422925"/>
                <a:ext cx="1300162" cy="369332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40943066-8EF4-DB68-F21B-4E978601E880}"/>
              </a:ext>
            </a:extLst>
          </p:cNvPr>
          <p:cNvCxnSpPr>
            <a:cxnSpLocks/>
            <a:endCxn id="119" idx="0"/>
          </p:cNvCxnSpPr>
          <p:nvPr/>
        </p:nvCxnSpPr>
        <p:spPr>
          <a:xfrm flipH="1">
            <a:off x="1586841" y="414589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/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Rectangle: Rounded Corners 118">
                <a:extLst>
                  <a:ext uri="{FF2B5EF4-FFF2-40B4-BE49-F238E27FC236}">
                    <a16:creationId xmlns:a16="http://schemas.microsoft.com/office/drawing/2014/main" id="{7B875D91-85EB-D7AE-6D05-738791EED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617" y="4873381"/>
                <a:ext cx="1540447" cy="338325"/>
              </a:xfrm>
              <a:prstGeom prst="roundRect">
                <a:avLst/>
              </a:prstGeom>
              <a:blipFill>
                <a:blip r:embed="rId17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/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3" name="Rectangle: Rounded Corners 122">
                <a:extLst>
                  <a:ext uri="{FF2B5EF4-FFF2-40B4-BE49-F238E27FC236}">
                    <a16:creationId xmlns:a16="http://schemas.microsoft.com/office/drawing/2014/main" id="{A0BDF550-2072-1C20-4ECC-E22700A2BC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291" y="4842621"/>
                <a:ext cx="1540447" cy="338325"/>
              </a:xfrm>
              <a:prstGeom prst="roundRect">
                <a:avLst/>
              </a:prstGeom>
              <a:blipFill>
                <a:blip r:embed="rId18"/>
                <a:stretch>
                  <a:fillRect b="-7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2247998A-691B-58C4-B7DB-910A8EB1B816}"/>
              </a:ext>
            </a:extLst>
          </p:cNvPr>
          <p:cNvCxnSpPr>
            <a:cxnSpLocks/>
          </p:cNvCxnSpPr>
          <p:nvPr/>
        </p:nvCxnSpPr>
        <p:spPr>
          <a:xfrm>
            <a:off x="3975798" y="414589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ectangle: Rounded Corners 124">
            <a:extLst>
              <a:ext uri="{FF2B5EF4-FFF2-40B4-BE49-F238E27FC236}">
                <a16:creationId xmlns:a16="http://schemas.microsoft.com/office/drawing/2014/main" id="{53B5C1B6-797C-FBD6-B808-1D140B9A9FB8}"/>
              </a:ext>
            </a:extLst>
          </p:cNvPr>
          <p:cNvSpPr/>
          <p:nvPr/>
        </p:nvSpPr>
        <p:spPr>
          <a:xfrm>
            <a:off x="4673822" y="487338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/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EDF963B7-4B49-4564-50E5-269BCB6E9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650" y="4211115"/>
                <a:ext cx="1486490" cy="369332"/>
              </a:xfrm>
              <a:prstGeom prst="rect">
                <a:avLst/>
              </a:prstGeom>
              <a:blipFill>
                <a:blip r:embed="rId19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/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A03DDA5A-EB6F-BC24-2A4D-023126711F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493" y="4415746"/>
                <a:ext cx="1486490" cy="369332"/>
              </a:xfrm>
              <a:prstGeom prst="rect">
                <a:avLst/>
              </a:prstGeom>
              <a:blipFill>
                <a:blip r:embed="rId20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E092565A-7304-B91E-C1F9-C8A60F30A203}"/>
              </a:ext>
            </a:extLst>
          </p:cNvPr>
          <p:cNvCxnSpPr>
            <a:cxnSpLocks/>
            <a:stCxn id="64" idx="2"/>
            <a:endCxn id="123" idx="0"/>
          </p:cNvCxnSpPr>
          <p:nvPr/>
        </p:nvCxnSpPr>
        <p:spPr>
          <a:xfrm>
            <a:off x="3609481" y="416776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/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3" name="Oval 142">
                <a:extLst>
                  <a:ext uri="{FF2B5EF4-FFF2-40B4-BE49-F238E27FC236}">
                    <a16:creationId xmlns:a16="http://schemas.microsoft.com/office/drawing/2014/main" id="{EAA73EE5-16D7-454C-C42D-670901C18E9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0406" y="3825930"/>
                <a:ext cx="561722" cy="300134"/>
              </a:xfrm>
              <a:prstGeom prst="ellipse">
                <a:avLst/>
              </a:prstGeom>
              <a:blipFill>
                <a:blip r:embed="rId2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3851144-ACCC-0762-E5AE-F708DD369D9F}"/>
              </a:ext>
            </a:extLst>
          </p:cNvPr>
          <p:cNvSpPr/>
          <p:nvPr/>
        </p:nvSpPr>
        <p:spPr>
          <a:xfrm>
            <a:off x="554506" y="5534002"/>
            <a:ext cx="11082987" cy="1232905"/>
          </a:xfrm>
          <a:prstGeom prst="roundRect">
            <a:avLst/>
          </a:prstGeom>
          <a:solidFill>
            <a:srgbClr val="FCF2F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⚠️on </a:t>
            </a:r>
            <a:r>
              <a:rPr lang="en-US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homeworks</a:t>
            </a:r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you can use these kinds of visuals to help with reasoning, but make sure to </a:t>
            </a:r>
            <a:r>
              <a:rPr lang="en-US" sz="2400" b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still explicitly </a:t>
            </a:r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show applications of chain rule, </a:t>
            </a:r>
            <a:r>
              <a:rPr lang="en-US" sz="2400" b="1" dirty="0" err="1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LoTP</a:t>
            </a:r>
            <a:r>
              <a:rPr lang="en-US" sz="2400" b="1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, etc.) ⚠️</a:t>
            </a:r>
            <a:endParaRPr lang="en-US" sz="2400" b="0" dirty="0">
              <a:solidFill>
                <a:prstClr val="black"/>
              </a:solidFill>
              <a:latin typeface="Segoe UI Semilight" panose="020B0402040204020203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3886C2-8853-DD32-3EBA-97ADFA79A4DB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6183738" y="4223604"/>
            <a:ext cx="16122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E16733-B5E6-7E9C-B79D-7F93BFB8C96B}"/>
                  </a:ext>
                </a:extLst>
              </p:cNvPr>
              <p:cNvSpPr/>
              <p:nvPr/>
            </p:nvSpPr>
            <p:spPr>
              <a:xfrm>
                <a:off x="5413514" y="495109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: Rounded Corners 4">
                <a:extLst>
                  <a:ext uri="{FF2B5EF4-FFF2-40B4-BE49-F238E27FC236}">
                    <a16:creationId xmlns:a16="http://schemas.microsoft.com/office/drawing/2014/main" id="{5AE16733-B5E6-7E9C-B79D-7F93BFB8C9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514" y="4951091"/>
                <a:ext cx="1540447" cy="338325"/>
              </a:xfrm>
              <a:prstGeom prst="roundRect">
                <a:avLst/>
              </a:prstGeom>
              <a:blipFill>
                <a:blip r:embed="rId22"/>
                <a:stretch>
                  <a:fillRect b="-26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0513DC0-8175-319B-4714-96C14054665E}"/>
                  </a:ext>
                </a:extLst>
              </p:cNvPr>
              <p:cNvSpPr/>
              <p:nvPr/>
            </p:nvSpPr>
            <p:spPr>
              <a:xfrm>
                <a:off x="7826188" y="4920331"/>
                <a:ext cx="1540447" cy="338325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rIns="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60513DC0-8175-319B-4714-96C1405466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6188" y="4920331"/>
                <a:ext cx="1540447" cy="338325"/>
              </a:xfrm>
              <a:prstGeom prst="roundRect">
                <a:avLst/>
              </a:prstGeom>
              <a:blipFill>
                <a:blip r:embed="rId23"/>
                <a:stretch>
                  <a:fillRect b="-267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1E8390A-A186-448F-EE6A-7E0FFCA81236}"/>
              </a:ext>
            </a:extLst>
          </p:cNvPr>
          <p:cNvCxnSpPr>
            <a:cxnSpLocks/>
          </p:cNvCxnSpPr>
          <p:nvPr/>
        </p:nvCxnSpPr>
        <p:spPr>
          <a:xfrm>
            <a:off x="8572695" y="4223604"/>
            <a:ext cx="849339" cy="72748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9552832-7266-9B20-9A44-89A0F3418818}"/>
              </a:ext>
            </a:extLst>
          </p:cNvPr>
          <p:cNvSpPr/>
          <p:nvPr/>
        </p:nvSpPr>
        <p:spPr>
          <a:xfrm>
            <a:off x="9270719" y="4951091"/>
            <a:ext cx="561722" cy="3397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rIns="0" rtlCol="0" anchor="b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DE3A5B-6B19-65D7-0C22-7567DF0AB28B}"/>
                  </a:ext>
                </a:extLst>
              </p:cNvPr>
              <p:cNvSpPr txBox="1"/>
              <p:nvPr/>
            </p:nvSpPr>
            <p:spPr>
              <a:xfrm>
                <a:off x="5510523" y="4339919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BDE3A5B-6B19-65D7-0C22-7567DF0AB2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0523" y="4339919"/>
                <a:ext cx="1486490" cy="369332"/>
              </a:xfrm>
              <a:prstGeom prst="rect">
                <a:avLst/>
              </a:prstGeom>
              <a:blipFill>
                <a:blip r:embed="rId2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4DDD30-3DF6-B9FB-B519-4AC04597763F}"/>
                  </a:ext>
                </a:extLst>
              </p:cNvPr>
              <p:cNvSpPr txBox="1"/>
              <p:nvPr/>
            </p:nvSpPr>
            <p:spPr>
              <a:xfrm>
                <a:off x="7079390" y="4493456"/>
                <a:ext cx="14864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ℙ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∩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𝐽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4DDD30-3DF6-B9FB-B519-4AC0459776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390" y="4493456"/>
                <a:ext cx="1486490" cy="369332"/>
              </a:xfrm>
              <a:prstGeom prst="rect">
                <a:avLst/>
              </a:prstGeom>
              <a:blipFill>
                <a:blip r:embed="rId2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E0ED77-2555-441E-D155-18F52E89E8DF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8206378" y="4245474"/>
            <a:ext cx="390034" cy="674857"/>
          </a:xfrm>
          <a:prstGeom prst="line">
            <a:avLst/>
          </a:prstGeom>
          <a:ln w="3492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07365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1063A-93F9-4A76-8794-5D53E5291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37B91-D2DE-4860-AFD6-66FD6A2A1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6"/>
            <a:ext cx="11311960" cy="5287673"/>
          </a:xfrm>
        </p:spPr>
        <p:txBody>
          <a:bodyPr>
            <a:normAutofit fontScale="92500" lnSpcReduction="20000"/>
          </a:bodyPr>
          <a:lstStyle/>
          <a:p>
            <a:r>
              <a:rPr lang="en-US" b="1" i="1" dirty="0"/>
              <a:t>Today, we talked about </a:t>
            </a:r>
          </a:p>
          <a:p>
            <a:r>
              <a:rPr lang="en-US" dirty="0"/>
              <a:t>&gt; Independence </a:t>
            </a:r>
          </a:p>
          <a:p>
            <a:pPr lvl="1"/>
            <a:r>
              <a:rPr lang="en-US" dirty="0"/>
              <a:t>independence between 2 events, pairwise and mutual independence for &gt;2 events, events being </a:t>
            </a:r>
            <a:r>
              <a:rPr lang="en-US" i="1" dirty="0"/>
              <a:t>conditionally independent </a:t>
            </a:r>
            <a:r>
              <a:rPr lang="en-US" dirty="0"/>
              <a:t>on a third event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&gt; Chain Rule</a:t>
            </a:r>
          </a:p>
          <a:p>
            <a:pPr lvl="1" indent="-91440">
              <a:spcBef>
                <a:spcPts val="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probability of an intersection of events/set of tasks or steps that aren’t mutually independent </a:t>
            </a:r>
          </a:p>
          <a:p>
            <a:pPr marL="91440" marR="0" lvl="0" indent="-91440" algn="l" defTabSz="914400" rtl="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1CADE4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lang="en-US" sz="1200" dirty="0"/>
          </a:p>
          <a:p>
            <a:r>
              <a:rPr lang="en-US" b="1" i="1" dirty="0"/>
              <a:t>On Wednesday, we are doing a </a:t>
            </a:r>
            <a:r>
              <a:rPr lang="en-US" b="1" i="1" u="sng" dirty="0"/>
              <a:t>breather/catch-up lecture</a:t>
            </a:r>
            <a:r>
              <a:rPr lang="en-US" b="1" i="1" dirty="0"/>
              <a:t>! We will:</a:t>
            </a:r>
          </a:p>
          <a:p>
            <a:r>
              <a:rPr lang="en-US" dirty="0"/>
              <a:t>&gt; Review what has been covered so far</a:t>
            </a:r>
          </a:p>
          <a:p>
            <a:r>
              <a:rPr lang="en-US" dirty="0"/>
              <a:t>&gt; Talk about how to parse long problems, mentally process all the pieces</a:t>
            </a:r>
          </a:p>
          <a:p>
            <a:r>
              <a:rPr lang="en-US" dirty="0"/>
              <a:t>&gt; Answer questions/talk about what you all want to! </a:t>
            </a:r>
          </a:p>
          <a:p>
            <a:r>
              <a:rPr lang="en-US" dirty="0"/>
              <a:t>So, bring questions! Questions don’t have to be specific, even just asking to go over a piece of content again is perfectly valid. </a:t>
            </a:r>
          </a:p>
        </p:txBody>
      </p:sp>
    </p:spTree>
    <p:extLst>
      <p:ext uri="{BB962C8B-B14F-4D97-AF65-F5344CB8AC3E}">
        <p14:creationId xmlns:p14="http://schemas.microsoft.com/office/powerpoint/2010/main" val="100955686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A4EFAF-965A-49BF-9D8A-154F058BC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7590017" cy="590415"/>
          </a:xfrm>
        </p:spPr>
        <p:txBody>
          <a:bodyPr/>
          <a:lstStyle/>
          <a:p>
            <a:r>
              <a:rPr lang="en-US" dirty="0"/>
              <a:t>More Practice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D763D1-96E2-47F4-B848-5C3249962B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07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514B0-101D-4204-DF6B-290937C71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6" y="3262680"/>
            <a:ext cx="3039927" cy="590415"/>
          </a:xfrm>
        </p:spPr>
        <p:txBody>
          <a:bodyPr/>
          <a:lstStyle/>
          <a:p>
            <a:r>
              <a:rPr lang="en-US" dirty="0"/>
              <a:t>Independence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1146A8-0390-0CB2-DE1A-B4122FA551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1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D4B3-1C84-407F-BBE7-374E2D9AD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of Independence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A0CB3-2145-4C99-A7DB-ACACAD845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We’ve calculated conditional probabilities.</a:t>
            </a:r>
          </a:p>
          <a:p>
            <a:r>
              <a:rPr lang="en-US" dirty="0"/>
              <a:t>Sometimes conditioning – getting some partial information about the outcome – doesn’t actually change the probability.</a:t>
            </a:r>
          </a:p>
          <a:p>
            <a:pPr lvl="1"/>
            <a:r>
              <a:rPr lang="en-US" b="1" dirty="0"/>
              <a:t>i.e., knowing B happened doesn’t change the probability A happened</a:t>
            </a:r>
          </a:p>
          <a:p>
            <a:endParaRPr lang="en-US" dirty="0"/>
          </a:p>
          <a:p>
            <a:r>
              <a:rPr lang="en-US" dirty="0"/>
              <a:t>We already saw an example like this… </a:t>
            </a:r>
          </a:p>
        </p:txBody>
      </p:sp>
    </p:spTree>
    <p:extLst>
      <p:ext uri="{BB962C8B-B14F-4D97-AF65-F5344CB8AC3E}">
        <p14:creationId xmlns:p14="http://schemas.microsoft.com/office/powerpoint/2010/main" val="2059457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7CF9-3017-4323-B324-7A92DBAD2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Conditioning 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</p:spPr>
            <p:txBody>
              <a:bodyPr/>
              <a:lstStyle/>
              <a:p>
                <a:r>
                  <a:rPr lang="en-US" dirty="0"/>
                  <a:t>Red die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dirty="0"/>
                  <a:t> conditioned on sum 7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r>
                  <a:rPr lang="en-US" dirty="0"/>
                  <a:t>Red die 6 conditioned on sum 9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1/4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Sum 7 conditioned on red die 6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1/6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C74016-E470-4978-9484-E043911B387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3150940" cy="4845504"/>
              </a:xfrm>
              <a:blipFill>
                <a:blip r:embed="rId3"/>
                <a:stretch>
                  <a:fillRect l="-2515" t="-2138" r="-5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Content Placeholder 3">
            <a:extLst>
              <a:ext uri="{FF2B5EF4-FFF2-40B4-BE49-F238E27FC236}">
                <a16:creationId xmlns:a16="http://schemas.microsoft.com/office/drawing/2014/main" id="{E68739F6-0F05-4FFE-8930-E114A5F7C8BF}"/>
              </a:ext>
            </a:extLst>
          </p:cNvPr>
          <p:cNvGraphicFramePr>
            <a:graphicFrameLocks/>
          </p:cNvGraphicFramePr>
          <p:nvPr/>
        </p:nvGraphicFramePr>
        <p:xfrm>
          <a:off x="3954780" y="1463674"/>
          <a:ext cx="7807009" cy="4670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5287">
                  <a:extLst>
                    <a:ext uri="{9D8B030D-6E8A-4147-A177-3AD203B41FA5}">
                      <a16:colId xmlns:a16="http://schemas.microsoft.com/office/drawing/2014/main" val="4170074656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131577563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42323360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289260618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3600827561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989168930"/>
                    </a:ext>
                  </a:extLst>
                </a:gridCol>
                <a:gridCol w="1115287">
                  <a:extLst>
                    <a:ext uri="{9D8B030D-6E8A-4147-A177-3AD203B41FA5}">
                      <a16:colId xmlns:a16="http://schemas.microsoft.com/office/drawing/2014/main" val="1932049036"/>
                    </a:ext>
                  </a:extLst>
                </a:gridCol>
              </a:tblGrid>
              <a:tr h="667204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0" dirty="0"/>
                        <a:t>D2=6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4444049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D1=1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(1.6)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6345985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D1=2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(2,6)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661408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D1=3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(3,6)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806217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D1=4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(4,6)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456811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D1=5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(5,6)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3591620"/>
                  </a:ext>
                </a:extLst>
              </a:tr>
              <a:tr h="667204">
                <a:tc>
                  <a:txBody>
                    <a:bodyPr/>
                    <a:lstStyle/>
                    <a:p>
                      <a:r>
                        <a:rPr lang="en-US" sz="3000" dirty="0">
                          <a:solidFill>
                            <a:schemeClr val="bg1"/>
                          </a:solidFill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D1=6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Segoe UI Semilight" panose="020B0402040204020203" pitchFamily="34" charset="0"/>
                          <a:cs typeface="Segoe UI Semilight" panose="020B0402040204020203" pitchFamily="34" charset="0"/>
                        </a:rPr>
                        <a:t>(6,6)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053641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E461872-04C0-45F0-A0D0-A854A51C3871}"/>
              </a:ext>
            </a:extLst>
          </p:cNvPr>
          <p:cNvSpPr/>
          <p:nvPr/>
        </p:nvSpPr>
        <p:spPr>
          <a:xfrm>
            <a:off x="250092" y="5173785"/>
            <a:ext cx="3476088" cy="1420939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Red die 6 has probability 1/6 before or after conditioning on sum 7.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A1CE8A9-3F3C-9131-D4D5-0F656EEC072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451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89B1D3-74EB-BF05-8C6E-6EBD6054C8C6}"/>
              </a:ext>
            </a:extLst>
          </p:cNvPr>
          <p:cNvSpPr txBox="1">
            <a:spLocks/>
          </p:cNvSpPr>
          <p:nvPr/>
        </p:nvSpPr>
        <p:spPr>
          <a:xfrm>
            <a:off x="8227945" y="96376"/>
            <a:ext cx="4289203" cy="4845504"/>
          </a:xfrm>
          <a:prstGeom prst="rect">
            <a:avLst/>
          </a:prstGeom>
          <a:ln>
            <a:noFill/>
          </a:ln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128016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None/>
              <a:defRPr sz="2400" kern="1200" baseline="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2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484600"/>
                </a:solidFill>
              </a:rPr>
              <a:t>from last week’s lecture</a:t>
            </a:r>
          </a:p>
        </p:txBody>
      </p:sp>
    </p:spTree>
    <p:extLst>
      <p:ext uri="{BB962C8B-B14F-4D97-AF65-F5344CB8AC3E}">
        <p14:creationId xmlns:p14="http://schemas.microsoft.com/office/powerpoint/2010/main" val="3796249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0</TotalTime>
  <Words>6166</Words>
  <Application>Microsoft Office PowerPoint</Application>
  <PresentationFormat>Widescreen</PresentationFormat>
  <Paragraphs>796</Paragraphs>
  <Slides>68</Slides>
  <Notes>64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8" baseType="lpstr">
      <vt:lpstr>Aptos</vt:lpstr>
      <vt:lpstr>Arial</vt:lpstr>
      <vt:lpstr>Cambria Math</vt:lpstr>
      <vt:lpstr>Segoe UI</vt:lpstr>
      <vt:lpstr>Segoe UI Light</vt:lpstr>
      <vt:lpstr>Segoe UI Semibold</vt:lpstr>
      <vt:lpstr>Segoe UI Semilight</vt:lpstr>
      <vt:lpstr>Tw Cen MT</vt:lpstr>
      <vt:lpstr>Wingdings 3</vt:lpstr>
      <vt:lpstr>Integral</vt:lpstr>
      <vt:lpstr>PowerPoint Presentation</vt:lpstr>
      <vt:lpstr>Announcements</vt:lpstr>
      <vt:lpstr>Where Are We?</vt:lpstr>
      <vt:lpstr>Summary + Tips</vt:lpstr>
      <vt:lpstr>P(A|B) versus P(A∩B)</vt:lpstr>
      <vt:lpstr>A Technical Note</vt:lpstr>
      <vt:lpstr>Independence</vt:lpstr>
      <vt:lpstr>Definition of Independence</vt:lpstr>
      <vt:lpstr>Conditioning Practice</vt:lpstr>
      <vt:lpstr>Independence</vt:lpstr>
      <vt:lpstr>Independence</vt:lpstr>
      <vt:lpstr>Independence</vt:lpstr>
      <vt:lpstr>Independence</vt:lpstr>
      <vt:lpstr>Independence</vt:lpstr>
      <vt:lpstr>Independence</vt:lpstr>
      <vt:lpstr>Independence</vt:lpstr>
      <vt:lpstr>Independence</vt:lpstr>
      <vt:lpstr>Independence</vt:lpstr>
      <vt:lpstr>Examples</vt:lpstr>
      <vt:lpstr>Examples</vt:lpstr>
      <vt:lpstr>Examples</vt:lpstr>
      <vt:lpstr>Hey Wait</vt:lpstr>
      <vt:lpstr>Two Truths and a Lie!</vt:lpstr>
      <vt:lpstr>Two Truths and a Lie!</vt:lpstr>
      <vt:lpstr>Two Truths and a Lie!</vt:lpstr>
      <vt:lpstr>Two Truths and a Lie!</vt:lpstr>
      <vt:lpstr>Two Truths and a Lie!</vt:lpstr>
      <vt:lpstr>Independence of 3 or more events</vt:lpstr>
      <vt:lpstr>Independence for 3 or more events</vt:lpstr>
      <vt:lpstr>Independence for 3 or more events</vt:lpstr>
      <vt:lpstr>Pairwise Independence vs. Mutual Independence</vt:lpstr>
      <vt:lpstr>Pairwise Independence</vt:lpstr>
      <vt:lpstr>Pairwise Independence</vt:lpstr>
      <vt:lpstr>Pairwise Independence</vt:lpstr>
      <vt:lpstr>Mutual Independence</vt:lpstr>
      <vt:lpstr>Mutual Independence</vt:lpstr>
      <vt:lpstr>Checking Mutual Independence</vt:lpstr>
      <vt:lpstr>Checking Mutual Independence</vt:lpstr>
      <vt:lpstr>Checking Pairwise / Mutual Independence</vt:lpstr>
      <vt:lpstr>How do these properties help us?</vt:lpstr>
      <vt:lpstr>How do these properties help us?</vt:lpstr>
      <vt:lpstr>How do these properties help us?</vt:lpstr>
      <vt:lpstr>Conditional Independence</vt:lpstr>
      <vt:lpstr>Conditional Independence</vt:lpstr>
      <vt:lpstr>Example</vt:lpstr>
      <vt:lpstr>(Unconditioned) Independence check whether P(C_1∩C_2 )=P(C_1 )P(C_2 )</vt:lpstr>
      <vt:lpstr>(Unconditioned) Independence check whether P(C_1∩C_2 )=P(C_1 )P(C_2 )</vt:lpstr>
      <vt:lpstr>(Unconditioned) Independence check whether P(C_1∩C_2 )=P(C_1 )P(C_2 )</vt:lpstr>
      <vt:lpstr>(Unconditioned) Independence check whether P(C_1∩C_2 )=P(C_1 )P(C_2 )</vt:lpstr>
      <vt:lpstr>(Unconditioned) Independence check whether P(C_1∩C_2 )=P(C_1 )P(C_2 )</vt:lpstr>
      <vt:lpstr>(Unconditioned) Independence check whether P(C_1∩C_2 )=P(C_1 )P(C_2 )</vt:lpstr>
      <vt:lpstr>(Unconditioned) Independence check whether P(C_1∩C_2 )=P(C_1 )P(C_2 )</vt:lpstr>
      <vt:lpstr>(Unconditioned) Independence check whether P(C_1∩C_2 )=P(C_1 )P(C_2 )</vt:lpstr>
      <vt:lpstr>Conditional Independence on O check whether P(C_1∩C_2 |O)=P(C_1 |O)P(C_2 |O)</vt:lpstr>
      <vt:lpstr>Conditional Independence on O check whether P(C_1∩C_2 |O)=P(C_1 |O)P(C_2 |O)</vt:lpstr>
      <vt:lpstr>Conditional Independence on O check whether P(C_1∩C_2 |O)=P(C_1 |O)P(C_2 |O)</vt:lpstr>
      <vt:lpstr>Takeaway</vt:lpstr>
      <vt:lpstr>Chain Rule</vt:lpstr>
      <vt:lpstr>Chain Rule</vt:lpstr>
      <vt:lpstr>Chain Rule</vt:lpstr>
      <vt:lpstr>Chain Rule Example</vt:lpstr>
      <vt:lpstr>A Visual for the Chain Rule (and LoTP!)</vt:lpstr>
      <vt:lpstr>A Visual for the Chain Rule (and LoTP!)</vt:lpstr>
      <vt:lpstr>A Visual for the Chain Rule (and LoTP!)</vt:lpstr>
      <vt:lpstr>A Visual for the Chain Rule (and LoTP!)</vt:lpstr>
      <vt:lpstr>A Visual for the Chain Rule (and LoTP!)</vt:lpstr>
      <vt:lpstr>Summary</vt:lpstr>
      <vt:lpstr>More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2024-07-01T17:01:56Z</dcterms:created>
  <dcterms:modified xsi:type="dcterms:W3CDTF">2026-07-06T08:21:28Z</dcterms:modified>
</cp:coreProperties>
</file>