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4"/>
  </p:notesMasterIdLst>
  <p:sldIdLst>
    <p:sldId id="256" r:id="rId2"/>
    <p:sldId id="282" r:id="rId3"/>
    <p:sldId id="486" r:id="rId4"/>
    <p:sldId id="349" r:id="rId5"/>
    <p:sldId id="298" r:id="rId6"/>
    <p:sldId id="309" r:id="rId7"/>
    <p:sldId id="295" r:id="rId8"/>
    <p:sldId id="268" r:id="rId9"/>
    <p:sldId id="269" r:id="rId10"/>
    <p:sldId id="270" r:id="rId11"/>
    <p:sldId id="273" r:id="rId12"/>
    <p:sldId id="303" r:id="rId13"/>
    <p:sldId id="275" r:id="rId14"/>
    <p:sldId id="274" r:id="rId15"/>
    <p:sldId id="272" r:id="rId16"/>
    <p:sldId id="301" r:id="rId17"/>
    <p:sldId id="307" r:id="rId18"/>
    <p:sldId id="308" r:id="rId19"/>
    <p:sldId id="289" r:id="rId20"/>
    <p:sldId id="297" r:id="rId21"/>
    <p:sldId id="271" r:id="rId22"/>
    <p:sldId id="310" r:id="rId23"/>
    <p:sldId id="258" r:id="rId24"/>
    <p:sldId id="259" r:id="rId25"/>
    <p:sldId id="260" r:id="rId26"/>
    <p:sldId id="311" r:id="rId27"/>
    <p:sldId id="313" r:id="rId28"/>
    <p:sldId id="306" r:id="rId29"/>
    <p:sldId id="261" r:id="rId30"/>
    <p:sldId id="314" r:id="rId31"/>
    <p:sldId id="262" r:id="rId32"/>
    <p:sldId id="315" r:id="rId33"/>
    <p:sldId id="279" r:id="rId34"/>
    <p:sldId id="316" r:id="rId35"/>
    <p:sldId id="325" r:id="rId36"/>
    <p:sldId id="328" r:id="rId37"/>
    <p:sldId id="327" r:id="rId38"/>
    <p:sldId id="329" r:id="rId39"/>
    <p:sldId id="351" r:id="rId40"/>
    <p:sldId id="352" r:id="rId41"/>
    <p:sldId id="353" r:id="rId42"/>
    <p:sldId id="354" r:id="rId43"/>
    <p:sldId id="330" r:id="rId44"/>
    <p:sldId id="326" r:id="rId45"/>
    <p:sldId id="331" r:id="rId46"/>
    <p:sldId id="332" r:id="rId47"/>
    <p:sldId id="333" r:id="rId48"/>
    <p:sldId id="334" r:id="rId49"/>
    <p:sldId id="335" r:id="rId50"/>
    <p:sldId id="280" r:id="rId51"/>
    <p:sldId id="264" r:id="rId52"/>
    <p:sldId id="265" r:id="rId53"/>
    <p:sldId id="263" r:id="rId54"/>
    <p:sldId id="266" r:id="rId55"/>
    <p:sldId id="290" r:id="rId56"/>
    <p:sldId id="320" r:id="rId57"/>
    <p:sldId id="296" r:id="rId58"/>
    <p:sldId id="337" r:id="rId59"/>
    <p:sldId id="487" r:id="rId60"/>
    <p:sldId id="322" r:id="rId61"/>
    <p:sldId id="288" r:id="rId62"/>
    <p:sldId id="336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CF9"/>
    <a:srgbClr val="F1F2F3"/>
    <a:srgbClr val="C6CDD1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82424" autoAdjust="0"/>
  </p:normalViewPr>
  <p:slideViewPr>
    <p:cSldViewPr snapToGrid="0">
      <p:cViewPr varScale="1">
        <p:scale>
          <a:sx n="93" d="100"/>
          <a:sy n="93" d="100"/>
        </p:scale>
        <p:origin x="11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93E97-7E3F-4342-B814-E1EF10E5E485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72BC1-E3B0-403F-8E60-98FFBEAB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5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96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31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43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68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81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94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9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79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20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42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5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BED1-2CAD-4B94-B992-A5C33E936A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52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03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75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1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5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38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31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34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01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85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98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2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98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61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03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0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7CDBB48-8836-4C5F-B61E-D943E678B74C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4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2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2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43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0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01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64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7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7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9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8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4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7CDBB48-8836-4C5F-B61E-D943E678B74C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84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795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7.png"/><Relationship Id="rId7" Type="http://schemas.openxmlformats.org/officeDocument/2006/relationships/image" Target="../media/image4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1.pn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5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1.png"/><Relationship Id="rId4" Type="http://schemas.openxmlformats.org/officeDocument/2006/relationships/image" Target="../media/image50.png"/><Relationship Id="rId9" Type="http://schemas.openxmlformats.org/officeDocument/2006/relationships/image" Target="../media/image5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6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1.png"/><Relationship Id="rId4" Type="http://schemas.openxmlformats.org/officeDocument/2006/relationships/image" Target="../media/image50.png"/><Relationship Id="rId9" Type="http://schemas.openxmlformats.org/officeDocument/2006/relationships/image" Target="../media/image55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6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1.png"/><Relationship Id="rId10" Type="http://schemas.openxmlformats.org/officeDocument/2006/relationships/image" Target="../media/image560.png"/><Relationship Id="rId4" Type="http://schemas.openxmlformats.org/officeDocument/2006/relationships/image" Target="../media/image50.png"/><Relationship Id="rId9" Type="http://schemas.openxmlformats.org/officeDocument/2006/relationships/image" Target="../media/image55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1.png"/><Relationship Id="rId10" Type="http://schemas.openxmlformats.org/officeDocument/2006/relationships/image" Target="../media/image560.png"/><Relationship Id="rId4" Type="http://schemas.openxmlformats.org/officeDocument/2006/relationships/image" Target="../media/image50.png"/><Relationship Id="rId9" Type="http://schemas.openxmlformats.org/officeDocument/2006/relationships/image" Target="../media/image5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218D7A3-E8BE-3307-6EB0-2FA72D30BAB7}"/>
              </a:ext>
            </a:extLst>
          </p:cNvPr>
          <p:cNvSpPr txBox="1">
            <a:spLocks/>
          </p:cNvSpPr>
          <p:nvPr/>
        </p:nvSpPr>
        <p:spPr>
          <a:xfrm>
            <a:off x="1100528" y="4333001"/>
            <a:ext cx="9990944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b="1" i="1" dirty="0"/>
              <a:t>Conditional</a:t>
            </a:r>
            <a:r>
              <a:rPr lang="en-US" b="1" dirty="0"/>
              <a:t> Probability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FF191D7-C35B-EC7A-4C85-0B04216C2A49}"/>
              </a:ext>
            </a:extLst>
          </p:cNvPr>
          <p:cNvSpPr txBox="1">
            <a:spLocks/>
          </p:cNvSpPr>
          <p:nvPr/>
        </p:nvSpPr>
        <p:spPr>
          <a:xfrm>
            <a:off x="2273508" y="5320213"/>
            <a:ext cx="7615003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CSE 312 23Su</a:t>
            </a:r>
          </a:p>
          <a:p>
            <a:pPr algn="ctr"/>
            <a:r>
              <a:rPr lang="en-US" sz="3500" dirty="0"/>
              <a:t>Lecture 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9B812D-709A-F725-4C9F-D3DE53A324C1}"/>
              </a:ext>
            </a:extLst>
          </p:cNvPr>
          <p:cNvSpPr/>
          <p:nvPr/>
        </p:nvSpPr>
        <p:spPr>
          <a:xfrm>
            <a:off x="8019738" y="5249306"/>
            <a:ext cx="869429" cy="1259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7A016-A999-1981-82DF-5B68C0C63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552" y="169033"/>
            <a:ext cx="4690913" cy="4243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23EEFD-061E-12D5-3B78-867301798996}"/>
              </a:ext>
            </a:extLst>
          </p:cNvPr>
          <p:cNvSpPr txBox="1"/>
          <p:nvPr/>
        </p:nvSpPr>
        <p:spPr>
          <a:xfrm>
            <a:off x="0" y="6484828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https://xkcd.com/795/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435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390002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3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91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>
            <a:extLst>
              <a:ext uri="{FF2B5EF4-FFF2-40B4-BE49-F238E27FC236}">
                <a16:creationId xmlns:a16="http://schemas.microsoft.com/office/drawing/2014/main" id="{2F3B66E8-ADE6-403A-8212-B61199148E48}"/>
              </a:ext>
            </a:extLst>
          </p:cNvPr>
          <p:cNvSpPr/>
          <p:nvPr/>
        </p:nvSpPr>
        <p:spPr>
          <a:xfrm>
            <a:off x="5052060" y="348234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9D4C464-D4E3-4922-8135-2D27E27D777A}"/>
              </a:ext>
            </a:extLst>
          </p:cNvPr>
          <p:cNvSpPr/>
          <p:nvPr/>
        </p:nvSpPr>
        <p:spPr>
          <a:xfrm>
            <a:off x="6168868" y="2825595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DDC3D35-49CF-4693-B660-D3D747499B59}"/>
              </a:ext>
            </a:extLst>
          </p:cNvPr>
          <p:cNvSpPr/>
          <p:nvPr/>
        </p:nvSpPr>
        <p:spPr>
          <a:xfrm>
            <a:off x="7263924" y="213075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64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∅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=3/36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3/36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>
            <a:extLst>
              <a:ext uri="{FF2B5EF4-FFF2-40B4-BE49-F238E27FC236}">
                <a16:creationId xmlns:a16="http://schemas.microsoft.com/office/drawing/2014/main" id="{2F3B66E8-ADE6-403A-8212-B61199148E48}"/>
              </a:ext>
            </a:extLst>
          </p:cNvPr>
          <p:cNvSpPr/>
          <p:nvPr/>
        </p:nvSpPr>
        <p:spPr>
          <a:xfrm>
            <a:off x="5052060" y="348234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9D4C464-D4E3-4922-8135-2D27E27D777A}"/>
              </a:ext>
            </a:extLst>
          </p:cNvPr>
          <p:cNvSpPr/>
          <p:nvPr/>
        </p:nvSpPr>
        <p:spPr>
          <a:xfrm>
            <a:off x="6168868" y="2825595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DDC3D35-49CF-4693-B660-D3D747499B59}"/>
              </a:ext>
            </a:extLst>
          </p:cNvPr>
          <p:cNvSpPr/>
          <p:nvPr/>
        </p:nvSpPr>
        <p:spPr>
          <a:xfrm>
            <a:off x="7263924" y="213075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08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271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3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6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4219A18-697C-4554-89CB-662E152F7EDC}"/>
              </a:ext>
            </a:extLst>
          </p:cNvPr>
          <p:cNvSpPr/>
          <p:nvPr/>
        </p:nvSpPr>
        <p:spPr>
          <a:xfrm>
            <a:off x="5021580" y="4815840"/>
            <a:ext cx="6740209" cy="6477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03AAF2-18A1-4E45-87FF-43DCEB264E37}"/>
              </a:ext>
            </a:extLst>
          </p:cNvPr>
          <p:cNvSpPr/>
          <p:nvPr/>
        </p:nvSpPr>
        <p:spPr>
          <a:xfrm>
            <a:off x="7336314" y="2042160"/>
            <a:ext cx="1043940" cy="418000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2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~ Red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 ~ Sum is 7</a:t>
                </a:r>
              </a:p>
              <a:p>
                <a:r>
                  <a:rPr lang="en-US" dirty="0"/>
                  <a:t>C ~ Sum is 9</a:t>
                </a:r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 ?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 ?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 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C1B68EA-4CA8-4AF6-9076-1BBF981D6F27}"/>
              </a:ext>
            </a:extLst>
          </p:cNvPr>
          <p:cNvSpPr/>
          <p:nvPr/>
        </p:nvSpPr>
        <p:spPr>
          <a:xfrm>
            <a:off x="117417" y="5360696"/>
            <a:ext cx="3723063" cy="1326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Work on this with the people around you! 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PollEv.com/jolie312</a:t>
            </a:r>
          </a:p>
        </p:txBody>
      </p:sp>
    </p:spTree>
    <p:extLst>
      <p:ext uri="{BB962C8B-B14F-4D97-AF65-F5344CB8AC3E}">
        <p14:creationId xmlns:p14="http://schemas.microsoft.com/office/powerpoint/2010/main" val="21185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A ~ 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 ~ Sum is 7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781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A ~ 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 ~ Sum is 9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/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817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B ~ 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 ~ Red die is 6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533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 die 6 conditioned on sum 9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7 conditioned on red die 6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24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6757-27C5-45A5-8CCF-AD01FE44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6F4CF-84AF-46C3-AE81-61A7CE1FC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HW1 is due tonight (11:59pm)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HW2 will be released later today</a:t>
            </a:r>
          </a:p>
        </p:txBody>
      </p:sp>
    </p:spTree>
    <p:extLst>
      <p:ext uri="{BB962C8B-B14F-4D97-AF65-F5344CB8AC3E}">
        <p14:creationId xmlns:p14="http://schemas.microsoft.com/office/powerpoint/2010/main" val="3337182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4883-408D-4DF5-8BAF-F0876ABC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Matters?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 same?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460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4883-408D-4DF5-8BAF-F0876ABC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22130" cy="4845504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No!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different quantities.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“traffic on the highway”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“it’s snowing”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“it’s snowing”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“traffic on the highway”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much smaller; there many 	other times when there is traffic on the highway</a:t>
                </a:r>
              </a:p>
              <a:p>
                <a:r>
                  <a:rPr lang="en-US" dirty="0"/>
                  <a:t>It’s a lot like implications – order can matter a lot!</a:t>
                </a:r>
              </a:p>
              <a:p>
                <a:r>
                  <a:rPr lang="en-US" dirty="0"/>
                  <a:t>(but there are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where the conditioning doesn’t make a difference)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22130" cy="4845504"/>
              </a:xfrm>
              <a:blipFill>
                <a:blip r:embed="rId2"/>
                <a:stretch>
                  <a:fillRect l="-69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285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5D3A-29E8-720E-3C41-D97B99E5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Bars🍫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F8414-DBC3-EC3C-E05D-4E6E0503A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4" y="3723675"/>
            <a:ext cx="6504161" cy="506283"/>
          </a:xfrm>
        </p:spPr>
        <p:txBody>
          <a:bodyPr>
            <a:normAutofit/>
          </a:bodyPr>
          <a:lstStyle/>
          <a:p>
            <a:r>
              <a:rPr lang="en-US" sz="2200" dirty="0"/>
              <a:t>Example working with conditional probabilities</a:t>
            </a:r>
          </a:p>
        </p:txBody>
      </p:sp>
    </p:spTree>
    <p:extLst>
      <p:ext uri="{BB962C8B-B14F-4D97-AF65-F5344CB8AC3E}">
        <p14:creationId xmlns:p14="http://schemas.microsoft.com/office/powerpoint/2010/main" val="1781395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b="1" dirty="0"/>
              <a:t>If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3807104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0B82-7336-4B88-A505-EA21313F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Willy Wonka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EE9A7-2107-4D81-A27A-FC7B3DD21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Willy Wonka has placed golden tickets on 0.1% of his Wonka Bars.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b="1" dirty="0"/>
              <a:t>If you pick up a bar and it alerts, what is the probability you have a golden ticket?</a:t>
            </a:r>
          </a:p>
          <a:p>
            <a:r>
              <a:rPr lang="en-US" dirty="0"/>
              <a:t>Which do you think is closest to the right answer?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484E5-784F-4BE5-B197-70435A165BC4}"/>
              </a:ext>
            </a:extLst>
          </p:cNvPr>
          <p:cNvSpPr txBox="1"/>
          <p:nvPr/>
        </p:nvSpPr>
        <p:spPr>
          <a:xfrm>
            <a:off x="9271400" y="4364188"/>
            <a:ext cx="49821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b="0" dirty="0"/>
              <a:t>0.1%</a:t>
            </a:r>
          </a:p>
          <a:p>
            <a:pPr marL="342900" indent="-342900">
              <a:buAutoNum type="alphaUcPeriod"/>
            </a:pPr>
            <a:r>
              <a:rPr lang="en-US" sz="2800" b="0" dirty="0"/>
              <a:t>10%</a:t>
            </a:r>
          </a:p>
          <a:p>
            <a:pPr marL="342900" indent="-342900">
              <a:buAutoNum type="alphaUcPeriod"/>
            </a:pPr>
            <a:r>
              <a:rPr lang="en-US" sz="2800" dirty="0"/>
              <a:t>50%</a:t>
            </a:r>
          </a:p>
          <a:p>
            <a:pPr marL="342900" indent="-342900">
              <a:buAutoNum type="alphaUcPeriod"/>
            </a:pPr>
            <a:r>
              <a:rPr lang="en-US" sz="2800" dirty="0"/>
              <a:t>99%</a:t>
            </a:r>
          </a:p>
          <a:p>
            <a:pPr marL="342900" indent="-342900">
              <a:buAutoNum type="alphaUcPeriod"/>
            </a:pPr>
            <a:r>
              <a:rPr lang="en-US" sz="2800" dirty="0"/>
              <a:t>99.9%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CEA81B2-1DFE-DBE9-0E12-F6A4EAE8EDA6}"/>
              </a:ext>
            </a:extLst>
          </p:cNvPr>
          <p:cNvSpPr/>
          <p:nvPr/>
        </p:nvSpPr>
        <p:spPr>
          <a:xfrm>
            <a:off x="652357" y="5394143"/>
            <a:ext cx="3723063" cy="1035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PollEv.com/jolie312</a:t>
            </a:r>
          </a:p>
        </p:txBody>
      </p:sp>
    </p:spTree>
    <p:extLst>
      <p:ext uri="{BB962C8B-B14F-4D97-AF65-F5344CB8AC3E}">
        <p14:creationId xmlns:p14="http://schemas.microsoft.com/office/powerpoint/2010/main" val="2912931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the scale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your bar has a ticket. </a:t>
                </a:r>
              </a:p>
              <a:p>
                <a:endParaRPr lang="en-US" dirty="0"/>
              </a:p>
              <a:p>
                <a:r>
                  <a:rPr lang="en-US" b="1" dirty="0"/>
                  <a:t>What probability are we looking for?</a:t>
                </a:r>
              </a:p>
              <a:p>
                <a:r>
                  <a:rPr lang="en-US" i="1" dirty="0"/>
                  <a:t>“</a:t>
                </a:r>
                <a:r>
                  <a:rPr lang="en-US" i="1" u="sng" dirty="0"/>
                  <a:t>If you pick up a bar and it alerts</a:t>
                </a:r>
                <a:r>
                  <a:rPr lang="en-US" i="1" dirty="0"/>
                  <a:t>, what is the </a:t>
                </a:r>
                <a:r>
                  <a:rPr lang="en-US" b="1" i="1" dirty="0"/>
                  <a:t>probability you have a golden ticket</a:t>
                </a:r>
                <a:r>
                  <a:rPr lang="en-US" i="1" dirty="0"/>
                  <a:t>?”</a:t>
                </a:r>
              </a:p>
              <a:p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1919" t="-2138" b="-1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9170339" cy="52617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the scale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your bar has a ticket. </a:t>
                </a:r>
              </a:p>
              <a:p>
                <a:r>
                  <a:rPr lang="en-US" b="1" dirty="0"/>
                  <a:t>What probability are we looking for?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What probabilities are each of these from the problem? </a:t>
                </a:r>
                <a:endParaRPr lang="en-US" dirty="0"/>
              </a:p>
              <a:p>
                <a:pPr lvl="1">
                  <a:spcAft>
                    <a:spcPts val="800"/>
                  </a:spcAft>
                </a:pPr>
                <a:r>
                  <a:rPr lang="en-US" dirty="0"/>
                  <a:t>Willy Wonka has placed golden tickets on 0.1% of his Wonka Bars.</a:t>
                </a:r>
              </a:p>
              <a:p>
                <a:pPr lvl="1">
                  <a:spcAft>
                    <a:spcPts val="800"/>
                  </a:spcAft>
                </a:pPr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>
                  <a:spcAft>
                    <a:spcPts val="800"/>
                  </a:spcAft>
                </a:pPr>
                <a:r>
                  <a:rPr lang="en-US" dirty="0"/>
                  <a:t>If the bar you weigh does not have a golden ticket, the scale will (falsely) alert you only 1% of the time.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9170339" cy="5261797"/>
              </a:xfrm>
              <a:blipFill>
                <a:blip r:embed="rId2"/>
                <a:stretch>
                  <a:fillRect l="-1860" t="-1970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589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9170339" cy="52617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the scale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your bar has a ticket. </a:t>
                </a:r>
              </a:p>
              <a:p>
                <a:r>
                  <a:rPr lang="en-US" b="1" dirty="0"/>
                  <a:t>What probability are we looking for?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What probabilities are each of these from the problem? </a:t>
                </a:r>
                <a:endParaRPr lang="en-US" dirty="0"/>
              </a:p>
              <a:p>
                <a:pPr lvl="1">
                  <a:spcAft>
                    <a:spcPts val="800"/>
                  </a:spcAft>
                </a:pPr>
                <a:r>
                  <a:rPr lang="en-US" dirty="0"/>
                  <a:t>Willy Wonka has placed golden tickets on 0.1% of his Wonka Bars.</a:t>
                </a:r>
              </a:p>
              <a:p>
                <a:pPr lvl="1">
                  <a:spcAft>
                    <a:spcPts val="800"/>
                  </a:spcAft>
                </a:pPr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>
                  <a:spcAft>
                    <a:spcPts val="800"/>
                  </a:spcAft>
                </a:pPr>
                <a:r>
                  <a:rPr lang="en-US" dirty="0"/>
                  <a:t>If the bar you weigh does not have a golden ticket, the scale will (falsely) alert you only 1% of the time.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9170339" cy="5261797"/>
              </a:xfrm>
              <a:blipFill>
                <a:blip r:embed="rId2"/>
                <a:stretch>
                  <a:fillRect l="-797" t="-1970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6AC85F-2226-92E3-918A-450F3E92936A}"/>
                  </a:ext>
                </a:extLst>
              </p:cNvPr>
              <p:cNvSpPr txBox="1"/>
              <p:nvPr/>
            </p:nvSpPr>
            <p:spPr>
              <a:xfrm>
                <a:off x="9488495" y="5959768"/>
                <a:ext cx="2417839" cy="76588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6AC85F-2226-92E3-918A-450F3E929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495" y="5959768"/>
                <a:ext cx="2417839" cy="765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F42EF1-AE08-5A98-868C-1BBF39183C42}"/>
                  </a:ext>
                </a:extLst>
              </p:cNvPr>
              <p:cNvSpPr txBox="1"/>
              <p:nvPr/>
            </p:nvSpPr>
            <p:spPr>
              <a:xfrm>
                <a:off x="9488495" y="5116531"/>
                <a:ext cx="2417839" cy="84323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=0.999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F42EF1-AE08-5A98-868C-1BBF39183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495" y="5116531"/>
                <a:ext cx="2417839" cy="8432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E9EB45-7978-F923-FAF5-0ECC7692B522}"/>
                  </a:ext>
                </a:extLst>
              </p:cNvPr>
              <p:cNvSpPr txBox="1"/>
              <p:nvPr/>
            </p:nvSpPr>
            <p:spPr>
              <a:xfrm>
                <a:off x="9488494" y="4695290"/>
                <a:ext cx="2417839" cy="421241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)=0.001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E9EB45-7978-F923-FAF5-0ECC7692B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494" y="4695290"/>
                <a:ext cx="2417839" cy="421241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488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177107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the scale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your bar has a ticket. </a:t>
                </a:r>
              </a:p>
              <a:p>
                <a:endParaRPr lang="en-US" dirty="0"/>
              </a:p>
              <a:p>
                <a:r>
                  <a:rPr lang="en-US" dirty="0"/>
                  <a:t>To summarize…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1771079"/>
              </a:xfrm>
              <a:blipFill>
                <a:blip r:embed="rId2"/>
                <a:stretch>
                  <a:fillRect l="-1714" t="-9278"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F7BD58-163A-D27D-E75B-C28B8110024D}"/>
                  </a:ext>
                </a:extLst>
              </p:cNvPr>
              <p:cNvSpPr txBox="1"/>
              <p:nvPr/>
            </p:nvSpPr>
            <p:spPr>
              <a:xfrm>
                <a:off x="739627" y="3332040"/>
                <a:ext cx="5589254" cy="2062103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=0.001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=0.999</m:t>
                      </m:r>
                    </m:oMath>
                  </m:oMathPara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r>
                  <a:rPr lang="en-US" sz="3200" dirty="0"/>
                  <a:t>  </a:t>
                </a:r>
              </a:p>
              <a:p>
                <a:r>
                  <a:rPr lang="en-US" sz="2800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We’re looking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</a:t>
                </a:r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???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F7BD58-163A-D27D-E75B-C28B81100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27" y="3332040"/>
                <a:ext cx="5589254" cy="2062103"/>
              </a:xfrm>
              <a:prstGeom prst="rect">
                <a:avLst/>
              </a:prstGeom>
              <a:blipFill>
                <a:blip r:embed="rId3"/>
                <a:stretch>
                  <a:fillRect l="-1842" b="-814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793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7F0B-39B0-45EA-A101-0F5DDC45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616760" cy="53068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All of our information conditions on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happens or not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-- “is the test positive if </a:t>
                </a:r>
                <a:r>
                  <a:rPr lang="en-US" i="1" dirty="0"/>
                  <a:t>we know there is/there is not a golden ticket</a:t>
                </a:r>
                <a:r>
                  <a:rPr lang="en-US" dirty="0"/>
                  <a:t>?” </a:t>
                </a:r>
              </a:p>
              <a:p>
                <a:endParaRPr lang="en-US" dirty="0"/>
              </a:p>
              <a:p>
                <a:r>
                  <a:rPr lang="en-US" dirty="0"/>
                  <a:t>But we’re interested in the “</a:t>
                </a:r>
                <a:r>
                  <a:rPr lang="en-US" i="1" dirty="0"/>
                  <a:t>reverse</a:t>
                </a:r>
                <a:r>
                  <a:rPr lang="en-US" dirty="0"/>
                  <a:t>” conditioning. </a:t>
                </a:r>
              </a:p>
              <a:p>
                <a:pPr lvl="1"/>
                <a:r>
                  <a:rPr lang="en-US" i="1" dirty="0"/>
                  <a:t>We know the scale alerted us/the test is positive</a:t>
                </a:r>
                <a:r>
                  <a:rPr lang="en-US" dirty="0"/>
                  <a:t>, but do we have a golden ticket?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b="1" dirty="0"/>
                  <a:t>Is there a relationship between these probabilities?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616760" cy="5306813"/>
              </a:xfrm>
              <a:blipFill>
                <a:blip r:embed="rId3"/>
                <a:stretch>
                  <a:fillRect l="-1469" t="-1952" r="-420" b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E7A8D0-9647-CF2D-0870-A9A0C1CFC9BA}"/>
                  </a:ext>
                </a:extLst>
              </p:cNvPr>
              <p:cNvSpPr txBox="1"/>
              <p:nvPr/>
            </p:nvSpPr>
            <p:spPr>
              <a:xfrm>
                <a:off x="4457020" y="4033912"/>
                <a:ext cx="3277959" cy="2062103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0.1%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99.9%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1%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</a:t>
                </a:r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???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E7A8D0-9647-CF2D-0870-A9A0C1CFC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020" y="4033912"/>
                <a:ext cx="3277959" cy="2062103"/>
              </a:xfrm>
              <a:prstGeom prst="rect">
                <a:avLst/>
              </a:prstGeom>
              <a:blipFill>
                <a:blip r:embed="rId4"/>
                <a:stretch>
                  <a:fillRect t="-2616" b="-814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78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59CBA-2396-411B-9457-1A1C43DDC9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time: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Probability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Sample Space and Events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Probability Axioms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Uniform Probability Space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More Examples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Birthday Paradox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1CE2D-9FF8-B79F-2B85-8C490E9C54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Today: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Conditional Probability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Bayes Theorem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Law of Total Probability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BECDB-53C9-49C9-B2C0-D399A586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</p:spTree>
    <p:extLst>
      <p:ext uri="{BB962C8B-B14F-4D97-AF65-F5344CB8AC3E}">
        <p14:creationId xmlns:p14="http://schemas.microsoft.com/office/powerpoint/2010/main" val="3776976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9A5868-CC24-4122-8B90-F67012C7ED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Bayes’ Rule</a:t>
                </a:r>
                <a:r>
                  <a:rPr lang="en-US" dirty="0"/>
                  <a:t>: </a:t>
                </a:r>
                <a:r>
                  <a:rPr lang="en-US" sz="3600" dirty="0"/>
                  <a:t>relates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9A5868-CC24-4122-8B90-F67012C7E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20EA93C-5AD7-F3FE-84C1-B543E258A3FC}"/>
              </a:ext>
            </a:extLst>
          </p:cNvPr>
          <p:cNvGrpSpPr/>
          <p:nvPr/>
        </p:nvGrpSpPr>
        <p:grpSpPr>
          <a:xfrm>
            <a:off x="575239" y="1621750"/>
            <a:ext cx="6800119" cy="2387277"/>
            <a:chOff x="1185842" y="3429001"/>
            <a:chExt cx="6111311" cy="16187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948429-A5D2-655B-7BD6-F9DB97DEDAD3}"/>
                    </a:ext>
                  </a:extLst>
                </p:cNvPr>
                <p:cNvSpPr/>
                <p:nvPr/>
              </p:nvSpPr>
              <p:spPr>
                <a:xfrm>
                  <a:off x="1185842" y="3891838"/>
                  <a:ext cx="6111311" cy="115594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948429-A5D2-655B-7BD6-F9DB97DEDA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891838"/>
                  <a:ext cx="6111311" cy="115594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C21757-5410-673F-564E-177E54210279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Bayes’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985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9A5868-CC24-4122-8B90-F67012C7ED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Bayes’ Rule</a:t>
                </a:r>
                <a:r>
                  <a:rPr lang="en-US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: </a:t>
                </a:r>
                <a:r>
                  <a:rPr lang="en-US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relates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9A5868-CC24-4122-8B90-F67012C7E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20EA93C-5AD7-F3FE-84C1-B543E258A3FC}"/>
              </a:ext>
            </a:extLst>
          </p:cNvPr>
          <p:cNvGrpSpPr/>
          <p:nvPr/>
        </p:nvGrpSpPr>
        <p:grpSpPr>
          <a:xfrm>
            <a:off x="575239" y="1621750"/>
            <a:ext cx="6800119" cy="2387277"/>
            <a:chOff x="1185842" y="3429001"/>
            <a:chExt cx="6111311" cy="16187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948429-A5D2-655B-7BD6-F9DB97DEDAD3}"/>
                    </a:ext>
                  </a:extLst>
                </p:cNvPr>
                <p:cNvSpPr/>
                <p:nvPr/>
              </p:nvSpPr>
              <p:spPr>
                <a:xfrm>
                  <a:off x="1185842" y="3891838"/>
                  <a:ext cx="6111311" cy="115594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948429-A5D2-655B-7BD6-F9DB97DEDA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891838"/>
                  <a:ext cx="6111311" cy="115594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C21757-5410-673F-564E-177E54210279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Bayes’ Rule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9CAC8D-D6A1-9582-0F5D-059276213F10}"/>
                  </a:ext>
                </a:extLst>
              </p:cNvPr>
              <p:cNvSpPr txBox="1"/>
              <p:nvPr/>
            </p:nvSpPr>
            <p:spPr>
              <a:xfrm>
                <a:off x="575239" y="4342511"/>
                <a:ext cx="11187259" cy="1787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0.999=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.001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9CAC8D-D6A1-9582-0F5D-059276213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42511"/>
                <a:ext cx="11187259" cy="1787477"/>
              </a:xfrm>
              <a:prstGeom prst="rect">
                <a:avLst/>
              </a:prstGeom>
              <a:blipFill>
                <a:blip r:embed="rId4"/>
                <a:stretch>
                  <a:fillRect l="-1089" t="-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BCACF6-07BB-582F-3FC5-C80E219597F7}"/>
                  </a:ext>
                </a:extLst>
              </p:cNvPr>
              <p:cNvSpPr txBox="1"/>
              <p:nvPr/>
            </p:nvSpPr>
            <p:spPr>
              <a:xfrm>
                <a:off x="7832558" y="1624261"/>
                <a:ext cx="3644243" cy="2384766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0.1%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99.9%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1%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</a:t>
                </a:r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???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BCACF6-07BB-582F-3FC5-C80E21959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558" y="1624261"/>
                <a:ext cx="3644243" cy="2384766"/>
              </a:xfrm>
              <a:prstGeom prst="rect">
                <a:avLst/>
              </a:prstGeom>
              <a:blipFill>
                <a:blip r:embed="rId5"/>
                <a:stretch>
                  <a:fillRect b="-754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736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9A5868-CC24-4122-8B90-F67012C7ED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Bayes’ Rule</a:t>
                </a:r>
                <a:r>
                  <a:rPr lang="en-US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: </a:t>
                </a:r>
                <a:r>
                  <a:rPr lang="en-US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relates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9A5868-CC24-4122-8B90-F67012C7E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20EA93C-5AD7-F3FE-84C1-B543E258A3FC}"/>
              </a:ext>
            </a:extLst>
          </p:cNvPr>
          <p:cNvGrpSpPr/>
          <p:nvPr/>
        </p:nvGrpSpPr>
        <p:grpSpPr>
          <a:xfrm>
            <a:off x="575239" y="1621750"/>
            <a:ext cx="6800119" cy="2387277"/>
            <a:chOff x="1185842" y="3429001"/>
            <a:chExt cx="6111311" cy="16187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948429-A5D2-655B-7BD6-F9DB97DEDAD3}"/>
                    </a:ext>
                  </a:extLst>
                </p:cNvPr>
                <p:cNvSpPr/>
                <p:nvPr/>
              </p:nvSpPr>
              <p:spPr>
                <a:xfrm>
                  <a:off x="1185842" y="3891838"/>
                  <a:ext cx="6111311" cy="115594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948429-A5D2-655B-7BD6-F9DB97DEDA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891838"/>
                  <a:ext cx="6111311" cy="115594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C21757-5410-673F-564E-177E54210279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Bayes’ Rule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9CAC8D-D6A1-9582-0F5D-059276213F10}"/>
                  </a:ext>
                </a:extLst>
              </p:cNvPr>
              <p:cNvSpPr txBox="1"/>
              <p:nvPr/>
            </p:nvSpPr>
            <p:spPr>
              <a:xfrm>
                <a:off x="575239" y="4342511"/>
                <a:ext cx="11187259" cy="262377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0.999=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.001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1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We’re looking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to solve for that, all we need left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9CAC8D-D6A1-9582-0F5D-059276213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42511"/>
                <a:ext cx="11187259" cy="2623773"/>
              </a:xfrm>
              <a:prstGeom prst="rect">
                <a:avLst/>
              </a:prstGeom>
              <a:blipFill>
                <a:blip r:embed="rId4"/>
                <a:stretch>
                  <a:fillRect l="-1089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BCACF6-07BB-582F-3FC5-C80E219597F7}"/>
                  </a:ext>
                </a:extLst>
              </p:cNvPr>
              <p:cNvSpPr txBox="1"/>
              <p:nvPr/>
            </p:nvSpPr>
            <p:spPr>
              <a:xfrm>
                <a:off x="7832558" y="1624261"/>
                <a:ext cx="3644243" cy="2384766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0.1%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99.9%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1%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</a:t>
                </a:r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???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BCACF6-07BB-582F-3FC5-C80E21959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558" y="1624261"/>
                <a:ext cx="3644243" cy="2384766"/>
              </a:xfrm>
              <a:prstGeom prst="rect">
                <a:avLst/>
              </a:prstGeom>
              <a:blipFill>
                <a:blip r:embed="rId5"/>
                <a:stretch>
                  <a:fillRect b="-754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956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C4FABE-4343-4C25-9DBF-12BEEE243C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C4FABE-4343-4C25-9DBF-12BEEE243C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0553971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know the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conditioned on</a:t>
                </a:r>
                <a:r>
                  <a:rPr lang="en-US" dirty="0"/>
                  <a:t> whether the bar has the ticket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How can we use those conditional probabilities to find the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when we’re not conditioning on anything? </a:t>
                </a:r>
              </a:p>
              <a:p>
                <a:r>
                  <a:rPr lang="en-US" dirty="0"/>
                  <a:t>We’ll use a trick called “the </a:t>
                </a:r>
                <a:r>
                  <a:rPr lang="en-US" b="1" dirty="0"/>
                  <a:t>law of total probability</a:t>
                </a:r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0553971" cy="4845504"/>
              </a:xfrm>
              <a:blipFill>
                <a:blip r:embed="rId3"/>
                <a:stretch>
                  <a:fillRect l="-1617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56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C4FABE-4343-4C25-9DBF-12BEEE243C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C4FABE-4343-4C25-9DBF-12BEEE243C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0553971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know the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conditioned on</a:t>
                </a:r>
                <a:r>
                  <a:rPr lang="en-US" dirty="0"/>
                  <a:t> whether the bar has the ticket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How can we use those conditional probabilities to find the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when we’re not conditioning on anything? </a:t>
                </a:r>
              </a:p>
              <a:p>
                <a:r>
                  <a:rPr lang="en-US" dirty="0"/>
                  <a:t>We’ll use a trick called “the</a:t>
                </a:r>
                <a:r>
                  <a:rPr lang="en-US" b="1" dirty="0"/>
                  <a:t> law of total probability</a:t>
                </a:r>
                <a:r>
                  <a:rPr lang="en-US" dirty="0"/>
                  <a:t>”: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=0.999⋅.001+.01⋅.999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=.010989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0553971" cy="4845504"/>
              </a:xfrm>
              <a:blipFill>
                <a:blip r:embed="rId4"/>
                <a:stretch>
                  <a:fillRect l="-75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318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12A92-E32B-28BF-F629-82F48A99E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20364" cy="590415"/>
          </a:xfrm>
        </p:spPr>
        <p:txBody>
          <a:bodyPr/>
          <a:lstStyle/>
          <a:p>
            <a:r>
              <a:rPr lang="en-US" dirty="0"/>
              <a:t>(detour) Law of Total Probability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E2384-71E9-CCDB-9048-BE98226AD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58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325977" cy="4845504"/>
              </a:xfrm>
            </p:spPr>
            <p:txBody>
              <a:bodyPr/>
              <a:lstStyle/>
              <a:p>
                <a:r>
                  <a:rPr lang="en-US" dirty="0"/>
                  <a:t>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….,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partition</a:t>
                </a:r>
                <a:r>
                  <a:rPr lang="en-US" dirty="0"/>
                  <a:t>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if: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1. They </a:t>
                </a:r>
                <a:r>
                  <a:rPr lang="en-US" b="1" dirty="0"/>
                  <a:t>do not overlap </a:t>
                </a:r>
                <a:r>
                  <a:rPr lang="en-US" dirty="0"/>
                  <a:t>(they are </a:t>
                </a:r>
                <a:r>
                  <a:rPr lang="en-US" i="1" dirty="0"/>
                  <a:t>mutually exclusive)</a:t>
                </a:r>
              </a:p>
              <a:p>
                <a:pPr lvl="1"/>
                <a:r>
                  <a:rPr lang="en-US" i="1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for all pairs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j </a:t>
                </a:r>
              </a:p>
              <a:p>
                <a:pPr lvl="1"/>
                <a:endParaRPr lang="en-US" dirty="0"/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They cover/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Segoe UI Semilight" panose="020B0402040204020203" pitchFamily="34" charset="0"/>
                  </a:rPr>
                  <a:t>exhaust the entire set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𝑩</m:t>
                    </m:r>
                  </m:oMath>
                </a14:m>
                <a:endParaRPr kumimoji="0" lang="en-US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Segoe UI Semilight" panose="020B0402040204020203" pitchFamily="34" charset="0"/>
                </a:endParaRPr>
              </a:p>
              <a:p>
                <a:pPr lvl="1"/>
                <a:r>
                  <a:rPr lang="en-US" i="1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e.g., </a:t>
                </a:r>
                <a:r>
                  <a:rPr lang="en-US" b="0" dirty="0"/>
                  <a:t>the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b="0" dirty="0"/>
                  <a:t> </a:t>
                </a:r>
                <a:r>
                  <a:rPr lang="en-US" b="0" i="1" dirty="0"/>
                  <a:t>partition</a:t>
                </a:r>
                <a:r>
                  <a:rPr lang="en-US" b="0" dirty="0"/>
                  <a:t> 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325977" cy="4845504"/>
              </a:xfrm>
              <a:blipFill>
                <a:blip r:embed="rId3"/>
                <a:stretch>
                  <a:fillRect l="-87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F7FDF4E-0450-EE5E-1F9A-568BE903DAAA}"/>
              </a:ext>
            </a:extLst>
          </p:cNvPr>
          <p:cNvGrpSpPr/>
          <p:nvPr/>
        </p:nvGrpSpPr>
        <p:grpSpPr>
          <a:xfrm>
            <a:off x="8919195" y="1463857"/>
            <a:ext cx="2843303" cy="4845504"/>
            <a:chOff x="8919195" y="1463857"/>
            <a:chExt cx="2843303" cy="44147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820706-0918-1A6B-ED88-E7282272555C}"/>
                </a:ext>
              </a:extLst>
            </p:cNvPr>
            <p:cNvSpPr/>
            <p:nvPr/>
          </p:nvSpPr>
          <p:spPr>
            <a:xfrm>
              <a:off x="8926701" y="1463857"/>
              <a:ext cx="2835797" cy="441474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17F122A-968F-DB8A-DA19-D0786D6D818F}"/>
                </a:ext>
              </a:extLst>
            </p:cNvPr>
            <p:cNvSpPr/>
            <p:nvPr/>
          </p:nvSpPr>
          <p:spPr>
            <a:xfrm>
              <a:off x="8921011" y="3542809"/>
              <a:ext cx="2164597" cy="2335078"/>
            </a:xfrm>
            <a:custGeom>
              <a:avLst/>
              <a:gdLst>
                <a:gd name="connsiteX0" fmla="*/ 0 w 2164597"/>
                <a:gd name="connsiteY0" fmla="*/ 2335078 h 2335078"/>
                <a:gd name="connsiteX1" fmla="*/ 15499 w 2164597"/>
                <a:gd name="connsiteY1" fmla="*/ 0 h 2335078"/>
                <a:gd name="connsiteX2" fmla="*/ 2164597 w 2164597"/>
                <a:gd name="connsiteY2" fmla="*/ 2335078 h 2335078"/>
                <a:gd name="connsiteX3" fmla="*/ 0 w 2164597"/>
                <a:gd name="connsiteY3" fmla="*/ 2335078 h 23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4597" h="2335078">
                  <a:moveTo>
                    <a:pt x="0" y="2335078"/>
                  </a:moveTo>
                  <a:lnTo>
                    <a:pt x="15499" y="0"/>
                  </a:lnTo>
                  <a:lnTo>
                    <a:pt x="2164597" y="2335078"/>
                  </a:lnTo>
                  <a:lnTo>
                    <a:pt x="0" y="2335078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029F9AF-66C1-6361-C914-F0A52F9DA841}"/>
                </a:ext>
              </a:extLst>
            </p:cNvPr>
            <p:cNvSpPr/>
            <p:nvPr/>
          </p:nvSpPr>
          <p:spPr>
            <a:xfrm>
              <a:off x="8946842" y="2509588"/>
              <a:ext cx="2810359" cy="3368299"/>
            </a:xfrm>
            <a:custGeom>
              <a:avLst/>
              <a:gdLst>
                <a:gd name="connsiteX0" fmla="*/ 2810359 w 2810359"/>
                <a:gd name="connsiteY0" fmla="*/ 3363133 h 3368299"/>
                <a:gd name="connsiteX1" fmla="*/ 2154264 w 2810359"/>
                <a:gd name="connsiteY1" fmla="*/ 3368299 h 3368299"/>
                <a:gd name="connsiteX2" fmla="*/ 0 w 2810359"/>
                <a:gd name="connsiteY2" fmla="*/ 1017723 h 3368299"/>
                <a:gd name="connsiteX3" fmla="*/ 2810359 w 2810359"/>
                <a:gd name="connsiteY3" fmla="*/ 0 h 3368299"/>
                <a:gd name="connsiteX4" fmla="*/ 2810359 w 2810359"/>
                <a:gd name="connsiteY4" fmla="*/ 3363133 h 336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0359" h="3368299">
                  <a:moveTo>
                    <a:pt x="2810359" y="3363133"/>
                  </a:moveTo>
                  <a:lnTo>
                    <a:pt x="2154264" y="3368299"/>
                  </a:lnTo>
                  <a:lnTo>
                    <a:pt x="0" y="1017723"/>
                  </a:lnTo>
                  <a:lnTo>
                    <a:pt x="2810359" y="0"/>
                  </a:lnTo>
                  <a:lnTo>
                    <a:pt x="2810359" y="3363133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58D416D-75B6-FC1E-523F-CCCA6997C3F6}"/>
                </a:ext>
              </a:extLst>
            </p:cNvPr>
            <p:cNvSpPr/>
            <p:nvPr/>
          </p:nvSpPr>
          <p:spPr>
            <a:xfrm>
              <a:off x="8919195" y="1463857"/>
              <a:ext cx="2839922" cy="2068155"/>
            </a:xfrm>
            <a:custGeom>
              <a:avLst/>
              <a:gdLst>
                <a:gd name="connsiteX0" fmla="*/ 0 w 2839922"/>
                <a:gd name="connsiteY0" fmla="*/ 0 h 2068155"/>
                <a:gd name="connsiteX1" fmla="*/ 2839922 w 2839922"/>
                <a:gd name="connsiteY1" fmla="*/ 1030465 h 2068155"/>
                <a:gd name="connsiteX2" fmla="*/ 4254 w 2839922"/>
                <a:gd name="connsiteY2" fmla="*/ 2068155 h 2068155"/>
                <a:gd name="connsiteX3" fmla="*/ 0 w 2839922"/>
                <a:gd name="connsiteY3" fmla="*/ 0 h 206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9922" h="2068155">
                  <a:moveTo>
                    <a:pt x="0" y="0"/>
                  </a:moveTo>
                  <a:lnTo>
                    <a:pt x="2839922" y="1030465"/>
                  </a:lnTo>
                  <a:lnTo>
                    <a:pt x="4254" y="2068155"/>
                  </a:lnTo>
                  <a:cubicBezTo>
                    <a:pt x="2568" y="1376156"/>
                    <a:pt x="881" y="68415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57250C-80ED-77FB-771A-24987B9C10A0}"/>
                  </a:ext>
                </a:extLst>
              </p:cNvPr>
              <p:cNvSpPr txBox="1"/>
              <p:nvPr/>
            </p:nvSpPr>
            <p:spPr>
              <a:xfrm>
                <a:off x="11085608" y="821064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5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57250C-80ED-77FB-771A-24987B9C1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5608" y="821064"/>
                <a:ext cx="898138" cy="630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FD364B-8665-9CEA-7E88-99607861DC3E}"/>
                  </a:ext>
                </a:extLst>
              </p:cNvPr>
              <p:cNvSpPr txBox="1"/>
              <p:nvPr/>
            </p:nvSpPr>
            <p:spPr>
              <a:xfrm>
                <a:off x="9441018" y="2203196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FD364B-8665-9CEA-7E88-99607861D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018" y="2203196"/>
                <a:ext cx="898138" cy="630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101E9B-83C2-9A3B-D20A-C448CF7ABEDF}"/>
                  </a:ext>
                </a:extLst>
              </p:cNvPr>
              <p:cNvSpPr txBox="1"/>
              <p:nvPr/>
            </p:nvSpPr>
            <p:spPr>
              <a:xfrm>
                <a:off x="10878957" y="1587849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101E9B-83C2-9A3B-D20A-C448CF7AB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8957" y="1587849"/>
                <a:ext cx="898138" cy="630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77DD72-C034-CA6D-5EC2-166CEF8C2C91}"/>
                  </a:ext>
                </a:extLst>
              </p:cNvPr>
              <p:cNvSpPr txBox="1"/>
              <p:nvPr/>
            </p:nvSpPr>
            <p:spPr>
              <a:xfrm>
                <a:off x="9073099" y="5541541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77DD72-C034-CA6D-5EC2-166CEF8C2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099" y="5541541"/>
                <a:ext cx="898138" cy="630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94E2C6-80AE-5981-1402-70F54E40024D}"/>
                  </a:ext>
                </a:extLst>
              </p:cNvPr>
              <p:cNvSpPr txBox="1"/>
              <p:nvPr/>
            </p:nvSpPr>
            <p:spPr>
              <a:xfrm>
                <a:off x="10523267" y="3948605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94E2C6-80AE-5981-1402-70F54E400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3267" y="3948605"/>
                <a:ext cx="898138" cy="630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707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 </a:t>
            </a:r>
            <a:r>
              <a:rPr lang="en-US" i="1" dirty="0"/>
              <a:t>of a sample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9414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partition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if:</a:t>
                </a:r>
              </a:p>
              <a:p>
                <a:endParaRPr lang="en-US" sz="1000" dirty="0"/>
              </a:p>
              <a:p>
                <a:r>
                  <a:rPr lang="en-US" dirty="0"/>
                  <a:t>1. They </a:t>
                </a:r>
                <a:r>
                  <a:rPr lang="en-US" b="1" dirty="0"/>
                  <a:t>do not overlap </a:t>
                </a:r>
                <a:r>
                  <a:rPr lang="en-US" dirty="0"/>
                  <a:t>(they are </a:t>
                </a:r>
                <a:r>
                  <a:rPr lang="en-US" i="1" dirty="0"/>
                  <a:t>mutually exclusive)</a:t>
                </a:r>
              </a:p>
              <a:p>
                <a:pPr lvl="1"/>
                <a:r>
                  <a:rPr lang="en-US" i="1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for all pairs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j </a:t>
                </a:r>
              </a:p>
              <a:p>
                <a:pPr lvl="1"/>
                <a:endParaRPr lang="en-US" dirty="0"/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They cover/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Segoe UI Semilight" panose="020B0402040204020203" pitchFamily="34" charset="0"/>
                  </a:rPr>
                  <a:t>exhaust the entire sample space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𝛀</m:t>
                    </m:r>
                  </m:oMath>
                </a14:m>
                <a:endParaRPr kumimoji="0" lang="en-US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Segoe UI Semilight" panose="020B0402040204020203" pitchFamily="34" charset="0"/>
                </a:endParaRPr>
              </a:p>
              <a:p>
                <a:pPr lvl="1"/>
                <a:r>
                  <a:rPr lang="en-US" i="1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sz="2800" b="0" dirty="0"/>
                  <a:t>An event and it’s complement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/>
                  <a:t>) 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800" b="0" dirty="0"/>
              </a:p>
              <a:p>
                <a:pPr lvl="1"/>
                <a:r>
                  <a:rPr lang="en-US" sz="2200" dirty="0"/>
                  <a:t>Because (1) they are mutually exclusive  </a:t>
                </a:r>
              </a:p>
              <a:p>
                <a:pPr lvl="1"/>
                <a:r>
                  <a:rPr lang="en-US" sz="2200" dirty="0"/>
                  <a:t>              (2)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200" dirty="0"/>
                  <a:t>, every outcome is either in the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/>
                  <a:t> or not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94143"/>
              </a:xfrm>
              <a:blipFill>
                <a:blip r:embed="rId3"/>
                <a:stretch>
                  <a:fillRect l="-1525" t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F7FDF4E-0450-EE5E-1F9A-568BE903DAAA}"/>
              </a:ext>
            </a:extLst>
          </p:cNvPr>
          <p:cNvGrpSpPr/>
          <p:nvPr/>
        </p:nvGrpSpPr>
        <p:grpSpPr>
          <a:xfrm>
            <a:off x="8919195" y="1463857"/>
            <a:ext cx="2843303" cy="4845504"/>
            <a:chOff x="8919195" y="1463857"/>
            <a:chExt cx="2843303" cy="44147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820706-0918-1A6B-ED88-E7282272555C}"/>
                </a:ext>
              </a:extLst>
            </p:cNvPr>
            <p:cNvSpPr/>
            <p:nvPr/>
          </p:nvSpPr>
          <p:spPr>
            <a:xfrm>
              <a:off x="8926701" y="1463857"/>
              <a:ext cx="2835797" cy="441474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17F122A-968F-DB8A-DA19-D0786D6D818F}"/>
                </a:ext>
              </a:extLst>
            </p:cNvPr>
            <p:cNvSpPr/>
            <p:nvPr/>
          </p:nvSpPr>
          <p:spPr>
            <a:xfrm>
              <a:off x="8921011" y="3542809"/>
              <a:ext cx="2164597" cy="2335078"/>
            </a:xfrm>
            <a:custGeom>
              <a:avLst/>
              <a:gdLst>
                <a:gd name="connsiteX0" fmla="*/ 0 w 2164597"/>
                <a:gd name="connsiteY0" fmla="*/ 2335078 h 2335078"/>
                <a:gd name="connsiteX1" fmla="*/ 15499 w 2164597"/>
                <a:gd name="connsiteY1" fmla="*/ 0 h 2335078"/>
                <a:gd name="connsiteX2" fmla="*/ 2164597 w 2164597"/>
                <a:gd name="connsiteY2" fmla="*/ 2335078 h 2335078"/>
                <a:gd name="connsiteX3" fmla="*/ 0 w 2164597"/>
                <a:gd name="connsiteY3" fmla="*/ 2335078 h 23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4597" h="2335078">
                  <a:moveTo>
                    <a:pt x="0" y="2335078"/>
                  </a:moveTo>
                  <a:lnTo>
                    <a:pt x="15499" y="0"/>
                  </a:lnTo>
                  <a:lnTo>
                    <a:pt x="2164597" y="2335078"/>
                  </a:lnTo>
                  <a:lnTo>
                    <a:pt x="0" y="2335078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029F9AF-66C1-6361-C914-F0A52F9DA841}"/>
                </a:ext>
              </a:extLst>
            </p:cNvPr>
            <p:cNvSpPr/>
            <p:nvPr/>
          </p:nvSpPr>
          <p:spPr>
            <a:xfrm>
              <a:off x="8946842" y="2509588"/>
              <a:ext cx="2810359" cy="3368299"/>
            </a:xfrm>
            <a:custGeom>
              <a:avLst/>
              <a:gdLst>
                <a:gd name="connsiteX0" fmla="*/ 2810359 w 2810359"/>
                <a:gd name="connsiteY0" fmla="*/ 3363133 h 3368299"/>
                <a:gd name="connsiteX1" fmla="*/ 2154264 w 2810359"/>
                <a:gd name="connsiteY1" fmla="*/ 3368299 h 3368299"/>
                <a:gd name="connsiteX2" fmla="*/ 0 w 2810359"/>
                <a:gd name="connsiteY2" fmla="*/ 1017723 h 3368299"/>
                <a:gd name="connsiteX3" fmla="*/ 2810359 w 2810359"/>
                <a:gd name="connsiteY3" fmla="*/ 0 h 3368299"/>
                <a:gd name="connsiteX4" fmla="*/ 2810359 w 2810359"/>
                <a:gd name="connsiteY4" fmla="*/ 3363133 h 336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0359" h="3368299">
                  <a:moveTo>
                    <a:pt x="2810359" y="3363133"/>
                  </a:moveTo>
                  <a:lnTo>
                    <a:pt x="2154264" y="3368299"/>
                  </a:lnTo>
                  <a:lnTo>
                    <a:pt x="0" y="1017723"/>
                  </a:lnTo>
                  <a:lnTo>
                    <a:pt x="2810359" y="0"/>
                  </a:lnTo>
                  <a:lnTo>
                    <a:pt x="2810359" y="3363133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58D416D-75B6-FC1E-523F-CCCA6997C3F6}"/>
                </a:ext>
              </a:extLst>
            </p:cNvPr>
            <p:cNvSpPr/>
            <p:nvPr/>
          </p:nvSpPr>
          <p:spPr>
            <a:xfrm>
              <a:off x="8919195" y="1463857"/>
              <a:ext cx="2839922" cy="2068155"/>
            </a:xfrm>
            <a:custGeom>
              <a:avLst/>
              <a:gdLst>
                <a:gd name="connsiteX0" fmla="*/ 0 w 2839922"/>
                <a:gd name="connsiteY0" fmla="*/ 0 h 2068155"/>
                <a:gd name="connsiteX1" fmla="*/ 2839922 w 2839922"/>
                <a:gd name="connsiteY1" fmla="*/ 1030465 h 2068155"/>
                <a:gd name="connsiteX2" fmla="*/ 4254 w 2839922"/>
                <a:gd name="connsiteY2" fmla="*/ 2068155 h 2068155"/>
                <a:gd name="connsiteX3" fmla="*/ 0 w 2839922"/>
                <a:gd name="connsiteY3" fmla="*/ 0 h 206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9922" h="2068155">
                  <a:moveTo>
                    <a:pt x="0" y="0"/>
                  </a:moveTo>
                  <a:lnTo>
                    <a:pt x="2839922" y="1030465"/>
                  </a:lnTo>
                  <a:lnTo>
                    <a:pt x="4254" y="2068155"/>
                  </a:lnTo>
                  <a:cubicBezTo>
                    <a:pt x="2568" y="1376156"/>
                    <a:pt x="881" y="68415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/>
              <p:nvPr/>
            </p:nvSpPr>
            <p:spPr>
              <a:xfrm>
                <a:off x="11085608" y="821064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5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5608" y="821064"/>
                <a:ext cx="898138" cy="630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/>
              <p:nvPr/>
            </p:nvSpPr>
            <p:spPr>
              <a:xfrm>
                <a:off x="9441018" y="2203196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018" y="2203196"/>
                <a:ext cx="898138" cy="630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/>
              <p:nvPr/>
            </p:nvSpPr>
            <p:spPr>
              <a:xfrm>
                <a:off x="10878957" y="1587849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8957" y="1587849"/>
                <a:ext cx="898138" cy="630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/>
              <p:nvPr/>
            </p:nvSpPr>
            <p:spPr>
              <a:xfrm>
                <a:off x="9073099" y="5541541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099" y="5541541"/>
                <a:ext cx="898138" cy="630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/>
              <p:nvPr/>
            </p:nvSpPr>
            <p:spPr>
              <a:xfrm>
                <a:off x="10523267" y="3948605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3267" y="3948605"/>
                <a:ext cx="898138" cy="630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40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partition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  <a:blipFill>
                <a:blip r:embed="rId3"/>
                <a:stretch>
                  <a:fillRect t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F7FDF4E-0450-EE5E-1F9A-568BE903DAAA}"/>
              </a:ext>
            </a:extLst>
          </p:cNvPr>
          <p:cNvGrpSpPr/>
          <p:nvPr/>
        </p:nvGrpSpPr>
        <p:grpSpPr>
          <a:xfrm>
            <a:off x="9099671" y="1463857"/>
            <a:ext cx="2843303" cy="4845504"/>
            <a:chOff x="8919195" y="1463857"/>
            <a:chExt cx="2843303" cy="44147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820706-0918-1A6B-ED88-E7282272555C}"/>
                </a:ext>
              </a:extLst>
            </p:cNvPr>
            <p:cNvSpPr/>
            <p:nvPr/>
          </p:nvSpPr>
          <p:spPr>
            <a:xfrm>
              <a:off x="8926701" y="1463857"/>
              <a:ext cx="2835797" cy="441474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17F122A-968F-DB8A-DA19-D0786D6D818F}"/>
                </a:ext>
              </a:extLst>
            </p:cNvPr>
            <p:cNvSpPr/>
            <p:nvPr/>
          </p:nvSpPr>
          <p:spPr>
            <a:xfrm>
              <a:off x="8921011" y="3542809"/>
              <a:ext cx="2164597" cy="2335078"/>
            </a:xfrm>
            <a:custGeom>
              <a:avLst/>
              <a:gdLst>
                <a:gd name="connsiteX0" fmla="*/ 0 w 2164597"/>
                <a:gd name="connsiteY0" fmla="*/ 2335078 h 2335078"/>
                <a:gd name="connsiteX1" fmla="*/ 15499 w 2164597"/>
                <a:gd name="connsiteY1" fmla="*/ 0 h 2335078"/>
                <a:gd name="connsiteX2" fmla="*/ 2164597 w 2164597"/>
                <a:gd name="connsiteY2" fmla="*/ 2335078 h 2335078"/>
                <a:gd name="connsiteX3" fmla="*/ 0 w 2164597"/>
                <a:gd name="connsiteY3" fmla="*/ 2335078 h 23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4597" h="2335078">
                  <a:moveTo>
                    <a:pt x="0" y="2335078"/>
                  </a:moveTo>
                  <a:lnTo>
                    <a:pt x="15499" y="0"/>
                  </a:lnTo>
                  <a:lnTo>
                    <a:pt x="2164597" y="2335078"/>
                  </a:lnTo>
                  <a:lnTo>
                    <a:pt x="0" y="2335078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029F9AF-66C1-6361-C914-F0A52F9DA841}"/>
                </a:ext>
              </a:extLst>
            </p:cNvPr>
            <p:cNvSpPr/>
            <p:nvPr/>
          </p:nvSpPr>
          <p:spPr>
            <a:xfrm>
              <a:off x="8946842" y="2509588"/>
              <a:ext cx="2810359" cy="3368299"/>
            </a:xfrm>
            <a:custGeom>
              <a:avLst/>
              <a:gdLst>
                <a:gd name="connsiteX0" fmla="*/ 2810359 w 2810359"/>
                <a:gd name="connsiteY0" fmla="*/ 3363133 h 3368299"/>
                <a:gd name="connsiteX1" fmla="*/ 2154264 w 2810359"/>
                <a:gd name="connsiteY1" fmla="*/ 3368299 h 3368299"/>
                <a:gd name="connsiteX2" fmla="*/ 0 w 2810359"/>
                <a:gd name="connsiteY2" fmla="*/ 1017723 h 3368299"/>
                <a:gd name="connsiteX3" fmla="*/ 2810359 w 2810359"/>
                <a:gd name="connsiteY3" fmla="*/ 0 h 3368299"/>
                <a:gd name="connsiteX4" fmla="*/ 2810359 w 2810359"/>
                <a:gd name="connsiteY4" fmla="*/ 3363133 h 336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0359" h="3368299">
                  <a:moveTo>
                    <a:pt x="2810359" y="3363133"/>
                  </a:moveTo>
                  <a:lnTo>
                    <a:pt x="2154264" y="3368299"/>
                  </a:lnTo>
                  <a:lnTo>
                    <a:pt x="0" y="1017723"/>
                  </a:lnTo>
                  <a:lnTo>
                    <a:pt x="2810359" y="0"/>
                  </a:lnTo>
                  <a:lnTo>
                    <a:pt x="2810359" y="3363133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58D416D-75B6-FC1E-523F-CCCA6997C3F6}"/>
                </a:ext>
              </a:extLst>
            </p:cNvPr>
            <p:cNvSpPr/>
            <p:nvPr/>
          </p:nvSpPr>
          <p:spPr>
            <a:xfrm>
              <a:off x="8919195" y="1463857"/>
              <a:ext cx="2839922" cy="2068155"/>
            </a:xfrm>
            <a:custGeom>
              <a:avLst/>
              <a:gdLst>
                <a:gd name="connsiteX0" fmla="*/ 0 w 2839922"/>
                <a:gd name="connsiteY0" fmla="*/ 0 h 2068155"/>
                <a:gd name="connsiteX1" fmla="*/ 2839922 w 2839922"/>
                <a:gd name="connsiteY1" fmla="*/ 1030465 h 2068155"/>
                <a:gd name="connsiteX2" fmla="*/ 4254 w 2839922"/>
                <a:gd name="connsiteY2" fmla="*/ 2068155 h 2068155"/>
                <a:gd name="connsiteX3" fmla="*/ 0 w 2839922"/>
                <a:gd name="connsiteY3" fmla="*/ 0 h 206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9922" h="2068155">
                  <a:moveTo>
                    <a:pt x="0" y="0"/>
                  </a:moveTo>
                  <a:lnTo>
                    <a:pt x="2839922" y="1030465"/>
                  </a:lnTo>
                  <a:lnTo>
                    <a:pt x="4254" y="2068155"/>
                  </a:lnTo>
                  <a:cubicBezTo>
                    <a:pt x="2568" y="1376156"/>
                    <a:pt x="881" y="68415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/>
              <p:nvPr/>
            </p:nvSpPr>
            <p:spPr>
              <a:xfrm>
                <a:off x="11266084" y="821064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5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084" y="821064"/>
                <a:ext cx="898138" cy="630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/>
              <p:nvPr/>
            </p:nvSpPr>
            <p:spPr>
              <a:xfrm>
                <a:off x="9621494" y="2203196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494" y="2203196"/>
                <a:ext cx="898138" cy="630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/>
              <p:nvPr/>
            </p:nvSpPr>
            <p:spPr>
              <a:xfrm>
                <a:off x="11059433" y="1587849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9433" y="1587849"/>
                <a:ext cx="898138" cy="630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/>
              <p:nvPr/>
            </p:nvSpPr>
            <p:spPr>
              <a:xfrm>
                <a:off x="9253575" y="5541541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575" y="5541541"/>
                <a:ext cx="898138" cy="630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/>
              <p:nvPr/>
            </p:nvSpPr>
            <p:spPr>
              <a:xfrm>
                <a:off x="10703743" y="3948605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743" y="3948605"/>
                <a:ext cx="898138" cy="630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571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partition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Now, we want to find the probability of some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this sample space -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sz="10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  <a:blipFill>
                <a:blip r:embed="rId3"/>
                <a:stretch>
                  <a:fillRect l="-925" t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F7FDF4E-0450-EE5E-1F9A-568BE903DAAA}"/>
              </a:ext>
            </a:extLst>
          </p:cNvPr>
          <p:cNvGrpSpPr/>
          <p:nvPr/>
        </p:nvGrpSpPr>
        <p:grpSpPr>
          <a:xfrm>
            <a:off x="9099671" y="1463857"/>
            <a:ext cx="2843303" cy="4845504"/>
            <a:chOff x="8919195" y="1463857"/>
            <a:chExt cx="2843303" cy="44147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820706-0918-1A6B-ED88-E7282272555C}"/>
                </a:ext>
              </a:extLst>
            </p:cNvPr>
            <p:cNvSpPr/>
            <p:nvPr/>
          </p:nvSpPr>
          <p:spPr>
            <a:xfrm>
              <a:off x="8926701" y="1463857"/>
              <a:ext cx="2835797" cy="441474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17F122A-968F-DB8A-DA19-D0786D6D818F}"/>
                </a:ext>
              </a:extLst>
            </p:cNvPr>
            <p:cNvSpPr/>
            <p:nvPr/>
          </p:nvSpPr>
          <p:spPr>
            <a:xfrm>
              <a:off x="8921011" y="3542809"/>
              <a:ext cx="2164597" cy="2335078"/>
            </a:xfrm>
            <a:custGeom>
              <a:avLst/>
              <a:gdLst>
                <a:gd name="connsiteX0" fmla="*/ 0 w 2164597"/>
                <a:gd name="connsiteY0" fmla="*/ 2335078 h 2335078"/>
                <a:gd name="connsiteX1" fmla="*/ 15499 w 2164597"/>
                <a:gd name="connsiteY1" fmla="*/ 0 h 2335078"/>
                <a:gd name="connsiteX2" fmla="*/ 2164597 w 2164597"/>
                <a:gd name="connsiteY2" fmla="*/ 2335078 h 2335078"/>
                <a:gd name="connsiteX3" fmla="*/ 0 w 2164597"/>
                <a:gd name="connsiteY3" fmla="*/ 2335078 h 23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4597" h="2335078">
                  <a:moveTo>
                    <a:pt x="0" y="2335078"/>
                  </a:moveTo>
                  <a:lnTo>
                    <a:pt x="15499" y="0"/>
                  </a:lnTo>
                  <a:lnTo>
                    <a:pt x="2164597" y="2335078"/>
                  </a:lnTo>
                  <a:lnTo>
                    <a:pt x="0" y="2335078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029F9AF-66C1-6361-C914-F0A52F9DA841}"/>
                </a:ext>
              </a:extLst>
            </p:cNvPr>
            <p:cNvSpPr/>
            <p:nvPr/>
          </p:nvSpPr>
          <p:spPr>
            <a:xfrm>
              <a:off x="8946842" y="2509588"/>
              <a:ext cx="2810359" cy="3368299"/>
            </a:xfrm>
            <a:custGeom>
              <a:avLst/>
              <a:gdLst>
                <a:gd name="connsiteX0" fmla="*/ 2810359 w 2810359"/>
                <a:gd name="connsiteY0" fmla="*/ 3363133 h 3368299"/>
                <a:gd name="connsiteX1" fmla="*/ 2154264 w 2810359"/>
                <a:gd name="connsiteY1" fmla="*/ 3368299 h 3368299"/>
                <a:gd name="connsiteX2" fmla="*/ 0 w 2810359"/>
                <a:gd name="connsiteY2" fmla="*/ 1017723 h 3368299"/>
                <a:gd name="connsiteX3" fmla="*/ 2810359 w 2810359"/>
                <a:gd name="connsiteY3" fmla="*/ 0 h 3368299"/>
                <a:gd name="connsiteX4" fmla="*/ 2810359 w 2810359"/>
                <a:gd name="connsiteY4" fmla="*/ 3363133 h 336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0359" h="3368299">
                  <a:moveTo>
                    <a:pt x="2810359" y="3363133"/>
                  </a:moveTo>
                  <a:lnTo>
                    <a:pt x="2154264" y="3368299"/>
                  </a:lnTo>
                  <a:lnTo>
                    <a:pt x="0" y="1017723"/>
                  </a:lnTo>
                  <a:lnTo>
                    <a:pt x="2810359" y="0"/>
                  </a:lnTo>
                  <a:lnTo>
                    <a:pt x="2810359" y="3363133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58D416D-75B6-FC1E-523F-CCCA6997C3F6}"/>
                </a:ext>
              </a:extLst>
            </p:cNvPr>
            <p:cNvSpPr/>
            <p:nvPr/>
          </p:nvSpPr>
          <p:spPr>
            <a:xfrm>
              <a:off x="8919195" y="1463857"/>
              <a:ext cx="2839922" cy="2068155"/>
            </a:xfrm>
            <a:custGeom>
              <a:avLst/>
              <a:gdLst>
                <a:gd name="connsiteX0" fmla="*/ 0 w 2839922"/>
                <a:gd name="connsiteY0" fmla="*/ 0 h 2068155"/>
                <a:gd name="connsiteX1" fmla="*/ 2839922 w 2839922"/>
                <a:gd name="connsiteY1" fmla="*/ 1030465 h 2068155"/>
                <a:gd name="connsiteX2" fmla="*/ 4254 w 2839922"/>
                <a:gd name="connsiteY2" fmla="*/ 2068155 h 2068155"/>
                <a:gd name="connsiteX3" fmla="*/ 0 w 2839922"/>
                <a:gd name="connsiteY3" fmla="*/ 0 h 206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9922" h="2068155">
                  <a:moveTo>
                    <a:pt x="0" y="0"/>
                  </a:moveTo>
                  <a:lnTo>
                    <a:pt x="2839922" y="1030465"/>
                  </a:lnTo>
                  <a:lnTo>
                    <a:pt x="4254" y="2068155"/>
                  </a:lnTo>
                  <a:cubicBezTo>
                    <a:pt x="2568" y="1376156"/>
                    <a:pt x="881" y="68415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/>
              <p:nvPr/>
            </p:nvSpPr>
            <p:spPr>
              <a:xfrm>
                <a:off x="11266084" y="821064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5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084" y="821064"/>
                <a:ext cx="898138" cy="630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/>
              <p:nvPr/>
            </p:nvSpPr>
            <p:spPr>
              <a:xfrm>
                <a:off x="9621494" y="2203196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494" y="2203196"/>
                <a:ext cx="898138" cy="630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/>
              <p:nvPr/>
            </p:nvSpPr>
            <p:spPr>
              <a:xfrm>
                <a:off x="11059433" y="1587849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9433" y="1587849"/>
                <a:ext cx="898138" cy="630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/>
              <p:nvPr/>
            </p:nvSpPr>
            <p:spPr>
              <a:xfrm>
                <a:off x="9253575" y="5541541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575" y="5541541"/>
                <a:ext cx="898138" cy="630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/>
              <p:nvPr/>
            </p:nvSpPr>
            <p:spPr>
              <a:xfrm>
                <a:off x="10703743" y="3948605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743" y="3948605"/>
                <a:ext cx="898138" cy="630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E4B58B1A-6048-B3E9-0392-B77D9F9AE977}"/>
              </a:ext>
            </a:extLst>
          </p:cNvPr>
          <p:cNvSpPr/>
          <p:nvPr/>
        </p:nvSpPr>
        <p:spPr>
          <a:xfrm rot="1035041">
            <a:off x="10144041" y="1696128"/>
            <a:ext cx="746452" cy="3793782"/>
          </a:xfrm>
          <a:prstGeom prst="ellipse">
            <a:avLst/>
          </a:prstGeom>
          <a:solidFill>
            <a:srgbClr val="C6CDD1">
              <a:alpha val="49020"/>
            </a:srgb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AF486D-8728-E350-EF92-17736E40CE2A}"/>
                  </a:ext>
                </a:extLst>
              </p:cNvPr>
              <p:cNvSpPr txBox="1"/>
              <p:nvPr/>
            </p:nvSpPr>
            <p:spPr>
              <a:xfrm>
                <a:off x="10331763" y="3237233"/>
                <a:ext cx="451174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AF486D-8728-E350-EF92-17736E40C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763" y="3237233"/>
                <a:ext cx="451174" cy="6309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10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600" dirty="0"/>
                  <a:t> Probability allows us to assign a value between 0 and 1 to outcomes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600" b="1" i="1" dirty="0"/>
                  <a:t> Sample space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600" dirty="0"/>
                  <a:t> is the set of all possible outcomes of an experiment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600" b="1" i="1" dirty="0"/>
                  <a:t> Event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600" dirty="0"/>
                  <a:t> is a subset of the sample space (some set of outcomes)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600" dirty="0"/>
                  <a:t> </a:t>
                </a:r>
                <a:r>
                  <a:rPr lang="en-US" sz="2600" b="1" i="1" dirty="0"/>
                  <a:t>(Discrete) probability space </a:t>
                </a:r>
                <a:r>
                  <a:rPr lang="en-US" sz="2600" dirty="0"/>
                  <a:t>is the </a:t>
                </a:r>
                <a:r>
                  <a:rPr lang="en-US" sz="2600" dirty="0">
                    <a:solidFill>
                      <a:schemeClr val="tx1"/>
                    </a:solidFill>
                  </a:rPr>
                  <a:t>pair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Ω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,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ℙ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lang="en-US" sz="2600" dirty="0"/>
                  <a:t>where: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200" dirty="0"/>
                  <a:t> is the sample space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200" dirty="0">
                    <a:cs typeface="Segoe UI Semibold" panose="020B07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</m:oMath>
                </a14:m>
                <a:r>
                  <a:rPr lang="en-US" sz="2200" dirty="0"/>
                  <a:t> is the probability measure, a </a:t>
                </a:r>
                <a:r>
                  <a:rPr lang="en-US" sz="2200" i="1" dirty="0"/>
                  <a:t>function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sz="2200" dirty="0"/>
                  <a:t> such that: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Segoe UI Semibold" panose="020B07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≥0</m:t>
                    </m:r>
                  </m:oMath>
                </a14:m>
                <a:r>
                  <a:rPr lang="en-US" sz="2200" dirty="0"/>
                  <a:t> for every outcome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200" dirty="0"/>
                  <a:t> in the sample space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600" dirty="0"/>
                  <a:t> </a:t>
                </a:r>
                <a:r>
                  <a:rPr lang="en-US" sz="2600" b="1" i="1" dirty="0"/>
                  <a:t>Uniform probability space </a:t>
                </a:r>
                <a:r>
                  <a:rPr lang="en-US" sz="2600" dirty="0"/>
                  <a:t>is a type of probability space where every outcome is equally likely.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To find the probability of an event in a uniform probability space, we find the size of the event divided by the size of the sample space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1253" t="-1781" r="-2015" b="-3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749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partition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Now, we want to find the probability of some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this sample space -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sz="1000" dirty="0"/>
              </a:p>
              <a:p>
                <a:r>
                  <a:rPr lang="en-US" dirty="0"/>
                  <a:t>Because it might overlap with the partitions: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     +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/>
                  <a:t>    +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b="1" dirty="0"/>
                  <a:t>     </a:t>
                </a:r>
                <a:r>
                  <a:rPr lang="en-US" sz="2600" dirty="0"/>
                  <a:t>+</a:t>
                </a:r>
                <a:r>
                  <a:rPr lang="en-US" sz="2600" b="1" dirty="0"/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00" b="1" dirty="0"/>
              </a:p>
              <a:p>
                <a:endParaRPr 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  <a:blipFill>
                <a:blip r:embed="rId3"/>
                <a:stretch>
                  <a:fillRect l="-925" t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F7FDF4E-0450-EE5E-1F9A-568BE903DAAA}"/>
              </a:ext>
            </a:extLst>
          </p:cNvPr>
          <p:cNvGrpSpPr/>
          <p:nvPr/>
        </p:nvGrpSpPr>
        <p:grpSpPr>
          <a:xfrm>
            <a:off x="9099671" y="1463857"/>
            <a:ext cx="2843303" cy="4845504"/>
            <a:chOff x="8919195" y="1463857"/>
            <a:chExt cx="2843303" cy="44147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820706-0918-1A6B-ED88-E7282272555C}"/>
                </a:ext>
              </a:extLst>
            </p:cNvPr>
            <p:cNvSpPr/>
            <p:nvPr/>
          </p:nvSpPr>
          <p:spPr>
            <a:xfrm>
              <a:off x="8926701" y="1463857"/>
              <a:ext cx="2835797" cy="441474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17F122A-968F-DB8A-DA19-D0786D6D818F}"/>
                </a:ext>
              </a:extLst>
            </p:cNvPr>
            <p:cNvSpPr/>
            <p:nvPr/>
          </p:nvSpPr>
          <p:spPr>
            <a:xfrm>
              <a:off x="8921011" y="3542809"/>
              <a:ext cx="2164597" cy="2335078"/>
            </a:xfrm>
            <a:custGeom>
              <a:avLst/>
              <a:gdLst>
                <a:gd name="connsiteX0" fmla="*/ 0 w 2164597"/>
                <a:gd name="connsiteY0" fmla="*/ 2335078 h 2335078"/>
                <a:gd name="connsiteX1" fmla="*/ 15499 w 2164597"/>
                <a:gd name="connsiteY1" fmla="*/ 0 h 2335078"/>
                <a:gd name="connsiteX2" fmla="*/ 2164597 w 2164597"/>
                <a:gd name="connsiteY2" fmla="*/ 2335078 h 2335078"/>
                <a:gd name="connsiteX3" fmla="*/ 0 w 2164597"/>
                <a:gd name="connsiteY3" fmla="*/ 2335078 h 23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4597" h="2335078">
                  <a:moveTo>
                    <a:pt x="0" y="2335078"/>
                  </a:moveTo>
                  <a:lnTo>
                    <a:pt x="15499" y="0"/>
                  </a:lnTo>
                  <a:lnTo>
                    <a:pt x="2164597" y="2335078"/>
                  </a:lnTo>
                  <a:lnTo>
                    <a:pt x="0" y="2335078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029F9AF-66C1-6361-C914-F0A52F9DA841}"/>
                </a:ext>
              </a:extLst>
            </p:cNvPr>
            <p:cNvSpPr/>
            <p:nvPr/>
          </p:nvSpPr>
          <p:spPr>
            <a:xfrm>
              <a:off x="8946842" y="2509588"/>
              <a:ext cx="2810359" cy="3368299"/>
            </a:xfrm>
            <a:custGeom>
              <a:avLst/>
              <a:gdLst>
                <a:gd name="connsiteX0" fmla="*/ 2810359 w 2810359"/>
                <a:gd name="connsiteY0" fmla="*/ 3363133 h 3368299"/>
                <a:gd name="connsiteX1" fmla="*/ 2154264 w 2810359"/>
                <a:gd name="connsiteY1" fmla="*/ 3368299 h 3368299"/>
                <a:gd name="connsiteX2" fmla="*/ 0 w 2810359"/>
                <a:gd name="connsiteY2" fmla="*/ 1017723 h 3368299"/>
                <a:gd name="connsiteX3" fmla="*/ 2810359 w 2810359"/>
                <a:gd name="connsiteY3" fmla="*/ 0 h 3368299"/>
                <a:gd name="connsiteX4" fmla="*/ 2810359 w 2810359"/>
                <a:gd name="connsiteY4" fmla="*/ 3363133 h 336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0359" h="3368299">
                  <a:moveTo>
                    <a:pt x="2810359" y="3363133"/>
                  </a:moveTo>
                  <a:lnTo>
                    <a:pt x="2154264" y="3368299"/>
                  </a:lnTo>
                  <a:lnTo>
                    <a:pt x="0" y="1017723"/>
                  </a:lnTo>
                  <a:lnTo>
                    <a:pt x="2810359" y="0"/>
                  </a:lnTo>
                  <a:lnTo>
                    <a:pt x="2810359" y="3363133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58D416D-75B6-FC1E-523F-CCCA6997C3F6}"/>
                </a:ext>
              </a:extLst>
            </p:cNvPr>
            <p:cNvSpPr/>
            <p:nvPr/>
          </p:nvSpPr>
          <p:spPr>
            <a:xfrm>
              <a:off x="8919195" y="1463857"/>
              <a:ext cx="2839922" cy="2068155"/>
            </a:xfrm>
            <a:custGeom>
              <a:avLst/>
              <a:gdLst>
                <a:gd name="connsiteX0" fmla="*/ 0 w 2839922"/>
                <a:gd name="connsiteY0" fmla="*/ 0 h 2068155"/>
                <a:gd name="connsiteX1" fmla="*/ 2839922 w 2839922"/>
                <a:gd name="connsiteY1" fmla="*/ 1030465 h 2068155"/>
                <a:gd name="connsiteX2" fmla="*/ 4254 w 2839922"/>
                <a:gd name="connsiteY2" fmla="*/ 2068155 h 2068155"/>
                <a:gd name="connsiteX3" fmla="*/ 0 w 2839922"/>
                <a:gd name="connsiteY3" fmla="*/ 0 h 206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9922" h="2068155">
                  <a:moveTo>
                    <a:pt x="0" y="0"/>
                  </a:moveTo>
                  <a:lnTo>
                    <a:pt x="2839922" y="1030465"/>
                  </a:lnTo>
                  <a:lnTo>
                    <a:pt x="4254" y="2068155"/>
                  </a:lnTo>
                  <a:cubicBezTo>
                    <a:pt x="2568" y="1376156"/>
                    <a:pt x="881" y="68415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/>
              <p:nvPr/>
            </p:nvSpPr>
            <p:spPr>
              <a:xfrm>
                <a:off x="11266084" y="821064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5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084" y="821064"/>
                <a:ext cx="898138" cy="630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/>
              <p:nvPr/>
            </p:nvSpPr>
            <p:spPr>
              <a:xfrm>
                <a:off x="9621494" y="2203196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494" y="2203196"/>
                <a:ext cx="898138" cy="630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/>
              <p:nvPr/>
            </p:nvSpPr>
            <p:spPr>
              <a:xfrm>
                <a:off x="11059433" y="1587849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9433" y="1587849"/>
                <a:ext cx="898138" cy="630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/>
              <p:nvPr/>
            </p:nvSpPr>
            <p:spPr>
              <a:xfrm>
                <a:off x="9253575" y="5541541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575" y="5541541"/>
                <a:ext cx="898138" cy="630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/>
              <p:nvPr/>
            </p:nvSpPr>
            <p:spPr>
              <a:xfrm>
                <a:off x="10703743" y="3948605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743" y="3948605"/>
                <a:ext cx="898138" cy="630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E4B58B1A-6048-B3E9-0392-B77D9F9AE977}"/>
              </a:ext>
            </a:extLst>
          </p:cNvPr>
          <p:cNvSpPr/>
          <p:nvPr/>
        </p:nvSpPr>
        <p:spPr>
          <a:xfrm rot="1035041">
            <a:off x="10144041" y="1696128"/>
            <a:ext cx="746452" cy="3793782"/>
          </a:xfrm>
          <a:prstGeom prst="ellipse">
            <a:avLst/>
          </a:prstGeom>
          <a:solidFill>
            <a:srgbClr val="C6CDD1">
              <a:alpha val="49020"/>
            </a:srgb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AF486D-8728-E350-EF92-17736E40CE2A}"/>
                  </a:ext>
                </a:extLst>
              </p:cNvPr>
              <p:cNvSpPr txBox="1"/>
              <p:nvPr/>
            </p:nvSpPr>
            <p:spPr>
              <a:xfrm>
                <a:off x="10331763" y="3237233"/>
                <a:ext cx="451174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AF486D-8728-E350-EF92-17736E40C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763" y="3237233"/>
                <a:ext cx="451174" cy="6309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070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partition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Now, we want to find the probability of some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this sample space -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sz="1000" dirty="0"/>
              </a:p>
              <a:p>
                <a:r>
                  <a:rPr lang="en-US" dirty="0"/>
                  <a:t>Because it might overlap with the partitions: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     +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/>
                  <a:t>    +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b="1" dirty="0"/>
                  <a:t>     </a:t>
                </a:r>
                <a:r>
                  <a:rPr lang="en-US" sz="2600" dirty="0"/>
                  <a:t>+</a:t>
                </a:r>
                <a:r>
                  <a:rPr lang="en-US" sz="2600" b="1" dirty="0"/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  <a:blipFill>
                <a:blip r:embed="rId3"/>
                <a:stretch>
                  <a:fillRect l="-925" t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F7FDF4E-0450-EE5E-1F9A-568BE903DAAA}"/>
              </a:ext>
            </a:extLst>
          </p:cNvPr>
          <p:cNvGrpSpPr/>
          <p:nvPr/>
        </p:nvGrpSpPr>
        <p:grpSpPr>
          <a:xfrm>
            <a:off x="9099671" y="1463857"/>
            <a:ext cx="2843303" cy="4845504"/>
            <a:chOff x="8919195" y="1463857"/>
            <a:chExt cx="2843303" cy="44147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820706-0918-1A6B-ED88-E7282272555C}"/>
                </a:ext>
              </a:extLst>
            </p:cNvPr>
            <p:cNvSpPr/>
            <p:nvPr/>
          </p:nvSpPr>
          <p:spPr>
            <a:xfrm>
              <a:off x="8926701" y="1463857"/>
              <a:ext cx="2835797" cy="441474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17F122A-968F-DB8A-DA19-D0786D6D818F}"/>
                </a:ext>
              </a:extLst>
            </p:cNvPr>
            <p:cNvSpPr/>
            <p:nvPr/>
          </p:nvSpPr>
          <p:spPr>
            <a:xfrm>
              <a:off x="8921011" y="3542809"/>
              <a:ext cx="2164597" cy="2335078"/>
            </a:xfrm>
            <a:custGeom>
              <a:avLst/>
              <a:gdLst>
                <a:gd name="connsiteX0" fmla="*/ 0 w 2164597"/>
                <a:gd name="connsiteY0" fmla="*/ 2335078 h 2335078"/>
                <a:gd name="connsiteX1" fmla="*/ 15499 w 2164597"/>
                <a:gd name="connsiteY1" fmla="*/ 0 h 2335078"/>
                <a:gd name="connsiteX2" fmla="*/ 2164597 w 2164597"/>
                <a:gd name="connsiteY2" fmla="*/ 2335078 h 2335078"/>
                <a:gd name="connsiteX3" fmla="*/ 0 w 2164597"/>
                <a:gd name="connsiteY3" fmla="*/ 2335078 h 23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4597" h="2335078">
                  <a:moveTo>
                    <a:pt x="0" y="2335078"/>
                  </a:moveTo>
                  <a:lnTo>
                    <a:pt x="15499" y="0"/>
                  </a:lnTo>
                  <a:lnTo>
                    <a:pt x="2164597" y="2335078"/>
                  </a:lnTo>
                  <a:lnTo>
                    <a:pt x="0" y="2335078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029F9AF-66C1-6361-C914-F0A52F9DA841}"/>
                </a:ext>
              </a:extLst>
            </p:cNvPr>
            <p:cNvSpPr/>
            <p:nvPr/>
          </p:nvSpPr>
          <p:spPr>
            <a:xfrm>
              <a:off x="8946842" y="2509588"/>
              <a:ext cx="2810359" cy="3368299"/>
            </a:xfrm>
            <a:custGeom>
              <a:avLst/>
              <a:gdLst>
                <a:gd name="connsiteX0" fmla="*/ 2810359 w 2810359"/>
                <a:gd name="connsiteY0" fmla="*/ 3363133 h 3368299"/>
                <a:gd name="connsiteX1" fmla="*/ 2154264 w 2810359"/>
                <a:gd name="connsiteY1" fmla="*/ 3368299 h 3368299"/>
                <a:gd name="connsiteX2" fmla="*/ 0 w 2810359"/>
                <a:gd name="connsiteY2" fmla="*/ 1017723 h 3368299"/>
                <a:gd name="connsiteX3" fmla="*/ 2810359 w 2810359"/>
                <a:gd name="connsiteY3" fmla="*/ 0 h 3368299"/>
                <a:gd name="connsiteX4" fmla="*/ 2810359 w 2810359"/>
                <a:gd name="connsiteY4" fmla="*/ 3363133 h 336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0359" h="3368299">
                  <a:moveTo>
                    <a:pt x="2810359" y="3363133"/>
                  </a:moveTo>
                  <a:lnTo>
                    <a:pt x="2154264" y="3368299"/>
                  </a:lnTo>
                  <a:lnTo>
                    <a:pt x="0" y="1017723"/>
                  </a:lnTo>
                  <a:lnTo>
                    <a:pt x="2810359" y="0"/>
                  </a:lnTo>
                  <a:lnTo>
                    <a:pt x="2810359" y="3363133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58D416D-75B6-FC1E-523F-CCCA6997C3F6}"/>
                </a:ext>
              </a:extLst>
            </p:cNvPr>
            <p:cNvSpPr/>
            <p:nvPr/>
          </p:nvSpPr>
          <p:spPr>
            <a:xfrm>
              <a:off x="8919195" y="1463857"/>
              <a:ext cx="2839922" cy="2068155"/>
            </a:xfrm>
            <a:custGeom>
              <a:avLst/>
              <a:gdLst>
                <a:gd name="connsiteX0" fmla="*/ 0 w 2839922"/>
                <a:gd name="connsiteY0" fmla="*/ 0 h 2068155"/>
                <a:gd name="connsiteX1" fmla="*/ 2839922 w 2839922"/>
                <a:gd name="connsiteY1" fmla="*/ 1030465 h 2068155"/>
                <a:gd name="connsiteX2" fmla="*/ 4254 w 2839922"/>
                <a:gd name="connsiteY2" fmla="*/ 2068155 h 2068155"/>
                <a:gd name="connsiteX3" fmla="*/ 0 w 2839922"/>
                <a:gd name="connsiteY3" fmla="*/ 0 h 206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9922" h="2068155">
                  <a:moveTo>
                    <a:pt x="0" y="0"/>
                  </a:moveTo>
                  <a:lnTo>
                    <a:pt x="2839922" y="1030465"/>
                  </a:lnTo>
                  <a:lnTo>
                    <a:pt x="4254" y="2068155"/>
                  </a:lnTo>
                  <a:cubicBezTo>
                    <a:pt x="2568" y="1376156"/>
                    <a:pt x="881" y="68415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/>
              <p:nvPr/>
            </p:nvSpPr>
            <p:spPr>
              <a:xfrm>
                <a:off x="11266084" y="821064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5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084" y="821064"/>
                <a:ext cx="898138" cy="630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/>
              <p:nvPr/>
            </p:nvSpPr>
            <p:spPr>
              <a:xfrm>
                <a:off x="9621494" y="2203196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494" y="2203196"/>
                <a:ext cx="898138" cy="630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/>
              <p:nvPr/>
            </p:nvSpPr>
            <p:spPr>
              <a:xfrm>
                <a:off x="11059433" y="1587849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9433" y="1587849"/>
                <a:ext cx="898138" cy="630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/>
              <p:nvPr/>
            </p:nvSpPr>
            <p:spPr>
              <a:xfrm>
                <a:off x="9253575" y="5541541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575" y="5541541"/>
                <a:ext cx="898138" cy="630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/>
              <p:nvPr/>
            </p:nvSpPr>
            <p:spPr>
              <a:xfrm>
                <a:off x="10703743" y="3948605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743" y="3948605"/>
                <a:ext cx="898138" cy="630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E4B58B1A-6048-B3E9-0392-B77D9F9AE977}"/>
              </a:ext>
            </a:extLst>
          </p:cNvPr>
          <p:cNvSpPr/>
          <p:nvPr/>
        </p:nvSpPr>
        <p:spPr>
          <a:xfrm rot="1035041">
            <a:off x="10144041" y="1696128"/>
            <a:ext cx="746452" cy="3793782"/>
          </a:xfrm>
          <a:prstGeom prst="ellipse">
            <a:avLst/>
          </a:prstGeom>
          <a:solidFill>
            <a:srgbClr val="C6CDD1">
              <a:alpha val="49020"/>
            </a:srgb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AF486D-8728-E350-EF92-17736E40CE2A}"/>
                  </a:ext>
                </a:extLst>
              </p:cNvPr>
              <p:cNvSpPr txBox="1"/>
              <p:nvPr/>
            </p:nvSpPr>
            <p:spPr>
              <a:xfrm>
                <a:off x="10331763" y="3237233"/>
                <a:ext cx="451174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AF486D-8728-E350-EF92-17736E40C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763" y="3237233"/>
                <a:ext cx="451174" cy="6309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DEE55EE-EF87-22F7-568D-7FFF47B6ADE1}"/>
                  </a:ext>
                </a:extLst>
              </p:cNvPr>
              <p:cNvSpPr/>
              <p:nvPr/>
            </p:nvSpPr>
            <p:spPr>
              <a:xfrm>
                <a:off x="671308" y="5861375"/>
                <a:ext cx="8260030" cy="823164"/>
              </a:xfrm>
              <a:prstGeom prst="roundRect">
                <a:avLst/>
              </a:prstGeom>
              <a:solidFill>
                <a:srgbClr val="F1F2F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DEE55EE-EF87-22F7-568D-7FFF47B6A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08" y="5861375"/>
                <a:ext cx="8260030" cy="82316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67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partition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Now, we want to find the probability of some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this sample space -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sz="1000" dirty="0"/>
              </a:p>
              <a:p>
                <a:r>
                  <a:rPr lang="en-US" dirty="0"/>
                  <a:t>Because it might overlap with the partitions: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     +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/>
                  <a:t>    +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b="1" dirty="0"/>
                  <a:t>     </a:t>
                </a:r>
                <a:r>
                  <a:rPr lang="en-US" sz="2600" dirty="0"/>
                  <a:t>+</a:t>
                </a:r>
                <a:r>
                  <a:rPr lang="en-US" sz="2600" b="1" dirty="0"/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00" b="1" dirty="0"/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+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+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  <a:blipFill>
                <a:blip r:embed="rId3"/>
                <a:stretch>
                  <a:fillRect l="-1637" t="-1921" r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F7FDF4E-0450-EE5E-1F9A-568BE903DAAA}"/>
              </a:ext>
            </a:extLst>
          </p:cNvPr>
          <p:cNvGrpSpPr/>
          <p:nvPr/>
        </p:nvGrpSpPr>
        <p:grpSpPr>
          <a:xfrm>
            <a:off x="9099671" y="1463857"/>
            <a:ext cx="2843303" cy="4845504"/>
            <a:chOff x="8919195" y="1463857"/>
            <a:chExt cx="2843303" cy="44147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820706-0918-1A6B-ED88-E7282272555C}"/>
                </a:ext>
              </a:extLst>
            </p:cNvPr>
            <p:cNvSpPr/>
            <p:nvPr/>
          </p:nvSpPr>
          <p:spPr>
            <a:xfrm>
              <a:off x="8926701" y="1463857"/>
              <a:ext cx="2835797" cy="441474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17F122A-968F-DB8A-DA19-D0786D6D818F}"/>
                </a:ext>
              </a:extLst>
            </p:cNvPr>
            <p:cNvSpPr/>
            <p:nvPr/>
          </p:nvSpPr>
          <p:spPr>
            <a:xfrm>
              <a:off x="8921011" y="3542809"/>
              <a:ext cx="2164597" cy="2335078"/>
            </a:xfrm>
            <a:custGeom>
              <a:avLst/>
              <a:gdLst>
                <a:gd name="connsiteX0" fmla="*/ 0 w 2164597"/>
                <a:gd name="connsiteY0" fmla="*/ 2335078 h 2335078"/>
                <a:gd name="connsiteX1" fmla="*/ 15499 w 2164597"/>
                <a:gd name="connsiteY1" fmla="*/ 0 h 2335078"/>
                <a:gd name="connsiteX2" fmla="*/ 2164597 w 2164597"/>
                <a:gd name="connsiteY2" fmla="*/ 2335078 h 2335078"/>
                <a:gd name="connsiteX3" fmla="*/ 0 w 2164597"/>
                <a:gd name="connsiteY3" fmla="*/ 2335078 h 23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4597" h="2335078">
                  <a:moveTo>
                    <a:pt x="0" y="2335078"/>
                  </a:moveTo>
                  <a:lnTo>
                    <a:pt x="15499" y="0"/>
                  </a:lnTo>
                  <a:lnTo>
                    <a:pt x="2164597" y="2335078"/>
                  </a:lnTo>
                  <a:lnTo>
                    <a:pt x="0" y="2335078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029F9AF-66C1-6361-C914-F0A52F9DA841}"/>
                </a:ext>
              </a:extLst>
            </p:cNvPr>
            <p:cNvSpPr/>
            <p:nvPr/>
          </p:nvSpPr>
          <p:spPr>
            <a:xfrm>
              <a:off x="8946842" y="2509588"/>
              <a:ext cx="2810359" cy="3368299"/>
            </a:xfrm>
            <a:custGeom>
              <a:avLst/>
              <a:gdLst>
                <a:gd name="connsiteX0" fmla="*/ 2810359 w 2810359"/>
                <a:gd name="connsiteY0" fmla="*/ 3363133 h 3368299"/>
                <a:gd name="connsiteX1" fmla="*/ 2154264 w 2810359"/>
                <a:gd name="connsiteY1" fmla="*/ 3368299 h 3368299"/>
                <a:gd name="connsiteX2" fmla="*/ 0 w 2810359"/>
                <a:gd name="connsiteY2" fmla="*/ 1017723 h 3368299"/>
                <a:gd name="connsiteX3" fmla="*/ 2810359 w 2810359"/>
                <a:gd name="connsiteY3" fmla="*/ 0 h 3368299"/>
                <a:gd name="connsiteX4" fmla="*/ 2810359 w 2810359"/>
                <a:gd name="connsiteY4" fmla="*/ 3363133 h 336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0359" h="3368299">
                  <a:moveTo>
                    <a:pt x="2810359" y="3363133"/>
                  </a:moveTo>
                  <a:lnTo>
                    <a:pt x="2154264" y="3368299"/>
                  </a:lnTo>
                  <a:lnTo>
                    <a:pt x="0" y="1017723"/>
                  </a:lnTo>
                  <a:lnTo>
                    <a:pt x="2810359" y="0"/>
                  </a:lnTo>
                  <a:lnTo>
                    <a:pt x="2810359" y="3363133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58D416D-75B6-FC1E-523F-CCCA6997C3F6}"/>
                </a:ext>
              </a:extLst>
            </p:cNvPr>
            <p:cNvSpPr/>
            <p:nvPr/>
          </p:nvSpPr>
          <p:spPr>
            <a:xfrm>
              <a:off x="8919195" y="1463857"/>
              <a:ext cx="2839922" cy="2068155"/>
            </a:xfrm>
            <a:custGeom>
              <a:avLst/>
              <a:gdLst>
                <a:gd name="connsiteX0" fmla="*/ 0 w 2839922"/>
                <a:gd name="connsiteY0" fmla="*/ 0 h 2068155"/>
                <a:gd name="connsiteX1" fmla="*/ 2839922 w 2839922"/>
                <a:gd name="connsiteY1" fmla="*/ 1030465 h 2068155"/>
                <a:gd name="connsiteX2" fmla="*/ 4254 w 2839922"/>
                <a:gd name="connsiteY2" fmla="*/ 2068155 h 2068155"/>
                <a:gd name="connsiteX3" fmla="*/ 0 w 2839922"/>
                <a:gd name="connsiteY3" fmla="*/ 0 h 206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9922" h="2068155">
                  <a:moveTo>
                    <a:pt x="0" y="0"/>
                  </a:moveTo>
                  <a:lnTo>
                    <a:pt x="2839922" y="1030465"/>
                  </a:lnTo>
                  <a:lnTo>
                    <a:pt x="4254" y="2068155"/>
                  </a:lnTo>
                  <a:cubicBezTo>
                    <a:pt x="2568" y="1376156"/>
                    <a:pt x="881" y="68415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/>
              <p:nvPr/>
            </p:nvSpPr>
            <p:spPr>
              <a:xfrm>
                <a:off x="11266084" y="821064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5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351028-5753-E9AE-AA22-F3D3DF8A1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084" y="821064"/>
                <a:ext cx="898138" cy="630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/>
              <p:nvPr/>
            </p:nvSpPr>
            <p:spPr>
              <a:xfrm>
                <a:off x="9621494" y="2203196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6D25C-C020-0824-7F90-7753A05DF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494" y="2203196"/>
                <a:ext cx="898138" cy="630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/>
              <p:nvPr/>
            </p:nvSpPr>
            <p:spPr>
              <a:xfrm>
                <a:off x="11059433" y="1587849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8549A-CC8A-DCA6-CD71-F5B54E0D0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9433" y="1587849"/>
                <a:ext cx="898138" cy="630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/>
              <p:nvPr/>
            </p:nvSpPr>
            <p:spPr>
              <a:xfrm>
                <a:off x="9253575" y="5541541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74ACD-A472-51D0-2A5E-A7372870B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575" y="5541541"/>
                <a:ext cx="898138" cy="630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/>
              <p:nvPr/>
            </p:nvSpPr>
            <p:spPr>
              <a:xfrm>
                <a:off x="10703743" y="3948605"/>
                <a:ext cx="898138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95F63-2CC0-3469-4D1E-73773A53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743" y="3948605"/>
                <a:ext cx="898138" cy="630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E4B58B1A-6048-B3E9-0392-B77D9F9AE977}"/>
              </a:ext>
            </a:extLst>
          </p:cNvPr>
          <p:cNvSpPr/>
          <p:nvPr/>
        </p:nvSpPr>
        <p:spPr>
          <a:xfrm rot="1035041">
            <a:off x="10144041" y="1696128"/>
            <a:ext cx="746452" cy="3793782"/>
          </a:xfrm>
          <a:prstGeom prst="ellipse">
            <a:avLst/>
          </a:prstGeom>
          <a:solidFill>
            <a:srgbClr val="C6CDD1">
              <a:alpha val="49020"/>
            </a:srgb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AF486D-8728-E350-EF92-17736E40CE2A}"/>
                  </a:ext>
                </a:extLst>
              </p:cNvPr>
              <p:cNvSpPr txBox="1"/>
              <p:nvPr/>
            </p:nvSpPr>
            <p:spPr>
              <a:xfrm>
                <a:off x="10331763" y="3237233"/>
                <a:ext cx="451174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AF486D-8728-E350-EF92-17736E40C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763" y="3237233"/>
                <a:ext cx="451174" cy="6309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DEE55EE-EF87-22F7-568D-7FFF47B6ADE1}"/>
                  </a:ext>
                </a:extLst>
              </p:cNvPr>
              <p:cNvSpPr/>
              <p:nvPr/>
            </p:nvSpPr>
            <p:spPr>
              <a:xfrm>
                <a:off x="671308" y="5861375"/>
                <a:ext cx="8260030" cy="823164"/>
              </a:xfrm>
              <a:prstGeom prst="roundRect">
                <a:avLst/>
              </a:prstGeom>
              <a:solidFill>
                <a:srgbClr val="F1F2F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DEE55EE-EF87-22F7-568D-7FFF47B6A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08" y="5861375"/>
                <a:ext cx="8260030" cy="82316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202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 (more formally)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partition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b="0" i="1" dirty="0">
                    <a:latin typeface="Cambria Math" panose="02040503050406030204" pitchFamily="18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sz="2200" b="0" i="1" dirty="0">
                    <a:latin typeface="Cambria Math" panose="02040503050406030204" pitchFamily="18" charset="0"/>
                  </a:rPr>
                  <a:t> =</a:t>
                </a:r>
              </a:p>
              <a:p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2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     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    +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/>
                  <a:t>     </a:t>
                </a:r>
                <a:r>
                  <a:rPr lang="en-US" sz="2200" dirty="0"/>
                  <a:t>+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200" b="1" dirty="0"/>
              </a:p>
              <a:p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+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+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495846-D75F-2690-D563-4CC4BDC9F8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8563107" cy="5394144"/>
              </a:xfrm>
              <a:blipFill>
                <a:blip r:embed="rId3"/>
                <a:stretch>
                  <a:fillRect l="-1423" t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DEE55EE-EF87-22F7-568D-7FFF47B6ADE1}"/>
                  </a:ext>
                </a:extLst>
              </p:cNvPr>
              <p:cNvSpPr/>
              <p:nvPr/>
            </p:nvSpPr>
            <p:spPr>
              <a:xfrm>
                <a:off x="555989" y="5394144"/>
                <a:ext cx="7004839" cy="823164"/>
              </a:xfrm>
              <a:prstGeom prst="roundRect">
                <a:avLst/>
              </a:prstGeom>
              <a:solidFill>
                <a:srgbClr val="F1F2F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DEE55EE-EF87-22F7-568D-7FFF47B6A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89" y="5394144"/>
                <a:ext cx="7004839" cy="82316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2B74E4C5-1388-89A0-C20A-333163906D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13907" y="2788749"/>
                <a:ext cx="3678093" cy="539414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dirty="0">
                    <a:solidFill>
                      <a:schemeClr val="accent4">
                        <a:lumMod val="50000"/>
                      </a:schemeClr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200" b="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chemeClr val="accent4">
                        <a:lumMod val="50000"/>
                      </a:schemeClr>
                    </a:solidFill>
                  </a:rPr>
                  <a:t>Definition of partitions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chemeClr val="accent4">
                        <a:lumMod val="50000"/>
                      </a:schemeClr>
                    </a:solidFill>
                  </a:rPr>
                  <a:t>Distributive property of intersection over union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chemeClr val="accent4">
                        <a:lumMod val="50000"/>
                      </a:schemeClr>
                    </a:solidFill>
                  </a:rPr>
                  <a:t>By def. of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b="0" dirty="0">
                    <a:solidFill>
                      <a:schemeClr val="accent4">
                        <a:lumMod val="50000"/>
                      </a:schemeClr>
                    </a:solidFill>
                  </a:rPr>
                  <a:t>’s are all mutually exclusive, so each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b="0" dirty="0">
                    <a:solidFill>
                      <a:schemeClr val="accent4">
                        <a:lumMod val="50000"/>
                      </a:schemeClr>
                    </a:solidFill>
                  </a:rPr>
                  <a:t> is also mutually exclusive. Then, applying additive property of probability for mutually exclusive events</a:t>
                </a:r>
              </a:p>
              <a:p>
                <a:pPr marL="0" indent="0">
                  <a:buNone/>
                </a:pPr>
                <a:endParaRPr lang="en-US" sz="22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2B74E4C5-1388-89A0-C20A-333163906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907" y="2788749"/>
                <a:ext cx="3678093" cy="5394144"/>
              </a:xfrm>
              <a:prstGeom prst="rect">
                <a:avLst/>
              </a:prstGeom>
              <a:blipFill>
                <a:blip r:embed="rId5"/>
                <a:stretch>
                  <a:fillRect l="-3483" t="-1243" r="-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550C0C-690B-D5B5-AEEB-A37D85EB9979}"/>
              </a:ext>
            </a:extLst>
          </p:cNvPr>
          <p:cNvCxnSpPr>
            <a:cxnSpLocks/>
          </p:cNvCxnSpPr>
          <p:nvPr/>
        </p:nvCxnSpPr>
        <p:spPr>
          <a:xfrm>
            <a:off x="2213810" y="3007894"/>
            <a:ext cx="6300097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F30AE9-58CE-7059-9E65-E55A4AC036CC}"/>
              </a:ext>
            </a:extLst>
          </p:cNvPr>
          <p:cNvCxnSpPr>
            <a:cxnSpLocks/>
          </p:cNvCxnSpPr>
          <p:nvPr/>
        </p:nvCxnSpPr>
        <p:spPr>
          <a:xfrm>
            <a:off x="4327357" y="3477128"/>
            <a:ext cx="418655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9A3F6B3-CEF9-8566-1AEB-555B5B558FCB}"/>
              </a:ext>
            </a:extLst>
          </p:cNvPr>
          <p:cNvCxnSpPr>
            <a:cxnSpLocks/>
          </p:cNvCxnSpPr>
          <p:nvPr/>
        </p:nvCxnSpPr>
        <p:spPr>
          <a:xfrm>
            <a:off x="6485021" y="3952380"/>
            <a:ext cx="2028886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0C84A55D-636E-E3A8-25AA-260E5653E4A3}"/>
              </a:ext>
            </a:extLst>
          </p:cNvPr>
          <p:cNvCxnSpPr>
            <a:cxnSpLocks/>
          </p:cNvCxnSpPr>
          <p:nvPr/>
        </p:nvCxnSpPr>
        <p:spPr>
          <a:xfrm>
            <a:off x="7718066" y="4464340"/>
            <a:ext cx="795841" cy="24736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BAE2602F-5EBB-9153-544B-13B6BF30DF65}"/>
              </a:ext>
            </a:extLst>
          </p:cNvPr>
          <p:cNvCxnSpPr>
            <a:cxnSpLocks/>
          </p:cNvCxnSpPr>
          <p:nvPr/>
        </p:nvCxnSpPr>
        <p:spPr>
          <a:xfrm rot="5400000">
            <a:off x="171818" y="5306765"/>
            <a:ext cx="852726" cy="103634"/>
          </a:xfrm>
          <a:prstGeom prst="bentConnector4">
            <a:avLst>
              <a:gd name="adj1" fmla="val 1496"/>
              <a:gd name="adj2" fmla="val 320584"/>
            </a:avLst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36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1A0D-FACE-40D0-9796-53FE40A90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generalize…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FB4B95-282E-1175-3FB5-F93504F676E5}"/>
              </a:ext>
            </a:extLst>
          </p:cNvPr>
          <p:cNvGrpSpPr/>
          <p:nvPr/>
        </p:nvGrpSpPr>
        <p:grpSpPr>
          <a:xfrm>
            <a:off x="591555" y="2241096"/>
            <a:ext cx="10452496" cy="3470935"/>
            <a:chOff x="1195367" y="3429001"/>
            <a:chExt cx="6101786" cy="23536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8AFBC68-B572-2B40-BAB9-EACF68016924}"/>
                    </a:ext>
                  </a:extLst>
                </p:cNvPr>
                <p:cNvSpPr/>
                <p:nvPr/>
              </p:nvSpPr>
              <p:spPr>
                <a:xfrm>
                  <a:off x="1195367" y="3891838"/>
                  <a:ext cx="6101786" cy="189076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 be events that partition the sample space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𝛺</m:t>
                      </m:r>
                    </m:oMath>
                  </a14:m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.</a:t>
                  </a:r>
                </a:p>
                <a:p>
                  <a:endParaRPr lang="en-US" sz="28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For any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2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7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sty m:val="p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ll</m:t>
                            </m:r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7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ll</m:t>
                            </m:r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8AFBC68-B572-2B40-BAB9-EACF680169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891838"/>
                  <a:ext cx="6101786" cy="1890765"/>
                </a:xfrm>
                <a:prstGeom prst="rect">
                  <a:avLst/>
                </a:prstGeom>
                <a:blipFill>
                  <a:blip r:embed="rId2"/>
                  <a:stretch>
                    <a:fillRect l="-1166" t="-240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988BC0-A4FC-6E9E-85DA-7D5EE3C8564E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Law of Total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6967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12A92-E32B-28BF-F629-82F48A99E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20364" cy="590415"/>
          </a:xfrm>
        </p:spPr>
        <p:txBody>
          <a:bodyPr/>
          <a:lstStyle/>
          <a:p>
            <a:r>
              <a:rPr lang="en-US" dirty="0"/>
              <a:t>Back to the Wonka Bars!🍫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E2384-71E9-CCDB-9048-BE98226AD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777115"/>
            <a:ext cx="6504161" cy="506283"/>
          </a:xfrm>
        </p:spPr>
        <p:txBody>
          <a:bodyPr/>
          <a:lstStyle/>
          <a:p>
            <a:r>
              <a:rPr lang="en-US" dirty="0"/>
              <a:t>Now that we’ve totally forgotten why we needed this rule… </a:t>
            </a:r>
          </a:p>
        </p:txBody>
      </p:sp>
    </p:spTree>
    <p:extLst>
      <p:ext uri="{BB962C8B-B14F-4D97-AF65-F5344CB8AC3E}">
        <p14:creationId xmlns:p14="http://schemas.microsoft.com/office/powerpoint/2010/main" val="33882926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b="1" dirty="0"/>
              <a:t>If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41894522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9170339" cy="52617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the scale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your bar has a ticket. </a:t>
                </a:r>
              </a:p>
              <a:p>
                <a:r>
                  <a:rPr lang="en-US" b="1" dirty="0"/>
                  <a:t>What probability are we looking for?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What probabilities are each of these from the problem? </a:t>
                </a:r>
                <a:endParaRPr lang="en-US" dirty="0"/>
              </a:p>
              <a:p>
                <a:pPr lvl="1">
                  <a:spcAft>
                    <a:spcPts val="800"/>
                  </a:spcAft>
                </a:pPr>
                <a:r>
                  <a:rPr lang="en-US" dirty="0"/>
                  <a:t>Willy Wonka has placed golden tickets on 0.1% of his Wonka Bars.</a:t>
                </a:r>
              </a:p>
              <a:p>
                <a:pPr lvl="1">
                  <a:spcAft>
                    <a:spcPts val="800"/>
                  </a:spcAft>
                </a:pPr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>
                  <a:spcAft>
                    <a:spcPts val="800"/>
                  </a:spcAft>
                </a:pPr>
                <a:r>
                  <a:rPr lang="en-US" dirty="0"/>
                  <a:t>If the bar you weigh does not have a golden ticket, the scale will (falsely) alert you only 1% of the time.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9170339" cy="5261797"/>
              </a:xfrm>
              <a:blipFill>
                <a:blip r:embed="rId2"/>
                <a:stretch>
                  <a:fillRect l="-797" t="-1970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6AC85F-2226-92E3-918A-450F3E92936A}"/>
                  </a:ext>
                </a:extLst>
              </p:cNvPr>
              <p:cNvSpPr txBox="1"/>
              <p:nvPr/>
            </p:nvSpPr>
            <p:spPr>
              <a:xfrm>
                <a:off x="9488495" y="5959768"/>
                <a:ext cx="2417839" cy="76588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6AC85F-2226-92E3-918A-450F3E929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495" y="5959768"/>
                <a:ext cx="2417839" cy="765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F42EF1-AE08-5A98-868C-1BBF39183C42}"/>
                  </a:ext>
                </a:extLst>
              </p:cNvPr>
              <p:cNvSpPr txBox="1"/>
              <p:nvPr/>
            </p:nvSpPr>
            <p:spPr>
              <a:xfrm>
                <a:off x="9488495" y="5116531"/>
                <a:ext cx="2417839" cy="84323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999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F42EF1-AE08-5A98-868C-1BBF39183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495" y="5116531"/>
                <a:ext cx="2417839" cy="8432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E9EB45-7978-F923-FAF5-0ECC7692B522}"/>
                  </a:ext>
                </a:extLst>
              </p:cNvPr>
              <p:cNvSpPr txBox="1"/>
              <p:nvPr/>
            </p:nvSpPr>
            <p:spPr>
              <a:xfrm>
                <a:off x="9488494" y="4695290"/>
                <a:ext cx="2417839" cy="421241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001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E9EB45-7978-F923-FAF5-0ECC7692B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494" y="4695290"/>
                <a:ext cx="2417839" cy="421241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2985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9A5868-CC24-4122-8B90-F67012C7ED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Bayes Rule</a:t>
                </a:r>
                <a:r>
                  <a:rPr lang="en-US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: </a:t>
                </a:r>
                <a:r>
                  <a:rPr lang="en-US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relates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9A5868-CC24-4122-8B90-F67012C7E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20EA93C-5AD7-F3FE-84C1-B543E258A3FC}"/>
              </a:ext>
            </a:extLst>
          </p:cNvPr>
          <p:cNvGrpSpPr/>
          <p:nvPr/>
        </p:nvGrpSpPr>
        <p:grpSpPr>
          <a:xfrm>
            <a:off x="575239" y="1621750"/>
            <a:ext cx="6800119" cy="2387277"/>
            <a:chOff x="1185842" y="3429001"/>
            <a:chExt cx="6111311" cy="16187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948429-A5D2-655B-7BD6-F9DB97DEDAD3}"/>
                    </a:ext>
                  </a:extLst>
                </p:cNvPr>
                <p:cNvSpPr/>
                <p:nvPr/>
              </p:nvSpPr>
              <p:spPr>
                <a:xfrm>
                  <a:off x="1185842" y="3891838"/>
                  <a:ext cx="6111311" cy="115594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948429-A5D2-655B-7BD6-F9DB97DEDA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891838"/>
                  <a:ext cx="6111311" cy="115594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C21757-5410-673F-564E-177E54210279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Bayes’ Rule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9CAC8D-D6A1-9582-0F5D-059276213F10}"/>
                  </a:ext>
                </a:extLst>
              </p:cNvPr>
              <p:cNvSpPr txBox="1"/>
              <p:nvPr/>
            </p:nvSpPr>
            <p:spPr>
              <a:xfrm>
                <a:off x="575239" y="4342511"/>
                <a:ext cx="11187259" cy="262377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999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001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1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We’re looking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to solve for that, all we need left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9CAC8D-D6A1-9582-0F5D-059276213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42511"/>
                <a:ext cx="11187259" cy="2623773"/>
              </a:xfrm>
              <a:prstGeom prst="rect">
                <a:avLst/>
              </a:prstGeom>
              <a:blipFill>
                <a:blip r:embed="rId4"/>
                <a:stretch>
                  <a:fillRect l="-1089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BCACF6-07BB-582F-3FC5-C80E219597F7}"/>
                  </a:ext>
                </a:extLst>
              </p:cNvPr>
              <p:cNvSpPr txBox="1"/>
              <p:nvPr/>
            </p:nvSpPr>
            <p:spPr>
              <a:xfrm>
                <a:off x="7832558" y="1624261"/>
                <a:ext cx="3644243" cy="2384766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0.1%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99.9%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1%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= </a:t>
                </a:r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???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BCACF6-07BB-582F-3FC5-C80E21959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558" y="1624261"/>
                <a:ext cx="3644243" cy="2384766"/>
              </a:xfrm>
              <a:prstGeom prst="rect">
                <a:avLst/>
              </a:prstGeom>
              <a:blipFill>
                <a:blip r:embed="rId5"/>
                <a:stretch>
                  <a:fillRect b="-754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5745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C4FABE-4343-4C25-9DBF-12BEEE243C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C4FABE-4343-4C25-9DBF-12BEEE243C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0553971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 know the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conditioned on</a:t>
                </a:r>
                <a:r>
                  <a:rPr lang="en-US" dirty="0"/>
                  <a:t> whether the bar has the ticket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How can we use those conditional probabilities to find the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when we’re not conditioning on anything? </a:t>
                </a:r>
              </a:p>
              <a:p>
                <a:r>
                  <a:rPr lang="en-US" dirty="0"/>
                  <a:t>We’ll use a trick called “the</a:t>
                </a:r>
                <a:r>
                  <a:rPr lang="en-US" b="1" dirty="0"/>
                  <a:t> law of total probability (</a:t>
                </a:r>
                <a:r>
                  <a:rPr lang="en-US" b="1" dirty="0" err="1"/>
                  <a:t>LoTP</a:t>
                </a:r>
                <a:r>
                  <a:rPr lang="en-US" b="1" dirty="0"/>
                  <a:t>)</a:t>
                </a:r>
                <a:r>
                  <a:rPr lang="en-US" dirty="0"/>
                  <a:t>”:</a:t>
                </a:r>
              </a:p>
              <a:p>
                <a:endParaRPr lang="en-US" dirty="0"/>
              </a:p>
              <a:p>
                <a:r>
                  <a:rPr lang="en-US" dirty="0"/>
                  <a:t>The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partition the sample space. Then, by </a:t>
                </a:r>
                <a:r>
                  <a:rPr lang="en-US" b="1" dirty="0" err="1"/>
                  <a:t>LoTP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=0.999⋅.001+.01⋅.999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=.010989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0553971" cy="4845504"/>
              </a:xfrm>
              <a:blipFill>
                <a:blip r:embed="rId4"/>
                <a:stretch>
                  <a:fillRect l="-1617" t="-301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14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824398-E94D-4170-9161-036170DE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8C4A7-8059-4204-B278-7229AE59A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316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9A5868-CC24-4122-8B90-F67012C7ED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Solving for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9A5868-CC24-4122-8B90-F67012C7E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1562100"/>
                <a:ext cx="11187259" cy="369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Now, we plug in and solve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0.999=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⋅.010989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.001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Solving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i.e. about 0.0909.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about a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10%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chance that the bar has the golden ticket!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62100"/>
                <a:ext cx="11187259" cy="3691332"/>
              </a:xfrm>
              <a:prstGeom prst="rect">
                <a:avLst/>
              </a:prstGeom>
              <a:blipFill>
                <a:blip r:embed="rId3"/>
                <a:stretch>
                  <a:fillRect l="-1089" t="-1650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0172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8006-3D75-4313-A0B6-FF84D02E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A531AB-6BAC-4251-94BE-EE6FE5A6C1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383211"/>
                <a:ext cx="11187258" cy="59029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That doesn’t fit with many of our guesses. What’s going on?</a:t>
                </a:r>
              </a:p>
              <a:p>
                <a:endParaRPr lang="en-US" dirty="0"/>
              </a:p>
              <a:p>
                <a:r>
                  <a:rPr lang="en-US" dirty="0"/>
                  <a:t>Let’s say we tested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dirty="0"/>
                  <a:t> bars. </a:t>
                </a:r>
              </a:p>
              <a:p>
                <a:endParaRPr lang="en-US" dirty="0"/>
              </a:p>
              <a:p>
                <a:r>
                  <a:rPr lang="en-US" b="1" i="1" dirty="0"/>
                  <a:t>Approximately…..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has a golden ticket,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999</m:t>
                    </m:r>
                  </m:oMath>
                </a14:m>
                <a:r>
                  <a:rPr lang="en-US" dirty="0"/>
                  <a:t> do not have a golden ticket</a:t>
                </a:r>
              </a:p>
              <a:p>
                <a:r>
                  <a:rPr lang="en-US" dirty="0"/>
                  <a:t>Let’s say the scale correctly alerts on the golden ticket</a:t>
                </a:r>
              </a:p>
              <a:p>
                <a:r>
                  <a:rPr lang="en-US" dirty="0"/>
                  <a:t>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999</m:t>
                    </m:r>
                  </m:oMath>
                </a14:m>
                <a:r>
                  <a:rPr lang="en-US" dirty="0"/>
                  <a:t> without a golden ticket would be a positive. Let’s say the scale alerted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 of the bars without a golden ticket</a:t>
                </a:r>
              </a:p>
              <a:p>
                <a:r>
                  <a:rPr lang="en-US" dirty="0"/>
                  <a:t>But, in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out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10+1</m:t>
                    </m:r>
                  </m:oMath>
                </a14:m>
                <a:r>
                  <a:rPr lang="en-US" dirty="0"/>
                  <a:t> positives, we had the golden ticket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A531AB-6BAC-4251-94BE-EE6FE5A6C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383211"/>
                <a:ext cx="11187258" cy="5902960"/>
              </a:xfrm>
              <a:blipFill>
                <a:blip r:embed="rId3"/>
                <a:stretch>
                  <a:fillRect l="-1525" t="-1860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699AE75-9970-4E0B-81ED-7A1DF67766CC}"/>
              </a:ext>
            </a:extLst>
          </p:cNvPr>
          <p:cNvSpPr txBox="1"/>
          <p:nvPr/>
        </p:nvSpPr>
        <p:spPr>
          <a:xfrm>
            <a:off x="6241143" y="2003650"/>
            <a:ext cx="5704114" cy="203132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0" rtlCol="0">
            <a:spAutoFit/>
          </a:bodyPr>
          <a:lstStyle/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Golden tickets on 0.1% of his Wonka Bars.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If the bar you weigh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golden ticket, the scale will alert you 99.9% of the time.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If the bar you weigh does not have a golden ticket, the scale will (falsely) alert you only 1% of the time. 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lang="en-US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338377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F28B-5FDB-496A-B059-690F10C2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</a:t>
            </a:r>
          </a:p>
        </p:txBody>
      </p:sp>
      <p:graphicFrame>
        <p:nvGraphicFramePr>
          <p:cNvPr id="10" name="Content Placeholder 9">
            <a:hlinkClick r:id="" action="ppaction://ole?verb=0"/>
            <a:extLst>
              <a:ext uri="{FF2B5EF4-FFF2-40B4-BE49-F238E27FC236}">
                <a16:creationId xmlns:a16="http://schemas.microsoft.com/office/drawing/2014/main" id="{3F8CD0DF-19FD-4C35-B946-C5DC66C4C5A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895495"/>
              </p:ext>
            </p:extLst>
          </p:nvPr>
        </p:nvGraphicFramePr>
        <p:xfrm>
          <a:off x="619125" y="1392238"/>
          <a:ext cx="503872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11887454" imgH="11430164" progId="PowerPoint.Show.12">
                  <p:embed/>
                </p:oleObj>
              </mc:Choice>
              <mc:Fallback>
                <p:oleObj name="Presentation" r:id="rId3" imgW="11887454" imgH="11430164" progId="PowerPoint.Show.12">
                  <p:embed/>
                  <p:pic>
                    <p:nvPicPr>
                      <p:cNvPr id="10" name="Content Placeholder 9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F8CD0DF-19FD-4C35-B946-C5DC66C4C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125" y="1392238"/>
                        <a:ext cx="5038725" cy="484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7294AAB-72A9-45B7-B2AF-EA72D1D8F923}"/>
              </a:ext>
            </a:extLst>
          </p:cNvPr>
          <p:cNvSpPr txBox="1"/>
          <p:nvPr/>
        </p:nvSpPr>
        <p:spPr>
          <a:xfrm>
            <a:off x="5829299" y="1524000"/>
            <a:ext cx="659932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Gold bar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is the one (true) golden ticket bar.</a:t>
            </a:r>
          </a:p>
          <a:p>
            <a:r>
              <a:rPr lang="en-US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True positive</a:t>
            </a:r>
            <a:endParaRPr lang="en-US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1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Purple bars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don’t have a ticket, tested negative.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True negative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 bars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don’t have a ticket, tested positive.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False positive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test is, in a sense, doing really well.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almost always right (only red is incorrect)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problem is it’s also the case that the correct answer is almost always “no.”</a:t>
            </a:r>
          </a:p>
        </p:txBody>
      </p:sp>
    </p:spTree>
    <p:extLst>
      <p:ext uri="{BB962C8B-B14F-4D97-AF65-F5344CB8AC3E}">
        <p14:creationId xmlns:p14="http://schemas.microsoft.com/office/powerpoint/2010/main" val="7124243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2739207"/>
            <a:ext cx="11187258" cy="4845504"/>
          </a:xfrm>
        </p:spPr>
        <p:txBody>
          <a:bodyPr/>
          <a:lstStyle/>
          <a:p>
            <a:r>
              <a:rPr lang="en-US" dirty="0"/>
              <a:t>     Take 1: The test is </a:t>
            </a:r>
            <a:r>
              <a:rPr lang="en-US" b="1" dirty="0"/>
              <a:t>actually good </a:t>
            </a:r>
            <a:r>
              <a:rPr lang="en-US" dirty="0"/>
              <a:t>and has VASTLY increased our belief that there IS a golden ticket when you get a positive result.</a:t>
            </a:r>
          </a:p>
          <a:p>
            <a:endParaRPr lang="en-US" dirty="0"/>
          </a:p>
          <a:p>
            <a:r>
              <a:rPr lang="en-US" dirty="0"/>
              <a:t>If we told you “your job is to find a Wonka Bar with a golden ticket” without the test, you have 1/1000 chance, with the test, you have (about) a 1/11 chance. That’s (almost) 100 times better!</a:t>
            </a:r>
          </a:p>
          <a:p>
            <a:endParaRPr lang="en-US" dirty="0"/>
          </a:p>
          <a:p>
            <a:r>
              <a:rPr lang="en-US" dirty="0"/>
              <a:t>This is actually a huge improvement! </a:t>
            </a:r>
          </a:p>
        </p:txBody>
      </p:sp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273920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A792C5-25D3-3B14-AD86-44A7AC57B70C}"/>
              </a:ext>
            </a:extLst>
          </p:cNvPr>
          <p:cNvSpPr txBox="1"/>
          <p:nvPr/>
        </p:nvSpPr>
        <p:spPr>
          <a:xfrm>
            <a:off x="686547" y="1266338"/>
            <a:ext cx="10490790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0" rtlCol="0">
            <a:spAutoFit/>
          </a:bodyPr>
          <a:lstStyle/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Golden tickets on 0.1% of his Wonka Bars.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If the bar you weigh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golden ticket, the scale will alert you 99.9% of the time.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If the bar you weigh does not have a golden ticket, the scale will (falsely) alert you only 1% of the time. 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lang="en-US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37314150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2642953"/>
            <a:ext cx="11187258" cy="4845504"/>
          </a:xfrm>
        </p:spPr>
        <p:txBody>
          <a:bodyPr/>
          <a:lstStyle/>
          <a:p>
            <a:r>
              <a:rPr lang="en-US" dirty="0"/>
              <a:t>     Take 2: Humans are really bad at intuitively understanding very large or very small numbers.</a:t>
            </a:r>
          </a:p>
          <a:p>
            <a:endParaRPr lang="en-US" dirty="0"/>
          </a:p>
          <a:p>
            <a:r>
              <a:rPr lang="en-US" dirty="0"/>
              <a:t>When I hear “99% chance”, “99.9% chance”, “99.99% chance” they all go into my brain as “well that’s basically guaranteed” And then I forget how many 9’s there actually were.</a:t>
            </a:r>
          </a:p>
          <a:p>
            <a:r>
              <a:rPr lang="en-US" dirty="0"/>
              <a:t>But the number of 9s matters because they end up “cancelling” with the “number of 9’s” in the population that’s truly negative.</a:t>
            </a:r>
          </a:p>
        </p:txBody>
      </p:sp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2642953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739959-5D73-1DF3-FCB4-122937BFC600}"/>
              </a:ext>
            </a:extLst>
          </p:cNvPr>
          <p:cNvSpPr txBox="1"/>
          <p:nvPr/>
        </p:nvSpPr>
        <p:spPr>
          <a:xfrm>
            <a:off x="686547" y="1266338"/>
            <a:ext cx="10490790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0" rtlCol="0">
            <a:spAutoFit/>
          </a:bodyPr>
          <a:lstStyle/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Golden tickets on 0.1% of his Wonka Bars.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If the bar you weigh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golden ticket, the scale will alert you 99.9% of the time.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If the bar you weigh does not have a golden ticket, the scale will (falsely) alert you only 1% of the time. 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lang="en-US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4088908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2695074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     Take 3: View tests as updating your beliefs, not as revealing the truth.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Bayes’ Rule says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it. You have to translate “The test says there’s a golden ticket” to “the test says you should increase your estimate of the chances that you have a golden ticket.”</a:t>
                </a:r>
              </a:p>
              <a:p>
                <a:endParaRPr lang="en-US" sz="1000" dirty="0"/>
              </a:p>
              <a:p>
                <a:r>
                  <a:rPr lang="en-US" dirty="0"/>
                  <a:t>A test takes you from your “prior” beliefs of the probability to your “posterior” beliefs.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2695074"/>
                <a:ext cx="11187258" cy="4845504"/>
              </a:xfrm>
              <a:blipFill>
                <a:blip r:embed="rId3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6" y="2695074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C38406-227A-797A-FE31-9E428C826566}"/>
              </a:ext>
            </a:extLst>
          </p:cNvPr>
          <p:cNvSpPr txBox="1"/>
          <p:nvPr/>
        </p:nvSpPr>
        <p:spPr>
          <a:xfrm>
            <a:off x="686547" y="1266338"/>
            <a:ext cx="10490790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0" rtlCol="0">
            <a:spAutoFit/>
          </a:bodyPr>
          <a:lstStyle/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Golden tickets on 0.1% of his Wonka Bars.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If the bar you weigh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golden ticket, the scale will alert you 99.9% of the time.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&gt; If the bar you weigh does not have a golden ticket, the scale will (falsely) alert you only 1% of the time. </a:t>
            </a:r>
          </a:p>
          <a:p>
            <a:pPr marL="91440"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lang="en-US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11773006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E3BF4-1B65-4699-AA57-F8C44FE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Technical Stuff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D0D54-26A5-453F-B1E2-A4BF1B90E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00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B0203-3BE7-47A6-B449-887B0F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6813" y="3429000"/>
                <a:ext cx="11187258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definition of conditional probability.</a:t>
                </a:r>
              </a:p>
              <a:p>
                <a:r>
                  <a:rPr lang="en-US" dirty="0"/>
                  <a:t>We also know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Intersections are commutative,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813" y="3429000"/>
                <a:ext cx="11187258" cy="4845504"/>
              </a:xfrm>
              <a:blipFill>
                <a:blip r:embed="rId2"/>
                <a:stretch>
                  <a:fillRect l="-654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BC441EAE-3C80-8494-F70A-9A637516F2FD}"/>
              </a:ext>
            </a:extLst>
          </p:cNvPr>
          <p:cNvGrpSpPr/>
          <p:nvPr/>
        </p:nvGrpSpPr>
        <p:grpSpPr>
          <a:xfrm>
            <a:off x="671033" y="1374199"/>
            <a:ext cx="7426219" cy="1843345"/>
            <a:chOff x="1195367" y="3429001"/>
            <a:chExt cx="6111688" cy="12499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900FAD6E-3636-C12E-11F0-1E77C32B075B}"/>
                    </a:ext>
                  </a:extLst>
                </p:cNvPr>
                <p:cNvSpPr/>
                <p:nvPr/>
              </p:nvSpPr>
              <p:spPr>
                <a:xfrm>
                  <a:off x="1195744" y="3891839"/>
                  <a:ext cx="6111311" cy="787114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900FAD6E-3636-C12E-11F0-1E77C32B07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744" y="3891839"/>
                  <a:ext cx="6111311" cy="7871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55A8AB-A62F-0C65-04B0-F564944FDC16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Bayes’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0797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Technical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224654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After you condition on an event, what remains is a probability space.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valid probability space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(⋅|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is valid probability space</a:t>
                </a:r>
              </a:p>
              <a:p>
                <a:pPr lvl="1"/>
                <a:r>
                  <a:rPr lang="en-US" dirty="0"/>
                  <a:t>and,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224654" cy="4845504"/>
              </a:xfrm>
              <a:blipFill>
                <a:blip r:embed="rId2"/>
                <a:stretch>
                  <a:fillRect l="-65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4029FD4-499C-3A94-25E9-B6575C3B8C33}"/>
                  </a:ext>
                </a:extLst>
              </p:cNvPr>
              <p:cNvSpPr/>
              <p:nvPr/>
            </p:nvSpPr>
            <p:spPr>
              <a:xfrm>
                <a:off x="679514" y="3121952"/>
                <a:ext cx="5131740" cy="2272191"/>
              </a:xfrm>
              <a:prstGeom prst="round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</a:pP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Sum of probabilities of outcomes in a sample space is 1: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sz="2400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</a:pPr>
                <a:endParaRPr lang="en-US" sz="300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=1−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4029FD4-499C-3A94-25E9-B6575C3B8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14" y="3121952"/>
                <a:ext cx="5131740" cy="2272191"/>
              </a:xfrm>
              <a:prstGeom prst="roundRect">
                <a:avLst/>
              </a:prstGeom>
              <a:blipFill>
                <a:blip r:embed="rId3"/>
                <a:stretch>
                  <a:fillRect l="-4700"/>
                </a:stretch>
              </a:blipFill>
              <a:ln w="571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F3322D7-C95B-364C-07E1-C1A82001F9D0}"/>
                  </a:ext>
                </a:extLst>
              </p:cNvPr>
              <p:cNvSpPr/>
              <p:nvPr/>
            </p:nvSpPr>
            <p:spPr>
              <a:xfrm>
                <a:off x="627375" y="5805890"/>
                <a:ext cx="10885113" cy="722436"/>
              </a:xfrm>
              <a:prstGeom prst="roundRect">
                <a:avLst/>
              </a:prstGeom>
              <a:solidFill>
                <a:srgbClr val="CBEC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⚠️Careful!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≠1−</m:t>
                    </m:r>
                    <m:r>
                      <a:rPr kumimoji="0" lang="en-US" sz="2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6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 this changes the sample space!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F3322D7-C95B-364C-07E1-C1A82001F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75" y="5805890"/>
                <a:ext cx="10885113" cy="722436"/>
              </a:xfrm>
              <a:prstGeom prst="roundRect">
                <a:avLst/>
              </a:prstGeom>
              <a:blipFill>
                <a:blip r:embed="rId5"/>
                <a:stretch>
                  <a:fillRect r="-728"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5349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FCD70-2E5F-824C-8093-917F65085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BD2F-70A8-F1AE-8A29-8ACD11E9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Technical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CDBF76-99C5-B25E-C1D7-F8EF780B31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224654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After you condition on an event, what remains is a probability space.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valid probability space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(⋅|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is valid probability space</a:t>
                </a:r>
              </a:p>
              <a:p>
                <a:pPr lvl="1"/>
                <a:r>
                  <a:rPr lang="en-US" dirty="0"/>
                  <a:t>and,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224654" cy="4845504"/>
              </a:xfrm>
              <a:blipFill>
                <a:blip r:embed="rId2"/>
                <a:stretch>
                  <a:fillRect l="-65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43FC8BA-E573-2841-74B4-86B6E75C0E9B}"/>
                  </a:ext>
                </a:extLst>
              </p:cNvPr>
              <p:cNvSpPr/>
              <p:nvPr/>
            </p:nvSpPr>
            <p:spPr>
              <a:xfrm>
                <a:off x="679514" y="3121952"/>
                <a:ext cx="5131740" cy="2272191"/>
              </a:xfrm>
              <a:prstGeom prst="round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</a:pP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Sum of probabilities of outcomes in a sample space is 1: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2400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</a:pPr>
                <a:endParaRPr lang="en-US" sz="300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43FC8BA-E573-2841-74B4-86B6E75C0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14" y="3121952"/>
                <a:ext cx="5131740" cy="2272191"/>
              </a:xfrm>
              <a:prstGeom prst="roundRect">
                <a:avLst/>
              </a:prstGeom>
              <a:blipFill>
                <a:blip r:embed="rId3"/>
                <a:stretch>
                  <a:fillRect l="-4700"/>
                </a:stretch>
              </a:blipFill>
              <a:ln w="571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ABC0C87-E591-6B6C-ED08-4A28199FCF57}"/>
                  </a:ext>
                </a:extLst>
              </p:cNvPr>
              <p:cNvSpPr/>
              <p:nvPr/>
            </p:nvSpPr>
            <p:spPr>
              <a:xfrm>
                <a:off x="5999748" y="3121950"/>
                <a:ext cx="5512740" cy="2272191"/>
              </a:xfrm>
              <a:prstGeom prst="round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</a:pP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Sum of probabilities in this conditioned probability space is 1: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500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2C03E1E-152C-28BB-59FE-53B8534E9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48" y="3121950"/>
                <a:ext cx="5512740" cy="2272191"/>
              </a:xfrm>
              <a:prstGeom prst="roundRect">
                <a:avLst/>
              </a:prstGeom>
              <a:blipFill>
                <a:blip r:embed="rId4"/>
                <a:stretch>
                  <a:fillRect l="-4376" b="-1309"/>
                </a:stretch>
              </a:blipFill>
              <a:ln w="571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13846264-5168-CED7-69E5-E3F30A0D1E3C}"/>
                  </a:ext>
                </a:extLst>
              </p:cNvPr>
              <p:cNvSpPr/>
              <p:nvPr/>
            </p:nvSpPr>
            <p:spPr>
              <a:xfrm>
                <a:off x="627375" y="5805890"/>
                <a:ext cx="10885113" cy="722436"/>
              </a:xfrm>
              <a:prstGeom prst="roundRect">
                <a:avLst/>
              </a:prstGeom>
              <a:solidFill>
                <a:srgbClr val="CBEC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⚠️Careful!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2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6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 this changes the sample space!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F3322D7-C95B-364C-07E1-C1A82001F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75" y="5805890"/>
                <a:ext cx="10885113" cy="722436"/>
              </a:xfrm>
              <a:prstGeom prst="roundRect">
                <a:avLst/>
              </a:prstGeom>
              <a:blipFill>
                <a:blip r:embed="rId5"/>
                <a:stretch>
                  <a:fillRect r="-728"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46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B12F-538D-4437-B633-84CC4DF2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roll a fair </a:t>
                </a:r>
                <a:r>
                  <a:rPr lang="en-US" dirty="0">
                    <a:solidFill>
                      <a:srgbClr val="FF0000"/>
                    </a:solidFill>
                  </a:rPr>
                  <a:t>red </a:t>
                </a:r>
                <a:r>
                  <a:rPr lang="en-US" dirty="0"/>
                  <a:t>die and a fair </a:t>
                </a:r>
                <a:r>
                  <a:rPr lang="en-US" dirty="0">
                    <a:solidFill>
                      <a:schemeClr val="accent1"/>
                    </a:solidFill>
                  </a:rPr>
                  <a:t>blue</a:t>
                </a:r>
                <a:r>
                  <a:rPr lang="en-US" dirty="0"/>
                  <a:t> die (without letting the dice affect each other).</a:t>
                </a:r>
              </a:p>
              <a:p>
                <a:r>
                  <a:rPr lang="en-US" dirty="0"/>
                  <a:t>But they fell off the table and you can’t see the results.</a:t>
                </a:r>
              </a:p>
              <a:p>
                <a:endParaRPr lang="en-US" dirty="0"/>
              </a:p>
              <a:p>
                <a:r>
                  <a:rPr lang="en-US" dirty="0"/>
                  <a:t>I can see the results – I tell you the sum of the two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that the red die shows a 5, </a:t>
                </a:r>
                <a:r>
                  <a:rPr lang="en-US" b="1" dirty="0"/>
                  <a:t>conditioned </a:t>
                </a:r>
                <a:r>
                  <a:rPr lang="en-US" dirty="0"/>
                  <a:t>on knowing the sum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5196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AA-0CA3-4654-924F-030BD68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Theorem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9001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Technical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 often see students write things like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Thinking something like “probability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given we also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not a thing. </a:t>
                </a:r>
              </a:p>
              <a:p>
                <a:endParaRPr lang="en-US" dirty="0"/>
              </a:p>
              <a:p>
                <a:r>
                  <a:rPr lang="en-US" dirty="0"/>
                  <a:t>You probably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“probability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given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isn’t an event – it’s describing an event </a:t>
                </a:r>
                <a:r>
                  <a:rPr lang="en-US" b="1" dirty="0"/>
                  <a:t>and </a:t>
                </a:r>
                <a:r>
                  <a:rPr lang="en-US" dirty="0"/>
                  <a:t>telling you to restrict the sample space. So you can’t ask for the probability of that conditioned on something else.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9871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+ Tips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Today, we talked about </a:t>
                </a:r>
                <a:r>
                  <a:rPr lang="en-US" b="1" dirty="0"/>
                  <a:t>conditional probability</a:t>
                </a:r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n-US" dirty="0"/>
                  <a:t>Definition of conditional probability: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1" dirty="0"/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n-US" dirty="0"/>
                  <a:t>Bayes’ 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dirty="0"/>
                  <a:t> Law of Total Probability: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partition the sample space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n-US" dirty="0"/>
                  <a:t>Now that we’re getting into more complex probabilities, it’s very helpful to clearly define events and then write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/>
                  <a:t> Writing down all the information given in the problem/what we’re asked for in terms of those events is helpful to figure out what rules we can use to relate them together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62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863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B12F-538D-4437-B633-84CC4DF2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You roll a fair </a:t>
                </a:r>
                <a:r>
                  <a:rPr lang="en-US" dirty="0">
                    <a:solidFill>
                      <a:srgbClr val="FF0000"/>
                    </a:solidFill>
                  </a:rPr>
                  <a:t>red </a:t>
                </a:r>
                <a:r>
                  <a:rPr lang="en-US" dirty="0"/>
                  <a:t>die and a fair </a:t>
                </a:r>
                <a:r>
                  <a:rPr lang="en-US" dirty="0">
                    <a:solidFill>
                      <a:schemeClr val="accent1"/>
                    </a:solidFill>
                  </a:rPr>
                  <a:t>blue</a:t>
                </a:r>
                <a:r>
                  <a:rPr lang="en-US" dirty="0"/>
                  <a:t> die (without letting the dice affect each other).</a:t>
                </a:r>
              </a:p>
              <a:p>
                <a:r>
                  <a:rPr lang="en-US" dirty="0"/>
                  <a:t>But they fell off the table and you can’t see the results.</a:t>
                </a:r>
              </a:p>
              <a:p>
                <a:endParaRPr lang="en-US" dirty="0"/>
              </a:p>
              <a:p>
                <a:r>
                  <a:rPr lang="en-US" dirty="0"/>
                  <a:t>I can see the results – I tell you the sum of the two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that the red die shows a 5, </a:t>
                </a:r>
                <a:r>
                  <a:rPr lang="en-US" b="1" dirty="0"/>
                  <a:t>conditioned </a:t>
                </a:r>
                <a:r>
                  <a:rPr lang="en-US" dirty="0"/>
                  <a:t>on knowing the sum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It’s 0. </a:t>
                </a:r>
              </a:p>
              <a:p>
                <a:r>
                  <a:rPr lang="en-US" dirty="0"/>
                  <a:t>Without the conditioning it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562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95999-BAED-4DDD-8DA7-70CE2CC8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18FBB-BAA1-4D1E-AD19-99F820731D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49120" cy="484550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When I told you “the sum of the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” we </a:t>
                </a:r>
                <a:r>
                  <a:rPr lang="en-US" b="1" dirty="0"/>
                  <a:t>restricted the sample space. </a:t>
                </a:r>
              </a:p>
              <a:p>
                <a:endParaRPr lang="en-US" dirty="0"/>
              </a:p>
              <a:p>
                <a:r>
                  <a:rPr lang="en-US" dirty="0"/>
                  <a:t>The only remaining outcomes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out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Outside the (restricted) sample space, the probability is going to become 0. What about the probabilities inside?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18FBB-BAA1-4D1E-AD19-99F820731D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49120" cy="4845504"/>
              </a:xfrm>
              <a:blipFill>
                <a:blip r:embed="rId3"/>
                <a:stretch>
                  <a:fillRect l="-532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29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F7EA-23F2-4A78-93E8-8C9A1245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01C99-0ED0-4CA0-AADA-C14EB76453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202475"/>
                <a:ext cx="11187258" cy="21649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Just like with the formal definition of probability, this is pretty abstract.</a:t>
                </a:r>
              </a:p>
              <a:p>
                <a:pPr lvl="1"/>
                <a:r>
                  <a:rPr lang="en-US" dirty="0"/>
                  <a:t>It does accurately reflect what happens in the real world.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can’t condition on it (it can’t happen! There’s no point in defining probabilities where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has not happened)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undefined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01C99-0ED0-4CA0-AADA-C14EB7645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202475"/>
                <a:ext cx="11187258" cy="2164987"/>
              </a:xfrm>
              <a:blipFill>
                <a:blip r:embed="rId3"/>
                <a:stretch>
                  <a:fillRect l="-708" t="-6742" r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F8EBA30-3DB7-40D5-94BD-E8AA1D601AD3}"/>
              </a:ext>
            </a:extLst>
          </p:cNvPr>
          <p:cNvGrpSpPr/>
          <p:nvPr/>
        </p:nvGrpSpPr>
        <p:grpSpPr>
          <a:xfrm>
            <a:off x="575239" y="1463859"/>
            <a:ext cx="11187258" cy="2650941"/>
            <a:chOff x="1185842" y="3429000"/>
            <a:chExt cx="6111311" cy="2304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E89D2B-2A5E-4224-A446-EF941B176CA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&gt;0,</m:t>
                      </m:r>
                    </m:oMath>
                  </a14:m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t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he “probability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conditioned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𝑨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∩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E89D2B-2A5E-4224-A446-EF941B176C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F3C2F9-6EF8-41E6-BF37-5B901A3A5EF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Conditional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342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0</TotalTime>
  <Words>5651</Words>
  <Application>Microsoft Office PowerPoint</Application>
  <PresentationFormat>Widescreen</PresentationFormat>
  <Paragraphs>1036</Paragraphs>
  <Slides>62</Slides>
  <Notes>27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4" baseType="lpstr">
      <vt:lpstr>Aptos</vt:lpstr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Presentation</vt:lpstr>
      <vt:lpstr>PowerPoint Presentation</vt:lpstr>
      <vt:lpstr>Announcements</vt:lpstr>
      <vt:lpstr>Where Are We?</vt:lpstr>
      <vt:lpstr>Recap</vt:lpstr>
      <vt:lpstr>Conditional Probabilities</vt:lpstr>
      <vt:lpstr>Conditioning</vt:lpstr>
      <vt:lpstr>Conditioning</vt:lpstr>
      <vt:lpstr>Conditioning</vt:lpstr>
      <vt:lpstr>Conditional Probability</vt:lpstr>
      <vt:lpstr>Conditioning…</vt:lpstr>
      <vt:lpstr>Conditioning…</vt:lpstr>
      <vt:lpstr>Conditioning…</vt:lpstr>
      <vt:lpstr>Conditioning…</vt:lpstr>
      <vt:lpstr>Conditioning…</vt:lpstr>
      <vt:lpstr>Conditioning Practice</vt:lpstr>
      <vt:lpstr>Conditioning Practice</vt:lpstr>
      <vt:lpstr>Conditioning Practice</vt:lpstr>
      <vt:lpstr>Conditioning Practice</vt:lpstr>
      <vt:lpstr>Conditioning Practice</vt:lpstr>
      <vt:lpstr>Direction Matters?</vt:lpstr>
      <vt:lpstr>Direction Matters</vt:lpstr>
      <vt:lpstr>Wonka Bars🍫</vt:lpstr>
      <vt:lpstr>Wonka Bars</vt:lpstr>
      <vt:lpstr>Willy Wonka</vt:lpstr>
      <vt:lpstr>Conditioning</vt:lpstr>
      <vt:lpstr>Conditioning</vt:lpstr>
      <vt:lpstr>Conditioning</vt:lpstr>
      <vt:lpstr>Conditioning</vt:lpstr>
      <vt:lpstr>Reversing the Conditioning</vt:lpstr>
      <vt:lpstr>Bayes’ Rule: relates P(A|B) and P(B│A)</vt:lpstr>
      <vt:lpstr>Bayes’ Rule: relates P(A|B) and P(B│A)</vt:lpstr>
      <vt:lpstr>Bayes’ Rule: relates P(A|B) and P(B│A)</vt:lpstr>
      <vt:lpstr>What’s P(A)?</vt:lpstr>
      <vt:lpstr>What’s P(A)?</vt:lpstr>
      <vt:lpstr>(detour) Law of Total Probability</vt:lpstr>
      <vt:lpstr>Partitions</vt:lpstr>
      <vt:lpstr>Partitions of a sample space</vt:lpstr>
      <vt:lpstr>Law of Total Probability</vt:lpstr>
      <vt:lpstr>Law of Total Probability</vt:lpstr>
      <vt:lpstr>Law of Total Probability</vt:lpstr>
      <vt:lpstr>Law of Total Probability</vt:lpstr>
      <vt:lpstr>Law of Total Probability</vt:lpstr>
      <vt:lpstr>Law of Total Probability (more formally)</vt:lpstr>
      <vt:lpstr>Law of Total Probability</vt:lpstr>
      <vt:lpstr>Back to the Wonka Bars!🍫</vt:lpstr>
      <vt:lpstr>Wonka Bars</vt:lpstr>
      <vt:lpstr>Conditioning</vt:lpstr>
      <vt:lpstr>Bayes Rule: relates P(A|B) and P(B│A)</vt:lpstr>
      <vt:lpstr>What’s P(A)?</vt:lpstr>
      <vt:lpstr>Solving for P(B│A) </vt:lpstr>
      <vt:lpstr>Wait a minute…</vt:lpstr>
      <vt:lpstr>Visually</vt:lpstr>
      <vt:lpstr>Updating Your Intuition</vt:lpstr>
      <vt:lpstr>Updating Your Intuition</vt:lpstr>
      <vt:lpstr>Updating Your Intuition</vt:lpstr>
      <vt:lpstr>The Technical Stuff</vt:lpstr>
      <vt:lpstr>Proof of Bayes’ Rule</vt:lpstr>
      <vt:lpstr>A Technical Note</vt:lpstr>
      <vt:lpstr>A Technical Note</vt:lpstr>
      <vt:lpstr>An Example</vt:lpstr>
      <vt:lpstr>A Quick Technical Remark</vt:lpstr>
      <vt:lpstr>Summary +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2024-06-28T16:40:07Z</dcterms:created>
  <dcterms:modified xsi:type="dcterms:W3CDTF">2026-07-06T20:50:34Z</dcterms:modified>
</cp:coreProperties>
</file>