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6"/>
  </p:notesMasterIdLst>
  <p:sldIdLst>
    <p:sldId id="256" r:id="rId2"/>
    <p:sldId id="282" r:id="rId3"/>
    <p:sldId id="486" r:id="rId4"/>
    <p:sldId id="257" r:id="rId5"/>
    <p:sldId id="485" r:id="rId6"/>
    <p:sldId id="258" r:id="rId7"/>
    <p:sldId id="476" r:id="rId8"/>
    <p:sldId id="477" r:id="rId9"/>
    <p:sldId id="259" r:id="rId10"/>
    <p:sldId id="284" r:id="rId11"/>
    <p:sldId id="260" r:id="rId12"/>
    <p:sldId id="478" r:id="rId13"/>
    <p:sldId id="261" r:id="rId14"/>
    <p:sldId id="286" r:id="rId15"/>
    <p:sldId id="285" r:id="rId16"/>
    <p:sldId id="262" r:id="rId17"/>
    <p:sldId id="287" r:id="rId18"/>
    <p:sldId id="479" r:id="rId19"/>
    <p:sldId id="487" r:id="rId20"/>
    <p:sldId id="1136" r:id="rId21"/>
    <p:sldId id="263" r:id="rId22"/>
    <p:sldId id="265" r:id="rId23"/>
    <p:sldId id="288" r:id="rId24"/>
    <p:sldId id="266" r:id="rId25"/>
    <p:sldId id="268" r:id="rId26"/>
    <p:sldId id="488" r:id="rId27"/>
    <p:sldId id="489" r:id="rId28"/>
    <p:sldId id="280" r:id="rId29"/>
    <p:sldId id="480" r:id="rId30"/>
    <p:sldId id="293" r:id="rId31"/>
    <p:sldId id="1134" r:id="rId32"/>
    <p:sldId id="1135" r:id="rId33"/>
    <p:sldId id="294" r:id="rId34"/>
    <p:sldId id="475" r:id="rId35"/>
    <p:sldId id="267" r:id="rId36"/>
    <p:sldId id="296" r:id="rId37"/>
    <p:sldId id="297" r:id="rId38"/>
    <p:sldId id="295" r:id="rId39"/>
    <p:sldId id="298" r:id="rId40"/>
    <p:sldId id="474" r:id="rId41"/>
    <p:sldId id="483" r:id="rId42"/>
    <p:sldId id="484" r:id="rId43"/>
    <p:sldId id="299" r:id="rId44"/>
    <p:sldId id="300" r:id="rId45"/>
    <p:sldId id="271" r:id="rId46"/>
    <p:sldId id="301" r:id="rId47"/>
    <p:sldId id="273" r:id="rId48"/>
    <p:sldId id="274" r:id="rId49"/>
    <p:sldId id="302" r:id="rId50"/>
    <p:sldId id="303" r:id="rId51"/>
    <p:sldId id="277" r:id="rId52"/>
    <p:sldId id="304" r:id="rId53"/>
    <p:sldId id="305" r:id="rId54"/>
    <p:sldId id="306" r:id="rId55"/>
    <p:sldId id="307" r:id="rId56"/>
    <p:sldId id="308" r:id="rId57"/>
    <p:sldId id="311" r:id="rId58"/>
    <p:sldId id="313" r:id="rId59"/>
    <p:sldId id="314" r:id="rId60"/>
    <p:sldId id="315" r:id="rId61"/>
    <p:sldId id="490" r:id="rId62"/>
    <p:sldId id="491" r:id="rId63"/>
    <p:sldId id="492" r:id="rId64"/>
    <p:sldId id="316" r:id="rId65"/>
    <p:sldId id="317" r:id="rId66"/>
    <p:sldId id="493" r:id="rId67"/>
    <p:sldId id="494" r:id="rId68"/>
    <p:sldId id="495" r:id="rId69"/>
    <p:sldId id="496" r:id="rId70"/>
    <p:sldId id="318" r:id="rId71"/>
    <p:sldId id="319" r:id="rId72"/>
    <p:sldId id="497" r:id="rId73"/>
    <p:sldId id="310" r:id="rId74"/>
    <p:sldId id="30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2139" autoAdjust="0"/>
  </p:normalViewPr>
  <p:slideViewPr>
    <p:cSldViewPr snapToGrid="0">
      <p:cViewPr varScale="1">
        <p:scale>
          <a:sx n="102" d="100"/>
          <a:sy n="102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8714F-2485-43EE-AA47-999F77BC06BF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EBED1-2CAD-4B94-B992-A5C33E93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0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8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68625-BC75-D031-C6E1-7BBEEEB24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59A440-79D1-CBFA-E5B9-C39963E3A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51BE8-9963-9C11-87C3-4A0CE785E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1EBD7-56DF-3446-1082-B19ED21D4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E1: die 1 = 1</a:t>
            </a:r>
          </a:p>
          <a:p>
            <a:r>
              <a:rPr lang="en-US" dirty="0"/>
              <a:t>E2: die 1 &gt; 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E1: die 1 = die 2</a:t>
            </a:r>
          </a:p>
          <a:p>
            <a:r>
              <a:rPr lang="en-US" dirty="0"/>
              <a:t>E2: die 1 &gt; die 2</a:t>
            </a:r>
          </a:p>
          <a:p>
            <a:r>
              <a:rPr lang="en-US" dirty="0"/>
              <a:t>E3: die 1 &lt; die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0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49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6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4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8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9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DA017-F62A-77CE-F048-32FF6724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3A32D-9B97-09D0-D319-C15D61E9B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00D92-A8A2-83A1-0985-D08D5DAF8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DE225-9903-5EC1-9A75-64BFD4195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8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DCD22-0B68-210E-11C7-1AB3861A1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0B618-F82E-63C7-9F40-8FE7E61D2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5E60B-B064-476A-CD15-1CDF6A6D2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B3A40-36DF-CA2D-5997-995263A0C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9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5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2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7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1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6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74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2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54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5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19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72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008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01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4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5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75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5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4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23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4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33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81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18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6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B4DDE-F6BB-0100-286A-05EEB06ED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CA875-7E23-F8D8-6452-643FD1EA5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A6FE8-CA49-15B8-CB2E-5B71AAB11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3826A-C538-5F8D-99D2-A6F548933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27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E64A-177A-035F-ED95-4796FE00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BB944-C0ED-21DE-C8CD-2BD137F5C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A93B74-6B27-9D24-F75A-C30507219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E32B0-6AF3-288E-5F76-E52F20822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57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79660-D62B-0971-9B25-3D2155EFE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1098C-994A-3730-1075-27EA0B005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1B6BA-5199-D960-F6C8-9E60A5F8E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61E3A-03E9-6571-1E4E-971F8A5F6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09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30A8-2F73-E8FB-B7DC-396CBCA93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DA5D5-F976-7915-C4D6-28607596D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041AA-9D3B-D91C-AE2B-68ECA2734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5ED7F-FB29-0491-EFBB-6845DFF62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105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35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6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7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5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4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2D1F85-BC03-4A43-8392-3CC2456DC94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xkcd.com/237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144C35-A14C-E167-763D-0EDBFD185A4B}"/>
              </a:ext>
            </a:extLst>
          </p:cNvPr>
          <p:cNvSpPr txBox="1">
            <a:spLocks/>
          </p:cNvSpPr>
          <p:nvPr/>
        </p:nvSpPr>
        <p:spPr>
          <a:xfrm>
            <a:off x="1100528" y="4205882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dirty="0"/>
              <a:t>Probability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FD56BE-40AA-796A-D43D-3F6202DCADC7}"/>
              </a:ext>
            </a:extLst>
          </p:cNvPr>
          <p:cNvSpPr txBox="1">
            <a:spLocks/>
          </p:cNvSpPr>
          <p:nvPr/>
        </p:nvSpPr>
        <p:spPr>
          <a:xfrm>
            <a:off x="2273508" y="5193094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26Su</a:t>
            </a:r>
          </a:p>
          <a:p>
            <a:pPr algn="ctr"/>
            <a:r>
              <a:rPr lang="en-US" sz="3500" dirty="0"/>
              <a:t>Lecture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EDCBB-B666-28FE-48D4-FAF9A7F08031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29F1F-A928-54AD-B2EE-BC13BD6CAFD4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ediction">
            <a:extLst>
              <a:ext uri="{FF2B5EF4-FFF2-40B4-BE49-F238E27FC236}">
                <a16:creationId xmlns:a16="http://schemas.microsoft.com/office/drawing/2014/main" id="{44568786-A3A7-D762-E73D-2ED02335B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78" y="592111"/>
            <a:ext cx="7667614" cy="3462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44B3B-5EC0-F4AF-29D1-C692F2F3CCBA}"/>
              </a:ext>
            </a:extLst>
          </p:cNvPr>
          <p:cNvSpPr txBox="1"/>
          <p:nvPr/>
        </p:nvSpPr>
        <p:spPr>
          <a:xfrm>
            <a:off x="0" y="6488668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https://xkcd.com/2370/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24783C61-02FE-FBD0-D519-ED238D724FB4}"/>
              </a:ext>
            </a:extLst>
          </p:cNvPr>
          <p:cNvSpPr/>
          <p:nvPr/>
        </p:nvSpPr>
        <p:spPr>
          <a:xfrm>
            <a:off x="7833235" y="5718378"/>
            <a:ext cx="4358765" cy="1139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 I going too fast in lecture?</a:t>
            </a:r>
          </a:p>
          <a:p>
            <a:pPr algn="ctr"/>
            <a:r>
              <a:rPr lang="en-US" sz="2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pollev.com/jolie312</a:t>
            </a:r>
          </a:p>
          <a:p>
            <a:pPr algn="ctr"/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(responses are anonymous)</a:t>
            </a:r>
          </a:p>
        </p:txBody>
      </p:sp>
    </p:spTree>
    <p:extLst>
      <p:ext uri="{BB962C8B-B14F-4D97-AF65-F5344CB8AC3E}">
        <p14:creationId xmlns:p14="http://schemas.microsoft.com/office/powerpoint/2010/main" val="116287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b="1" i="1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3"/>
                <a:stretch>
                  <a:fillRect l="-1525" t="-3512" b="-17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</a:t>
                  </a:r>
                  <a:r>
                    <a:rPr lang="en-US" sz="2800" b="1" u="sng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set of all possible outcomes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76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b="1" i="1" dirty="0"/>
                  <a:t>Examples:</a:t>
                </a:r>
              </a:p>
              <a:p>
                <a:r>
                  <a:rPr lang="en-US" dirty="0"/>
                  <a:t>Get a head in one coin flip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3"/>
                <a:stretch>
                  <a:fillRect l="-1525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8" y="1552292"/>
            <a:ext cx="7974401" cy="1636386"/>
            <a:chOff x="1185841" y="3429000"/>
            <a:chExt cx="627328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6273289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</a:t>
                  </a:r>
                  <a:r>
                    <a:rPr lang="en-US" sz="2800" b="1" u="sng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subset of the sample space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6273289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1453" r="-2829"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263763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b="1" i="1" dirty="0"/>
                  <a:t>Examples:</a:t>
                </a:r>
              </a:p>
              <a:p>
                <a:r>
                  <a:rPr lang="en-US" dirty="0"/>
                  <a:t>Get a head in one coin flip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3"/>
                <a:stretch>
                  <a:fillRect l="-1525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8" y="1552292"/>
            <a:ext cx="7974401" cy="1636386"/>
            <a:chOff x="1185841" y="3429000"/>
            <a:chExt cx="627328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6273289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</a:t>
                  </a:r>
                  <a:r>
                    <a:rPr lang="en-US" sz="2800" b="1" u="sng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subset of the sample space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6273289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1453" r="-2829"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263763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8E28066-2067-A831-6433-DE24279F59EB}"/>
                  </a:ext>
                </a:extLst>
              </p:cNvPr>
              <p:cNvSpPr/>
              <p:nvPr/>
            </p:nvSpPr>
            <p:spPr>
              <a:xfrm>
                <a:off x="575238" y="5765677"/>
                <a:ext cx="11437692" cy="82295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Notation note: Since sets are usually represented with a single capital letter, we also </a:t>
                </a:r>
                <a:r>
                  <a:rPr lang="en-US" sz="2400" i="1" u="sng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denote events with a single capital letter</a:t>
                </a:r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(it doesn’t have to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𝐸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it can be anything!)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8E28066-2067-A831-6433-DE24279F5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5765677"/>
                <a:ext cx="11437692" cy="822959"/>
              </a:xfrm>
              <a:prstGeom prst="roundRect">
                <a:avLst/>
              </a:prstGeom>
              <a:blipFill>
                <a:blip r:embed="rId5"/>
                <a:stretch>
                  <a:fillRect l="-479" t="-5185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4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899604"/>
              </p:ext>
            </p:extLst>
          </p:nvPr>
        </p:nvGraphicFramePr>
        <p:xfrm>
          <a:off x="4531252" y="573994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280F2-222A-E732-95F2-C233B49D29FC}"/>
                  </a:ext>
                </a:extLst>
              </p:cNvPr>
              <p:cNvSpPr txBox="1"/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Experiment: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roll a </a:t>
                </a:r>
                <a:r>
                  <a:rPr lang="en-US" sz="28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blue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4-sided die and a </a:t>
                </a:r>
                <a:r>
                  <a:rPr lang="en-US" sz="28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4-sided die. </a:t>
                </a:r>
              </a:p>
              <a:p>
                <a:endParaRPr lang="en-US" sz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table contains the </a:t>
                </a:r>
                <a:r>
                  <a:rPr lang="en-US" sz="2800" b="1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sample space</a:t>
                </a:r>
                <a:r>
                  <a:rPr lang="en-US" sz="28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,…}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280F2-222A-E732-95F2-C233B49D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blipFill>
                <a:blip r:embed="rId3"/>
                <a:stretch>
                  <a:fillRect l="-3268" t="-2056" r="-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31252" y="573994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5958211" y="13455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8710671" y="13455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405217" y="2058213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157677" y="2058213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5958211" y="2829738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8710671" y="2829738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405217" y="3568745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157677" y="3568745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45272E-3890-77B7-47CF-799E66C1D59F}"/>
                  </a:ext>
                </a:extLst>
              </p:cNvPr>
              <p:cNvSpPr txBox="1"/>
              <p:nvPr/>
            </p:nvSpPr>
            <p:spPr>
              <a:xfrm>
                <a:off x="465667" y="4741702"/>
                <a:ext cx="5492544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event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“the sum of the dice is even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”. The outcomes in this event are in 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</a:t>
                </a:r>
                <a:endParaRPr lang="en-US" sz="200" dirty="0">
                  <a:solidFill>
                    <a:schemeClr val="accent4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2,2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2,4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3,1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3,3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4,2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,(4,4)}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45272E-3890-77B7-47CF-799E66C1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7" y="4741702"/>
                <a:ext cx="5492544" cy="1815882"/>
              </a:xfrm>
              <a:prstGeom prst="rect">
                <a:avLst/>
              </a:prstGeom>
              <a:blipFill>
                <a:blip r:embed="rId3"/>
                <a:stretch>
                  <a:fillRect l="-2220" t="-3691" r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E0DE2C-E103-D0FE-D126-8E43D1803EAD}"/>
                  </a:ext>
                </a:extLst>
              </p:cNvPr>
              <p:cNvSpPr txBox="1"/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Experiment: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roll a </a:t>
                </a:r>
                <a:r>
                  <a:rPr lang="en-US" sz="28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blue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4-sided die and a </a:t>
                </a:r>
                <a:r>
                  <a:rPr lang="en-US" sz="28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4-sided die. </a:t>
                </a:r>
              </a:p>
              <a:p>
                <a:endParaRPr lang="en-US" sz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table contains the </a:t>
                </a:r>
                <a:r>
                  <a:rPr lang="en-US" sz="2800" b="1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sample space</a:t>
                </a:r>
                <a:r>
                  <a:rPr lang="en-US" sz="28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,…}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E0DE2C-E103-D0FE-D126-8E43D1803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blipFill>
                <a:blip r:embed="rId4"/>
                <a:stretch>
                  <a:fillRect l="-3268" t="-2056" r="-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39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31252" y="573994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E160EB-9129-4DD2-B41B-69BAB29FFDC5}"/>
                  </a:ext>
                </a:extLst>
              </p:cNvPr>
              <p:cNvSpPr txBox="1"/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Experiment: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roll a </a:t>
                </a:r>
                <a:r>
                  <a:rPr lang="en-US" sz="28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blue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4-sided die and a </a:t>
                </a:r>
                <a:r>
                  <a:rPr lang="en-US" sz="28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4-sided die. </a:t>
                </a:r>
              </a:p>
              <a:p>
                <a:endParaRPr lang="en-US" sz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table contains the </a:t>
                </a:r>
                <a:r>
                  <a:rPr lang="en-US" sz="2800" b="1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sample space</a:t>
                </a:r>
                <a:r>
                  <a:rPr lang="en-US" sz="28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,…}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E160EB-9129-4DD2-B41B-69BAB29FF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4" y="1606932"/>
                <a:ext cx="3729143" cy="3262432"/>
              </a:xfrm>
              <a:prstGeom prst="rect">
                <a:avLst/>
              </a:prstGeom>
              <a:blipFill>
                <a:blip r:embed="rId3"/>
                <a:stretch>
                  <a:fillRect l="-3268" t="-2056"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5958211" y="13455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8710671" y="13455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405217" y="2058213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157677" y="2058213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5958211" y="2829738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8710671" y="2829738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405217" y="3568745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157677" y="3568745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362192" y="1304947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114652" y="1272514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8816901" y="1212081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050566" y="1272514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45272E-3890-77B7-47CF-799E66C1D59F}"/>
                  </a:ext>
                </a:extLst>
              </p:cNvPr>
              <p:cNvSpPr txBox="1"/>
              <p:nvPr/>
            </p:nvSpPr>
            <p:spPr>
              <a:xfrm>
                <a:off x="465667" y="4741702"/>
                <a:ext cx="5492544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event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“the sum of the dice is even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”. The outcomes in this event are in 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</a:t>
                </a:r>
                <a:endParaRPr lang="en-US" sz="200" dirty="0">
                  <a:solidFill>
                    <a:schemeClr val="accent4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2,2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2,4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3,1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3,3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4,2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,(4,4)}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45272E-3890-77B7-47CF-799E66C1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7" y="4741702"/>
                <a:ext cx="5492544" cy="1815882"/>
              </a:xfrm>
              <a:prstGeom prst="rect">
                <a:avLst/>
              </a:prstGeom>
              <a:blipFill>
                <a:blip r:embed="rId4"/>
                <a:stretch>
                  <a:fillRect l="-2220" t="-3691" r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DF8ED0-316D-12D0-5740-359C2196BEEB}"/>
                  </a:ext>
                </a:extLst>
              </p:cNvPr>
              <p:cNvSpPr txBox="1"/>
              <p:nvPr/>
            </p:nvSpPr>
            <p:spPr>
              <a:xfrm>
                <a:off x="5970588" y="4741702"/>
                <a:ext cx="5492544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event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“first die is a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The outcomes in this event are in </a:t>
                </a:r>
                <a:r>
                  <a:rPr lang="en-US" sz="2800" dirty="0">
                    <a:solidFill>
                      <a:schemeClr val="accent5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green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  <a:endParaRPr lang="en-US" sz="200" dirty="0">
                  <a:solidFill>
                    <a:schemeClr val="accent4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DF8ED0-316D-12D0-5740-359C2196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588" y="4741702"/>
                <a:ext cx="5492544" cy="1815882"/>
              </a:xfrm>
              <a:prstGeom prst="rect">
                <a:avLst/>
              </a:prstGeom>
              <a:blipFill>
                <a:blip r:embed="rId5"/>
                <a:stretch>
                  <a:fillRect l="-2220" t="-3691" r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77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</p:spPr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mutually exclusive if they can’t happen simultaneously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sz="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  <a:blipFill>
                <a:blip r:embed="rId3"/>
                <a:stretch>
                  <a:fillRect l="-69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8F5127A-1D24-261A-E206-7678307E4746}"/>
              </a:ext>
            </a:extLst>
          </p:cNvPr>
          <p:cNvSpPr/>
          <p:nvPr/>
        </p:nvSpPr>
        <p:spPr>
          <a:xfrm>
            <a:off x="8082864" y="4499519"/>
            <a:ext cx="3679634" cy="2078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/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/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/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</p:spPr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mutually exclusive if they can’t happen simultaneously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sz="700" dirty="0"/>
              </a:p>
              <a:p>
                <a:r>
                  <a:rPr lang="en-US" dirty="0"/>
                  <a:t>For example, if we flip a coin </a:t>
                </a:r>
                <a:r>
                  <a:rPr lang="en-US" b="1" dirty="0"/>
                  <a:t>and </a:t>
                </a:r>
                <a:r>
                  <a:rPr lang="en-US" dirty="0"/>
                  <a:t>roll a dice: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  <a:blipFill>
                <a:blip r:embed="rId3"/>
                <a:stretch>
                  <a:fillRect l="-149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8F5127A-1D24-261A-E206-7678307E4746}"/>
              </a:ext>
            </a:extLst>
          </p:cNvPr>
          <p:cNvSpPr/>
          <p:nvPr/>
        </p:nvSpPr>
        <p:spPr>
          <a:xfrm>
            <a:off x="8082864" y="4499519"/>
            <a:ext cx="3679634" cy="2078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/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/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/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35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</p:spPr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mutually exclusive if they can’t happen simultaneously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sz="700" dirty="0"/>
              </a:p>
              <a:p>
                <a:r>
                  <a:rPr lang="en-US" dirty="0"/>
                  <a:t>For example, if we flip a coin </a:t>
                </a:r>
                <a:r>
                  <a:rPr lang="en-US" b="1" dirty="0"/>
                  <a:t>and </a:t>
                </a:r>
                <a:r>
                  <a:rPr lang="en-US" dirty="0"/>
                  <a:t>roll a dice: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  <a:blipFill>
                <a:blip r:embed="rId3"/>
                <a:stretch>
                  <a:fillRect l="-149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42799" y="5612849"/>
                <a:ext cx="6352912" cy="9648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Are</a:t>
                </a:r>
                <a:r>
                  <a:rPr lang="en-US" sz="2800" dirty="0">
                    <a:solidFill>
                      <a:schemeClr val="tx1"/>
                    </a:solidFill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mutually exclusive?</a:t>
                </a:r>
              </a:p>
              <a:p>
                <a:r>
                  <a:rPr lang="en-US" sz="28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Are</a:t>
                </a:r>
                <a:r>
                  <a:rPr lang="en-US" sz="2800" b="0" dirty="0">
                    <a:solidFill>
                      <a:schemeClr val="tx1"/>
                    </a:solidFill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mutually exclusive?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99" y="5612849"/>
                <a:ext cx="6352912" cy="964808"/>
              </a:xfrm>
              <a:prstGeom prst="rect">
                <a:avLst/>
              </a:prstGeom>
              <a:blipFill>
                <a:blip r:embed="rId4"/>
                <a:stretch>
                  <a:fillRect l="-1816" t="-6211" b="-1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8F5127A-1D24-261A-E206-7678307E4746}"/>
              </a:ext>
            </a:extLst>
          </p:cNvPr>
          <p:cNvSpPr/>
          <p:nvPr/>
        </p:nvSpPr>
        <p:spPr>
          <a:xfrm>
            <a:off x="8082864" y="4499519"/>
            <a:ext cx="3679634" cy="2078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/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/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/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50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7DE48-788C-9F2F-BA03-F65EE614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C816-0A36-A947-9048-57BC51E1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EE2E51-1866-FB48-0CFA-1680B12CFE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</p:spPr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mutually exclusive if they can’t happen simultaneously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sz="700" dirty="0"/>
              </a:p>
              <a:p>
                <a:r>
                  <a:rPr lang="en-US" dirty="0"/>
                  <a:t>For example, if we flip a coin </a:t>
                </a:r>
                <a:r>
                  <a:rPr lang="en-US" b="1" dirty="0"/>
                  <a:t>and </a:t>
                </a:r>
                <a:r>
                  <a:rPr lang="en-US" dirty="0"/>
                  <a:t>roll a dice: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8502" cy="4845504"/>
              </a:xfrm>
              <a:blipFill>
                <a:blip r:embed="rId3"/>
                <a:stretch>
                  <a:fillRect l="-149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3DB350-E969-E5CE-C764-FFF8BFD5FBAD}"/>
                  </a:ext>
                </a:extLst>
              </p:cNvPr>
              <p:cNvSpPr/>
              <p:nvPr/>
            </p:nvSpPr>
            <p:spPr>
              <a:xfrm>
                <a:off x="642799" y="5612849"/>
                <a:ext cx="6352912" cy="9648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99" y="5612849"/>
                <a:ext cx="6352912" cy="964808"/>
              </a:xfrm>
              <a:prstGeom prst="rect">
                <a:avLst/>
              </a:prstGeom>
              <a:blipFill>
                <a:blip r:embed="rId4"/>
                <a:stretch>
                  <a:fillRect t="-4969" b="-1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43E760A-D2B4-2B30-3BD8-C54866F79CC8}"/>
              </a:ext>
            </a:extLst>
          </p:cNvPr>
          <p:cNvSpPr/>
          <p:nvPr/>
        </p:nvSpPr>
        <p:spPr>
          <a:xfrm>
            <a:off x="8082864" y="4499519"/>
            <a:ext cx="3679634" cy="2078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D8DA166-C37D-0905-579E-9EB8BF58A9F4}"/>
                  </a:ext>
                </a:extLst>
              </p:cNvPr>
              <p:cNvSpPr/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639225E-39D7-6BF4-C6E8-70992DAAB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16" y="5034125"/>
                <a:ext cx="1090670" cy="10906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C9098BF-03F4-84A0-970D-3651CAF7BE44}"/>
                  </a:ext>
                </a:extLst>
              </p:cNvPr>
              <p:cNvSpPr/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53B496A-610D-7DD0-E7C3-89A172130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82" y="5034125"/>
                <a:ext cx="1090670" cy="109067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72C318-CA4D-073D-71CC-BD4C0B7A03A5}"/>
                  </a:ext>
                </a:extLst>
              </p:cNvPr>
              <p:cNvSpPr txBox="1"/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5B5A17-8F28-0CB0-BF5A-6C374DD0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67" y="4510905"/>
                <a:ext cx="9281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47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6757-27C5-45A5-8CCF-AD01FE44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F4CF-84AF-46C3-AE81-61A7CE1F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HW1 is due Wednesday (11:59pm)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Office hours schedule </a:t>
            </a:r>
            <a:r>
              <a:rPr lang="en-US" dirty="0"/>
              <a:t>is on the calendar on the webpage</a:t>
            </a:r>
          </a:p>
        </p:txBody>
      </p:sp>
    </p:spTree>
    <p:extLst>
      <p:ext uri="{BB962C8B-B14F-4D97-AF65-F5344CB8AC3E}">
        <p14:creationId xmlns:p14="http://schemas.microsoft.com/office/powerpoint/2010/main" val="333718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4BD03E-0FA4-0BCC-E343-6BCC8201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 &amp; Partitions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35F751-ACFD-4DBD-9775-648047FFC5E7}"/>
                  </a:ext>
                </a:extLst>
              </p:cNvPr>
              <p:cNvSpPr txBox="1"/>
              <p:nvPr/>
            </p:nvSpPr>
            <p:spPr>
              <a:xfrm>
                <a:off x="523197" y="1051396"/>
                <a:ext cx="7051046" cy="18469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are events such that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we say that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partition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35F751-ACFD-4DBD-9775-648047FF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7" y="1051396"/>
                <a:ext cx="7051046" cy="1846916"/>
              </a:xfrm>
              <a:prstGeom prst="rect">
                <a:avLst/>
              </a:prstGeom>
              <a:blipFill>
                <a:blip r:embed="rId3"/>
                <a:stretch>
                  <a:fillRect l="-1384" b="-10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/>
              <p:nvPr/>
            </p:nvSpPr>
            <p:spPr>
              <a:xfrm>
                <a:off x="521613" y="3325475"/>
                <a:ext cx="439468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 panose="05050102010706020507" pitchFamily="18" charset="2"/>
                  </a:rPr>
                  <a:t>Let events be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 panose="05050102010706020507" pitchFamily="18" charset="2"/>
                  </a:rPr>
                  <a:t>A – even rolls of red die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 panose="05050102010706020507" pitchFamily="18" charset="2"/>
                  </a:rPr>
                  <a:t>B – odd rolls of red die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 panose="05050102010706020507" pitchFamily="18" charset="2"/>
                  </a:rPr>
                  <a:t>Then A, B form a partition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  <a:sym typeface="Symbol" panose="05050102010706020507" pitchFamily="18" charset="2"/>
                      </a:rPr>
                      <m:t>Ω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  <a:sym typeface="Symbol" panose="05050102010706020507" pitchFamily="18" charset="2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 panose="05050102010706020507" pitchFamily="18" charset="2"/>
                  </a:rPr>
                  <a:t>What other examples can you think of?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3" y="3325475"/>
                <a:ext cx="4394688" cy="3046988"/>
              </a:xfrm>
              <a:prstGeom prst="rect">
                <a:avLst/>
              </a:prstGeom>
              <a:blipFill>
                <a:blip r:embed="rId4"/>
                <a:stretch>
                  <a:fillRect l="-222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86F53-B41A-2AA0-7A16-279C3C8C4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515089"/>
              </p:ext>
            </p:extLst>
          </p:nvPr>
        </p:nvGraphicFramePr>
        <p:xfrm>
          <a:off x="5296975" y="3205113"/>
          <a:ext cx="6655460" cy="3468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092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31092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31092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31092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31092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69366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6936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6936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6936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6936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DD103646-BF63-44D3-231E-9547ADA84B82}"/>
              </a:ext>
            </a:extLst>
          </p:cNvPr>
          <p:cNvSpPr/>
          <p:nvPr/>
        </p:nvSpPr>
        <p:spPr>
          <a:xfrm>
            <a:off x="7970708" y="3883737"/>
            <a:ext cx="1270000" cy="2789698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C0892521-1C9B-C2FE-2D9F-87D7D7DE783F}"/>
              </a:ext>
            </a:extLst>
          </p:cNvPr>
          <p:cNvSpPr/>
          <p:nvPr/>
        </p:nvSpPr>
        <p:spPr>
          <a:xfrm>
            <a:off x="9321667" y="3883738"/>
            <a:ext cx="1270000" cy="2789699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32BABE16-1840-0E22-A5F0-61063B7F2661}"/>
              </a:ext>
            </a:extLst>
          </p:cNvPr>
          <p:cNvSpPr/>
          <p:nvPr/>
        </p:nvSpPr>
        <p:spPr>
          <a:xfrm>
            <a:off x="6619749" y="3883737"/>
            <a:ext cx="1270000" cy="2789699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21633672-7659-25F6-FD92-F7F09F6B14FC}"/>
              </a:ext>
            </a:extLst>
          </p:cNvPr>
          <p:cNvSpPr/>
          <p:nvPr/>
        </p:nvSpPr>
        <p:spPr>
          <a:xfrm>
            <a:off x="10637051" y="3883737"/>
            <a:ext cx="1270000" cy="2789698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63027"/>
                <a:ext cx="11187258" cy="20213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define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sz="2800" dirty="0"/>
                  <a:t> that assigns a probability to every outcome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/>
                  <a:t> in the sample space.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63027"/>
                <a:ext cx="11187258" cy="2021305"/>
              </a:xfrm>
              <a:blipFill>
                <a:blip r:embed="rId3"/>
                <a:stretch>
                  <a:fillRect l="-1525" t="-5120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or event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66959-D9F0-FE75-BCC7-4E1A2052AA7B}"/>
                  </a:ext>
                </a:extLst>
              </p:cNvPr>
              <p:cNvSpPr txBox="1"/>
              <p:nvPr/>
            </p:nvSpPr>
            <p:spPr>
              <a:xfrm>
                <a:off x="4278570" y="4950145"/>
                <a:ext cx="924636" cy="68103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66959-D9F0-FE75-BCC7-4E1A2052A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70" y="4950145"/>
                <a:ext cx="924636" cy="68103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772D6-CE53-EE1F-1F19-DB2DAE02E8A4}"/>
                  </a:ext>
                </a:extLst>
              </p:cNvPr>
              <p:cNvSpPr txBox="1"/>
              <p:nvPr/>
            </p:nvSpPr>
            <p:spPr>
              <a:xfrm>
                <a:off x="600097" y="4593236"/>
                <a:ext cx="3019969" cy="1396127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(a particular outcome</a:t>
                </a:r>
              </a:p>
              <a:p>
                <a:pPr algn="ctr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-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Ω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772D6-CE53-EE1F-1F19-DB2DAE02E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7" y="4593236"/>
                <a:ext cx="3019969" cy="1396127"/>
              </a:xfrm>
              <a:prstGeom prst="roundRect">
                <a:avLst/>
              </a:prstGeom>
              <a:blipFill>
                <a:blip r:embed="rId5"/>
                <a:stretch>
                  <a:fillRect l="-2621" r="-2621" b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95BF06-A042-7635-85D7-62CD5223FFD9}"/>
                  </a:ext>
                </a:extLst>
              </p:cNvPr>
              <p:cNvSpPr txBox="1"/>
              <p:nvPr/>
            </p:nvSpPr>
            <p:spPr>
              <a:xfrm>
                <a:off x="5861710" y="4593236"/>
                <a:ext cx="4497479" cy="1396127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- A value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[0,1]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(the probability of that outcome)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95BF06-A042-7635-85D7-62CD5223F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10" y="4593236"/>
                <a:ext cx="4497479" cy="1396127"/>
              </a:xfrm>
              <a:prstGeom prst="roundRect">
                <a:avLst/>
              </a:prstGeom>
              <a:blipFill>
                <a:blip r:embed="rId6"/>
                <a:stretch>
                  <a:fillRect l="-2035" r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9C3A76-026D-D7DC-7698-7FBBE4E3A81C}"/>
              </a:ext>
            </a:extLst>
          </p:cNvPr>
          <p:cNvCxnSpPr>
            <a:cxnSpLocks/>
            <a:stCxn id="14" idx="3"/>
            <a:endCxn id="8" idx="1"/>
          </p:cNvCxnSpPr>
          <p:nvPr/>
        </p:nvCxnSpPr>
        <p:spPr>
          <a:xfrm>
            <a:off x="3620066" y="5291300"/>
            <a:ext cx="658504" cy="103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7100AA-31CA-F1D5-A79B-B0F3E83428D6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5203206" y="5290664"/>
            <a:ext cx="658504" cy="6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978547-DD81-17B2-1F40-D852C678485D}"/>
                  </a:ext>
                </a:extLst>
              </p:cNvPr>
              <p:cNvSpPr txBox="1"/>
              <p:nvPr/>
            </p:nvSpPr>
            <p:spPr>
              <a:xfrm>
                <a:off x="460208" y="6328611"/>
                <a:ext cx="8888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Notation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equivalent!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978547-DD81-17B2-1F40-D852C6784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8" y="6328611"/>
                <a:ext cx="8888329" cy="461665"/>
              </a:xfrm>
              <a:prstGeom prst="rect">
                <a:avLst/>
              </a:prstGeom>
              <a:blipFill>
                <a:blip r:embed="rId7"/>
                <a:stretch>
                  <a:fillRect l="-102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pPr lvl="1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assigns a probability to each outcome in the sample space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pPr lvl="1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assigns a probability to each outcome in the sample space</a:t>
                </a:r>
              </a:p>
              <a:p>
                <a:endParaRPr lang="en-US" dirty="0"/>
              </a:p>
              <a:p>
                <a:r>
                  <a:rPr lang="en-US" b="1" dirty="0"/>
                  <a:t>It depends on what we want to model!</a:t>
                </a:r>
              </a:p>
              <a:p>
                <a:r>
                  <a:rPr lang="en-US" dirty="0"/>
                  <a:t>If we have a </a:t>
                </a:r>
                <a:r>
                  <a:rPr lang="en-US" i="1" dirty="0"/>
                  <a:t>fair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</a:t>
                </a:r>
                <a:r>
                  <a:rPr lang="en-US" i="1" dirty="0"/>
                  <a:t>biased coin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309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7" y="1431758"/>
            <a:ext cx="10389096" cy="3701556"/>
            <a:chOff x="1185841" y="3650053"/>
            <a:chExt cx="6111312" cy="1341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952245"/>
                  <a:ext cx="6111311" cy="103900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64008" rtlCol="0" anchor="t" anchorCtr="0"/>
                <a:lstStyle/>
                <a:p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A </a:t>
                  </a:r>
                  <a:r>
                    <a:rPr lang="en-US" sz="28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(discrete) probability space </a:t>
                  </a:r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is a pair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is the </a:t>
                  </a:r>
                  <a:r>
                    <a:rPr lang="en-US" sz="2800" u="sng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→[0,1]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is the </a:t>
                  </a:r>
                  <a:r>
                    <a:rPr lang="en-US" sz="2800" u="sng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probability measure</a:t>
                  </a:r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.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satisfies:</a:t>
                  </a: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≥0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		</a:t>
                  </a:r>
                  <a:r>
                    <a:rPr lang="en-US" sz="2800" i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(non-negativity)</a:t>
                  </a:r>
                </a:p>
                <a:p>
                  <a:pPr marL="914400" lvl="1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=1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		</a:t>
                  </a:r>
                  <a:r>
                    <a:rPr lang="en-US" sz="2800" i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(normalization)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952245"/>
                  <a:ext cx="6111311" cy="1039007"/>
                </a:xfrm>
                <a:prstGeom prst="rect">
                  <a:avLst/>
                </a:prstGeom>
                <a:blipFill>
                  <a:blip r:embed="rId3"/>
                  <a:stretch>
                    <a:fillRect l="-1173" t="-17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185841" y="3650053"/>
              <a:ext cx="6101786" cy="30219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Experiment: 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….,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 valid probability space?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6AF98-03C7-F56A-6CE4-C35EA2E6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10F3-C7D6-2869-0543-CF46C301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865BA2-8062-AB00-2FDB-E1EB893F0D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Experiment: 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….,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 valid probability space?</a:t>
                </a:r>
              </a:p>
              <a:p>
                <a:r>
                  <a:rPr lang="en-US" b="0" dirty="0"/>
                  <a:t>☑️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☑️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865BA2-8062-AB00-2FDB-E1EB893F0D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015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1017A-4274-2C4F-A8D1-30D6051B3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8EEC-45D1-C13D-CCB6-87901A51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AFEAD1-DFDF-8077-0250-1F06D6CEA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Experiment: 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….,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the die roll be 2?</a:t>
                </a:r>
              </a:p>
              <a:p>
                <a:r>
                  <a:rPr lang="en-US" dirty="0"/>
                  <a:t>Seeing 2 isn’t an element of the sample space!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AFEAD1-DFDF-8077-0250-1F06D6CEA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953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28385-A806-07A6-13D0-55D48356BFED}"/>
                  </a:ext>
                </a:extLst>
              </p:cNvPr>
              <p:cNvSpPr txBox="1"/>
              <p:nvPr/>
            </p:nvSpPr>
            <p:spPr>
              <a:xfrm>
                <a:off x="575239" y="2498554"/>
                <a:ext cx="3164306" cy="1411709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28385-A806-07A6-13D0-55D48356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98554"/>
                <a:ext cx="3164306" cy="141170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only single outcomes. But…we will use the same notation to define the probability of an event (set of outcomes)!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An Event </a:t>
            </a:r>
          </a:p>
        </p:txBody>
      </p:sp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only single outcomes. But…we will use the same notation to define the probability of an event (set of outcomes)!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An Event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F1D68-8647-9C48-C2AA-E7F4363B12E9}"/>
                  </a:ext>
                </a:extLst>
              </p:cNvPr>
              <p:cNvSpPr txBox="1"/>
              <p:nvPr/>
            </p:nvSpPr>
            <p:spPr>
              <a:xfrm>
                <a:off x="429502" y="4138219"/>
                <a:ext cx="11762498" cy="2526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Example: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Flip a fair coin and roll a fair (6-sided) die.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Ω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𝐻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1,2,3,4,5,6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𝜔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𝜔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∈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Ω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be the event the dice is 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𝐻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,2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𝑇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 Semilight" panose="020B0402040204020203" pitchFamily="34" charset="0"/>
                              </a:rPr>
                              <m:t>,2</m:t>
                            </m:r>
                          </m:e>
                        </m:d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lvl="0" indent="-91440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𝐻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,2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𝐻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,2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F1D68-8647-9C48-C2AA-E7F4363B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138219"/>
                <a:ext cx="11762498" cy="2526717"/>
              </a:xfrm>
              <a:prstGeom prst="rect">
                <a:avLst/>
              </a:prstGeom>
              <a:blipFill>
                <a:blip r:embed="rId5"/>
                <a:stretch>
                  <a:fillRect l="-52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DA8798-64CB-F7F8-24BD-E2139FB29D5A}"/>
                  </a:ext>
                </a:extLst>
              </p:cNvPr>
              <p:cNvSpPr txBox="1"/>
              <p:nvPr/>
            </p:nvSpPr>
            <p:spPr>
              <a:xfrm>
                <a:off x="575239" y="2498554"/>
                <a:ext cx="3164306" cy="1411709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DA8798-64CB-F7F8-24BD-E2139FB2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98554"/>
                <a:ext cx="3164306" cy="14117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8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CBA-2396-411B-9457-1A1C43DDC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Stars and Bars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Combinatorial Proofs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Pigeonhole Principle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1CE2D-9FF8-B79F-2B85-8C490E9C54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Probability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Sample Space and Events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Probability Axioms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Uniform Probability Space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More Examples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BECDB-53C9-49C9-B2C0-D399A58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</p:spTree>
    <p:extLst>
      <p:ext uri="{BB962C8B-B14F-4D97-AF65-F5344CB8AC3E}">
        <p14:creationId xmlns:p14="http://schemas.microsoft.com/office/powerpoint/2010/main" val="377697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3495943" cy="590415"/>
          </a:xfrm>
        </p:spPr>
        <p:txBody>
          <a:bodyPr/>
          <a:lstStyle/>
          <a:p>
            <a:r>
              <a:rPr lang="en-US" dirty="0"/>
              <a:t>Probability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9E40-BF64-E042-9ED0-4C96DFAE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66733-B9A8-834E-AC76-F0B043DE3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denote the sample space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be events.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66733-B9A8-834E-AC76-F0B043DE3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E7F55F-A260-ED48-968C-3B4259E9EC77}"/>
                  </a:ext>
                </a:extLst>
              </p:cNvPr>
              <p:cNvSpPr txBox="1"/>
              <p:nvPr/>
            </p:nvSpPr>
            <p:spPr>
              <a:xfrm>
                <a:off x="609600" y="2644170"/>
                <a:ext cx="8707577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Axiom 1 (Non-negativity):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Axiom 2 (Normalization):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Axiom 3 (Countable Additivity)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If </a:t>
                </a:r>
                <a:r>
                  <a:rPr lang="en-US" sz="2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:r>
                  <a:rPr lang="en-US" sz="2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are mutually exclusive,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E7F55F-A260-ED48-968C-3B4259E9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4170"/>
                <a:ext cx="8707577" cy="1569660"/>
              </a:xfrm>
              <a:prstGeom prst="rect">
                <a:avLst/>
              </a:prstGeom>
              <a:blipFill>
                <a:blip r:embed="rId3"/>
                <a:stretch>
                  <a:fillRect l="-1050" t="-2724" r="-210" b="-8560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ECBCF-3ED7-5B4B-B0A5-335094DD284E}"/>
                  </a:ext>
                </a:extLst>
              </p:cNvPr>
              <p:cNvSpPr txBox="1"/>
              <p:nvPr/>
            </p:nvSpPr>
            <p:spPr>
              <a:xfrm>
                <a:off x="609600" y="4786691"/>
                <a:ext cx="9654181" cy="120032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Corollary 1 (Complementation):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Corollary 2 (Monotonicity): 		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Corollary 3 (Inclusion-Exclusion)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ECBCF-3ED7-5B4B-B0A5-335094DD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86691"/>
                <a:ext cx="9654181" cy="1200329"/>
              </a:xfrm>
              <a:prstGeom prst="rect">
                <a:avLst/>
              </a:prstGeom>
              <a:blipFill>
                <a:blip r:embed="rId4"/>
                <a:stretch>
                  <a:fillRect l="-883" t="-3015" b="-10553"/>
                </a:stretch>
              </a:blipFill>
              <a:ln>
                <a:solidFill>
                  <a:schemeClr val="accent3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94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EDFB9-EBB7-A012-4B10-69C364B8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8E46-D0B5-206D-3B18-DD4D2499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 &amp; Corollaries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BEC36D-2E85-BAB7-EE29-3BC956F0A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denote the sample space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be events.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BEC36D-2E85-BAB7-EE29-3BC956F0A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57D4B-9280-B382-6C2C-053CBB42828E}"/>
                  </a:ext>
                </a:extLst>
              </p:cNvPr>
              <p:cNvSpPr txBox="1"/>
              <p:nvPr/>
            </p:nvSpPr>
            <p:spPr>
              <a:xfrm>
                <a:off x="609600" y="2644170"/>
                <a:ext cx="8707577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Axiom 1 (Non-negativity):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Axiom 2 (Normalization):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Axiom 3 (Countable Additivity)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If </a:t>
                </a:r>
                <a:r>
                  <a:rPr lang="en-US" sz="2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:r>
                  <a:rPr lang="en-US" sz="2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are mutually exclusive,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57D4B-9280-B382-6C2C-053CBB42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4170"/>
                <a:ext cx="8707577" cy="1569660"/>
              </a:xfrm>
              <a:prstGeom prst="rect">
                <a:avLst/>
              </a:prstGeom>
              <a:blipFill>
                <a:blip r:embed="rId3"/>
                <a:stretch>
                  <a:fillRect l="-1050" t="-2724" r="-140" b="-8560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74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5725576" cy="590415"/>
          </a:xfrm>
        </p:spPr>
        <p:txBody>
          <a:bodyPr/>
          <a:lstStyle/>
          <a:p>
            <a:r>
              <a:rPr lang="en-US" dirty="0"/>
              <a:t>Uniform Probability Spaces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7828" y="3717179"/>
            <a:ext cx="6504161" cy="506283"/>
          </a:xfrm>
        </p:spPr>
        <p:txBody>
          <a:bodyPr>
            <a:normAutofit/>
          </a:bodyPr>
          <a:lstStyle/>
          <a:p>
            <a:r>
              <a:rPr lang="en-US" sz="2400" dirty="0"/>
              <a:t>A common type of probability space!</a:t>
            </a:r>
          </a:p>
        </p:txBody>
      </p:sp>
    </p:spTree>
    <p:extLst>
      <p:ext uri="{BB962C8B-B14F-4D97-AF65-F5344CB8AC3E}">
        <p14:creationId xmlns:p14="http://schemas.microsoft.com/office/powerpoint/2010/main" val="185254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/>
                  <a:t>, every outcome in the sample space is </a:t>
                </a:r>
                <a:r>
                  <a:rPr lang="en-US" b="1" dirty="0"/>
                  <a:t>equally likely to occur</a:t>
                </a:r>
                <a:r>
                  <a:rPr lang="en-US" dirty="0"/>
                  <a:t>.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 ?  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86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/>
                  <a:t>, every outcome in the sample space is </a:t>
                </a:r>
                <a:r>
                  <a:rPr lang="en-US" b="1" dirty="0"/>
                  <a:t>equally likely to occur</a:t>
                </a:r>
                <a:r>
                  <a:rPr lang="en-US" dirty="0"/>
                  <a:t>.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i="1" dirty="0"/>
                  <a:t>For example,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&gt; Flipping a </a:t>
                </a:r>
                <a:r>
                  <a:rPr lang="en-US" u="sng" dirty="0"/>
                  <a:t>fair</a:t>
                </a:r>
                <a:r>
                  <a:rPr lang="en-US" dirty="0"/>
                  <a:t> coin: for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&gt; Rolling a </a:t>
                </a:r>
                <a:r>
                  <a:rPr lang="en-US" u="sng" dirty="0"/>
                  <a:t>fair</a:t>
                </a:r>
                <a:r>
                  <a:rPr lang="en-US" dirty="0"/>
                  <a:t> dice: for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/>
                  <a:t>, every outcome in the sample space is </a:t>
                </a:r>
                <a:r>
                  <a:rPr lang="en-US" b="1" dirty="0"/>
                  <a:t>equally likely to occur</a:t>
                </a:r>
                <a:r>
                  <a:rPr lang="en-US" dirty="0"/>
                  <a:t>.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Finding the </a:t>
                </a:r>
                <a:r>
                  <a:rPr lang="en-US" u="sng" dirty="0"/>
                  <a:t>probability of an event in a uniform probability space</a:t>
                </a:r>
                <a:r>
                  <a:rPr lang="en-US" dirty="0"/>
                  <a:t>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  =</m:t>
                          </m:r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531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Uniform Probability Space </a:t>
            </a:r>
            <a:r>
              <a:rPr lang="en-US" sz="3100" dirty="0"/>
              <a:t>(summarized </a:t>
            </a:r>
            <a:r>
              <a:rPr lang="en-US" sz="3100" dirty="0">
                <a:sym typeface="Wingdings" panose="05000000000000000000" pitchFamily="2" charset="2"/>
              </a:rPr>
              <a:t>)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</a:t>
                </a:r>
                <a:r>
                  <a:rPr lang="en-US" b="1" dirty="0"/>
                  <a:t>uniform </a:t>
                </a:r>
                <a:r>
                  <a:rPr lang="en-US" dirty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dirty="0"/>
                  <a:t>, every outcome in the sample space is </a:t>
                </a:r>
                <a:r>
                  <a:rPr lang="en-US" b="1" dirty="0"/>
                  <a:t>equally likely to occur</a:t>
                </a:r>
                <a:r>
                  <a:rPr lang="en-US" dirty="0"/>
                  <a:t>. For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Finding the </a:t>
                </a:r>
                <a:r>
                  <a:rPr lang="en-US" u="sng" dirty="0"/>
                  <a:t>probability of an event in a uniform probability space</a:t>
                </a:r>
                <a:r>
                  <a:rPr lang="en-US" dirty="0"/>
                  <a:t>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  =</m:t>
                          </m:r>
                          <m:f>
                            <m:f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72FA395-1F45-1D8E-B966-60525C96C240}"/>
              </a:ext>
            </a:extLst>
          </p:cNvPr>
          <p:cNvGrpSpPr/>
          <p:nvPr/>
        </p:nvGrpSpPr>
        <p:grpSpPr>
          <a:xfrm>
            <a:off x="575237" y="1431758"/>
            <a:ext cx="10389096" cy="3753853"/>
            <a:chOff x="1185841" y="3650053"/>
            <a:chExt cx="6111312" cy="1360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958CF15-D2D6-E71E-F0EF-99C381D36252}"/>
                    </a:ext>
                  </a:extLst>
                </p:cNvPr>
                <p:cNvSpPr/>
                <p:nvPr/>
              </p:nvSpPr>
              <p:spPr>
                <a:xfrm>
                  <a:off x="1185842" y="3952245"/>
                  <a:ext cx="6111311" cy="10579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64008" rtlCol="0" anchor="t" anchorCtr="0"/>
                <a:lstStyle/>
                <a:p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A</a:t>
                  </a:r>
                  <a:r>
                    <a:rPr lang="en-US" sz="28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uniform probability space</a:t>
                  </a:r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is a probability space where all outcomes in the sample space are </a:t>
                  </a:r>
                  <a:r>
                    <a:rPr lang="en-US" sz="28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equally likely </a:t>
                  </a:r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to occur.</a:t>
                  </a:r>
                </a:p>
                <a:p>
                  <a:pPr marR="0" lvl="0" algn="l" defTabSz="914400" rtl="0" eaLnBrk="1" fontAlgn="auto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rgbClr val="1CADE4"/>
                    </a:buClr>
                    <a:buSzPct val="100000"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&gt; For every </a:t>
                  </a:r>
                  <a:r>
                    <a:rPr kumimoji="0" lang="en-US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outcome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lvl="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rgbClr val="1CADE4"/>
                    </a:buClr>
                    <a:buSzPct val="100000"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&gt; For an </a:t>
                  </a:r>
                  <a:r>
                    <a:rPr kumimoji="0" lang="en-US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event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𝐸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958CF15-D2D6-E71E-F0EF-99C381D362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952245"/>
                  <a:ext cx="6111311" cy="1057956"/>
                </a:xfrm>
                <a:prstGeom prst="rect">
                  <a:avLst/>
                </a:prstGeom>
                <a:blipFill>
                  <a:blip r:embed="rId4"/>
                  <a:stretch>
                    <a:fillRect l="-1173" t="-16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420233-3228-3271-06AF-4BAB27AE5083}"/>
                </a:ext>
              </a:extLst>
            </p:cNvPr>
            <p:cNvSpPr/>
            <p:nvPr/>
          </p:nvSpPr>
          <p:spPr>
            <a:xfrm>
              <a:off x="1185841" y="3650053"/>
              <a:ext cx="6101786" cy="30219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Uniform </a:t>
              </a:r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  <a:endParaRPr lang="en-US" sz="3200" b="1" i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430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14C8BAA-37D7-AFCB-A12F-5E14E43EA0FC}"/>
              </a:ext>
            </a:extLst>
          </p:cNvPr>
          <p:cNvSpPr/>
          <p:nvPr/>
        </p:nvSpPr>
        <p:spPr>
          <a:xfrm>
            <a:off x="7496681" y="3886609"/>
            <a:ext cx="3838070" cy="1139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pollev.com/jolie312 </a:t>
            </a:r>
            <a:r>
              <a:rPr lang="en-US" sz="2400" dirty="0"/>
              <a:t>and login with your UW net ID</a:t>
            </a:r>
          </a:p>
        </p:txBody>
      </p:sp>
    </p:spTree>
    <p:extLst>
      <p:ext uri="{BB962C8B-B14F-4D97-AF65-F5344CB8AC3E}">
        <p14:creationId xmlns:p14="http://schemas.microsoft.com/office/powerpoint/2010/main" val="2207580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B8F14-97FE-48B3-8A41-71291E59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50095"/>
          </a:xfrm>
        </p:spPr>
        <p:txBody>
          <a:bodyPr>
            <a:normAutofit/>
          </a:bodyPr>
          <a:lstStyle/>
          <a:p>
            <a:r>
              <a:rPr lang="en-US" dirty="0"/>
              <a:t>Let your sample space be all possible outcomes of a sequence of 100 coin tosses. Assign the uniform measure to this sample space. What is the probability of the event “there are exactly 50 heads?</a:t>
            </a:r>
          </a:p>
          <a:p>
            <a:endParaRPr lang="en-US" sz="1300" b="0" i="0" dirty="0">
              <a:latin typeface="Cambria Math" panose="02040503050406030204" pitchFamily="18" charset="0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0600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37CC-164A-4252-85B1-3D35A550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824C-DCC6-4BAA-AB96-30466680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far…we’ve done a lot of counting.</a:t>
            </a:r>
          </a:p>
          <a:p>
            <a:endParaRPr lang="en-US" dirty="0"/>
          </a:p>
          <a:p>
            <a:r>
              <a:rPr lang="en-US" dirty="0"/>
              <a:t>Starting today, we get to calculate </a:t>
            </a:r>
            <a:r>
              <a:rPr lang="en-US" b="1" dirty="0"/>
              <a:t>probabilities</a:t>
            </a:r>
            <a:r>
              <a:rPr lang="en-US" dirty="0"/>
              <a:t>! </a:t>
            </a:r>
          </a:p>
          <a:p>
            <a:pPr lvl="1"/>
            <a:r>
              <a:rPr lang="en-US" dirty="0"/>
              <a:t>And the counting techniques we’ve learned are going to come in handy when computing probabilities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25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endParaRPr lang="en-US" sz="13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sequences of 100 coin tosses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because each of the 100 coin tosses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options if it is head or tails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  <a:blipFill>
                <a:blip r:embed="rId3"/>
                <a:stretch>
                  <a:fillRect l="-1525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62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endParaRPr lang="en-US" sz="13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sequences of 100 coin tosses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because each of the 100 coin tosses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options if it is head or tails</a:t>
                </a:r>
              </a:p>
              <a:p>
                <a:r>
                  <a:rPr lang="en-US" dirty="0"/>
                  <a:t>Our probability measure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  <a:blipFill>
                <a:blip r:embed="rId3"/>
                <a:stretch>
                  <a:fillRect l="-1525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716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endParaRPr lang="en-US" sz="13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sequences of 100 coin tosses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because each of the 100 coin tosses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options if it is head or tails</a:t>
                </a:r>
              </a:p>
              <a:p>
                <a:r>
                  <a:rPr lang="en-US" dirty="0"/>
                  <a:t>Our probability measure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event that there are exactly 50 heads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because we pick which of the 50 coin tosses are heads – the rest are tails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0095"/>
              </a:xfrm>
              <a:blipFill>
                <a:blip r:embed="rId3"/>
                <a:stretch>
                  <a:fillRect l="-1525" t="-1974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49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B8F14-97FE-48B3-8A41-71291E59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your sample space be all possible outcomes of a sequence of 100 coin tosses. Assign the uniform measure to this sample space. What is the probability of the event “there are exactly 50 heads?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CC7DAB-A802-0911-7153-DFF60E9FA42F}"/>
                  </a:ext>
                </a:extLst>
              </p:cNvPr>
              <p:cNvSpPr txBox="1"/>
              <p:nvPr/>
            </p:nvSpPr>
            <p:spPr>
              <a:xfrm>
                <a:off x="429500" y="2917550"/>
                <a:ext cx="11187259" cy="3577725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⚠️We need to be careful how we define the sample space! ⚠️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example, if we defined the sample space as the number of heads in the sequence: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={1,2,…,99, 100}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, we can’t use a uniform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probability space because every outcome is not equally likely here. 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we want to use a uniform probability, pick a sample space where every outcome is equally likely!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CC7DAB-A802-0911-7153-DFF60E9FA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2917550"/>
                <a:ext cx="11187259" cy="3577725"/>
              </a:xfrm>
              <a:prstGeom prst="roundRect">
                <a:avLst/>
              </a:prstGeom>
              <a:blipFill>
                <a:blip r:embed="rId3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7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508468" cy="590415"/>
          </a:xfrm>
        </p:spPr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7828" y="3717179"/>
            <a:ext cx="6504161" cy="506283"/>
          </a:xfrm>
        </p:spPr>
        <p:txBody>
          <a:bodyPr>
            <a:normAutofit/>
          </a:bodyPr>
          <a:lstStyle/>
          <a:p>
            <a:r>
              <a:rPr lang="en-US" sz="2400" dirty="0"/>
              <a:t>Mainly focusing on uniform probability spaces</a:t>
            </a:r>
          </a:p>
        </p:txBody>
      </p:sp>
    </p:spTree>
    <p:extLst>
      <p:ext uri="{BB962C8B-B14F-4D97-AF65-F5344CB8AC3E}">
        <p14:creationId xmlns:p14="http://schemas.microsoft.com/office/powerpoint/2010/main" val="426610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sample space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event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sample space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event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531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74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sz="1000" dirty="0"/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sample space</a:t>
                </a:r>
                <a:r>
                  <a:rPr lang="en-US" dirty="0"/>
                  <a:t>?</a:t>
                </a:r>
              </a:p>
              <a:p>
                <a:pPr marL="231775" lvl="1" indent="-1047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(2,6)</m:t>
                      </m:r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event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probability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7464"/>
              </a:xfrm>
              <a:blipFill>
                <a:blip r:embed="rId3"/>
                <a:stretch>
                  <a:fillRect l="-1525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A45A93-01CF-E3D6-924B-A8CD8921A6C8}"/>
              </a:ext>
            </a:extLst>
          </p:cNvPr>
          <p:cNvSpPr txBox="1"/>
          <p:nvPr/>
        </p:nvSpPr>
        <p:spPr>
          <a:xfrm>
            <a:off x="575238" y="2359285"/>
            <a:ext cx="11187259" cy="595671"/>
          </a:xfrm>
          <a:prstGeom prst="roundRect">
            <a:avLst/>
          </a:prstGeom>
          <a:solidFill>
            <a:srgbClr val="E4F5FC"/>
          </a:solidFill>
        </p:spPr>
        <p:txBody>
          <a:bodyPr wrap="square" lIns="0" tIns="0" rIns="0" bIns="0" anchor="ctr" anchorCtr="0">
            <a:no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if we defined our sample space as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unordered</a:t>
            </a:r>
            <a:r>
              <a:rPr lang="en-US" sz="2800" i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pairs of the die?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  <a:p>
            <a:pPr lvl="1"/>
            <a:r>
              <a:rPr lang="en-US" dirty="0"/>
              <a:t>This often involves deciding what kind of information we need to encode in the sample space (e.g., should we care about order or not?)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b="1" dirty="0"/>
          </a:p>
          <a:p>
            <a:r>
              <a:rPr lang="en-US" b="1" dirty="0"/>
              <a:t>Sample Space:</a:t>
            </a:r>
          </a:p>
          <a:p>
            <a:r>
              <a:rPr lang="en-US" b="1" dirty="0"/>
              <a:t>Probability Measure:</a:t>
            </a:r>
          </a:p>
          <a:p>
            <a:r>
              <a:rPr lang="en-US" b="1" dirty="0"/>
              <a:t>Event:</a:t>
            </a:r>
          </a:p>
          <a:p>
            <a:r>
              <a:rPr lang="en-US" b="1" dirty="0"/>
              <a:t>Probability:</a:t>
            </a:r>
          </a:p>
        </p:txBody>
      </p:sp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11758-7C2A-DEA3-DB95-9BE888E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8B0C-33D6-598F-FA36-27B2F15F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346813"/>
            <a:ext cx="2339441" cy="506282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E5F02-29D1-510E-DB70-EA15771E6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67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pairs with equal values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lists that start with two cards of the same value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all lists that start with two cards of the same value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 ∗49 ∗48 ∗…. ∗2 ∗1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 ∗ 51 ∗ 50 ∗49 ∗48 ∗ …∗2∗1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  <a:p>
            <a:pPr lvl="1"/>
            <a:r>
              <a:rPr lang="en-US" dirty="0"/>
              <a:t>e.g., if order matters in the sample space, it should also matter in the event space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B129-F220-B88A-A979-397F490C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683832" cy="590415"/>
          </a:xfrm>
        </p:spPr>
        <p:txBody>
          <a:bodyPr/>
          <a:lstStyle/>
          <a:p>
            <a:r>
              <a:rPr lang="en-US" dirty="0"/>
              <a:t>Birthday Paradox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EF50-C81E-FF34-0658-BB29D0F8F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1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/>
                  <a:t>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BABAA-CE07-99F8-5C37-3467FB7968AC}"/>
                  </a:ext>
                </a:extLst>
              </p:cNvPr>
              <p:cNvSpPr txBox="1"/>
              <p:nvPr/>
            </p:nvSpPr>
            <p:spPr>
              <a:xfrm>
                <a:off x="502370" y="3286211"/>
                <a:ext cx="11187259" cy="2438183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We know from the pigeonhole principle that if there are &gt;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365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 in the group, there will certainly be at least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 that share the same birthday. But what’s the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probability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of this happening if there are only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50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people?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7BABAA-CE07-99F8-5C37-3467FB796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0" y="3286211"/>
                <a:ext cx="11187259" cy="2438183"/>
              </a:xfrm>
              <a:prstGeom prst="roundRect">
                <a:avLst/>
              </a:prstGeom>
              <a:blipFill>
                <a:blip r:embed="rId4"/>
                <a:stretch>
                  <a:fillRect l="-871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74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dirty="0"/>
              </a:p>
              <a:p>
                <a:r>
                  <a:rPr lang="en-US" dirty="0"/>
                  <a:t>What do you think this probability is closest to? </a:t>
                </a:r>
              </a:p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AF47227-B59A-D5A4-9F03-231E7BFAEE4A}"/>
              </a:ext>
            </a:extLst>
          </p:cNvPr>
          <p:cNvSpPr/>
          <p:nvPr/>
        </p:nvSpPr>
        <p:spPr>
          <a:xfrm>
            <a:off x="8148119" y="5394143"/>
            <a:ext cx="3614376" cy="125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Let’s do another poll!</a:t>
            </a:r>
          </a:p>
          <a:p>
            <a:pPr algn="ctr"/>
            <a:r>
              <a:rPr lang="en-US" sz="2400" b="1" dirty="0"/>
              <a:t>pollev.com/cse312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20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Probability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06706"/>
            <a:ext cx="11187258" cy="5497014"/>
          </a:xfrm>
        </p:spPr>
        <p:txBody>
          <a:bodyPr>
            <a:normAutofit/>
          </a:bodyPr>
          <a:lstStyle/>
          <a:p>
            <a:r>
              <a:rPr lang="en-US" dirty="0"/>
              <a:t>There are lots of things we aren’t certain about!</a:t>
            </a:r>
          </a:p>
          <a:p>
            <a:pPr lvl="1"/>
            <a:r>
              <a:rPr lang="en-US" dirty="0"/>
              <a:t>Is it going to rain this weekend? </a:t>
            </a:r>
          </a:p>
          <a:p>
            <a:pPr lvl="1"/>
            <a:r>
              <a:rPr lang="en-US" dirty="0"/>
              <a:t>Am I going to get a 6 when rolling this dice?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r>
                  <a:rPr lang="en-US" b="1" dirty="0"/>
                  <a:t>Sample Space: </a:t>
                </a:r>
              </a:p>
              <a:p>
                <a:r>
                  <a:rPr lang="en-US" b="1" dirty="0"/>
                  <a:t>Probability Measure:</a:t>
                </a:r>
              </a:p>
              <a:p>
                <a:r>
                  <a:rPr lang="en-US" b="1" dirty="0"/>
                  <a:t>Event:</a:t>
                </a:r>
              </a:p>
              <a:p>
                <a:r>
                  <a:rPr lang="en-US" b="1" dirty="0"/>
                  <a:t>Probability: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398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EFC3-5BEE-FCA2-9B01-52B8F1D3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2EA29-7971-3F09-C354-DB682C0C0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dirty="0"/>
                  <a:t> possible birthdays, and each possibility is equally likely.</a:t>
                </a:r>
              </a:p>
              <a:p>
                <a:endParaRPr lang="en-US" dirty="0"/>
              </a:p>
              <a:p>
                <a:r>
                  <a:rPr lang="en-US" dirty="0"/>
                  <a:t>ℙ (at least 2 people out of 50 people share a birthday)</a:t>
                </a:r>
              </a:p>
              <a:p>
                <a:r>
                  <a:rPr lang="en-US" dirty="0"/>
                  <a:t>= 1 - ℙ (no one out of 50 people share a birthday)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2EA29-7971-3F09-C354-DB682C0C0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7551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F29E1-502D-413B-6788-0E656E831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E0B0-E713-014D-1AAA-7235814B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sample space?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8EC31-83BD-722A-B77D-F452D52508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ℙ (no one out of 50 people share a birthday)</a:t>
                </a:r>
              </a:p>
              <a:p>
                <a:endParaRPr lang="en-US" dirty="0"/>
              </a:p>
              <a:p>
                <a:r>
                  <a:rPr lang="en-US" dirty="0"/>
                  <a:t>Sample space is the set of possible birthdays that 50 people can have.</a:t>
                </a:r>
              </a:p>
              <a:p>
                <a:r>
                  <a:rPr lang="en-US" dirty="0"/>
                  <a:t>- Birthdays can be repeated.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possible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birthday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assignments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8EC31-83BD-722A-B77D-F452D52508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6661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2C9D5-F79F-3D46-0EE4-A35DD4F89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15FE-F51F-1396-F78D-D57B0E1D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sample space and event?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48FDF-BF07-E1E9-E7BB-4DB91557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ℙ (no one out of 50 people share a birthday)</a:t>
                </a:r>
              </a:p>
              <a:p>
                <a:endParaRPr lang="en-US" dirty="0"/>
              </a:p>
              <a:p>
                <a:r>
                  <a:rPr lang="en-US" dirty="0"/>
                  <a:t>Event is set of birthday assignments such that no one shares a birthday.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48FDF-BF07-E1E9-E7BB-4DB91557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5022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225468"/>
                <a:ext cx="11616760" cy="6475957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                 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r>
                  <a:rPr lang="en-US" b="1" dirty="0"/>
                  <a:t>Sample Space: </a:t>
                </a:r>
                <a:r>
                  <a:rPr lang="en-US" dirty="0"/>
                  <a:t>Set of assignments of birthdays to people.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Probability Measure: </a:t>
                </a:r>
                <a:r>
                  <a:rPr lang="en-US" dirty="0"/>
                  <a:t>Uniform probability measure.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Event: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event that at least 2 people share a birthday.</a:t>
                </a:r>
                <a:endParaRPr lang="en-US" b="1" dirty="0"/>
              </a:p>
              <a:p>
                <a:r>
                  <a:rPr lang="en-US" b="1" dirty="0"/>
                  <a:t>Probability: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is the event that </a:t>
                </a:r>
                <a:r>
                  <a:rPr lang="en-US" b="1" dirty="0"/>
                  <a:t>no one</a:t>
                </a:r>
                <a:r>
                  <a:rPr lang="en-US" dirty="0"/>
                  <a:t> shares a birthday.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(365,50)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We use a permutation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because birthdays are “selected” without replacement, (all have different birthdays) and order matters (my birthday is different from your birthday, etc.)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365,50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≈0.97.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225468"/>
                <a:ext cx="11616760" cy="6475957"/>
              </a:xfrm>
              <a:blipFill>
                <a:blip r:embed="rId3"/>
                <a:stretch>
                  <a:fillRect l="-1312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998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There ar</a:t>
                </a:r>
                <a:r>
                  <a:rPr lang="en-US" dirty="0"/>
                  <a:t>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dirty="0"/>
                  <a:t>This is pretty high! So almost definitely, two of us here share the same birthday 🥳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697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4647-B8E8-F4A0-8B32-5F10ECE5B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33A3-549E-56CA-5BEE-53B5DF76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 Among n People🎂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CD1DB-AD01-01F4-3869-6720C79FD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</a:t>
                </a:r>
                <a:r>
                  <a:rPr lang="en-US" b="0" dirty="0"/>
                  <a:t>here ar</a:t>
                </a:r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people in this class. What is the probability that at least 2 of us share a birthday? Assume that there are exactly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b="0" dirty="0"/>
                  <a:t> possible birthdays, and each possibility is equally likely.</a:t>
                </a:r>
              </a:p>
              <a:p>
                <a:endParaRPr lang="en-US" sz="1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CD1DB-AD01-01F4-3869-6720C79FD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6634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32120-D95A-A30F-8B74-3B6E139A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B8B1-E59D-029C-6A5E-67F250F3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 Among n People🎂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DD5BA-D617-C922-5953-30D1C26F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12" y="1562312"/>
            <a:ext cx="9163975" cy="45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487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4DA35-6805-F447-D172-9965284BA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51E4-0B85-076F-A532-28753A66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 Among n People🎂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89A15-16B3-D061-5FB8-B699FF25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12" y="1562312"/>
            <a:ext cx="9163975" cy="45125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9E9FEE-3931-7608-68F4-862307F9811D}"/>
              </a:ext>
            </a:extLst>
          </p:cNvPr>
          <p:cNvCxnSpPr/>
          <p:nvPr/>
        </p:nvCxnSpPr>
        <p:spPr>
          <a:xfrm>
            <a:off x="2190939" y="3856776"/>
            <a:ext cx="567652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7ABCD7-3493-9BF3-DA58-6DFFE1E23131}"/>
              </a:ext>
            </a:extLst>
          </p:cNvPr>
          <p:cNvSpPr txBox="1"/>
          <p:nvPr/>
        </p:nvSpPr>
        <p:spPr>
          <a:xfrm>
            <a:off x="3648546" y="3429000"/>
            <a:ext cx="362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hit 50% with just 23 people!</a:t>
            </a:r>
          </a:p>
        </p:txBody>
      </p:sp>
    </p:spTree>
    <p:extLst>
      <p:ext uri="{BB962C8B-B14F-4D97-AF65-F5344CB8AC3E}">
        <p14:creationId xmlns:p14="http://schemas.microsoft.com/office/powerpoint/2010/main" val="1185567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29AE9-449F-A428-C6FF-448CCB378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21D3-C7DF-634C-4064-586AAAA7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Birthdays Among n People🎂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1BDDA-7541-6BA8-232F-3D9A4A2A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12" y="1562312"/>
            <a:ext cx="9163975" cy="45125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3182-3181-5A4F-7AC9-8E6B56D2B1E6}"/>
              </a:ext>
            </a:extLst>
          </p:cNvPr>
          <p:cNvCxnSpPr/>
          <p:nvPr/>
        </p:nvCxnSpPr>
        <p:spPr>
          <a:xfrm>
            <a:off x="2190939" y="2381054"/>
            <a:ext cx="567652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B26796-76F6-B7EC-817A-4ACF858D2598}"/>
              </a:ext>
            </a:extLst>
          </p:cNvPr>
          <p:cNvSpPr txBox="1"/>
          <p:nvPr/>
        </p:nvSpPr>
        <p:spPr>
          <a:xfrm>
            <a:off x="3887394" y="1787017"/>
            <a:ext cx="456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Probability over 99% with just 57 people!</a:t>
            </a:r>
          </a:p>
        </p:txBody>
      </p:sp>
    </p:spTree>
    <p:extLst>
      <p:ext uri="{BB962C8B-B14F-4D97-AF65-F5344CB8AC3E}">
        <p14:creationId xmlns:p14="http://schemas.microsoft.com/office/powerpoint/2010/main" val="244059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Probability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06706"/>
            <a:ext cx="11187258" cy="5497014"/>
          </a:xfrm>
        </p:spPr>
        <p:txBody>
          <a:bodyPr>
            <a:normAutofit/>
          </a:bodyPr>
          <a:lstStyle/>
          <a:p>
            <a:r>
              <a:rPr lang="en-US" dirty="0"/>
              <a:t>There are lots of things we aren’t certain about!</a:t>
            </a:r>
          </a:p>
          <a:p>
            <a:pPr lvl="1"/>
            <a:r>
              <a:rPr lang="en-US" dirty="0"/>
              <a:t>Is it going to rain this weekend? </a:t>
            </a:r>
          </a:p>
          <a:p>
            <a:pPr lvl="1"/>
            <a:r>
              <a:rPr lang="en-US" dirty="0"/>
              <a:t>Am I going to get a 6 when rolling this dice? </a:t>
            </a:r>
          </a:p>
          <a:p>
            <a:r>
              <a:rPr lang="en-US" dirty="0"/>
              <a:t>Probability is a way of </a:t>
            </a:r>
            <a:r>
              <a:rPr lang="en-US" b="1" u="sng" dirty="0"/>
              <a:t>quantifying </a:t>
            </a:r>
            <a:r>
              <a:rPr lang="en-US" u="sng" dirty="0"/>
              <a:t>our uncertainty</a:t>
            </a:r>
            <a:r>
              <a:rPr lang="en-US" dirty="0"/>
              <a:t> when more than one outcome is possible</a:t>
            </a:r>
          </a:p>
          <a:p>
            <a:pPr lvl="1"/>
            <a:r>
              <a:rPr lang="en-US" dirty="0"/>
              <a:t>What is the probability that is rains tomorrow? </a:t>
            </a:r>
          </a:p>
          <a:p>
            <a:pPr lvl="1"/>
            <a:r>
              <a:rPr lang="en-US" dirty="0"/>
              <a:t>What is the probability that I get a 6 when rolling a dice? </a:t>
            </a:r>
          </a:p>
          <a:p>
            <a:pPr lvl="1"/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54225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very likely!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turns out that human brains find thinking about probabilities difficult!</a:t>
                </a:r>
              </a:p>
              <a:p>
                <a:endParaRPr lang="en-US" sz="1000" dirty="0"/>
              </a:p>
              <a:p>
                <a:r>
                  <a:rPr lang="en-US" dirty="0"/>
                  <a:t>Our brains are a bit selfish! When it comes to the probability that someone shares our birthday, that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r>
                  <a:rPr lang="en-US" dirty="0"/>
                  <a:t> - not quite so likely.</a:t>
                </a:r>
              </a:p>
              <a:p>
                <a:endParaRPr lang="en-US" sz="1000" dirty="0"/>
              </a:p>
              <a:p>
                <a:r>
                  <a:rPr lang="en-US" dirty="0"/>
                  <a:t>But if we’re looking at any pair’s birthday in a group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pairs of people, which grows quadratically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 the probability of at least one pair of people sharing a birthday approaches 1 pretty fast!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525" t="-2019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3232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Probability allows us to assign a value between 0 and 1 to </a:t>
                </a:r>
                <a:r>
                  <a:rPr lang="en-US" dirty="0" err="1"/>
                  <a:t>outomces</a:t>
                </a:r>
                <a:r>
                  <a:rPr lang="en-US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A </a:t>
                </a:r>
                <a:r>
                  <a:rPr lang="en-US" b="1" i="1" dirty="0"/>
                  <a:t>random experiment</a:t>
                </a:r>
                <a:r>
                  <a:rPr lang="en-US" b="1" dirty="0"/>
                  <a:t> </a:t>
                </a:r>
                <a:r>
                  <a:rPr lang="en-US" dirty="0"/>
                  <a:t>is any process where the outcome is not known for certain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The </a:t>
                </a:r>
                <a:r>
                  <a:rPr lang="en-US" b="1" i="1" dirty="0"/>
                  <a:t>sample space</a:t>
                </a:r>
                <a:r>
                  <a:rPr lang="en-US" dirty="0"/>
                  <a:t> of an experiment is the set of all possible outcomes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An </a:t>
                </a:r>
                <a:r>
                  <a:rPr lang="en-US" b="1" i="1" dirty="0"/>
                  <a:t>event</a:t>
                </a:r>
                <a:r>
                  <a:rPr lang="en-US" dirty="0"/>
                  <a:t> is a subset of the sample space (some set of outcomes)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The </a:t>
                </a:r>
                <a:r>
                  <a:rPr lang="en-US" b="1" i="1" dirty="0"/>
                  <a:t>probability space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tx1"/>
                    </a:solidFill>
                  </a:rPr>
                  <a:t>pair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Ω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sample space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</m:oMath>
                </a14:m>
                <a:r>
                  <a:rPr lang="en-US" dirty="0"/>
                  <a:t> is the probability measure (a </a:t>
                </a:r>
                <a:r>
                  <a:rPr lang="en-US" i="1" dirty="0"/>
                  <a:t>function</a:t>
                </a:r>
                <a:r>
                  <a:rPr lang="en-US" dirty="0"/>
                  <a:t> that assigns probabilities to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in the sample space)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 A </a:t>
                </a:r>
                <a:r>
                  <a:rPr lang="en-US" b="1" i="1" dirty="0"/>
                  <a:t>uniform probability space </a:t>
                </a:r>
                <a:r>
                  <a:rPr lang="en-US" dirty="0"/>
                  <a:t>is a common type of probability space where every outcome is equally likely. To find the probability of an event in a uniform probability space, we find the size of the event divided by the size of the sample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362" t="-2019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6622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274E5-4E5A-EACF-871E-D09192F1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10B1B-7EEE-805F-A699-2E5C184DD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 had a two, fair, 6-sided dice that we roll, one green, one red. What is the probability that we see at least one 3 in the two rolls?</a:t>
            </a:r>
          </a:p>
          <a:p>
            <a:endParaRPr lang="en-US" dirty="0"/>
          </a:p>
          <a:p>
            <a:r>
              <a:rPr lang="en-US" b="1" dirty="0"/>
              <a:t>Sample Space</a:t>
            </a:r>
            <a:r>
              <a:rPr lang="en-US" dirty="0"/>
              <a:t>:    </a:t>
            </a:r>
          </a:p>
          <a:p>
            <a:r>
              <a:rPr lang="en-US" b="1" dirty="0"/>
              <a:t>Probability Measure</a:t>
            </a:r>
            <a:r>
              <a:rPr lang="en-US" dirty="0"/>
              <a:t>: </a:t>
            </a:r>
          </a:p>
          <a:p>
            <a:r>
              <a:rPr lang="en-US" b="1" dirty="0"/>
              <a:t>Event</a:t>
            </a:r>
            <a:r>
              <a:rPr lang="en-US" dirty="0"/>
              <a:t>: </a:t>
            </a:r>
          </a:p>
          <a:p>
            <a:r>
              <a:rPr lang="en-US" b="1" dirty="0"/>
              <a:t>Probability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05211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5256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I had a two, fair, 6-sided dice that we roll, one green, one red. What is the probability that we see at least one 3 in the two rolls?</a:t>
                </a:r>
              </a:p>
              <a:p>
                <a:endParaRPr lang="en-US" sz="1000" dirty="0"/>
              </a:p>
              <a:p>
                <a:r>
                  <a:rPr lang="en-US" b="1" dirty="0"/>
                  <a:t>Sample 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×{1,2,3,4,5,6}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6⋅6=36</m:t>
                    </m:r>
                  </m:oMath>
                </a14:m>
                <a:r>
                  <a:rPr lang="en-US" dirty="0"/>
                  <a:t> because each of the dice rolls have 6 options.</a:t>
                </a:r>
              </a:p>
              <a:p>
                <a:r>
                  <a:rPr lang="en-US" b="1" dirty="0"/>
                  <a:t>Probability Measure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Event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that we see at least one 3 in the two rolls</a:t>
                </a:r>
              </a:p>
              <a:p>
                <a:r>
                  <a:rPr lang="en-US" b="1" dirty="0"/>
                  <a:t>Probability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b="0" dirty="0"/>
                  <a:t> is the event that neither of the two rolls is a 3.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/>
                  <a:t> because each roll has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options.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b="0" dirty="0"/>
                  <a:t>. 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525666"/>
              </a:xfrm>
              <a:blipFill>
                <a:blip r:embed="rId2"/>
                <a:stretch>
                  <a:fillRect l="-1525" t="-1874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77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Probability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06706"/>
            <a:ext cx="11187258" cy="5497014"/>
          </a:xfrm>
        </p:spPr>
        <p:txBody>
          <a:bodyPr>
            <a:normAutofit/>
          </a:bodyPr>
          <a:lstStyle/>
          <a:p>
            <a:r>
              <a:rPr lang="en-US" dirty="0"/>
              <a:t>There are lots of things we aren’t certain about!</a:t>
            </a:r>
          </a:p>
          <a:p>
            <a:pPr lvl="1"/>
            <a:r>
              <a:rPr lang="en-US" dirty="0"/>
              <a:t>Is it going to rain this weekend? </a:t>
            </a:r>
          </a:p>
          <a:p>
            <a:pPr lvl="1"/>
            <a:r>
              <a:rPr lang="en-US" dirty="0"/>
              <a:t>Am I going to get a 6 when rolling this dice? </a:t>
            </a:r>
          </a:p>
          <a:p>
            <a:r>
              <a:rPr lang="en-US" dirty="0"/>
              <a:t>Probability is a way of </a:t>
            </a:r>
            <a:r>
              <a:rPr lang="en-US" b="1" u="sng" dirty="0"/>
              <a:t>quantifying </a:t>
            </a:r>
            <a:r>
              <a:rPr lang="en-US" u="sng" dirty="0"/>
              <a:t>our uncertainty</a:t>
            </a:r>
            <a:r>
              <a:rPr lang="en-US" dirty="0"/>
              <a:t> when more than one outcome is possible</a:t>
            </a:r>
          </a:p>
          <a:p>
            <a:pPr lvl="1"/>
            <a:r>
              <a:rPr lang="en-US" dirty="0"/>
              <a:t>What is the probability that is rains tomorrow? </a:t>
            </a:r>
          </a:p>
          <a:p>
            <a:pPr lvl="1"/>
            <a:r>
              <a:rPr lang="en-US" dirty="0"/>
              <a:t>What is the probability that I get a 6 when rolling a dice? </a:t>
            </a:r>
          </a:p>
          <a:p>
            <a:pPr lvl="1"/>
            <a:endParaRPr lang="en-US" dirty="0"/>
          </a:p>
          <a:p>
            <a:r>
              <a:rPr lang="en-US" i="1" dirty="0"/>
              <a:t>To have “real-world” examples, we’re going to make some </a:t>
            </a:r>
            <a:r>
              <a:rPr lang="en-US" i="1" u="sng" dirty="0"/>
              <a:t>assumptions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334150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42B7-54E5-4206-8952-F77899A3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3874797"/>
            <a:ext cx="11187258" cy="2628901"/>
          </a:xfrm>
        </p:spPr>
        <p:txBody>
          <a:bodyPr/>
          <a:lstStyle/>
          <a:p>
            <a:r>
              <a:rPr lang="en-US" b="1" i="1" dirty="0"/>
              <a:t>Examples:</a:t>
            </a:r>
          </a:p>
          <a:p>
            <a:r>
              <a:rPr lang="en-US" dirty="0"/>
              <a:t>Tossing a fair coin</a:t>
            </a:r>
          </a:p>
          <a:p>
            <a:r>
              <a:rPr lang="en-US" dirty="0"/>
              <a:t>Rolling a dice</a:t>
            </a:r>
          </a:p>
          <a:p>
            <a:r>
              <a:rPr lang="en-US" dirty="0"/>
              <a:t>Drawing a name from a hat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1"/>
            <a:ext cx="9894641" cy="2048158"/>
            <a:chOff x="1185842" y="3429000"/>
            <a:chExt cx="6111311" cy="24129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8F3D42-0856-41E1-8927-FF71511C0138}"/>
                </a:ext>
              </a:extLst>
            </p:cNvPr>
            <p:cNvSpPr/>
            <p:nvPr/>
          </p:nvSpPr>
          <p:spPr>
            <a:xfrm>
              <a:off x="1185842" y="3429000"/>
              <a:ext cx="6111311" cy="241296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An action or process that leads to one or more outcomes.</a:t>
              </a:r>
            </a:p>
            <a:p>
              <a:endParaRPr lang="en-US" sz="4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 </a:t>
              </a:r>
              <a:r>
                <a:rPr lang="en-US" sz="28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random </a:t>
              </a:r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experiment is an experiment where the outcome can’t be predicted with certainty beforehand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Experiment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0</TotalTime>
  <Words>5070</Words>
  <Application>Microsoft Office PowerPoint</Application>
  <PresentationFormat>Widescreen</PresentationFormat>
  <Paragraphs>653</Paragraphs>
  <Slides>74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PowerPoint Presentation</vt:lpstr>
      <vt:lpstr>Announcements</vt:lpstr>
      <vt:lpstr>Where Are We?</vt:lpstr>
      <vt:lpstr>Today</vt:lpstr>
      <vt:lpstr>Probability</vt:lpstr>
      <vt:lpstr>What is Probability?</vt:lpstr>
      <vt:lpstr>What is Probability?</vt:lpstr>
      <vt:lpstr>What is Probability?</vt:lpstr>
      <vt:lpstr>Experiment</vt:lpstr>
      <vt:lpstr>Sample Space</vt:lpstr>
      <vt:lpstr>Event</vt:lpstr>
      <vt:lpstr>Event</vt:lpstr>
      <vt:lpstr>Examples</vt:lpstr>
      <vt:lpstr>Examples</vt:lpstr>
      <vt:lpstr>Examples</vt:lpstr>
      <vt:lpstr>Mutually Exclusive Events</vt:lpstr>
      <vt:lpstr>Mutually Exclusive Events</vt:lpstr>
      <vt:lpstr>Mutually Exclusive Events</vt:lpstr>
      <vt:lpstr>Mutually Exclusive Events</vt:lpstr>
      <vt:lpstr>Mutually Exclusive Events &amp; Partitions</vt:lpstr>
      <vt:lpstr>Probability</vt:lpstr>
      <vt:lpstr>Example</vt:lpstr>
      <vt:lpstr>Example</vt:lpstr>
      <vt:lpstr>Probability Space</vt:lpstr>
      <vt:lpstr>Probability Space</vt:lpstr>
      <vt:lpstr>Probability Space</vt:lpstr>
      <vt:lpstr>Probability Space</vt:lpstr>
      <vt:lpstr>Probability of An Event </vt:lpstr>
      <vt:lpstr>Probability of An Event </vt:lpstr>
      <vt:lpstr>Probability Facts</vt:lpstr>
      <vt:lpstr>Axioms of Probability</vt:lpstr>
      <vt:lpstr>Axioms of Probability &amp; Corollaries</vt:lpstr>
      <vt:lpstr>Uniform Probability Spaces</vt:lpstr>
      <vt:lpstr>Uniform Probability Space</vt:lpstr>
      <vt:lpstr>Uniform Probability Space</vt:lpstr>
      <vt:lpstr>Uniform Probability Space</vt:lpstr>
      <vt:lpstr>Uniform Probability Space (summarized )</vt:lpstr>
      <vt:lpstr>Uniform Probability Space</vt:lpstr>
      <vt:lpstr>Uniform Probability Space</vt:lpstr>
      <vt:lpstr>Uniform Probability Space</vt:lpstr>
      <vt:lpstr>Uniform Probability Space</vt:lpstr>
      <vt:lpstr>Uniform Probability Space</vt:lpstr>
      <vt:lpstr>Uniform Probability Space</vt:lpstr>
      <vt:lpstr>More examples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Another Example</vt:lpstr>
      <vt:lpstr>Takeaway</vt:lpstr>
      <vt:lpstr>Few notes about events and samples spaces</vt:lpstr>
      <vt:lpstr>Some Quick Observations</vt:lpstr>
      <vt:lpstr>Some Quick Observations</vt:lpstr>
      <vt:lpstr>Birthday Paradox</vt:lpstr>
      <vt:lpstr>Sharing Birthdays🎂</vt:lpstr>
      <vt:lpstr>Sharing Birthdays🎂</vt:lpstr>
      <vt:lpstr>Sharing Birthdays🎂</vt:lpstr>
      <vt:lpstr>Sharing Birthdays🎂</vt:lpstr>
      <vt:lpstr>What’s our sample space?</vt:lpstr>
      <vt:lpstr>What’s our sample space and event?</vt:lpstr>
      <vt:lpstr>Sharing Birthdays🎂</vt:lpstr>
      <vt:lpstr>Sharing Birthdays🎂</vt:lpstr>
      <vt:lpstr>Sharing Birthdays Among n People🎂</vt:lpstr>
      <vt:lpstr>Sharing Birthdays Among n People🎂</vt:lpstr>
      <vt:lpstr>Sharing Birthdays Among n People🎂</vt:lpstr>
      <vt:lpstr>Sharing Birthdays Among n People🎂</vt:lpstr>
      <vt:lpstr>That’s very likely! Why?</vt:lpstr>
      <vt:lpstr>Summary</vt:lpstr>
      <vt:lpstr>More Examples</vt:lpstr>
      <vt:lpstr>Example 3</vt:lpstr>
      <vt:lpstr>Example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2024-06-26T18:34:18Z</dcterms:created>
  <dcterms:modified xsi:type="dcterms:W3CDTF">2026-06-29T08:58:20Z</dcterms:modified>
</cp:coreProperties>
</file>