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478" r:id="rId3"/>
    <p:sldId id="295" r:id="rId4"/>
    <p:sldId id="477" r:id="rId5"/>
    <p:sldId id="315" r:id="rId6"/>
    <p:sldId id="496" r:id="rId7"/>
    <p:sldId id="498" r:id="rId8"/>
    <p:sldId id="501" r:id="rId9"/>
    <p:sldId id="480" r:id="rId10"/>
    <p:sldId id="502" r:id="rId11"/>
    <p:sldId id="481" r:id="rId12"/>
    <p:sldId id="483" r:id="rId13"/>
    <p:sldId id="503" r:id="rId14"/>
    <p:sldId id="484" r:id="rId15"/>
    <p:sldId id="486" r:id="rId16"/>
    <p:sldId id="487" r:id="rId17"/>
    <p:sldId id="488" r:id="rId18"/>
    <p:sldId id="491" r:id="rId19"/>
    <p:sldId id="314" r:id="rId20"/>
    <p:sldId id="293" r:id="rId21"/>
    <p:sldId id="318" r:id="rId22"/>
    <p:sldId id="266" r:id="rId23"/>
    <p:sldId id="316" r:id="rId24"/>
    <p:sldId id="439" r:id="rId25"/>
    <p:sldId id="277" r:id="rId26"/>
    <p:sldId id="285" r:id="rId27"/>
    <p:sldId id="303" r:id="rId28"/>
    <p:sldId id="474" r:id="rId29"/>
    <p:sldId id="286" r:id="rId30"/>
    <p:sldId id="440" r:id="rId31"/>
    <p:sldId id="441" r:id="rId32"/>
    <p:sldId id="287" r:id="rId33"/>
    <p:sldId id="288" r:id="rId34"/>
    <p:sldId id="475" r:id="rId35"/>
    <p:sldId id="505" r:id="rId36"/>
    <p:sldId id="294" r:id="rId37"/>
    <p:sldId id="442" r:id="rId38"/>
    <p:sldId id="304" r:id="rId39"/>
    <p:sldId id="300" r:id="rId40"/>
    <p:sldId id="317" r:id="rId41"/>
    <p:sldId id="269" r:id="rId42"/>
    <p:sldId id="443" r:id="rId43"/>
    <p:sldId id="444" r:id="rId44"/>
    <p:sldId id="321" r:id="rId45"/>
    <p:sldId id="322" r:id="rId46"/>
    <p:sldId id="271" r:id="rId47"/>
    <p:sldId id="511" r:id="rId48"/>
    <p:sldId id="445" r:id="rId49"/>
    <p:sldId id="272" r:id="rId50"/>
    <p:sldId id="446" r:id="rId51"/>
    <p:sldId id="319" r:id="rId52"/>
    <p:sldId id="323" r:id="rId53"/>
    <p:sldId id="324" r:id="rId54"/>
    <p:sldId id="339" r:id="rId55"/>
    <p:sldId id="258" r:id="rId56"/>
    <p:sldId id="340" r:id="rId57"/>
    <p:sldId id="42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8FD"/>
    <a:srgbClr val="FFEBEB"/>
    <a:srgbClr val="FF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967" autoAdjust="0"/>
  </p:normalViewPr>
  <p:slideViewPr>
    <p:cSldViewPr snapToGrid="0">
      <p:cViewPr varScale="1">
        <p:scale>
          <a:sx n="82" d="100"/>
          <a:sy n="82" d="100"/>
        </p:scale>
        <p:origin x="1536" y="96"/>
      </p:cViewPr>
      <p:guideLst/>
    </p:cSldViewPr>
  </p:slideViewPr>
  <p:outlineViewPr>
    <p:cViewPr>
      <p:scale>
        <a:sx n="33" d="100"/>
        <a:sy n="33" d="100"/>
      </p:scale>
      <p:origin x="0" y="-63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51FDF-BD22-4D10-81CC-4549DF0C90D5}" type="datetimeFigureOut">
              <a:rPr lang="en-US" smtClean="0"/>
              <a:t>6/26/2026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564F1-BF5F-4169-B30B-4EDDAA1C5E49}" type="slidenum">
              <a:rPr lang="en-US" smtClean="0"/>
              <a:t>‹#›</a:t>
            </a:fld>
            <a:endParaRPr lang="en-US"/>
          </a:p>
        </p:txBody>
      </p:sp>
    </p:spTree>
    <p:extLst>
      <p:ext uri="{BB962C8B-B14F-4D97-AF65-F5344CB8AC3E}">
        <p14:creationId xmlns:p14="http://schemas.microsoft.com/office/powerpoint/2010/main" val="359874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F4FBD-C0B8-78AA-CA4C-FACC47BAC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A3979-51CC-4417-6AEC-5268FF20D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2B7F1-F555-A99B-F195-D98540590724}"/>
              </a:ext>
            </a:extLst>
          </p:cNvPr>
          <p:cNvSpPr>
            <a:spLocks noGrp="1"/>
          </p:cNvSpPr>
          <p:nvPr>
            <p:ph type="body" idx="1"/>
          </p:nvPr>
        </p:nvSpPr>
        <p:spPr/>
        <p:txBody>
          <a:bodyPr/>
          <a:lstStyle/>
          <a:p>
            <a:r>
              <a:rPr lang="en-US" dirty="0"/>
              <a:t>Let’s jump right in with another counting rule, called the stars and bars approach</a:t>
            </a:r>
          </a:p>
        </p:txBody>
      </p:sp>
      <p:sp>
        <p:nvSpPr>
          <p:cNvPr id="4" name="Slide Number Placeholder 3">
            <a:extLst>
              <a:ext uri="{FF2B5EF4-FFF2-40B4-BE49-F238E27FC236}">
                <a16:creationId xmlns:a16="http://schemas.microsoft.com/office/drawing/2014/main" id="{4BA8F632-3054-A491-3BEA-3C0F7559A0B4}"/>
              </a:ext>
            </a:extLst>
          </p:cNvPr>
          <p:cNvSpPr>
            <a:spLocks noGrp="1"/>
          </p:cNvSpPr>
          <p:nvPr>
            <p:ph type="sldNum" sz="quarter" idx="5"/>
          </p:nvPr>
        </p:nvSpPr>
        <p:spPr/>
        <p:txBody>
          <a:bodyPr/>
          <a:lstStyle/>
          <a:p>
            <a:fld id="{774564F1-BF5F-4169-B30B-4EDDAA1C5E49}" type="slidenum">
              <a:rPr lang="en-US" smtClean="0"/>
              <a:t>2</a:t>
            </a:fld>
            <a:endParaRPr lang="en-US"/>
          </a:p>
        </p:txBody>
      </p:sp>
    </p:spTree>
    <p:extLst>
      <p:ext uri="{BB962C8B-B14F-4D97-AF65-F5344CB8AC3E}">
        <p14:creationId xmlns:p14="http://schemas.microsoft.com/office/powerpoint/2010/main" val="140543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C3C10-83E7-7901-4729-0C1D21E27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50115-80CC-5994-7F7C-36B95D49E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AAAEE-B300-5F9D-24B0-397A925EF74D}"/>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2FCA3572-46E6-A03F-E379-437FF270C0D1}"/>
              </a:ext>
            </a:extLst>
          </p:cNvPr>
          <p:cNvSpPr>
            <a:spLocks noGrp="1"/>
          </p:cNvSpPr>
          <p:nvPr>
            <p:ph type="sldNum" sz="quarter" idx="5"/>
          </p:nvPr>
        </p:nvSpPr>
        <p:spPr/>
        <p:txBody>
          <a:bodyPr/>
          <a:lstStyle/>
          <a:p>
            <a:fld id="{774564F1-BF5F-4169-B30B-4EDDAA1C5E49}" type="slidenum">
              <a:rPr lang="en-US" smtClean="0"/>
              <a:t>11</a:t>
            </a:fld>
            <a:endParaRPr lang="en-US"/>
          </a:p>
        </p:txBody>
      </p:sp>
    </p:spTree>
    <p:extLst>
      <p:ext uri="{BB962C8B-B14F-4D97-AF65-F5344CB8AC3E}">
        <p14:creationId xmlns:p14="http://schemas.microsoft.com/office/powerpoint/2010/main" val="58602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9BEB-9C85-33FD-D073-278F9CCBE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FD2DD-40E5-D0B1-4583-5500274EC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B4311-3CD7-01D4-F737-9EA8E1F4E87E}"/>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2002B086-053E-B3AD-7F1B-1E4F30E610E3}"/>
              </a:ext>
            </a:extLst>
          </p:cNvPr>
          <p:cNvSpPr>
            <a:spLocks noGrp="1"/>
          </p:cNvSpPr>
          <p:nvPr>
            <p:ph type="sldNum" sz="quarter" idx="5"/>
          </p:nvPr>
        </p:nvSpPr>
        <p:spPr/>
        <p:txBody>
          <a:bodyPr/>
          <a:lstStyle/>
          <a:p>
            <a:fld id="{774564F1-BF5F-4169-B30B-4EDDAA1C5E49}" type="slidenum">
              <a:rPr lang="en-US" smtClean="0"/>
              <a:t>12</a:t>
            </a:fld>
            <a:endParaRPr lang="en-US"/>
          </a:p>
        </p:txBody>
      </p:sp>
    </p:spTree>
    <p:extLst>
      <p:ext uri="{BB962C8B-B14F-4D97-AF65-F5344CB8AC3E}">
        <p14:creationId xmlns:p14="http://schemas.microsoft.com/office/powerpoint/2010/main" val="391597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9E00-4D3B-939A-E86A-5927C4BD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2B4B7-8149-3708-52F4-6D1261F68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C96BE-963E-D6F3-A509-D80BE32DA568}"/>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412FB9F7-93EE-E9D3-F691-9AA864D2FD0C}"/>
              </a:ext>
            </a:extLst>
          </p:cNvPr>
          <p:cNvSpPr>
            <a:spLocks noGrp="1"/>
          </p:cNvSpPr>
          <p:nvPr>
            <p:ph type="sldNum" sz="quarter" idx="5"/>
          </p:nvPr>
        </p:nvSpPr>
        <p:spPr/>
        <p:txBody>
          <a:bodyPr/>
          <a:lstStyle/>
          <a:p>
            <a:fld id="{774564F1-BF5F-4169-B30B-4EDDAA1C5E49}" type="slidenum">
              <a:rPr lang="en-US" smtClean="0"/>
              <a:t>13</a:t>
            </a:fld>
            <a:endParaRPr lang="en-US"/>
          </a:p>
        </p:txBody>
      </p:sp>
    </p:spTree>
    <p:extLst>
      <p:ext uri="{BB962C8B-B14F-4D97-AF65-F5344CB8AC3E}">
        <p14:creationId xmlns:p14="http://schemas.microsoft.com/office/powerpoint/2010/main" val="337413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3F767-8880-38EB-DFA4-E5D3A0373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133CD-DB69-3036-1137-5A27DA0F7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EE484-70CC-65EA-D863-3CC3B01B153D}"/>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72A9D768-63F1-6E57-732F-2004CD56EEEE}"/>
              </a:ext>
            </a:extLst>
          </p:cNvPr>
          <p:cNvSpPr>
            <a:spLocks noGrp="1"/>
          </p:cNvSpPr>
          <p:nvPr>
            <p:ph type="sldNum" sz="quarter" idx="5"/>
          </p:nvPr>
        </p:nvSpPr>
        <p:spPr/>
        <p:txBody>
          <a:bodyPr/>
          <a:lstStyle/>
          <a:p>
            <a:fld id="{774564F1-BF5F-4169-B30B-4EDDAA1C5E49}" type="slidenum">
              <a:rPr lang="en-US" smtClean="0"/>
              <a:t>14</a:t>
            </a:fld>
            <a:endParaRPr lang="en-US"/>
          </a:p>
        </p:txBody>
      </p:sp>
    </p:spTree>
    <p:extLst>
      <p:ext uri="{BB962C8B-B14F-4D97-AF65-F5344CB8AC3E}">
        <p14:creationId xmlns:p14="http://schemas.microsoft.com/office/powerpoint/2010/main" val="143063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DC662-FE9F-6D75-C96C-690723CBE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3C967-2905-F551-AA62-640842F1D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690BE-817B-4522-AB5B-4326935AD12D}"/>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27CF8179-4A96-76F0-B6B1-B6A86C9B1B28}"/>
              </a:ext>
            </a:extLst>
          </p:cNvPr>
          <p:cNvSpPr>
            <a:spLocks noGrp="1"/>
          </p:cNvSpPr>
          <p:nvPr>
            <p:ph type="sldNum" sz="quarter" idx="5"/>
          </p:nvPr>
        </p:nvSpPr>
        <p:spPr/>
        <p:txBody>
          <a:bodyPr/>
          <a:lstStyle/>
          <a:p>
            <a:fld id="{774564F1-BF5F-4169-B30B-4EDDAA1C5E49}" type="slidenum">
              <a:rPr lang="en-US" smtClean="0"/>
              <a:t>15</a:t>
            </a:fld>
            <a:endParaRPr lang="en-US"/>
          </a:p>
        </p:txBody>
      </p:sp>
    </p:spTree>
    <p:extLst>
      <p:ext uri="{BB962C8B-B14F-4D97-AF65-F5344CB8AC3E}">
        <p14:creationId xmlns:p14="http://schemas.microsoft.com/office/powerpoint/2010/main" val="414329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071D4-4437-6B55-D64B-7CB2BD05B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567A1-E916-BB48-3E22-1A127153D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F345B-0E72-7E4C-FC95-86593BD9F2FB}"/>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4E7500D7-5320-14A2-A6DD-A8E6778AA009}"/>
              </a:ext>
            </a:extLst>
          </p:cNvPr>
          <p:cNvSpPr>
            <a:spLocks noGrp="1"/>
          </p:cNvSpPr>
          <p:nvPr>
            <p:ph type="sldNum" sz="quarter" idx="5"/>
          </p:nvPr>
        </p:nvSpPr>
        <p:spPr/>
        <p:txBody>
          <a:bodyPr/>
          <a:lstStyle/>
          <a:p>
            <a:fld id="{774564F1-BF5F-4169-B30B-4EDDAA1C5E49}" type="slidenum">
              <a:rPr lang="en-US" smtClean="0"/>
              <a:t>16</a:t>
            </a:fld>
            <a:endParaRPr lang="en-US"/>
          </a:p>
        </p:txBody>
      </p:sp>
    </p:spTree>
    <p:extLst>
      <p:ext uri="{BB962C8B-B14F-4D97-AF65-F5344CB8AC3E}">
        <p14:creationId xmlns:p14="http://schemas.microsoft.com/office/powerpoint/2010/main" val="130433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88311-678B-C993-552D-CAAD3262F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1DE5E-7C30-14A0-B32C-F9A3EEEF1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7EBF9-9C71-490F-DC6F-5CBFA3A92DC7}"/>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D02DA202-6B8F-6B99-7389-2CEB02F9E48C}"/>
              </a:ext>
            </a:extLst>
          </p:cNvPr>
          <p:cNvSpPr>
            <a:spLocks noGrp="1"/>
          </p:cNvSpPr>
          <p:nvPr>
            <p:ph type="sldNum" sz="quarter" idx="5"/>
          </p:nvPr>
        </p:nvSpPr>
        <p:spPr/>
        <p:txBody>
          <a:bodyPr/>
          <a:lstStyle/>
          <a:p>
            <a:fld id="{774564F1-BF5F-4169-B30B-4EDDAA1C5E49}" type="slidenum">
              <a:rPr lang="en-US" smtClean="0"/>
              <a:t>17</a:t>
            </a:fld>
            <a:endParaRPr lang="en-US"/>
          </a:p>
        </p:txBody>
      </p:sp>
    </p:spTree>
    <p:extLst>
      <p:ext uri="{BB962C8B-B14F-4D97-AF65-F5344CB8AC3E}">
        <p14:creationId xmlns:p14="http://schemas.microsoft.com/office/powerpoint/2010/main" val="197484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DD6C-40CC-FA9A-4A0D-CC4FD502D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21A67-EBDC-72E6-E28B-D27E5783E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522B8-555D-D27C-7072-7BB8BC972622}"/>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1AD26C07-D2EA-C804-9DAB-46AF500DC68E}"/>
              </a:ext>
            </a:extLst>
          </p:cNvPr>
          <p:cNvSpPr>
            <a:spLocks noGrp="1"/>
          </p:cNvSpPr>
          <p:nvPr>
            <p:ph type="sldNum" sz="quarter" idx="5"/>
          </p:nvPr>
        </p:nvSpPr>
        <p:spPr/>
        <p:txBody>
          <a:bodyPr/>
          <a:lstStyle/>
          <a:p>
            <a:fld id="{774564F1-BF5F-4169-B30B-4EDDAA1C5E49}" type="slidenum">
              <a:rPr lang="en-US" smtClean="0"/>
              <a:t>18</a:t>
            </a:fld>
            <a:endParaRPr lang="en-US"/>
          </a:p>
        </p:txBody>
      </p:sp>
    </p:spTree>
    <p:extLst>
      <p:ext uri="{BB962C8B-B14F-4D97-AF65-F5344CB8AC3E}">
        <p14:creationId xmlns:p14="http://schemas.microsoft.com/office/powerpoint/2010/main" val="310291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generalize this, we call this the stars and bars approach… kind of like using star instead of a donut… .. I know </a:t>
            </a:r>
            <a:r>
              <a:rPr lang="en-US" dirty="0" err="1"/>
              <a:t>kinda</a:t>
            </a:r>
            <a:r>
              <a:rPr lang="en-US" dirty="0"/>
              <a:t> a boring name but I didn’t’ </a:t>
            </a:r>
            <a:r>
              <a:rPr lang="en-US" dirty="0" err="1"/>
              <a:t>naeme</a:t>
            </a:r>
            <a:r>
              <a:rPr lang="en-US" dirty="0"/>
              <a:t> .. </a:t>
            </a:r>
          </a:p>
          <a:p>
            <a:r>
              <a:rPr lang="en-US" dirty="0"/>
              <a:t>What this tells us in general is if we have k groups (in our case donut flavors) and we want to pick n objects from these groups where </a:t>
            </a:r>
            <a:r>
              <a:rPr lang="en-US" dirty="0" err="1"/>
              <a:t>obejcts</a:t>
            </a:r>
            <a:r>
              <a:rPr lang="en-US" dirty="0"/>
              <a:t> of the same type are indistinguishable and order </a:t>
            </a:r>
            <a:r>
              <a:rPr lang="en-US" dirty="0" err="1"/>
              <a:t>dones’t</a:t>
            </a:r>
            <a:r>
              <a:rPr lang="en-US" dirty="0"/>
              <a:t> matter, number of ways for that is …. k – 1 dividers that we need to separate these n objects into k </a:t>
            </a:r>
            <a:r>
              <a:rPr lang="en-US" dirty="0" err="1"/>
              <a:t>rups</a:t>
            </a:r>
            <a:r>
              <a:rPr lang="en-US" dirty="0"/>
              <a:t> and then we pick either n or them to be the objects (stars) and the remaining k-1 to be the </a:t>
            </a:r>
            <a:r>
              <a:rPr lang="en-US" dirty="0" err="1"/>
              <a:t>divdiers</a:t>
            </a:r>
            <a:r>
              <a:rPr lang="en-US" dirty="0"/>
              <a:t>. </a:t>
            </a:r>
          </a:p>
          <a:p>
            <a:endParaRPr lang="en-US" dirty="0"/>
          </a:p>
          <a:p>
            <a:r>
              <a:rPr lang="en-US" dirty="0"/>
              <a:t>We use this when indistinguishable… all we care </a:t>
            </a:r>
            <a:r>
              <a:rPr lang="en-US" dirty="0" err="1"/>
              <a:t>abt</a:t>
            </a:r>
            <a:r>
              <a:rPr lang="en-US" dirty="0"/>
              <a:t> is how much of each type we get (u see the word indistinguishable most likely think </a:t>
            </a:r>
            <a:r>
              <a:rPr lang="en-US" dirty="0" err="1"/>
              <a:t>abt</a:t>
            </a:r>
            <a:r>
              <a:rPr lang="en-US" dirty="0"/>
              <a:t> stars and bars)</a:t>
            </a:r>
          </a:p>
        </p:txBody>
      </p:sp>
      <p:sp>
        <p:nvSpPr>
          <p:cNvPr id="4" name="Slide Number Placeholder 3"/>
          <p:cNvSpPr>
            <a:spLocks noGrp="1"/>
          </p:cNvSpPr>
          <p:nvPr>
            <p:ph type="sldNum" sz="quarter" idx="5"/>
          </p:nvPr>
        </p:nvSpPr>
        <p:spPr/>
        <p:txBody>
          <a:bodyPr/>
          <a:lstStyle/>
          <a:p>
            <a:fld id="{774564F1-BF5F-4169-B30B-4EDDAA1C5E49}" type="slidenum">
              <a:rPr lang="en-US" smtClean="0"/>
              <a:t>19</a:t>
            </a:fld>
            <a:endParaRPr lang="en-US"/>
          </a:p>
        </p:txBody>
      </p:sp>
    </p:spTree>
    <p:extLst>
      <p:ext uri="{BB962C8B-B14F-4D97-AF65-F5344CB8AC3E}">
        <p14:creationId xmlns:p14="http://schemas.microsoft.com/office/powerpoint/2010/main" val="3977753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talk about now is not really any counting rules, we’re </a:t>
            </a:r>
            <a:r>
              <a:rPr lang="en-US" dirty="0" err="1"/>
              <a:t>kinda</a:t>
            </a:r>
            <a:r>
              <a:rPr lang="en-US" dirty="0"/>
              <a:t> </a:t>
            </a:r>
            <a:r>
              <a:rPr lang="en-US" dirty="0" err="1"/>
              <a:t>doen</a:t>
            </a:r>
            <a:r>
              <a:rPr lang="en-US" dirty="0"/>
              <a:t> with counting rules for a bit now. .. You all have learned a lot . We’re going to now talk </a:t>
            </a:r>
            <a:r>
              <a:rPr lang="en-US" dirty="0" err="1"/>
              <a:t>abt</a:t>
            </a:r>
            <a:r>
              <a:rPr lang="en-US" dirty="0"/>
              <a:t> using these </a:t>
            </a:r>
            <a:r>
              <a:rPr lang="en-US" dirty="0" err="1"/>
              <a:t>coutnign</a:t>
            </a:r>
            <a:r>
              <a:rPr lang="en-US" dirty="0"/>
              <a:t> </a:t>
            </a:r>
            <a:r>
              <a:rPr lang="en-US" dirty="0" err="1"/>
              <a:t>thecniques</a:t>
            </a:r>
            <a:r>
              <a:rPr lang="en-US" dirty="0"/>
              <a:t> that we’ve learned about to do some proofs. </a:t>
            </a:r>
          </a:p>
        </p:txBody>
      </p:sp>
      <p:sp>
        <p:nvSpPr>
          <p:cNvPr id="4" name="Slide Number Placeholder 3"/>
          <p:cNvSpPr>
            <a:spLocks noGrp="1"/>
          </p:cNvSpPr>
          <p:nvPr>
            <p:ph type="sldNum" sz="quarter" idx="5"/>
          </p:nvPr>
        </p:nvSpPr>
        <p:spPr/>
        <p:txBody>
          <a:bodyPr/>
          <a:lstStyle/>
          <a:p>
            <a:fld id="{774564F1-BF5F-4169-B30B-4EDDAA1C5E49}" type="slidenum">
              <a:rPr lang="en-US" smtClean="0"/>
              <a:t>20</a:t>
            </a:fld>
            <a:endParaRPr lang="en-US"/>
          </a:p>
        </p:txBody>
      </p:sp>
    </p:spTree>
    <p:extLst>
      <p:ext uri="{BB962C8B-B14F-4D97-AF65-F5344CB8AC3E}">
        <p14:creationId xmlns:p14="http://schemas.microsoft.com/office/powerpoint/2010/main" val="34749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Also, thank you for the feedback on the lecture notes – I’ve tried to address this in Fridays and today notes but if u have more feedback don’t hesitate to send it in thru the anonymous feedback or just </a:t>
            </a:r>
            <a:r>
              <a:rPr lang="en-US" dirty="0" err="1"/>
              <a:t>lmk</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3</a:t>
            </a:fld>
            <a:endParaRPr lang="en-US"/>
          </a:p>
        </p:txBody>
      </p:sp>
    </p:spTree>
    <p:extLst>
      <p:ext uri="{BB962C8B-B14F-4D97-AF65-F5344CB8AC3E}">
        <p14:creationId xmlns:p14="http://schemas.microsoft.com/office/powerpoint/2010/main" val="1585670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Combinatorial proofs. First look at some combination facts. </a:t>
            </a:r>
          </a:p>
        </p:txBody>
      </p:sp>
      <p:sp>
        <p:nvSpPr>
          <p:cNvPr id="4" name="Slide Number Placeholder 3"/>
          <p:cNvSpPr>
            <a:spLocks noGrp="1"/>
          </p:cNvSpPr>
          <p:nvPr>
            <p:ph type="sldNum" sz="quarter" idx="5"/>
          </p:nvPr>
        </p:nvSpPr>
        <p:spPr/>
        <p:txBody>
          <a:bodyPr/>
          <a:lstStyle/>
          <a:p>
            <a:fld id="{774564F1-BF5F-4169-B30B-4EDDAA1C5E49}" type="slidenum">
              <a:rPr lang="en-US" smtClean="0"/>
              <a:t>21</a:t>
            </a:fld>
            <a:endParaRPr lang="en-US"/>
          </a:p>
        </p:txBody>
      </p:sp>
    </p:spTree>
    <p:extLst>
      <p:ext uri="{BB962C8B-B14F-4D97-AF65-F5344CB8AC3E}">
        <p14:creationId xmlns:p14="http://schemas.microsoft.com/office/powerpoint/2010/main" val="259897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is a k combination. N choose k number of ways to choose an unorder subset of k things from a group of n things in total</a:t>
            </a:r>
          </a:p>
        </p:txBody>
      </p:sp>
      <p:sp>
        <p:nvSpPr>
          <p:cNvPr id="4" name="Slide Number Placeholder 3"/>
          <p:cNvSpPr>
            <a:spLocks noGrp="1"/>
          </p:cNvSpPr>
          <p:nvPr>
            <p:ph type="sldNum" sz="quarter" idx="5"/>
          </p:nvPr>
        </p:nvSpPr>
        <p:spPr/>
        <p:txBody>
          <a:bodyPr/>
          <a:lstStyle/>
          <a:p>
            <a:fld id="{4D86A365-D682-4744-817E-42C211056C14}" type="slidenum">
              <a:rPr lang="en-US" smtClean="0"/>
              <a:t>22</a:t>
            </a:fld>
            <a:endParaRPr lang="en-US"/>
          </a:p>
        </p:txBody>
      </p:sp>
    </p:spTree>
    <p:extLst>
      <p:ext uri="{BB962C8B-B14F-4D97-AF65-F5344CB8AC3E}">
        <p14:creationId xmlns:p14="http://schemas.microsoft.com/office/powerpoint/2010/main" val="277329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facts about combinations…. </a:t>
            </a:r>
            <a:r>
              <a:rPr lang="en-US" dirty="0" err="1"/>
              <a:t>Symetry</a:t>
            </a:r>
            <a:r>
              <a:rPr lang="en-US" dirty="0"/>
              <a:t> ….. </a:t>
            </a:r>
          </a:p>
        </p:txBody>
      </p:sp>
      <p:sp>
        <p:nvSpPr>
          <p:cNvPr id="4" name="Slide Number Placeholder 3"/>
          <p:cNvSpPr>
            <a:spLocks noGrp="1"/>
          </p:cNvSpPr>
          <p:nvPr>
            <p:ph type="sldNum" sz="quarter" idx="5"/>
          </p:nvPr>
        </p:nvSpPr>
        <p:spPr/>
        <p:txBody>
          <a:bodyPr/>
          <a:lstStyle/>
          <a:p>
            <a:fld id="{774564F1-BF5F-4169-B30B-4EDDAA1C5E49}" type="slidenum">
              <a:rPr lang="en-US" smtClean="0"/>
              <a:t>23</a:t>
            </a:fld>
            <a:endParaRPr lang="en-US"/>
          </a:p>
        </p:txBody>
      </p:sp>
    </p:spTree>
    <p:extLst>
      <p:ext uri="{BB962C8B-B14F-4D97-AF65-F5344CB8AC3E}">
        <p14:creationId xmlns:p14="http://schemas.microsoft.com/office/powerpoint/2010/main" val="15315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But how do we prove these equations are true? </a:t>
            </a:r>
          </a:p>
        </p:txBody>
      </p:sp>
      <p:sp>
        <p:nvSpPr>
          <p:cNvPr id="4" name="Slide Number Placeholder 3"/>
          <p:cNvSpPr>
            <a:spLocks noGrp="1"/>
          </p:cNvSpPr>
          <p:nvPr>
            <p:ph type="sldNum" sz="quarter" idx="5"/>
          </p:nvPr>
        </p:nvSpPr>
        <p:spPr/>
        <p:txBody>
          <a:bodyPr/>
          <a:lstStyle/>
          <a:p>
            <a:fld id="{774564F1-BF5F-4169-B30B-4EDDAA1C5E49}" type="slidenum">
              <a:rPr lang="en-US" smtClean="0"/>
              <a:t>24</a:t>
            </a:fld>
            <a:endParaRPr lang="en-US"/>
          </a:p>
        </p:txBody>
      </p:sp>
    </p:spTree>
    <p:extLst>
      <p:ext uri="{BB962C8B-B14F-4D97-AF65-F5344CB8AC3E}">
        <p14:creationId xmlns:p14="http://schemas.microsoft.com/office/powerpoint/2010/main" val="76740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some algebra… </a:t>
            </a:r>
          </a:p>
        </p:txBody>
      </p:sp>
      <p:sp>
        <p:nvSpPr>
          <p:cNvPr id="4" name="Slide Number Placeholder 3"/>
          <p:cNvSpPr>
            <a:spLocks noGrp="1"/>
          </p:cNvSpPr>
          <p:nvPr>
            <p:ph type="sldNum" sz="quarter" idx="5"/>
          </p:nvPr>
        </p:nvSpPr>
        <p:spPr/>
        <p:txBody>
          <a:bodyPr/>
          <a:lstStyle/>
          <a:p>
            <a:fld id="{774564F1-BF5F-4169-B30B-4EDDAA1C5E49}" type="slidenum">
              <a:rPr lang="en-US" smtClean="0"/>
              <a:t>25</a:t>
            </a:fld>
            <a:endParaRPr lang="en-US"/>
          </a:p>
        </p:txBody>
      </p:sp>
    </p:spTree>
    <p:extLst>
      <p:ext uri="{BB962C8B-B14F-4D97-AF65-F5344CB8AC3E}">
        <p14:creationId xmlns:p14="http://schemas.microsoft.com/office/powerpoint/2010/main" val="10776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a:t>
            </a:r>
            <a:r>
              <a:rPr lang="en-US" dirty="0" err="1"/>
              <a:t>agin</a:t>
            </a:r>
            <a:r>
              <a:rPr lang="en-US" dirty="0"/>
              <a:t> but this doesn’t give any </a:t>
            </a:r>
            <a:r>
              <a:rPr lang="en-US" dirty="0" err="1"/>
              <a:t>intuitaion</a:t>
            </a:r>
            <a:r>
              <a:rPr lang="en-US" dirty="0"/>
              <a:t> about why this is </a:t>
            </a:r>
            <a:r>
              <a:rPr lang="en-US" dirty="0" err="1"/>
              <a:t>tue.</a:t>
            </a:r>
            <a:r>
              <a:rPr lang="en-US" dirty="0"/>
              <a:t> Why is n choose k same as n </a:t>
            </a:r>
            <a:r>
              <a:rPr lang="en-US" dirty="0" err="1"/>
              <a:t>cho</a:t>
            </a:r>
            <a:r>
              <a:rPr lang="en-US" dirty="0"/>
              <a:t>…. Let’s see</a:t>
            </a:r>
          </a:p>
        </p:txBody>
      </p:sp>
      <p:sp>
        <p:nvSpPr>
          <p:cNvPr id="4" name="Slide Number Placeholder 3"/>
          <p:cNvSpPr>
            <a:spLocks noGrp="1"/>
          </p:cNvSpPr>
          <p:nvPr>
            <p:ph type="sldNum" sz="quarter" idx="5"/>
          </p:nvPr>
        </p:nvSpPr>
        <p:spPr/>
        <p:txBody>
          <a:bodyPr/>
          <a:lstStyle/>
          <a:p>
            <a:fld id="{774564F1-BF5F-4169-B30B-4EDDAA1C5E49}" type="slidenum">
              <a:rPr lang="en-US" smtClean="0"/>
              <a:t>26</a:t>
            </a:fld>
            <a:endParaRPr lang="en-US"/>
          </a:p>
        </p:txBody>
      </p:sp>
    </p:spTree>
    <p:extLst>
      <p:ext uri="{BB962C8B-B14F-4D97-AF65-F5344CB8AC3E}">
        <p14:creationId xmlns:p14="http://schemas.microsoft.com/office/powerpoint/2010/main" val="509352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show that both of these sides count the same set of outcomes. … when we do n choose k .. Like in this picture 4 choose 1.. We are picking k thins to include in some set…. Well we can think </a:t>
            </a:r>
            <a:r>
              <a:rPr lang="en-US" dirty="0" err="1"/>
              <a:t>abtout</a:t>
            </a:r>
            <a:r>
              <a:rPr lang="en-US" dirty="0"/>
              <a:t> n choose n – k as the same thing but now we’re picking the n-k things not to include in the set.. This gives us the same set of outcomes, we’re just constructing it different ways.. Since both these sides count the same set of </a:t>
            </a:r>
            <a:r>
              <a:rPr lang="en-US" dirty="0" err="1"/>
              <a:t>otucomes</a:t>
            </a:r>
            <a:r>
              <a:rPr lang="en-US" dirty="0"/>
              <a:t>, they must be equal to each other.. </a:t>
            </a:r>
          </a:p>
        </p:txBody>
      </p:sp>
      <p:sp>
        <p:nvSpPr>
          <p:cNvPr id="4" name="Slide Number Placeholder 3"/>
          <p:cNvSpPr>
            <a:spLocks noGrp="1"/>
          </p:cNvSpPr>
          <p:nvPr>
            <p:ph type="sldNum" sz="quarter" idx="5"/>
          </p:nvPr>
        </p:nvSpPr>
        <p:spPr/>
        <p:txBody>
          <a:bodyPr/>
          <a:lstStyle/>
          <a:p>
            <a:fld id="{774564F1-BF5F-4169-B30B-4EDDAA1C5E49}" type="slidenum">
              <a:rPr lang="en-US" smtClean="0"/>
              <a:t>27</a:t>
            </a:fld>
            <a:endParaRPr lang="en-US"/>
          </a:p>
        </p:txBody>
      </p:sp>
    </p:spTree>
    <p:extLst>
      <p:ext uri="{BB962C8B-B14F-4D97-AF65-F5344CB8AC3E}">
        <p14:creationId xmlns:p14="http://schemas.microsoft.com/office/powerpoint/2010/main" val="2864362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show that both of these sides count the same set of outcomes. … when we do n choose k .. Like in this picture 4 choose 1.. We are picking k thins to include in some set…. Well we can think </a:t>
            </a:r>
            <a:r>
              <a:rPr lang="en-US" dirty="0" err="1"/>
              <a:t>abtout</a:t>
            </a:r>
            <a:r>
              <a:rPr lang="en-US" dirty="0"/>
              <a:t> n choose n – k as the same thing but now we’re picking the n-k things not to include in the set.. This gives us the same set of outcomes, we’re just constructing it different ways.. Since both these sides count the same set of </a:t>
            </a:r>
            <a:r>
              <a:rPr lang="en-US" dirty="0" err="1"/>
              <a:t>otucomes</a:t>
            </a:r>
            <a:r>
              <a:rPr lang="en-US" dirty="0"/>
              <a:t>, they must be equal to each other.. </a:t>
            </a:r>
          </a:p>
        </p:txBody>
      </p:sp>
      <p:sp>
        <p:nvSpPr>
          <p:cNvPr id="4" name="Slide Number Placeholder 3"/>
          <p:cNvSpPr>
            <a:spLocks noGrp="1"/>
          </p:cNvSpPr>
          <p:nvPr>
            <p:ph type="sldNum" sz="quarter" idx="5"/>
          </p:nvPr>
        </p:nvSpPr>
        <p:spPr/>
        <p:txBody>
          <a:bodyPr/>
          <a:lstStyle/>
          <a:p>
            <a:fld id="{774564F1-BF5F-4169-B30B-4EDDAA1C5E49}" type="slidenum">
              <a:rPr lang="en-US" smtClean="0"/>
              <a:t>28</a:t>
            </a:fld>
            <a:endParaRPr lang="en-US"/>
          </a:p>
        </p:txBody>
      </p:sp>
    </p:spTree>
    <p:extLst>
      <p:ext uri="{BB962C8B-B14F-4D97-AF65-F5344CB8AC3E}">
        <p14:creationId xmlns:p14="http://schemas.microsoft.com/office/powerpoint/2010/main" val="2729406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write this a bit more formally… let’s say we have n </a:t>
            </a:r>
            <a:r>
              <a:rPr lang="en-US" dirty="0" err="1"/>
              <a:t>peo</a:t>
            </a:r>
            <a:r>
              <a:rPr lang="en-US" dirty="0"/>
              <a:t>….. Goal is to count the number </a:t>
            </a:r>
            <a:r>
              <a:rPr lang="en-US" dirty="0" err="1"/>
              <a:t>ofpossible</a:t>
            </a:r>
            <a:r>
              <a:rPr lang="en-US" dirty="0"/>
              <a:t> teams. We are only interested in the people on the team, not the order in which they are chosen…. Let’s start with the left hand side… we’re choosing k people to be on the team…. On the </a:t>
            </a:r>
            <a:r>
              <a:rPr lang="en-US" dirty="0" err="1"/>
              <a:t>rhs</a:t>
            </a:r>
            <a:r>
              <a:rPr lang="en-US" dirty="0"/>
              <a:t> we’re not going to choose the n-k to not be on the team. Once we do this… there’s only one way tot pick the remaining k people to be on the team. So this also counts the number of ways to have…. These two expressions count the exact same things. So they must be equal to each other! This is what we call a combinatorial proof. </a:t>
            </a:r>
            <a:r>
              <a:rPr lang="en-US" dirty="0" err="1"/>
              <a:t>Intsead</a:t>
            </a:r>
            <a:r>
              <a:rPr lang="en-US" dirty="0"/>
              <a:t> of using math and lots of </a:t>
            </a:r>
            <a:r>
              <a:rPr lang="en-US" dirty="0" err="1"/>
              <a:t>algrebra</a:t>
            </a:r>
            <a:r>
              <a:rPr lang="en-US" dirty="0"/>
              <a:t>… we use what we know </a:t>
            </a:r>
            <a:r>
              <a:rPr lang="en-US" dirty="0" err="1"/>
              <a:t>abt</a:t>
            </a:r>
            <a:r>
              <a:rPr lang="en-US" dirty="0"/>
              <a:t> counting to prove that both sides </a:t>
            </a:r>
            <a:r>
              <a:rPr lang="en-US" dirty="0" err="1"/>
              <a:t>coutn</a:t>
            </a:r>
            <a:r>
              <a:rPr lang="en-US" dirty="0"/>
              <a:t> the number of options in the same </a:t>
            </a:r>
            <a:r>
              <a:rPr lang="en-US" dirty="0" err="1"/>
              <a:t>situtaiton</a:t>
            </a:r>
            <a:r>
              <a:rPr lang="en-US" dirty="0"/>
              <a:t> so the </a:t>
            </a:r>
            <a:r>
              <a:rPr lang="en-US" dirty="0" err="1"/>
              <a:t>ymust</a:t>
            </a:r>
            <a:r>
              <a:rPr lang="en-US" dirty="0"/>
              <a:t> be equal.. </a:t>
            </a:r>
          </a:p>
        </p:txBody>
      </p:sp>
      <p:sp>
        <p:nvSpPr>
          <p:cNvPr id="4" name="Slide Number Placeholder 3"/>
          <p:cNvSpPr>
            <a:spLocks noGrp="1"/>
          </p:cNvSpPr>
          <p:nvPr>
            <p:ph type="sldNum" sz="quarter" idx="5"/>
          </p:nvPr>
        </p:nvSpPr>
        <p:spPr/>
        <p:txBody>
          <a:bodyPr/>
          <a:lstStyle/>
          <a:p>
            <a:fld id="{774564F1-BF5F-4169-B30B-4EDDAA1C5E49}" type="slidenum">
              <a:rPr lang="en-US" smtClean="0"/>
              <a:t>29</a:t>
            </a:fld>
            <a:endParaRPr lang="en-US"/>
          </a:p>
        </p:txBody>
      </p:sp>
    </p:spTree>
    <p:extLst>
      <p:ext uri="{BB962C8B-B14F-4D97-AF65-F5344CB8AC3E}">
        <p14:creationId xmlns:p14="http://schemas.microsoft.com/office/powerpoint/2010/main" val="4292870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write this a bit more formally… let’s say we have n </a:t>
            </a:r>
            <a:r>
              <a:rPr lang="en-US" dirty="0" err="1"/>
              <a:t>peo</a:t>
            </a:r>
            <a:r>
              <a:rPr lang="en-US" dirty="0"/>
              <a:t>….. Goal is to count the number </a:t>
            </a:r>
            <a:r>
              <a:rPr lang="en-US" dirty="0" err="1"/>
              <a:t>ofpossible</a:t>
            </a:r>
            <a:r>
              <a:rPr lang="en-US" dirty="0"/>
              <a:t> teams. We are only interested in the people on the team, not the order in which they are chosen…. Let’s start with the left hand side… we’re choosing k people to be on the team…. On the </a:t>
            </a:r>
            <a:r>
              <a:rPr lang="en-US" dirty="0" err="1"/>
              <a:t>rhs</a:t>
            </a:r>
            <a:r>
              <a:rPr lang="en-US" dirty="0"/>
              <a:t> we’re not going to choose the n-k to not be on the team. Once we do this… there’s only one way tot pick the remaining k people to be on the team. So this also counts the number of ways to have…. These two expressions count the exact same things. So they must be equal to each other! This is what we call a combinatorial proof. </a:t>
            </a:r>
            <a:r>
              <a:rPr lang="en-US" dirty="0" err="1"/>
              <a:t>Intsead</a:t>
            </a:r>
            <a:r>
              <a:rPr lang="en-US" dirty="0"/>
              <a:t> of using math and lots of </a:t>
            </a:r>
            <a:r>
              <a:rPr lang="en-US" dirty="0" err="1"/>
              <a:t>algrebra</a:t>
            </a:r>
            <a:r>
              <a:rPr lang="en-US" dirty="0"/>
              <a:t>… we use what we know </a:t>
            </a:r>
            <a:r>
              <a:rPr lang="en-US" dirty="0" err="1"/>
              <a:t>abt</a:t>
            </a:r>
            <a:r>
              <a:rPr lang="en-US" dirty="0"/>
              <a:t> counting to prove that both sides </a:t>
            </a:r>
            <a:r>
              <a:rPr lang="en-US" dirty="0" err="1"/>
              <a:t>coutn</a:t>
            </a:r>
            <a:r>
              <a:rPr lang="en-US" dirty="0"/>
              <a:t> the number of options in the same </a:t>
            </a:r>
            <a:r>
              <a:rPr lang="en-US" dirty="0" err="1"/>
              <a:t>situtaiton</a:t>
            </a:r>
            <a:r>
              <a:rPr lang="en-US" dirty="0"/>
              <a:t> so the </a:t>
            </a:r>
            <a:r>
              <a:rPr lang="en-US" dirty="0" err="1"/>
              <a:t>ymust</a:t>
            </a:r>
            <a:r>
              <a:rPr lang="en-US"/>
              <a:t> be equal.. </a:t>
            </a:r>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30</a:t>
            </a:fld>
            <a:endParaRPr lang="en-US"/>
          </a:p>
        </p:txBody>
      </p:sp>
    </p:spTree>
    <p:extLst>
      <p:ext uri="{BB962C8B-B14F-4D97-AF65-F5344CB8AC3E}">
        <p14:creationId xmlns:p14="http://schemas.microsoft.com/office/powerpoint/2010/main" val="194094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D6B1E-9F95-4D6C-9AE3-9FBC7E23D90C}" type="slidenum">
              <a:rPr lang="en-US" smtClean="0"/>
              <a:t>4</a:t>
            </a:fld>
            <a:endParaRPr lang="en-US"/>
          </a:p>
        </p:txBody>
      </p:sp>
    </p:spTree>
    <p:extLst>
      <p:ext uri="{BB962C8B-B14F-4D97-AF65-F5344CB8AC3E}">
        <p14:creationId xmlns:p14="http://schemas.microsoft.com/office/powerpoint/2010/main" val="2325096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write this a bit more formally… let’s say we have n </a:t>
            </a:r>
            <a:r>
              <a:rPr lang="en-US" dirty="0" err="1"/>
              <a:t>peo</a:t>
            </a:r>
            <a:r>
              <a:rPr lang="en-US" dirty="0"/>
              <a:t>….. Goal is to count the number </a:t>
            </a:r>
            <a:r>
              <a:rPr lang="en-US" dirty="0" err="1"/>
              <a:t>ofpossible</a:t>
            </a:r>
            <a:r>
              <a:rPr lang="en-US" dirty="0"/>
              <a:t> teams. We are only interested in the people on the team, not the order in which they are chosen…. Let’s start with the left hand side… we’re choosing k people to be on the team…. On the </a:t>
            </a:r>
            <a:r>
              <a:rPr lang="en-US" dirty="0" err="1"/>
              <a:t>rhs</a:t>
            </a:r>
            <a:r>
              <a:rPr lang="en-US" dirty="0"/>
              <a:t> we’re not going to choose the n-k to not be on the team. Once we do this… there’s only one way tot pick the remaining k people to be on the team. So this also counts the number of ways to have…. These two expressions count the exact same things. So they must be equal to each other! This is what we call a combinatorial proof. </a:t>
            </a:r>
            <a:r>
              <a:rPr lang="en-US" dirty="0" err="1"/>
              <a:t>Intsead</a:t>
            </a:r>
            <a:r>
              <a:rPr lang="en-US" dirty="0"/>
              <a:t> of using math and lots of </a:t>
            </a:r>
            <a:r>
              <a:rPr lang="en-US" dirty="0" err="1"/>
              <a:t>algrebra</a:t>
            </a:r>
            <a:r>
              <a:rPr lang="en-US" dirty="0"/>
              <a:t>… we use what we know </a:t>
            </a:r>
            <a:r>
              <a:rPr lang="en-US" dirty="0" err="1"/>
              <a:t>abt</a:t>
            </a:r>
            <a:r>
              <a:rPr lang="en-US" dirty="0"/>
              <a:t> counting to prove that both sides </a:t>
            </a:r>
            <a:r>
              <a:rPr lang="en-US" dirty="0" err="1"/>
              <a:t>coutn</a:t>
            </a:r>
            <a:r>
              <a:rPr lang="en-US" dirty="0"/>
              <a:t> the number of options in the same </a:t>
            </a:r>
            <a:r>
              <a:rPr lang="en-US" dirty="0" err="1"/>
              <a:t>situtaiton</a:t>
            </a:r>
            <a:r>
              <a:rPr lang="en-US" dirty="0"/>
              <a:t> so the </a:t>
            </a:r>
            <a:r>
              <a:rPr lang="en-US" dirty="0" err="1"/>
              <a:t>ymust</a:t>
            </a:r>
            <a:r>
              <a:rPr lang="en-US"/>
              <a:t> be equal.. </a:t>
            </a:r>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31</a:t>
            </a:fld>
            <a:endParaRPr lang="en-US"/>
          </a:p>
        </p:txBody>
      </p:sp>
    </p:spTree>
    <p:extLst>
      <p:ext uri="{BB962C8B-B14F-4D97-AF65-F5344CB8AC3E}">
        <p14:creationId xmlns:p14="http://schemas.microsoft.com/office/powerpoint/2010/main" val="1036356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another one! This is pascal’s rule and this is the algebraic proof. Honestly idk how this even works, this </a:t>
            </a:r>
            <a:r>
              <a:rPr lang="en-US" dirty="0" err="1"/>
              <a:t>si</a:t>
            </a:r>
            <a:r>
              <a:rPr lang="en-US" dirty="0"/>
              <a:t> not fun… and with all the factorials especially the algebra is a pain </a:t>
            </a:r>
          </a:p>
        </p:txBody>
      </p:sp>
      <p:sp>
        <p:nvSpPr>
          <p:cNvPr id="4" name="Slide Number Placeholder 3"/>
          <p:cNvSpPr>
            <a:spLocks noGrp="1"/>
          </p:cNvSpPr>
          <p:nvPr>
            <p:ph type="sldNum" sz="quarter" idx="5"/>
          </p:nvPr>
        </p:nvSpPr>
        <p:spPr/>
        <p:txBody>
          <a:bodyPr/>
          <a:lstStyle/>
          <a:p>
            <a:fld id="{774564F1-BF5F-4169-B30B-4EDDAA1C5E49}" type="slidenum">
              <a:rPr lang="en-US" smtClean="0"/>
              <a:t>32</a:t>
            </a:fld>
            <a:endParaRPr lang="en-US"/>
          </a:p>
        </p:txBody>
      </p:sp>
    </p:spTree>
    <p:extLst>
      <p:ext uri="{BB962C8B-B14F-4D97-AF65-F5344CB8AC3E}">
        <p14:creationId xmlns:p14="http://schemas.microsoft.com/office/powerpoint/2010/main" val="120075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that we’re starting with the </a:t>
            </a:r>
            <a:r>
              <a:rPr lang="en-US" dirty="0" err="1"/>
              <a:t>lhs</a:t>
            </a:r>
            <a:r>
              <a:rPr lang="en-US" dirty="0"/>
              <a:t> bc It looks easier… let’s do …. Our goal is to show that both sides of these count the number of options in this same situation. </a:t>
            </a:r>
          </a:p>
          <a:p>
            <a:endParaRPr lang="en-US" dirty="0"/>
          </a:p>
          <a:p>
            <a:r>
              <a:rPr lang="en-US" dirty="0"/>
              <a:t>Start with the </a:t>
            </a:r>
            <a:r>
              <a:rPr lang="en-US" dirty="0" err="1"/>
              <a:t>lhs</a:t>
            </a:r>
            <a:r>
              <a:rPr lang="en-US" dirty="0"/>
              <a:t>… </a:t>
            </a:r>
          </a:p>
          <a:p>
            <a:r>
              <a:rPr lang="en-US" dirty="0"/>
              <a:t>In the </a:t>
            </a:r>
            <a:r>
              <a:rPr lang="en-US" dirty="0" err="1"/>
              <a:t>rhs</a:t>
            </a:r>
            <a:r>
              <a:rPr lang="en-US" dirty="0"/>
              <a:t> we see that we’re summing together two things. This </a:t>
            </a:r>
            <a:r>
              <a:rPr lang="en-US" dirty="0" err="1"/>
              <a:t>looksl</a:t>
            </a:r>
            <a:r>
              <a:rPr lang="en-US" dirty="0"/>
              <a:t> </a:t>
            </a:r>
            <a:r>
              <a:rPr lang="en-US" dirty="0" err="1"/>
              <a:t>ike</a:t>
            </a:r>
            <a:r>
              <a:rPr lang="en-US" dirty="0"/>
              <a:t> an application of the sum rule – there are some disjoint cases – in each case, we still need to pick k people in total… in this second case we’re </a:t>
            </a:r>
            <a:r>
              <a:rPr lang="en-US" dirty="0" err="1"/>
              <a:t>chososing</a:t>
            </a:r>
            <a:r>
              <a:rPr lang="en-US" dirty="0"/>
              <a:t> k people from n-1 people, this is the case when </a:t>
            </a:r>
            <a:r>
              <a:rPr lang="en-US" dirty="0" err="1"/>
              <a:t>when</a:t>
            </a:r>
            <a:r>
              <a:rPr lang="en-US" dirty="0"/>
              <a:t> Michael is not on the team… this other case, Michael Is on the team….. These cases are disjoint and cover all </a:t>
            </a:r>
            <a:r>
              <a:rPr lang="en-US" dirty="0" err="1"/>
              <a:t>posibiliets</a:t>
            </a:r>
            <a:r>
              <a:rPr lang="en-US" dirty="0"/>
              <a:t> of team formations sol… </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33</a:t>
            </a:fld>
            <a:endParaRPr lang="en-US"/>
          </a:p>
        </p:txBody>
      </p:sp>
    </p:spTree>
    <p:extLst>
      <p:ext uri="{BB962C8B-B14F-4D97-AF65-F5344CB8AC3E}">
        <p14:creationId xmlns:p14="http://schemas.microsoft.com/office/powerpoint/2010/main" val="2380389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that we’re starting with the </a:t>
            </a:r>
            <a:r>
              <a:rPr lang="en-US" dirty="0" err="1"/>
              <a:t>lhs</a:t>
            </a:r>
            <a:r>
              <a:rPr lang="en-US" dirty="0"/>
              <a:t> bc It looks easier… let’s do …. Our goal is to show that both sides of these count the number of options in this same situation. </a:t>
            </a:r>
          </a:p>
          <a:p>
            <a:endParaRPr lang="en-US" dirty="0"/>
          </a:p>
          <a:p>
            <a:r>
              <a:rPr lang="en-US" dirty="0"/>
              <a:t>Start with the </a:t>
            </a:r>
            <a:r>
              <a:rPr lang="en-US" dirty="0" err="1"/>
              <a:t>lhs</a:t>
            </a:r>
            <a:r>
              <a:rPr lang="en-US" dirty="0"/>
              <a:t>… </a:t>
            </a:r>
          </a:p>
          <a:p>
            <a:r>
              <a:rPr lang="en-US" dirty="0"/>
              <a:t>In the </a:t>
            </a:r>
            <a:r>
              <a:rPr lang="en-US" dirty="0" err="1"/>
              <a:t>rhs</a:t>
            </a:r>
            <a:r>
              <a:rPr lang="en-US" dirty="0"/>
              <a:t> we see that we’re summing together two things. This </a:t>
            </a:r>
            <a:r>
              <a:rPr lang="en-US" dirty="0" err="1"/>
              <a:t>looksl</a:t>
            </a:r>
            <a:r>
              <a:rPr lang="en-US" dirty="0"/>
              <a:t> </a:t>
            </a:r>
            <a:r>
              <a:rPr lang="en-US" dirty="0" err="1"/>
              <a:t>ike</a:t>
            </a:r>
            <a:r>
              <a:rPr lang="en-US" dirty="0"/>
              <a:t> an application of the sum rule – there are some disjoint cases – in each case, we still need to pick k people in total… in this second case we’re </a:t>
            </a:r>
            <a:r>
              <a:rPr lang="en-US" dirty="0" err="1"/>
              <a:t>chososing</a:t>
            </a:r>
            <a:r>
              <a:rPr lang="en-US" dirty="0"/>
              <a:t> k people from n-1 people, this is the case when </a:t>
            </a:r>
            <a:r>
              <a:rPr lang="en-US" dirty="0" err="1"/>
              <a:t>when</a:t>
            </a:r>
            <a:r>
              <a:rPr lang="en-US" dirty="0"/>
              <a:t> Michael is not on the team… this other case, Michael Is on the team….. These cases are disjoint and cover all </a:t>
            </a:r>
            <a:r>
              <a:rPr lang="en-US" dirty="0" err="1"/>
              <a:t>posibiliets</a:t>
            </a:r>
            <a:r>
              <a:rPr lang="en-US" dirty="0"/>
              <a:t> of team formations sol… </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34</a:t>
            </a:fld>
            <a:endParaRPr lang="en-US"/>
          </a:p>
        </p:txBody>
      </p:sp>
    </p:spTree>
    <p:extLst>
      <p:ext uri="{BB962C8B-B14F-4D97-AF65-F5344CB8AC3E}">
        <p14:creationId xmlns:p14="http://schemas.microsoft.com/office/powerpoint/2010/main" val="2127403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DE03-8C9E-46F1-5F33-8EC9063DC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90834-D339-7132-2F71-12DC6E2C2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02E0B-9303-B151-210F-196C549D221B}"/>
              </a:ext>
            </a:extLst>
          </p:cNvPr>
          <p:cNvSpPr>
            <a:spLocks noGrp="1"/>
          </p:cNvSpPr>
          <p:nvPr>
            <p:ph type="body" idx="1"/>
          </p:nvPr>
        </p:nvSpPr>
        <p:spPr/>
        <p:txBody>
          <a:bodyPr/>
          <a:lstStyle/>
          <a:p>
            <a:r>
              <a:rPr lang="en-US" dirty="0"/>
              <a:t>Say that we’re starting with the </a:t>
            </a:r>
            <a:r>
              <a:rPr lang="en-US" dirty="0" err="1"/>
              <a:t>lhs</a:t>
            </a:r>
            <a:r>
              <a:rPr lang="en-US" dirty="0"/>
              <a:t> bc It looks easier… let’s do …. Our goal is to show that both sides of these count the number of options in this same situation. </a:t>
            </a:r>
          </a:p>
          <a:p>
            <a:endParaRPr lang="en-US" dirty="0"/>
          </a:p>
          <a:p>
            <a:r>
              <a:rPr lang="en-US" dirty="0"/>
              <a:t>Start with the </a:t>
            </a:r>
            <a:r>
              <a:rPr lang="en-US" dirty="0" err="1"/>
              <a:t>lhs</a:t>
            </a:r>
            <a:r>
              <a:rPr lang="en-US" dirty="0"/>
              <a:t>… </a:t>
            </a:r>
          </a:p>
          <a:p>
            <a:r>
              <a:rPr lang="en-US" dirty="0"/>
              <a:t>In the </a:t>
            </a:r>
            <a:r>
              <a:rPr lang="en-US" dirty="0" err="1"/>
              <a:t>rhs</a:t>
            </a:r>
            <a:r>
              <a:rPr lang="en-US" dirty="0"/>
              <a:t> we see that we’re summing together two things. This </a:t>
            </a:r>
            <a:r>
              <a:rPr lang="en-US" dirty="0" err="1"/>
              <a:t>looksl</a:t>
            </a:r>
            <a:r>
              <a:rPr lang="en-US" dirty="0"/>
              <a:t> </a:t>
            </a:r>
            <a:r>
              <a:rPr lang="en-US" dirty="0" err="1"/>
              <a:t>ike</a:t>
            </a:r>
            <a:r>
              <a:rPr lang="en-US" dirty="0"/>
              <a:t> an application of the sum rule – there are some disjoint cases – in each case, we still need to pick k people in total… in this second case we’re </a:t>
            </a:r>
            <a:r>
              <a:rPr lang="en-US" dirty="0" err="1"/>
              <a:t>chososing</a:t>
            </a:r>
            <a:r>
              <a:rPr lang="en-US" dirty="0"/>
              <a:t> k people from n-1 people, this is the case when </a:t>
            </a:r>
            <a:r>
              <a:rPr lang="en-US" dirty="0" err="1"/>
              <a:t>when</a:t>
            </a:r>
            <a:r>
              <a:rPr lang="en-US" dirty="0"/>
              <a:t> Michael is not on the team… this other case, Michael Is on the team….. These cases are disjoint and cover all </a:t>
            </a:r>
            <a:r>
              <a:rPr lang="en-US" dirty="0" err="1"/>
              <a:t>posibiliets</a:t>
            </a:r>
            <a:r>
              <a:rPr lang="en-US" dirty="0"/>
              <a:t> of team formations sol… </a:t>
            </a:r>
          </a:p>
          <a:p>
            <a:endParaRPr lang="en-US" dirty="0"/>
          </a:p>
          <a:p>
            <a:endParaRPr lang="en-US" dirty="0"/>
          </a:p>
        </p:txBody>
      </p:sp>
      <p:sp>
        <p:nvSpPr>
          <p:cNvPr id="4" name="Slide Number Placeholder 3">
            <a:extLst>
              <a:ext uri="{FF2B5EF4-FFF2-40B4-BE49-F238E27FC236}">
                <a16:creationId xmlns:a16="http://schemas.microsoft.com/office/drawing/2014/main" id="{E388C29F-C44C-3054-02E7-052371EE15C9}"/>
              </a:ext>
            </a:extLst>
          </p:cNvPr>
          <p:cNvSpPr>
            <a:spLocks noGrp="1"/>
          </p:cNvSpPr>
          <p:nvPr>
            <p:ph type="sldNum" sz="quarter" idx="5"/>
          </p:nvPr>
        </p:nvSpPr>
        <p:spPr/>
        <p:txBody>
          <a:bodyPr/>
          <a:lstStyle/>
          <a:p>
            <a:fld id="{774564F1-BF5F-4169-B30B-4EDDAA1C5E49}" type="slidenum">
              <a:rPr lang="en-US" smtClean="0"/>
              <a:t>35</a:t>
            </a:fld>
            <a:endParaRPr lang="en-US"/>
          </a:p>
        </p:txBody>
      </p:sp>
    </p:spTree>
    <p:extLst>
      <p:ext uri="{BB962C8B-B14F-4D97-AF65-F5344CB8AC3E}">
        <p14:creationId xmlns:p14="http://schemas.microsoft.com/office/powerpoint/2010/main" val="1816137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this format of proofs is called a combinatorial proof. We describe </a:t>
            </a:r>
            <a:r>
              <a:rPr lang="en-US" dirty="0" err="1"/>
              <a:t>tsome</a:t>
            </a:r>
            <a:r>
              <a:rPr lang="en-US" dirty="0"/>
              <a:t> scenario, a situation or set of outcomes that we are trying to count. </a:t>
            </a:r>
          </a:p>
          <a:p>
            <a:r>
              <a:rPr lang="en-US" dirty="0"/>
              <a:t>We explain how l….., …. </a:t>
            </a:r>
          </a:p>
          <a:p>
            <a:endParaRPr lang="en-US" dirty="0"/>
          </a:p>
          <a:p>
            <a:r>
              <a:rPr lang="en-US" dirty="0"/>
              <a:t>When do we use this? </a:t>
            </a:r>
            <a:r>
              <a:rPr lang="en-US" dirty="0" err="1"/>
              <a:t>Combinoato</a:t>
            </a:r>
            <a:r>
              <a:rPr lang="en-US" dirty="0"/>
              <a:t>…. Also gives us better intuition </a:t>
            </a:r>
            <a:r>
              <a:rPr lang="en-US" dirty="0" err="1"/>
              <a:t>abt</a:t>
            </a:r>
            <a:r>
              <a:rPr lang="en-US" dirty="0"/>
              <a:t> why two equations are equal to each other.</a:t>
            </a:r>
          </a:p>
        </p:txBody>
      </p:sp>
      <p:sp>
        <p:nvSpPr>
          <p:cNvPr id="4" name="Slide Number Placeholder 3"/>
          <p:cNvSpPr>
            <a:spLocks noGrp="1"/>
          </p:cNvSpPr>
          <p:nvPr>
            <p:ph type="sldNum" sz="quarter" idx="5"/>
          </p:nvPr>
        </p:nvSpPr>
        <p:spPr/>
        <p:txBody>
          <a:bodyPr/>
          <a:lstStyle/>
          <a:p>
            <a:fld id="{774564F1-BF5F-4169-B30B-4EDDAA1C5E49}" type="slidenum">
              <a:rPr lang="en-US" smtClean="0"/>
              <a:t>36</a:t>
            </a:fld>
            <a:endParaRPr lang="en-US"/>
          </a:p>
        </p:txBody>
      </p:sp>
    </p:spTree>
    <p:extLst>
      <p:ext uri="{BB962C8B-B14F-4D97-AF65-F5344CB8AC3E}">
        <p14:creationId xmlns:p14="http://schemas.microsoft.com/office/powerpoint/2010/main" val="1654522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this format of proofs is called a combinatorial proof. We describe </a:t>
            </a:r>
            <a:r>
              <a:rPr lang="en-US" dirty="0" err="1"/>
              <a:t>tsome</a:t>
            </a:r>
            <a:r>
              <a:rPr lang="en-US" dirty="0"/>
              <a:t> scenario, a situation or set of outcomes that we are trying to count. </a:t>
            </a:r>
          </a:p>
          <a:p>
            <a:r>
              <a:rPr lang="en-US" dirty="0"/>
              <a:t>We explain how l….., …. </a:t>
            </a:r>
          </a:p>
          <a:p>
            <a:endParaRPr lang="en-US" dirty="0"/>
          </a:p>
          <a:p>
            <a:r>
              <a:rPr lang="en-US" dirty="0"/>
              <a:t>When do we use this? </a:t>
            </a:r>
            <a:r>
              <a:rPr lang="en-US" dirty="0" err="1"/>
              <a:t>Combinoato</a:t>
            </a:r>
            <a:r>
              <a:rPr lang="en-US" dirty="0"/>
              <a:t>…. Also gives us better intuition </a:t>
            </a:r>
            <a:r>
              <a:rPr lang="en-US" dirty="0" err="1"/>
              <a:t>abt</a:t>
            </a:r>
            <a:r>
              <a:rPr lang="en-US" dirty="0"/>
              <a:t> why two equations are equal to each other.</a:t>
            </a:r>
          </a:p>
        </p:txBody>
      </p:sp>
      <p:sp>
        <p:nvSpPr>
          <p:cNvPr id="4" name="Slide Number Placeholder 3"/>
          <p:cNvSpPr>
            <a:spLocks noGrp="1"/>
          </p:cNvSpPr>
          <p:nvPr>
            <p:ph type="sldNum" sz="quarter" idx="5"/>
          </p:nvPr>
        </p:nvSpPr>
        <p:spPr/>
        <p:txBody>
          <a:bodyPr/>
          <a:lstStyle/>
          <a:p>
            <a:fld id="{774564F1-BF5F-4169-B30B-4EDDAA1C5E49}" type="slidenum">
              <a:rPr lang="en-US" smtClean="0"/>
              <a:t>37</a:t>
            </a:fld>
            <a:endParaRPr lang="en-US"/>
          </a:p>
        </p:txBody>
      </p:sp>
    </p:spTree>
    <p:extLst>
      <p:ext uri="{BB962C8B-B14F-4D97-AF65-F5344CB8AC3E}">
        <p14:creationId xmlns:p14="http://schemas.microsoft.com/office/powerpoint/2010/main" val="4034318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 of tips…. Think </a:t>
            </a:r>
            <a:r>
              <a:rPr lang="en-US" dirty="0" err="1"/>
              <a:t>abt</a:t>
            </a:r>
            <a:r>
              <a:rPr lang="en-US" dirty="0"/>
              <a:t> what sequential process might be being used to cont.. Kinda like doing a counting problem </a:t>
            </a:r>
            <a:r>
              <a:rPr lang="en-US" dirty="0" err="1"/>
              <a:t>backwords</a:t>
            </a:r>
            <a:r>
              <a:rPr lang="en-US" dirty="0"/>
              <a:t>, explaining why an answer </a:t>
            </a:r>
            <a:r>
              <a:rPr lang="en-US" dirty="0" err="1"/>
              <a:t>coutsn</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38</a:t>
            </a:fld>
            <a:endParaRPr lang="en-US"/>
          </a:p>
        </p:txBody>
      </p:sp>
    </p:spTree>
    <p:extLst>
      <p:ext uri="{BB962C8B-B14F-4D97-AF65-F5344CB8AC3E}">
        <p14:creationId xmlns:p14="http://schemas.microsoft.com/office/powerpoint/2010/main" val="2365947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 </a:t>
            </a:r>
          </a:p>
        </p:txBody>
      </p:sp>
      <p:sp>
        <p:nvSpPr>
          <p:cNvPr id="4" name="Slide Number Placeholder 3"/>
          <p:cNvSpPr>
            <a:spLocks noGrp="1"/>
          </p:cNvSpPr>
          <p:nvPr>
            <p:ph type="sldNum" sz="quarter" idx="5"/>
          </p:nvPr>
        </p:nvSpPr>
        <p:spPr/>
        <p:txBody>
          <a:bodyPr/>
          <a:lstStyle/>
          <a:p>
            <a:fld id="{774564F1-BF5F-4169-B30B-4EDDAA1C5E49}" type="slidenum">
              <a:rPr lang="en-US" smtClean="0"/>
              <a:t>39</a:t>
            </a:fld>
            <a:endParaRPr lang="en-US"/>
          </a:p>
        </p:txBody>
      </p:sp>
    </p:spTree>
    <p:extLst>
      <p:ext uri="{BB962C8B-B14F-4D97-AF65-F5344CB8AC3E}">
        <p14:creationId xmlns:p14="http://schemas.microsoft.com/office/powerpoint/2010/main" val="2713054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y’all think? </a:t>
            </a:r>
            <a:r>
              <a:rPr lang="en-US" dirty="0" err="1"/>
              <a:t>Im</a:t>
            </a:r>
            <a:r>
              <a:rPr lang="en-US" dirty="0"/>
              <a:t> excluding bald people by the way in this problem, no offense</a:t>
            </a:r>
          </a:p>
        </p:txBody>
      </p:sp>
      <p:sp>
        <p:nvSpPr>
          <p:cNvPr id="4" name="Slide Number Placeholder 3"/>
          <p:cNvSpPr>
            <a:spLocks noGrp="1"/>
          </p:cNvSpPr>
          <p:nvPr>
            <p:ph type="sldNum" sz="quarter" idx="5"/>
          </p:nvPr>
        </p:nvSpPr>
        <p:spPr/>
        <p:txBody>
          <a:bodyPr/>
          <a:lstStyle/>
          <a:p>
            <a:fld id="{774564F1-BF5F-4169-B30B-4EDDAA1C5E49}" type="slidenum">
              <a:rPr lang="en-US" smtClean="0"/>
              <a:t>40</a:t>
            </a:fld>
            <a:endParaRPr lang="en-US"/>
          </a:p>
        </p:txBody>
      </p:sp>
    </p:spTree>
    <p:extLst>
      <p:ext uri="{BB962C8B-B14F-4D97-AF65-F5344CB8AC3E}">
        <p14:creationId xmlns:p14="http://schemas.microsoft.com/office/powerpoint/2010/main" val="176098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right in with another counting rule, called the stars and bars approach</a:t>
            </a:r>
          </a:p>
        </p:txBody>
      </p:sp>
      <p:sp>
        <p:nvSpPr>
          <p:cNvPr id="4" name="Slide Number Placeholder 3"/>
          <p:cNvSpPr>
            <a:spLocks noGrp="1"/>
          </p:cNvSpPr>
          <p:nvPr>
            <p:ph type="sldNum" sz="quarter" idx="5"/>
          </p:nvPr>
        </p:nvSpPr>
        <p:spPr/>
        <p:txBody>
          <a:bodyPr/>
          <a:lstStyle/>
          <a:p>
            <a:fld id="{774564F1-BF5F-4169-B30B-4EDDAA1C5E49}" type="slidenum">
              <a:rPr lang="en-US" smtClean="0"/>
              <a:t>5</a:t>
            </a:fld>
            <a:endParaRPr lang="en-US"/>
          </a:p>
        </p:txBody>
      </p:sp>
    </p:spTree>
    <p:extLst>
      <p:ext uri="{BB962C8B-B14F-4D97-AF65-F5344CB8AC3E}">
        <p14:creationId xmlns:p14="http://schemas.microsoft.com/office/powerpoint/2010/main" val="2914314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t>
            </a:r>
            <a:r>
              <a:rPr lang="en-US" dirty="0" err="1"/>
              <a:t>abt</a:t>
            </a:r>
            <a:r>
              <a:rPr lang="en-US" dirty="0"/>
              <a:t> the answer to this question, ewe need to first learn </a:t>
            </a:r>
            <a:r>
              <a:rPr lang="en-US" dirty="0" err="1"/>
              <a:t>smth</a:t>
            </a:r>
            <a:r>
              <a:rPr lang="en-US" dirty="0"/>
              <a:t> called the pigeonhole principle.. This gives some guarantees about the number of things that fall into the same bucket when we are </a:t>
            </a:r>
            <a:r>
              <a:rPr lang="en-US" dirty="0" err="1"/>
              <a:t>assigne</a:t>
            </a:r>
            <a:r>
              <a:rPr lang="en-US" dirty="0"/>
              <a:t> things to a bucket. So let’s think about this. So we have 5 </a:t>
            </a:r>
            <a:r>
              <a:rPr lang="en-US" dirty="0" err="1"/>
              <a:t>pigoens</a:t>
            </a:r>
            <a:r>
              <a:rPr lang="en-US" dirty="0"/>
              <a:t> that are being placed into 4 holes.. Let’s try to spread these out as </a:t>
            </a:r>
            <a:r>
              <a:rPr lang="en-US" dirty="0" err="1"/>
              <a:t>muchas</a:t>
            </a:r>
            <a:r>
              <a:rPr lang="en-US" dirty="0"/>
              <a:t> possible avoid having these placed in the same hole. </a:t>
            </a:r>
          </a:p>
        </p:txBody>
      </p:sp>
      <p:sp>
        <p:nvSpPr>
          <p:cNvPr id="4" name="Slide Number Placeholder 3"/>
          <p:cNvSpPr>
            <a:spLocks noGrp="1"/>
          </p:cNvSpPr>
          <p:nvPr>
            <p:ph type="sldNum" sz="quarter" idx="5"/>
          </p:nvPr>
        </p:nvSpPr>
        <p:spPr/>
        <p:txBody>
          <a:bodyPr/>
          <a:lstStyle/>
          <a:p>
            <a:fld id="{774564F1-BF5F-4169-B30B-4EDDAA1C5E49}" type="slidenum">
              <a:rPr lang="en-US" smtClean="0"/>
              <a:t>41</a:t>
            </a:fld>
            <a:endParaRPr lang="en-US"/>
          </a:p>
        </p:txBody>
      </p:sp>
    </p:spTree>
    <p:extLst>
      <p:ext uri="{BB962C8B-B14F-4D97-AF65-F5344CB8AC3E}">
        <p14:creationId xmlns:p14="http://schemas.microsoft.com/office/powerpoint/2010/main" val="2159053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see, that regardless of how we place the pigeons into the holes, there will be at least one hole pigeon in the same hole. In this case we have 2 </a:t>
            </a:r>
            <a:r>
              <a:rPr lang="en-US" dirty="0" err="1"/>
              <a:t>pigons</a:t>
            </a:r>
            <a:r>
              <a:rPr lang="en-US" dirty="0"/>
              <a:t>. We could also have more than that.. Because there are more pigeons than number of holes, we know for sure that at least one of holes will have at least 2 pigeons</a:t>
            </a:r>
          </a:p>
        </p:txBody>
      </p:sp>
      <p:sp>
        <p:nvSpPr>
          <p:cNvPr id="4" name="Slide Number Placeholder 3"/>
          <p:cNvSpPr>
            <a:spLocks noGrp="1"/>
          </p:cNvSpPr>
          <p:nvPr>
            <p:ph type="sldNum" sz="quarter" idx="5"/>
          </p:nvPr>
        </p:nvSpPr>
        <p:spPr/>
        <p:txBody>
          <a:bodyPr/>
          <a:lstStyle/>
          <a:p>
            <a:fld id="{774564F1-BF5F-4169-B30B-4EDDAA1C5E49}" type="slidenum">
              <a:rPr lang="en-US" smtClean="0"/>
              <a:t>42</a:t>
            </a:fld>
            <a:endParaRPr lang="en-US"/>
          </a:p>
        </p:txBody>
      </p:sp>
    </p:spTree>
    <p:extLst>
      <p:ext uri="{BB962C8B-B14F-4D97-AF65-F5344CB8AC3E}">
        <p14:creationId xmlns:p14="http://schemas.microsoft.com/office/powerpoint/2010/main" val="3828037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see, that regardless of how we place the pigeons into the holes, there will be at least one hole pigeon in the same hole. In this case we have 2 </a:t>
            </a:r>
            <a:r>
              <a:rPr lang="en-US" dirty="0" err="1"/>
              <a:t>pigons</a:t>
            </a:r>
            <a:r>
              <a:rPr lang="en-US" dirty="0"/>
              <a:t>. We could also have more than that.. Because there are more pigeons than number of holes, we know for sure that at least one of holes will have at least 2 pigeons</a:t>
            </a:r>
          </a:p>
        </p:txBody>
      </p:sp>
      <p:sp>
        <p:nvSpPr>
          <p:cNvPr id="4" name="Slide Number Placeholder 3"/>
          <p:cNvSpPr>
            <a:spLocks noGrp="1"/>
          </p:cNvSpPr>
          <p:nvPr>
            <p:ph type="sldNum" sz="quarter" idx="5"/>
          </p:nvPr>
        </p:nvSpPr>
        <p:spPr/>
        <p:txBody>
          <a:bodyPr/>
          <a:lstStyle/>
          <a:p>
            <a:fld id="{774564F1-BF5F-4169-B30B-4EDDAA1C5E49}" type="slidenum">
              <a:rPr lang="en-US" smtClean="0"/>
              <a:t>43</a:t>
            </a:fld>
            <a:endParaRPr lang="en-US"/>
          </a:p>
        </p:txBody>
      </p:sp>
    </p:spTree>
    <p:extLst>
      <p:ext uri="{BB962C8B-B14F-4D97-AF65-F5344CB8AC3E}">
        <p14:creationId xmlns:p14="http://schemas.microsoft.com/office/powerpoint/2010/main" val="1393832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known as the pigeonhole…. </a:t>
            </a:r>
          </a:p>
        </p:txBody>
      </p:sp>
      <p:sp>
        <p:nvSpPr>
          <p:cNvPr id="4" name="Slide Number Placeholder 3"/>
          <p:cNvSpPr>
            <a:spLocks noGrp="1"/>
          </p:cNvSpPr>
          <p:nvPr>
            <p:ph type="sldNum" sz="quarter" idx="5"/>
          </p:nvPr>
        </p:nvSpPr>
        <p:spPr/>
        <p:txBody>
          <a:bodyPr/>
          <a:lstStyle/>
          <a:p>
            <a:fld id="{774564F1-BF5F-4169-B30B-4EDDAA1C5E49}" type="slidenum">
              <a:rPr lang="en-US" smtClean="0"/>
              <a:t>44</a:t>
            </a:fld>
            <a:endParaRPr lang="en-US"/>
          </a:p>
        </p:txBody>
      </p:sp>
    </p:spTree>
    <p:extLst>
      <p:ext uri="{BB962C8B-B14F-4D97-AF65-F5344CB8AC3E}">
        <p14:creationId xmlns:p14="http://schemas.microsoft.com/office/powerpoint/2010/main" val="1970900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generalize this…. If we have more </a:t>
            </a:r>
            <a:r>
              <a:rPr lang="en-US" dirty="0" err="1"/>
              <a:t>pgieons</a:t>
            </a:r>
            <a:r>
              <a:rPr lang="en-US" dirty="0"/>
              <a:t> than holes and each pigeon is going to be in one of the holes, there is going to be at least one hole with at least … pigeons in the same hole… </a:t>
            </a:r>
          </a:p>
        </p:txBody>
      </p:sp>
      <p:sp>
        <p:nvSpPr>
          <p:cNvPr id="4" name="Slide Number Placeholder 3"/>
          <p:cNvSpPr>
            <a:spLocks noGrp="1"/>
          </p:cNvSpPr>
          <p:nvPr>
            <p:ph type="sldNum" sz="quarter" idx="5"/>
          </p:nvPr>
        </p:nvSpPr>
        <p:spPr/>
        <p:txBody>
          <a:bodyPr/>
          <a:lstStyle/>
          <a:p>
            <a:fld id="{774564F1-BF5F-4169-B30B-4EDDAA1C5E49}" type="slidenum">
              <a:rPr lang="en-US" smtClean="0"/>
              <a:t>45</a:t>
            </a:fld>
            <a:endParaRPr lang="en-US"/>
          </a:p>
        </p:txBody>
      </p:sp>
    </p:spTree>
    <p:extLst>
      <p:ext uri="{BB962C8B-B14F-4D97-AF65-F5344CB8AC3E}">
        <p14:creationId xmlns:p14="http://schemas.microsoft.com/office/powerpoint/2010/main" val="3423515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t>
            </a:r>
            <a:r>
              <a:rPr lang="en-US" dirty="0" err="1"/>
              <a:t>celing</a:t>
            </a:r>
            <a:r>
              <a:rPr lang="en-US" dirty="0"/>
              <a:t> of … … let’s look at example to put this rule feel </a:t>
            </a:r>
            <a:r>
              <a:rPr lang="en-US" dirty="0" err="1"/>
              <a:t>kinda</a:t>
            </a:r>
            <a:r>
              <a:rPr lang="en-US" dirty="0"/>
              <a:t> abstract into practice</a:t>
            </a:r>
          </a:p>
        </p:txBody>
      </p:sp>
      <p:sp>
        <p:nvSpPr>
          <p:cNvPr id="4" name="Slide Number Placeholder 3"/>
          <p:cNvSpPr>
            <a:spLocks noGrp="1"/>
          </p:cNvSpPr>
          <p:nvPr>
            <p:ph type="sldNum" sz="quarter" idx="5"/>
          </p:nvPr>
        </p:nvSpPr>
        <p:spPr/>
        <p:txBody>
          <a:bodyPr/>
          <a:lstStyle/>
          <a:p>
            <a:fld id="{774564F1-BF5F-4169-B30B-4EDDAA1C5E49}" type="slidenum">
              <a:rPr lang="en-US" smtClean="0"/>
              <a:t>46</a:t>
            </a:fld>
            <a:endParaRPr lang="en-US"/>
          </a:p>
        </p:txBody>
      </p:sp>
    </p:spTree>
    <p:extLst>
      <p:ext uri="{BB962C8B-B14F-4D97-AF65-F5344CB8AC3E}">
        <p14:creationId xmlns:p14="http://schemas.microsoft.com/office/powerpoint/2010/main" val="1044778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81B5-E642-E340-E8F6-97F948906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7041A-3620-2964-7C89-C73974BDA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B1630-5967-DE80-80DF-143412FC7FF5}"/>
              </a:ext>
            </a:extLst>
          </p:cNvPr>
          <p:cNvSpPr>
            <a:spLocks noGrp="1"/>
          </p:cNvSpPr>
          <p:nvPr>
            <p:ph type="body" idx="1"/>
          </p:nvPr>
        </p:nvSpPr>
        <p:spPr/>
        <p:txBody>
          <a:bodyPr/>
          <a:lstStyle/>
          <a:p>
            <a:r>
              <a:rPr lang="en-US" dirty="0"/>
              <a:t>….now, </a:t>
            </a:r>
            <a:r>
              <a:rPr lang="en-US" dirty="0" err="1"/>
              <a:t>we’er</a:t>
            </a:r>
            <a:r>
              <a:rPr lang="en-US" dirty="0"/>
              <a:t> going to see how to apply </a:t>
            </a:r>
            <a:r>
              <a:rPr lang="en-US" dirty="0" err="1"/>
              <a:t>pigonehole</a:t>
            </a:r>
            <a:r>
              <a:rPr lang="en-US" dirty="0"/>
              <a:t> to this problem. We let he pigeons the  … be the classes to </a:t>
            </a:r>
            <a:r>
              <a:rPr lang="en-US" dirty="0" err="1"/>
              <a:t>take.a</a:t>
            </a:r>
            <a:r>
              <a:rPr lang="en-US" dirty="0"/>
              <a:t> </a:t>
            </a:r>
            <a:r>
              <a:rPr lang="en-US" dirty="0" err="1"/>
              <a:t>nd</a:t>
            </a:r>
            <a:r>
              <a:rPr lang="en-US" dirty="0"/>
              <a:t> the hole …. Each </a:t>
            </a:r>
            <a:r>
              <a:rPr lang="en-US" dirty="0" err="1"/>
              <a:t>pigon</a:t>
            </a:r>
            <a:r>
              <a:rPr lang="en-US" dirty="0"/>
              <a:t> is going to fall of is a </a:t>
            </a:r>
            <a:r>
              <a:rPr lang="en-US" dirty="0" err="1"/>
              <a:t>particupar</a:t>
            </a:r>
            <a:r>
              <a:rPr lang="en-US" dirty="0"/>
              <a:t>. This is assuming that you are going to take all classes at some point. We have the pigeons that are going to be each assigned to one of the pigeonholes… n = 10, k=3. </a:t>
            </a:r>
          </a:p>
        </p:txBody>
      </p:sp>
      <p:sp>
        <p:nvSpPr>
          <p:cNvPr id="4" name="Slide Number Placeholder 3">
            <a:extLst>
              <a:ext uri="{FF2B5EF4-FFF2-40B4-BE49-F238E27FC236}">
                <a16:creationId xmlns:a16="http://schemas.microsoft.com/office/drawing/2014/main" id="{AE0E2EB2-4AB7-02E3-DE0D-0EFD0B3B2A1E}"/>
              </a:ext>
            </a:extLst>
          </p:cNvPr>
          <p:cNvSpPr>
            <a:spLocks noGrp="1"/>
          </p:cNvSpPr>
          <p:nvPr>
            <p:ph type="sldNum" sz="quarter" idx="5"/>
          </p:nvPr>
        </p:nvSpPr>
        <p:spPr/>
        <p:txBody>
          <a:bodyPr/>
          <a:lstStyle/>
          <a:p>
            <a:fld id="{774564F1-BF5F-4169-B30B-4EDDAA1C5E49}" type="slidenum">
              <a:rPr lang="en-US" smtClean="0"/>
              <a:t>47</a:t>
            </a:fld>
            <a:endParaRPr lang="en-US"/>
          </a:p>
        </p:txBody>
      </p:sp>
    </p:spTree>
    <p:extLst>
      <p:ext uri="{BB962C8B-B14F-4D97-AF65-F5344CB8AC3E}">
        <p14:creationId xmlns:p14="http://schemas.microsoft.com/office/powerpoint/2010/main" val="3441549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t>
            </a:r>
            <a:r>
              <a:rPr lang="en-US" dirty="0" err="1"/>
              <a:t>we’er</a:t>
            </a:r>
            <a:r>
              <a:rPr lang="en-US" dirty="0"/>
              <a:t> going to see how to apply </a:t>
            </a:r>
            <a:r>
              <a:rPr lang="en-US" dirty="0" err="1"/>
              <a:t>pigonehole</a:t>
            </a:r>
            <a:r>
              <a:rPr lang="en-US" dirty="0"/>
              <a:t> to this problem. We let he pigeons the  … be the classes to </a:t>
            </a:r>
            <a:r>
              <a:rPr lang="en-US" dirty="0" err="1"/>
              <a:t>take.a</a:t>
            </a:r>
            <a:r>
              <a:rPr lang="en-US" dirty="0"/>
              <a:t> </a:t>
            </a:r>
            <a:r>
              <a:rPr lang="en-US" dirty="0" err="1"/>
              <a:t>nd</a:t>
            </a:r>
            <a:r>
              <a:rPr lang="en-US" dirty="0"/>
              <a:t> the hole …. Each </a:t>
            </a:r>
            <a:r>
              <a:rPr lang="en-US" dirty="0" err="1"/>
              <a:t>pigon</a:t>
            </a:r>
            <a:r>
              <a:rPr lang="en-US" dirty="0"/>
              <a:t> is going to fall of is a </a:t>
            </a:r>
            <a:r>
              <a:rPr lang="en-US" dirty="0" err="1"/>
              <a:t>particupar</a:t>
            </a:r>
            <a:r>
              <a:rPr lang="en-US" dirty="0"/>
              <a:t>. This is assuming that you are going to take all classes at some point. We have the pigeons that are going to be each assigned to one of the pigeonholes… n = 10, k=3. </a:t>
            </a:r>
          </a:p>
        </p:txBody>
      </p:sp>
      <p:sp>
        <p:nvSpPr>
          <p:cNvPr id="4" name="Slide Number Placeholder 3"/>
          <p:cNvSpPr>
            <a:spLocks noGrp="1"/>
          </p:cNvSpPr>
          <p:nvPr>
            <p:ph type="sldNum" sz="quarter" idx="5"/>
          </p:nvPr>
        </p:nvSpPr>
        <p:spPr/>
        <p:txBody>
          <a:bodyPr/>
          <a:lstStyle/>
          <a:p>
            <a:fld id="{774564F1-BF5F-4169-B30B-4EDDAA1C5E49}" type="slidenum">
              <a:rPr lang="en-US" smtClean="0"/>
              <a:t>48</a:t>
            </a:fld>
            <a:endParaRPr lang="en-US"/>
          </a:p>
        </p:txBody>
      </p:sp>
    </p:spTree>
    <p:extLst>
      <p:ext uri="{BB962C8B-B14F-4D97-AF65-F5344CB8AC3E}">
        <p14:creationId xmlns:p14="http://schemas.microsoft.com/office/powerpoint/2010/main" val="3970311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process to use when .. Is identifying how to apply the pigeonhole principle to the problem.. So we first define what the </a:t>
            </a:r>
            <a:r>
              <a:rPr lang="en-US" dirty="0" err="1"/>
              <a:t>pgieons</a:t>
            </a:r>
            <a:r>
              <a:rPr lang="en-US" dirty="0"/>
              <a:t> are …. How we map in the context of the problem…</a:t>
            </a:r>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49</a:t>
            </a:fld>
            <a:endParaRPr lang="en-US"/>
          </a:p>
        </p:txBody>
      </p:sp>
    </p:spTree>
    <p:extLst>
      <p:ext uri="{BB962C8B-B14F-4D97-AF65-F5344CB8AC3E}">
        <p14:creationId xmlns:p14="http://schemas.microsoft.com/office/powerpoint/2010/main" val="1983190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process to use when .. Is identifying how to apply the pigeonhole principle to the problem.. So we first define what the </a:t>
            </a:r>
            <a:r>
              <a:rPr lang="en-US" dirty="0" err="1"/>
              <a:t>pgieons</a:t>
            </a:r>
            <a:r>
              <a:rPr lang="en-US" dirty="0"/>
              <a:t> are …. How we map in the context of the problem…</a:t>
            </a:r>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50</a:t>
            </a:fld>
            <a:endParaRPr lang="en-US"/>
          </a:p>
        </p:txBody>
      </p:sp>
    </p:spTree>
    <p:extLst>
      <p:ext uri="{BB962C8B-B14F-4D97-AF65-F5344CB8AC3E}">
        <p14:creationId xmlns:p14="http://schemas.microsoft.com/office/powerpoint/2010/main" val="208804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7A434-D450-0762-78E3-93AAABDB3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D63B1-418E-866B-88D7-E324ADF61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A9111-DC75-705B-46AA-9F880E828AB9}"/>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EDD92CD5-FD89-B86B-20AC-6B7AC3E3ABE0}"/>
              </a:ext>
            </a:extLst>
          </p:cNvPr>
          <p:cNvSpPr>
            <a:spLocks noGrp="1"/>
          </p:cNvSpPr>
          <p:nvPr>
            <p:ph type="sldNum" sz="quarter" idx="5"/>
          </p:nvPr>
        </p:nvSpPr>
        <p:spPr/>
        <p:txBody>
          <a:bodyPr/>
          <a:lstStyle/>
          <a:p>
            <a:fld id="{774564F1-BF5F-4169-B30B-4EDDAA1C5E49}" type="slidenum">
              <a:rPr lang="en-US" smtClean="0"/>
              <a:t>6</a:t>
            </a:fld>
            <a:endParaRPr lang="en-US"/>
          </a:p>
        </p:txBody>
      </p:sp>
    </p:spTree>
    <p:extLst>
      <p:ext uri="{BB962C8B-B14F-4D97-AF65-F5344CB8AC3E}">
        <p14:creationId xmlns:p14="http://schemas.microsoft.com/office/powerpoint/2010/main" val="12219225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know to … if you’re trying to </a:t>
            </a:r>
            <a:r>
              <a:rPr lang="en-US" dirty="0" err="1"/>
              <a:t>rpove</a:t>
            </a:r>
            <a:r>
              <a:rPr lang="en-US" dirty="0"/>
              <a:t> something… think about what </a:t>
            </a:r>
          </a:p>
        </p:txBody>
      </p:sp>
      <p:sp>
        <p:nvSpPr>
          <p:cNvPr id="4" name="Slide Number Placeholder 3"/>
          <p:cNvSpPr>
            <a:spLocks noGrp="1"/>
          </p:cNvSpPr>
          <p:nvPr>
            <p:ph type="sldNum" sz="quarter" idx="5"/>
          </p:nvPr>
        </p:nvSpPr>
        <p:spPr/>
        <p:txBody>
          <a:bodyPr/>
          <a:lstStyle/>
          <a:p>
            <a:fld id="{774564F1-BF5F-4169-B30B-4EDDAA1C5E49}" type="slidenum">
              <a:rPr lang="en-US" smtClean="0"/>
              <a:t>51</a:t>
            </a:fld>
            <a:endParaRPr lang="en-US"/>
          </a:p>
        </p:txBody>
      </p:sp>
    </p:spTree>
    <p:extLst>
      <p:ext uri="{BB962C8B-B14F-4D97-AF65-F5344CB8AC3E}">
        <p14:creationId xmlns:p14="http://schemas.microsoft.com/office/powerpoint/2010/main" val="2642512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our problem that </a:t>
            </a:r>
            <a:r>
              <a:rPr lang="en-US" dirty="0" err="1"/>
              <a:t>w’ere</a:t>
            </a:r>
            <a:r>
              <a:rPr lang="en-US" dirty="0"/>
              <a:t> all very excited to know the answer… we know that find if there are at least two people with the same number of hairs. To apply the pigeonhole principle, we want to have some </a:t>
            </a:r>
            <a:r>
              <a:rPr lang="en-US" dirty="0" err="1"/>
              <a:t>pgioens</a:t>
            </a:r>
            <a:r>
              <a:rPr lang="en-US" dirty="0"/>
              <a:t> </a:t>
            </a:r>
          </a:p>
        </p:txBody>
      </p:sp>
      <p:sp>
        <p:nvSpPr>
          <p:cNvPr id="4" name="Slide Number Placeholder 3"/>
          <p:cNvSpPr>
            <a:spLocks noGrp="1"/>
          </p:cNvSpPr>
          <p:nvPr>
            <p:ph type="sldNum" sz="quarter" idx="5"/>
          </p:nvPr>
        </p:nvSpPr>
        <p:spPr/>
        <p:txBody>
          <a:bodyPr/>
          <a:lstStyle/>
          <a:p>
            <a:fld id="{774564F1-BF5F-4169-B30B-4EDDAA1C5E49}" type="slidenum">
              <a:rPr lang="en-US" smtClean="0"/>
              <a:t>52</a:t>
            </a:fld>
            <a:endParaRPr lang="en-US"/>
          </a:p>
        </p:txBody>
      </p:sp>
    </p:spTree>
    <p:extLst>
      <p:ext uri="{BB962C8B-B14F-4D97-AF65-F5344CB8AC3E}">
        <p14:creationId xmlns:p14="http://schemas.microsoft.com/office/powerpoint/2010/main" val="2384827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 fun statements, and you can show off to your friends with some fun facts…. There are applications in other cs stuff.. For example, how many of you heard about hashing.. Learn about it in 332 so no worries if this doesn’t’ make sense, but u can analyze the collisions that happen when more items than hash slots..</a:t>
            </a:r>
          </a:p>
          <a:p>
            <a:r>
              <a:rPr lang="en-US" dirty="0"/>
              <a:t>Also useful with things like resource allocation and data compression.</a:t>
            </a:r>
          </a:p>
          <a:p>
            <a:endParaRPr lang="en-US" dirty="0"/>
          </a:p>
          <a:p>
            <a:r>
              <a:rPr lang="en-US" dirty="0"/>
              <a:t>Questions? </a:t>
            </a:r>
          </a:p>
        </p:txBody>
      </p:sp>
      <p:sp>
        <p:nvSpPr>
          <p:cNvPr id="4" name="Slide Number Placeholder 3"/>
          <p:cNvSpPr>
            <a:spLocks noGrp="1"/>
          </p:cNvSpPr>
          <p:nvPr>
            <p:ph type="sldNum" sz="quarter" idx="5"/>
          </p:nvPr>
        </p:nvSpPr>
        <p:spPr/>
        <p:txBody>
          <a:bodyPr/>
          <a:lstStyle/>
          <a:p>
            <a:fld id="{774564F1-BF5F-4169-B30B-4EDDAA1C5E49}" type="slidenum">
              <a:rPr lang="en-US" smtClean="0"/>
              <a:t>53</a:t>
            </a:fld>
            <a:endParaRPr lang="en-US"/>
          </a:p>
        </p:txBody>
      </p:sp>
    </p:spTree>
    <p:extLst>
      <p:ext uri="{BB962C8B-B14F-4D97-AF65-F5344CB8AC3E}">
        <p14:creationId xmlns:p14="http://schemas.microsoft.com/office/powerpoint/2010/main" val="4212028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that’s the end of the counting rules </a:t>
            </a:r>
            <a:r>
              <a:rPr lang="en-US" dirty="0" err="1"/>
              <a:t>yay.let’s</a:t>
            </a:r>
            <a:r>
              <a:rPr lang="en-US" dirty="0"/>
              <a:t> review these ways that we’ve talked </a:t>
            </a:r>
            <a:r>
              <a:rPr lang="en-US" dirty="0" err="1"/>
              <a:t>abt</a:t>
            </a:r>
            <a:r>
              <a:rPr lang="en-US" dirty="0"/>
              <a:t>, practice, and talk </a:t>
            </a:r>
            <a:r>
              <a:rPr lang="en-US" dirty="0" err="1"/>
              <a:t>abt</a:t>
            </a:r>
            <a:r>
              <a:rPr lang="en-US" dirty="0"/>
              <a:t> how to figure out how to approach counting problems. </a:t>
            </a:r>
          </a:p>
        </p:txBody>
      </p:sp>
      <p:sp>
        <p:nvSpPr>
          <p:cNvPr id="4" name="Slide Number Placeholder 3"/>
          <p:cNvSpPr>
            <a:spLocks noGrp="1"/>
          </p:cNvSpPr>
          <p:nvPr>
            <p:ph type="sldNum" sz="quarter" idx="5"/>
          </p:nvPr>
        </p:nvSpPr>
        <p:spPr/>
        <p:txBody>
          <a:bodyPr/>
          <a:lstStyle/>
          <a:p>
            <a:fld id="{774564F1-BF5F-4169-B30B-4EDDAA1C5E49}" type="slidenum">
              <a:rPr lang="en-US" smtClean="0"/>
              <a:t>54</a:t>
            </a:fld>
            <a:endParaRPr lang="en-US"/>
          </a:p>
        </p:txBody>
      </p:sp>
    </p:spTree>
    <p:extLst>
      <p:ext uri="{BB962C8B-B14F-4D97-AF65-F5344CB8AC3E}">
        <p14:creationId xmlns:p14="http://schemas.microsoft.com/office/powerpoint/2010/main" val="3531978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a bunch of rules, let’s review them. </a:t>
            </a:r>
          </a:p>
          <a:p>
            <a:r>
              <a:rPr lang="en-US" dirty="0"/>
              <a:t>Cases that don’t overlap with each other </a:t>
            </a:r>
          </a:p>
          <a:p>
            <a:r>
              <a:rPr lang="en-US" dirty="0"/>
              <a:t>When coming up with a  sequential process, think </a:t>
            </a:r>
            <a:r>
              <a:rPr lang="en-US" dirty="0" err="1"/>
              <a:t>abouthwat</a:t>
            </a:r>
            <a:r>
              <a:rPr lang="en-US" dirty="0"/>
              <a:t> </a:t>
            </a:r>
            <a:r>
              <a:rPr lang="en-US" dirty="0" err="1"/>
              <a:t>sequentaial</a:t>
            </a:r>
            <a:r>
              <a:rPr lang="en-US" dirty="0"/>
              <a:t> process would I use to construct these kind of outcomes.. </a:t>
            </a:r>
            <a:r>
              <a:rPr lang="en-US" dirty="0" err="1"/>
              <a:t>Ifur</a:t>
            </a:r>
            <a:r>
              <a:rPr lang="en-US" dirty="0"/>
              <a:t> able to think about of one, product rule</a:t>
            </a:r>
          </a:p>
          <a:p>
            <a:endParaRPr lang="en-US" dirty="0"/>
          </a:p>
          <a:p>
            <a:r>
              <a:rPr lang="en-US" dirty="0"/>
              <a:t>Selecting distinct objects from a group…. </a:t>
            </a:r>
          </a:p>
          <a:p>
            <a:r>
              <a:rPr lang="en-US" dirty="0"/>
              <a:t>So ABC CBA, etc. count as one … </a:t>
            </a:r>
          </a:p>
          <a:p>
            <a:endParaRPr lang="en-US" dirty="0"/>
          </a:p>
          <a:p>
            <a:r>
              <a:rPr lang="en-US" dirty="0"/>
              <a:t>|A u B|</a:t>
            </a:r>
          </a:p>
          <a:p>
            <a:endParaRPr lang="en-US" dirty="0"/>
          </a:p>
          <a:p>
            <a:r>
              <a:rPr lang="en-US" dirty="0"/>
              <a:t>Key word is indistinguishable… </a:t>
            </a:r>
          </a:p>
          <a:p>
            <a:endParaRPr lang="en-US" dirty="0"/>
          </a:p>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55</a:t>
            </a:fld>
            <a:endParaRPr lang="en-US"/>
          </a:p>
        </p:txBody>
      </p:sp>
    </p:spTree>
    <p:extLst>
      <p:ext uri="{BB962C8B-B14F-4D97-AF65-F5344CB8AC3E}">
        <p14:creationId xmlns:p14="http://schemas.microsoft.com/office/powerpoint/2010/main" val="1300505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56</a:t>
            </a:fld>
            <a:endParaRPr lang="en-US"/>
          </a:p>
        </p:txBody>
      </p:sp>
    </p:spTree>
    <p:extLst>
      <p:ext uri="{BB962C8B-B14F-4D97-AF65-F5344CB8AC3E}">
        <p14:creationId xmlns:p14="http://schemas.microsoft.com/office/powerpoint/2010/main" val="1431285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564F1-BF5F-4169-B30B-4EDDAA1C5E49}" type="slidenum">
              <a:rPr lang="en-US" smtClean="0"/>
              <a:t>57</a:t>
            </a:fld>
            <a:endParaRPr lang="en-US"/>
          </a:p>
        </p:txBody>
      </p:sp>
    </p:spTree>
    <p:extLst>
      <p:ext uri="{BB962C8B-B14F-4D97-AF65-F5344CB8AC3E}">
        <p14:creationId xmlns:p14="http://schemas.microsoft.com/office/powerpoint/2010/main" val="369057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3E386-BEC8-3003-2A9A-A80267E9E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622A9-652E-4902-5FFE-2E7CDD09B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A72E5-3BB0-93BB-D113-86BBE0E70DE0}"/>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95C7D85E-09D7-2902-8C6D-AB6B3B19835E}"/>
              </a:ext>
            </a:extLst>
          </p:cNvPr>
          <p:cNvSpPr>
            <a:spLocks noGrp="1"/>
          </p:cNvSpPr>
          <p:nvPr>
            <p:ph type="sldNum" sz="quarter" idx="5"/>
          </p:nvPr>
        </p:nvSpPr>
        <p:spPr/>
        <p:txBody>
          <a:bodyPr/>
          <a:lstStyle/>
          <a:p>
            <a:fld id="{774564F1-BF5F-4169-B30B-4EDDAA1C5E49}" type="slidenum">
              <a:rPr lang="en-US" smtClean="0"/>
              <a:t>7</a:t>
            </a:fld>
            <a:endParaRPr lang="en-US"/>
          </a:p>
        </p:txBody>
      </p:sp>
    </p:spTree>
    <p:extLst>
      <p:ext uri="{BB962C8B-B14F-4D97-AF65-F5344CB8AC3E}">
        <p14:creationId xmlns:p14="http://schemas.microsoft.com/office/powerpoint/2010/main" val="20520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2854-3B83-E6EA-D0EE-8CD5F46C4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27A2E-0FC5-3234-8C96-0E62681ED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A77DA-F737-CDC6-0DB3-019DFC36AE34}"/>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59A604A7-9DA5-55DB-AE7D-39A84B35558E}"/>
              </a:ext>
            </a:extLst>
          </p:cNvPr>
          <p:cNvSpPr>
            <a:spLocks noGrp="1"/>
          </p:cNvSpPr>
          <p:nvPr>
            <p:ph type="sldNum" sz="quarter" idx="5"/>
          </p:nvPr>
        </p:nvSpPr>
        <p:spPr/>
        <p:txBody>
          <a:bodyPr/>
          <a:lstStyle/>
          <a:p>
            <a:fld id="{774564F1-BF5F-4169-B30B-4EDDAA1C5E49}" type="slidenum">
              <a:rPr lang="en-US" smtClean="0"/>
              <a:t>8</a:t>
            </a:fld>
            <a:endParaRPr lang="en-US"/>
          </a:p>
        </p:txBody>
      </p:sp>
    </p:spTree>
    <p:extLst>
      <p:ext uri="{BB962C8B-B14F-4D97-AF65-F5344CB8AC3E}">
        <p14:creationId xmlns:p14="http://schemas.microsoft.com/office/powerpoint/2010/main" val="65515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9DA13-6E68-5A61-3044-FD100D8AA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F4C63-FDCA-A363-0B0E-8C56A6DFE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94425-54DF-B16C-A1DC-D542BE1DBA5E}"/>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C241A927-B3F7-11F9-FD14-AA9CA004B308}"/>
              </a:ext>
            </a:extLst>
          </p:cNvPr>
          <p:cNvSpPr>
            <a:spLocks noGrp="1"/>
          </p:cNvSpPr>
          <p:nvPr>
            <p:ph type="sldNum" sz="quarter" idx="5"/>
          </p:nvPr>
        </p:nvSpPr>
        <p:spPr/>
        <p:txBody>
          <a:bodyPr/>
          <a:lstStyle/>
          <a:p>
            <a:fld id="{774564F1-BF5F-4169-B30B-4EDDAA1C5E49}" type="slidenum">
              <a:rPr lang="en-US" smtClean="0"/>
              <a:t>9</a:t>
            </a:fld>
            <a:endParaRPr lang="en-US"/>
          </a:p>
        </p:txBody>
      </p:sp>
    </p:spTree>
    <p:extLst>
      <p:ext uri="{BB962C8B-B14F-4D97-AF65-F5344CB8AC3E}">
        <p14:creationId xmlns:p14="http://schemas.microsoft.com/office/powerpoint/2010/main" val="333177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48A6-07F4-E3CC-2AF0-68D2E9F0B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12451-4775-2167-B9FD-A75942245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2249F-E43E-D83C-9EBE-CBF5CC4B1FDA}"/>
              </a:ext>
            </a:extLst>
          </p:cNvPr>
          <p:cNvSpPr>
            <a:spLocks noGrp="1"/>
          </p:cNvSpPr>
          <p:nvPr>
            <p:ph type="body" idx="1"/>
          </p:nvPr>
        </p:nvSpPr>
        <p:spPr/>
        <p:txBody>
          <a:bodyPr/>
          <a:lstStyle/>
          <a:p>
            <a:r>
              <a:rPr lang="en-US" dirty="0"/>
              <a:t>Let’s look at an example. Here we’re going to buy 12 donuts, and we have 5 types. We want to know how many donut boxes we can buy. Couple of important restrictions here. </a:t>
            </a:r>
          </a:p>
          <a:p>
            <a:endParaRPr lang="en-US" dirty="0"/>
          </a:p>
          <a:p>
            <a:r>
              <a:rPr lang="en-US" dirty="0"/>
              <a:t>First, there are unlimited donuts of each type available, just like in homer price if you’ve ever read that </a:t>
            </a:r>
          </a:p>
          <a:p>
            <a:endParaRPr lang="en-US" dirty="0"/>
          </a:p>
          <a:p>
            <a:r>
              <a:rPr lang="en-US" dirty="0"/>
              <a:t>second thing is we don’t care about which specific donuts we pick of each donut type. If we want 2 chocolate donuts, and 10 strawberry donuts, there’s only one way to do that … another way to say this is that donuts of the same type are indistinguishable. We don’t care </a:t>
            </a:r>
            <a:r>
              <a:rPr lang="en-US" dirty="0" err="1"/>
              <a:t>abt</a:t>
            </a:r>
            <a:r>
              <a:rPr lang="en-US" dirty="0"/>
              <a:t> which specific donuts we pick. </a:t>
            </a:r>
          </a:p>
          <a:p>
            <a:endParaRPr lang="en-US" dirty="0"/>
          </a:p>
          <a:p>
            <a:r>
              <a:rPr lang="en-US" dirty="0"/>
              <a:t>Lastly we don’t care about the order of the donuts.. So first picking strawberry then </a:t>
            </a:r>
            <a:r>
              <a:rPr lang="en-US" dirty="0" err="1"/>
              <a:t>choco</a:t>
            </a:r>
            <a:r>
              <a:rPr lang="en-US" dirty="0"/>
              <a:t> is the same as </a:t>
            </a:r>
            <a:r>
              <a:rPr lang="en-US" dirty="0" err="1"/>
              <a:t>chocol</a:t>
            </a:r>
            <a:r>
              <a:rPr lang="en-US" dirty="0"/>
              <a:t> then </a:t>
            </a:r>
            <a:r>
              <a:rPr lang="en-US" dirty="0" err="1"/>
              <a:t>strawber</a:t>
            </a:r>
            <a:r>
              <a:rPr lang="en-US" dirty="0"/>
              <a:t>. </a:t>
            </a:r>
          </a:p>
        </p:txBody>
      </p:sp>
      <p:sp>
        <p:nvSpPr>
          <p:cNvPr id="4" name="Slide Number Placeholder 3">
            <a:extLst>
              <a:ext uri="{FF2B5EF4-FFF2-40B4-BE49-F238E27FC236}">
                <a16:creationId xmlns:a16="http://schemas.microsoft.com/office/drawing/2014/main" id="{D1F0C95E-4FBC-19AB-8856-8265F9C8A0D2}"/>
              </a:ext>
            </a:extLst>
          </p:cNvPr>
          <p:cNvSpPr>
            <a:spLocks noGrp="1"/>
          </p:cNvSpPr>
          <p:nvPr>
            <p:ph type="sldNum" sz="quarter" idx="5"/>
          </p:nvPr>
        </p:nvSpPr>
        <p:spPr/>
        <p:txBody>
          <a:bodyPr/>
          <a:lstStyle/>
          <a:p>
            <a:fld id="{774564F1-BF5F-4169-B30B-4EDDAA1C5E49}" type="slidenum">
              <a:rPr lang="en-US" smtClean="0"/>
              <a:t>10</a:t>
            </a:fld>
            <a:endParaRPr lang="en-US"/>
          </a:p>
        </p:txBody>
      </p:sp>
    </p:spTree>
    <p:extLst>
      <p:ext uri="{BB962C8B-B14F-4D97-AF65-F5344CB8AC3E}">
        <p14:creationId xmlns:p14="http://schemas.microsoft.com/office/powerpoint/2010/main" val="47345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7AAA667-AA35-41D2-8C6D-1DAF9A676C18}" type="datetimeFigureOut">
              <a:rPr lang="en-US" smtClean="0"/>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3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7AAA667-AA35-41D2-8C6D-1DAF9A676C18}" type="datetimeFigureOut">
              <a:rPr lang="en-US" smtClean="0"/>
              <a:t>6/26/2026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EB95BA4-0559-44BF-AE0F-DF5631B6342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44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7AAA667-AA35-41D2-8C6D-1DAF9A676C18}" type="datetimeFigureOut">
              <a:rPr lang="en-US" smtClean="0"/>
              <a:t>6/26/2026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EB95BA4-0559-44BF-AE0F-DF5631B6342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09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5747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AAA667-AA35-41D2-8C6D-1DAF9A676C18}" type="datetimeFigureOut">
              <a:rPr lang="en-US" smtClean="0"/>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12978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7AAA667-AA35-41D2-8C6D-1DAF9A676C18}" type="datetimeFigureOut">
              <a:rPr lang="en-US" smtClean="0"/>
              <a:t>6/26/2026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EB95BA4-0559-44BF-AE0F-DF5631B6342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2489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7AAA667-AA35-41D2-8C6D-1DAF9A676C18}" type="datetimeFigureOut">
              <a:rPr lang="en-US" smtClean="0"/>
              <a:t>6/26/2026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95BA4-0559-44BF-AE0F-DF5631B6342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9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AA667-AA35-41D2-8C6D-1DAF9A676C18}" type="datetimeFigureOut">
              <a:rPr lang="en-US" smtClean="0"/>
              <a:t>6/26/2026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340314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7AAA667-AA35-41D2-8C6D-1DAF9A676C18}" type="datetimeFigureOut">
              <a:rPr lang="en-US" smtClean="0"/>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95BA4-0559-44BF-AE0F-DF5631B6342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3856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AAA667-AA35-41D2-8C6D-1DAF9A676C18}" type="datetimeFigureOut">
              <a:rPr lang="en-US" smtClean="0"/>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AA667-AA35-41D2-8C6D-1DAF9A676C18}" type="datetimeFigureOut">
              <a:rPr lang="en-US" smtClean="0"/>
              <a:t>6/26/2026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95BA4-0559-44BF-AE0F-DF5631B6342B}" type="slidenum">
              <a:rPr lang="en-US" smtClean="0"/>
              <a:t>‹#›</a:t>
            </a:fld>
            <a:endParaRPr lang="en-US"/>
          </a:p>
        </p:txBody>
      </p:sp>
    </p:spTree>
    <p:extLst>
      <p:ext uri="{BB962C8B-B14F-4D97-AF65-F5344CB8AC3E}">
        <p14:creationId xmlns:p14="http://schemas.microsoft.com/office/powerpoint/2010/main" val="15838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AAA667-AA35-41D2-8C6D-1DAF9A676C18}" type="datetimeFigureOut">
              <a:rPr lang="en-US" smtClean="0"/>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95BA4-0559-44BF-AE0F-DF5631B634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4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7AAA667-AA35-41D2-8C6D-1DAF9A676C18}" type="datetimeFigureOut">
              <a:rPr lang="en-US" smtClean="0"/>
              <a:t>6/26/2026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EB95BA4-0559-44BF-AE0F-DF5631B6342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2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jpeg"/><Relationship Id="rId10" Type="http://schemas.openxmlformats.org/officeDocument/2006/relationships/image" Target="../media/image3.jpeg"/><Relationship Id="rId4" Type="http://schemas.microsoft.com/office/2007/relationships/hdphoto" Target="../media/hdphoto1.wdp"/><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0.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FC7B13-F901-5BC4-10CE-C5C12EE57882}"/>
              </a:ext>
            </a:extLst>
          </p:cNvPr>
          <p:cNvSpPr txBox="1">
            <a:spLocks/>
          </p:cNvSpPr>
          <p:nvPr/>
        </p:nvSpPr>
        <p:spPr>
          <a:xfrm>
            <a:off x="1100528" y="2059636"/>
            <a:ext cx="9990944"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none" spc="2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algn="ctr"/>
            <a:r>
              <a:rPr lang="en-US" b="1" dirty="0"/>
              <a:t>Even </a:t>
            </a:r>
            <a:r>
              <a:rPr lang="en-US" b="1" i="1" dirty="0"/>
              <a:t>More </a:t>
            </a:r>
            <a:r>
              <a:rPr lang="en-US" b="1" dirty="0"/>
              <a:t>Counting</a:t>
            </a:r>
          </a:p>
        </p:txBody>
      </p:sp>
      <p:sp>
        <p:nvSpPr>
          <p:cNvPr id="9" name="Subtitle 2">
            <a:extLst>
              <a:ext uri="{FF2B5EF4-FFF2-40B4-BE49-F238E27FC236}">
                <a16:creationId xmlns:a16="http://schemas.microsoft.com/office/drawing/2014/main" id="{74233E01-B852-C1CA-DFC3-AE3C1DC17F8F}"/>
              </a:ext>
            </a:extLst>
          </p:cNvPr>
          <p:cNvSpPr txBox="1">
            <a:spLocks/>
          </p:cNvSpPr>
          <p:nvPr/>
        </p:nvSpPr>
        <p:spPr>
          <a:xfrm>
            <a:off x="2273508" y="3046848"/>
            <a:ext cx="7615003"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4000" dirty="0"/>
              <a:t>CSE 312 26Su</a:t>
            </a:r>
          </a:p>
          <a:p>
            <a:pPr algn="ctr"/>
            <a:r>
              <a:rPr lang="en-US" sz="3500" dirty="0"/>
              <a:t>Lecture 3</a:t>
            </a:r>
          </a:p>
        </p:txBody>
      </p:sp>
      <p:sp>
        <p:nvSpPr>
          <p:cNvPr id="10" name="Rectangle 9">
            <a:extLst>
              <a:ext uri="{FF2B5EF4-FFF2-40B4-BE49-F238E27FC236}">
                <a16:creationId xmlns:a16="http://schemas.microsoft.com/office/drawing/2014/main" id="{B06EDA1C-5D95-A085-81FA-8384E24FF35B}"/>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2715D2-6BEE-3E14-E038-5054A4907986}"/>
              </a:ext>
            </a:extLst>
          </p:cNvPr>
          <p:cNvSpPr txBox="1"/>
          <p:nvPr/>
        </p:nvSpPr>
        <p:spPr>
          <a:xfrm>
            <a:off x="2977979" y="3117012"/>
            <a:ext cx="6227804" cy="369332"/>
          </a:xfrm>
          <a:prstGeom prst="rect">
            <a:avLst/>
          </a:prstGeom>
          <a:noFill/>
        </p:spPr>
        <p:txBody>
          <a:bodyPr wrap="square">
            <a:spAutoFit/>
          </a:bodyPr>
          <a:lstStyle/>
          <a:p>
            <a:endParaRPr lang="en-US"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610A497-65A1-2F37-D2E4-CD20D3D5CCCE}"/>
                  </a:ext>
                </a:extLst>
              </p:cNvPr>
              <p:cNvSpPr/>
              <p:nvPr/>
            </p:nvSpPr>
            <p:spPr>
              <a:xfrm>
                <a:off x="-1" y="5232225"/>
                <a:ext cx="12192001" cy="1683650"/>
              </a:xfrm>
              <a:prstGeom prst="rect">
                <a:avLst/>
              </a:prstGeom>
              <a:solidFill>
                <a:srgbClr val="ECF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solidFill>
                      <a:schemeClr val="tx1"/>
                    </a:solidFill>
                    <a:latin typeface="Segoe UI" panose="020B0502040204020203" pitchFamily="34" charset="0"/>
                    <a:cs typeface="Segoe UI" panose="020B0502040204020203" pitchFamily="34" charset="0"/>
                  </a:rPr>
                  <a:t>The number of possible unique chess games is estimated to be around </a:t>
                </a:r>
                <a14:m>
                  <m:oMath xmlns:m="http://schemas.openxmlformats.org/officeDocument/2006/math">
                    <m:sSup>
                      <m:sSupPr>
                        <m:ctrlPr>
                          <a:rPr lang="en-US" sz="2000" b="0" i="1" dirty="0" smtClean="0">
                            <a:solidFill>
                              <a:schemeClr val="tx1"/>
                            </a:solidFill>
                            <a:latin typeface="Cambria Math" panose="02040503050406030204" pitchFamily="18" charset="0"/>
                            <a:cs typeface="Segoe UI" panose="020B0502040204020203" pitchFamily="34" charset="0"/>
                          </a:rPr>
                        </m:ctrlPr>
                      </m:sSupPr>
                      <m:e>
                        <m:r>
                          <a:rPr lang="en-US" sz="2000" b="0" i="1" dirty="0" smtClean="0">
                            <a:solidFill>
                              <a:schemeClr val="tx1"/>
                            </a:solidFill>
                            <a:latin typeface="Cambria Math" panose="02040503050406030204" pitchFamily="18" charset="0"/>
                            <a:cs typeface="Segoe UI" panose="020B0502040204020203" pitchFamily="34" charset="0"/>
                          </a:rPr>
                          <m:t>10</m:t>
                        </m:r>
                      </m:e>
                      <m:sup>
                        <m:r>
                          <a:rPr lang="en-US" sz="2000" b="0" i="1" dirty="0" smtClean="0">
                            <a:solidFill>
                              <a:schemeClr val="tx1"/>
                            </a:solidFill>
                            <a:latin typeface="Cambria Math" panose="02040503050406030204" pitchFamily="18" charset="0"/>
                            <a:cs typeface="Segoe UI" panose="020B0502040204020203" pitchFamily="34" charset="0"/>
                          </a:rPr>
                          <m:t>120</m:t>
                        </m:r>
                      </m:sup>
                    </m:sSup>
                  </m:oMath>
                </a14:m>
                <a:r>
                  <a:rPr lang="en-US" sz="2000" dirty="0">
                    <a:solidFill>
                      <a:schemeClr val="tx1"/>
                    </a:solidFill>
                    <a:latin typeface="Segoe UI" panose="020B0502040204020203" pitchFamily="34" charset="0"/>
                    <a:cs typeface="Segoe UI" panose="020B0502040204020203" pitchFamily="34" charset="0"/>
                  </a:rPr>
                  <a:t>, which is more than the number of atoms in the universe! To get an idea of how this number gets so big – the white pieces have 20 options for the first move, and the black pieces has 20 options for the second move. After only this first play, there are </a:t>
                </a:r>
                <a14:m>
                  <m:oMath xmlns:m="http://schemas.openxmlformats.org/officeDocument/2006/math">
                    <m:r>
                      <a:rPr lang="en-US" sz="2000" b="0" i="1" smtClean="0">
                        <a:solidFill>
                          <a:schemeClr val="tx1"/>
                        </a:solidFill>
                        <a:latin typeface="Cambria Math" panose="02040503050406030204" pitchFamily="18" charset="0"/>
                        <a:cs typeface="Segoe UI" panose="020B0502040204020203" pitchFamily="34" charset="0"/>
                      </a:rPr>
                      <m:t>20⋅20=400</m:t>
                    </m:r>
                  </m:oMath>
                </a14:m>
                <a:r>
                  <a:rPr lang="en-US" sz="2000" dirty="0">
                    <a:solidFill>
                      <a:schemeClr val="tx1"/>
                    </a:solidFill>
                    <a:latin typeface="Segoe UI" panose="020B0502040204020203" pitchFamily="34" charset="0"/>
                    <a:cs typeface="Segoe UI" panose="020B0502040204020203" pitchFamily="34" charset="0"/>
                  </a:rPr>
                  <a:t> possibilities. Imagine how this increases after more moves! </a:t>
                </a:r>
              </a:p>
            </p:txBody>
          </p:sp>
        </mc:Choice>
        <mc:Fallback xmlns="">
          <p:sp>
            <p:nvSpPr>
              <p:cNvPr id="13" name="Rectangle 12">
                <a:extLst>
                  <a:ext uri="{FF2B5EF4-FFF2-40B4-BE49-F238E27FC236}">
                    <a16:creationId xmlns:a16="http://schemas.microsoft.com/office/drawing/2014/main" id="{1610A497-65A1-2F37-D2E4-CD20D3D5CCCE}"/>
                  </a:ext>
                </a:extLst>
              </p:cNvPr>
              <p:cNvSpPr>
                <a:spLocks noRot="1" noChangeAspect="1" noMove="1" noResize="1" noEditPoints="1" noAdjustHandles="1" noChangeArrowheads="1" noChangeShapeType="1" noTextEdit="1"/>
              </p:cNvSpPr>
              <p:nvPr/>
            </p:nvSpPr>
            <p:spPr>
              <a:xfrm>
                <a:off x="-1" y="5232225"/>
                <a:ext cx="12192001" cy="1683650"/>
              </a:xfrm>
              <a:prstGeom prst="rect">
                <a:avLst/>
              </a:prstGeom>
              <a:blipFill>
                <a:blip r:embed="rId2"/>
                <a:stretch>
                  <a:fillRect l="-300" r="-900"/>
                </a:stretch>
              </a:blipFill>
              <a:ln>
                <a:noFill/>
              </a:ln>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2C76C6DF-EBAA-DF6C-05BF-12B07025BCAD}"/>
              </a:ext>
            </a:extLst>
          </p:cNvPr>
          <p:cNvSpPr/>
          <p:nvPr/>
        </p:nvSpPr>
        <p:spPr>
          <a:xfrm>
            <a:off x="-181234" y="4758941"/>
            <a:ext cx="12554465" cy="56588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Segoe UI" panose="020B0502040204020203" pitchFamily="34" charset="0"/>
                <a:cs typeface="Segoe UI" panose="020B0502040204020203" pitchFamily="34" charset="0"/>
              </a:rPr>
              <a:t>Fun Fact</a:t>
            </a:r>
          </a:p>
        </p:txBody>
      </p:sp>
    </p:spTree>
    <p:extLst>
      <p:ext uri="{BB962C8B-B14F-4D97-AF65-F5344CB8AC3E}">
        <p14:creationId xmlns:p14="http://schemas.microsoft.com/office/powerpoint/2010/main" val="220142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6D31A-752F-70EA-4566-649E72F13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F9B6D-0C33-64ED-CAF2-8D97755D6DDB}"/>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4953840C-35B9-588A-65EF-F9EB6D3508C5}"/>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endParaRPr lang="en-US" dirty="0"/>
          </a:p>
          <a:p>
            <a:r>
              <a:rPr lang="en-US" b="1" i="1" dirty="0"/>
              <a:t>All we care about is how many of each cupcake is ordered!</a:t>
            </a:r>
          </a:p>
        </p:txBody>
      </p:sp>
      <p:pic>
        <p:nvPicPr>
          <p:cNvPr id="14" name="Picture 13">
            <a:extLst>
              <a:ext uri="{FF2B5EF4-FFF2-40B4-BE49-F238E27FC236}">
                <a16:creationId xmlns:a16="http://schemas.microsoft.com/office/drawing/2014/main" id="{80229078-D5CD-4A8B-C743-3CA105C9D394}"/>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Lst>
          </a:blip>
          <a:stretch>
            <a:fillRect/>
          </a:stretch>
        </p:blipFill>
        <p:spPr>
          <a:xfrm>
            <a:off x="1284564" y="4992360"/>
            <a:ext cx="735201" cy="735201"/>
          </a:xfrm>
          <a:prstGeom prst="rect">
            <a:avLst/>
          </a:prstGeom>
        </p:spPr>
      </p:pic>
      <p:pic>
        <p:nvPicPr>
          <p:cNvPr id="15" name="Picture 14">
            <a:extLst>
              <a:ext uri="{FF2B5EF4-FFF2-40B4-BE49-F238E27FC236}">
                <a16:creationId xmlns:a16="http://schemas.microsoft.com/office/drawing/2014/main" id="{2DCADDC5-5EEF-3393-BBB3-E089C57ABA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75827" y="5002982"/>
            <a:ext cx="735201" cy="735201"/>
          </a:xfrm>
          <a:prstGeom prst="rect">
            <a:avLst/>
          </a:prstGeom>
        </p:spPr>
      </p:pic>
      <p:pic>
        <p:nvPicPr>
          <p:cNvPr id="16" name="Picture 15">
            <a:extLst>
              <a:ext uri="{FF2B5EF4-FFF2-40B4-BE49-F238E27FC236}">
                <a16:creationId xmlns:a16="http://schemas.microsoft.com/office/drawing/2014/main" id="{F18C4878-0D23-536A-13E1-437784497B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06213" y="5012579"/>
            <a:ext cx="735201" cy="735201"/>
          </a:xfrm>
          <a:prstGeom prst="rect">
            <a:avLst/>
          </a:prstGeom>
        </p:spPr>
      </p:pic>
      <p:pic>
        <p:nvPicPr>
          <p:cNvPr id="23" name="Picture 22">
            <a:extLst>
              <a:ext uri="{FF2B5EF4-FFF2-40B4-BE49-F238E27FC236}">
                <a16:creationId xmlns:a16="http://schemas.microsoft.com/office/drawing/2014/main" id="{416BC52F-E931-4F76-26F2-A5C020F3B9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8949" y="5026542"/>
            <a:ext cx="735201" cy="735201"/>
          </a:xfrm>
          <a:prstGeom prst="rect">
            <a:avLst/>
          </a:prstGeom>
        </p:spPr>
      </p:pic>
      <p:pic>
        <p:nvPicPr>
          <p:cNvPr id="33" name="Picture 32">
            <a:extLst>
              <a:ext uri="{FF2B5EF4-FFF2-40B4-BE49-F238E27FC236}">
                <a16:creationId xmlns:a16="http://schemas.microsoft.com/office/drawing/2014/main" id="{5E43BA2D-01C0-8C62-D712-42382B6A97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09499" y="5026542"/>
            <a:ext cx="735201" cy="735201"/>
          </a:xfrm>
          <a:prstGeom prst="rect">
            <a:avLst/>
          </a:prstGeom>
        </p:spPr>
      </p:pic>
      <p:pic>
        <p:nvPicPr>
          <p:cNvPr id="37" name="Picture 36">
            <a:extLst>
              <a:ext uri="{FF2B5EF4-FFF2-40B4-BE49-F238E27FC236}">
                <a16:creationId xmlns:a16="http://schemas.microsoft.com/office/drawing/2014/main" id="{E603CB6E-F6AE-86F5-8D4F-0DBF49A2802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25114" y="4992360"/>
            <a:ext cx="735201" cy="735201"/>
          </a:xfrm>
          <a:prstGeom prst="rect">
            <a:avLst/>
          </a:prstGeom>
        </p:spPr>
      </p:pic>
      <p:pic>
        <p:nvPicPr>
          <p:cNvPr id="41" name="Picture 40">
            <a:extLst>
              <a:ext uri="{FF2B5EF4-FFF2-40B4-BE49-F238E27FC236}">
                <a16:creationId xmlns:a16="http://schemas.microsoft.com/office/drawing/2014/main" id="{4FE4569F-B88B-0D6D-9C63-3CFD8488AE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6763" y="5012579"/>
            <a:ext cx="735201" cy="735201"/>
          </a:xfrm>
          <a:prstGeom prst="rect">
            <a:avLst/>
          </a:prstGeom>
        </p:spPr>
      </p:pic>
      <p:pic>
        <p:nvPicPr>
          <p:cNvPr id="43" name="Picture 42">
            <a:extLst>
              <a:ext uri="{FF2B5EF4-FFF2-40B4-BE49-F238E27FC236}">
                <a16:creationId xmlns:a16="http://schemas.microsoft.com/office/drawing/2014/main" id="{EA277EE0-EAE7-F701-3C24-19B43401F9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8399" y="5026542"/>
            <a:ext cx="735201" cy="735201"/>
          </a:xfrm>
          <a:prstGeom prst="rect">
            <a:avLst/>
          </a:prstGeom>
        </p:spPr>
      </p:pic>
      <p:pic>
        <p:nvPicPr>
          <p:cNvPr id="45" name="Picture 44">
            <a:extLst>
              <a:ext uri="{FF2B5EF4-FFF2-40B4-BE49-F238E27FC236}">
                <a16:creationId xmlns:a16="http://schemas.microsoft.com/office/drawing/2014/main" id="{FFBC365A-212C-1B36-34C2-974A2D789A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50050" y="5026542"/>
            <a:ext cx="735201" cy="735201"/>
          </a:xfrm>
          <a:prstGeom prst="rect">
            <a:avLst/>
          </a:prstGeom>
        </p:spPr>
      </p:pic>
      <p:pic>
        <p:nvPicPr>
          <p:cNvPr id="47" name="Picture 46">
            <a:extLst>
              <a:ext uri="{FF2B5EF4-FFF2-40B4-BE49-F238E27FC236}">
                <a16:creationId xmlns:a16="http://schemas.microsoft.com/office/drawing/2014/main" id="{9C08F8D2-C95B-6F8F-3675-2EE025636E2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87313" y="5012579"/>
            <a:ext cx="735201" cy="735201"/>
          </a:xfrm>
          <a:prstGeom prst="rect">
            <a:avLst/>
          </a:prstGeom>
        </p:spPr>
      </p:pic>
      <p:pic>
        <p:nvPicPr>
          <p:cNvPr id="44" name="Picture 43">
            <a:extLst>
              <a:ext uri="{FF2B5EF4-FFF2-40B4-BE49-F238E27FC236}">
                <a16:creationId xmlns:a16="http://schemas.microsoft.com/office/drawing/2014/main" id="{CA64CDBA-8AF7-8BC1-B43C-4D3A107A084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95413" y="5026541"/>
            <a:ext cx="735201" cy="735201"/>
          </a:xfrm>
          <a:prstGeom prst="rect">
            <a:avLst/>
          </a:prstGeom>
        </p:spPr>
      </p:pic>
      <p:pic>
        <p:nvPicPr>
          <p:cNvPr id="48" name="Picture 47">
            <a:extLst>
              <a:ext uri="{FF2B5EF4-FFF2-40B4-BE49-F238E27FC236}">
                <a16:creationId xmlns:a16="http://schemas.microsoft.com/office/drawing/2014/main" id="{0B5BCA8D-DB0B-2F3B-9E02-57DA217223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30614" y="5026540"/>
            <a:ext cx="735201" cy="735201"/>
          </a:xfrm>
          <a:prstGeom prst="rect">
            <a:avLst/>
          </a:prstGeom>
        </p:spPr>
      </p:pic>
      <p:pic>
        <p:nvPicPr>
          <p:cNvPr id="34" name="Picture 33">
            <a:extLst>
              <a:ext uri="{FF2B5EF4-FFF2-40B4-BE49-F238E27FC236}">
                <a16:creationId xmlns:a16="http://schemas.microsoft.com/office/drawing/2014/main" id="{F1673A37-FFAE-2A16-1052-F00959FD81F6}"/>
              </a:ext>
            </a:extLst>
          </p:cNvPr>
          <p:cNvPicPr>
            <a:picLocks noChangeAspect="1"/>
          </p:cNvPicPr>
          <p:nvPr/>
        </p:nvPicPr>
        <p:blipFill>
          <a:blip r:embed="rId6"/>
          <a:stretch>
            <a:fillRect/>
          </a:stretch>
        </p:blipFill>
        <p:spPr>
          <a:xfrm>
            <a:off x="1252433" y="5026540"/>
            <a:ext cx="735201" cy="735201"/>
          </a:xfrm>
          <a:prstGeom prst="rect">
            <a:avLst/>
          </a:prstGeom>
        </p:spPr>
      </p:pic>
      <p:pic>
        <p:nvPicPr>
          <p:cNvPr id="36" name="Picture 35">
            <a:extLst>
              <a:ext uri="{FF2B5EF4-FFF2-40B4-BE49-F238E27FC236}">
                <a16:creationId xmlns:a16="http://schemas.microsoft.com/office/drawing/2014/main" id="{FE620929-2B89-970B-8926-9C43A1A0CFD3}"/>
              </a:ext>
            </a:extLst>
          </p:cNvPr>
          <p:cNvPicPr>
            <a:picLocks noChangeAspect="1"/>
          </p:cNvPicPr>
          <p:nvPr/>
        </p:nvPicPr>
        <p:blipFill>
          <a:blip r:embed="rId7"/>
          <a:stretch>
            <a:fillRect/>
          </a:stretch>
        </p:blipFill>
        <p:spPr>
          <a:xfrm>
            <a:off x="2743696" y="5037162"/>
            <a:ext cx="735201" cy="735201"/>
          </a:xfrm>
          <a:prstGeom prst="rect">
            <a:avLst/>
          </a:prstGeom>
        </p:spPr>
      </p:pic>
      <p:pic>
        <p:nvPicPr>
          <p:cNvPr id="39" name="Picture 38">
            <a:extLst>
              <a:ext uri="{FF2B5EF4-FFF2-40B4-BE49-F238E27FC236}">
                <a16:creationId xmlns:a16="http://schemas.microsoft.com/office/drawing/2014/main" id="{5351F3EE-118B-78EB-2FC4-3DC5238F2B51}"/>
              </a:ext>
            </a:extLst>
          </p:cNvPr>
          <p:cNvPicPr>
            <a:picLocks noChangeAspect="1"/>
          </p:cNvPicPr>
          <p:nvPr/>
        </p:nvPicPr>
        <p:blipFill>
          <a:blip r:embed="rId8"/>
          <a:stretch>
            <a:fillRect/>
          </a:stretch>
        </p:blipFill>
        <p:spPr>
          <a:xfrm>
            <a:off x="3474082" y="5046759"/>
            <a:ext cx="735201" cy="735201"/>
          </a:xfrm>
          <a:prstGeom prst="rect">
            <a:avLst/>
          </a:prstGeom>
        </p:spPr>
      </p:pic>
      <p:pic>
        <p:nvPicPr>
          <p:cNvPr id="42" name="Picture 41">
            <a:extLst>
              <a:ext uri="{FF2B5EF4-FFF2-40B4-BE49-F238E27FC236}">
                <a16:creationId xmlns:a16="http://schemas.microsoft.com/office/drawing/2014/main" id="{7F0DD726-531C-0D69-6636-5B0AEDA13B26}"/>
              </a:ext>
            </a:extLst>
          </p:cNvPr>
          <p:cNvPicPr>
            <a:picLocks noChangeAspect="1"/>
          </p:cNvPicPr>
          <p:nvPr/>
        </p:nvPicPr>
        <p:blipFill>
          <a:blip r:embed="rId9"/>
          <a:stretch>
            <a:fillRect/>
          </a:stretch>
        </p:blipFill>
        <p:spPr>
          <a:xfrm>
            <a:off x="6436818" y="5060722"/>
            <a:ext cx="735201" cy="735201"/>
          </a:xfrm>
          <a:prstGeom prst="rect">
            <a:avLst/>
          </a:prstGeom>
        </p:spPr>
      </p:pic>
      <p:pic>
        <p:nvPicPr>
          <p:cNvPr id="49" name="Picture 48">
            <a:extLst>
              <a:ext uri="{FF2B5EF4-FFF2-40B4-BE49-F238E27FC236}">
                <a16:creationId xmlns:a16="http://schemas.microsoft.com/office/drawing/2014/main" id="{129AEF82-680C-CE3B-E781-21C7B7D0615E}"/>
              </a:ext>
            </a:extLst>
          </p:cNvPr>
          <p:cNvPicPr>
            <a:picLocks noChangeAspect="1"/>
          </p:cNvPicPr>
          <p:nvPr/>
        </p:nvPicPr>
        <p:blipFill>
          <a:blip r:embed="rId10"/>
          <a:stretch>
            <a:fillRect/>
          </a:stretch>
        </p:blipFill>
        <p:spPr>
          <a:xfrm>
            <a:off x="7177368" y="5060722"/>
            <a:ext cx="735201" cy="735201"/>
          </a:xfrm>
          <a:prstGeom prst="rect">
            <a:avLst/>
          </a:prstGeom>
        </p:spPr>
      </p:pic>
      <p:pic>
        <p:nvPicPr>
          <p:cNvPr id="51" name="Picture 50">
            <a:extLst>
              <a:ext uri="{FF2B5EF4-FFF2-40B4-BE49-F238E27FC236}">
                <a16:creationId xmlns:a16="http://schemas.microsoft.com/office/drawing/2014/main" id="{387B027E-42BF-4018-E92B-D4152D10679C}"/>
              </a:ext>
            </a:extLst>
          </p:cNvPr>
          <p:cNvPicPr>
            <a:picLocks noChangeAspect="1"/>
          </p:cNvPicPr>
          <p:nvPr/>
        </p:nvPicPr>
        <p:blipFill>
          <a:blip r:embed="rId6"/>
          <a:stretch>
            <a:fillRect/>
          </a:stretch>
        </p:blipFill>
        <p:spPr>
          <a:xfrm>
            <a:off x="1992983" y="5026540"/>
            <a:ext cx="735201" cy="735201"/>
          </a:xfrm>
          <a:prstGeom prst="rect">
            <a:avLst/>
          </a:prstGeom>
        </p:spPr>
      </p:pic>
      <p:pic>
        <p:nvPicPr>
          <p:cNvPr id="53" name="Picture 52">
            <a:extLst>
              <a:ext uri="{FF2B5EF4-FFF2-40B4-BE49-F238E27FC236}">
                <a16:creationId xmlns:a16="http://schemas.microsoft.com/office/drawing/2014/main" id="{DB4D78D7-0F4E-8D9B-29C2-DFA282030C45}"/>
              </a:ext>
            </a:extLst>
          </p:cNvPr>
          <p:cNvPicPr>
            <a:picLocks noChangeAspect="1"/>
          </p:cNvPicPr>
          <p:nvPr/>
        </p:nvPicPr>
        <p:blipFill>
          <a:blip r:embed="rId8"/>
          <a:stretch>
            <a:fillRect/>
          </a:stretch>
        </p:blipFill>
        <p:spPr>
          <a:xfrm>
            <a:off x="4214632" y="5046759"/>
            <a:ext cx="735201" cy="735201"/>
          </a:xfrm>
          <a:prstGeom prst="rect">
            <a:avLst/>
          </a:prstGeom>
        </p:spPr>
      </p:pic>
      <p:pic>
        <p:nvPicPr>
          <p:cNvPr id="55" name="Picture 54">
            <a:extLst>
              <a:ext uri="{FF2B5EF4-FFF2-40B4-BE49-F238E27FC236}">
                <a16:creationId xmlns:a16="http://schemas.microsoft.com/office/drawing/2014/main" id="{835E4441-52AB-A856-A079-D6C5AFAA7C45}"/>
              </a:ext>
            </a:extLst>
          </p:cNvPr>
          <p:cNvPicPr>
            <a:picLocks noChangeAspect="1"/>
          </p:cNvPicPr>
          <p:nvPr/>
        </p:nvPicPr>
        <p:blipFill>
          <a:blip r:embed="rId9"/>
          <a:stretch>
            <a:fillRect/>
          </a:stretch>
        </p:blipFill>
        <p:spPr>
          <a:xfrm>
            <a:off x="5696268" y="5060722"/>
            <a:ext cx="735201" cy="735201"/>
          </a:xfrm>
          <a:prstGeom prst="rect">
            <a:avLst/>
          </a:prstGeom>
        </p:spPr>
      </p:pic>
      <p:pic>
        <p:nvPicPr>
          <p:cNvPr id="57" name="Picture 56">
            <a:extLst>
              <a:ext uri="{FF2B5EF4-FFF2-40B4-BE49-F238E27FC236}">
                <a16:creationId xmlns:a16="http://schemas.microsoft.com/office/drawing/2014/main" id="{9F7C1C68-714C-E6BE-9F34-ED92842BAD59}"/>
              </a:ext>
            </a:extLst>
          </p:cNvPr>
          <p:cNvPicPr>
            <a:picLocks noChangeAspect="1"/>
          </p:cNvPicPr>
          <p:nvPr/>
        </p:nvPicPr>
        <p:blipFill>
          <a:blip r:embed="rId10"/>
          <a:stretch>
            <a:fillRect/>
          </a:stretch>
        </p:blipFill>
        <p:spPr>
          <a:xfrm>
            <a:off x="7917919" y="5060722"/>
            <a:ext cx="735201" cy="735201"/>
          </a:xfrm>
          <a:prstGeom prst="rect">
            <a:avLst/>
          </a:prstGeom>
        </p:spPr>
      </p:pic>
      <p:pic>
        <p:nvPicPr>
          <p:cNvPr id="59" name="Picture 58">
            <a:extLst>
              <a:ext uri="{FF2B5EF4-FFF2-40B4-BE49-F238E27FC236}">
                <a16:creationId xmlns:a16="http://schemas.microsoft.com/office/drawing/2014/main" id="{3456CA8D-9993-EB83-7F35-EF5CC6B9FE6D}"/>
              </a:ext>
            </a:extLst>
          </p:cNvPr>
          <p:cNvPicPr>
            <a:picLocks noChangeAspect="1"/>
          </p:cNvPicPr>
          <p:nvPr/>
        </p:nvPicPr>
        <p:blipFill>
          <a:blip r:embed="rId8"/>
          <a:stretch>
            <a:fillRect/>
          </a:stretch>
        </p:blipFill>
        <p:spPr>
          <a:xfrm>
            <a:off x="4955182" y="5046759"/>
            <a:ext cx="735201" cy="735201"/>
          </a:xfrm>
          <a:prstGeom prst="rect">
            <a:avLst/>
          </a:prstGeom>
        </p:spPr>
      </p:pic>
      <p:pic>
        <p:nvPicPr>
          <p:cNvPr id="61" name="Picture 60">
            <a:extLst>
              <a:ext uri="{FF2B5EF4-FFF2-40B4-BE49-F238E27FC236}">
                <a16:creationId xmlns:a16="http://schemas.microsoft.com/office/drawing/2014/main" id="{E314E829-1662-4A62-0051-E42AD37DC0AC}"/>
              </a:ext>
            </a:extLst>
          </p:cNvPr>
          <p:cNvPicPr>
            <a:picLocks noChangeAspect="1"/>
          </p:cNvPicPr>
          <p:nvPr/>
        </p:nvPicPr>
        <p:blipFill>
          <a:blip r:embed="rId10"/>
          <a:stretch>
            <a:fillRect/>
          </a:stretch>
        </p:blipFill>
        <p:spPr>
          <a:xfrm>
            <a:off x="8663282" y="5060721"/>
            <a:ext cx="735201" cy="735201"/>
          </a:xfrm>
          <a:prstGeom prst="rect">
            <a:avLst/>
          </a:prstGeom>
        </p:spPr>
      </p:pic>
      <p:pic>
        <p:nvPicPr>
          <p:cNvPr id="63" name="Picture 62">
            <a:extLst>
              <a:ext uri="{FF2B5EF4-FFF2-40B4-BE49-F238E27FC236}">
                <a16:creationId xmlns:a16="http://schemas.microsoft.com/office/drawing/2014/main" id="{41495A3F-1131-21A7-CF5F-1601A5169E9B}"/>
              </a:ext>
            </a:extLst>
          </p:cNvPr>
          <p:cNvPicPr>
            <a:picLocks noChangeAspect="1"/>
          </p:cNvPicPr>
          <p:nvPr/>
        </p:nvPicPr>
        <p:blipFill>
          <a:blip r:embed="rId10"/>
          <a:stretch>
            <a:fillRect/>
          </a:stretch>
        </p:blipFill>
        <p:spPr>
          <a:xfrm>
            <a:off x="9398483" y="5060720"/>
            <a:ext cx="735201" cy="735201"/>
          </a:xfrm>
          <a:prstGeom prst="rect">
            <a:avLst/>
          </a:prstGeom>
        </p:spPr>
      </p:pic>
      <p:sp>
        <p:nvSpPr>
          <p:cNvPr id="5" name="TextBox 4">
            <a:extLst>
              <a:ext uri="{FF2B5EF4-FFF2-40B4-BE49-F238E27FC236}">
                <a16:creationId xmlns:a16="http://schemas.microsoft.com/office/drawing/2014/main" id="{8C5281B0-D3EA-3239-F932-64C9F3DF1C03}"/>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2 vanilla, 1 PB, 3 mint, 2 confetti, 4 rainbow</a:t>
            </a:r>
          </a:p>
        </p:txBody>
      </p:sp>
      <p:cxnSp>
        <p:nvCxnSpPr>
          <p:cNvPr id="4" name="Straight Connector 3">
            <a:extLst>
              <a:ext uri="{FF2B5EF4-FFF2-40B4-BE49-F238E27FC236}">
                <a16:creationId xmlns:a16="http://schemas.microsoft.com/office/drawing/2014/main" id="{A424D7CC-9897-FD25-1141-A1FC05488D2F}"/>
              </a:ext>
            </a:extLst>
          </p:cNvPr>
          <p:cNvCxnSpPr>
            <a:cxnSpLocks/>
          </p:cNvCxnSpPr>
          <p:nvPr/>
        </p:nvCxnSpPr>
        <p:spPr>
          <a:xfrm flipV="1">
            <a:off x="2760315"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1865122-BB9D-CBA7-8D22-EE4633D4C93C}"/>
              </a:ext>
            </a:extLst>
          </p:cNvPr>
          <p:cNvCxnSpPr>
            <a:cxnSpLocks/>
          </p:cNvCxnSpPr>
          <p:nvPr/>
        </p:nvCxnSpPr>
        <p:spPr>
          <a:xfrm flipV="1">
            <a:off x="3506213"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804A875-6AE7-0330-1C3D-5873EB5E9442}"/>
              </a:ext>
            </a:extLst>
          </p:cNvPr>
          <p:cNvCxnSpPr>
            <a:cxnSpLocks/>
          </p:cNvCxnSpPr>
          <p:nvPr/>
        </p:nvCxnSpPr>
        <p:spPr>
          <a:xfrm flipV="1">
            <a:off x="5722514"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4ED246-B18F-052E-CBB8-CE8A90385FB3}"/>
              </a:ext>
            </a:extLst>
          </p:cNvPr>
          <p:cNvCxnSpPr>
            <a:cxnSpLocks/>
          </p:cNvCxnSpPr>
          <p:nvPr/>
        </p:nvCxnSpPr>
        <p:spPr>
          <a:xfrm flipV="1">
            <a:off x="7204150"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1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4C88D-653C-A214-CE80-381B682FA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F5C0C-4E94-51B1-E22D-E91AF6846D19}"/>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A8EFDA77-BCA6-E5DC-F4B5-E3E4F5F64AF3}"/>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endParaRPr lang="en-US" dirty="0"/>
          </a:p>
          <a:p>
            <a:r>
              <a:rPr lang="en-US" b="1" i="1" dirty="0"/>
              <a:t>All we care about is how many of each cupcake is ordered!</a:t>
            </a:r>
          </a:p>
        </p:txBody>
      </p:sp>
      <p:pic>
        <p:nvPicPr>
          <p:cNvPr id="14" name="Picture 13">
            <a:extLst>
              <a:ext uri="{FF2B5EF4-FFF2-40B4-BE49-F238E27FC236}">
                <a16:creationId xmlns:a16="http://schemas.microsoft.com/office/drawing/2014/main" id="{CA4E9C02-C18A-594A-3979-659AC44124B5}"/>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Lst>
          </a:blip>
          <a:stretch>
            <a:fillRect/>
          </a:stretch>
        </p:blipFill>
        <p:spPr>
          <a:xfrm>
            <a:off x="1284564" y="4992360"/>
            <a:ext cx="735201" cy="735201"/>
          </a:xfrm>
          <a:prstGeom prst="rect">
            <a:avLst/>
          </a:prstGeom>
        </p:spPr>
      </p:pic>
      <p:pic>
        <p:nvPicPr>
          <p:cNvPr id="15" name="Picture 14">
            <a:extLst>
              <a:ext uri="{FF2B5EF4-FFF2-40B4-BE49-F238E27FC236}">
                <a16:creationId xmlns:a16="http://schemas.microsoft.com/office/drawing/2014/main" id="{2800629E-46C1-D62C-071B-6C2F3E4BE56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75827" y="5002982"/>
            <a:ext cx="735201" cy="735201"/>
          </a:xfrm>
          <a:prstGeom prst="rect">
            <a:avLst/>
          </a:prstGeom>
        </p:spPr>
      </p:pic>
      <p:pic>
        <p:nvPicPr>
          <p:cNvPr id="16" name="Picture 15">
            <a:extLst>
              <a:ext uri="{FF2B5EF4-FFF2-40B4-BE49-F238E27FC236}">
                <a16:creationId xmlns:a16="http://schemas.microsoft.com/office/drawing/2014/main" id="{24FB3D73-435F-0CBA-F23B-A4BE28D579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06213" y="5012579"/>
            <a:ext cx="735201" cy="735201"/>
          </a:xfrm>
          <a:prstGeom prst="rect">
            <a:avLst/>
          </a:prstGeom>
        </p:spPr>
      </p:pic>
      <p:pic>
        <p:nvPicPr>
          <p:cNvPr id="23" name="Picture 22">
            <a:extLst>
              <a:ext uri="{FF2B5EF4-FFF2-40B4-BE49-F238E27FC236}">
                <a16:creationId xmlns:a16="http://schemas.microsoft.com/office/drawing/2014/main" id="{B44329AA-3D54-496F-014A-328F6C2A57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8949" y="5026542"/>
            <a:ext cx="735201" cy="735201"/>
          </a:xfrm>
          <a:prstGeom prst="rect">
            <a:avLst/>
          </a:prstGeom>
        </p:spPr>
      </p:pic>
      <p:pic>
        <p:nvPicPr>
          <p:cNvPr id="33" name="Picture 32">
            <a:extLst>
              <a:ext uri="{FF2B5EF4-FFF2-40B4-BE49-F238E27FC236}">
                <a16:creationId xmlns:a16="http://schemas.microsoft.com/office/drawing/2014/main" id="{C96F3773-77B3-7DC4-0BC9-C27F1D401E5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09499" y="5026542"/>
            <a:ext cx="735201" cy="735201"/>
          </a:xfrm>
          <a:prstGeom prst="rect">
            <a:avLst/>
          </a:prstGeom>
        </p:spPr>
      </p:pic>
      <p:pic>
        <p:nvPicPr>
          <p:cNvPr id="37" name="Picture 36">
            <a:extLst>
              <a:ext uri="{FF2B5EF4-FFF2-40B4-BE49-F238E27FC236}">
                <a16:creationId xmlns:a16="http://schemas.microsoft.com/office/drawing/2014/main" id="{A39934FC-F118-4DB0-B6CE-25D24E72E0C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25114" y="4992360"/>
            <a:ext cx="735201" cy="735201"/>
          </a:xfrm>
          <a:prstGeom prst="rect">
            <a:avLst/>
          </a:prstGeom>
        </p:spPr>
      </p:pic>
      <p:pic>
        <p:nvPicPr>
          <p:cNvPr id="41" name="Picture 40">
            <a:extLst>
              <a:ext uri="{FF2B5EF4-FFF2-40B4-BE49-F238E27FC236}">
                <a16:creationId xmlns:a16="http://schemas.microsoft.com/office/drawing/2014/main" id="{6E6B41E2-9403-D824-191E-8133DBCF70D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6763" y="5012579"/>
            <a:ext cx="735201" cy="735201"/>
          </a:xfrm>
          <a:prstGeom prst="rect">
            <a:avLst/>
          </a:prstGeom>
        </p:spPr>
      </p:pic>
      <p:pic>
        <p:nvPicPr>
          <p:cNvPr id="43" name="Picture 42">
            <a:extLst>
              <a:ext uri="{FF2B5EF4-FFF2-40B4-BE49-F238E27FC236}">
                <a16:creationId xmlns:a16="http://schemas.microsoft.com/office/drawing/2014/main" id="{C1DD2F96-2C78-059B-B18D-7CCE101A2A7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8399" y="5026542"/>
            <a:ext cx="735201" cy="735201"/>
          </a:xfrm>
          <a:prstGeom prst="rect">
            <a:avLst/>
          </a:prstGeom>
        </p:spPr>
      </p:pic>
      <p:pic>
        <p:nvPicPr>
          <p:cNvPr id="45" name="Picture 44">
            <a:extLst>
              <a:ext uri="{FF2B5EF4-FFF2-40B4-BE49-F238E27FC236}">
                <a16:creationId xmlns:a16="http://schemas.microsoft.com/office/drawing/2014/main" id="{E0947D16-6B5A-5D61-EB21-52AA7AEFB1F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50050" y="5026542"/>
            <a:ext cx="735201" cy="735201"/>
          </a:xfrm>
          <a:prstGeom prst="rect">
            <a:avLst/>
          </a:prstGeom>
        </p:spPr>
      </p:pic>
      <p:pic>
        <p:nvPicPr>
          <p:cNvPr id="47" name="Picture 46">
            <a:extLst>
              <a:ext uri="{FF2B5EF4-FFF2-40B4-BE49-F238E27FC236}">
                <a16:creationId xmlns:a16="http://schemas.microsoft.com/office/drawing/2014/main" id="{1F068E9F-CEF3-D2E2-01CC-56A00A0322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87313" y="5012579"/>
            <a:ext cx="735201" cy="735201"/>
          </a:xfrm>
          <a:prstGeom prst="rect">
            <a:avLst/>
          </a:prstGeom>
        </p:spPr>
      </p:pic>
      <p:pic>
        <p:nvPicPr>
          <p:cNvPr id="44" name="Picture 43">
            <a:extLst>
              <a:ext uri="{FF2B5EF4-FFF2-40B4-BE49-F238E27FC236}">
                <a16:creationId xmlns:a16="http://schemas.microsoft.com/office/drawing/2014/main" id="{8C5542B8-4C69-03C9-9011-B505D272C3A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95413" y="5026541"/>
            <a:ext cx="735201" cy="735201"/>
          </a:xfrm>
          <a:prstGeom prst="rect">
            <a:avLst/>
          </a:prstGeom>
        </p:spPr>
      </p:pic>
      <p:pic>
        <p:nvPicPr>
          <p:cNvPr id="48" name="Picture 47">
            <a:extLst>
              <a:ext uri="{FF2B5EF4-FFF2-40B4-BE49-F238E27FC236}">
                <a16:creationId xmlns:a16="http://schemas.microsoft.com/office/drawing/2014/main" id="{B2C4D34F-C60C-8F85-B2C9-0F28F3BAE0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30614" y="5026540"/>
            <a:ext cx="735201" cy="735201"/>
          </a:xfrm>
          <a:prstGeom prst="rect">
            <a:avLst/>
          </a:prstGeom>
        </p:spPr>
      </p:pic>
      <p:cxnSp>
        <p:nvCxnSpPr>
          <p:cNvPr id="4" name="Straight Connector 3">
            <a:extLst>
              <a:ext uri="{FF2B5EF4-FFF2-40B4-BE49-F238E27FC236}">
                <a16:creationId xmlns:a16="http://schemas.microsoft.com/office/drawing/2014/main" id="{80A97678-C2EC-647C-3E39-3FB5EABF43B9}"/>
              </a:ext>
            </a:extLst>
          </p:cNvPr>
          <p:cNvCxnSpPr>
            <a:cxnSpLocks/>
          </p:cNvCxnSpPr>
          <p:nvPr/>
        </p:nvCxnSpPr>
        <p:spPr>
          <a:xfrm flipV="1">
            <a:off x="2760315"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5CA37C0-B49D-3FDC-2678-4CA76BB62C71}"/>
              </a:ext>
            </a:extLst>
          </p:cNvPr>
          <p:cNvCxnSpPr>
            <a:cxnSpLocks/>
          </p:cNvCxnSpPr>
          <p:nvPr/>
        </p:nvCxnSpPr>
        <p:spPr>
          <a:xfrm flipV="1">
            <a:off x="3506213"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513FC0-B4A4-42FD-81EA-C93BBB1AE5A0}"/>
              </a:ext>
            </a:extLst>
          </p:cNvPr>
          <p:cNvCxnSpPr>
            <a:cxnSpLocks/>
          </p:cNvCxnSpPr>
          <p:nvPr/>
        </p:nvCxnSpPr>
        <p:spPr>
          <a:xfrm flipV="1">
            <a:off x="5722514"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436B98D-5F0F-E3F5-0516-4870D6F114F4}"/>
              </a:ext>
            </a:extLst>
          </p:cNvPr>
          <p:cNvCxnSpPr>
            <a:cxnSpLocks/>
          </p:cNvCxnSpPr>
          <p:nvPr/>
        </p:nvCxnSpPr>
        <p:spPr>
          <a:xfrm flipV="1">
            <a:off x="7204150"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BDCB8B6-B0AC-F3BF-262D-9880BE714E74}"/>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2 vanilla, 1 PB, 3 mint, 2 confetti, 4 rainbow</a:t>
            </a:r>
          </a:p>
        </p:txBody>
      </p:sp>
    </p:spTree>
    <p:extLst>
      <p:ext uri="{BB962C8B-B14F-4D97-AF65-F5344CB8AC3E}">
        <p14:creationId xmlns:p14="http://schemas.microsoft.com/office/powerpoint/2010/main" val="22302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2210-A25E-9B4E-F64D-9D53537A2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418B2-BDA7-2DA2-892C-979A5CEF8CE3}"/>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7B0BE2D9-C6BF-5B4E-6006-EE46502E9C9F}"/>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endParaRPr lang="en-US" dirty="0"/>
          </a:p>
          <a:p>
            <a:r>
              <a:rPr lang="en-US" b="1" i="1" dirty="0"/>
              <a:t>All we care about is how many of each cupcake is ordered!</a:t>
            </a:r>
          </a:p>
        </p:txBody>
      </p:sp>
      <p:pic>
        <p:nvPicPr>
          <p:cNvPr id="14" name="Picture 13">
            <a:extLst>
              <a:ext uri="{FF2B5EF4-FFF2-40B4-BE49-F238E27FC236}">
                <a16:creationId xmlns:a16="http://schemas.microsoft.com/office/drawing/2014/main" id="{7C81AE12-6A7D-5E1D-EA15-6C2004F39428}"/>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Lst>
          </a:blip>
          <a:stretch>
            <a:fillRect/>
          </a:stretch>
        </p:blipFill>
        <p:spPr>
          <a:xfrm>
            <a:off x="1284564" y="4992360"/>
            <a:ext cx="735201" cy="735201"/>
          </a:xfrm>
          <a:prstGeom prst="rect">
            <a:avLst/>
          </a:prstGeom>
        </p:spPr>
      </p:pic>
      <p:pic>
        <p:nvPicPr>
          <p:cNvPr id="15" name="Picture 14">
            <a:extLst>
              <a:ext uri="{FF2B5EF4-FFF2-40B4-BE49-F238E27FC236}">
                <a16:creationId xmlns:a16="http://schemas.microsoft.com/office/drawing/2014/main" id="{2D42714D-90F1-1A75-B113-2DA4E564E0B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75827" y="5002982"/>
            <a:ext cx="735201" cy="735201"/>
          </a:xfrm>
          <a:prstGeom prst="rect">
            <a:avLst/>
          </a:prstGeom>
        </p:spPr>
      </p:pic>
      <p:pic>
        <p:nvPicPr>
          <p:cNvPr id="16" name="Picture 15">
            <a:extLst>
              <a:ext uri="{FF2B5EF4-FFF2-40B4-BE49-F238E27FC236}">
                <a16:creationId xmlns:a16="http://schemas.microsoft.com/office/drawing/2014/main" id="{DF301C55-AEAA-1AE1-A56C-C250636B87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06213" y="5012579"/>
            <a:ext cx="735201" cy="735201"/>
          </a:xfrm>
          <a:prstGeom prst="rect">
            <a:avLst/>
          </a:prstGeom>
        </p:spPr>
      </p:pic>
      <p:pic>
        <p:nvPicPr>
          <p:cNvPr id="23" name="Picture 22">
            <a:extLst>
              <a:ext uri="{FF2B5EF4-FFF2-40B4-BE49-F238E27FC236}">
                <a16:creationId xmlns:a16="http://schemas.microsoft.com/office/drawing/2014/main" id="{E36218DD-12E3-B4C6-7D0F-29C6D60E33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8949" y="5026542"/>
            <a:ext cx="735201" cy="735201"/>
          </a:xfrm>
          <a:prstGeom prst="rect">
            <a:avLst/>
          </a:prstGeom>
        </p:spPr>
      </p:pic>
      <p:pic>
        <p:nvPicPr>
          <p:cNvPr id="33" name="Picture 32">
            <a:extLst>
              <a:ext uri="{FF2B5EF4-FFF2-40B4-BE49-F238E27FC236}">
                <a16:creationId xmlns:a16="http://schemas.microsoft.com/office/drawing/2014/main" id="{0E9F08EA-7744-A9C8-3D3B-5D380A843D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09499" y="5026542"/>
            <a:ext cx="735201" cy="735201"/>
          </a:xfrm>
          <a:prstGeom prst="rect">
            <a:avLst/>
          </a:prstGeom>
        </p:spPr>
      </p:pic>
      <p:pic>
        <p:nvPicPr>
          <p:cNvPr id="37" name="Picture 36">
            <a:extLst>
              <a:ext uri="{FF2B5EF4-FFF2-40B4-BE49-F238E27FC236}">
                <a16:creationId xmlns:a16="http://schemas.microsoft.com/office/drawing/2014/main" id="{EF80E24E-659D-75B6-820C-F72F7E042E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25114" y="4992360"/>
            <a:ext cx="735201" cy="735201"/>
          </a:xfrm>
          <a:prstGeom prst="rect">
            <a:avLst/>
          </a:prstGeom>
        </p:spPr>
      </p:pic>
      <p:pic>
        <p:nvPicPr>
          <p:cNvPr id="41" name="Picture 40">
            <a:extLst>
              <a:ext uri="{FF2B5EF4-FFF2-40B4-BE49-F238E27FC236}">
                <a16:creationId xmlns:a16="http://schemas.microsoft.com/office/drawing/2014/main" id="{9D0D3338-3F55-9111-11F6-18E5416228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6763" y="5012579"/>
            <a:ext cx="735201" cy="735201"/>
          </a:xfrm>
          <a:prstGeom prst="rect">
            <a:avLst/>
          </a:prstGeom>
        </p:spPr>
      </p:pic>
      <p:pic>
        <p:nvPicPr>
          <p:cNvPr id="43" name="Picture 42">
            <a:extLst>
              <a:ext uri="{FF2B5EF4-FFF2-40B4-BE49-F238E27FC236}">
                <a16:creationId xmlns:a16="http://schemas.microsoft.com/office/drawing/2014/main" id="{F6A767DC-72C7-C0F5-BE67-19EFBA7B6A0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8399" y="5026542"/>
            <a:ext cx="735201" cy="735201"/>
          </a:xfrm>
          <a:prstGeom prst="rect">
            <a:avLst/>
          </a:prstGeom>
        </p:spPr>
      </p:pic>
      <p:pic>
        <p:nvPicPr>
          <p:cNvPr id="45" name="Picture 44">
            <a:extLst>
              <a:ext uri="{FF2B5EF4-FFF2-40B4-BE49-F238E27FC236}">
                <a16:creationId xmlns:a16="http://schemas.microsoft.com/office/drawing/2014/main" id="{8099D6ED-52D6-86D5-9B84-2A211C4D3A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50050" y="5026542"/>
            <a:ext cx="735201" cy="735201"/>
          </a:xfrm>
          <a:prstGeom prst="rect">
            <a:avLst/>
          </a:prstGeom>
        </p:spPr>
      </p:pic>
      <p:pic>
        <p:nvPicPr>
          <p:cNvPr id="47" name="Picture 46">
            <a:extLst>
              <a:ext uri="{FF2B5EF4-FFF2-40B4-BE49-F238E27FC236}">
                <a16:creationId xmlns:a16="http://schemas.microsoft.com/office/drawing/2014/main" id="{2FBCCC5F-4F22-F397-8C17-85A457AA6C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87313" y="5012579"/>
            <a:ext cx="735201" cy="735201"/>
          </a:xfrm>
          <a:prstGeom prst="rect">
            <a:avLst/>
          </a:prstGeom>
        </p:spPr>
      </p:pic>
      <p:pic>
        <p:nvPicPr>
          <p:cNvPr id="44" name="Picture 43">
            <a:extLst>
              <a:ext uri="{FF2B5EF4-FFF2-40B4-BE49-F238E27FC236}">
                <a16:creationId xmlns:a16="http://schemas.microsoft.com/office/drawing/2014/main" id="{0E7DF948-E518-39CC-A6FC-A6334F16C2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95413" y="5026541"/>
            <a:ext cx="735201" cy="735201"/>
          </a:xfrm>
          <a:prstGeom prst="rect">
            <a:avLst/>
          </a:prstGeom>
        </p:spPr>
      </p:pic>
      <p:pic>
        <p:nvPicPr>
          <p:cNvPr id="48" name="Picture 47">
            <a:extLst>
              <a:ext uri="{FF2B5EF4-FFF2-40B4-BE49-F238E27FC236}">
                <a16:creationId xmlns:a16="http://schemas.microsoft.com/office/drawing/2014/main" id="{AFDD0DF8-C392-AB96-0DA3-2CA3673B53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30614" y="5026540"/>
            <a:ext cx="735201" cy="735201"/>
          </a:xfrm>
          <a:prstGeom prst="rect">
            <a:avLst/>
          </a:prstGeom>
        </p:spPr>
      </p:pic>
      <p:cxnSp>
        <p:nvCxnSpPr>
          <p:cNvPr id="4" name="Straight Connector 3">
            <a:extLst>
              <a:ext uri="{FF2B5EF4-FFF2-40B4-BE49-F238E27FC236}">
                <a16:creationId xmlns:a16="http://schemas.microsoft.com/office/drawing/2014/main" id="{DB3E6EF0-7D41-F442-B1B8-0B067F4D71DB}"/>
              </a:ext>
            </a:extLst>
          </p:cNvPr>
          <p:cNvCxnSpPr>
            <a:cxnSpLocks/>
          </p:cNvCxnSpPr>
          <p:nvPr/>
        </p:nvCxnSpPr>
        <p:spPr>
          <a:xfrm flipV="1">
            <a:off x="2760315"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32C068-909A-E84E-E18F-6F5C1DD8686A}"/>
              </a:ext>
            </a:extLst>
          </p:cNvPr>
          <p:cNvCxnSpPr>
            <a:cxnSpLocks/>
          </p:cNvCxnSpPr>
          <p:nvPr/>
        </p:nvCxnSpPr>
        <p:spPr>
          <a:xfrm flipV="1">
            <a:off x="3506213"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545347-FBBD-990D-CB27-CB05A1EABE55}"/>
              </a:ext>
            </a:extLst>
          </p:cNvPr>
          <p:cNvCxnSpPr>
            <a:cxnSpLocks/>
          </p:cNvCxnSpPr>
          <p:nvPr/>
        </p:nvCxnSpPr>
        <p:spPr>
          <a:xfrm flipV="1">
            <a:off x="5722514"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36609A-9B1F-F64F-7B50-7856E34F669D}"/>
              </a:ext>
            </a:extLst>
          </p:cNvPr>
          <p:cNvCxnSpPr>
            <a:cxnSpLocks/>
          </p:cNvCxnSpPr>
          <p:nvPr/>
        </p:nvCxnSpPr>
        <p:spPr>
          <a:xfrm flipV="1">
            <a:off x="7204150"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E14B649-E720-9E36-5149-18C21AE2B61C}"/>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2 vanilla, 1 PB, 3 mint, 2 confetti, 4 rainbow</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8CC73C04-7FFE-D058-9E80-A1B2726D0D9B}"/>
                  </a:ext>
                </a:extLst>
              </p:cNvPr>
              <p:cNvSpPr/>
              <p:nvPr/>
            </p:nvSpPr>
            <p:spPr>
              <a:xfrm>
                <a:off x="424411" y="3589451"/>
                <a:ext cx="11338087" cy="66430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Segoe UI Semilight" panose="020B0402040204020203" pitchFamily="34" charset="0"/>
                    <a:cs typeface="Segoe UI Semilight" panose="020B0402040204020203" pitchFamily="34" charset="0"/>
                  </a:rPr>
                  <a:t>We only need </a:t>
                </a:r>
                <a14:m>
                  <m:oMath xmlns:m="http://schemas.openxmlformats.org/officeDocument/2006/math">
                    <m:r>
                      <a:rPr lang="en-US" sz="2400" b="1" i="1" smtClean="0">
                        <a:solidFill>
                          <a:prstClr val="black"/>
                        </a:solidFill>
                        <a:latin typeface="Cambria Math" panose="02040503050406030204" pitchFamily="18" charset="0"/>
                        <a:cs typeface="Segoe UI Semilight" panose="020B0402040204020203" pitchFamily="34" charset="0"/>
                      </a:rPr>
                      <m:t>𝟓</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𝟏</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𝟒</m:t>
                    </m:r>
                  </m:oMath>
                </a14:m>
                <a:r>
                  <a:rPr lang="en-US" sz="2400" b="1" dirty="0">
                    <a:solidFill>
                      <a:prstClr val="black"/>
                    </a:solidFill>
                    <a:latin typeface="Segoe UI Semilight" panose="020B0402040204020203" pitchFamily="34" charset="0"/>
                    <a:cs typeface="Segoe UI Semilight" panose="020B0402040204020203" pitchFamily="34" charset="0"/>
                  </a:rPr>
                  <a:t> dividers to divide </a:t>
                </a:r>
                <a:r>
                  <a:rPr lang="en-US" sz="2400" dirty="0">
                    <a:solidFill>
                      <a:prstClr val="black"/>
                    </a:solidFill>
                    <a:latin typeface="Segoe UI Semilight" panose="020B0402040204020203" pitchFamily="34" charset="0"/>
                    <a:cs typeface="Segoe UI Semilight" panose="020B0402040204020203" pitchFamily="34" charset="0"/>
                  </a:rPr>
                  <a:t>this set of 12 cupcakes </a:t>
                </a:r>
                <a:r>
                  <a:rPr lang="en-US" sz="2400" b="1" dirty="0">
                    <a:solidFill>
                      <a:prstClr val="black"/>
                    </a:solidFill>
                    <a:latin typeface="Segoe UI Semilight" panose="020B0402040204020203" pitchFamily="34" charset="0"/>
                    <a:cs typeface="Segoe UI Semilight" panose="020B0402040204020203" pitchFamily="34" charset="0"/>
                  </a:rPr>
                  <a:t>into </a:t>
                </a:r>
                <a14:m>
                  <m:oMath xmlns:m="http://schemas.openxmlformats.org/officeDocument/2006/math">
                    <m:r>
                      <a:rPr lang="en-US" sz="2400" b="1" i="1" dirty="0" smtClean="0">
                        <a:solidFill>
                          <a:prstClr val="black"/>
                        </a:solidFill>
                        <a:latin typeface="Cambria Math" panose="02040503050406030204" pitchFamily="18" charset="0"/>
                        <a:cs typeface="Segoe UI Semilight" panose="020B0402040204020203" pitchFamily="34" charset="0"/>
                      </a:rPr>
                      <m:t>𝟓</m:t>
                    </m:r>
                  </m:oMath>
                </a14:m>
                <a:r>
                  <a:rPr lang="en-US" sz="2400" b="1" dirty="0">
                    <a:solidFill>
                      <a:prstClr val="black"/>
                    </a:solidFill>
                    <a:latin typeface="Segoe UI Semilight" panose="020B0402040204020203" pitchFamily="34" charset="0"/>
                    <a:cs typeface="Segoe UI Semilight" panose="020B0402040204020203" pitchFamily="34" charset="0"/>
                  </a:rPr>
                  <a:t> groups </a:t>
                </a:r>
              </a:p>
            </p:txBody>
          </p:sp>
        </mc:Choice>
        <mc:Fallback xmlns="">
          <p:sp>
            <p:nvSpPr>
              <p:cNvPr id="10" name="Rectangle: Rounded Corners 9">
                <a:extLst>
                  <a:ext uri="{FF2B5EF4-FFF2-40B4-BE49-F238E27FC236}">
                    <a16:creationId xmlns:a16="http://schemas.microsoft.com/office/drawing/2014/main" id="{8CC73C04-7FFE-D058-9E80-A1B2726D0D9B}"/>
                  </a:ext>
                </a:extLst>
              </p:cNvPr>
              <p:cNvSpPr>
                <a:spLocks noRot="1" noChangeAspect="1" noMove="1" noResize="1" noEditPoints="1" noAdjustHandles="1" noChangeArrowheads="1" noChangeShapeType="1" noTextEdit="1"/>
              </p:cNvSpPr>
              <p:nvPr/>
            </p:nvSpPr>
            <p:spPr>
              <a:xfrm>
                <a:off x="424411" y="3589451"/>
                <a:ext cx="11338087" cy="664308"/>
              </a:xfrm>
              <a:prstGeom prst="roundRect">
                <a:avLst/>
              </a:prstGeom>
              <a:blipFill>
                <a:blip r:embed="rId6"/>
                <a:stretch>
                  <a:fillRect b="-64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7727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726A1-2BA7-E471-11DA-CC4C318BF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087C7-488B-51C8-0959-9D3ACD2FA98D}"/>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B7262CC0-7F16-B410-A301-6429D80706DC}"/>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endParaRPr lang="en-US" dirty="0"/>
          </a:p>
          <a:p>
            <a:r>
              <a:rPr lang="en-US" b="1" i="1" dirty="0"/>
              <a:t>All we care about is how many of each cupcake is ordered!</a:t>
            </a:r>
          </a:p>
        </p:txBody>
      </p:sp>
      <p:pic>
        <p:nvPicPr>
          <p:cNvPr id="14" name="Picture 13">
            <a:extLst>
              <a:ext uri="{FF2B5EF4-FFF2-40B4-BE49-F238E27FC236}">
                <a16:creationId xmlns:a16="http://schemas.microsoft.com/office/drawing/2014/main" id="{54D10CB9-8275-B933-4B90-DB01919D9B12}"/>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Lst>
          </a:blip>
          <a:stretch>
            <a:fillRect/>
          </a:stretch>
        </p:blipFill>
        <p:spPr>
          <a:xfrm>
            <a:off x="1284564" y="4992360"/>
            <a:ext cx="735201" cy="735201"/>
          </a:xfrm>
          <a:prstGeom prst="rect">
            <a:avLst/>
          </a:prstGeom>
        </p:spPr>
      </p:pic>
      <p:pic>
        <p:nvPicPr>
          <p:cNvPr id="15" name="Picture 14">
            <a:extLst>
              <a:ext uri="{FF2B5EF4-FFF2-40B4-BE49-F238E27FC236}">
                <a16:creationId xmlns:a16="http://schemas.microsoft.com/office/drawing/2014/main" id="{818874E4-DB86-C32C-351F-7A5B0F92A14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75827" y="5002982"/>
            <a:ext cx="735201" cy="735201"/>
          </a:xfrm>
          <a:prstGeom prst="rect">
            <a:avLst/>
          </a:prstGeom>
        </p:spPr>
      </p:pic>
      <p:pic>
        <p:nvPicPr>
          <p:cNvPr id="16" name="Picture 15">
            <a:extLst>
              <a:ext uri="{FF2B5EF4-FFF2-40B4-BE49-F238E27FC236}">
                <a16:creationId xmlns:a16="http://schemas.microsoft.com/office/drawing/2014/main" id="{EA918F3C-EA6E-EFA3-975E-EBCA248A67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06213" y="5012579"/>
            <a:ext cx="735201" cy="735201"/>
          </a:xfrm>
          <a:prstGeom prst="rect">
            <a:avLst/>
          </a:prstGeom>
        </p:spPr>
      </p:pic>
      <p:pic>
        <p:nvPicPr>
          <p:cNvPr id="23" name="Picture 22">
            <a:extLst>
              <a:ext uri="{FF2B5EF4-FFF2-40B4-BE49-F238E27FC236}">
                <a16:creationId xmlns:a16="http://schemas.microsoft.com/office/drawing/2014/main" id="{672A078D-C7CD-EFAC-D1AA-0F225BB09C3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8949" y="5026542"/>
            <a:ext cx="735201" cy="735201"/>
          </a:xfrm>
          <a:prstGeom prst="rect">
            <a:avLst/>
          </a:prstGeom>
        </p:spPr>
      </p:pic>
      <p:pic>
        <p:nvPicPr>
          <p:cNvPr id="33" name="Picture 32">
            <a:extLst>
              <a:ext uri="{FF2B5EF4-FFF2-40B4-BE49-F238E27FC236}">
                <a16:creationId xmlns:a16="http://schemas.microsoft.com/office/drawing/2014/main" id="{CF6A4D2C-CF42-51B1-3385-11DE263245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09499" y="5026542"/>
            <a:ext cx="735201" cy="735201"/>
          </a:xfrm>
          <a:prstGeom prst="rect">
            <a:avLst/>
          </a:prstGeom>
        </p:spPr>
      </p:pic>
      <p:pic>
        <p:nvPicPr>
          <p:cNvPr id="37" name="Picture 36">
            <a:extLst>
              <a:ext uri="{FF2B5EF4-FFF2-40B4-BE49-F238E27FC236}">
                <a16:creationId xmlns:a16="http://schemas.microsoft.com/office/drawing/2014/main" id="{2BDD55D7-D7CB-D4E9-B412-EFC744710A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25114" y="4992360"/>
            <a:ext cx="735201" cy="735201"/>
          </a:xfrm>
          <a:prstGeom prst="rect">
            <a:avLst/>
          </a:prstGeom>
        </p:spPr>
      </p:pic>
      <p:pic>
        <p:nvPicPr>
          <p:cNvPr id="41" name="Picture 40">
            <a:extLst>
              <a:ext uri="{FF2B5EF4-FFF2-40B4-BE49-F238E27FC236}">
                <a16:creationId xmlns:a16="http://schemas.microsoft.com/office/drawing/2014/main" id="{25C70A2C-A35A-BE2E-30EA-981EFDB87E0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6763" y="5012579"/>
            <a:ext cx="735201" cy="735201"/>
          </a:xfrm>
          <a:prstGeom prst="rect">
            <a:avLst/>
          </a:prstGeom>
        </p:spPr>
      </p:pic>
      <p:pic>
        <p:nvPicPr>
          <p:cNvPr id="43" name="Picture 42">
            <a:extLst>
              <a:ext uri="{FF2B5EF4-FFF2-40B4-BE49-F238E27FC236}">
                <a16:creationId xmlns:a16="http://schemas.microsoft.com/office/drawing/2014/main" id="{A38932B2-45B4-8AEC-6333-1EE336B13D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8399" y="5026542"/>
            <a:ext cx="735201" cy="735201"/>
          </a:xfrm>
          <a:prstGeom prst="rect">
            <a:avLst/>
          </a:prstGeom>
        </p:spPr>
      </p:pic>
      <p:pic>
        <p:nvPicPr>
          <p:cNvPr id="45" name="Picture 44">
            <a:extLst>
              <a:ext uri="{FF2B5EF4-FFF2-40B4-BE49-F238E27FC236}">
                <a16:creationId xmlns:a16="http://schemas.microsoft.com/office/drawing/2014/main" id="{51674F8D-2ADA-09D6-AF8E-4452DDA7CD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50050" y="5026542"/>
            <a:ext cx="735201" cy="735201"/>
          </a:xfrm>
          <a:prstGeom prst="rect">
            <a:avLst/>
          </a:prstGeom>
        </p:spPr>
      </p:pic>
      <p:pic>
        <p:nvPicPr>
          <p:cNvPr id="47" name="Picture 46">
            <a:extLst>
              <a:ext uri="{FF2B5EF4-FFF2-40B4-BE49-F238E27FC236}">
                <a16:creationId xmlns:a16="http://schemas.microsoft.com/office/drawing/2014/main" id="{9F8BFB40-9F97-9B5B-35F6-EF48D6CACC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87313" y="5012579"/>
            <a:ext cx="735201" cy="735201"/>
          </a:xfrm>
          <a:prstGeom prst="rect">
            <a:avLst/>
          </a:prstGeom>
        </p:spPr>
      </p:pic>
      <p:pic>
        <p:nvPicPr>
          <p:cNvPr id="44" name="Picture 43">
            <a:extLst>
              <a:ext uri="{FF2B5EF4-FFF2-40B4-BE49-F238E27FC236}">
                <a16:creationId xmlns:a16="http://schemas.microsoft.com/office/drawing/2014/main" id="{93EB840F-4A19-A60E-D745-86ACE752CD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95413" y="5026541"/>
            <a:ext cx="735201" cy="735201"/>
          </a:xfrm>
          <a:prstGeom prst="rect">
            <a:avLst/>
          </a:prstGeom>
        </p:spPr>
      </p:pic>
      <p:pic>
        <p:nvPicPr>
          <p:cNvPr id="48" name="Picture 47">
            <a:extLst>
              <a:ext uri="{FF2B5EF4-FFF2-40B4-BE49-F238E27FC236}">
                <a16:creationId xmlns:a16="http://schemas.microsoft.com/office/drawing/2014/main" id="{F21A9E6D-45CD-1131-B865-8BEDE247CB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30614" y="5026540"/>
            <a:ext cx="735201" cy="735201"/>
          </a:xfrm>
          <a:prstGeom prst="rect">
            <a:avLst/>
          </a:prstGeom>
        </p:spPr>
      </p:pic>
      <p:cxnSp>
        <p:nvCxnSpPr>
          <p:cNvPr id="4" name="Straight Connector 3">
            <a:extLst>
              <a:ext uri="{FF2B5EF4-FFF2-40B4-BE49-F238E27FC236}">
                <a16:creationId xmlns:a16="http://schemas.microsoft.com/office/drawing/2014/main" id="{17AA01F2-2E90-DCAF-1259-AA1C3199C261}"/>
              </a:ext>
            </a:extLst>
          </p:cNvPr>
          <p:cNvCxnSpPr>
            <a:cxnSpLocks/>
          </p:cNvCxnSpPr>
          <p:nvPr/>
        </p:nvCxnSpPr>
        <p:spPr>
          <a:xfrm flipV="1">
            <a:off x="2760315"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0B4E07D-6ADB-9FCB-36B8-BFF02D5B4171}"/>
              </a:ext>
            </a:extLst>
          </p:cNvPr>
          <p:cNvCxnSpPr>
            <a:cxnSpLocks/>
          </p:cNvCxnSpPr>
          <p:nvPr/>
        </p:nvCxnSpPr>
        <p:spPr>
          <a:xfrm flipV="1">
            <a:off x="1309023"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0E9AC1F-AF25-D9F8-0D73-F10E2EAFCCCD}"/>
              </a:ext>
            </a:extLst>
          </p:cNvPr>
          <p:cNvCxnSpPr>
            <a:cxnSpLocks/>
          </p:cNvCxnSpPr>
          <p:nvPr/>
        </p:nvCxnSpPr>
        <p:spPr>
          <a:xfrm flipV="1">
            <a:off x="1185684"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C0D8E9-0C37-B47A-645F-F0F3B3E9951F}"/>
              </a:ext>
            </a:extLst>
          </p:cNvPr>
          <p:cNvCxnSpPr>
            <a:cxnSpLocks/>
          </p:cNvCxnSpPr>
          <p:nvPr/>
        </p:nvCxnSpPr>
        <p:spPr>
          <a:xfrm flipV="1">
            <a:off x="1037811"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B1340FA-F855-26D0-A32F-E66519AF23B8}"/>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0 vanilla, 0 PB, 0 mint, 2 confetti, 10 rainbow</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0F46EDC5-29E8-EC36-11CA-CE3F06B58562}"/>
                  </a:ext>
                </a:extLst>
              </p:cNvPr>
              <p:cNvSpPr/>
              <p:nvPr/>
            </p:nvSpPr>
            <p:spPr>
              <a:xfrm>
                <a:off x="424411" y="3589451"/>
                <a:ext cx="11338087" cy="66430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Segoe UI Semilight" panose="020B0402040204020203" pitchFamily="34" charset="0"/>
                    <a:cs typeface="Segoe UI Semilight" panose="020B0402040204020203" pitchFamily="34" charset="0"/>
                  </a:rPr>
                  <a:t>We only need </a:t>
                </a:r>
                <a14:m>
                  <m:oMath xmlns:m="http://schemas.openxmlformats.org/officeDocument/2006/math">
                    <m:r>
                      <a:rPr lang="en-US" sz="2400" b="1" i="1" smtClean="0">
                        <a:solidFill>
                          <a:prstClr val="black"/>
                        </a:solidFill>
                        <a:latin typeface="Cambria Math" panose="02040503050406030204" pitchFamily="18" charset="0"/>
                        <a:cs typeface="Segoe UI Semilight" panose="020B0402040204020203" pitchFamily="34" charset="0"/>
                      </a:rPr>
                      <m:t>𝟓</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𝟏</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𝟒</m:t>
                    </m:r>
                  </m:oMath>
                </a14:m>
                <a:r>
                  <a:rPr lang="en-US" sz="2400" b="1" dirty="0">
                    <a:solidFill>
                      <a:prstClr val="black"/>
                    </a:solidFill>
                    <a:latin typeface="Segoe UI Semilight" panose="020B0402040204020203" pitchFamily="34" charset="0"/>
                    <a:cs typeface="Segoe UI Semilight" panose="020B0402040204020203" pitchFamily="34" charset="0"/>
                  </a:rPr>
                  <a:t> dividers to divide </a:t>
                </a:r>
                <a:r>
                  <a:rPr lang="en-US" sz="2400" dirty="0">
                    <a:solidFill>
                      <a:prstClr val="black"/>
                    </a:solidFill>
                    <a:latin typeface="Segoe UI Semilight" panose="020B0402040204020203" pitchFamily="34" charset="0"/>
                    <a:cs typeface="Segoe UI Semilight" panose="020B0402040204020203" pitchFamily="34" charset="0"/>
                  </a:rPr>
                  <a:t>this set of 12 cupcakes </a:t>
                </a:r>
                <a:r>
                  <a:rPr lang="en-US" sz="2400" b="1" dirty="0">
                    <a:solidFill>
                      <a:prstClr val="black"/>
                    </a:solidFill>
                    <a:latin typeface="Segoe UI Semilight" panose="020B0402040204020203" pitchFamily="34" charset="0"/>
                    <a:cs typeface="Segoe UI Semilight" panose="020B0402040204020203" pitchFamily="34" charset="0"/>
                  </a:rPr>
                  <a:t>into </a:t>
                </a:r>
                <a14:m>
                  <m:oMath xmlns:m="http://schemas.openxmlformats.org/officeDocument/2006/math">
                    <m:r>
                      <a:rPr lang="en-US" sz="2400" b="1" i="1" dirty="0" smtClean="0">
                        <a:solidFill>
                          <a:prstClr val="black"/>
                        </a:solidFill>
                        <a:latin typeface="Cambria Math" panose="02040503050406030204" pitchFamily="18" charset="0"/>
                        <a:cs typeface="Segoe UI Semilight" panose="020B0402040204020203" pitchFamily="34" charset="0"/>
                      </a:rPr>
                      <m:t>𝟓</m:t>
                    </m:r>
                  </m:oMath>
                </a14:m>
                <a:r>
                  <a:rPr lang="en-US" sz="2400" b="1" dirty="0">
                    <a:solidFill>
                      <a:prstClr val="black"/>
                    </a:solidFill>
                    <a:latin typeface="Segoe UI Semilight" panose="020B0402040204020203" pitchFamily="34" charset="0"/>
                    <a:cs typeface="Segoe UI Semilight" panose="020B0402040204020203" pitchFamily="34" charset="0"/>
                  </a:rPr>
                  <a:t> groups </a:t>
                </a:r>
              </a:p>
            </p:txBody>
          </p:sp>
        </mc:Choice>
        <mc:Fallback xmlns="">
          <p:sp>
            <p:nvSpPr>
              <p:cNvPr id="10" name="Rectangle: Rounded Corners 9">
                <a:extLst>
                  <a:ext uri="{FF2B5EF4-FFF2-40B4-BE49-F238E27FC236}">
                    <a16:creationId xmlns:a16="http://schemas.microsoft.com/office/drawing/2014/main" id="{0F46EDC5-29E8-EC36-11CA-CE3F06B58562}"/>
                  </a:ext>
                </a:extLst>
              </p:cNvPr>
              <p:cNvSpPr>
                <a:spLocks noRot="1" noChangeAspect="1" noMove="1" noResize="1" noEditPoints="1" noAdjustHandles="1" noChangeArrowheads="1" noChangeShapeType="1" noTextEdit="1"/>
              </p:cNvSpPr>
              <p:nvPr/>
            </p:nvSpPr>
            <p:spPr>
              <a:xfrm>
                <a:off x="424411" y="3589451"/>
                <a:ext cx="11338087" cy="664308"/>
              </a:xfrm>
              <a:prstGeom prst="roundRect">
                <a:avLst/>
              </a:prstGeom>
              <a:blipFill>
                <a:blip r:embed="rId6"/>
                <a:stretch>
                  <a:fillRect b="-64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1539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D08B-1AA2-8C0F-90D1-994DF1348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51A08-A16D-B405-17AD-77DDBC25FA91}"/>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F6FFA59A-B53E-BF4B-6D80-ABD537271A4A}"/>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endParaRPr lang="en-US" dirty="0"/>
          </a:p>
          <a:p>
            <a:r>
              <a:rPr lang="en-US" b="1" i="1" dirty="0"/>
              <a:t>All we care about is how many of each cupcake is ordered!</a:t>
            </a:r>
          </a:p>
        </p:txBody>
      </p:sp>
      <p:pic>
        <p:nvPicPr>
          <p:cNvPr id="14" name="Picture 13">
            <a:extLst>
              <a:ext uri="{FF2B5EF4-FFF2-40B4-BE49-F238E27FC236}">
                <a16:creationId xmlns:a16="http://schemas.microsoft.com/office/drawing/2014/main" id="{F8A4578C-5275-6C70-30A6-B9C38A4790DE}"/>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Lst>
          </a:blip>
          <a:stretch>
            <a:fillRect/>
          </a:stretch>
        </p:blipFill>
        <p:spPr>
          <a:xfrm>
            <a:off x="1284564" y="4992360"/>
            <a:ext cx="735201" cy="735201"/>
          </a:xfrm>
          <a:prstGeom prst="rect">
            <a:avLst/>
          </a:prstGeom>
        </p:spPr>
      </p:pic>
      <p:pic>
        <p:nvPicPr>
          <p:cNvPr id="15" name="Picture 14">
            <a:extLst>
              <a:ext uri="{FF2B5EF4-FFF2-40B4-BE49-F238E27FC236}">
                <a16:creationId xmlns:a16="http://schemas.microsoft.com/office/drawing/2014/main" id="{D4AE643B-08FA-259E-441B-B5DCCD7853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75827" y="5002982"/>
            <a:ext cx="735201" cy="735201"/>
          </a:xfrm>
          <a:prstGeom prst="rect">
            <a:avLst/>
          </a:prstGeom>
        </p:spPr>
      </p:pic>
      <p:pic>
        <p:nvPicPr>
          <p:cNvPr id="16" name="Picture 15">
            <a:extLst>
              <a:ext uri="{FF2B5EF4-FFF2-40B4-BE49-F238E27FC236}">
                <a16:creationId xmlns:a16="http://schemas.microsoft.com/office/drawing/2014/main" id="{7A9758FC-8CA7-2105-86CB-B471FD65333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06213" y="5012579"/>
            <a:ext cx="735201" cy="735201"/>
          </a:xfrm>
          <a:prstGeom prst="rect">
            <a:avLst/>
          </a:prstGeom>
        </p:spPr>
      </p:pic>
      <p:pic>
        <p:nvPicPr>
          <p:cNvPr id="23" name="Picture 22">
            <a:extLst>
              <a:ext uri="{FF2B5EF4-FFF2-40B4-BE49-F238E27FC236}">
                <a16:creationId xmlns:a16="http://schemas.microsoft.com/office/drawing/2014/main" id="{8A2AC2B6-26F0-B807-5E4E-C5E00C7392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8949" y="5026542"/>
            <a:ext cx="735201" cy="735201"/>
          </a:xfrm>
          <a:prstGeom prst="rect">
            <a:avLst/>
          </a:prstGeom>
        </p:spPr>
      </p:pic>
      <p:pic>
        <p:nvPicPr>
          <p:cNvPr id="33" name="Picture 32">
            <a:extLst>
              <a:ext uri="{FF2B5EF4-FFF2-40B4-BE49-F238E27FC236}">
                <a16:creationId xmlns:a16="http://schemas.microsoft.com/office/drawing/2014/main" id="{CCBB75D6-32D7-71FA-4324-4C494E8998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09499" y="5026542"/>
            <a:ext cx="735201" cy="735201"/>
          </a:xfrm>
          <a:prstGeom prst="rect">
            <a:avLst/>
          </a:prstGeom>
        </p:spPr>
      </p:pic>
      <p:pic>
        <p:nvPicPr>
          <p:cNvPr id="37" name="Picture 36">
            <a:extLst>
              <a:ext uri="{FF2B5EF4-FFF2-40B4-BE49-F238E27FC236}">
                <a16:creationId xmlns:a16="http://schemas.microsoft.com/office/drawing/2014/main" id="{17A23E29-D7F9-BF13-9C72-E3284680D5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25114" y="4992360"/>
            <a:ext cx="735201" cy="735201"/>
          </a:xfrm>
          <a:prstGeom prst="rect">
            <a:avLst/>
          </a:prstGeom>
        </p:spPr>
      </p:pic>
      <p:pic>
        <p:nvPicPr>
          <p:cNvPr id="41" name="Picture 40">
            <a:extLst>
              <a:ext uri="{FF2B5EF4-FFF2-40B4-BE49-F238E27FC236}">
                <a16:creationId xmlns:a16="http://schemas.microsoft.com/office/drawing/2014/main" id="{E884742B-8E15-5847-C0A0-6FC7B9A8F1B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6763" y="5012579"/>
            <a:ext cx="735201" cy="735201"/>
          </a:xfrm>
          <a:prstGeom prst="rect">
            <a:avLst/>
          </a:prstGeom>
        </p:spPr>
      </p:pic>
      <p:pic>
        <p:nvPicPr>
          <p:cNvPr id="43" name="Picture 42">
            <a:extLst>
              <a:ext uri="{FF2B5EF4-FFF2-40B4-BE49-F238E27FC236}">
                <a16:creationId xmlns:a16="http://schemas.microsoft.com/office/drawing/2014/main" id="{F7ECDCCC-B804-BA6E-AA60-C9230536A7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8399" y="5026542"/>
            <a:ext cx="735201" cy="735201"/>
          </a:xfrm>
          <a:prstGeom prst="rect">
            <a:avLst/>
          </a:prstGeom>
        </p:spPr>
      </p:pic>
      <p:pic>
        <p:nvPicPr>
          <p:cNvPr id="45" name="Picture 44">
            <a:extLst>
              <a:ext uri="{FF2B5EF4-FFF2-40B4-BE49-F238E27FC236}">
                <a16:creationId xmlns:a16="http://schemas.microsoft.com/office/drawing/2014/main" id="{A12C353A-7684-AA8E-26DD-B6D7C810988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50050" y="5026542"/>
            <a:ext cx="735201" cy="735201"/>
          </a:xfrm>
          <a:prstGeom prst="rect">
            <a:avLst/>
          </a:prstGeom>
        </p:spPr>
      </p:pic>
      <p:pic>
        <p:nvPicPr>
          <p:cNvPr id="47" name="Picture 46">
            <a:extLst>
              <a:ext uri="{FF2B5EF4-FFF2-40B4-BE49-F238E27FC236}">
                <a16:creationId xmlns:a16="http://schemas.microsoft.com/office/drawing/2014/main" id="{24C08A36-5062-A7F0-EAB9-B9C0D79C43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87313" y="5012579"/>
            <a:ext cx="735201" cy="735201"/>
          </a:xfrm>
          <a:prstGeom prst="rect">
            <a:avLst/>
          </a:prstGeom>
        </p:spPr>
      </p:pic>
      <p:pic>
        <p:nvPicPr>
          <p:cNvPr id="44" name="Picture 43">
            <a:extLst>
              <a:ext uri="{FF2B5EF4-FFF2-40B4-BE49-F238E27FC236}">
                <a16:creationId xmlns:a16="http://schemas.microsoft.com/office/drawing/2014/main" id="{17C9540F-4D0A-7A6F-CEC8-5C245FC934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95413" y="5026541"/>
            <a:ext cx="735201" cy="735201"/>
          </a:xfrm>
          <a:prstGeom prst="rect">
            <a:avLst/>
          </a:prstGeom>
        </p:spPr>
      </p:pic>
      <p:pic>
        <p:nvPicPr>
          <p:cNvPr id="48" name="Picture 47">
            <a:extLst>
              <a:ext uri="{FF2B5EF4-FFF2-40B4-BE49-F238E27FC236}">
                <a16:creationId xmlns:a16="http://schemas.microsoft.com/office/drawing/2014/main" id="{7D4A4B24-1D59-C8BC-B139-7F55AD1272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30614" y="5026540"/>
            <a:ext cx="735201" cy="735201"/>
          </a:xfrm>
          <a:prstGeom prst="rect">
            <a:avLst/>
          </a:prstGeom>
        </p:spPr>
      </p:pic>
      <p:cxnSp>
        <p:nvCxnSpPr>
          <p:cNvPr id="4" name="Straight Connector 3">
            <a:extLst>
              <a:ext uri="{FF2B5EF4-FFF2-40B4-BE49-F238E27FC236}">
                <a16:creationId xmlns:a16="http://schemas.microsoft.com/office/drawing/2014/main" id="{0E933949-E783-42E1-C451-95AED53D3BE9}"/>
              </a:ext>
            </a:extLst>
          </p:cNvPr>
          <p:cNvCxnSpPr>
            <a:cxnSpLocks/>
          </p:cNvCxnSpPr>
          <p:nvPr/>
        </p:nvCxnSpPr>
        <p:spPr>
          <a:xfrm flipV="1">
            <a:off x="6463600"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A1BB73-400C-EBE3-5985-7290BB071CE9}"/>
              </a:ext>
            </a:extLst>
          </p:cNvPr>
          <p:cNvCxnSpPr>
            <a:cxnSpLocks/>
          </p:cNvCxnSpPr>
          <p:nvPr/>
        </p:nvCxnSpPr>
        <p:spPr>
          <a:xfrm flipV="1">
            <a:off x="3506213"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D0DA4D-976A-9286-D707-2D76ACD1D4AF}"/>
              </a:ext>
            </a:extLst>
          </p:cNvPr>
          <p:cNvCxnSpPr>
            <a:cxnSpLocks/>
          </p:cNvCxnSpPr>
          <p:nvPr/>
        </p:nvCxnSpPr>
        <p:spPr>
          <a:xfrm flipV="1">
            <a:off x="6562936"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64A2361-59C7-DE28-EE06-0EA3C6C76B45}"/>
              </a:ext>
            </a:extLst>
          </p:cNvPr>
          <p:cNvCxnSpPr>
            <a:cxnSpLocks/>
          </p:cNvCxnSpPr>
          <p:nvPr/>
        </p:nvCxnSpPr>
        <p:spPr>
          <a:xfrm flipV="1">
            <a:off x="9428645"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9ABAC0D-F6BD-673E-379B-F0B65970809C}"/>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3 vanilla, 4 PB, 0 mint, 4 confetti, 1 rainbow</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B8F1A455-BEC9-A895-0166-B06956DC1C3B}"/>
                  </a:ext>
                </a:extLst>
              </p:cNvPr>
              <p:cNvSpPr/>
              <p:nvPr/>
            </p:nvSpPr>
            <p:spPr>
              <a:xfrm>
                <a:off x="424411" y="3589451"/>
                <a:ext cx="11338087" cy="66430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Segoe UI Semilight" panose="020B0402040204020203" pitchFamily="34" charset="0"/>
                    <a:cs typeface="Segoe UI Semilight" panose="020B0402040204020203" pitchFamily="34" charset="0"/>
                  </a:rPr>
                  <a:t>We only need </a:t>
                </a:r>
                <a14:m>
                  <m:oMath xmlns:m="http://schemas.openxmlformats.org/officeDocument/2006/math">
                    <m:r>
                      <a:rPr lang="en-US" sz="2400" b="1" i="1" smtClean="0">
                        <a:solidFill>
                          <a:prstClr val="black"/>
                        </a:solidFill>
                        <a:latin typeface="Cambria Math" panose="02040503050406030204" pitchFamily="18" charset="0"/>
                        <a:cs typeface="Segoe UI Semilight" panose="020B0402040204020203" pitchFamily="34" charset="0"/>
                      </a:rPr>
                      <m:t>𝟓</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𝟏</m:t>
                    </m:r>
                    <m:r>
                      <a:rPr lang="en-US" sz="2400" b="1" i="1" smtClean="0">
                        <a:solidFill>
                          <a:prstClr val="black"/>
                        </a:solidFill>
                        <a:latin typeface="Cambria Math" panose="02040503050406030204" pitchFamily="18" charset="0"/>
                        <a:cs typeface="Segoe UI Semilight" panose="020B0402040204020203" pitchFamily="34" charset="0"/>
                      </a:rPr>
                      <m:t>=</m:t>
                    </m:r>
                    <m:r>
                      <a:rPr lang="en-US" sz="2400" b="1" i="1" smtClean="0">
                        <a:solidFill>
                          <a:prstClr val="black"/>
                        </a:solidFill>
                        <a:latin typeface="Cambria Math" panose="02040503050406030204" pitchFamily="18" charset="0"/>
                        <a:cs typeface="Segoe UI Semilight" panose="020B0402040204020203" pitchFamily="34" charset="0"/>
                      </a:rPr>
                      <m:t>𝟒</m:t>
                    </m:r>
                  </m:oMath>
                </a14:m>
                <a:r>
                  <a:rPr lang="en-US" sz="2400" b="1" dirty="0">
                    <a:solidFill>
                      <a:prstClr val="black"/>
                    </a:solidFill>
                    <a:latin typeface="Segoe UI Semilight" panose="020B0402040204020203" pitchFamily="34" charset="0"/>
                    <a:cs typeface="Segoe UI Semilight" panose="020B0402040204020203" pitchFamily="34" charset="0"/>
                  </a:rPr>
                  <a:t> dividers to divide </a:t>
                </a:r>
                <a:r>
                  <a:rPr lang="en-US" sz="2400" dirty="0">
                    <a:solidFill>
                      <a:prstClr val="black"/>
                    </a:solidFill>
                    <a:latin typeface="Segoe UI Semilight" panose="020B0402040204020203" pitchFamily="34" charset="0"/>
                    <a:cs typeface="Segoe UI Semilight" panose="020B0402040204020203" pitchFamily="34" charset="0"/>
                  </a:rPr>
                  <a:t>this set of 12 cupcakes </a:t>
                </a:r>
                <a:r>
                  <a:rPr lang="en-US" sz="2400" b="1" dirty="0">
                    <a:solidFill>
                      <a:prstClr val="black"/>
                    </a:solidFill>
                    <a:latin typeface="Segoe UI Semilight" panose="020B0402040204020203" pitchFamily="34" charset="0"/>
                    <a:cs typeface="Segoe UI Semilight" panose="020B0402040204020203" pitchFamily="34" charset="0"/>
                  </a:rPr>
                  <a:t>into </a:t>
                </a:r>
                <a14:m>
                  <m:oMath xmlns:m="http://schemas.openxmlformats.org/officeDocument/2006/math">
                    <m:r>
                      <a:rPr lang="en-US" sz="2400" b="1" i="1" dirty="0" smtClean="0">
                        <a:solidFill>
                          <a:prstClr val="black"/>
                        </a:solidFill>
                        <a:latin typeface="Cambria Math" panose="02040503050406030204" pitchFamily="18" charset="0"/>
                        <a:cs typeface="Segoe UI Semilight" panose="020B0402040204020203" pitchFamily="34" charset="0"/>
                      </a:rPr>
                      <m:t>𝟓</m:t>
                    </m:r>
                  </m:oMath>
                </a14:m>
                <a:r>
                  <a:rPr lang="en-US" sz="2400" b="1" dirty="0">
                    <a:solidFill>
                      <a:prstClr val="black"/>
                    </a:solidFill>
                    <a:latin typeface="Segoe UI Semilight" panose="020B0402040204020203" pitchFamily="34" charset="0"/>
                    <a:cs typeface="Segoe UI Semilight" panose="020B0402040204020203" pitchFamily="34" charset="0"/>
                  </a:rPr>
                  <a:t> groups </a:t>
                </a:r>
              </a:p>
            </p:txBody>
          </p:sp>
        </mc:Choice>
        <mc:Fallback xmlns="">
          <p:sp>
            <p:nvSpPr>
              <p:cNvPr id="10" name="Rectangle: Rounded Corners 9">
                <a:extLst>
                  <a:ext uri="{FF2B5EF4-FFF2-40B4-BE49-F238E27FC236}">
                    <a16:creationId xmlns:a16="http://schemas.microsoft.com/office/drawing/2014/main" id="{B8F1A455-BEC9-A895-0166-B06956DC1C3B}"/>
                  </a:ext>
                </a:extLst>
              </p:cNvPr>
              <p:cNvSpPr>
                <a:spLocks noRot="1" noChangeAspect="1" noMove="1" noResize="1" noEditPoints="1" noAdjustHandles="1" noChangeArrowheads="1" noChangeShapeType="1" noTextEdit="1"/>
              </p:cNvSpPr>
              <p:nvPr/>
            </p:nvSpPr>
            <p:spPr>
              <a:xfrm>
                <a:off x="424411" y="3589451"/>
                <a:ext cx="11338087" cy="664308"/>
              </a:xfrm>
              <a:prstGeom prst="roundRect">
                <a:avLst/>
              </a:prstGeom>
              <a:blipFill>
                <a:blip r:embed="rId6"/>
                <a:stretch>
                  <a:fillRect b="-64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6667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266C3-7F0E-4AB4-A4DA-743908CCF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4E1CF-A1F5-F431-546D-EA2DA99CC9DE}"/>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8A864587-EAB2-9173-58F2-316369CF3DDF}"/>
              </a:ext>
            </a:extLst>
          </p:cNvPr>
          <p:cNvSpPr>
            <a:spLocks noGrp="1"/>
          </p:cNvSpPr>
          <p:nvPr>
            <p:ph idx="1"/>
          </p:nvPr>
        </p:nvSpPr>
        <p:spPr>
          <a:xfrm>
            <a:off x="575239" y="1463857"/>
            <a:ext cx="11187259" cy="4845504"/>
          </a:xfrm>
        </p:spPr>
        <p:txBody>
          <a:bodyPr/>
          <a:lstStyle/>
          <a:p>
            <a:r>
              <a:rPr lang="en-US" dirty="0"/>
              <a:t>You’re buying cupcakes (i.e., 12 cupcakes) from vanilla, PB, mint, confetti, and rainbow (i.e., 5 types). How many different boxes can you buy?</a:t>
            </a:r>
          </a:p>
          <a:p>
            <a:endParaRPr lang="en-US" sz="1200" dirty="0"/>
          </a:p>
          <a:p>
            <a:pPr marL="0" lvl="1">
              <a:spcBef>
                <a:spcPts val="0"/>
              </a:spcBef>
              <a:spcAft>
                <a:spcPts val="0"/>
              </a:spcAft>
            </a:pPr>
            <a:r>
              <a:rPr lang="en-US" sz="2800" b="1" dirty="0"/>
              <a:t> 1. </a:t>
            </a:r>
            <a:r>
              <a:rPr lang="en-US" sz="2800" dirty="0"/>
              <a:t>Define an arbitrary ordering of the flavors</a:t>
            </a:r>
            <a:br>
              <a:rPr lang="en-US" sz="2800" dirty="0"/>
            </a:br>
            <a:r>
              <a:rPr lang="en-US" sz="2800" i="1" dirty="0"/>
              <a:t>    </a:t>
            </a:r>
            <a:r>
              <a:rPr lang="en-US" i="1" dirty="0"/>
              <a:t>in our example, our ordering is vanilla, PB, mint, confetti, rainbow</a:t>
            </a:r>
          </a:p>
          <a:p>
            <a:pPr lvl="1"/>
            <a:r>
              <a:rPr lang="en-US" sz="2800" b="1" dirty="0"/>
              <a:t>2. </a:t>
            </a:r>
            <a:r>
              <a:rPr lang="en-US" sz="2800" dirty="0"/>
              <a:t>Place bars between the cupcakes to demarcate flavor</a:t>
            </a:r>
          </a:p>
          <a:p>
            <a:pPr lvl="1"/>
            <a:endParaRPr lang="en-US" sz="600" dirty="0"/>
          </a:p>
          <a:p>
            <a:pPr lvl="1"/>
            <a:r>
              <a:rPr lang="en-US" sz="2800" b="1" dirty="0"/>
              <a:t>= How many ways to assign 4 dividers among the 12 cupcakes?</a:t>
            </a:r>
          </a:p>
          <a:p>
            <a:endParaRPr lang="en-US" dirty="0"/>
          </a:p>
        </p:txBody>
      </p:sp>
      <p:pic>
        <p:nvPicPr>
          <p:cNvPr id="14" name="Picture 13">
            <a:extLst>
              <a:ext uri="{FF2B5EF4-FFF2-40B4-BE49-F238E27FC236}">
                <a16:creationId xmlns:a16="http://schemas.microsoft.com/office/drawing/2014/main" id="{CED1C586-9B18-5089-4405-0BBEAAB80428}"/>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Lst>
          </a:blip>
          <a:stretch>
            <a:fillRect/>
          </a:stretch>
        </p:blipFill>
        <p:spPr>
          <a:xfrm>
            <a:off x="1284564" y="4992360"/>
            <a:ext cx="735201" cy="735201"/>
          </a:xfrm>
          <a:prstGeom prst="rect">
            <a:avLst/>
          </a:prstGeom>
        </p:spPr>
      </p:pic>
      <p:pic>
        <p:nvPicPr>
          <p:cNvPr id="15" name="Picture 14">
            <a:extLst>
              <a:ext uri="{FF2B5EF4-FFF2-40B4-BE49-F238E27FC236}">
                <a16:creationId xmlns:a16="http://schemas.microsoft.com/office/drawing/2014/main" id="{B8D6F61E-4D4D-859E-4F24-650D258613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75827" y="5002982"/>
            <a:ext cx="735201" cy="735201"/>
          </a:xfrm>
          <a:prstGeom prst="rect">
            <a:avLst/>
          </a:prstGeom>
        </p:spPr>
      </p:pic>
      <p:pic>
        <p:nvPicPr>
          <p:cNvPr id="16" name="Picture 15">
            <a:extLst>
              <a:ext uri="{FF2B5EF4-FFF2-40B4-BE49-F238E27FC236}">
                <a16:creationId xmlns:a16="http://schemas.microsoft.com/office/drawing/2014/main" id="{091BC104-F8D5-F812-0495-6BC5E89E318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06213" y="5012579"/>
            <a:ext cx="735201" cy="735201"/>
          </a:xfrm>
          <a:prstGeom prst="rect">
            <a:avLst/>
          </a:prstGeom>
        </p:spPr>
      </p:pic>
      <p:pic>
        <p:nvPicPr>
          <p:cNvPr id="23" name="Picture 22">
            <a:extLst>
              <a:ext uri="{FF2B5EF4-FFF2-40B4-BE49-F238E27FC236}">
                <a16:creationId xmlns:a16="http://schemas.microsoft.com/office/drawing/2014/main" id="{804184FE-772B-587C-2924-53138CDD7D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8949" y="5026542"/>
            <a:ext cx="735201" cy="735201"/>
          </a:xfrm>
          <a:prstGeom prst="rect">
            <a:avLst/>
          </a:prstGeom>
        </p:spPr>
      </p:pic>
      <p:pic>
        <p:nvPicPr>
          <p:cNvPr id="33" name="Picture 32">
            <a:extLst>
              <a:ext uri="{FF2B5EF4-FFF2-40B4-BE49-F238E27FC236}">
                <a16:creationId xmlns:a16="http://schemas.microsoft.com/office/drawing/2014/main" id="{5790C299-D81B-7AB0-54B4-8E12BED4A5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09499" y="5026542"/>
            <a:ext cx="735201" cy="735201"/>
          </a:xfrm>
          <a:prstGeom prst="rect">
            <a:avLst/>
          </a:prstGeom>
        </p:spPr>
      </p:pic>
      <p:pic>
        <p:nvPicPr>
          <p:cNvPr id="37" name="Picture 36">
            <a:extLst>
              <a:ext uri="{FF2B5EF4-FFF2-40B4-BE49-F238E27FC236}">
                <a16:creationId xmlns:a16="http://schemas.microsoft.com/office/drawing/2014/main" id="{38B59382-6C85-CFC2-0D21-F95811C725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25114" y="4992360"/>
            <a:ext cx="735201" cy="735201"/>
          </a:xfrm>
          <a:prstGeom prst="rect">
            <a:avLst/>
          </a:prstGeom>
        </p:spPr>
      </p:pic>
      <p:pic>
        <p:nvPicPr>
          <p:cNvPr id="41" name="Picture 40">
            <a:extLst>
              <a:ext uri="{FF2B5EF4-FFF2-40B4-BE49-F238E27FC236}">
                <a16:creationId xmlns:a16="http://schemas.microsoft.com/office/drawing/2014/main" id="{6969E597-6A0C-A02B-69E2-BAF86BAB53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6763" y="5012579"/>
            <a:ext cx="735201" cy="735201"/>
          </a:xfrm>
          <a:prstGeom prst="rect">
            <a:avLst/>
          </a:prstGeom>
        </p:spPr>
      </p:pic>
      <p:pic>
        <p:nvPicPr>
          <p:cNvPr id="43" name="Picture 42">
            <a:extLst>
              <a:ext uri="{FF2B5EF4-FFF2-40B4-BE49-F238E27FC236}">
                <a16:creationId xmlns:a16="http://schemas.microsoft.com/office/drawing/2014/main" id="{F5E2BEDD-E4EA-7609-EA26-FBE76B61A9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28399" y="5026542"/>
            <a:ext cx="735201" cy="735201"/>
          </a:xfrm>
          <a:prstGeom prst="rect">
            <a:avLst/>
          </a:prstGeom>
        </p:spPr>
      </p:pic>
      <p:pic>
        <p:nvPicPr>
          <p:cNvPr id="45" name="Picture 44">
            <a:extLst>
              <a:ext uri="{FF2B5EF4-FFF2-40B4-BE49-F238E27FC236}">
                <a16:creationId xmlns:a16="http://schemas.microsoft.com/office/drawing/2014/main" id="{3EEAE6C7-112D-700F-E815-165A8A60A18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50050" y="5026542"/>
            <a:ext cx="735201" cy="735201"/>
          </a:xfrm>
          <a:prstGeom prst="rect">
            <a:avLst/>
          </a:prstGeom>
        </p:spPr>
      </p:pic>
      <p:pic>
        <p:nvPicPr>
          <p:cNvPr id="47" name="Picture 46">
            <a:extLst>
              <a:ext uri="{FF2B5EF4-FFF2-40B4-BE49-F238E27FC236}">
                <a16:creationId xmlns:a16="http://schemas.microsoft.com/office/drawing/2014/main" id="{417203E3-BAB5-BEE4-97E1-1A2EAF9F34A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87313" y="5012579"/>
            <a:ext cx="735201" cy="735201"/>
          </a:xfrm>
          <a:prstGeom prst="rect">
            <a:avLst/>
          </a:prstGeom>
        </p:spPr>
      </p:pic>
      <p:pic>
        <p:nvPicPr>
          <p:cNvPr id="44" name="Picture 43">
            <a:extLst>
              <a:ext uri="{FF2B5EF4-FFF2-40B4-BE49-F238E27FC236}">
                <a16:creationId xmlns:a16="http://schemas.microsoft.com/office/drawing/2014/main" id="{33B3CEF7-CC4C-B683-609F-9D6FDD19A7B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95413" y="5026541"/>
            <a:ext cx="735201" cy="735201"/>
          </a:xfrm>
          <a:prstGeom prst="rect">
            <a:avLst/>
          </a:prstGeom>
        </p:spPr>
      </p:pic>
      <p:pic>
        <p:nvPicPr>
          <p:cNvPr id="48" name="Picture 47">
            <a:extLst>
              <a:ext uri="{FF2B5EF4-FFF2-40B4-BE49-F238E27FC236}">
                <a16:creationId xmlns:a16="http://schemas.microsoft.com/office/drawing/2014/main" id="{7B79F50F-4ABB-86A8-50C5-670D48F656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30614" y="5026540"/>
            <a:ext cx="735201" cy="735201"/>
          </a:xfrm>
          <a:prstGeom prst="rect">
            <a:avLst/>
          </a:prstGeom>
        </p:spPr>
      </p:pic>
      <p:cxnSp>
        <p:nvCxnSpPr>
          <p:cNvPr id="4" name="Straight Connector 3">
            <a:extLst>
              <a:ext uri="{FF2B5EF4-FFF2-40B4-BE49-F238E27FC236}">
                <a16:creationId xmlns:a16="http://schemas.microsoft.com/office/drawing/2014/main" id="{617603A1-D4F0-E8E4-AE98-B1905B21F38C}"/>
              </a:ext>
            </a:extLst>
          </p:cNvPr>
          <p:cNvCxnSpPr>
            <a:cxnSpLocks/>
          </p:cNvCxnSpPr>
          <p:nvPr/>
        </p:nvCxnSpPr>
        <p:spPr>
          <a:xfrm flipV="1">
            <a:off x="6463600"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6933E16-C2AA-06BD-A72F-814EF98247EF}"/>
              </a:ext>
            </a:extLst>
          </p:cNvPr>
          <p:cNvCxnSpPr>
            <a:cxnSpLocks/>
          </p:cNvCxnSpPr>
          <p:nvPr/>
        </p:nvCxnSpPr>
        <p:spPr>
          <a:xfrm flipV="1">
            <a:off x="3506213"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0EEAFC0-8CBD-A93C-2948-7729971D78CF}"/>
              </a:ext>
            </a:extLst>
          </p:cNvPr>
          <p:cNvCxnSpPr>
            <a:cxnSpLocks/>
          </p:cNvCxnSpPr>
          <p:nvPr/>
        </p:nvCxnSpPr>
        <p:spPr>
          <a:xfrm flipV="1">
            <a:off x="6562936"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556483-E1E0-FED0-E82B-686AA472F5E5}"/>
              </a:ext>
            </a:extLst>
          </p:cNvPr>
          <p:cNvCxnSpPr>
            <a:cxnSpLocks/>
          </p:cNvCxnSpPr>
          <p:nvPr/>
        </p:nvCxnSpPr>
        <p:spPr>
          <a:xfrm flipV="1">
            <a:off x="9428645" y="489735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2192CFC-40ED-321E-5B39-86215FAB2D77}"/>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3 vanilla, 4 PB, 0 mint, 4 confetti, 1 rainbow</a:t>
            </a:r>
          </a:p>
        </p:txBody>
      </p:sp>
    </p:spTree>
    <p:extLst>
      <p:ext uri="{BB962C8B-B14F-4D97-AF65-F5344CB8AC3E}">
        <p14:creationId xmlns:p14="http://schemas.microsoft.com/office/powerpoint/2010/main" val="401882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B61A5-1629-2A31-FA38-5088E84CE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D06E6-625F-5316-47FD-1EAA62AC2BEA}"/>
              </a:ext>
            </a:extLst>
          </p:cNvPr>
          <p:cNvSpPr>
            <a:spLocks noGrp="1"/>
          </p:cNvSpPr>
          <p:nvPr>
            <p:ph type="title"/>
          </p:nvPr>
        </p:nvSpPr>
        <p:spPr/>
        <p:txBody>
          <a:bodyPr/>
          <a:lstStyle/>
          <a:p>
            <a:r>
              <a:rPr lang="en-US" dirty="0"/>
              <a:t>Cupcakes = A String Rearrangement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DB7E65-CF18-ACB5-71BA-C25F29E4EC65}"/>
                  </a:ext>
                </a:extLst>
              </p:cNvPr>
              <p:cNvSpPr>
                <a:spLocks noGrp="1"/>
              </p:cNvSpPr>
              <p:nvPr>
                <p:ph idx="1"/>
              </p:nvPr>
            </p:nvSpPr>
            <p:spPr>
              <a:xfrm>
                <a:off x="575239" y="1463857"/>
                <a:ext cx="11187259" cy="4845504"/>
              </a:xfrm>
            </p:spPr>
            <p:txBody>
              <a:bodyPr/>
              <a:lstStyle/>
              <a:p>
                <a:r>
                  <a:rPr lang="en-US" sz="2800" b="1" dirty="0"/>
                  <a:t>How many ways to assign 4 dividers among the 12 cupcakes?</a:t>
                </a:r>
              </a:p>
              <a:p>
                <a:endParaRPr lang="en-US" b="1" dirty="0"/>
              </a:p>
              <a:p>
                <a:pPr lvl="1"/>
                <a:r>
                  <a:rPr lang="en-US" sz="2800" b="1" i="1" dirty="0"/>
                  <a:t>Approach 1:</a:t>
                </a:r>
              </a:p>
              <a:p>
                <a:pPr lvl="1"/>
                <a:r>
                  <a:rPr lang="en-US" sz="2800" dirty="0"/>
                  <a:t>This is a </a:t>
                </a:r>
                <a:r>
                  <a:rPr lang="en-US" sz="2800" u="sng" dirty="0"/>
                  <a:t>string rearranging problem</a:t>
                </a:r>
                <a:r>
                  <a:rPr lang="en-US" sz="2800" dirty="0"/>
                  <a:t>! </a:t>
                </a:r>
                <a:br>
                  <a:rPr lang="en-US" sz="2800" dirty="0"/>
                </a:br>
                <a:r>
                  <a:rPr lang="en-US" sz="2800" dirty="0"/>
                  <a:t>String with 12 identical C’s (cupcakes) and 4 identical |’s (dividers) </a:t>
                </a:r>
                <a:br>
                  <a:rPr lang="en-US" sz="2800" dirty="0"/>
                </a:br>
                <a:br>
                  <a:rPr lang="en-US" sz="2800" dirty="0"/>
                </a:br>
                <a:r>
                  <a:rPr lang="en-US" dirty="0"/>
                  <a:t>e.g., “CCC|CCCC||CCCC|C”, “CCCCCCCCCCCC||||”</a:t>
                </a:r>
              </a:p>
              <a:p>
                <a:r>
                  <a:rPr lang="en-US" dirty="0"/>
                  <a:t>1. Arrange letters in the string: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12+4</m:t>
                        </m:r>
                      </m:e>
                    </m:d>
                    <m:r>
                      <a:rPr lang="en-US" i="1">
                        <a:latin typeface="Cambria Math" panose="02040503050406030204" pitchFamily="18" charset="0"/>
                      </a:rPr>
                      <m:t>!=16!</m:t>
                    </m:r>
                  </m:oMath>
                </a14:m>
                <a:endParaRPr lang="en-US" dirty="0"/>
              </a:p>
              <a:p>
                <a:r>
                  <a:rPr lang="en-US" dirty="0"/>
                  <a:t>2. Divide out overcounting for duplicate letters: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16!</m:t>
                        </m:r>
                      </m:num>
                      <m:den>
                        <m:r>
                          <a:rPr lang="en-US" i="1">
                            <a:latin typeface="Cambria Math" panose="02040503050406030204" pitchFamily="18" charset="0"/>
                          </a:rPr>
                          <m:t>12!4!</m:t>
                        </m:r>
                      </m:den>
                    </m:f>
                    <m:r>
                      <a:rPr lang="en-US" i="1">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16</m:t>
                            </m:r>
                          </m:num>
                          <m:den>
                            <m:r>
                              <a:rPr lang="en-US" i="1">
                                <a:latin typeface="Cambria Math" panose="02040503050406030204" pitchFamily="18" charset="0"/>
                              </a:rPr>
                              <m:t>12</m:t>
                            </m:r>
                          </m:den>
                        </m:f>
                      </m:e>
                    </m:d>
                  </m:oMath>
                </a14:m>
                <a:endParaRPr lang="en-US" dirty="0"/>
              </a:p>
              <a:p>
                <a:pPr lvl="1"/>
                <a:endParaRPr lang="en-US" dirty="0"/>
              </a:p>
              <a:p>
                <a:endParaRPr lang="en-US" sz="2800" b="1" dirty="0"/>
              </a:p>
              <a:p>
                <a:endParaRPr lang="en-US" dirty="0"/>
              </a:p>
            </p:txBody>
          </p:sp>
        </mc:Choice>
        <mc:Fallback xmlns="">
          <p:sp>
            <p:nvSpPr>
              <p:cNvPr id="3" name="Content Placeholder 2">
                <a:extLst>
                  <a:ext uri="{FF2B5EF4-FFF2-40B4-BE49-F238E27FC236}">
                    <a16:creationId xmlns:a16="http://schemas.microsoft.com/office/drawing/2014/main" id="{89DB7E65-CF18-ACB5-71BA-C25F29E4EC65}"/>
                  </a:ext>
                </a:extLst>
              </p:cNvPr>
              <p:cNvSpPr>
                <a:spLocks noGrp="1" noRot="1" noChangeAspect="1" noMove="1" noResize="1" noEditPoints="1" noAdjustHandles="1" noChangeArrowheads="1" noChangeShapeType="1" noTextEdit="1"/>
              </p:cNvSpPr>
              <p:nvPr>
                <p:ph idx="1"/>
              </p:nvPr>
            </p:nvSpPr>
            <p:spPr>
              <a:xfrm>
                <a:off x="575239" y="1463857"/>
                <a:ext cx="11187259" cy="4845504"/>
              </a:xfrm>
              <a:blipFill>
                <a:blip r:embed="rId3"/>
                <a:stretch>
                  <a:fillRect l="-654" t="-213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9357797E-E4D8-358B-D613-F76484FC4A2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1447126" y="3870260"/>
            <a:ext cx="230452" cy="230451"/>
          </a:xfrm>
          <a:prstGeom prst="rect">
            <a:avLst/>
          </a:prstGeom>
        </p:spPr>
      </p:pic>
      <p:pic>
        <p:nvPicPr>
          <p:cNvPr id="15" name="Picture 14">
            <a:extLst>
              <a:ext uri="{FF2B5EF4-FFF2-40B4-BE49-F238E27FC236}">
                <a16:creationId xmlns:a16="http://schemas.microsoft.com/office/drawing/2014/main" id="{C444B2A7-D461-AAA2-1D87-7337A56C257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914568" y="3873589"/>
            <a:ext cx="230452" cy="230451"/>
          </a:xfrm>
          <a:prstGeom prst="rect">
            <a:avLst/>
          </a:prstGeom>
        </p:spPr>
      </p:pic>
      <p:pic>
        <p:nvPicPr>
          <p:cNvPr id="16" name="Picture 15">
            <a:extLst>
              <a:ext uri="{FF2B5EF4-FFF2-40B4-BE49-F238E27FC236}">
                <a16:creationId xmlns:a16="http://schemas.microsoft.com/office/drawing/2014/main" id="{37399AEF-5F32-E6E8-5B16-85AF26C5A06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43511" y="3876598"/>
            <a:ext cx="230452" cy="230451"/>
          </a:xfrm>
          <a:prstGeom prst="rect">
            <a:avLst/>
          </a:prstGeom>
        </p:spPr>
      </p:pic>
      <p:pic>
        <p:nvPicPr>
          <p:cNvPr id="23" name="Picture 22">
            <a:extLst>
              <a:ext uri="{FF2B5EF4-FFF2-40B4-BE49-F238E27FC236}">
                <a16:creationId xmlns:a16="http://schemas.microsoft.com/office/drawing/2014/main" id="{E82AC486-BF33-5D7A-DEA6-F54CF82C4E5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72192" y="3880974"/>
            <a:ext cx="230452" cy="230451"/>
          </a:xfrm>
          <a:prstGeom prst="rect">
            <a:avLst/>
          </a:prstGeom>
        </p:spPr>
      </p:pic>
      <p:pic>
        <p:nvPicPr>
          <p:cNvPr id="33" name="Picture 32">
            <a:extLst>
              <a:ext uri="{FF2B5EF4-FFF2-40B4-BE49-F238E27FC236}">
                <a16:creationId xmlns:a16="http://schemas.microsoft.com/office/drawing/2014/main" id="{689BC0F0-A2B4-D42F-7AFC-8B89C7056A5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04321" y="3880974"/>
            <a:ext cx="230452" cy="230451"/>
          </a:xfrm>
          <a:prstGeom prst="rect">
            <a:avLst/>
          </a:prstGeom>
        </p:spPr>
      </p:pic>
      <p:pic>
        <p:nvPicPr>
          <p:cNvPr id="37" name="Picture 36">
            <a:extLst>
              <a:ext uri="{FF2B5EF4-FFF2-40B4-BE49-F238E27FC236}">
                <a16:creationId xmlns:a16="http://schemas.microsoft.com/office/drawing/2014/main" id="{37C8271A-A3FB-4268-7A11-8BAF09A5A31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79254" y="3870260"/>
            <a:ext cx="230452" cy="230451"/>
          </a:xfrm>
          <a:prstGeom prst="rect">
            <a:avLst/>
          </a:prstGeom>
        </p:spPr>
      </p:pic>
      <p:pic>
        <p:nvPicPr>
          <p:cNvPr id="41" name="Picture 40">
            <a:extLst>
              <a:ext uri="{FF2B5EF4-FFF2-40B4-BE49-F238E27FC236}">
                <a16:creationId xmlns:a16="http://schemas.microsoft.com/office/drawing/2014/main" id="{3D022020-4658-58EA-0C6E-2988CAAACEC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75639" y="3876598"/>
            <a:ext cx="230452" cy="230451"/>
          </a:xfrm>
          <a:prstGeom prst="rect">
            <a:avLst/>
          </a:prstGeom>
        </p:spPr>
      </p:pic>
      <p:pic>
        <p:nvPicPr>
          <p:cNvPr id="43" name="Picture 42">
            <a:extLst>
              <a:ext uri="{FF2B5EF4-FFF2-40B4-BE49-F238E27FC236}">
                <a16:creationId xmlns:a16="http://schemas.microsoft.com/office/drawing/2014/main" id="{495ADAB6-53D3-76B5-1D54-89A2C789B6E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40064" y="3880974"/>
            <a:ext cx="230452" cy="230451"/>
          </a:xfrm>
          <a:prstGeom prst="rect">
            <a:avLst/>
          </a:prstGeom>
        </p:spPr>
      </p:pic>
      <p:pic>
        <p:nvPicPr>
          <p:cNvPr id="45" name="Picture 44">
            <a:extLst>
              <a:ext uri="{FF2B5EF4-FFF2-40B4-BE49-F238E27FC236}">
                <a16:creationId xmlns:a16="http://schemas.microsoft.com/office/drawing/2014/main" id="{ADE82307-D990-7EF1-442A-09F48CC21E6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36450" y="3880974"/>
            <a:ext cx="230452" cy="230451"/>
          </a:xfrm>
          <a:prstGeom prst="rect">
            <a:avLst/>
          </a:prstGeom>
        </p:spPr>
      </p:pic>
      <p:pic>
        <p:nvPicPr>
          <p:cNvPr id="47" name="Picture 46">
            <a:extLst>
              <a:ext uri="{FF2B5EF4-FFF2-40B4-BE49-F238E27FC236}">
                <a16:creationId xmlns:a16="http://schemas.microsoft.com/office/drawing/2014/main" id="{63E9B35A-6505-5DFD-D12A-A962D1331E7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07768" y="3876598"/>
            <a:ext cx="230452" cy="230451"/>
          </a:xfrm>
          <a:prstGeom prst="rect">
            <a:avLst/>
          </a:prstGeom>
        </p:spPr>
      </p:pic>
      <p:pic>
        <p:nvPicPr>
          <p:cNvPr id="44" name="Picture 43">
            <a:extLst>
              <a:ext uri="{FF2B5EF4-FFF2-40B4-BE49-F238E27FC236}">
                <a16:creationId xmlns:a16="http://schemas.microsoft.com/office/drawing/2014/main" id="{7F67DFEB-E4AE-6B65-E1AE-0FB30D404B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70087" y="3880974"/>
            <a:ext cx="230452" cy="230451"/>
          </a:xfrm>
          <a:prstGeom prst="rect">
            <a:avLst/>
          </a:prstGeom>
        </p:spPr>
      </p:pic>
      <p:pic>
        <p:nvPicPr>
          <p:cNvPr id="48" name="Picture 47">
            <a:extLst>
              <a:ext uri="{FF2B5EF4-FFF2-40B4-BE49-F238E27FC236}">
                <a16:creationId xmlns:a16="http://schemas.microsoft.com/office/drawing/2014/main" id="{3FC05535-534E-62D0-B834-A3E64327A0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00538" y="3880974"/>
            <a:ext cx="230452" cy="230451"/>
          </a:xfrm>
          <a:prstGeom prst="rect">
            <a:avLst/>
          </a:prstGeom>
        </p:spPr>
      </p:pic>
      <p:cxnSp>
        <p:nvCxnSpPr>
          <p:cNvPr id="4" name="Straight Connector 3">
            <a:extLst>
              <a:ext uri="{FF2B5EF4-FFF2-40B4-BE49-F238E27FC236}">
                <a16:creationId xmlns:a16="http://schemas.microsoft.com/office/drawing/2014/main" id="{69E80B48-91E1-E470-9F79-21661ADA4F2E}"/>
              </a:ext>
            </a:extLst>
          </p:cNvPr>
          <p:cNvCxnSpPr>
            <a:cxnSpLocks/>
          </p:cNvCxnSpPr>
          <p:nvPr/>
        </p:nvCxnSpPr>
        <p:spPr>
          <a:xfrm flipV="1">
            <a:off x="3070516" y="3840479"/>
            <a:ext cx="0" cy="30373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FC46D20-CBE5-B680-DAE8-86D05A6DA383}"/>
              </a:ext>
            </a:extLst>
          </p:cNvPr>
          <p:cNvCxnSpPr>
            <a:cxnSpLocks/>
          </p:cNvCxnSpPr>
          <p:nvPr/>
        </p:nvCxnSpPr>
        <p:spPr>
          <a:xfrm flipV="1">
            <a:off x="2143511" y="3840479"/>
            <a:ext cx="0" cy="30373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602741-AAAC-F38B-31FA-F7B83CC26DD9}"/>
              </a:ext>
            </a:extLst>
          </p:cNvPr>
          <p:cNvCxnSpPr>
            <a:cxnSpLocks/>
          </p:cNvCxnSpPr>
          <p:nvPr/>
        </p:nvCxnSpPr>
        <p:spPr>
          <a:xfrm flipV="1">
            <a:off x="3101653" y="3840479"/>
            <a:ext cx="0" cy="30373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B38EC0-6BBD-73E4-1451-DA99B75EC071}"/>
              </a:ext>
            </a:extLst>
          </p:cNvPr>
          <p:cNvCxnSpPr>
            <a:cxnSpLocks/>
          </p:cNvCxnSpPr>
          <p:nvPr/>
        </p:nvCxnSpPr>
        <p:spPr>
          <a:xfrm flipV="1">
            <a:off x="3999921" y="3840479"/>
            <a:ext cx="0" cy="303736"/>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13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51234-44F1-6155-9990-129A46AB8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74D9D-2562-18B8-B7C6-E3D0DF37CBA4}"/>
              </a:ext>
            </a:extLst>
          </p:cNvPr>
          <p:cNvSpPr>
            <a:spLocks noGrp="1"/>
          </p:cNvSpPr>
          <p:nvPr>
            <p:ph type="title"/>
          </p:nvPr>
        </p:nvSpPr>
        <p:spPr/>
        <p:txBody>
          <a:bodyPr/>
          <a:lstStyle/>
          <a:p>
            <a:r>
              <a:rPr lang="en-US" dirty="0"/>
              <a:t>Cupcakes = Placing Dividers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EFC894-F5A8-2A9B-1B40-341E52D9E489}"/>
                  </a:ext>
                </a:extLst>
              </p:cNvPr>
              <p:cNvSpPr>
                <a:spLocks noGrp="1"/>
              </p:cNvSpPr>
              <p:nvPr>
                <p:ph idx="1"/>
              </p:nvPr>
            </p:nvSpPr>
            <p:spPr>
              <a:xfrm>
                <a:off x="575239" y="1463857"/>
                <a:ext cx="11187259" cy="4845504"/>
              </a:xfrm>
            </p:spPr>
            <p:txBody>
              <a:bodyPr/>
              <a:lstStyle/>
              <a:p>
                <a:r>
                  <a:rPr lang="en-US" sz="2800" b="1" dirty="0"/>
                  <a:t>How many ways to assign 4 dividers among the 12 cupcakes?</a:t>
                </a:r>
              </a:p>
              <a:p>
                <a:endParaRPr lang="en-US" b="1" dirty="0"/>
              </a:p>
              <a:p>
                <a:pPr lvl="1"/>
                <a:endParaRPr lang="en-US" dirty="0"/>
              </a:p>
              <a:p>
                <a:pPr lvl="1"/>
                <a:endParaRPr lang="en-US" dirty="0"/>
              </a:p>
              <a:p>
                <a:pPr lvl="1"/>
                <a:r>
                  <a:rPr lang="en-US" sz="2800" b="1" i="1" dirty="0"/>
                  <a:t>Approach 2:</a:t>
                </a:r>
              </a:p>
              <a:p>
                <a:pPr lvl="1"/>
                <a:r>
                  <a:rPr lang="en-US" sz="2800" dirty="0"/>
                  <a:t>There are  </a:t>
                </a:r>
                <a14:m>
                  <m:oMath xmlns:m="http://schemas.openxmlformats.org/officeDocument/2006/math">
                    <m:r>
                      <a:rPr lang="en-US" sz="2800" i="1">
                        <a:latin typeface="Cambria Math" panose="02040503050406030204" pitchFamily="18" charset="0"/>
                      </a:rPr>
                      <m:t>12+4=16</m:t>
                    </m:r>
                  </m:oMath>
                </a14:m>
                <a:r>
                  <a:rPr lang="en-US" sz="2800" dirty="0"/>
                  <a:t> positions in total. </a:t>
                </a:r>
                <a14:m>
                  <m:oMath xmlns:m="http://schemas.openxmlformats.org/officeDocument/2006/math">
                    <m:r>
                      <a:rPr lang="en-US" sz="2800" i="1">
                        <a:latin typeface="Cambria Math" panose="02040503050406030204" pitchFamily="18" charset="0"/>
                      </a:rPr>
                      <m:t>4</m:t>
                    </m:r>
                  </m:oMath>
                </a14:m>
                <a:r>
                  <a:rPr lang="en-US" sz="2800" dirty="0"/>
                  <a:t> of these will be a divider and the remaining </a:t>
                </a:r>
                <a14:m>
                  <m:oMath xmlns:m="http://schemas.openxmlformats.org/officeDocument/2006/math">
                    <m:r>
                      <a:rPr lang="en-US" sz="2800" i="1">
                        <a:latin typeface="Cambria Math" panose="02040503050406030204" pitchFamily="18" charset="0"/>
                      </a:rPr>
                      <m:t>12</m:t>
                    </m:r>
                  </m:oMath>
                </a14:m>
                <a:r>
                  <a:rPr lang="en-US" sz="2800" dirty="0"/>
                  <a:t> will be cupcakes </a:t>
                </a:r>
                <a:endParaRPr lang="en-US" sz="2800" i="1" dirty="0"/>
              </a:p>
              <a:p>
                <a:endParaRPr lang="en-US" sz="2800" b="1" dirty="0"/>
              </a:p>
              <a:p>
                <a:endParaRPr lang="en-US" dirty="0"/>
              </a:p>
            </p:txBody>
          </p:sp>
        </mc:Choice>
        <mc:Fallback xmlns="">
          <p:sp>
            <p:nvSpPr>
              <p:cNvPr id="3" name="Content Placeholder 2">
                <a:extLst>
                  <a:ext uri="{FF2B5EF4-FFF2-40B4-BE49-F238E27FC236}">
                    <a16:creationId xmlns:a16="http://schemas.microsoft.com/office/drawing/2014/main" id="{BEEFC894-F5A8-2A9B-1B40-341E52D9E489}"/>
                  </a:ext>
                </a:extLst>
              </p:cNvPr>
              <p:cNvSpPr>
                <a:spLocks noGrp="1" noRot="1" noChangeAspect="1" noMove="1" noResize="1" noEditPoints="1" noAdjustHandles="1" noChangeArrowheads="1" noChangeShapeType="1" noTextEdit="1"/>
              </p:cNvSpPr>
              <p:nvPr>
                <p:ph idx="1"/>
              </p:nvPr>
            </p:nvSpPr>
            <p:spPr>
              <a:xfrm>
                <a:off x="575239" y="1463857"/>
                <a:ext cx="11187259" cy="4845504"/>
              </a:xfrm>
              <a:blipFill>
                <a:blip r:embed="rId3"/>
                <a:stretch>
                  <a:fillRect l="-654" t="-2138" r="-217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F2A4EF7-3703-1C0E-6B9D-7AE2046C270E}"/>
              </a:ext>
            </a:extLst>
          </p:cNvPr>
          <p:cNvSpPr txBox="1"/>
          <p:nvPr/>
        </p:nvSpPr>
        <p:spPr>
          <a:xfrm>
            <a:off x="106722" y="1973481"/>
            <a:ext cx="12923395" cy="1323439"/>
          </a:xfrm>
          <a:prstGeom prst="rect">
            <a:avLst/>
          </a:prstGeom>
          <a:noFill/>
        </p:spPr>
        <p:txBody>
          <a:bodyPr wrap="square">
            <a:spAutoFit/>
          </a:bodyPr>
          <a:lstStyle/>
          <a:p>
            <a:r>
              <a:rPr lang="en-US" sz="7800" b="1" i="1" dirty="0"/>
              <a:t>_ _ _ _ _ _ _ _ _ _ _ _ _ _ _ _ </a:t>
            </a:r>
            <a:endParaRPr lang="en-US" sz="7800" dirty="0"/>
          </a:p>
        </p:txBody>
      </p:sp>
    </p:spTree>
    <p:extLst>
      <p:ext uri="{BB962C8B-B14F-4D97-AF65-F5344CB8AC3E}">
        <p14:creationId xmlns:p14="http://schemas.microsoft.com/office/powerpoint/2010/main" val="120343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32A29-4E4D-45C2-7C24-5FDC7C32E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19C74-E488-3930-E727-C576457333F6}"/>
              </a:ext>
            </a:extLst>
          </p:cNvPr>
          <p:cNvSpPr>
            <a:spLocks noGrp="1"/>
          </p:cNvSpPr>
          <p:nvPr>
            <p:ph type="title"/>
          </p:nvPr>
        </p:nvSpPr>
        <p:spPr/>
        <p:txBody>
          <a:bodyPr/>
          <a:lstStyle/>
          <a:p>
            <a:r>
              <a:rPr lang="en-US" dirty="0"/>
              <a:t>Cupcakes = Placing Dividers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BB5DFF-1263-5C2F-00DC-B3E0209838E3}"/>
                  </a:ext>
                </a:extLst>
              </p:cNvPr>
              <p:cNvSpPr>
                <a:spLocks noGrp="1"/>
              </p:cNvSpPr>
              <p:nvPr>
                <p:ph idx="1"/>
              </p:nvPr>
            </p:nvSpPr>
            <p:spPr>
              <a:xfrm>
                <a:off x="575239" y="1463856"/>
                <a:ext cx="11187259" cy="5130867"/>
              </a:xfrm>
            </p:spPr>
            <p:txBody>
              <a:bodyPr>
                <a:normAutofit/>
              </a:bodyPr>
              <a:lstStyle/>
              <a:p>
                <a:r>
                  <a:rPr lang="en-US" sz="2800" b="1" dirty="0"/>
                  <a:t>How many ways to assign 4 dividers among the 12 cupcakes?</a:t>
                </a:r>
              </a:p>
              <a:p>
                <a:endParaRPr lang="en-US" b="1" dirty="0"/>
              </a:p>
              <a:p>
                <a:pPr lvl="1"/>
                <a:endParaRPr lang="en-US" dirty="0"/>
              </a:p>
              <a:p>
                <a:pPr lvl="1"/>
                <a:endParaRPr lang="en-US" dirty="0"/>
              </a:p>
              <a:p>
                <a:pPr lvl="1"/>
                <a:r>
                  <a:rPr lang="en-US" sz="2800" b="1" i="1" dirty="0"/>
                  <a:t>Approach 2:</a:t>
                </a:r>
              </a:p>
              <a:p>
                <a:pPr lvl="1"/>
                <a:r>
                  <a:rPr lang="en-US" sz="2800" dirty="0"/>
                  <a:t>There are  </a:t>
                </a:r>
                <a14:m>
                  <m:oMath xmlns:m="http://schemas.openxmlformats.org/officeDocument/2006/math">
                    <m:r>
                      <a:rPr lang="en-US" sz="2800" i="1">
                        <a:latin typeface="Cambria Math" panose="02040503050406030204" pitchFamily="18" charset="0"/>
                      </a:rPr>
                      <m:t>12+4=16</m:t>
                    </m:r>
                  </m:oMath>
                </a14:m>
                <a:r>
                  <a:rPr lang="en-US" sz="2800" dirty="0"/>
                  <a:t> positions in total. </a:t>
                </a:r>
                <a14:m>
                  <m:oMath xmlns:m="http://schemas.openxmlformats.org/officeDocument/2006/math">
                    <m:r>
                      <a:rPr lang="en-US" sz="2800" i="1">
                        <a:latin typeface="Cambria Math" panose="02040503050406030204" pitchFamily="18" charset="0"/>
                      </a:rPr>
                      <m:t>4</m:t>
                    </m:r>
                  </m:oMath>
                </a14:m>
                <a:r>
                  <a:rPr lang="en-US" sz="2800" dirty="0"/>
                  <a:t> of these will be a divider and the remaining </a:t>
                </a:r>
                <a14:m>
                  <m:oMath xmlns:m="http://schemas.openxmlformats.org/officeDocument/2006/math">
                    <m:r>
                      <a:rPr lang="en-US" sz="2800" i="1">
                        <a:latin typeface="Cambria Math" panose="02040503050406030204" pitchFamily="18" charset="0"/>
                      </a:rPr>
                      <m:t>12</m:t>
                    </m:r>
                  </m:oMath>
                </a14:m>
                <a:r>
                  <a:rPr lang="en-US" sz="2800" dirty="0"/>
                  <a:t> will be cupcakes </a:t>
                </a:r>
              </a:p>
              <a:p>
                <a:pPr lvl="1"/>
                <a:r>
                  <a:rPr lang="en-US" sz="2800" dirty="0"/>
                  <a:t>1. Pick 12 of the 16 positions to be cupcakes: </a:t>
                </a:r>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16</m:t>
                            </m:r>
                          </m:num>
                          <m:den>
                            <m:r>
                              <a:rPr lang="en-US" sz="2800" i="1">
                                <a:latin typeface="Cambria Math" panose="02040503050406030204" pitchFamily="18" charset="0"/>
                              </a:rPr>
                              <m:t>12</m:t>
                            </m:r>
                          </m:den>
                        </m:f>
                      </m:e>
                    </m:d>
                  </m:oMath>
                </a14:m>
                <a:endParaRPr lang="en-US" sz="2800" i="1" dirty="0"/>
              </a:p>
              <a:p>
                <a:pPr lvl="1"/>
                <a:r>
                  <a:rPr lang="en-US" sz="2800" dirty="0"/>
                  <a:t>2</a:t>
                </a:r>
                <a:r>
                  <a:rPr lang="en-US" sz="2800" i="1" dirty="0"/>
                  <a:t>. </a:t>
                </a:r>
                <a:r>
                  <a:rPr lang="en-US" sz="2800" dirty="0"/>
                  <a:t>Pick 4 of the remaining 4 positions to be dividers:</a:t>
                </a:r>
                <a:r>
                  <a:rPr lang="en-US" sz="2200" dirty="0"/>
                  <a:t> </a:t>
                </a:r>
                <a14:m>
                  <m:oMath xmlns:m="http://schemas.openxmlformats.org/officeDocument/2006/math">
                    <m:d>
                      <m:dPr>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4</m:t>
                            </m:r>
                          </m:e>
                          <m:e>
                            <m:r>
                              <a:rPr lang="en-US" sz="2800" i="1">
                                <a:latin typeface="Cambria Math" panose="02040503050406030204" pitchFamily="18" charset="0"/>
                              </a:rPr>
                              <m:t>4</m:t>
                            </m:r>
                          </m:e>
                        </m:eqArr>
                      </m:e>
                    </m:d>
                    <m:r>
                      <a:rPr lang="en-US" sz="2800" i="1">
                        <a:latin typeface="Cambria Math" panose="02040503050406030204" pitchFamily="18" charset="0"/>
                      </a:rPr>
                      <m:t>=1</m:t>
                    </m:r>
                  </m:oMath>
                </a14:m>
                <a:endParaRPr lang="en-US" sz="2800" dirty="0"/>
              </a:p>
              <a:p>
                <a:pPr lvl="1"/>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16</m:t>
                            </m:r>
                          </m:num>
                          <m:den>
                            <m:r>
                              <a:rPr lang="en-US" sz="2800" i="1">
                                <a:latin typeface="Cambria Math" panose="02040503050406030204" pitchFamily="18" charset="0"/>
                              </a:rPr>
                              <m:t>12</m:t>
                            </m:r>
                          </m:den>
                        </m:f>
                      </m:e>
                    </m:d>
                  </m:oMath>
                </a14:m>
                <a:r>
                  <a:rPr lang="en-US" sz="2800" dirty="0"/>
                  <a:t> ways in total – same as with previous approach!</a:t>
                </a:r>
              </a:p>
              <a:p>
                <a:pPr lvl="1"/>
                <a:endParaRPr lang="en-US" sz="2800" i="1" dirty="0"/>
              </a:p>
              <a:p>
                <a:pPr lvl="1"/>
                <a:endParaRPr lang="en-US" sz="2800" i="1" dirty="0"/>
              </a:p>
              <a:p>
                <a:endParaRPr lang="en-US" sz="2800" b="1" dirty="0"/>
              </a:p>
              <a:p>
                <a:endParaRPr lang="en-US" dirty="0"/>
              </a:p>
            </p:txBody>
          </p:sp>
        </mc:Choice>
        <mc:Fallback xmlns="">
          <p:sp>
            <p:nvSpPr>
              <p:cNvPr id="3" name="Content Placeholder 2">
                <a:extLst>
                  <a:ext uri="{FF2B5EF4-FFF2-40B4-BE49-F238E27FC236}">
                    <a16:creationId xmlns:a16="http://schemas.microsoft.com/office/drawing/2014/main" id="{63BB5DFF-1263-5C2F-00DC-B3E0209838E3}"/>
                  </a:ext>
                </a:extLst>
              </p:cNvPr>
              <p:cNvSpPr>
                <a:spLocks noGrp="1" noRot="1" noChangeAspect="1" noMove="1" noResize="1" noEditPoints="1" noAdjustHandles="1" noChangeArrowheads="1" noChangeShapeType="1" noTextEdit="1"/>
              </p:cNvSpPr>
              <p:nvPr>
                <p:ph idx="1"/>
              </p:nvPr>
            </p:nvSpPr>
            <p:spPr>
              <a:xfrm>
                <a:off x="575239" y="1463856"/>
                <a:ext cx="11187259" cy="5130867"/>
              </a:xfrm>
              <a:blipFill>
                <a:blip r:embed="rId3"/>
                <a:stretch>
                  <a:fillRect l="-654" t="-2019" r="-217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7D5CDBE-51A2-6FC3-CACB-F0CDF24AA5DC}"/>
              </a:ext>
            </a:extLst>
          </p:cNvPr>
          <p:cNvSpPr txBox="1"/>
          <p:nvPr/>
        </p:nvSpPr>
        <p:spPr>
          <a:xfrm>
            <a:off x="106722" y="1973481"/>
            <a:ext cx="12923395" cy="1323439"/>
          </a:xfrm>
          <a:prstGeom prst="rect">
            <a:avLst/>
          </a:prstGeom>
          <a:noFill/>
        </p:spPr>
        <p:txBody>
          <a:bodyPr wrap="square">
            <a:spAutoFit/>
          </a:bodyPr>
          <a:lstStyle/>
          <a:p>
            <a:r>
              <a:rPr lang="en-US" sz="7800" b="1" i="1" dirty="0"/>
              <a:t>_ _ _ _ _ _ _ _ _ _ _ _ _ _ _ _ </a:t>
            </a:r>
            <a:endParaRPr lang="en-US" sz="7800" dirty="0"/>
          </a:p>
        </p:txBody>
      </p:sp>
      <p:pic>
        <p:nvPicPr>
          <p:cNvPr id="5" name="Picture 4">
            <a:extLst>
              <a:ext uri="{FF2B5EF4-FFF2-40B4-BE49-F238E27FC236}">
                <a16:creationId xmlns:a16="http://schemas.microsoft.com/office/drawing/2014/main" id="{876AB5BF-499E-7B60-A2A6-6602F8E4037A}"/>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106722" y="2137400"/>
            <a:ext cx="735201" cy="735201"/>
          </a:xfrm>
          <a:prstGeom prst="rect">
            <a:avLst/>
          </a:prstGeom>
        </p:spPr>
      </p:pic>
      <p:pic>
        <p:nvPicPr>
          <p:cNvPr id="7" name="Picture 6">
            <a:extLst>
              <a:ext uri="{FF2B5EF4-FFF2-40B4-BE49-F238E27FC236}">
                <a16:creationId xmlns:a16="http://schemas.microsoft.com/office/drawing/2014/main" id="{B3A3174B-5B28-8DCF-4604-A5462A4B1937}"/>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841923" y="2137399"/>
            <a:ext cx="735201" cy="735201"/>
          </a:xfrm>
          <a:prstGeom prst="rect">
            <a:avLst/>
          </a:prstGeom>
        </p:spPr>
      </p:pic>
      <p:pic>
        <p:nvPicPr>
          <p:cNvPr id="10" name="Picture 9">
            <a:extLst>
              <a:ext uri="{FF2B5EF4-FFF2-40B4-BE49-F238E27FC236}">
                <a16:creationId xmlns:a16="http://schemas.microsoft.com/office/drawing/2014/main" id="{ED5057DA-DAC8-B042-8255-BA6E0CC1DD4E}"/>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1577124" y="2137399"/>
            <a:ext cx="735201" cy="735201"/>
          </a:xfrm>
          <a:prstGeom prst="rect">
            <a:avLst/>
          </a:prstGeom>
        </p:spPr>
      </p:pic>
      <p:pic>
        <p:nvPicPr>
          <p:cNvPr id="12" name="Picture 11">
            <a:extLst>
              <a:ext uri="{FF2B5EF4-FFF2-40B4-BE49-F238E27FC236}">
                <a16:creationId xmlns:a16="http://schemas.microsoft.com/office/drawing/2014/main" id="{4C13F112-8C11-A4D7-6354-4C9FEE2193F0}"/>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3047526" y="2137398"/>
            <a:ext cx="735201" cy="735201"/>
          </a:xfrm>
          <a:prstGeom prst="rect">
            <a:avLst/>
          </a:prstGeom>
        </p:spPr>
      </p:pic>
      <p:pic>
        <p:nvPicPr>
          <p:cNvPr id="14" name="Picture 13">
            <a:extLst>
              <a:ext uri="{FF2B5EF4-FFF2-40B4-BE49-F238E27FC236}">
                <a16:creationId xmlns:a16="http://schemas.microsoft.com/office/drawing/2014/main" id="{EE3E56FC-C781-81BC-2105-7762A5C2BD93}"/>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3843687" y="2137398"/>
            <a:ext cx="735201" cy="735201"/>
          </a:xfrm>
          <a:prstGeom prst="rect">
            <a:avLst/>
          </a:prstGeom>
        </p:spPr>
      </p:pic>
      <p:pic>
        <p:nvPicPr>
          <p:cNvPr id="16" name="Picture 15">
            <a:extLst>
              <a:ext uri="{FF2B5EF4-FFF2-40B4-BE49-F238E27FC236}">
                <a16:creationId xmlns:a16="http://schemas.microsoft.com/office/drawing/2014/main" id="{566AE20D-924F-D007-F87E-80C8B862044E}"/>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4578888" y="2137397"/>
            <a:ext cx="735201" cy="735201"/>
          </a:xfrm>
          <a:prstGeom prst="rect">
            <a:avLst/>
          </a:prstGeom>
        </p:spPr>
      </p:pic>
      <p:pic>
        <p:nvPicPr>
          <p:cNvPr id="18" name="Picture 17">
            <a:extLst>
              <a:ext uri="{FF2B5EF4-FFF2-40B4-BE49-F238E27FC236}">
                <a16:creationId xmlns:a16="http://schemas.microsoft.com/office/drawing/2014/main" id="{1D52BE8D-F66E-7996-A6BF-7C975C49791C}"/>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5314089" y="2137397"/>
            <a:ext cx="735201" cy="735201"/>
          </a:xfrm>
          <a:prstGeom prst="rect">
            <a:avLst/>
          </a:prstGeom>
        </p:spPr>
      </p:pic>
      <p:pic>
        <p:nvPicPr>
          <p:cNvPr id="22" name="Picture 21">
            <a:extLst>
              <a:ext uri="{FF2B5EF4-FFF2-40B4-BE49-F238E27FC236}">
                <a16:creationId xmlns:a16="http://schemas.microsoft.com/office/drawing/2014/main" id="{964D229E-C79F-D46F-C750-8DF73F522CA4}"/>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7674072" y="2137397"/>
            <a:ext cx="735201" cy="735201"/>
          </a:xfrm>
          <a:prstGeom prst="rect">
            <a:avLst/>
          </a:prstGeom>
        </p:spPr>
      </p:pic>
      <p:pic>
        <p:nvPicPr>
          <p:cNvPr id="24" name="Picture 23">
            <a:extLst>
              <a:ext uri="{FF2B5EF4-FFF2-40B4-BE49-F238E27FC236}">
                <a16:creationId xmlns:a16="http://schemas.microsoft.com/office/drawing/2014/main" id="{CD1C4203-47DB-A689-3448-3CCC53BB7B54}"/>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8409273" y="2137397"/>
            <a:ext cx="735201" cy="735201"/>
          </a:xfrm>
          <a:prstGeom prst="rect">
            <a:avLst/>
          </a:prstGeom>
        </p:spPr>
      </p:pic>
      <p:pic>
        <p:nvPicPr>
          <p:cNvPr id="26" name="Picture 25">
            <a:extLst>
              <a:ext uri="{FF2B5EF4-FFF2-40B4-BE49-F238E27FC236}">
                <a16:creationId xmlns:a16="http://schemas.microsoft.com/office/drawing/2014/main" id="{D59B3444-32EE-6C79-7202-ACD86AB8915D}"/>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9879675" y="2137398"/>
            <a:ext cx="735201" cy="735201"/>
          </a:xfrm>
          <a:prstGeom prst="rect">
            <a:avLst/>
          </a:prstGeom>
        </p:spPr>
      </p:pic>
      <p:pic>
        <p:nvPicPr>
          <p:cNvPr id="28" name="Picture 27">
            <a:extLst>
              <a:ext uri="{FF2B5EF4-FFF2-40B4-BE49-F238E27FC236}">
                <a16:creationId xmlns:a16="http://schemas.microsoft.com/office/drawing/2014/main" id="{A2E25EAE-D25E-3A8E-4CB0-753BCF04FA2C}"/>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10614876" y="2137397"/>
            <a:ext cx="735201" cy="735201"/>
          </a:xfrm>
          <a:prstGeom prst="rect">
            <a:avLst/>
          </a:prstGeom>
        </p:spPr>
      </p:pic>
      <p:pic>
        <p:nvPicPr>
          <p:cNvPr id="30" name="Picture 29">
            <a:extLst>
              <a:ext uri="{FF2B5EF4-FFF2-40B4-BE49-F238E27FC236}">
                <a16:creationId xmlns:a16="http://schemas.microsoft.com/office/drawing/2014/main" id="{C39EE432-EDC5-E4CD-88B4-39887CB4B860}"/>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aturation sat="0"/>
                    </a14:imgEffect>
                  </a14:imgLayer>
                </a14:imgProps>
              </a:ext>
            </a:extLst>
          </a:blip>
          <a:stretch>
            <a:fillRect/>
          </a:stretch>
        </p:blipFill>
        <p:spPr>
          <a:xfrm>
            <a:off x="11350077" y="2137397"/>
            <a:ext cx="735201" cy="735201"/>
          </a:xfrm>
          <a:prstGeom prst="rect">
            <a:avLst/>
          </a:prstGeom>
        </p:spPr>
      </p:pic>
      <p:cxnSp>
        <p:nvCxnSpPr>
          <p:cNvPr id="4" name="Straight Connector 3">
            <a:extLst>
              <a:ext uri="{FF2B5EF4-FFF2-40B4-BE49-F238E27FC236}">
                <a16:creationId xmlns:a16="http://schemas.microsoft.com/office/drawing/2014/main" id="{49A2FA39-9748-0C91-596C-83DFFCC6EDD0}"/>
              </a:ext>
            </a:extLst>
          </p:cNvPr>
          <p:cNvCxnSpPr>
            <a:cxnSpLocks/>
          </p:cNvCxnSpPr>
          <p:nvPr/>
        </p:nvCxnSpPr>
        <p:spPr>
          <a:xfrm flipV="1">
            <a:off x="2723817" y="2007613"/>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D4DFBA-6C33-6DD8-5C39-B039A1193E6B}"/>
              </a:ext>
            </a:extLst>
          </p:cNvPr>
          <p:cNvCxnSpPr>
            <a:cxnSpLocks/>
          </p:cNvCxnSpPr>
          <p:nvPr/>
        </p:nvCxnSpPr>
        <p:spPr>
          <a:xfrm flipV="1">
            <a:off x="6578600" y="1974955"/>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D8B584-0C18-C3F8-4643-9D707A0E8EC4}"/>
              </a:ext>
            </a:extLst>
          </p:cNvPr>
          <p:cNvCxnSpPr>
            <a:cxnSpLocks/>
          </p:cNvCxnSpPr>
          <p:nvPr/>
        </p:nvCxnSpPr>
        <p:spPr>
          <a:xfrm flipV="1">
            <a:off x="7204768" y="1973481"/>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797CA-D02A-982B-FE6E-3F348BAA8607}"/>
              </a:ext>
            </a:extLst>
          </p:cNvPr>
          <p:cNvCxnSpPr>
            <a:cxnSpLocks/>
          </p:cNvCxnSpPr>
          <p:nvPr/>
        </p:nvCxnSpPr>
        <p:spPr>
          <a:xfrm flipV="1">
            <a:off x="9525375" y="1981957"/>
            <a:ext cx="0" cy="96899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37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5A57-F65A-4201-B7D0-335D1325E91A}"/>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A6A7CF70-934C-4E2E-88D3-B86EE5EB26CE}"/>
              </a:ext>
            </a:extLst>
          </p:cNvPr>
          <p:cNvSpPr>
            <a:spLocks noGrp="1"/>
          </p:cNvSpPr>
          <p:nvPr>
            <p:ph idx="1"/>
          </p:nvPr>
        </p:nvSpPr>
        <p:spPr>
          <a:xfrm>
            <a:off x="475224" y="1585912"/>
            <a:ext cx="11187258" cy="4765925"/>
          </a:xfrm>
        </p:spPr>
        <p:txBody>
          <a:bodyPr>
            <a:normAutofit lnSpcReduction="10000"/>
          </a:bodyPr>
          <a:lstStyle/>
          <a:p>
            <a:endParaRPr lang="en-US" dirty="0"/>
          </a:p>
          <a:p>
            <a:endParaRPr lang="en-US" dirty="0"/>
          </a:p>
          <a:p>
            <a:endParaRPr lang="en-US" dirty="0"/>
          </a:p>
          <a:p>
            <a:endParaRPr lang="en-US" dirty="0"/>
          </a:p>
          <a:p>
            <a:endParaRPr lang="en-US" dirty="0"/>
          </a:p>
          <a:p>
            <a:r>
              <a:rPr lang="en-US" dirty="0"/>
              <a:t>This counting technique is often called “stars and bars” </a:t>
            </a:r>
          </a:p>
          <a:p>
            <a:pPr lvl="1"/>
            <a:r>
              <a:rPr lang="en-US" dirty="0"/>
              <a:t>using a “star” instead of a cupcake, and calling the dividers “bars”</a:t>
            </a:r>
          </a:p>
          <a:p>
            <a:pPr lvl="1"/>
            <a:endParaRPr lang="en-US" dirty="0"/>
          </a:p>
          <a:p>
            <a:pPr lvl="1"/>
            <a:r>
              <a:rPr lang="en-US" dirty="0"/>
              <a:t>&gt; What often hints to use the stars-and-bars approach is when we’re dealing with picking a set from objects where objects from the same types are </a:t>
            </a:r>
            <a:r>
              <a:rPr lang="en-US" b="1" dirty="0"/>
              <a:t>indistinguishable</a:t>
            </a:r>
            <a:endParaRPr lang="en-US" dirty="0"/>
          </a:p>
        </p:txBody>
      </p:sp>
      <p:grpSp>
        <p:nvGrpSpPr>
          <p:cNvPr id="5" name="Group 4">
            <a:extLst>
              <a:ext uri="{FF2B5EF4-FFF2-40B4-BE49-F238E27FC236}">
                <a16:creationId xmlns:a16="http://schemas.microsoft.com/office/drawing/2014/main" id="{95B09544-BA5D-C799-4DDC-A216712B8A0D}"/>
              </a:ext>
            </a:extLst>
          </p:cNvPr>
          <p:cNvGrpSpPr/>
          <p:nvPr/>
        </p:nvGrpSpPr>
        <p:grpSpPr>
          <a:xfrm>
            <a:off x="575238" y="1400537"/>
            <a:ext cx="10594332" cy="2599963"/>
            <a:chOff x="1185841" y="3429000"/>
            <a:chExt cx="6111312" cy="98545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31828A9-6614-BE87-E8E7-8DB9B2DA5E96}"/>
                    </a:ext>
                  </a:extLst>
                </p:cNvPr>
                <p:cNvSpPr/>
                <p:nvPr/>
              </p:nvSpPr>
              <p:spPr>
                <a:xfrm>
                  <a:off x="1185842" y="3429000"/>
                  <a:ext cx="6111311" cy="98545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To pick </a:t>
                  </a:r>
                  <a14:m>
                    <m:oMath xmlns:m="http://schemas.openxmlformats.org/officeDocument/2006/math">
                      <m:r>
                        <a:rPr lang="en-US" sz="2800" i="1">
                          <a:latin typeface="Cambria Math" panose="02040503050406030204" pitchFamily="18" charset="0"/>
                        </a:rPr>
                        <m:t>𝑛</m:t>
                      </m:r>
                    </m:oMath>
                  </a14:m>
                  <a:r>
                    <a:rPr lang="en-US" sz="2800" dirty="0">
                      <a:latin typeface="Segoe UI Semilight" panose="020B0402040204020203" pitchFamily="34" charset="0"/>
                      <a:cs typeface="Segoe UI Semilight" panose="020B0402040204020203" pitchFamily="34" charset="0"/>
                    </a:rPr>
                    <a:t> objects from </a:t>
                  </a:r>
                  <a14:m>
                    <m:oMath xmlns:m="http://schemas.openxmlformats.org/officeDocument/2006/math">
                      <m:r>
                        <a:rPr lang="en-US" sz="2800" i="1">
                          <a:latin typeface="Cambria Math" panose="02040503050406030204" pitchFamily="18" charset="0"/>
                        </a:rPr>
                        <m:t>𝑘</m:t>
                      </m:r>
                    </m:oMath>
                  </a14:m>
                  <a:r>
                    <a:rPr lang="en-US" sz="2800" dirty="0">
                      <a:latin typeface="Segoe UI Semilight" panose="020B0402040204020203" pitchFamily="34" charset="0"/>
                      <a:cs typeface="Segoe UI Semilight" panose="020B0402040204020203" pitchFamily="34" charset="0"/>
                    </a:rPr>
                    <a:t> groups (where </a:t>
                  </a:r>
                  <a:r>
                    <a:rPr lang="en-US" sz="2800" b="1" dirty="0">
                      <a:latin typeface="Segoe UI Semilight" panose="020B0402040204020203" pitchFamily="34" charset="0"/>
                      <a:cs typeface="Segoe UI Semilight" panose="020B0402040204020203" pitchFamily="34" charset="0"/>
                    </a:rPr>
                    <a:t>order doesn’t matter </a:t>
                  </a:r>
                  <a:r>
                    <a:rPr lang="en-US" sz="2800" dirty="0">
                      <a:latin typeface="Segoe UI Semilight" panose="020B0402040204020203" pitchFamily="34" charset="0"/>
                      <a:cs typeface="Segoe UI Semilight" panose="020B0402040204020203" pitchFamily="34" charset="0"/>
                    </a:rPr>
                    <a:t>and every </a:t>
                  </a:r>
                  <a:r>
                    <a:rPr lang="en-US" sz="2800" b="1" dirty="0">
                      <a:latin typeface="Segoe UI Semilight" panose="020B0402040204020203" pitchFamily="34" charset="0"/>
                      <a:cs typeface="Segoe UI Semilight" panose="020B0402040204020203" pitchFamily="34" charset="0"/>
                    </a:rPr>
                    <a:t>element of each group is indistinguishable</a:t>
                  </a:r>
                  <a:r>
                    <a:rPr lang="en-US" sz="2800" dirty="0">
                      <a:latin typeface="Segoe UI Semilight" panose="020B0402040204020203" pitchFamily="34" charset="0"/>
                      <a:cs typeface="Segoe UI Semilight" panose="020B0402040204020203" pitchFamily="34" charset="0"/>
                    </a:rPr>
                    <a:t>), use the formula:</a:t>
                  </a:r>
                </a:p>
                <a:p>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num>
                              <m:den>
                                <m:r>
                                  <a:rPr lang="en-US" sz="2800" b="0" i="1" smtClean="0">
                                    <a:latin typeface="Cambria Math" panose="02040503050406030204" pitchFamily="18" charset="0"/>
                                  </a:rPr>
                                  <m:t>𝑛</m:t>
                                </m:r>
                              </m:den>
                            </m:f>
                          </m:e>
                        </m:d>
                        <m:r>
                          <a:rPr lang="en-US" sz="2800" b="0" i="1" smtClean="0">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−1</m:t>
                                </m:r>
                              </m:den>
                            </m:f>
                          </m:e>
                        </m:d>
                      </m:oMath>
                    </m:oMathPara>
                  </a14:m>
                  <a:endParaRPr lang="en-US" sz="2800" b="1" dirty="0">
                    <a:latin typeface="Segoe UI Semibold" panose="020B0702040204020203" pitchFamily="34" charset="0"/>
                    <a:cs typeface="Segoe UI Semibold" panose="020B0702040204020203" pitchFamily="34" charset="0"/>
                  </a:endParaRPr>
                </a:p>
                <a:p>
                  <a:endParaRPr lang="en-US" sz="10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E31828A9-6614-BE87-E8E7-8DB9B2DA5E96}"/>
                    </a:ext>
                  </a:extLst>
                </p:cNvPr>
                <p:cNvSpPr>
                  <a:spLocks noRot="1" noChangeAspect="1" noMove="1" noResize="1" noEditPoints="1" noAdjustHandles="1" noChangeArrowheads="1" noChangeShapeType="1" noTextEdit="1"/>
                </p:cNvSpPr>
                <p:nvPr/>
              </p:nvSpPr>
              <p:spPr>
                <a:xfrm>
                  <a:off x="1185842" y="3429000"/>
                  <a:ext cx="6111311" cy="985450"/>
                </a:xfrm>
                <a:prstGeom prst="rect">
                  <a:avLst/>
                </a:prstGeom>
                <a:blipFill>
                  <a:blip r:embed="rId3"/>
                  <a:stretch>
                    <a:fillRect l="-115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B64035BD-B1D3-D4A6-3975-42D17209D949}"/>
                </a:ext>
              </a:extLst>
            </p:cNvPr>
            <p:cNvSpPr/>
            <p:nvPr/>
          </p:nvSpPr>
          <p:spPr>
            <a:xfrm>
              <a:off x="1185841" y="3429001"/>
              <a:ext cx="6111312" cy="2489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Stars and Bars</a:t>
              </a:r>
            </a:p>
          </p:txBody>
        </p:sp>
      </p:grpSp>
    </p:spTree>
    <p:extLst>
      <p:ext uri="{BB962C8B-B14F-4D97-AF65-F5344CB8AC3E}">
        <p14:creationId xmlns:p14="http://schemas.microsoft.com/office/powerpoint/2010/main" val="404465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EB30C-21D6-2949-1D2C-C2E14CD249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B7584E-6371-C483-96AC-295886798191}"/>
              </a:ext>
            </a:extLst>
          </p:cNvPr>
          <p:cNvSpPr>
            <a:spLocks noGrp="1"/>
          </p:cNvSpPr>
          <p:nvPr>
            <p:ph type="title"/>
          </p:nvPr>
        </p:nvSpPr>
        <p:spPr>
          <a:xfrm>
            <a:off x="1902775" y="3262680"/>
            <a:ext cx="6704015" cy="590415"/>
          </a:xfrm>
        </p:spPr>
        <p:txBody>
          <a:bodyPr/>
          <a:lstStyle/>
          <a:p>
            <a:r>
              <a:rPr lang="en-US" dirty="0"/>
              <a:t>Quiz 1</a:t>
            </a:r>
          </a:p>
        </p:txBody>
      </p:sp>
      <p:sp>
        <p:nvSpPr>
          <p:cNvPr id="3" name="Text Placeholder 2">
            <a:extLst>
              <a:ext uri="{FF2B5EF4-FFF2-40B4-BE49-F238E27FC236}">
                <a16:creationId xmlns:a16="http://schemas.microsoft.com/office/drawing/2014/main" id="{343D398C-A130-B1F1-070C-BC1BC06614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711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a:xfrm>
            <a:off x="1902775" y="3262680"/>
            <a:ext cx="6978335" cy="590415"/>
          </a:xfrm>
        </p:spPr>
        <p:txBody>
          <a:bodyPr/>
          <a:lstStyle/>
          <a:p>
            <a:r>
              <a:rPr lang="en-US" dirty="0"/>
              <a:t>Proofs Using Counting Techniques</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792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p:txBody>
          <a:bodyPr/>
          <a:lstStyle/>
          <a:p>
            <a:r>
              <a:rPr lang="en-US" dirty="0"/>
              <a:t>Combinatorial Proofs</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a:xfrm>
            <a:off x="1902775" y="3760040"/>
            <a:ext cx="6504161" cy="506283"/>
          </a:xfrm>
        </p:spPr>
        <p:txBody>
          <a:bodyPr>
            <a:normAutofit/>
          </a:bodyPr>
          <a:lstStyle/>
          <a:p>
            <a:r>
              <a:rPr lang="en-US" sz="2200" dirty="0"/>
              <a:t>Let’s first look at some combination facts…</a:t>
            </a:r>
          </a:p>
        </p:txBody>
      </p:sp>
    </p:spTree>
    <p:extLst>
      <p:ext uri="{BB962C8B-B14F-4D97-AF65-F5344CB8AC3E}">
        <p14:creationId xmlns:p14="http://schemas.microsoft.com/office/powerpoint/2010/main" val="966285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normAutofit/>
              </a:bodyPr>
              <a:lstStyle/>
              <a:p>
                <a:r>
                  <a:rPr lang="en-US" dirty="0"/>
                  <a:t>Reminder - </a:t>
                </a:r>
                <a14:m>
                  <m:oMath xmlns:m="http://schemas.openxmlformats.org/officeDocument/2006/math">
                    <m:r>
                      <a:rPr lang="en-US" b="0" i="1" smtClean="0">
                        <a:latin typeface="Cambria Math" panose="02040503050406030204" pitchFamily="18" charset="0"/>
                      </a:rPr>
                      <m:t>𝑘</m:t>
                    </m:r>
                  </m:oMath>
                </a14:m>
                <a:r>
                  <a:rPr lang="en-US" dirty="0"/>
                  <a:t>-combination</a:t>
                </a:r>
              </a:p>
            </p:txBody>
          </p:sp>
        </mc:Choice>
        <mc:Fallback xmlns="">
          <p:sp>
            <p:nvSpPr>
              <p:cNvPr id="2" name="Title 1">
                <a:extLst>
                  <a:ext uri="{FF2B5EF4-FFF2-40B4-BE49-F238E27FC236}">
                    <a16:creationId xmlns:a16="http://schemas.microsoft.com/office/drawing/2014/main" id="{7EB352CA-16D1-47E3-9FE6-86C60A38D406}"/>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541582"/>
            <a:ext cx="10889051"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endParaRPr lang="en-US" sz="10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6"/>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94614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Here are some known facts about combinations: </a:t>
                </a:r>
              </a:p>
              <a:p>
                <a:r>
                  <a:rPr lang="en-US" b="1" dirty="0"/>
                  <a:t>&gt; Symmetry of combinations</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r>
                  <a:rPr lang="en-US" b="1" dirty="0"/>
                  <a:t>&gt; Pascal’s Rule</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45699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Here are some known facts about combinations: </a:t>
                </a:r>
              </a:p>
              <a:p>
                <a:r>
                  <a:rPr lang="en-US" b="1" dirty="0"/>
                  <a:t>&gt; Symmetry of combinations</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r>
                  <a:rPr lang="en-US" b="1" dirty="0"/>
                  <a:t>&gt; Pascal’s Rule</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D6AFAB20-7E90-C84C-BC31-092D7782445A}"/>
              </a:ext>
            </a:extLst>
          </p:cNvPr>
          <p:cNvSpPr/>
          <p:nvPr/>
        </p:nvSpPr>
        <p:spPr>
          <a:xfrm>
            <a:off x="575239" y="3548408"/>
            <a:ext cx="7948593" cy="1014668"/>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bold" panose="020B0702040204020203" pitchFamily="34" charset="0"/>
                <a:cs typeface="Segoe UI Semibold" panose="020B0702040204020203" pitchFamily="34" charset="0"/>
              </a:rPr>
              <a:t>How do we prove these equations are true? </a:t>
            </a:r>
            <a:endParaRPr lang="en-US" sz="28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3916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4114C80-98EE-4F2C-8613-9901960A2212}"/>
                  </a:ext>
                </a:extLst>
              </p:cNvPr>
              <p:cNvSpPr>
                <a:spLocks noGrp="1"/>
              </p:cNvSpPr>
              <p:nvPr>
                <p:ph type="title"/>
              </p:nvPr>
            </p:nvSpPr>
            <p:spPr/>
            <p:txBody>
              <a:bodyPr/>
              <a:lstStyle/>
              <a:p>
                <a:r>
                  <a:rPr lang="en-US" dirty="0"/>
                  <a:t>First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E4114C80-98EE-4F2C-8613-9901960A2212}"/>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438D0B-5912-4490-8D16-F4F2A59696F3}"/>
                  </a:ext>
                </a:extLst>
              </p:cNvPr>
              <p:cNvSpPr>
                <a:spLocks noGrp="1"/>
              </p:cNvSpPr>
              <p:nvPr>
                <p:ph idx="1"/>
              </p:nvPr>
            </p:nvSpPr>
            <p:spPr>
              <a:xfrm>
                <a:off x="575240" y="1463857"/>
                <a:ext cx="3714820" cy="4845504"/>
              </a:xfrm>
            </p:spPr>
            <p:txBody>
              <a:bodyPr/>
              <a:lstStyle/>
              <a:p>
                <a:r>
                  <a:rPr lang="en-US" b="1" dirty="0"/>
                  <a:t>Proof 1: By algebra</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a14:m>
                <a:br>
                  <a:rPr lang="en-US" b="0" dirty="0"/>
                </a:br>
                <a:endParaRPr lang="en-US" dirty="0"/>
              </a:p>
              <a:p>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oMath>
                </a14:m>
                <a:endParaRPr lang="en-US" dirty="0"/>
              </a:p>
              <a:p>
                <a:br>
                  <a:rPr lang="en-US" dirty="0"/>
                </a:br>
                <a:r>
                  <a:rPr lang="en-US" dirty="0"/>
                  <a:t>       </a:t>
                </a:r>
                <a14:m>
                  <m:oMath xmlns:m="http://schemas.openxmlformats.org/officeDocument/2006/math">
                    <m:r>
                      <a:rPr lang="en-US" i="1">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1D438D0B-5912-4490-8D16-F4F2A59696F3}"/>
                  </a:ext>
                </a:extLst>
              </p:cNvPr>
              <p:cNvSpPr>
                <a:spLocks noGrp="1" noRot="1" noChangeAspect="1" noMove="1" noResize="1" noEditPoints="1" noAdjustHandles="1" noChangeArrowheads="1" noChangeShapeType="1" noTextEdit="1"/>
              </p:cNvSpPr>
              <p:nvPr>
                <p:ph idx="1"/>
              </p:nvPr>
            </p:nvSpPr>
            <p:spPr>
              <a:xfrm>
                <a:off x="575240" y="1463857"/>
                <a:ext cx="3714820" cy="4845504"/>
              </a:xfrm>
              <a:blipFill>
                <a:blip r:embed="rId4"/>
                <a:stretch>
                  <a:fillRect l="-1967"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5F2884-3B6A-42E2-BC97-C8C05BE66295}"/>
              </a:ext>
            </a:extLst>
          </p:cNvPr>
          <p:cNvSpPr txBox="1"/>
          <p:nvPr/>
        </p:nvSpPr>
        <p:spPr>
          <a:xfrm>
            <a:off x="3345180" y="1363980"/>
            <a:ext cx="6720840" cy="3970318"/>
          </a:xfrm>
          <a:prstGeom prst="rect">
            <a:avLst/>
          </a:prstGeom>
          <a:noFill/>
        </p:spPr>
        <p:txBody>
          <a:bodyPr wrap="square" rtlCol="0">
            <a:spAutoFit/>
          </a:bodyP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br>
              <a:rPr lang="en-US" sz="2800" dirty="0">
                <a:latin typeface="Segoe UI Semilight" panose="020B0402040204020203" pitchFamily="34" charset="0"/>
                <a:cs typeface="Segoe UI Semilight" panose="020B0402040204020203" pitchFamily="34" charset="0"/>
              </a:rPr>
            </a:b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Algebra (commutativity of multiplication)</a:t>
            </a: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p>
          <a:p>
            <a:endParaRPr lang="en-US" sz="2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85371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First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DCBB9FA2-43C3-4E4E-8028-F73DB5EE46C0}"/>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p:txBody>
          <a:bodyPr/>
          <a:lstStyle/>
          <a:p>
            <a:r>
              <a:rPr lang="en-US" dirty="0"/>
              <a:t>Wasn’t that a great proof. </a:t>
            </a:r>
          </a:p>
          <a:p>
            <a:r>
              <a:rPr lang="en-US" dirty="0"/>
              <a:t>Airtight. No disputing it.</a:t>
            </a:r>
          </a:p>
          <a:p>
            <a:endParaRPr lang="en-US" dirty="0"/>
          </a:p>
          <a:p>
            <a:r>
              <a:rPr lang="en-US" dirty="0"/>
              <a:t>Got to say “commutativity of multiplication.”</a:t>
            </a:r>
          </a:p>
          <a:p>
            <a:endParaRPr lang="en-US" dirty="0"/>
          </a:p>
          <a:p>
            <a:r>
              <a:rPr lang="en-US" b="1" dirty="0"/>
              <a:t>But…do you know </a:t>
            </a:r>
            <a:r>
              <a:rPr lang="en-US" b="1" i="1" dirty="0"/>
              <a:t>why</a:t>
            </a:r>
            <a:r>
              <a:rPr lang="en-US" b="1" dirty="0"/>
              <a:t>? Can you </a:t>
            </a:r>
            <a:r>
              <a:rPr lang="en-US" b="1" i="1" dirty="0"/>
              <a:t>feel </a:t>
            </a:r>
            <a:r>
              <a:rPr lang="en-US" b="1" dirty="0"/>
              <a:t>why it’s true?</a:t>
            </a:r>
          </a:p>
        </p:txBody>
      </p:sp>
    </p:spTree>
    <p:extLst>
      <p:ext uri="{BB962C8B-B14F-4D97-AF65-F5344CB8AC3E}">
        <p14:creationId xmlns:p14="http://schemas.microsoft.com/office/powerpoint/2010/main" val="277463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Second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DCBB9FA2-43C3-4E4E-8028-F73DB5EE46C0}"/>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a:xfrm>
            <a:off x="575240" y="1290237"/>
            <a:ext cx="11187258" cy="713983"/>
          </a:xfrm>
        </p:spPr>
        <p:txBody>
          <a:bodyPr/>
          <a:lstStyle/>
          <a:p>
            <a:pPr marL="0" indent="0">
              <a:buNone/>
            </a:pPr>
            <a:r>
              <a:rPr lang="en-US" dirty="0"/>
              <a:t>Both sides of this count the same set of outcomes! For example….</a:t>
            </a:r>
          </a:p>
        </p:txBody>
      </p:sp>
      <p:sp>
        <p:nvSpPr>
          <p:cNvPr id="4" name="Oval 3">
            <a:extLst>
              <a:ext uri="{FF2B5EF4-FFF2-40B4-BE49-F238E27FC236}">
                <a16:creationId xmlns:a16="http://schemas.microsoft.com/office/drawing/2014/main" id="{97B82647-8244-2E7A-B0C2-18435712CED4}"/>
              </a:ext>
            </a:extLst>
          </p:cNvPr>
          <p:cNvSpPr/>
          <p:nvPr/>
        </p:nvSpPr>
        <p:spPr>
          <a:xfrm>
            <a:off x="1475615" y="3096093"/>
            <a:ext cx="523500" cy="523500"/>
          </a:xfrm>
          <a:prstGeom prst="ellipse">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6074B55-D87D-E508-3771-199F6EE0E7C2}"/>
              </a:ext>
            </a:extLst>
          </p:cNvPr>
          <p:cNvSpPr/>
          <p:nvPr/>
        </p:nvSpPr>
        <p:spPr>
          <a:xfrm>
            <a:off x="2306167" y="309609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B1FC3CA-242C-6C27-DBF2-8F1537F2444D}"/>
              </a:ext>
            </a:extLst>
          </p:cNvPr>
          <p:cNvSpPr/>
          <p:nvPr/>
        </p:nvSpPr>
        <p:spPr>
          <a:xfrm>
            <a:off x="3127536" y="309609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7FB0A3F-26E4-D526-66EF-C0DD82367641}"/>
              </a:ext>
            </a:extLst>
          </p:cNvPr>
          <p:cNvSpPr/>
          <p:nvPr/>
        </p:nvSpPr>
        <p:spPr>
          <a:xfrm>
            <a:off x="3971438" y="3096093"/>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412FD6F-926A-5057-EAE6-5D9A2830E5EE}"/>
              </a:ext>
            </a:extLst>
          </p:cNvPr>
          <p:cNvSpPr/>
          <p:nvPr/>
        </p:nvSpPr>
        <p:spPr>
          <a:xfrm>
            <a:off x="1475615" y="3837747"/>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AC7D3B0-CDA1-AA85-CFB8-60CF5A431FF5}"/>
              </a:ext>
            </a:extLst>
          </p:cNvPr>
          <p:cNvSpPr/>
          <p:nvPr/>
        </p:nvSpPr>
        <p:spPr>
          <a:xfrm>
            <a:off x="2306167" y="3837747"/>
            <a:ext cx="514317" cy="523500"/>
          </a:xfrm>
          <a:prstGeom prst="roundRect">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9EB9592-3C49-B7DE-7B95-BAE3563E65DA}"/>
              </a:ext>
            </a:extLst>
          </p:cNvPr>
          <p:cNvSpPr/>
          <p:nvPr/>
        </p:nvSpPr>
        <p:spPr>
          <a:xfrm>
            <a:off x="3127536" y="3837747"/>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AD9B785-D6DF-9DC8-5166-ABDDDF0F5611}"/>
              </a:ext>
            </a:extLst>
          </p:cNvPr>
          <p:cNvSpPr/>
          <p:nvPr/>
        </p:nvSpPr>
        <p:spPr>
          <a:xfrm>
            <a:off x="3971438" y="3837747"/>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1D8B85-1255-E919-1B05-785CA160DD75}"/>
              </a:ext>
            </a:extLst>
          </p:cNvPr>
          <p:cNvSpPr/>
          <p:nvPr/>
        </p:nvSpPr>
        <p:spPr>
          <a:xfrm>
            <a:off x="1475615" y="4568594"/>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4400288-EB43-CDB3-17B2-FCD1D4BF54E0}"/>
              </a:ext>
            </a:extLst>
          </p:cNvPr>
          <p:cNvSpPr/>
          <p:nvPr/>
        </p:nvSpPr>
        <p:spPr>
          <a:xfrm>
            <a:off x="2306167" y="4568594"/>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1E9F050-FB57-A32E-F7FE-449669E8434B}"/>
              </a:ext>
            </a:extLst>
          </p:cNvPr>
          <p:cNvSpPr/>
          <p:nvPr/>
        </p:nvSpPr>
        <p:spPr>
          <a:xfrm>
            <a:off x="3127536" y="4568594"/>
            <a:ext cx="607260" cy="523500"/>
          </a:xfrm>
          <a:prstGeom prst="triangle">
            <a:avLst/>
          </a:prstGeom>
          <a:solidFill>
            <a:schemeClr val="accent5">
              <a:lumMod val="60000"/>
              <a:lumOff val="4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BD6C74E2-394E-CDE8-BB10-470725736A45}"/>
              </a:ext>
            </a:extLst>
          </p:cNvPr>
          <p:cNvSpPr/>
          <p:nvPr/>
        </p:nvSpPr>
        <p:spPr>
          <a:xfrm>
            <a:off x="3971438" y="4568594"/>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0878507-9989-BCF0-AA4B-46762926E83B}"/>
              </a:ext>
            </a:extLst>
          </p:cNvPr>
          <p:cNvSpPr/>
          <p:nvPr/>
        </p:nvSpPr>
        <p:spPr>
          <a:xfrm>
            <a:off x="1458669" y="5306013"/>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1218D06-33B8-1CD0-87FA-57FC42DEF26C}"/>
              </a:ext>
            </a:extLst>
          </p:cNvPr>
          <p:cNvSpPr/>
          <p:nvPr/>
        </p:nvSpPr>
        <p:spPr>
          <a:xfrm>
            <a:off x="2289221" y="530601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E1E56A5-3896-ED8F-6DE6-28D6731DE5D1}"/>
              </a:ext>
            </a:extLst>
          </p:cNvPr>
          <p:cNvSpPr/>
          <p:nvPr/>
        </p:nvSpPr>
        <p:spPr>
          <a:xfrm>
            <a:off x="3110590" y="530601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1CE76212-7395-1A86-3414-3368D439EC60}"/>
              </a:ext>
            </a:extLst>
          </p:cNvPr>
          <p:cNvSpPr/>
          <p:nvPr/>
        </p:nvSpPr>
        <p:spPr>
          <a:xfrm>
            <a:off x="3954492" y="5306013"/>
            <a:ext cx="523500" cy="523500"/>
          </a:xfrm>
          <a:prstGeom prst="star5">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015FD44-ABBF-8EEA-3847-D8A7DDB4AD30}"/>
                  </a:ext>
                </a:extLst>
              </p:cNvPr>
              <p:cNvSpPr txBox="1"/>
              <p:nvPr/>
            </p:nvSpPr>
            <p:spPr>
              <a:xfrm>
                <a:off x="212366" y="3928663"/>
                <a:ext cx="1263247" cy="806439"/>
              </a:xfrm>
              <a:prstGeom prst="rect">
                <a:avLst/>
              </a:prstGeom>
              <a:noFill/>
            </p:spPr>
            <p:txBody>
              <a:bodyPr wrap="square">
                <a:spAutoFit/>
              </a:bodyPr>
              <a:lstStyle/>
              <a:p>
                <a14:m>
                  <m:oMath xmlns:m="http://schemas.openxmlformats.org/officeDocument/2006/math">
                    <m:d>
                      <m:dPr>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i="1" smtClean="0">
                                <a:latin typeface="Cambria Math" panose="02040503050406030204" pitchFamily="18" charset="0"/>
                              </a:rPr>
                              <m:t>4</m:t>
                            </m:r>
                          </m:e>
                          <m:e>
                            <m:r>
                              <a:rPr lang="en-US" sz="2800" b="0" i="1" smtClean="0">
                                <a:latin typeface="Cambria Math" panose="02040503050406030204" pitchFamily="18" charset="0"/>
                              </a:rPr>
                              <m:t>1</m:t>
                            </m:r>
                          </m:e>
                        </m:eqArr>
                      </m:e>
                    </m:d>
                  </m:oMath>
                </a14:m>
                <a:r>
                  <a:rPr lang="en-US" sz="2800" b="0" dirty="0">
                    <a:sym typeface="Wingdings" panose="05000000000000000000" pitchFamily="2" charset="2"/>
                  </a:rPr>
                  <a:t> </a:t>
                </a:r>
              </a:p>
            </p:txBody>
          </p:sp>
        </mc:Choice>
        <mc:Fallback xmlns="">
          <p:sp>
            <p:nvSpPr>
              <p:cNvPr id="37" name="TextBox 36">
                <a:extLst>
                  <a:ext uri="{FF2B5EF4-FFF2-40B4-BE49-F238E27FC236}">
                    <a16:creationId xmlns:a16="http://schemas.microsoft.com/office/drawing/2014/main" id="{6015FD44-ABBF-8EEA-3847-D8A7DDB4AD30}"/>
                  </a:ext>
                </a:extLst>
              </p:cNvPr>
              <p:cNvSpPr txBox="1">
                <a:spLocks noRot="1" noChangeAspect="1" noMove="1" noResize="1" noEditPoints="1" noAdjustHandles="1" noChangeArrowheads="1" noChangeShapeType="1" noTextEdit="1"/>
              </p:cNvSpPr>
              <p:nvPr/>
            </p:nvSpPr>
            <p:spPr>
              <a:xfrm>
                <a:off x="212366" y="3928663"/>
                <a:ext cx="1263247" cy="806439"/>
              </a:xfrm>
              <a:prstGeom prst="rect">
                <a:avLst/>
              </a:prstGeom>
              <a:blipFill>
                <a:blip r:embed="rId4"/>
                <a:stretch>
                  <a:fillRect r="-2415" b="-3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DDE3C5A-1BB1-3A74-D15B-D2C6D5BC5218}"/>
                  </a:ext>
                </a:extLst>
              </p:cNvPr>
              <p:cNvSpPr txBox="1"/>
              <p:nvPr/>
            </p:nvSpPr>
            <p:spPr>
              <a:xfrm>
                <a:off x="575239" y="1957115"/>
                <a:ext cx="4509334" cy="1200329"/>
              </a:xfrm>
              <a:prstGeom prst="rect">
                <a:avLst/>
              </a:prstGeom>
              <a:noFill/>
            </p:spPr>
            <p:txBody>
              <a:bodyPr wrap="square">
                <a:spAutoFit/>
              </a:bodyPr>
              <a:lstStyle/>
              <a:p>
                <a:pPr algn="ctr"/>
                <a:r>
                  <a:rPr lang="en-US" sz="2400" b="1" dirty="0">
                    <a:latin typeface="Segoe UI" panose="020B0502040204020203" pitchFamily="34" charset="0"/>
                    <a:cs typeface="Segoe UI" panose="020B0502040204020203" pitchFamily="34" charset="0"/>
                    <a:sym typeface="Wingdings" panose="05000000000000000000" pitchFamily="2" charset="2"/>
                  </a:rPr>
                  <a:t>LHS: choose </a:t>
                </a:r>
                <a14:m>
                  <m:oMath xmlns:m="http://schemas.openxmlformats.org/officeDocument/2006/math">
                    <m:r>
                      <a:rPr lang="en-US" sz="2400" b="1" i="1" dirty="0" smtClean="0">
                        <a:latin typeface="Cambria Math" panose="02040503050406030204" pitchFamily="18" charset="0"/>
                        <a:cs typeface="Segoe UI" panose="020B0502040204020203" pitchFamily="34" charset="0"/>
                        <a:sym typeface="Wingdings" panose="05000000000000000000" pitchFamily="2" charset="2"/>
                      </a:rPr>
                      <m:t>𝒌</m:t>
                    </m:r>
                  </m:oMath>
                </a14:m>
                <a:r>
                  <a:rPr lang="en-US" sz="2400" b="1" dirty="0">
                    <a:latin typeface="Segoe UI" panose="020B0502040204020203" pitchFamily="34" charset="0"/>
                    <a:cs typeface="Segoe UI" panose="020B0502040204020203" pitchFamily="34" charset="0"/>
                    <a:sym typeface="Wingdings" panose="05000000000000000000" pitchFamily="2" charset="2"/>
                  </a:rPr>
                  <a:t> things to include in the set </a:t>
                </a:r>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sym typeface="Wingdings" panose="05000000000000000000" pitchFamily="2" charset="2"/>
                  </a:rPr>
                  <a:t> </a:t>
                </a:r>
                <a:endParaRPr lang="en-US" sz="2400" b="1" dirty="0">
                  <a:latin typeface="Segoe UI" panose="020B0502040204020203" pitchFamily="34" charset="0"/>
                  <a:cs typeface="Segoe UI" panose="020B0502040204020203" pitchFamily="34" charset="0"/>
                </a:endParaRPr>
              </a:p>
            </p:txBody>
          </p:sp>
        </mc:Choice>
        <mc:Fallback xmlns="">
          <p:sp>
            <p:nvSpPr>
              <p:cNvPr id="57" name="TextBox 56">
                <a:extLst>
                  <a:ext uri="{FF2B5EF4-FFF2-40B4-BE49-F238E27FC236}">
                    <a16:creationId xmlns:a16="http://schemas.microsoft.com/office/drawing/2014/main" id="{4DDE3C5A-1BB1-3A74-D15B-D2C6D5BC5218}"/>
                  </a:ext>
                </a:extLst>
              </p:cNvPr>
              <p:cNvSpPr txBox="1">
                <a:spLocks noRot="1" noChangeAspect="1" noMove="1" noResize="1" noEditPoints="1" noAdjustHandles="1" noChangeArrowheads="1" noChangeShapeType="1" noTextEdit="1"/>
              </p:cNvSpPr>
              <p:nvPr/>
            </p:nvSpPr>
            <p:spPr>
              <a:xfrm>
                <a:off x="575239" y="1957115"/>
                <a:ext cx="4509334" cy="1200329"/>
              </a:xfrm>
              <a:prstGeom prst="rect">
                <a:avLst/>
              </a:prstGeom>
              <a:blipFill>
                <a:blip r:embed="rId7"/>
                <a:stretch>
                  <a:fillRect t="-3553"/>
                </a:stretch>
              </a:blipFill>
            </p:spPr>
            <p:txBody>
              <a:bodyPr/>
              <a:lstStyle/>
              <a:p>
                <a:r>
                  <a:rPr lang="en-US">
                    <a:noFill/>
                  </a:rPr>
                  <a:t> </a:t>
                </a:r>
              </a:p>
            </p:txBody>
          </p:sp>
        </mc:Fallback>
      </mc:AlternateContent>
    </p:spTree>
    <p:extLst>
      <p:ext uri="{BB962C8B-B14F-4D97-AF65-F5344CB8AC3E}">
        <p14:creationId xmlns:p14="http://schemas.microsoft.com/office/powerpoint/2010/main" val="353990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Second Proof of Symmetry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2" name="Title 1">
                <a:extLst>
                  <a:ext uri="{FF2B5EF4-FFF2-40B4-BE49-F238E27FC236}">
                    <a16:creationId xmlns:a16="http://schemas.microsoft.com/office/drawing/2014/main" id="{DCBB9FA2-43C3-4E4E-8028-F73DB5EE46C0}"/>
                  </a:ext>
                </a:extLst>
              </p:cNvPr>
              <p:cNvSpPr>
                <a:spLocks noGrp="1" noRot="1" noChangeAspect="1" noMove="1" noResize="1" noEditPoints="1" noAdjustHandles="1" noChangeArrowheads="1" noChangeShapeType="1" noTextEdit="1"/>
              </p:cNvSpPr>
              <p:nvPr>
                <p:ph type="title"/>
              </p:nvPr>
            </p:nvSpPr>
            <p:spPr>
              <a:blipFill>
                <a:blip r:embed="rId3"/>
                <a:stretch>
                  <a:fillRect l="-2179" t="-8383" b="-778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a:xfrm>
            <a:off x="575240" y="1290237"/>
            <a:ext cx="11187258" cy="713983"/>
          </a:xfrm>
        </p:spPr>
        <p:txBody>
          <a:bodyPr/>
          <a:lstStyle/>
          <a:p>
            <a:pPr marL="0" indent="0">
              <a:buNone/>
            </a:pPr>
            <a:r>
              <a:rPr lang="en-US" dirty="0"/>
              <a:t>Both sides of this count the same set of outcomes! For example….</a:t>
            </a:r>
          </a:p>
        </p:txBody>
      </p:sp>
      <p:sp>
        <p:nvSpPr>
          <p:cNvPr id="4" name="Oval 3">
            <a:extLst>
              <a:ext uri="{FF2B5EF4-FFF2-40B4-BE49-F238E27FC236}">
                <a16:creationId xmlns:a16="http://schemas.microsoft.com/office/drawing/2014/main" id="{97B82647-8244-2E7A-B0C2-18435712CED4}"/>
              </a:ext>
            </a:extLst>
          </p:cNvPr>
          <p:cNvSpPr/>
          <p:nvPr/>
        </p:nvSpPr>
        <p:spPr>
          <a:xfrm>
            <a:off x="1475615" y="3096093"/>
            <a:ext cx="523500" cy="523500"/>
          </a:xfrm>
          <a:prstGeom prst="ellipse">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6074B55-D87D-E508-3771-199F6EE0E7C2}"/>
              </a:ext>
            </a:extLst>
          </p:cNvPr>
          <p:cNvSpPr/>
          <p:nvPr/>
        </p:nvSpPr>
        <p:spPr>
          <a:xfrm>
            <a:off x="2306167" y="309609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B1FC3CA-242C-6C27-DBF2-8F1537F2444D}"/>
              </a:ext>
            </a:extLst>
          </p:cNvPr>
          <p:cNvSpPr/>
          <p:nvPr/>
        </p:nvSpPr>
        <p:spPr>
          <a:xfrm>
            <a:off x="3127536" y="309609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7FB0A3F-26E4-D526-66EF-C0DD82367641}"/>
              </a:ext>
            </a:extLst>
          </p:cNvPr>
          <p:cNvSpPr/>
          <p:nvPr/>
        </p:nvSpPr>
        <p:spPr>
          <a:xfrm>
            <a:off x="3971438" y="3096093"/>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412FD6F-926A-5057-EAE6-5D9A2830E5EE}"/>
              </a:ext>
            </a:extLst>
          </p:cNvPr>
          <p:cNvSpPr/>
          <p:nvPr/>
        </p:nvSpPr>
        <p:spPr>
          <a:xfrm>
            <a:off x="1475615" y="3837747"/>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AC7D3B0-CDA1-AA85-CFB8-60CF5A431FF5}"/>
              </a:ext>
            </a:extLst>
          </p:cNvPr>
          <p:cNvSpPr/>
          <p:nvPr/>
        </p:nvSpPr>
        <p:spPr>
          <a:xfrm>
            <a:off x="2306167" y="3837747"/>
            <a:ext cx="514317" cy="523500"/>
          </a:xfrm>
          <a:prstGeom prst="roundRect">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9EB9592-3C49-B7DE-7B95-BAE3563E65DA}"/>
              </a:ext>
            </a:extLst>
          </p:cNvPr>
          <p:cNvSpPr/>
          <p:nvPr/>
        </p:nvSpPr>
        <p:spPr>
          <a:xfrm>
            <a:off x="3127536" y="3837747"/>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AD9B785-D6DF-9DC8-5166-ABDDDF0F5611}"/>
              </a:ext>
            </a:extLst>
          </p:cNvPr>
          <p:cNvSpPr/>
          <p:nvPr/>
        </p:nvSpPr>
        <p:spPr>
          <a:xfrm>
            <a:off x="3971438" y="3837747"/>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1D8B85-1255-E919-1B05-785CA160DD75}"/>
              </a:ext>
            </a:extLst>
          </p:cNvPr>
          <p:cNvSpPr/>
          <p:nvPr/>
        </p:nvSpPr>
        <p:spPr>
          <a:xfrm>
            <a:off x="1475615" y="4568594"/>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4400288-EB43-CDB3-17B2-FCD1D4BF54E0}"/>
              </a:ext>
            </a:extLst>
          </p:cNvPr>
          <p:cNvSpPr/>
          <p:nvPr/>
        </p:nvSpPr>
        <p:spPr>
          <a:xfrm>
            <a:off x="2306167" y="4568594"/>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1E9F050-FB57-A32E-F7FE-449669E8434B}"/>
              </a:ext>
            </a:extLst>
          </p:cNvPr>
          <p:cNvSpPr/>
          <p:nvPr/>
        </p:nvSpPr>
        <p:spPr>
          <a:xfrm>
            <a:off x="3127536" y="4568594"/>
            <a:ext cx="607260" cy="523500"/>
          </a:xfrm>
          <a:prstGeom prst="triangle">
            <a:avLst/>
          </a:prstGeom>
          <a:solidFill>
            <a:schemeClr val="accent5">
              <a:lumMod val="60000"/>
              <a:lumOff val="4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BD6C74E2-394E-CDE8-BB10-470725736A45}"/>
              </a:ext>
            </a:extLst>
          </p:cNvPr>
          <p:cNvSpPr/>
          <p:nvPr/>
        </p:nvSpPr>
        <p:spPr>
          <a:xfrm>
            <a:off x="3971438" y="4568594"/>
            <a:ext cx="523500" cy="523500"/>
          </a:xfrm>
          <a:prstGeom prst="star5">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0878507-9989-BCF0-AA4B-46762926E83B}"/>
              </a:ext>
            </a:extLst>
          </p:cNvPr>
          <p:cNvSpPr/>
          <p:nvPr/>
        </p:nvSpPr>
        <p:spPr>
          <a:xfrm>
            <a:off x="1458669" y="5306013"/>
            <a:ext cx="523500" cy="523500"/>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1218D06-33B8-1CD0-87FA-57FC42DEF26C}"/>
              </a:ext>
            </a:extLst>
          </p:cNvPr>
          <p:cNvSpPr/>
          <p:nvPr/>
        </p:nvSpPr>
        <p:spPr>
          <a:xfrm>
            <a:off x="2289221" y="5306013"/>
            <a:ext cx="514317" cy="5235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E1E56A5-3896-ED8F-6DE6-28D6731DE5D1}"/>
              </a:ext>
            </a:extLst>
          </p:cNvPr>
          <p:cNvSpPr/>
          <p:nvPr/>
        </p:nvSpPr>
        <p:spPr>
          <a:xfrm>
            <a:off x="3110590" y="5306013"/>
            <a:ext cx="607260" cy="523500"/>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1CE76212-7395-1A86-3414-3368D439EC60}"/>
              </a:ext>
            </a:extLst>
          </p:cNvPr>
          <p:cNvSpPr/>
          <p:nvPr/>
        </p:nvSpPr>
        <p:spPr>
          <a:xfrm>
            <a:off x="3954492" y="5306013"/>
            <a:ext cx="523500" cy="523500"/>
          </a:xfrm>
          <a:prstGeom prst="star5">
            <a:avLst/>
          </a:prstGeom>
          <a:solidFill>
            <a:schemeClr val="accent5">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015FD44-ABBF-8EEA-3847-D8A7DDB4AD30}"/>
                  </a:ext>
                </a:extLst>
              </p:cNvPr>
              <p:cNvSpPr txBox="1"/>
              <p:nvPr/>
            </p:nvSpPr>
            <p:spPr>
              <a:xfrm>
                <a:off x="212366" y="3928663"/>
                <a:ext cx="1263247" cy="806439"/>
              </a:xfrm>
              <a:prstGeom prst="rect">
                <a:avLst/>
              </a:prstGeom>
              <a:noFill/>
            </p:spPr>
            <p:txBody>
              <a:bodyPr wrap="square">
                <a:spAutoFit/>
              </a:bodyPr>
              <a:lstStyle/>
              <a:p>
                <a14:m>
                  <m:oMath xmlns:m="http://schemas.openxmlformats.org/officeDocument/2006/math">
                    <m:d>
                      <m:dPr>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i="1" smtClean="0">
                                <a:latin typeface="Cambria Math" panose="02040503050406030204" pitchFamily="18" charset="0"/>
                              </a:rPr>
                              <m:t>4</m:t>
                            </m:r>
                          </m:e>
                          <m:e>
                            <m:r>
                              <a:rPr lang="en-US" sz="2800" b="0" i="1" smtClean="0">
                                <a:latin typeface="Cambria Math" panose="02040503050406030204" pitchFamily="18" charset="0"/>
                              </a:rPr>
                              <m:t>1</m:t>
                            </m:r>
                          </m:e>
                        </m:eqArr>
                      </m:e>
                    </m:d>
                  </m:oMath>
                </a14:m>
                <a:r>
                  <a:rPr lang="en-US" sz="2800" b="0" dirty="0">
                    <a:sym typeface="Wingdings" panose="05000000000000000000" pitchFamily="2" charset="2"/>
                  </a:rPr>
                  <a:t> </a:t>
                </a:r>
              </a:p>
            </p:txBody>
          </p:sp>
        </mc:Choice>
        <mc:Fallback xmlns="">
          <p:sp>
            <p:nvSpPr>
              <p:cNvPr id="37" name="TextBox 36">
                <a:extLst>
                  <a:ext uri="{FF2B5EF4-FFF2-40B4-BE49-F238E27FC236}">
                    <a16:creationId xmlns:a16="http://schemas.microsoft.com/office/drawing/2014/main" id="{6015FD44-ABBF-8EEA-3847-D8A7DDB4AD30}"/>
                  </a:ext>
                </a:extLst>
              </p:cNvPr>
              <p:cNvSpPr txBox="1">
                <a:spLocks noRot="1" noChangeAspect="1" noMove="1" noResize="1" noEditPoints="1" noAdjustHandles="1" noChangeArrowheads="1" noChangeShapeType="1" noTextEdit="1"/>
              </p:cNvSpPr>
              <p:nvPr/>
            </p:nvSpPr>
            <p:spPr>
              <a:xfrm>
                <a:off x="212366" y="3928663"/>
                <a:ext cx="1263247" cy="806439"/>
              </a:xfrm>
              <a:prstGeom prst="rect">
                <a:avLst/>
              </a:prstGeom>
              <a:blipFill>
                <a:blip r:embed="rId4"/>
                <a:stretch>
                  <a:fillRect r="-2415" b="-3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6D93E77-9553-F89D-D550-B36D397ADEDC}"/>
                  </a:ext>
                </a:extLst>
              </p:cNvPr>
              <p:cNvSpPr txBox="1"/>
              <p:nvPr/>
            </p:nvSpPr>
            <p:spPr>
              <a:xfrm>
                <a:off x="5984826" y="3928663"/>
                <a:ext cx="1238582" cy="809261"/>
              </a:xfrm>
              <a:prstGeom prst="rect">
                <a:avLst/>
              </a:prstGeom>
              <a:noFill/>
            </p:spPr>
            <p:txBody>
              <a:bodyPr wrap="square">
                <a:spAutoFit/>
              </a:bodyPr>
              <a:lstStyle/>
              <a:p>
                <a14:m>
                  <m:oMath xmlns:m="http://schemas.openxmlformats.org/officeDocument/2006/math">
                    <m:d>
                      <m:dPr>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US" sz="2800" i="1" smtClean="0">
                                <a:latin typeface="Cambria Math" panose="02040503050406030204" pitchFamily="18" charset="0"/>
                              </a:rPr>
                              <m:t>4</m:t>
                            </m:r>
                          </m:e>
                          <m:e>
                            <m:r>
                              <a:rPr lang="en-US" sz="2800" b="0" i="1" smtClean="0">
                                <a:latin typeface="Cambria Math" panose="02040503050406030204" pitchFamily="18" charset="0"/>
                              </a:rPr>
                              <m:t>3</m:t>
                            </m:r>
                          </m:e>
                        </m:eqArr>
                      </m:e>
                    </m:d>
                  </m:oMath>
                </a14:m>
                <a:r>
                  <a:rPr lang="en-US" sz="2800" b="0" dirty="0">
                    <a:sym typeface="Wingdings" panose="05000000000000000000" pitchFamily="2" charset="2"/>
                  </a:rPr>
                  <a:t> </a:t>
                </a:r>
              </a:p>
            </p:txBody>
          </p:sp>
        </mc:Choice>
        <mc:Fallback xmlns="">
          <p:sp>
            <p:nvSpPr>
              <p:cNvPr id="38" name="TextBox 37">
                <a:extLst>
                  <a:ext uri="{FF2B5EF4-FFF2-40B4-BE49-F238E27FC236}">
                    <a16:creationId xmlns:a16="http://schemas.microsoft.com/office/drawing/2014/main" id="{B6D93E77-9553-F89D-D550-B36D397ADEDC}"/>
                  </a:ext>
                </a:extLst>
              </p:cNvPr>
              <p:cNvSpPr txBox="1">
                <a:spLocks noRot="1" noChangeAspect="1" noMove="1" noResize="1" noEditPoints="1" noAdjustHandles="1" noChangeArrowheads="1" noChangeShapeType="1" noTextEdit="1"/>
              </p:cNvSpPr>
              <p:nvPr/>
            </p:nvSpPr>
            <p:spPr>
              <a:xfrm>
                <a:off x="5984826" y="3928663"/>
                <a:ext cx="1238582" cy="809261"/>
              </a:xfrm>
              <a:prstGeom prst="rect">
                <a:avLst/>
              </a:prstGeom>
              <a:blipFill>
                <a:blip r:embed="rId5"/>
                <a:stretch>
                  <a:fillRect r="-4433" b="-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BACDD5-52B2-9504-E338-E8F6CCA3EB7E}"/>
                  </a:ext>
                </a:extLst>
              </p:cNvPr>
              <p:cNvSpPr txBox="1"/>
              <p:nvPr/>
            </p:nvSpPr>
            <p:spPr>
              <a:xfrm>
                <a:off x="6330556" y="1959965"/>
                <a:ext cx="4509334" cy="1200329"/>
              </a:xfrm>
              <a:prstGeom prst="rect">
                <a:avLst/>
              </a:prstGeom>
              <a:noFill/>
            </p:spPr>
            <p:txBody>
              <a:bodyPr wrap="square">
                <a:spAutoFit/>
              </a:bodyPr>
              <a:lstStyle/>
              <a:p>
                <a:pPr algn="ctr"/>
                <a:r>
                  <a:rPr lang="en-US" sz="2400" b="1" dirty="0">
                    <a:latin typeface="Segoe UI" panose="020B0502040204020203" pitchFamily="34" charset="0"/>
                    <a:cs typeface="Segoe UI" panose="020B0502040204020203" pitchFamily="34" charset="0"/>
                    <a:sym typeface="Wingdings" panose="05000000000000000000" pitchFamily="2" charset="2"/>
                  </a:rPr>
                  <a:t>RHS: choose </a:t>
                </a:r>
                <a14:m>
                  <m:oMath xmlns:m="http://schemas.openxmlformats.org/officeDocument/2006/math">
                    <m:r>
                      <a:rPr lang="en-US" sz="2400" b="1" i="0" dirty="0" smtClean="0">
                        <a:latin typeface="Cambria Math" panose="02040503050406030204" pitchFamily="18" charset="0"/>
                        <a:cs typeface="Segoe UI" panose="020B0502040204020203" pitchFamily="34" charset="0"/>
                        <a:sym typeface="Wingdings" panose="05000000000000000000" pitchFamily="2" charset="2"/>
                      </a:rPr>
                      <m:t>𝐧</m:t>
                    </m:r>
                    <m:r>
                      <a:rPr lang="en-US" sz="2400" b="1" i="0" dirty="0" smtClean="0">
                        <a:latin typeface="Cambria Math" panose="02040503050406030204" pitchFamily="18" charset="0"/>
                        <a:cs typeface="Segoe UI" panose="020B0502040204020203" pitchFamily="34" charset="0"/>
                        <a:sym typeface="Wingdings" panose="05000000000000000000" pitchFamily="2" charset="2"/>
                      </a:rPr>
                      <m:t>−</m:t>
                    </m:r>
                    <m:r>
                      <a:rPr lang="en-US" sz="2400" b="1" i="1" dirty="0" smtClean="0">
                        <a:latin typeface="Cambria Math" panose="02040503050406030204" pitchFamily="18" charset="0"/>
                        <a:cs typeface="Segoe UI" panose="020B0502040204020203" pitchFamily="34" charset="0"/>
                        <a:sym typeface="Wingdings" panose="05000000000000000000" pitchFamily="2" charset="2"/>
                      </a:rPr>
                      <m:t>𝒌</m:t>
                    </m:r>
                  </m:oMath>
                </a14:m>
                <a:r>
                  <a:rPr lang="en-US" sz="2400" b="1" dirty="0">
                    <a:latin typeface="Segoe UI" panose="020B0502040204020203" pitchFamily="34" charset="0"/>
                    <a:cs typeface="Segoe UI" panose="020B0502040204020203" pitchFamily="34" charset="0"/>
                    <a:sym typeface="Wingdings" panose="05000000000000000000" pitchFamily="2" charset="2"/>
                  </a:rPr>
                  <a:t> things to </a:t>
                </a:r>
                <a:r>
                  <a:rPr lang="en-US" sz="2400" b="1" u="sng" dirty="0">
                    <a:latin typeface="Segoe UI" panose="020B0502040204020203" pitchFamily="34" charset="0"/>
                    <a:cs typeface="Segoe UI" panose="020B0502040204020203" pitchFamily="34" charset="0"/>
                    <a:sym typeface="Wingdings" panose="05000000000000000000" pitchFamily="2" charset="2"/>
                  </a:rPr>
                  <a:t>not</a:t>
                </a:r>
                <a:r>
                  <a:rPr lang="en-US" sz="2400" b="1" dirty="0">
                    <a:latin typeface="Segoe UI" panose="020B0502040204020203" pitchFamily="34" charset="0"/>
                    <a:cs typeface="Segoe UI" panose="020B0502040204020203" pitchFamily="34" charset="0"/>
                    <a:sym typeface="Wingdings" panose="05000000000000000000" pitchFamily="2" charset="2"/>
                  </a:rPr>
                  <a:t> include in the set </a:t>
                </a:r>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sym typeface="Wingdings" panose="05000000000000000000" pitchFamily="2" charset="2"/>
                  </a:rPr>
                  <a:t> </a:t>
                </a:r>
                <a:endParaRPr lang="en-US" sz="2400" b="1" dirty="0">
                  <a:latin typeface="Segoe UI" panose="020B0502040204020203" pitchFamily="34" charset="0"/>
                  <a:cs typeface="Segoe UI" panose="020B0502040204020203" pitchFamily="34" charset="0"/>
                </a:endParaRPr>
              </a:p>
            </p:txBody>
          </p:sp>
        </mc:Choice>
        <mc:Fallback xmlns="">
          <p:sp>
            <p:nvSpPr>
              <p:cNvPr id="40" name="TextBox 39">
                <a:extLst>
                  <a:ext uri="{FF2B5EF4-FFF2-40B4-BE49-F238E27FC236}">
                    <a16:creationId xmlns:a16="http://schemas.microsoft.com/office/drawing/2014/main" id="{80BACDD5-52B2-9504-E338-E8F6CCA3EB7E}"/>
                  </a:ext>
                </a:extLst>
              </p:cNvPr>
              <p:cNvSpPr txBox="1">
                <a:spLocks noRot="1" noChangeAspect="1" noMove="1" noResize="1" noEditPoints="1" noAdjustHandles="1" noChangeArrowheads="1" noChangeShapeType="1" noTextEdit="1"/>
              </p:cNvSpPr>
              <p:nvPr/>
            </p:nvSpPr>
            <p:spPr>
              <a:xfrm>
                <a:off x="6330556" y="1959965"/>
                <a:ext cx="4509334" cy="1200329"/>
              </a:xfrm>
              <a:prstGeom prst="rect">
                <a:avLst/>
              </a:prstGeom>
              <a:blipFill>
                <a:blip r:embed="rId6"/>
                <a:stretch>
                  <a:fillRect t="-3571"/>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EF345D8A-843F-D947-DDD6-3176BD83943E}"/>
              </a:ext>
            </a:extLst>
          </p:cNvPr>
          <p:cNvSpPr/>
          <p:nvPr/>
        </p:nvSpPr>
        <p:spPr>
          <a:xfrm>
            <a:off x="7240354" y="3096093"/>
            <a:ext cx="523500" cy="523500"/>
          </a:xfrm>
          <a:prstGeom prst="ellipse">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4C6DA6E0-4C31-A60A-B962-1004DB84F50A}"/>
              </a:ext>
            </a:extLst>
          </p:cNvPr>
          <p:cNvSpPr/>
          <p:nvPr/>
        </p:nvSpPr>
        <p:spPr>
          <a:xfrm>
            <a:off x="8070906" y="3096093"/>
            <a:ext cx="514317" cy="523500"/>
          </a:xfrm>
          <a:prstGeom prst="roundRect">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E5432DDA-A3C7-B97D-E924-B1BD4859CD6A}"/>
              </a:ext>
            </a:extLst>
          </p:cNvPr>
          <p:cNvSpPr/>
          <p:nvPr/>
        </p:nvSpPr>
        <p:spPr>
          <a:xfrm>
            <a:off x="8892275" y="3096093"/>
            <a:ext cx="607260" cy="523500"/>
          </a:xfrm>
          <a:prstGeom prst="triangl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45189187-F7A6-D20D-C74A-E01E3BDFF695}"/>
              </a:ext>
            </a:extLst>
          </p:cNvPr>
          <p:cNvSpPr/>
          <p:nvPr/>
        </p:nvSpPr>
        <p:spPr>
          <a:xfrm>
            <a:off x="9736177" y="3096093"/>
            <a:ext cx="523500" cy="523500"/>
          </a:xfrm>
          <a:prstGeom prst="star5">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C5555CF-D7EE-31B3-C66D-F0E72A5D13F6}"/>
              </a:ext>
            </a:extLst>
          </p:cNvPr>
          <p:cNvSpPr/>
          <p:nvPr/>
        </p:nvSpPr>
        <p:spPr>
          <a:xfrm>
            <a:off x="7240354" y="3837747"/>
            <a:ext cx="523500" cy="523500"/>
          </a:xfrm>
          <a:prstGeom prst="ellips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81EE548E-9C1F-620A-4678-7655DC05BB04}"/>
              </a:ext>
            </a:extLst>
          </p:cNvPr>
          <p:cNvSpPr/>
          <p:nvPr/>
        </p:nvSpPr>
        <p:spPr>
          <a:xfrm>
            <a:off x="8070906" y="3837747"/>
            <a:ext cx="514317" cy="523500"/>
          </a:xfrm>
          <a:prstGeom prst="roundRect">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22E6EBF8-3F21-3D21-DD84-1C879621B041}"/>
              </a:ext>
            </a:extLst>
          </p:cNvPr>
          <p:cNvSpPr/>
          <p:nvPr/>
        </p:nvSpPr>
        <p:spPr>
          <a:xfrm>
            <a:off x="8892275" y="3837747"/>
            <a:ext cx="607260" cy="523500"/>
          </a:xfrm>
          <a:prstGeom prst="triangl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C613F737-2057-76FE-D7C5-D72532B8C5F8}"/>
              </a:ext>
            </a:extLst>
          </p:cNvPr>
          <p:cNvSpPr/>
          <p:nvPr/>
        </p:nvSpPr>
        <p:spPr>
          <a:xfrm>
            <a:off x="9736177" y="3837747"/>
            <a:ext cx="523500" cy="523500"/>
          </a:xfrm>
          <a:prstGeom prst="star5">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182394D-BD84-2903-7EE7-6CA8B4276599}"/>
              </a:ext>
            </a:extLst>
          </p:cNvPr>
          <p:cNvSpPr/>
          <p:nvPr/>
        </p:nvSpPr>
        <p:spPr>
          <a:xfrm>
            <a:off x="7240354" y="4568594"/>
            <a:ext cx="523500" cy="523500"/>
          </a:xfrm>
          <a:prstGeom prst="ellips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144C589E-3BF5-1877-C56B-4B410C975DAB}"/>
              </a:ext>
            </a:extLst>
          </p:cNvPr>
          <p:cNvSpPr/>
          <p:nvPr/>
        </p:nvSpPr>
        <p:spPr>
          <a:xfrm>
            <a:off x="8070906" y="4568594"/>
            <a:ext cx="514317" cy="523500"/>
          </a:xfrm>
          <a:prstGeom prst="roundRect">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98E7C07D-2F52-2957-0412-BAE99B813692}"/>
              </a:ext>
            </a:extLst>
          </p:cNvPr>
          <p:cNvSpPr/>
          <p:nvPr/>
        </p:nvSpPr>
        <p:spPr>
          <a:xfrm>
            <a:off x="8892275" y="4568594"/>
            <a:ext cx="607260" cy="523500"/>
          </a:xfrm>
          <a:prstGeom prst="triangle">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a:extLst>
              <a:ext uri="{FF2B5EF4-FFF2-40B4-BE49-F238E27FC236}">
                <a16:creationId xmlns:a16="http://schemas.microsoft.com/office/drawing/2014/main" id="{C218F35F-E51E-621E-E750-2CFFF4230AD8}"/>
              </a:ext>
            </a:extLst>
          </p:cNvPr>
          <p:cNvSpPr/>
          <p:nvPr/>
        </p:nvSpPr>
        <p:spPr>
          <a:xfrm>
            <a:off x="9736177" y="4568594"/>
            <a:ext cx="523500" cy="523500"/>
          </a:xfrm>
          <a:prstGeom prst="star5">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B82D8A5-03A2-85A6-A133-BDC396BAE73E}"/>
              </a:ext>
            </a:extLst>
          </p:cNvPr>
          <p:cNvSpPr/>
          <p:nvPr/>
        </p:nvSpPr>
        <p:spPr>
          <a:xfrm>
            <a:off x="7223408" y="5306013"/>
            <a:ext cx="523500" cy="523500"/>
          </a:xfrm>
          <a:prstGeom prst="ellips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C13E93C-FEA2-4C42-3DEC-8F868CA3E924}"/>
              </a:ext>
            </a:extLst>
          </p:cNvPr>
          <p:cNvSpPr/>
          <p:nvPr/>
        </p:nvSpPr>
        <p:spPr>
          <a:xfrm>
            <a:off x="8053960" y="5306013"/>
            <a:ext cx="514317" cy="523500"/>
          </a:xfrm>
          <a:prstGeom prst="roundRect">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7325A6C0-12AF-7426-0ECF-B71FDDF32D07}"/>
              </a:ext>
            </a:extLst>
          </p:cNvPr>
          <p:cNvSpPr/>
          <p:nvPr/>
        </p:nvSpPr>
        <p:spPr>
          <a:xfrm>
            <a:off x="8875329" y="5306013"/>
            <a:ext cx="607260" cy="523500"/>
          </a:xfrm>
          <a:prstGeom prst="triangle">
            <a:avLst/>
          </a:prstGeom>
          <a:solidFill>
            <a:schemeClr val="bg2">
              <a:lumMod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BC5469FE-3F5A-DB75-9417-0606CE0929C7}"/>
              </a:ext>
            </a:extLst>
          </p:cNvPr>
          <p:cNvSpPr/>
          <p:nvPr/>
        </p:nvSpPr>
        <p:spPr>
          <a:xfrm>
            <a:off x="9719231" y="5306013"/>
            <a:ext cx="523500" cy="523500"/>
          </a:xfrm>
          <a:prstGeom prst="star5">
            <a:avLst/>
          </a:prstGeom>
          <a:solidFill>
            <a:schemeClr val="accent5">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DDE3C5A-1BB1-3A74-D15B-D2C6D5BC5218}"/>
                  </a:ext>
                </a:extLst>
              </p:cNvPr>
              <p:cNvSpPr txBox="1"/>
              <p:nvPr/>
            </p:nvSpPr>
            <p:spPr>
              <a:xfrm>
                <a:off x="575239" y="1957115"/>
                <a:ext cx="4509334" cy="1200329"/>
              </a:xfrm>
              <a:prstGeom prst="rect">
                <a:avLst/>
              </a:prstGeom>
              <a:noFill/>
            </p:spPr>
            <p:txBody>
              <a:bodyPr wrap="square">
                <a:spAutoFit/>
              </a:bodyPr>
              <a:lstStyle/>
              <a:p>
                <a:pPr algn="ctr"/>
                <a:r>
                  <a:rPr lang="en-US" sz="2400" b="1" dirty="0">
                    <a:latin typeface="Segoe UI" panose="020B0502040204020203" pitchFamily="34" charset="0"/>
                    <a:cs typeface="Segoe UI" panose="020B0502040204020203" pitchFamily="34" charset="0"/>
                    <a:sym typeface="Wingdings" panose="05000000000000000000" pitchFamily="2" charset="2"/>
                  </a:rPr>
                  <a:t>LHS: choose </a:t>
                </a:r>
                <a14:m>
                  <m:oMath xmlns:m="http://schemas.openxmlformats.org/officeDocument/2006/math">
                    <m:r>
                      <a:rPr lang="en-US" sz="2400" b="1" i="1" dirty="0" smtClean="0">
                        <a:latin typeface="Cambria Math" panose="02040503050406030204" pitchFamily="18" charset="0"/>
                        <a:cs typeface="Segoe UI" panose="020B0502040204020203" pitchFamily="34" charset="0"/>
                        <a:sym typeface="Wingdings" panose="05000000000000000000" pitchFamily="2" charset="2"/>
                      </a:rPr>
                      <m:t>𝒌</m:t>
                    </m:r>
                  </m:oMath>
                </a14:m>
                <a:r>
                  <a:rPr lang="en-US" sz="2400" b="1" dirty="0">
                    <a:latin typeface="Segoe UI" panose="020B0502040204020203" pitchFamily="34" charset="0"/>
                    <a:cs typeface="Segoe UI" panose="020B0502040204020203" pitchFamily="34" charset="0"/>
                    <a:sym typeface="Wingdings" panose="05000000000000000000" pitchFamily="2" charset="2"/>
                  </a:rPr>
                  <a:t> things to include in the set </a:t>
                </a:r>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sym typeface="Wingdings" panose="05000000000000000000" pitchFamily="2" charset="2"/>
                  </a:rPr>
                  <a:t> </a:t>
                </a:r>
                <a:endParaRPr lang="en-US" sz="2400" b="1" dirty="0">
                  <a:latin typeface="Segoe UI" panose="020B0502040204020203" pitchFamily="34" charset="0"/>
                  <a:cs typeface="Segoe UI" panose="020B0502040204020203" pitchFamily="34" charset="0"/>
                </a:endParaRPr>
              </a:p>
            </p:txBody>
          </p:sp>
        </mc:Choice>
        <mc:Fallback xmlns="">
          <p:sp>
            <p:nvSpPr>
              <p:cNvPr id="57" name="TextBox 56">
                <a:extLst>
                  <a:ext uri="{FF2B5EF4-FFF2-40B4-BE49-F238E27FC236}">
                    <a16:creationId xmlns:a16="http://schemas.microsoft.com/office/drawing/2014/main" id="{4DDE3C5A-1BB1-3A74-D15B-D2C6D5BC5218}"/>
                  </a:ext>
                </a:extLst>
              </p:cNvPr>
              <p:cNvSpPr txBox="1">
                <a:spLocks noRot="1" noChangeAspect="1" noMove="1" noResize="1" noEditPoints="1" noAdjustHandles="1" noChangeArrowheads="1" noChangeShapeType="1" noTextEdit="1"/>
              </p:cNvSpPr>
              <p:nvPr/>
            </p:nvSpPr>
            <p:spPr>
              <a:xfrm>
                <a:off x="575239" y="1957115"/>
                <a:ext cx="4509334" cy="1200329"/>
              </a:xfrm>
              <a:prstGeom prst="rect">
                <a:avLst/>
              </a:prstGeom>
              <a:blipFill>
                <a:blip r:embed="rId7"/>
                <a:stretch>
                  <a:fillRect t="-3553"/>
                </a:stretch>
              </a:blipFill>
            </p:spPr>
            <p:txBody>
              <a:bodyPr/>
              <a:lstStyle/>
              <a:p>
                <a:r>
                  <a:rPr lang="en-US">
                    <a:noFill/>
                  </a:rPr>
                  <a:t> </a:t>
                </a:r>
              </a:p>
            </p:txBody>
          </p:sp>
        </mc:Fallback>
      </mc:AlternateContent>
    </p:spTree>
    <p:extLst>
      <p:ext uri="{BB962C8B-B14F-4D97-AF65-F5344CB8AC3E}">
        <p14:creationId xmlns:p14="http://schemas.microsoft.com/office/powerpoint/2010/main" val="3214986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normAutofit fontScale="90000"/>
              </a:bodyPr>
              <a:lstStyle/>
              <a:p>
                <a:r>
                  <a:rPr lang="en-US" dirty="0"/>
                  <a:t>Second Proof of Symmetry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oMath>
                </a14:m>
                <a:r>
                  <a:rPr lang="en-US" dirty="0"/>
                  <a:t>)</a:t>
                </a:r>
                <a:br>
                  <a:rPr lang="en-US" dirty="0"/>
                </a:br>
                <a:r>
                  <a:rPr lang="en-US" sz="3300" b="1" i="1" dirty="0"/>
                  <a:t>more formal – </a:t>
                </a:r>
                <a:r>
                  <a:rPr lang="en-US" sz="3300" b="1" i="1" u="sng" dirty="0"/>
                  <a:t>combinatorial proof</a:t>
                </a:r>
                <a:endParaRPr lang="en-US" sz="3300" i="1" u="sng" dirty="0"/>
              </a:p>
            </p:txBody>
          </p:sp>
        </mc:Choice>
        <mc:Fallback xmlns="">
          <p:sp>
            <p:nvSpPr>
              <p:cNvPr id="2" name="Title 1">
                <a:extLst>
                  <a:ext uri="{FF2B5EF4-FFF2-40B4-BE49-F238E27FC236}">
                    <a16:creationId xmlns:a16="http://schemas.microsoft.com/office/drawing/2014/main" id="{BA4B9702-4654-4771-A808-502E1292586F}"/>
                  </a:ext>
                </a:extLst>
              </p:cNvPr>
              <p:cNvSpPr>
                <a:spLocks noGrp="1" noRot="1" noChangeAspect="1" noMove="1" noResize="1" noEditPoints="1" noAdjustHandles="1" noChangeArrowheads="1" noChangeShapeType="1" noTextEdit="1"/>
              </p:cNvSpPr>
              <p:nvPr>
                <p:ph type="title"/>
              </p:nvPr>
            </p:nvSpPr>
            <p:spPr>
              <a:blipFill>
                <a:blip r:embed="rId3"/>
                <a:stretch>
                  <a:fillRect l="-1906" t="-18563" b="-19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a:t>
                </a:r>
                <a:r>
                  <a:rPr lang="en-US" u="sng" dirty="0"/>
                  <a:t>count the number of possible teams two different ways</a:t>
                </a:r>
                <a:r>
                  <a:rPr lang="en-US" dirty="0"/>
                  <a:t>. </a:t>
                </a:r>
              </a:p>
              <a:p>
                <a:r>
                  <a:rPr lang="en-US" b="1" dirty="0"/>
                  <a:t>Way 1 (LHS)</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endParaRPr lang="en-US" b="1" dirty="0"/>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4"/>
                <a:stretch>
                  <a:fillRect l="-690" t="-2019" r="-584"/>
                </a:stretch>
              </a:blipFill>
            </p:spPr>
            <p:txBody>
              <a:bodyPr/>
              <a:lstStyle/>
              <a:p>
                <a:r>
                  <a:rPr lang="en-US">
                    <a:noFill/>
                  </a:rPr>
                  <a:t> </a:t>
                </a:r>
              </a:p>
            </p:txBody>
          </p:sp>
        </mc:Fallback>
      </mc:AlternateContent>
    </p:spTree>
    <p:extLst>
      <p:ext uri="{BB962C8B-B14F-4D97-AF65-F5344CB8AC3E}">
        <p14:creationId xmlns:p14="http://schemas.microsoft.com/office/powerpoint/2010/main" val="305966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372E-BDAD-4E21-8FE3-707C82DBAB1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44182E72-B6D5-4B72-8B4A-2C6020432E16}"/>
              </a:ext>
            </a:extLst>
          </p:cNvPr>
          <p:cNvSpPr>
            <a:spLocks noGrp="1"/>
          </p:cNvSpPr>
          <p:nvPr>
            <p:ph idx="1"/>
          </p:nvPr>
        </p:nvSpPr>
        <p:spPr/>
        <p:txBody>
          <a:bodyPr>
            <a:normAutofit/>
          </a:bodyPr>
          <a:lstStyle/>
          <a:p>
            <a:r>
              <a:rPr lang="en-US" b="1" dirty="0"/>
              <a:t>&gt; HW1 is out and due on Wednesday</a:t>
            </a:r>
          </a:p>
          <a:p>
            <a:endParaRPr lang="en-US" dirty="0"/>
          </a:p>
          <a:p>
            <a:pPr lvl="1"/>
            <a:r>
              <a:rPr lang="en-US" sz="2800" b="1" dirty="0"/>
              <a:t>&gt; Remember to do concept checks! </a:t>
            </a:r>
          </a:p>
          <a:p>
            <a:pPr lvl="1"/>
            <a:endParaRPr lang="en-US" sz="2800" b="1" dirty="0"/>
          </a:p>
          <a:p>
            <a:pPr lvl="1"/>
            <a:r>
              <a:rPr lang="en-US" sz="2800" b="1" dirty="0"/>
              <a:t>&gt; Office hours starts today, after lecture</a:t>
            </a:r>
          </a:p>
          <a:p>
            <a:pPr lvl="1"/>
            <a:r>
              <a:rPr lang="en-US" sz="2800" b="1" dirty="0"/>
              <a:t>&gt; Also, please start on the homework early. Remember you need to have a meaningful attempt to utilize the penalty free late days.</a:t>
            </a:r>
          </a:p>
          <a:p>
            <a:pPr lvl="1"/>
            <a:endParaRPr lang="en-US" sz="2800" b="1" dirty="0"/>
          </a:p>
        </p:txBody>
      </p:sp>
    </p:spTree>
    <p:extLst>
      <p:ext uri="{BB962C8B-B14F-4D97-AF65-F5344CB8AC3E}">
        <p14:creationId xmlns:p14="http://schemas.microsoft.com/office/powerpoint/2010/main" val="332154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normAutofit fontScale="90000"/>
              </a:bodyPr>
              <a:lstStyle/>
              <a:p>
                <a:r>
                  <a:rPr lang="en-US" dirty="0"/>
                  <a:t>Second Proof of Symmetry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oMath>
                </a14:m>
                <a:r>
                  <a:rPr lang="en-US" dirty="0"/>
                  <a:t>)</a:t>
                </a:r>
                <a:br>
                  <a:rPr lang="en-US" dirty="0"/>
                </a:br>
                <a:r>
                  <a:rPr lang="en-US" sz="3300" b="1" i="1" dirty="0"/>
                  <a:t>more formal – </a:t>
                </a:r>
                <a:r>
                  <a:rPr lang="en-US" sz="3300" b="1" i="1" u="sng" dirty="0"/>
                  <a:t>combinatorial proof</a:t>
                </a:r>
                <a:endParaRPr lang="en-US" sz="3300" i="1" u="sng" dirty="0"/>
              </a:p>
            </p:txBody>
          </p:sp>
        </mc:Choice>
        <mc:Fallback xmlns="">
          <p:sp>
            <p:nvSpPr>
              <p:cNvPr id="2" name="Title 1">
                <a:extLst>
                  <a:ext uri="{FF2B5EF4-FFF2-40B4-BE49-F238E27FC236}">
                    <a16:creationId xmlns:a16="http://schemas.microsoft.com/office/drawing/2014/main" id="{BA4B9702-4654-4771-A808-502E1292586F}"/>
                  </a:ext>
                </a:extLst>
              </p:cNvPr>
              <p:cNvSpPr>
                <a:spLocks noGrp="1" noRot="1" noChangeAspect="1" noMove="1" noResize="1" noEditPoints="1" noAdjustHandles="1" noChangeArrowheads="1" noChangeShapeType="1" noTextEdit="1"/>
              </p:cNvSpPr>
              <p:nvPr>
                <p:ph type="title"/>
              </p:nvPr>
            </p:nvSpPr>
            <p:spPr>
              <a:blipFill>
                <a:blip r:embed="rId3"/>
                <a:stretch>
                  <a:fillRect l="-1906" t="-18563" b="-19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a:t>
                </a:r>
                <a:r>
                  <a:rPr lang="en-US" u="sng" dirty="0"/>
                  <a:t>count the number of possible teams two different ways</a:t>
                </a:r>
                <a:r>
                  <a:rPr lang="en-US" dirty="0"/>
                  <a:t>. </a:t>
                </a:r>
              </a:p>
              <a:p>
                <a:r>
                  <a:rPr lang="en-US" b="1" dirty="0"/>
                  <a:t>Way 1 (LHS)</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 (RHS)</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4"/>
                <a:stretch>
                  <a:fillRect l="-1486" t="-2019" r="-690"/>
                </a:stretch>
              </a:blipFill>
            </p:spPr>
            <p:txBody>
              <a:bodyPr/>
              <a:lstStyle/>
              <a:p>
                <a:r>
                  <a:rPr lang="en-US">
                    <a:noFill/>
                  </a:rPr>
                  <a:t> </a:t>
                </a:r>
              </a:p>
            </p:txBody>
          </p:sp>
        </mc:Fallback>
      </mc:AlternateContent>
    </p:spTree>
    <p:extLst>
      <p:ext uri="{BB962C8B-B14F-4D97-AF65-F5344CB8AC3E}">
        <p14:creationId xmlns:p14="http://schemas.microsoft.com/office/powerpoint/2010/main" val="2705967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normAutofit fontScale="90000"/>
              </a:bodyPr>
              <a:lstStyle/>
              <a:p>
                <a:r>
                  <a:rPr lang="en-US" dirty="0"/>
                  <a:t>Second Proof of Symmetry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den>
                        </m:f>
                      </m:e>
                    </m:d>
                  </m:oMath>
                </a14:m>
                <a:r>
                  <a:rPr lang="en-US" dirty="0"/>
                  <a:t>)</a:t>
                </a:r>
                <a:br>
                  <a:rPr lang="en-US" dirty="0"/>
                </a:br>
                <a:r>
                  <a:rPr lang="en-US" sz="3300" b="1" i="1" dirty="0"/>
                  <a:t>more formal – </a:t>
                </a:r>
                <a:r>
                  <a:rPr lang="en-US" sz="3300" b="1" i="1" u="sng" dirty="0"/>
                  <a:t>combinatorial proof</a:t>
                </a:r>
                <a:endParaRPr lang="en-US" sz="3300" i="1" u="sng" dirty="0"/>
              </a:p>
            </p:txBody>
          </p:sp>
        </mc:Choice>
        <mc:Fallback xmlns="">
          <p:sp>
            <p:nvSpPr>
              <p:cNvPr id="2" name="Title 1">
                <a:extLst>
                  <a:ext uri="{FF2B5EF4-FFF2-40B4-BE49-F238E27FC236}">
                    <a16:creationId xmlns:a16="http://schemas.microsoft.com/office/drawing/2014/main" id="{BA4B9702-4654-4771-A808-502E1292586F}"/>
                  </a:ext>
                </a:extLst>
              </p:cNvPr>
              <p:cNvSpPr>
                <a:spLocks noGrp="1" noRot="1" noChangeAspect="1" noMove="1" noResize="1" noEditPoints="1" noAdjustHandles="1" noChangeArrowheads="1" noChangeShapeType="1" noTextEdit="1"/>
              </p:cNvSpPr>
              <p:nvPr>
                <p:ph type="title"/>
              </p:nvPr>
            </p:nvSpPr>
            <p:spPr>
              <a:blipFill>
                <a:blip r:embed="rId3"/>
                <a:stretch>
                  <a:fillRect l="-1906" t="-18563" b="-19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a:t>
                </a:r>
                <a:r>
                  <a:rPr lang="en-US" u="sng" dirty="0"/>
                  <a:t>count the number of possible teams two different ways</a:t>
                </a:r>
                <a:r>
                  <a:rPr lang="en-US" dirty="0"/>
                  <a:t>. </a:t>
                </a:r>
              </a:p>
              <a:p>
                <a:r>
                  <a:rPr lang="en-US" b="1" dirty="0"/>
                  <a:t>Way 1 (LHS)</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 (RHS)</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a:p>
                <a:r>
                  <a:rPr lang="en-US" dirty="0"/>
                  <a:t>Since we’re counting the same thing, the numbers must be equal.</a:t>
                </a:r>
                <a:br>
                  <a:rPr lang="en-US" dirty="0"/>
                </a:br>
                <a:r>
                  <a:rPr lang="en-US" dirty="0"/>
                  <a:t>So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4"/>
                <a:stretch>
                  <a:fillRect l="-690" t="-2019" r="-584"/>
                </a:stretch>
              </a:blipFill>
            </p:spPr>
            <p:txBody>
              <a:bodyPr/>
              <a:lstStyle/>
              <a:p>
                <a:r>
                  <a:rPr lang="en-US">
                    <a:noFill/>
                  </a:rPr>
                  <a:t> </a:t>
                </a:r>
              </a:p>
            </p:txBody>
          </p:sp>
        </mc:Fallback>
      </mc:AlternateContent>
    </p:spTree>
    <p:extLst>
      <p:ext uri="{BB962C8B-B14F-4D97-AF65-F5344CB8AC3E}">
        <p14:creationId xmlns:p14="http://schemas.microsoft.com/office/powerpoint/2010/main" val="262874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65A48E-40CE-4E41-BED4-710D219D5C16}"/>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br>
                  <a:rPr lang="en-US" dirty="0"/>
                </a:br>
                <a:r>
                  <a:rPr lang="en-US" sz="3300" b="1" i="1" dirty="0">
                    <a:solidFill>
                      <a:prstClr val="black">
                        <a:lumMod val="95000"/>
                        <a:lumOff val="5000"/>
                      </a:prstClr>
                    </a:solidFill>
                  </a:rPr>
                  <a:t>algebraic proof</a:t>
                </a:r>
                <a:endParaRPr lang="en-US" dirty="0"/>
              </a:p>
            </p:txBody>
          </p:sp>
        </mc:Choice>
        <mc:Fallback xmlns="">
          <p:sp>
            <p:nvSpPr>
              <p:cNvPr id="2" name="Title 1">
                <a:extLst>
                  <a:ext uri="{FF2B5EF4-FFF2-40B4-BE49-F238E27FC236}">
                    <a16:creationId xmlns:a16="http://schemas.microsoft.com/office/drawing/2014/main" id="{0A65A48E-40CE-4E41-BED4-710D219D5C16}"/>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CF4DF70E-219C-43B9-A977-A810C58891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4114" y="1588347"/>
            <a:ext cx="10851605" cy="4698153"/>
          </a:xfrm>
        </p:spPr>
      </p:pic>
    </p:spTree>
    <p:extLst>
      <p:ext uri="{BB962C8B-B14F-4D97-AF65-F5344CB8AC3E}">
        <p14:creationId xmlns:p14="http://schemas.microsoft.com/office/powerpoint/2010/main" val="1814455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den>
                        </m:f>
                      </m:e>
                    </m:d>
                  </m:oMath>
                </a14:m>
                <a:br>
                  <a:rPr lang="en-US" dirty="0"/>
                </a:br>
                <a:r>
                  <a:rPr lang="en-US" sz="3300" b="1" i="1" u="sng" dirty="0">
                    <a:solidFill>
                      <a:prstClr val="black">
                        <a:lumMod val="95000"/>
                        <a:lumOff val="5000"/>
                      </a:prstClr>
                    </a:solidFill>
                  </a:rPr>
                  <a:t>combinatorial proof</a:t>
                </a:r>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Suppose you have </a:t>
                </a:r>
                <a14:m>
                  <m:oMath xmlns:m="http://schemas.openxmlformats.org/officeDocument/2006/math">
                    <m:r>
                      <a:rPr lang="en-US" i="1">
                        <a:latin typeface="Cambria Math" panose="02040503050406030204" pitchFamily="18" charset="0"/>
                      </a:rPr>
                      <m:t>𝑛</m:t>
                    </m:r>
                  </m:oMath>
                </a14:m>
                <a:r>
                  <a:rPr lang="en-US" dirty="0"/>
                  <a:t> people (one of whom is Krisha), and need to choose </a:t>
                </a:r>
                <a14:m>
                  <m:oMath xmlns:m="http://schemas.openxmlformats.org/officeDocument/2006/math">
                    <m:r>
                      <a:rPr lang="en-US" i="1">
                        <a:latin typeface="Cambria Math" panose="02040503050406030204" pitchFamily="18" charset="0"/>
                      </a:rPr>
                      <m:t>𝑘</m:t>
                    </m:r>
                  </m:oMath>
                </a14:m>
                <a:r>
                  <a:rPr lang="en-US" dirty="0"/>
                  <a:t> people to be on your team. </a:t>
                </a:r>
              </a:p>
              <a:p>
                <a:endParaRPr lang="en-US" b="1"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4"/>
                <a:stretch>
                  <a:fillRect l="-638" t="-1954" r="-1010"/>
                </a:stretch>
              </a:blipFill>
            </p:spPr>
            <p:txBody>
              <a:bodyPr/>
              <a:lstStyle/>
              <a:p>
                <a:r>
                  <a:rPr lang="en-US">
                    <a:noFill/>
                  </a:rPr>
                  <a:t> </a:t>
                </a:r>
              </a:p>
            </p:txBody>
          </p:sp>
        </mc:Fallback>
      </mc:AlternateContent>
    </p:spTree>
    <p:extLst>
      <p:ext uri="{BB962C8B-B14F-4D97-AF65-F5344CB8AC3E}">
        <p14:creationId xmlns:p14="http://schemas.microsoft.com/office/powerpoint/2010/main" val="352542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den>
                        </m:f>
                      </m:e>
                    </m:d>
                  </m:oMath>
                </a14:m>
                <a:br>
                  <a:rPr lang="en-US" dirty="0"/>
                </a:br>
                <a:r>
                  <a:rPr lang="en-US" sz="3300" b="1" i="1" u="sng" dirty="0">
                    <a:solidFill>
                      <a:prstClr val="black">
                        <a:lumMod val="95000"/>
                        <a:lumOff val="5000"/>
                      </a:prstClr>
                    </a:solidFill>
                  </a:rPr>
                  <a:t>combinatorial proof</a:t>
                </a:r>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Suppose you have </a:t>
                </a:r>
                <a14:m>
                  <m:oMath xmlns:m="http://schemas.openxmlformats.org/officeDocument/2006/math">
                    <m:r>
                      <a:rPr lang="en-US" i="1">
                        <a:latin typeface="Cambria Math" panose="02040503050406030204" pitchFamily="18" charset="0"/>
                      </a:rPr>
                      <m:t>𝑛</m:t>
                    </m:r>
                  </m:oMath>
                </a14:m>
                <a:r>
                  <a:rPr lang="en-US" dirty="0"/>
                  <a:t> people (one of whom is Krisha), and need to choose </a:t>
                </a:r>
                <a14:m>
                  <m:oMath xmlns:m="http://schemas.openxmlformats.org/officeDocument/2006/math">
                    <m:r>
                      <a:rPr lang="en-US" i="1">
                        <a:latin typeface="Cambria Math" panose="02040503050406030204" pitchFamily="18" charset="0"/>
                      </a:rPr>
                      <m:t>𝑘</m:t>
                    </m:r>
                  </m:oMath>
                </a14:m>
                <a:r>
                  <a:rPr lang="en-US" dirty="0"/>
                  <a:t> people to be on your team. </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endParaRPr lang="en-US" b="1"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4"/>
                <a:stretch>
                  <a:fillRect l="-691" t="-1954" r="-1010"/>
                </a:stretch>
              </a:blipFill>
            </p:spPr>
            <p:txBody>
              <a:bodyPr/>
              <a:lstStyle/>
              <a:p>
                <a:r>
                  <a:rPr lang="en-US">
                    <a:noFill/>
                  </a:rPr>
                  <a:t> </a:t>
                </a:r>
              </a:p>
            </p:txBody>
          </p:sp>
        </mc:Fallback>
      </mc:AlternateContent>
    </p:spTree>
    <p:extLst>
      <p:ext uri="{BB962C8B-B14F-4D97-AF65-F5344CB8AC3E}">
        <p14:creationId xmlns:p14="http://schemas.microsoft.com/office/powerpoint/2010/main" val="2894214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770F1-EB66-7229-05BD-DA591998948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C9A12A4-BC5E-F8A0-ED65-90C2CF026F0A}"/>
                  </a:ext>
                </a:extLst>
              </p:cNvPr>
              <p:cNvSpPr>
                <a:spLocks noGrp="1"/>
              </p:cNvSpPr>
              <p:nvPr>
                <p:ph type="title"/>
              </p:nvPr>
            </p:nvSpPr>
            <p:spPr/>
            <p:txBody>
              <a:bodyPr>
                <a:normAutofit fontScale="90000"/>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den>
                        </m:f>
                      </m:e>
                    </m:d>
                  </m:oMath>
                </a14:m>
                <a:br>
                  <a:rPr lang="en-US" dirty="0"/>
                </a:br>
                <a:r>
                  <a:rPr lang="en-US" sz="3300" b="1" i="1" u="sng" dirty="0">
                    <a:solidFill>
                      <a:prstClr val="black">
                        <a:lumMod val="95000"/>
                        <a:lumOff val="5000"/>
                      </a:prstClr>
                    </a:solidFill>
                  </a:rPr>
                  <a:t>combinatorial proof</a:t>
                </a:r>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3"/>
                <a:stretch>
                  <a:fillRect l="-1906" t="-17964" b="-19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5B2299-C5B4-95FC-CB33-9C0DA84970E9}"/>
                  </a:ext>
                </a:extLst>
              </p:cNvPr>
              <p:cNvSpPr>
                <a:spLocks noGrp="1"/>
              </p:cNvSpPr>
              <p:nvPr>
                <p:ph idx="1"/>
              </p:nvPr>
            </p:nvSpPr>
            <p:spPr>
              <a:xfrm>
                <a:off x="575240" y="1463856"/>
                <a:ext cx="11464360" cy="5302703"/>
              </a:xfrm>
            </p:spPr>
            <p:txBody>
              <a:bodyPr>
                <a:normAutofit/>
              </a:bodyPr>
              <a:lstStyle/>
              <a:p>
                <a:r>
                  <a:rPr lang="en-US" dirty="0"/>
                  <a:t>Suppose you have </a:t>
                </a:r>
                <a14:m>
                  <m:oMath xmlns:m="http://schemas.openxmlformats.org/officeDocument/2006/math">
                    <m:r>
                      <a:rPr lang="en-US" i="1">
                        <a:latin typeface="Cambria Math" panose="02040503050406030204" pitchFamily="18" charset="0"/>
                      </a:rPr>
                      <m:t>𝑛</m:t>
                    </m:r>
                  </m:oMath>
                </a14:m>
                <a:r>
                  <a:rPr lang="en-US" dirty="0"/>
                  <a:t> people (one of whom is Krisha), and need to choose </a:t>
                </a:r>
                <a14:m>
                  <m:oMath xmlns:m="http://schemas.openxmlformats.org/officeDocument/2006/math">
                    <m:r>
                      <a:rPr lang="en-US" i="1">
                        <a:latin typeface="Cambria Math" panose="02040503050406030204" pitchFamily="18" charset="0"/>
                      </a:rPr>
                      <m:t>𝑘</m:t>
                    </m:r>
                  </m:oMath>
                </a14:m>
                <a:r>
                  <a:rPr lang="en-US" dirty="0"/>
                  <a:t> people to be on your team. </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r>
                  <a:rPr lang="en-US" b="1" dirty="0"/>
                  <a:t>Way 2</a:t>
                </a:r>
                <a:r>
                  <a:rPr lang="en-US" dirty="0"/>
                  <a:t>: There are two types of teams. Those for Krisha makes the team, and those for Krisha does not. </a:t>
                </a:r>
              </a:p>
              <a:p>
                <a:pPr lvl="1"/>
                <a:r>
                  <a:rPr lang="en-US" dirty="0"/>
                  <a:t>If Krisha does make the team,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 </a:t>
                </a:r>
              </a:p>
              <a:p>
                <a:pPr lvl="1"/>
                <a:r>
                  <a:rPr lang="en-US" dirty="0"/>
                  <a:t>If Krisha doesn’t make the team, </a:t>
                </a:r>
                <a14:m>
                  <m:oMath xmlns:m="http://schemas.openxmlformats.org/officeDocument/2006/math">
                    <m:r>
                      <a:rPr lang="en-US" b="0" i="1" smtClean="0">
                        <a:latin typeface="Cambria Math" panose="02040503050406030204" pitchFamily="18" charset="0"/>
                      </a:rPr>
                      <m:t>𝑘</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are on the team.</a:t>
                </a:r>
              </a:p>
              <a:p>
                <a:pPr lvl="1"/>
                <a:r>
                  <a:rPr lang="en-US" sz="2800" dirty="0"/>
                  <a:t>Overall, by sum rule, </a:t>
                </a:r>
                <a14:m>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r>
                              <a:rPr lang="en-US" sz="2800" b="0" i="1" smtClean="0">
                                <a:latin typeface="Cambria Math" panose="02040503050406030204" pitchFamily="18" charset="0"/>
                              </a:rPr>
                              <m:t>−1</m:t>
                            </m:r>
                          </m:den>
                        </m:f>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noBa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den>
                        </m:f>
                      </m:e>
                    </m:d>
                  </m:oMath>
                </a14:m>
                <a:r>
                  <a:rPr lang="en-US" sz="2800" dirty="0"/>
                  <a:t>.</a:t>
                </a:r>
              </a:p>
              <a:p>
                <a:pPr lvl="1"/>
                <a:r>
                  <a:rPr lang="en-US" sz="2800" dirty="0"/>
                  <a:t>Since we’re computing the same number two different ways, they must be equal. So: </a:t>
                </a:r>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−1</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den>
                        </m:f>
                      </m:e>
                    </m:d>
                  </m:oMath>
                </a14:m>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405B2299-C5B4-95FC-CB33-9C0DA84970E9}"/>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4"/>
                <a:stretch>
                  <a:fillRect l="-691" t="-1954" r="-1010"/>
                </a:stretch>
              </a:blipFill>
            </p:spPr>
            <p:txBody>
              <a:bodyPr/>
              <a:lstStyle/>
              <a:p>
                <a:r>
                  <a:rPr lang="en-US">
                    <a:noFill/>
                  </a:rPr>
                  <a:t> </a:t>
                </a:r>
              </a:p>
            </p:txBody>
          </p:sp>
        </mc:Fallback>
      </mc:AlternateContent>
    </p:spTree>
    <p:extLst>
      <p:ext uri="{BB962C8B-B14F-4D97-AF65-F5344CB8AC3E}">
        <p14:creationId xmlns:p14="http://schemas.microsoft.com/office/powerpoint/2010/main" val="1201160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Combinatorial Proofs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a:xfrm>
            <a:off x="630621" y="4049485"/>
            <a:ext cx="11076493" cy="2545237"/>
          </a:xfrm>
        </p:spPr>
        <p:txBody>
          <a:bodyPr>
            <a:normAutofit/>
          </a:bodyPr>
          <a:lstStyle/>
          <a:p>
            <a:pPr marL="0" indent="0">
              <a:buNone/>
            </a:pPr>
            <a:r>
              <a:rPr lang="en-US" b="1" dirty="0"/>
              <a:t>1. </a:t>
            </a:r>
            <a:r>
              <a:rPr lang="en-US" dirty="0"/>
              <a:t>Describe a scenario</a:t>
            </a:r>
          </a:p>
          <a:p>
            <a:pPr marL="0" indent="0">
              <a:buNone/>
            </a:pPr>
            <a:r>
              <a:rPr lang="en-US" b="1" dirty="0"/>
              <a:t>2. </a:t>
            </a:r>
            <a:r>
              <a:rPr lang="en-US" dirty="0"/>
              <a:t>Explain how the LHS counts the outcomes in that scenario</a:t>
            </a:r>
          </a:p>
          <a:p>
            <a:pPr marL="0" indent="0">
              <a:buNone/>
            </a:pPr>
            <a:r>
              <a:rPr lang="en-US" b="1" dirty="0"/>
              <a:t>3. </a:t>
            </a:r>
            <a:r>
              <a:rPr lang="en-US" dirty="0"/>
              <a:t>Explain how the RHS counts the outcomes in that </a:t>
            </a:r>
            <a:r>
              <a:rPr lang="en-US" u="sng" dirty="0"/>
              <a:t>same</a:t>
            </a:r>
            <a:r>
              <a:rPr lang="en-US" dirty="0"/>
              <a:t> scenario</a:t>
            </a:r>
          </a:p>
          <a:p>
            <a:pPr marL="0" indent="0">
              <a:buNone/>
            </a:pPr>
            <a:r>
              <a:rPr lang="en-US" b="1" dirty="0"/>
              <a:t>4. </a:t>
            </a:r>
            <a:r>
              <a:rPr lang="en-US" dirty="0"/>
              <a:t>State that “because the LHS and RHS both count the number of outcomes in the same scenario, they must be equal”</a:t>
            </a:r>
          </a:p>
        </p:txBody>
      </p:sp>
    </p:spTree>
    <p:extLst>
      <p:ext uri="{BB962C8B-B14F-4D97-AF65-F5344CB8AC3E}">
        <p14:creationId xmlns:p14="http://schemas.microsoft.com/office/powerpoint/2010/main" val="157480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Combinatorial Proofs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a:xfrm>
            <a:off x="630621" y="4049485"/>
            <a:ext cx="11076493" cy="2545237"/>
          </a:xfrm>
        </p:spPr>
        <p:txBody>
          <a:bodyPr>
            <a:normAutofit/>
          </a:bodyPr>
          <a:lstStyle/>
          <a:p>
            <a:pPr marL="0" indent="0">
              <a:buNone/>
            </a:pPr>
            <a:r>
              <a:rPr lang="en-US" b="1" dirty="0"/>
              <a:t>1. </a:t>
            </a:r>
            <a:r>
              <a:rPr lang="en-US" dirty="0"/>
              <a:t>Describe a scenario</a:t>
            </a:r>
          </a:p>
          <a:p>
            <a:pPr marL="0" indent="0">
              <a:buNone/>
            </a:pPr>
            <a:r>
              <a:rPr lang="en-US" b="1" dirty="0"/>
              <a:t>2. </a:t>
            </a:r>
            <a:r>
              <a:rPr lang="en-US" dirty="0"/>
              <a:t>Explain how the LHS counts the outcomes in that scenario</a:t>
            </a:r>
          </a:p>
          <a:p>
            <a:pPr marL="0" indent="0">
              <a:buNone/>
            </a:pPr>
            <a:r>
              <a:rPr lang="en-US" b="1" dirty="0"/>
              <a:t>3. </a:t>
            </a:r>
            <a:r>
              <a:rPr lang="en-US" dirty="0"/>
              <a:t>Explain how the RHS counts the outcomes in that </a:t>
            </a:r>
            <a:r>
              <a:rPr lang="en-US" u="sng" dirty="0"/>
              <a:t>same</a:t>
            </a:r>
            <a:r>
              <a:rPr lang="en-US" dirty="0"/>
              <a:t> scenario</a:t>
            </a:r>
          </a:p>
          <a:p>
            <a:pPr marL="0" indent="0">
              <a:buNone/>
            </a:pPr>
            <a:r>
              <a:rPr lang="en-US" b="1" dirty="0"/>
              <a:t>4. </a:t>
            </a:r>
            <a:r>
              <a:rPr lang="en-US" dirty="0"/>
              <a:t>State that “because the LHS and RHS both count the number of outcomes in the same scenario, they must be equal”</a:t>
            </a:r>
          </a:p>
        </p:txBody>
      </p:sp>
      <p:sp>
        <p:nvSpPr>
          <p:cNvPr id="2" name="Rectangle: Rounded Corners 1">
            <a:extLst>
              <a:ext uri="{FF2B5EF4-FFF2-40B4-BE49-F238E27FC236}">
                <a16:creationId xmlns:a16="http://schemas.microsoft.com/office/drawing/2014/main" id="{61A38459-436F-09EE-AD9F-E93A892C0275}"/>
              </a:ext>
            </a:extLst>
          </p:cNvPr>
          <p:cNvSpPr/>
          <p:nvPr/>
        </p:nvSpPr>
        <p:spPr>
          <a:xfrm>
            <a:off x="575239" y="1384821"/>
            <a:ext cx="11187259" cy="2391532"/>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Semibold" panose="020B0702040204020203" pitchFamily="34" charset="0"/>
                <a:cs typeface="Segoe UI Semibold" panose="020B0702040204020203" pitchFamily="34" charset="0"/>
              </a:rPr>
              <a:t>When to use?</a:t>
            </a:r>
          </a:p>
          <a:p>
            <a:r>
              <a:rPr lang="en-US" sz="2800" dirty="0">
                <a:solidFill>
                  <a:prstClr val="black"/>
                </a:solidFill>
                <a:latin typeface="Segoe UI Semilight" panose="020B0402040204020203" pitchFamily="34" charset="0"/>
                <a:cs typeface="Segoe UI Semilight" panose="020B0402040204020203" pitchFamily="34" charset="0"/>
              </a:rPr>
              <a:t>&gt; Algebraic proofs are often difficult and don’t give us an “intuitive” reason for why the equation holds</a:t>
            </a:r>
          </a:p>
          <a:p>
            <a:r>
              <a:rPr lang="en-US" sz="2800" dirty="0">
                <a:solidFill>
                  <a:prstClr val="black"/>
                </a:solidFill>
                <a:latin typeface="Segoe UI Semilight" panose="020B0402040204020203" pitchFamily="34" charset="0"/>
                <a:cs typeface="Segoe UI Semilight" panose="020B0402040204020203" pitchFamily="34" charset="0"/>
              </a:rPr>
              <a:t>&gt; </a:t>
            </a:r>
            <a:r>
              <a:rPr lang="en-US" sz="2800" b="1" i="1" dirty="0">
                <a:solidFill>
                  <a:prstClr val="black"/>
                </a:solidFill>
                <a:latin typeface="Segoe UI Semilight" panose="020B0402040204020203" pitchFamily="34" charset="0"/>
                <a:cs typeface="Segoe UI Semilight" panose="020B0402040204020203" pitchFamily="34" charset="0"/>
              </a:rPr>
              <a:t>Combinatorial proofs </a:t>
            </a:r>
            <a:r>
              <a:rPr lang="en-US" sz="2800" dirty="0">
                <a:solidFill>
                  <a:prstClr val="black"/>
                </a:solidFill>
                <a:latin typeface="Segoe UI Semilight" panose="020B0402040204020203" pitchFamily="34" charset="0"/>
                <a:cs typeface="Segoe UI Semilight" panose="020B0402040204020203" pitchFamily="34" charset="0"/>
              </a:rPr>
              <a:t>are used for proving an equation that may involve combinations, factorials, permutations, etc.</a:t>
            </a:r>
            <a:endParaRPr lang="en-US" sz="28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54660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Combinatorial Proofs – tips!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a:xfrm>
            <a:off x="575239" y="1729195"/>
            <a:ext cx="9620321" cy="3082835"/>
          </a:xfrm>
        </p:spPr>
        <p:txBody>
          <a:bodyPr>
            <a:normAutofit/>
          </a:bodyPr>
          <a:lstStyle/>
          <a:p>
            <a:pPr marL="0" indent="0">
              <a:buNone/>
            </a:pPr>
            <a:r>
              <a:rPr lang="en-US" b="1" dirty="0"/>
              <a:t>&gt;</a:t>
            </a:r>
            <a:r>
              <a:rPr lang="en-US" dirty="0"/>
              <a:t> Start with the side that “looks simpler” </a:t>
            </a:r>
          </a:p>
          <a:p>
            <a:pPr marL="0" indent="0">
              <a:buNone/>
            </a:pPr>
            <a:r>
              <a:rPr lang="en-US" b="1" dirty="0"/>
              <a:t>&gt;</a:t>
            </a:r>
            <a:r>
              <a:rPr lang="en-US" dirty="0"/>
              <a:t> Multiplying terms together indicates some sequential process (the product rule)</a:t>
            </a:r>
          </a:p>
          <a:p>
            <a:pPr marL="0" indent="0">
              <a:buNone/>
            </a:pPr>
            <a:r>
              <a:rPr lang="en-US" b="1" dirty="0"/>
              <a:t>&gt;</a:t>
            </a:r>
            <a:r>
              <a:rPr lang="en-US" dirty="0"/>
              <a:t> A summation/adding terms indicates some disjoint cases that are added together using the sum rule</a:t>
            </a:r>
          </a:p>
        </p:txBody>
      </p:sp>
    </p:spTree>
    <p:extLst>
      <p:ext uri="{BB962C8B-B14F-4D97-AF65-F5344CB8AC3E}">
        <p14:creationId xmlns:p14="http://schemas.microsoft.com/office/powerpoint/2010/main" val="414143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3AAB5-7E0B-462A-A019-2F93C2E92B41}"/>
              </a:ext>
            </a:extLst>
          </p:cNvPr>
          <p:cNvSpPr>
            <a:spLocks noGrp="1"/>
          </p:cNvSpPr>
          <p:nvPr>
            <p:ph type="title"/>
          </p:nvPr>
        </p:nvSpPr>
        <p:spPr>
          <a:xfrm>
            <a:off x="1902775" y="3262680"/>
            <a:ext cx="6704015" cy="590415"/>
          </a:xfrm>
        </p:spPr>
        <p:txBody>
          <a:bodyPr/>
          <a:lstStyle/>
          <a:p>
            <a:r>
              <a:rPr lang="en-US" dirty="0"/>
              <a:t>Pigeonhole Principle</a:t>
            </a:r>
          </a:p>
        </p:txBody>
      </p:sp>
      <p:sp>
        <p:nvSpPr>
          <p:cNvPr id="5" name="Text Placeholder 4">
            <a:extLst>
              <a:ext uri="{FF2B5EF4-FFF2-40B4-BE49-F238E27FC236}">
                <a16:creationId xmlns:a16="http://schemas.microsoft.com/office/drawing/2014/main" id="{CD068F6C-3A31-4BBF-AD44-6D42B77BAE52}"/>
              </a:ext>
            </a:extLst>
          </p:cNvPr>
          <p:cNvSpPr>
            <a:spLocks noGrp="1"/>
          </p:cNvSpPr>
          <p:nvPr>
            <p:ph type="body" idx="1"/>
          </p:nvPr>
        </p:nvSpPr>
        <p:spPr>
          <a:xfrm>
            <a:off x="1902775" y="3760043"/>
            <a:ext cx="7161215" cy="506283"/>
          </a:xfrm>
        </p:spPr>
        <p:txBody>
          <a:bodyPr>
            <a:noAutofit/>
          </a:bodyPr>
          <a:lstStyle/>
          <a:p>
            <a:r>
              <a:rPr lang="en-US" sz="2200" b="1" dirty="0"/>
              <a:t>A counting property that will be helpful in many proofs! </a:t>
            </a:r>
          </a:p>
        </p:txBody>
      </p:sp>
    </p:spTree>
    <p:extLst>
      <p:ext uri="{BB962C8B-B14F-4D97-AF65-F5344CB8AC3E}">
        <p14:creationId xmlns:p14="http://schemas.microsoft.com/office/powerpoint/2010/main" val="316554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59CBA-2396-411B-9457-1A1C43DDC98D}"/>
              </a:ext>
            </a:extLst>
          </p:cNvPr>
          <p:cNvSpPr>
            <a:spLocks noGrp="1"/>
          </p:cNvSpPr>
          <p:nvPr>
            <p:ph sz="half" idx="1"/>
          </p:nvPr>
        </p:nvSpPr>
        <p:spPr/>
        <p:txBody>
          <a:bodyPr>
            <a:normAutofit/>
          </a:bodyPr>
          <a:lstStyle/>
          <a:p>
            <a:r>
              <a:rPr lang="en-US" dirty="0"/>
              <a:t>Last time:</a:t>
            </a:r>
          </a:p>
          <a:p>
            <a:pPr marL="470916" lvl="1" indent="-342900">
              <a:buFont typeface="Arial" panose="020B0604020202020204" pitchFamily="34" charset="0"/>
              <a:buChar char="•"/>
            </a:pPr>
            <a:r>
              <a:rPr lang="en-US" dirty="0"/>
              <a:t>More about combinations</a:t>
            </a:r>
          </a:p>
          <a:p>
            <a:pPr marL="470916" lvl="1" indent="-342900">
              <a:buFont typeface="Arial" panose="020B0604020202020204" pitchFamily="34" charset="0"/>
              <a:buChar char="•"/>
            </a:pPr>
            <a:r>
              <a:rPr lang="en-US" dirty="0"/>
              <a:t>Applications of combinations</a:t>
            </a:r>
          </a:p>
          <a:p>
            <a:pPr marL="790956" lvl="2" indent="-342900">
              <a:buFont typeface="Arial" panose="020B0604020202020204" pitchFamily="34" charset="0"/>
              <a:buChar char="•"/>
            </a:pPr>
            <a:r>
              <a:rPr lang="en-US" dirty="0"/>
              <a:t>Path counting</a:t>
            </a:r>
          </a:p>
          <a:p>
            <a:pPr marL="790956" lvl="2" indent="-342900">
              <a:buFont typeface="Arial" panose="020B0604020202020204" pitchFamily="34" charset="0"/>
              <a:buChar char="•"/>
            </a:pPr>
            <a:r>
              <a:rPr lang="en-US" dirty="0"/>
              <a:t>Rearranging strings</a:t>
            </a:r>
            <a:br>
              <a:rPr lang="en-US" dirty="0"/>
            </a:br>
            <a:r>
              <a:rPr lang="en-US" dirty="0"/>
              <a:t>Multinomial coefficients</a:t>
            </a:r>
          </a:p>
          <a:p>
            <a:pPr marL="790956" lvl="2" indent="-342900">
              <a:buFont typeface="Arial" panose="020B0604020202020204" pitchFamily="34" charset="0"/>
              <a:buChar char="•"/>
            </a:pPr>
            <a:r>
              <a:rPr lang="en-US" dirty="0"/>
              <a:t>Binomial theorem</a:t>
            </a:r>
          </a:p>
          <a:p>
            <a:pPr marL="470916" lvl="1" indent="-342900">
              <a:buFont typeface="Arial" panose="020B0604020202020204" pitchFamily="34" charset="0"/>
              <a:buChar char="•"/>
            </a:pPr>
            <a:r>
              <a:rPr lang="en-US" dirty="0"/>
              <a:t>Inclusion-exclusion</a:t>
            </a:r>
          </a:p>
          <a:p>
            <a:pPr marL="470916" lvl="1" indent="-342900">
              <a:buFont typeface="Arial" panose="020B0604020202020204" pitchFamily="34" charset="0"/>
              <a:buChar char="•"/>
            </a:pPr>
            <a:r>
              <a:rPr lang="en-US" dirty="0"/>
              <a:t>Sleuth’s criterion</a:t>
            </a:r>
          </a:p>
          <a:p>
            <a:pPr marL="0" indent="0">
              <a:buNone/>
            </a:pPr>
            <a:endParaRPr lang="en-US" dirty="0"/>
          </a:p>
        </p:txBody>
      </p:sp>
      <p:sp>
        <p:nvSpPr>
          <p:cNvPr id="4" name="Content Placeholder 3">
            <a:extLst>
              <a:ext uri="{FF2B5EF4-FFF2-40B4-BE49-F238E27FC236}">
                <a16:creationId xmlns:a16="http://schemas.microsoft.com/office/drawing/2014/main" id="{3281CE2D-9FF8-B79F-2B85-8C490E9C54F4}"/>
              </a:ext>
            </a:extLst>
          </p:cNvPr>
          <p:cNvSpPr>
            <a:spLocks noGrp="1"/>
          </p:cNvSpPr>
          <p:nvPr>
            <p:ph sz="half" idx="2"/>
          </p:nvPr>
        </p:nvSpPr>
        <p:spPr/>
        <p:txBody>
          <a:bodyPr/>
          <a:lstStyle/>
          <a:p>
            <a:r>
              <a:rPr lang="en-US" dirty="0"/>
              <a:t>Today:</a:t>
            </a:r>
          </a:p>
          <a:p>
            <a:pPr marL="470916" lvl="1" indent="-342900">
              <a:buFont typeface="Arial" panose="020B0604020202020204" pitchFamily="34" charset="0"/>
              <a:buChar char="•"/>
            </a:pPr>
            <a:r>
              <a:rPr lang="en-US" dirty="0"/>
              <a:t>Stars and Bars</a:t>
            </a:r>
          </a:p>
          <a:p>
            <a:pPr marL="470916" lvl="1" indent="-342900">
              <a:buFont typeface="Arial" panose="020B0604020202020204" pitchFamily="34" charset="0"/>
              <a:buChar char="•"/>
            </a:pPr>
            <a:r>
              <a:rPr lang="en-US" dirty="0"/>
              <a:t>Combinatorial Proofs</a:t>
            </a:r>
          </a:p>
          <a:p>
            <a:pPr marL="470916" lvl="1" indent="-342900">
              <a:buFont typeface="Arial" panose="020B0604020202020204" pitchFamily="34" charset="0"/>
              <a:buChar char="•"/>
            </a:pPr>
            <a:r>
              <a:rPr lang="en-US" dirty="0"/>
              <a:t>Pigeonhole Principle</a:t>
            </a:r>
          </a:p>
        </p:txBody>
      </p:sp>
      <p:sp>
        <p:nvSpPr>
          <p:cNvPr id="2" name="Title 1">
            <a:extLst>
              <a:ext uri="{FF2B5EF4-FFF2-40B4-BE49-F238E27FC236}">
                <a16:creationId xmlns:a16="http://schemas.microsoft.com/office/drawing/2014/main" id="{867BECDB-53C9-49C9-B2C0-D399A586B537}"/>
              </a:ext>
            </a:extLst>
          </p:cNvPr>
          <p:cNvSpPr>
            <a:spLocks noGrp="1"/>
          </p:cNvSpPr>
          <p:nvPr>
            <p:ph type="title"/>
          </p:nvPr>
        </p:nvSpPr>
        <p:spPr/>
        <p:txBody>
          <a:bodyPr/>
          <a:lstStyle/>
          <a:p>
            <a:r>
              <a:rPr lang="en-US" dirty="0"/>
              <a:t>Where Are We?</a:t>
            </a:r>
          </a:p>
        </p:txBody>
      </p:sp>
    </p:spTree>
    <p:extLst>
      <p:ext uri="{BB962C8B-B14F-4D97-AF65-F5344CB8AC3E}">
        <p14:creationId xmlns:p14="http://schemas.microsoft.com/office/powerpoint/2010/main" val="3776976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A Hairy Question</a:t>
            </a:r>
          </a:p>
        </p:txBody>
      </p:sp>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Are there at least two people in Seattle with the same number of hairs on their head?</a:t>
            </a:r>
          </a:p>
          <a:p>
            <a:r>
              <a:rPr lang="en-US" dirty="0"/>
              <a:t>A. Yes</a:t>
            </a:r>
          </a:p>
          <a:p>
            <a:r>
              <a:rPr lang="en-US" dirty="0"/>
              <a:t>B. No</a:t>
            </a:r>
          </a:p>
          <a:p>
            <a:r>
              <a:rPr lang="en-US" dirty="0"/>
              <a:t>C. ???</a:t>
            </a:r>
          </a:p>
          <a:p>
            <a:r>
              <a:rPr lang="en-US" dirty="0"/>
              <a:t>D. How would I know?</a:t>
            </a:r>
          </a:p>
        </p:txBody>
      </p:sp>
      <p:sp>
        <p:nvSpPr>
          <p:cNvPr id="8" name="Rounded Rectangle 4">
            <a:extLst>
              <a:ext uri="{FF2B5EF4-FFF2-40B4-BE49-F238E27FC236}">
                <a16:creationId xmlns:a16="http://schemas.microsoft.com/office/drawing/2014/main" id="{A30E29E9-C726-E5CC-383D-966179FA6BDF}"/>
              </a:ext>
            </a:extLst>
          </p:cNvPr>
          <p:cNvSpPr/>
          <p:nvPr/>
        </p:nvSpPr>
        <p:spPr>
          <a:xfrm>
            <a:off x="8346830" y="5138445"/>
            <a:ext cx="3269930" cy="1170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Join at </a:t>
            </a:r>
            <a:r>
              <a:rPr lang="en-US" sz="2400" b="1" dirty="0">
                <a:latin typeface="Segoe UI" panose="020B0502040204020203" pitchFamily="34" charset="0"/>
                <a:cs typeface="Segoe UI" panose="020B0502040204020203" pitchFamily="34" charset="0"/>
              </a:rPr>
              <a:t>slido.com</a:t>
            </a:r>
          </a:p>
          <a:p>
            <a:pPr algn="ctr"/>
            <a:r>
              <a:rPr lang="en-US" sz="2400" dirty="0">
                <a:latin typeface="Segoe UI" panose="020B0502040204020203" pitchFamily="34" charset="0"/>
                <a:cs typeface="Segoe UI" panose="020B0502040204020203" pitchFamily="34" charset="0"/>
              </a:rPr>
              <a:t>#3482 919</a:t>
            </a:r>
          </a:p>
        </p:txBody>
      </p:sp>
    </p:spTree>
    <p:extLst>
      <p:ext uri="{BB962C8B-B14F-4D97-AF65-F5344CB8AC3E}">
        <p14:creationId xmlns:p14="http://schemas.microsoft.com/office/powerpoint/2010/main" val="1241764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323" y="3944815"/>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6988" y="446993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3636" y="4211518"/>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9301" y="4736636"/>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4290" y="5138021"/>
            <a:ext cx="1363785" cy="1363785"/>
          </a:xfrm>
          <a:prstGeom prst="rect">
            <a:avLst/>
          </a:prstGeom>
        </p:spPr>
      </p:pic>
    </p:spTree>
    <p:extLst>
      <p:ext uri="{BB962C8B-B14F-4D97-AF65-F5344CB8AC3E}">
        <p14:creationId xmlns:p14="http://schemas.microsoft.com/office/powerpoint/2010/main" val="585292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r>
                  <a:rPr lang="en-US" dirty="0"/>
                  <a:t>At least </a:t>
                </a:r>
                <a14:m>
                  <m:oMath xmlns:m="http://schemas.openxmlformats.org/officeDocument/2006/math">
                    <m:r>
                      <a:rPr lang="en-US" i="1" dirty="0">
                        <a:latin typeface="Cambria Math" panose="02040503050406030204" pitchFamily="18" charset="0"/>
                      </a:rPr>
                      <m:t>2</m:t>
                    </m:r>
                  </m:oMath>
                </a14:m>
                <a:r>
                  <a:rPr lang="en-US" dirty="0"/>
                  <a:t> pigeons are in the same hole. </a:t>
                </a:r>
              </a:p>
              <a:p>
                <a:endParaRPr lang="en-US" dirty="0"/>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4579" y="3106148"/>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3931" y="304995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2583" y="4618891"/>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1583" y="4893410"/>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1159" y="5183877"/>
            <a:ext cx="1363785" cy="1363785"/>
          </a:xfrm>
          <a:prstGeom prst="rect">
            <a:avLst/>
          </a:prstGeom>
        </p:spPr>
      </p:pic>
    </p:spTree>
    <p:extLst>
      <p:ext uri="{BB962C8B-B14F-4D97-AF65-F5344CB8AC3E}">
        <p14:creationId xmlns:p14="http://schemas.microsoft.com/office/powerpoint/2010/main" val="338088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9801F-E3FB-427C-A000-DEA78DEF019B}"/>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5</m:t>
                    </m:r>
                  </m:oMath>
                </a14:m>
                <a:r>
                  <a:rPr lang="en-US" dirty="0"/>
                  <a:t> pigeons, and place them into </a:t>
                </a:r>
                <a14:m>
                  <m:oMath xmlns:m="http://schemas.openxmlformats.org/officeDocument/2006/math">
                    <m:r>
                      <a:rPr lang="en-US" b="0" i="1" smtClean="0">
                        <a:latin typeface="Cambria Math" panose="02040503050406030204" pitchFamily="18" charset="0"/>
                      </a:rPr>
                      <m:t>4</m:t>
                    </m:r>
                  </m:oMath>
                </a14:m>
                <a:r>
                  <a:rPr lang="en-US" dirty="0"/>
                  <a:t> holes, then…</a:t>
                </a:r>
              </a:p>
              <a:p>
                <a:endParaRPr lang="en-US" dirty="0"/>
              </a:p>
              <a:p>
                <a:r>
                  <a:rPr lang="en-US" dirty="0"/>
                  <a:t>At least </a:t>
                </a:r>
                <a14:m>
                  <m:oMath xmlns:m="http://schemas.openxmlformats.org/officeDocument/2006/math">
                    <m:r>
                      <a:rPr lang="en-US" i="1" dirty="0">
                        <a:latin typeface="Cambria Math" panose="02040503050406030204" pitchFamily="18" charset="0"/>
                      </a:rPr>
                      <m:t>2</m:t>
                    </m:r>
                  </m:oMath>
                </a14:m>
                <a:r>
                  <a:rPr lang="en-US" dirty="0"/>
                  <a:t> pigeons are in the same hole. </a:t>
                </a:r>
              </a:p>
              <a:p>
                <a:endParaRPr lang="en-US" dirty="0"/>
              </a:p>
            </p:txBody>
          </p:sp>
        </mc:Choice>
        <mc:Fallback xmlns="">
          <p:sp>
            <p:nvSpPr>
              <p:cNvPr id="3" name="Content Placeholder 2">
                <a:extLst>
                  <a:ext uri="{FF2B5EF4-FFF2-40B4-BE49-F238E27FC236}">
                    <a16:creationId xmlns:a16="http://schemas.microsoft.com/office/drawing/2014/main" id="{D159801F-E3FB-427C-A000-DEA78DEF019B}"/>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F2D9D71-1EC8-4CD6-B826-1AFFC9BD7AA3}"/>
              </a:ext>
            </a:extLst>
          </p:cNvPr>
          <p:cNvSpPr/>
          <p:nvPr/>
        </p:nvSpPr>
        <p:spPr>
          <a:xfrm>
            <a:off x="7604368"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1C0707-2E06-444B-8079-39EEBAAF06DC}"/>
              </a:ext>
            </a:extLst>
          </p:cNvPr>
          <p:cNvSpPr/>
          <p:nvPr/>
        </p:nvSpPr>
        <p:spPr>
          <a:xfrm>
            <a:off x="9616829" y="2844800"/>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B3B38F-F3BA-4FA8-B3ED-6C01A6273D47}"/>
              </a:ext>
            </a:extLst>
          </p:cNvPr>
          <p:cNvSpPr/>
          <p:nvPr/>
        </p:nvSpPr>
        <p:spPr>
          <a:xfrm>
            <a:off x="7604368"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81C1FE-E514-4E49-BCEB-6B7A2B89CB9F}"/>
              </a:ext>
            </a:extLst>
          </p:cNvPr>
          <p:cNvSpPr/>
          <p:nvPr/>
        </p:nvSpPr>
        <p:spPr>
          <a:xfrm>
            <a:off x="9616829" y="4677508"/>
            <a:ext cx="1938216" cy="17740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parrow">
            <a:extLst>
              <a:ext uri="{FF2B5EF4-FFF2-40B4-BE49-F238E27FC236}">
                <a16:creationId xmlns:a16="http://schemas.microsoft.com/office/drawing/2014/main" id="{F6F58498-3F22-4AB8-8714-4A72ED1F8A3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0121" y="4456721"/>
            <a:ext cx="1363785" cy="1363785"/>
          </a:xfrm>
          <a:prstGeom prst="rect">
            <a:avLst/>
          </a:prstGeom>
        </p:spPr>
      </p:pic>
      <p:pic>
        <p:nvPicPr>
          <p:cNvPr id="10" name="Graphic 9" descr="Sparrow">
            <a:extLst>
              <a:ext uri="{FF2B5EF4-FFF2-40B4-BE49-F238E27FC236}">
                <a16:creationId xmlns:a16="http://schemas.microsoft.com/office/drawing/2014/main" id="{F0805C2D-8B13-4BAC-80B3-AB2705482D6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3931" y="3049953"/>
            <a:ext cx="1363785" cy="1363785"/>
          </a:xfrm>
          <a:prstGeom prst="rect">
            <a:avLst/>
          </a:prstGeom>
        </p:spPr>
      </p:pic>
      <p:pic>
        <p:nvPicPr>
          <p:cNvPr id="11" name="Graphic 10" descr="Sparrow">
            <a:extLst>
              <a:ext uri="{FF2B5EF4-FFF2-40B4-BE49-F238E27FC236}">
                <a16:creationId xmlns:a16="http://schemas.microsoft.com/office/drawing/2014/main" id="{EB20AB0F-48BD-4393-81C6-3252AAF5A2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3583" y="2538874"/>
            <a:ext cx="1363785" cy="1363785"/>
          </a:xfrm>
          <a:prstGeom prst="rect">
            <a:avLst/>
          </a:prstGeom>
        </p:spPr>
      </p:pic>
      <p:pic>
        <p:nvPicPr>
          <p:cNvPr id="12" name="Graphic 11" descr="Sparrow">
            <a:extLst>
              <a:ext uri="{FF2B5EF4-FFF2-40B4-BE49-F238E27FC236}">
                <a16:creationId xmlns:a16="http://schemas.microsoft.com/office/drawing/2014/main" id="{532CB15E-D024-4CDB-9301-ADAD8A2F2DF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1583" y="4893410"/>
            <a:ext cx="1363785" cy="1363785"/>
          </a:xfrm>
          <a:prstGeom prst="rect">
            <a:avLst/>
          </a:prstGeom>
        </p:spPr>
      </p:pic>
      <p:pic>
        <p:nvPicPr>
          <p:cNvPr id="13" name="Graphic 12" descr="Sparrow">
            <a:extLst>
              <a:ext uri="{FF2B5EF4-FFF2-40B4-BE49-F238E27FC236}">
                <a16:creationId xmlns:a16="http://schemas.microsoft.com/office/drawing/2014/main" id="{295B48B7-BFCE-4614-99B7-7393DC3063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9136" y="5190003"/>
            <a:ext cx="1363785" cy="1363785"/>
          </a:xfrm>
          <a:prstGeom prst="rect">
            <a:avLst/>
          </a:prstGeom>
        </p:spPr>
      </p:pic>
    </p:spTree>
    <p:extLst>
      <p:ext uri="{BB962C8B-B14F-4D97-AF65-F5344CB8AC3E}">
        <p14:creationId xmlns:p14="http://schemas.microsoft.com/office/powerpoint/2010/main" val="2210098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p:grpSp>
        <p:nvGrpSpPr>
          <p:cNvPr id="8" name="Group 7">
            <a:extLst>
              <a:ext uri="{FF2B5EF4-FFF2-40B4-BE49-F238E27FC236}">
                <a16:creationId xmlns:a16="http://schemas.microsoft.com/office/drawing/2014/main" id="{12CC588B-6D83-8CD1-29BB-D35BCE6F6FD8}"/>
              </a:ext>
            </a:extLst>
          </p:cNvPr>
          <p:cNvGrpSpPr/>
          <p:nvPr/>
        </p:nvGrpSpPr>
        <p:grpSpPr>
          <a:xfrm>
            <a:off x="575238" y="1400537"/>
            <a:ext cx="10594332" cy="4503874"/>
            <a:chOff x="1185841" y="3429000"/>
            <a:chExt cx="6111312" cy="1841645"/>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B54C9BB-B718-E7A1-F9F8-2439CFAA54D6}"/>
                    </a:ext>
                  </a:extLst>
                </p:cNvPr>
                <p:cNvSpPr/>
                <p:nvPr/>
              </p:nvSpPr>
              <p:spPr>
                <a:xfrm>
                  <a:off x="1185842" y="3429000"/>
                  <a:ext cx="6111311" cy="184164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800" b="1" i="1"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1000" b="1" i="1" dirty="0">
                    <a:solidFill>
                      <a:schemeClr val="bg1"/>
                    </a:solidFill>
                    <a:latin typeface="Segoe UI Semilight" panose="020B0402040204020203" pitchFamily="34" charset="0"/>
                    <a:cs typeface="Segoe UI Semilight" panose="020B0402040204020203" pitchFamily="34" charset="0"/>
                  </a:endParaRPr>
                </a:p>
                <a:p>
                  <a:r>
                    <a:rPr lang="en-US" sz="2800" b="1" i="1" dirty="0">
                      <a:solidFill>
                        <a:schemeClr val="bg1"/>
                      </a:solidFill>
                      <a:latin typeface="Segoe UI Semilight" panose="020B0402040204020203" pitchFamily="34" charset="0"/>
                      <a:cs typeface="Segoe UI Semilight" panose="020B0402040204020203" pitchFamily="34" charset="0"/>
                    </a:rPr>
                    <a:t>Version 1</a:t>
                  </a:r>
                </a:p>
                <a:p>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If you have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place them into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holes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&gt;</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then </a:t>
                  </a:r>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at least </a:t>
                  </a:r>
                  <a14:m>
                    <m:oMath xmlns:m="http://schemas.openxmlformats.org/officeDocument/2006/math">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rPr>
                        <m:t>2</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 are in the same hole.</a:t>
                  </a:r>
                  <a:endParaRPr lang="en-US" sz="2800"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800"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14" name="Rectangle 13">
                  <a:extLst>
                    <a:ext uri="{FF2B5EF4-FFF2-40B4-BE49-F238E27FC236}">
                      <a16:creationId xmlns:a16="http://schemas.microsoft.com/office/drawing/2014/main" id="{DB54C9BB-B718-E7A1-F9F8-2439CFAA54D6}"/>
                    </a:ext>
                  </a:extLst>
                </p:cNvPr>
                <p:cNvSpPr>
                  <a:spLocks noRot="1" noChangeAspect="1" noMove="1" noResize="1" noEditPoints="1" noAdjustHandles="1" noChangeArrowheads="1" noChangeShapeType="1" noTextEdit="1"/>
                </p:cNvSpPr>
                <p:nvPr/>
              </p:nvSpPr>
              <p:spPr>
                <a:xfrm>
                  <a:off x="1185842" y="3429000"/>
                  <a:ext cx="6111311" cy="1841645"/>
                </a:xfrm>
                <a:prstGeom prst="rect">
                  <a:avLst/>
                </a:prstGeom>
                <a:blipFill>
                  <a:blip r:embed="rId3"/>
                  <a:stretch>
                    <a:fillRect l="-1151" r="-1784"/>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11AE1F9-001E-5556-DE8C-9FDB99ACAE2B}"/>
                </a:ext>
              </a:extLst>
            </p:cNvPr>
            <p:cNvSpPr/>
            <p:nvPr/>
          </p:nvSpPr>
          <p:spPr>
            <a:xfrm>
              <a:off x="1185841" y="3429001"/>
              <a:ext cx="6111312" cy="34246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Pigeonhole Principle</a:t>
              </a:r>
            </a:p>
          </p:txBody>
        </p:sp>
      </p:grpSp>
      <p:sp>
        <p:nvSpPr>
          <p:cNvPr id="4" name="TextBox 3">
            <a:extLst>
              <a:ext uri="{FF2B5EF4-FFF2-40B4-BE49-F238E27FC236}">
                <a16:creationId xmlns:a16="http://schemas.microsoft.com/office/drawing/2014/main" id="{615E629D-0560-AF76-88A6-3BFA18088D77}"/>
              </a:ext>
            </a:extLst>
          </p:cNvPr>
          <p:cNvSpPr txBox="1"/>
          <p:nvPr/>
        </p:nvSpPr>
        <p:spPr>
          <a:xfrm>
            <a:off x="575238" y="5976245"/>
            <a:ext cx="10594329" cy="769441"/>
          </a:xfrm>
          <a:prstGeom prst="rect">
            <a:avLst/>
          </a:prstGeom>
          <a:noFill/>
        </p:spPr>
        <p:txBody>
          <a:bodyPr wrap="square">
            <a:spAutoFit/>
          </a:bodyPr>
          <a:lstStyle/>
          <a:p>
            <a:r>
              <a:rPr lang="en-US" sz="2200" i="1" dirty="0">
                <a:latin typeface="Segoe UI" panose="020B0502040204020203" pitchFamily="34" charset="0"/>
                <a:cs typeface="Segoe UI" panose="020B0502040204020203" pitchFamily="34" charset="0"/>
              </a:rPr>
              <a:t>Note: we’re not making guarantees about every pigeonhole – we’re just guaranteeing that there is </a:t>
            </a:r>
            <a:r>
              <a:rPr lang="en-US" sz="2200" i="1" u="sng" dirty="0">
                <a:latin typeface="Segoe UI" panose="020B0502040204020203" pitchFamily="34" charset="0"/>
                <a:cs typeface="Segoe UI" panose="020B0502040204020203" pitchFamily="34" charset="0"/>
              </a:rPr>
              <a:t>at least one hole</a:t>
            </a:r>
            <a:r>
              <a:rPr lang="en-US" sz="2200" i="1" dirty="0">
                <a:latin typeface="Segoe UI" panose="020B0502040204020203" pitchFamily="34" charset="0"/>
                <a:cs typeface="Segoe UI" panose="020B0502040204020203" pitchFamily="34" charset="0"/>
              </a:rPr>
              <a:t> with </a:t>
            </a:r>
            <a:r>
              <a:rPr lang="en-US" sz="2200" i="1" u="sng" dirty="0">
                <a:latin typeface="Segoe UI" panose="020B0502040204020203" pitchFamily="34" charset="0"/>
                <a:cs typeface="Segoe UI" panose="020B0502040204020203" pitchFamily="34" charset="0"/>
              </a:rPr>
              <a:t>at least</a:t>
            </a:r>
            <a:r>
              <a:rPr lang="en-US" sz="2200" i="1" dirty="0">
                <a:latin typeface="Segoe UI" panose="020B0502040204020203" pitchFamily="34" charset="0"/>
                <a:cs typeface="Segoe UI" panose="020B0502040204020203" pitchFamily="34" charset="0"/>
              </a:rPr>
              <a:t> a certain number of pigeons</a:t>
            </a:r>
          </a:p>
        </p:txBody>
      </p:sp>
    </p:spTree>
    <p:extLst>
      <p:ext uri="{BB962C8B-B14F-4D97-AF65-F5344CB8AC3E}">
        <p14:creationId xmlns:p14="http://schemas.microsoft.com/office/powerpoint/2010/main" val="3072016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5B8-91B8-4458-A140-5D9210D1E101}"/>
              </a:ext>
            </a:extLst>
          </p:cNvPr>
          <p:cNvSpPr>
            <a:spLocks noGrp="1"/>
          </p:cNvSpPr>
          <p:nvPr>
            <p:ph type="title"/>
          </p:nvPr>
        </p:nvSpPr>
        <p:spPr/>
        <p:txBody>
          <a:bodyPr/>
          <a:lstStyle/>
          <a:p>
            <a:r>
              <a:rPr lang="en-US" dirty="0"/>
              <a:t>Pigeonhole Principle</a:t>
            </a:r>
          </a:p>
        </p:txBody>
      </p:sp>
      <p:grpSp>
        <p:nvGrpSpPr>
          <p:cNvPr id="8" name="Group 7">
            <a:extLst>
              <a:ext uri="{FF2B5EF4-FFF2-40B4-BE49-F238E27FC236}">
                <a16:creationId xmlns:a16="http://schemas.microsoft.com/office/drawing/2014/main" id="{12CC588B-6D83-8CD1-29BB-D35BCE6F6FD8}"/>
              </a:ext>
            </a:extLst>
          </p:cNvPr>
          <p:cNvGrpSpPr/>
          <p:nvPr/>
        </p:nvGrpSpPr>
        <p:grpSpPr>
          <a:xfrm>
            <a:off x="575238" y="1400537"/>
            <a:ext cx="10594332" cy="4503874"/>
            <a:chOff x="1185841" y="3429000"/>
            <a:chExt cx="6111312" cy="1841645"/>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B54C9BB-B718-E7A1-F9F8-2439CFAA54D6}"/>
                    </a:ext>
                  </a:extLst>
                </p:cNvPr>
                <p:cNvSpPr/>
                <p:nvPr/>
              </p:nvSpPr>
              <p:spPr>
                <a:xfrm>
                  <a:off x="1185842" y="3429000"/>
                  <a:ext cx="6111311" cy="184164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800" b="1" i="1" dirty="0">
                    <a:solidFill>
                      <a:schemeClr val="bg1"/>
                    </a:solidFill>
                    <a:latin typeface="Segoe UI Semilight" panose="020B0402040204020203" pitchFamily="34" charset="0"/>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1000" b="1" i="1" dirty="0">
                    <a:solidFill>
                      <a:schemeClr val="bg1"/>
                    </a:solidFill>
                    <a:latin typeface="Segoe UI Semilight" panose="020B0402040204020203" pitchFamily="34" charset="0"/>
                    <a:cs typeface="Segoe UI Semilight" panose="020B0402040204020203" pitchFamily="34" charset="0"/>
                  </a:endParaRPr>
                </a:p>
                <a:p>
                  <a:r>
                    <a:rPr lang="en-US" sz="2800" b="1" i="1" dirty="0">
                      <a:solidFill>
                        <a:schemeClr val="bg1"/>
                      </a:solidFill>
                      <a:latin typeface="Segoe UI Semilight" panose="020B0402040204020203" pitchFamily="34" charset="0"/>
                      <a:cs typeface="Segoe UI Semilight" panose="020B0402040204020203" pitchFamily="34" charset="0"/>
                    </a:rPr>
                    <a:t>Version 1</a:t>
                  </a:r>
                </a:p>
                <a:p>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If you have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place them into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holes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&gt;</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then </a:t>
                  </a:r>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at least </a:t>
                  </a:r>
                  <a14:m>
                    <m:oMath xmlns:m="http://schemas.openxmlformats.org/officeDocument/2006/math">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rPr>
                        <m:t>2</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 are in the same hole.</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a:p>
                  <a:r>
                    <a:rPr lang="en-US" sz="2800" b="1" i="1" dirty="0">
                      <a:solidFill>
                        <a:schemeClr val="bg1"/>
                      </a:solidFill>
                      <a:latin typeface="Segoe UI Semilight" panose="020B0402040204020203" pitchFamily="34" charset="0"/>
                      <a:cs typeface="Segoe UI Semilight" panose="020B0402040204020203" pitchFamily="34" charset="0"/>
                    </a:rPr>
                    <a:t>Version 2 (generalized)</a:t>
                  </a:r>
                </a:p>
                <a:p>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If you have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place them into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holes</a:t>
                  </a: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𝒏</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&gt;</m:t>
                      </m:r>
                      <m:r>
                        <a:rPr kumimoji="0" lang="en-US" sz="2800" b="1" i="1" u="none" strike="noStrike" kern="1200" cap="none" spc="0" normalizeH="0" baseline="0" noProof="0" smtClean="0">
                          <a:ln>
                            <a:noFill/>
                          </a:ln>
                          <a:solidFill>
                            <a:schemeClr val="bg1"/>
                          </a:solidFill>
                          <a:effectLst/>
                          <a:uLnTx/>
                          <a:uFillTx/>
                          <a:latin typeface="Cambria Math" panose="02040503050406030204" pitchFamily="18" charset="0"/>
                          <a:ea typeface="+mn-ea"/>
                        </a:rPr>
                        <m:t>𝒌</m:t>
                      </m:r>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then </a:t>
                  </a:r>
                  <a:r>
                    <a:rPr kumimoji="0" lang="en-US" sz="2800" b="1"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at least </a:t>
                  </a:r>
                  <a14:m>
                    <m:oMath xmlns:m="http://schemas.openxmlformats.org/officeDocument/2006/math">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oMath>
                  </a14:m>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 pigeons are in the same hole.</a:t>
                  </a:r>
                  <a:endParaRPr lang="en-US" sz="2800" b="1" i="1" dirty="0">
                    <a:solidFill>
                      <a:schemeClr val="bg1"/>
                    </a:solidFill>
                    <a:latin typeface="Segoe UI Semilight" panose="020B0402040204020203" pitchFamily="34" charset="0"/>
                    <a:cs typeface="Segoe UI Semilight" panose="020B0402040204020203" pitchFamily="34" charset="0"/>
                  </a:endParaRPr>
                </a:p>
              </p:txBody>
            </p:sp>
          </mc:Choice>
          <mc:Fallback xmlns="">
            <p:sp>
              <p:nvSpPr>
                <p:cNvPr id="14" name="Rectangle 13">
                  <a:extLst>
                    <a:ext uri="{FF2B5EF4-FFF2-40B4-BE49-F238E27FC236}">
                      <a16:creationId xmlns:a16="http://schemas.microsoft.com/office/drawing/2014/main" id="{DB54C9BB-B718-E7A1-F9F8-2439CFAA54D6}"/>
                    </a:ext>
                  </a:extLst>
                </p:cNvPr>
                <p:cNvSpPr>
                  <a:spLocks noRot="1" noChangeAspect="1" noMove="1" noResize="1" noEditPoints="1" noAdjustHandles="1" noChangeArrowheads="1" noChangeShapeType="1" noTextEdit="1"/>
                </p:cNvSpPr>
                <p:nvPr/>
              </p:nvSpPr>
              <p:spPr>
                <a:xfrm>
                  <a:off x="1185842" y="3429000"/>
                  <a:ext cx="6111311" cy="1841645"/>
                </a:xfrm>
                <a:prstGeom prst="rect">
                  <a:avLst/>
                </a:prstGeom>
                <a:blipFill>
                  <a:blip r:embed="rId3"/>
                  <a:stretch>
                    <a:fillRect l="-1151" r="-1784"/>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11AE1F9-001E-5556-DE8C-9FDB99ACAE2B}"/>
                </a:ext>
              </a:extLst>
            </p:cNvPr>
            <p:cNvSpPr/>
            <p:nvPr/>
          </p:nvSpPr>
          <p:spPr>
            <a:xfrm>
              <a:off x="1185841" y="3429001"/>
              <a:ext cx="6111312" cy="34246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Pigeonhole Principle</a:t>
              </a:r>
            </a:p>
          </p:txBody>
        </p:sp>
      </p:grpSp>
      <p:sp>
        <p:nvSpPr>
          <p:cNvPr id="4" name="TextBox 3">
            <a:extLst>
              <a:ext uri="{FF2B5EF4-FFF2-40B4-BE49-F238E27FC236}">
                <a16:creationId xmlns:a16="http://schemas.microsoft.com/office/drawing/2014/main" id="{615E629D-0560-AF76-88A6-3BFA18088D77}"/>
              </a:ext>
            </a:extLst>
          </p:cNvPr>
          <p:cNvSpPr txBox="1"/>
          <p:nvPr/>
        </p:nvSpPr>
        <p:spPr>
          <a:xfrm>
            <a:off x="575238" y="5976245"/>
            <a:ext cx="10594329" cy="769441"/>
          </a:xfrm>
          <a:prstGeom prst="rect">
            <a:avLst/>
          </a:prstGeom>
          <a:noFill/>
        </p:spPr>
        <p:txBody>
          <a:bodyPr wrap="square">
            <a:spAutoFit/>
          </a:bodyPr>
          <a:lstStyle/>
          <a:p>
            <a:r>
              <a:rPr lang="en-US" sz="2200" i="1" dirty="0">
                <a:latin typeface="Segoe UI" panose="020B0502040204020203" pitchFamily="34" charset="0"/>
                <a:cs typeface="Segoe UI" panose="020B0502040204020203" pitchFamily="34" charset="0"/>
              </a:rPr>
              <a:t>Note: we’re not making guarantees about every pigeonhole – we’re just guaranteeing that there is </a:t>
            </a:r>
            <a:r>
              <a:rPr lang="en-US" sz="2200" i="1" u="sng" dirty="0">
                <a:latin typeface="Segoe UI" panose="020B0502040204020203" pitchFamily="34" charset="0"/>
                <a:cs typeface="Segoe UI" panose="020B0502040204020203" pitchFamily="34" charset="0"/>
              </a:rPr>
              <a:t>at least one hole</a:t>
            </a:r>
            <a:r>
              <a:rPr lang="en-US" sz="2200" i="1" dirty="0">
                <a:latin typeface="Segoe UI" panose="020B0502040204020203" pitchFamily="34" charset="0"/>
                <a:cs typeface="Segoe UI" panose="020B0502040204020203" pitchFamily="34" charset="0"/>
              </a:rPr>
              <a:t> with </a:t>
            </a:r>
            <a:r>
              <a:rPr lang="en-US" sz="2200" i="1" u="sng" dirty="0">
                <a:latin typeface="Segoe UI" panose="020B0502040204020203" pitchFamily="34" charset="0"/>
                <a:cs typeface="Segoe UI" panose="020B0502040204020203" pitchFamily="34" charset="0"/>
              </a:rPr>
              <a:t>at least</a:t>
            </a:r>
            <a:r>
              <a:rPr lang="en-US" sz="2200" i="1" dirty="0">
                <a:latin typeface="Segoe UI" panose="020B0502040204020203" pitchFamily="34" charset="0"/>
                <a:cs typeface="Segoe UI" panose="020B0502040204020203" pitchFamily="34" charset="0"/>
              </a:rPr>
              <a:t> a certain number of pigeons</a:t>
            </a:r>
          </a:p>
        </p:txBody>
      </p:sp>
    </p:spTree>
    <p:extLst>
      <p:ext uri="{BB962C8B-B14F-4D97-AF65-F5344CB8AC3E}">
        <p14:creationId xmlns:p14="http://schemas.microsoft.com/office/powerpoint/2010/main" val="2129665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0194-8013-43DB-9A4C-026CEB060F55}"/>
              </a:ext>
            </a:extLst>
          </p:cNvPr>
          <p:cNvSpPr>
            <a:spLocks noGrp="1"/>
          </p:cNvSpPr>
          <p:nvPr>
            <p:ph type="title"/>
          </p:nvPr>
        </p:nvSpPr>
        <p:spPr/>
        <p:txBody>
          <a:bodyPr/>
          <a:lstStyle/>
          <a:p>
            <a:r>
              <a:rPr lang="en-US" dirty="0"/>
              <a:t>Pigeonhole Principle (generalized)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C054F1-D295-4F81-91B0-9B7DE907DEA6}"/>
                  </a:ext>
                </a:extLst>
              </p:cNvPr>
              <p:cNvSpPr>
                <a:spLocks noGrp="1"/>
              </p:cNvSpPr>
              <p:nvPr>
                <p:ph idx="1"/>
              </p:nvPr>
            </p:nvSpPr>
            <p:spPr/>
            <p:txBody>
              <a:bodyPr/>
              <a:lstStyle/>
              <a:p>
                <a:r>
                  <a:rPr lang="en-US" dirty="0"/>
                  <a:t>If you have </a:t>
                </a:r>
                <a14:m>
                  <m:oMath xmlns:m="http://schemas.openxmlformats.org/officeDocument/2006/math">
                    <m:r>
                      <a:rPr lang="en-US" b="0" i="1" smtClean="0">
                        <a:latin typeface="Cambria Math" panose="02040503050406030204" pitchFamily="18" charset="0"/>
                      </a:rPr>
                      <m:t>𝑛</m:t>
                    </m:r>
                  </m:oMath>
                </a14:m>
                <a:r>
                  <a:rPr lang="en-US" dirty="0"/>
                  <a:t> pigeons and </a:t>
                </a:r>
                <a14:m>
                  <m:oMath xmlns:m="http://schemas.openxmlformats.org/officeDocument/2006/math">
                    <m:r>
                      <a:rPr lang="en-US" b="0" i="1" smtClean="0">
                        <a:latin typeface="Cambria Math" panose="02040503050406030204" pitchFamily="18" charset="0"/>
                      </a:rPr>
                      <m:t>𝑘</m:t>
                    </m:r>
                  </m:oMath>
                </a14:m>
                <a:r>
                  <a:rPr lang="en-US" dirty="0"/>
                  <a:t> pigeonholes, then there is </a:t>
                </a:r>
                <a:r>
                  <a:rPr lang="en-US" u="sng" dirty="0"/>
                  <a:t>at least one</a:t>
                </a:r>
                <a:r>
                  <a:rPr lang="en-US" dirty="0"/>
                  <a:t> pigeonhole that has at least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pigeons.</a:t>
                </a:r>
              </a:p>
              <a:p>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r>
                  <a:rPr lang="en-US" dirty="0"/>
                  <a:t> is the “ceiling” of </a:t>
                </a:r>
                <a14:m>
                  <m:oMath xmlns:m="http://schemas.openxmlformats.org/officeDocument/2006/math">
                    <m:r>
                      <a:rPr lang="en-US" b="0" i="1" smtClean="0">
                        <a:latin typeface="Cambria Math" panose="02040503050406030204" pitchFamily="18" charset="0"/>
                      </a:rPr>
                      <m:t>𝑎</m:t>
                    </m:r>
                  </m:oMath>
                </a14:m>
                <a:r>
                  <a:rPr lang="en-US" dirty="0"/>
                  <a:t> (it means always round up,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=2</m:t>
                    </m:r>
                  </m:oMath>
                </a14:m>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oMath>
                </a14:m>
                <a:r>
                  <a:rPr lang="en-US" dirty="0"/>
                  <a:t>).</a:t>
                </a:r>
              </a:p>
              <a:p>
                <a:endParaRPr lang="en-US" dirty="0"/>
              </a:p>
              <a:p>
                <a:endParaRPr lang="en-US" dirty="0"/>
              </a:p>
              <a:p>
                <a:endParaRPr lang="en-US" dirty="0"/>
              </a:p>
              <a:p>
                <a:r>
                  <a:rPr lang="en-US" i="1" dirty="0"/>
                  <a:t>e.g., 5 pigeons and 4 holes -&gt; at least 1 hole has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1.25</m:t>
                        </m:r>
                      </m:e>
                    </m:d>
                    <m:r>
                      <a:rPr lang="en-US" b="0" i="1" smtClean="0">
                        <a:latin typeface="Cambria Math" panose="02040503050406030204" pitchFamily="18" charset="0"/>
                      </a:rPr>
                      <m:t>=2</m:t>
                    </m:r>
                  </m:oMath>
                </a14:m>
                <a:r>
                  <a:rPr lang="en-US" i="1" dirty="0"/>
                  <a:t> pigeons</a:t>
                </a:r>
              </a:p>
            </p:txBody>
          </p:sp>
        </mc:Choice>
        <mc:Fallback xmlns="">
          <p:sp>
            <p:nvSpPr>
              <p:cNvPr id="3" name="Content Placeholder 2">
                <a:extLst>
                  <a:ext uri="{FF2B5EF4-FFF2-40B4-BE49-F238E27FC236}">
                    <a16:creationId xmlns:a16="http://schemas.microsoft.com/office/drawing/2014/main" id="{ABC054F1-D295-4F81-91B0-9B7DE907DEA6}"/>
                  </a:ext>
                </a:extLst>
              </p:cNvPr>
              <p:cNvSpPr>
                <a:spLocks noGrp="1" noRot="1" noChangeAspect="1" noMove="1" noResize="1" noEditPoints="1" noAdjustHandles="1" noChangeArrowheads="1" noChangeShapeType="1" noTextEdit="1"/>
              </p:cNvSpPr>
              <p:nvPr>
                <p:ph idx="1"/>
              </p:nvPr>
            </p:nvSpPr>
            <p:spPr>
              <a:blipFill>
                <a:blip r:embed="rId3"/>
                <a:stretch>
                  <a:fillRect l="-1525"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044343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0693-0075-879C-4651-6D786E9BD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EAD58-872B-3AA3-500C-8D333C6F67F2}"/>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239939-1456-197F-3FC5-53A0943AB17A}"/>
                  </a:ext>
                </a:extLst>
              </p:cNvPr>
              <p:cNvSpPr>
                <a:spLocks noGrp="1"/>
              </p:cNvSpPr>
              <p:nvPr>
                <p:ph idx="1"/>
              </p:nvPr>
            </p:nvSpPr>
            <p:spPr/>
            <p:txBody>
              <a:bodyPr>
                <a:normAutofit lnSpcReduction="10000"/>
              </a:bodyPr>
              <a:lstStyle/>
              <a:p>
                <a:r>
                  <a:rPr lang="en-US" dirty="0"/>
                  <a:t>If you have to take </a:t>
                </a:r>
                <a14:m>
                  <m:oMath xmlns:m="http://schemas.openxmlformats.org/officeDocument/2006/math">
                    <m:r>
                      <a:rPr lang="en-US" i="1" dirty="0" smtClean="0">
                        <a:latin typeface="Cambria Math" panose="02040503050406030204" pitchFamily="18" charset="0"/>
                      </a:rPr>
                      <m:t>10</m:t>
                    </m:r>
                  </m:oMath>
                </a14:m>
                <a:r>
                  <a:rPr lang="en-US" dirty="0"/>
                  <a:t> classes, and have </a:t>
                </a:r>
                <a14:m>
                  <m:oMath xmlns:m="http://schemas.openxmlformats.org/officeDocument/2006/math">
                    <m:r>
                      <a:rPr lang="en-US" i="1" dirty="0" smtClean="0">
                        <a:latin typeface="Cambria Math" panose="02040503050406030204" pitchFamily="18" charset="0"/>
                      </a:rPr>
                      <m:t>3</m:t>
                    </m:r>
                  </m:oMath>
                </a14:m>
                <a:r>
                  <a:rPr lang="en-US" dirty="0"/>
                  <a:t> quarters to take them in, then…</a:t>
                </a:r>
              </a:p>
              <a:p>
                <a:endParaRPr lang="en-US" dirty="0"/>
              </a:p>
              <a:p>
                <a:r>
                  <a:rPr lang="en-US" b="1" dirty="0"/>
                  <a:t>Pigeons</a:t>
                </a:r>
                <a:r>
                  <a:rPr lang="en-US" dirty="0"/>
                  <a:t>: The classes to take</a:t>
                </a:r>
              </a:p>
              <a:p>
                <a:r>
                  <a:rPr lang="en-US" b="1" dirty="0"/>
                  <a:t>Pigeonholes</a:t>
                </a:r>
                <a:r>
                  <a:rPr lang="en-US" dirty="0"/>
                  <a:t>: The quarter</a:t>
                </a:r>
              </a:p>
              <a:p>
                <a:r>
                  <a:rPr lang="en-US" b="1" dirty="0"/>
                  <a:t>Mapping</a:t>
                </a:r>
                <a:r>
                  <a:rPr lang="en-US" dirty="0"/>
                  <a:t>: Which class you take the quarter in </a:t>
                </a:r>
              </a:p>
              <a:p>
                <a:pPr lvl="1"/>
                <a:r>
                  <a:rPr lang="en-US" dirty="0"/>
                  <a:t>(each class will be assigned to exactly 1 quarter)</a:t>
                </a:r>
              </a:p>
              <a:p>
                <a:endParaRPr lang="en-US" dirty="0"/>
              </a:p>
              <a:p>
                <a:r>
                  <a:rPr lang="en-US" dirty="0"/>
                  <a:t>Applying the pigeonhole principle, there is at least one quarter where you take at least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3</m:t>
                            </m:r>
                          </m:den>
                        </m:f>
                      </m:e>
                    </m:d>
                    <m:r>
                      <a:rPr lang="en-US" b="0" i="1" smtClean="0">
                        <a:latin typeface="Cambria Math" panose="02040503050406030204" pitchFamily="18" charset="0"/>
                      </a:rPr>
                      <m:t>=4</m:t>
                    </m:r>
                  </m:oMath>
                </a14:m>
                <a:r>
                  <a:rPr lang="en-US" dirty="0"/>
                  <a:t> courses.</a:t>
                </a:r>
              </a:p>
            </p:txBody>
          </p:sp>
        </mc:Choice>
        <mc:Fallback xmlns="">
          <p:sp>
            <p:nvSpPr>
              <p:cNvPr id="3" name="Content Placeholder 2">
                <a:extLst>
                  <a:ext uri="{FF2B5EF4-FFF2-40B4-BE49-F238E27FC236}">
                    <a16:creationId xmlns:a16="http://schemas.microsoft.com/office/drawing/2014/main" id="{A5DF455E-6DF9-4FA9-8C44-4EB26C51E222}"/>
                  </a:ext>
                </a:extLst>
              </p:cNvPr>
              <p:cNvSpPr>
                <a:spLocks noGrp="1" noRot="1" noChangeAspect="1" noMove="1" noResize="1" noEditPoints="1" noAdjustHandles="1" noChangeArrowheads="1" noChangeShapeType="1" noTextEdit="1"/>
              </p:cNvSpPr>
              <p:nvPr>
                <p:ph idx="1"/>
              </p:nvPr>
            </p:nvSpPr>
            <p:spPr>
              <a:blipFill>
                <a:blip r:embed="rId3"/>
                <a:stretch>
                  <a:fillRect l="-1525" t="-3019" b="-252"/>
                </a:stretch>
              </a:blipFill>
            </p:spPr>
            <p:txBody>
              <a:bodyPr/>
              <a:lstStyle/>
              <a:p>
                <a:r>
                  <a:rPr lang="en-US">
                    <a:noFill/>
                  </a:rPr>
                  <a:t> </a:t>
                </a:r>
              </a:p>
            </p:txBody>
          </p:sp>
        </mc:Fallback>
      </mc:AlternateContent>
    </p:spTree>
    <p:extLst>
      <p:ext uri="{BB962C8B-B14F-4D97-AF65-F5344CB8AC3E}">
        <p14:creationId xmlns:p14="http://schemas.microsoft.com/office/powerpoint/2010/main" val="2840302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84BB-8855-4A86-9D3D-3C8E79593785}"/>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DF455E-6DF9-4FA9-8C44-4EB26C51E222}"/>
                  </a:ext>
                </a:extLst>
              </p:cNvPr>
              <p:cNvSpPr>
                <a:spLocks noGrp="1"/>
              </p:cNvSpPr>
              <p:nvPr>
                <p:ph idx="1"/>
              </p:nvPr>
            </p:nvSpPr>
            <p:spPr/>
            <p:txBody>
              <a:bodyPr>
                <a:normAutofit lnSpcReduction="10000"/>
              </a:bodyPr>
              <a:lstStyle/>
              <a:p>
                <a:r>
                  <a:rPr lang="en-US" dirty="0"/>
                  <a:t>If you have to take </a:t>
                </a:r>
                <a14:m>
                  <m:oMath xmlns:m="http://schemas.openxmlformats.org/officeDocument/2006/math">
                    <m:r>
                      <a:rPr lang="en-US" i="1" dirty="0" smtClean="0">
                        <a:latin typeface="Cambria Math" panose="02040503050406030204" pitchFamily="18" charset="0"/>
                      </a:rPr>
                      <m:t>10</m:t>
                    </m:r>
                  </m:oMath>
                </a14:m>
                <a:r>
                  <a:rPr lang="en-US" dirty="0"/>
                  <a:t> classes, and have </a:t>
                </a:r>
                <a14:m>
                  <m:oMath xmlns:m="http://schemas.openxmlformats.org/officeDocument/2006/math">
                    <m:r>
                      <a:rPr lang="en-US" i="1" dirty="0" smtClean="0">
                        <a:latin typeface="Cambria Math" panose="02040503050406030204" pitchFamily="18" charset="0"/>
                      </a:rPr>
                      <m:t>3</m:t>
                    </m:r>
                  </m:oMath>
                </a14:m>
                <a:r>
                  <a:rPr lang="en-US" dirty="0"/>
                  <a:t> quarters to take them in, then…</a:t>
                </a:r>
              </a:p>
              <a:p>
                <a:endParaRPr lang="en-US" dirty="0"/>
              </a:p>
              <a:p>
                <a:r>
                  <a:rPr lang="en-US" b="1" dirty="0"/>
                  <a:t>Pigeons</a:t>
                </a:r>
                <a:r>
                  <a:rPr lang="en-US" dirty="0"/>
                  <a:t>: The classes to take</a:t>
                </a:r>
              </a:p>
              <a:p>
                <a:r>
                  <a:rPr lang="en-US" b="1" dirty="0"/>
                  <a:t>Pigeonholes</a:t>
                </a:r>
                <a:r>
                  <a:rPr lang="en-US" dirty="0"/>
                  <a:t>: The quarter</a:t>
                </a:r>
              </a:p>
              <a:p>
                <a:r>
                  <a:rPr lang="en-US" b="1" dirty="0"/>
                  <a:t>Mapping</a:t>
                </a:r>
                <a:r>
                  <a:rPr lang="en-US" dirty="0"/>
                  <a:t>: Which class you take the quarter in </a:t>
                </a:r>
              </a:p>
              <a:p>
                <a:pPr lvl="1"/>
                <a:r>
                  <a:rPr lang="en-US" dirty="0"/>
                  <a:t>(each class will be assigned to exactly 1 quarter)</a:t>
                </a:r>
              </a:p>
              <a:p>
                <a:endParaRPr lang="en-US" dirty="0"/>
              </a:p>
              <a:p>
                <a:r>
                  <a:rPr lang="en-US" dirty="0"/>
                  <a:t>Applying the pigeonhole principle, there is at least one quarter where you take at least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3</m:t>
                            </m:r>
                          </m:den>
                        </m:f>
                      </m:e>
                    </m:d>
                    <m:r>
                      <a:rPr lang="en-US" b="0" i="1" smtClean="0">
                        <a:latin typeface="Cambria Math" panose="02040503050406030204" pitchFamily="18" charset="0"/>
                      </a:rPr>
                      <m:t>=4</m:t>
                    </m:r>
                  </m:oMath>
                </a14:m>
                <a:r>
                  <a:rPr lang="en-US" dirty="0"/>
                  <a:t> courses.</a:t>
                </a:r>
              </a:p>
            </p:txBody>
          </p:sp>
        </mc:Choice>
        <mc:Fallback xmlns="">
          <p:sp>
            <p:nvSpPr>
              <p:cNvPr id="3" name="Content Placeholder 2">
                <a:extLst>
                  <a:ext uri="{FF2B5EF4-FFF2-40B4-BE49-F238E27FC236}">
                    <a16:creationId xmlns:a16="http://schemas.microsoft.com/office/drawing/2014/main" id="{A5DF455E-6DF9-4FA9-8C44-4EB26C51E222}"/>
                  </a:ext>
                </a:extLst>
              </p:cNvPr>
              <p:cNvSpPr>
                <a:spLocks noGrp="1" noRot="1" noChangeAspect="1" noMove="1" noResize="1" noEditPoints="1" noAdjustHandles="1" noChangeArrowheads="1" noChangeShapeType="1" noTextEdit="1"/>
              </p:cNvSpPr>
              <p:nvPr>
                <p:ph idx="1"/>
              </p:nvPr>
            </p:nvSpPr>
            <p:spPr>
              <a:blipFill>
                <a:blip r:embed="rId3"/>
                <a:stretch>
                  <a:fillRect l="-1525" t="-3019" b="-252"/>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9380D0C4-EE63-E29D-089D-0B6D87F99374}"/>
              </a:ext>
            </a:extLst>
          </p:cNvPr>
          <p:cNvSpPr/>
          <p:nvPr/>
        </p:nvSpPr>
        <p:spPr>
          <a:xfrm>
            <a:off x="7785463" y="2468879"/>
            <a:ext cx="4127863" cy="2561244"/>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prstClr val="black"/>
                </a:solidFill>
                <a:latin typeface="Segoe UI Semilight" panose="020B0402040204020203" pitchFamily="34" charset="0"/>
                <a:cs typeface="Segoe UI Semilight" panose="020B0402040204020203" pitchFamily="34" charset="0"/>
              </a:rPr>
              <a:t>Remember!</a:t>
            </a:r>
          </a:p>
          <a:p>
            <a:r>
              <a:rPr lang="en-US" sz="2400" dirty="0">
                <a:solidFill>
                  <a:prstClr val="black"/>
                </a:solidFill>
                <a:latin typeface="Segoe UI Semilight" panose="020B0402040204020203" pitchFamily="34" charset="0"/>
                <a:cs typeface="Segoe UI Semilight" panose="020B0402040204020203" pitchFamily="34" charset="0"/>
              </a:rPr>
              <a:t>When defining pigeons and pigeonholes, every pigeon </a:t>
            </a:r>
            <a:r>
              <a:rPr lang="en-US" sz="2400" b="1" dirty="0">
                <a:solidFill>
                  <a:prstClr val="black"/>
                </a:solidFill>
                <a:latin typeface="Segoe UI Semilight" panose="020B0402040204020203" pitchFamily="34" charset="0"/>
                <a:cs typeface="Segoe UI Semilight" panose="020B0402040204020203" pitchFamily="34" charset="0"/>
              </a:rPr>
              <a:t>must</a:t>
            </a:r>
            <a:r>
              <a:rPr lang="en-US" sz="2400" dirty="0">
                <a:solidFill>
                  <a:prstClr val="black"/>
                </a:solidFill>
                <a:latin typeface="Segoe UI Semilight" panose="020B0402040204020203" pitchFamily="34" charset="0"/>
                <a:cs typeface="Segoe UI Semilight" panose="020B0402040204020203" pitchFamily="34" charset="0"/>
              </a:rPr>
              <a:t> be assigned to one pigeonhole </a:t>
            </a:r>
          </a:p>
        </p:txBody>
      </p:sp>
    </p:spTree>
    <p:extLst>
      <p:ext uri="{BB962C8B-B14F-4D97-AF65-F5344CB8AC3E}">
        <p14:creationId xmlns:p14="http://schemas.microsoft.com/office/powerpoint/2010/main" val="3697060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75240" y="3840480"/>
                <a:ext cx="11187258" cy="3095897"/>
              </a:xfrm>
            </p:spPr>
            <p:txBody>
              <a:bodyPr>
                <a:normAutofit lnSpcReduction="10000"/>
              </a:bodyPr>
              <a:lstStyle/>
              <a:p>
                <a:r>
                  <a:rPr lang="en-US" dirty="0"/>
                  <a:t>1. What are the </a:t>
                </a:r>
                <a:r>
                  <a:rPr lang="en-US" b="1" dirty="0"/>
                  <a:t>pigeons?</a:t>
                </a:r>
              </a:p>
              <a:p>
                <a:r>
                  <a:rPr lang="en-US" b="1" dirty="0"/>
                  <a:t>2. </a:t>
                </a:r>
                <a:r>
                  <a:rPr lang="en-US" dirty="0"/>
                  <a:t>What are the </a:t>
                </a:r>
                <a:r>
                  <a:rPr lang="en-US" b="1" dirty="0"/>
                  <a:t>pigeonholes?</a:t>
                </a:r>
              </a:p>
              <a:p>
                <a:r>
                  <a:rPr lang="en-US" b="1" dirty="0"/>
                  <a:t>3. </a:t>
                </a:r>
                <a:r>
                  <a:rPr lang="en-US" dirty="0"/>
                  <a:t>How do you </a:t>
                </a:r>
                <a:r>
                  <a:rPr lang="en-US" b="1" dirty="0"/>
                  <a:t>map from pigeons to pigeonholes?</a:t>
                </a:r>
              </a:p>
              <a:p>
                <a:r>
                  <a:rPr lang="en-US" b="1" dirty="0"/>
                  <a:t>4. </a:t>
                </a:r>
                <a:r>
                  <a:rPr lang="en-US" dirty="0"/>
                  <a:t>There are </a:t>
                </a:r>
                <a14:m>
                  <m:oMath xmlns:m="http://schemas.openxmlformats.org/officeDocument/2006/math">
                    <m:r>
                      <a:rPr lang="en-US" b="0" i="1" smtClean="0">
                        <a:latin typeface="Cambria Math" panose="02040503050406030204" pitchFamily="18" charset="0"/>
                      </a:rPr>
                      <m:t>𝑛</m:t>
                    </m:r>
                  </m:oMath>
                </a14:m>
                <a:r>
                  <a:rPr lang="en-US" dirty="0"/>
                  <a:t> pigeons and </a:t>
                </a:r>
                <a14:m>
                  <m:oMath xmlns:m="http://schemas.openxmlformats.org/officeDocument/2006/math">
                    <m:r>
                      <a:rPr lang="en-US" b="0" i="1" smtClean="0">
                        <a:latin typeface="Cambria Math" panose="02040503050406030204" pitchFamily="18" charset="0"/>
                      </a:rPr>
                      <m:t>𝑘</m:t>
                    </m:r>
                  </m:oMath>
                </a14:m>
                <a:r>
                  <a:rPr lang="en-US" dirty="0"/>
                  <a:t> pigeonholes, so </a:t>
                </a:r>
                <a:r>
                  <a:rPr lang="en-US" b="1" dirty="0"/>
                  <a:t>by pigeonhole principle</a:t>
                </a:r>
                <a:r>
                  <a:rPr lang="en-US" dirty="0"/>
                  <a:t>, there is at least 1 pigeonhole with at least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pigeons. This is what we’re trying to prove because… </a:t>
                </a:r>
              </a:p>
            </p:txBody>
          </p:sp>
        </mc:Choice>
        <mc:Fallback xmlns="">
          <p:sp>
            <p:nvSpPr>
              <p:cNvPr id="3" name="Content Placeholder 2">
                <a:extLst>
                  <a:ext uri="{FF2B5EF4-FFF2-40B4-BE49-F238E27FC236}">
                    <a16:creationId xmlns:a16="http://schemas.microsoft.com/office/drawing/2014/main" id="{D38335AA-3D33-496C-A7BE-827D81DC5A27}"/>
                  </a:ext>
                </a:extLst>
              </p:cNvPr>
              <p:cNvSpPr>
                <a:spLocks noGrp="1" noRot="1" noChangeAspect="1" noMove="1" noResize="1" noEditPoints="1" noAdjustHandles="1" noChangeArrowheads="1" noChangeShapeType="1" noTextEdit="1"/>
              </p:cNvSpPr>
              <p:nvPr>
                <p:ph idx="1"/>
              </p:nvPr>
            </p:nvSpPr>
            <p:spPr>
              <a:xfrm>
                <a:off x="575240" y="3840480"/>
                <a:ext cx="11187258" cy="3095897"/>
              </a:xfrm>
              <a:blipFill>
                <a:blip r:embed="rId3"/>
                <a:stretch>
                  <a:fillRect l="-1525" t="-4724" r="-1852"/>
                </a:stretch>
              </a:blipFill>
            </p:spPr>
            <p:txBody>
              <a:bodyPr/>
              <a:lstStyle/>
              <a:p>
                <a:r>
                  <a:rPr lang="en-US">
                    <a:noFill/>
                  </a:rPr>
                  <a:t> </a:t>
                </a:r>
              </a:p>
            </p:txBody>
          </p:sp>
        </mc:Fallback>
      </mc:AlternateContent>
    </p:spTree>
    <p:extLst>
      <p:ext uri="{BB962C8B-B14F-4D97-AF65-F5344CB8AC3E}">
        <p14:creationId xmlns:p14="http://schemas.microsoft.com/office/powerpoint/2010/main" val="247363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3AAB5-7E0B-462A-A019-2F93C2E92B41}"/>
              </a:ext>
            </a:extLst>
          </p:cNvPr>
          <p:cNvSpPr>
            <a:spLocks noGrp="1"/>
          </p:cNvSpPr>
          <p:nvPr>
            <p:ph type="title"/>
          </p:nvPr>
        </p:nvSpPr>
        <p:spPr>
          <a:xfrm>
            <a:off x="1902775" y="3262680"/>
            <a:ext cx="6704015" cy="590415"/>
          </a:xfrm>
        </p:spPr>
        <p:txBody>
          <a:bodyPr/>
          <a:lstStyle/>
          <a:p>
            <a:r>
              <a:rPr lang="en-US" dirty="0"/>
              <a:t>Stars and Bars</a:t>
            </a:r>
          </a:p>
        </p:txBody>
      </p:sp>
      <p:sp>
        <p:nvSpPr>
          <p:cNvPr id="5" name="Text Placeholder 4">
            <a:extLst>
              <a:ext uri="{FF2B5EF4-FFF2-40B4-BE49-F238E27FC236}">
                <a16:creationId xmlns:a16="http://schemas.microsoft.com/office/drawing/2014/main" id="{CD068F6C-3A31-4BBF-AD44-6D42B77BAE52}"/>
              </a:ext>
            </a:extLst>
          </p:cNvPr>
          <p:cNvSpPr>
            <a:spLocks noGrp="1"/>
          </p:cNvSpPr>
          <p:nvPr>
            <p:ph type="body" idx="1"/>
          </p:nvPr>
        </p:nvSpPr>
        <p:spPr>
          <a:xfrm>
            <a:off x="1902775" y="3760043"/>
            <a:ext cx="7161215" cy="506283"/>
          </a:xfrm>
        </p:spPr>
        <p:txBody>
          <a:bodyPr>
            <a:noAutofit/>
          </a:bodyPr>
          <a:lstStyle/>
          <a:p>
            <a:r>
              <a:rPr lang="en-US" sz="2200" b="1" dirty="0"/>
              <a:t>The last counting rule in a while! :’) </a:t>
            </a:r>
          </a:p>
        </p:txBody>
      </p:sp>
    </p:spTree>
    <p:extLst>
      <p:ext uri="{BB962C8B-B14F-4D97-AF65-F5344CB8AC3E}">
        <p14:creationId xmlns:p14="http://schemas.microsoft.com/office/powerpoint/2010/main" val="1149196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75240" y="3840480"/>
                <a:ext cx="11187258" cy="3095897"/>
              </a:xfrm>
            </p:spPr>
            <p:txBody>
              <a:bodyPr>
                <a:normAutofit lnSpcReduction="10000"/>
              </a:bodyPr>
              <a:lstStyle/>
              <a:p>
                <a:r>
                  <a:rPr lang="en-US" dirty="0"/>
                  <a:t>1. What are the </a:t>
                </a:r>
                <a:r>
                  <a:rPr lang="en-US" b="1" dirty="0"/>
                  <a:t>pigeons?</a:t>
                </a:r>
              </a:p>
              <a:p>
                <a:r>
                  <a:rPr lang="en-US" b="1" dirty="0"/>
                  <a:t>2. </a:t>
                </a:r>
                <a:r>
                  <a:rPr lang="en-US" dirty="0"/>
                  <a:t>What are the </a:t>
                </a:r>
                <a:r>
                  <a:rPr lang="en-US" b="1" dirty="0"/>
                  <a:t>pigeonholes?</a:t>
                </a:r>
              </a:p>
              <a:p>
                <a:r>
                  <a:rPr lang="en-US" b="1" dirty="0"/>
                  <a:t>3. </a:t>
                </a:r>
                <a:r>
                  <a:rPr lang="en-US" dirty="0"/>
                  <a:t>How do you </a:t>
                </a:r>
                <a:r>
                  <a:rPr lang="en-US" b="1" dirty="0"/>
                  <a:t>map from pigeons to pigeonholes?</a:t>
                </a:r>
              </a:p>
              <a:p>
                <a:r>
                  <a:rPr lang="en-US" b="1" dirty="0"/>
                  <a:t>4. </a:t>
                </a:r>
                <a:r>
                  <a:rPr lang="en-US" dirty="0"/>
                  <a:t>There are </a:t>
                </a:r>
                <a14:m>
                  <m:oMath xmlns:m="http://schemas.openxmlformats.org/officeDocument/2006/math">
                    <m:r>
                      <a:rPr lang="en-US" b="0" i="1" smtClean="0">
                        <a:latin typeface="Cambria Math" panose="02040503050406030204" pitchFamily="18" charset="0"/>
                      </a:rPr>
                      <m:t>𝑛</m:t>
                    </m:r>
                  </m:oMath>
                </a14:m>
                <a:r>
                  <a:rPr lang="en-US" dirty="0"/>
                  <a:t> pigeons and </a:t>
                </a:r>
                <a14:m>
                  <m:oMath xmlns:m="http://schemas.openxmlformats.org/officeDocument/2006/math">
                    <m:r>
                      <a:rPr lang="en-US" b="0" i="1" smtClean="0">
                        <a:latin typeface="Cambria Math" panose="02040503050406030204" pitchFamily="18" charset="0"/>
                      </a:rPr>
                      <m:t>𝑘</m:t>
                    </m:r>
                  </m:oMath>
                </a14:m>
                <a:r>
                  <a:rPr lang="en-US" dirty="0"/>
                  <a:t> pigeonholes, so </a:t>
                </a:r>
                <a:r>
                  <a:rPr lang="en-US" b="1" dirty="0"/>
                  <a:t>by pigeonhole principle</a:t>
                </a:r>
                <a:r>
                  <a:rPr lang="en-US" dirty="0"/>
                  <a:t>, there is at least 1 pigeonhole with at least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pigeons. This is what we’re trying to prove because… </a:t>
                </a:r>
              </a:p>
            </p:txBody>
          </p:sp>
        </mc:Choice>
        <mc:Fallback xmlns="">
          <p:sp>
            <p:nvSpPr>
              <p:cNvPr id="3" name="Content Placeholder 2">
                <a:extLst>
                  <a:ext uri="{FF2B5EF4-FFF2-40B4-BE49-F238E27FC236}">
                    <a16:creationId xmlns:a16="http://schemas.microsoft.com/office/drawing/2014/main" id="{D38335AA-3D33-496C-A7BE-827D81DC5A27}"/>
                  </a:ext>
                </a:extLst>
              </p:cNvPr>
              <p:cNvSpPr>
                <a:spLocks noGrp="1" noRot="1" noChangeAspect="1" noMove="1" noResize="1" noEditPoints="1" noAdjustHandles="1" noChangeArrowheads="1" noChangeShapeType="1" noTextEdit="1"/>
              </p:cNvSpPr>
              <p:nvPr>
                <p:ph idx="1"/>
              </p:nvPr>
            </p:nvSpPr>
            <p:spPr>
              <a:xfrm>
                <a:off x="575240" y="3840480"/>
                <a:ext cx="11187258" cy="3095897"/>
              </a:xfrm>
              <a:blipFill>
                <a:blip r:embed="rId3"/>
                <a:stretch>
                  <a:fillRect l="-1525" t="-4724" r="-1852"/>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645A0859-E3B5-B9EC-E885-7B3BC8F8BAB2}"/>
              </a:ext>
            </a:extLst>
          </p:cNvPr>
          <p:cNvSpPr/>
          <p:nvPr/>
        </p:nvSpPr>
        <p:spPr>
          <a:xfrm>
            <a:off x="429501" y="1277943"/>
            <a:ext cx="11187259" cy="2431907"/>
          </a:xfrm>
          <a:prstGeom prst="roundRect">
            <a:avLst/>
          </a:prstGeom>
          <a:solidFill>
            <a:srgbClr val="E9F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lvl="0" indent="-91440">
              <a:spcAft>
                <a:spcPts val="200"/>
              </a:spcAft>
              <a:buClr>
                <a:srgbClr val="1CADE4"/>
              </a:buClr>
              <a:buSzPct val="100000"/>
              <a:buFont typeface="Tw Cen MT" panose="020B0602020104020603" pitchFamily="34" charset="0"/>
              <a:buChar char=" "/>
            </a:pPr>
            <a:r>
              <a:rPr lang="en-US" sz="2800" b="1" i="1" dirty="0">
                <a:solidFill>
                  <a:prstClr val="black"/>
                </a:solidFill>
                <a:latin typeface="Segoe UI Semilight" panose="020B0402040204020203" pitchFamily="34" charset="0"/>
                <a:cs typeface="Segoe UI Semilight" panose="020B0402040204020203" pitchFamily="34" charset="0"/>
              </a:rPr>
              <a:t>When to use pigeonhole principle? </a:t>
            </a:r>
          </a:p>
          <a:p>
            <a:pPr marL="91440" lvl="0" indent="-91440">
              <a:spcAft>
                <a:spcPts val="200"/>
              </a:spcAft>
              <a:buClr>
                <a:srgbClr val="1CADE4"/>
              </a:buClr>
              <a:buSzPct val="100000"/>
              <a:buFont typeface="Tw Cen MT" panose="020B0602020104020603" pitchFamily="34" charset="0"/>
              <a:buChar char=" "/>
            </a:pPr>
            <a:r>
              <a:rPr lang="en-US" sz="2800" dirty="0">
                <a:solidFill>
                  <a:prstClr val="black"/>
                </a:solidFill>
                <a:latin typeface="Segoe UI Semilight" panose="020B0402040204020203" pitchFamily="34" charset="0"/>
                <a:cs typeface="Segoe UI Semilight" panose="020B0402040204020203" pitchFamily="34" charset="0"/>
              </a:rPr>
              <a:t>&gt; When we’re trying to </a:t>
            </a:r>
            <a:r>
              <a:rPr lang="en-US" sz="2800" b="1" dirty="0">
                <a:solidFill>
                  <a:prstClr val="black"/>
                </a:solidFill>
                <a:latin typeface="Segoe UI Semilight" panose="020B0402040204020203" pitchFamily="34" charset="0"/>
                <a:cs typeface="Segoe UI Semilight" panose="020B0402040204020203" pitchFamily="34" charset="0"/>
              </a:rPr>
              <a:t>prove</a:t>
            </a:r>
            <a:r>
              <a:rPr lang="en-US" sz="2800" dirty="0">
                <a:solidFill>
                  <a:prstClr val="black"/>
                </a:solidFill>
                <a:latin typeface="Segoe UI Semilight" panose="020B0402040204020203" pitchFamily="34" charset="0"/>
                <a:cs typeface="Segoe UI Semilight" panose="020B0402040204020203" pitchFamily="34" charset="0"/>
              </a:rPr>
              <a:t> or </a:t>
            </a:r>
            <a:r>
              <a:rPr lang="en-US" sz="2800" b="1" dirty="0">
                <a:solidFill>
                  <a:prstClr val="black"/>
                </a:solidFill>
                <a:latin typeface="Segoe UI Semilight" panose="020B0402040204020203" pitchFamily="34" charset="0"/>
                <a:cs typeface="Segoe UI Semilight" panose="020B0402040204020203" pitchFamily="34" charset="0"/>
              </a:rPr>
              <a:t>make some guarantee </a:t>
            </a:r>
            <a:r>
              <a:rPr lang="en-US" sz="2800" dirty="0">
                <a:solidFill>
                  <a:prstClr val="black"/>
                </a:solidFill>
                <a:latin typeface="Segoe UI Semilight" panose="020B0402040204020203" pitchFamily="34" charset="0"/>
                <a:cs typeface="Segoe UI Semilight" panose="020B0402040204020203" pitchFamily="34" charset="0"/>
              </a:rPr>
              <a:t>about a certain number of things sharing some property. </a:t>
            </a:r>
          </a:p>
          <a:p>
            <a:pPr marL="91440" lvl="0" indent="-91440">
              <a:spcAft>
                <a:spcPts val="200"/>
              </a:spcAft>
              <a:buClr>
                <a:srgbClr val="1CADE4"/>
              </a:buClr>
              <a:buSzPct val="100000"/>
              <a:buFont typeface="Tw Cen MT" panose="020B0602020104020603" pitchFamily="34" charset="0"/>
              <a:buChar char=" "/>
            </a:pPr>
            <a:r>
              <a:rPr lang="en-US" sz="2800" dirty="0">
                <a:solidFill>
                  <a:prstClr val="black"/>
                </a:solidFill>
                <a:latin typeface="Segoe UI Semilight" panose="020B0402040204020203" pitchFamily="34" charset="0"/>
                <a:cs typeface="Segoe UI Semilight" panose="020B0402040204020203" pitchFamily="34" charset="0"/>
              </a:rPr>
              <a:t>&gt; For tricky ones, we’ll warn you in advance that pigeonhole principle is the right method (you’ll see one in the section handout).</a:t>
            </a:r>
          </a:p>
        </p:txBody>
      </p:sp>
    </p:spTree>
    <p:extLst>
      <p:ext uri="{BB962C8B-B14F-4D97-AF65-F5344CB8AC3E}">
        <p14:creationId xmlns:p14="http://schemas.microsoft.com/office/powerpoint/2010/main" val="4027489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Practical Tips</a:t>
            </a:r>
          </a:p>
        </p:txBody>
      </p:sp>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p:txBody>
          <a:bodyPr>
            <a:normAutofit/>
          </a:bodyPr>
          <a:lstStyle/>
          <a:p>
            <a:r>
              <a:rPr lang="en-US" dirty="0"/>
              <a:t>Look for – a set you’re trying to divide into groups, where collisions would help you somehow.</a:t>
            </a:r>
          </a:p>
          <a:p>
            <a:endParaRPr lang="en-US" dirty="0"/>
          </a:p>
          <a:p>
            <a:r>
              <a:rPr lang="en-US" dirty="0"/>
              <a:t>“Prove that there are at least </a:t>
            </a:r>
            <a:r>
              <a:rPr lang="en-US" b="1" dirty="0"/>
              <a:t>x A’s</a:t>
            </a:r>
            <a:r>
              <a:rPr lang="en-US" dirty="0"/>
              <a:t> that have the same </a:t>
            </a:r>
            <a:r>
              <a:rPr lang="en-US" b="1" dirty="0"/>
              <a:t>B”</a:t>
            </a:r>
          </a:p>
          <a:p>
            <a:pPr lvl="1"/>
            <a:r>
              <a:rPr lang="en-US" sz="2800" b="1" dirty="0"/>
              <a:t>&gt; Pigeons: all possible A’s</a:t>
            </a:r>
          </a:p>
          <a:p>
            <a:pPr lvl="1"/>
            <a:r>
              <a:rPr lang="en-US" sz="2800" b="1" dirty="0"/>
              <a:t>&gt; Pigeonholes: all possible B’s</a:t>
            </a:r>
          </a:p>
          <a:p>
            <a:pPr lvl="1"/>
            <a:r>
              <a:rPr lang="en-US" sz="2800" b="1" dirty="0"/>
              <a:t>&gt; Mapping: each A is assigned to one possible B</a:t>
            </a:r>
          </a:p>
          <a:p>
            <a:pPr lvl="1"/>
            <a:r>
              <a:rPr lang="en-US" sz="2800" b="1" i="1" dirty="0"/>
              <a:t>The pigeonhole principle tells us that there are at least x pigeons that fall into the same hole -&gt; there are at least x A’s that have the same B</a:t>
            </a:r>
            <a:endParaRPr lang="en-US" sz="2800" b="1" dirty="0"/>
          </a:p>
          <a:p>
            <a:endParaRPr lang="en-US" dirty="0"/>
          </a:p>
        </p:txBody>
      </p:sp>
    </p:spTree>
    <p:extLst>
      <p:ext uri="{BB962C8B-B14F-4D97-AF65-F5344CB8AC3E}">
        <p14:creationId xmlns:p14="http://schemas.microsoft.com/office/powerpoint/2010/main" val="1675753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Back to the hairy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09925" y="1489983"/>
                <a:ext cx="11403400" cy="4845504"/>
              </a:xfrm>
            </p:spPr>
            <p:txBody>
              <a:bodyPr>
                <a:normAutofit/>
              </a:bodyPr>
              <a:lstStyle/>
              <a:p>
                <a:r>
                  <a:rPr lang="en-US" b="1" dirty="0"/>
                  <a:t>Are there at least two </a:t>
                </a:r>
                <a:r>
                  <a:rPr lang="en-US" b="1" dirty="0">
                    <a:solidFill>
                      <a:schemeClr val="accent3">
                        <a:lumMod val="60000"/>
                        <a:lumOff val="40000"/>
                      </a:schemeClr>
                    </a:solidFill>
                  </a:rPr>
                  <a:t>people in Seattle </a:t>
                </a:r>
                <a:r>
                  <a:rPr lang="en-US" b="1" dirty="0"/>
                  <a:t>with the same </a:t>
                </a:r>
                <a:r>
                  <a:rPr lang="en-US" b="1" dirty="0">
                    <a:solidFill>
                      <a:schemeClr val="accent5"/>
                    </a:solidFill>
                  </a:rPr>
                  <a:t>number of hairs on their head?</a:t>
                </a:r>
              </a:p>
              <a:p>
                <a:endParaRPr lang="en-US" sz="1100" b="1" dirty="0"/>
              </a:p>
              <a:p>
                <a:r>
                  <a:rPr lang="en-US" b="1" dirty="0"/>
                  <a:t>Pigeons: </a:t>
                </a:r>
                <a:r>
                  <a:rPr lang="en-US" dirty="0"/>
                  <a:t>All </a:t>
                </a:r>
                <a:r>
                  <a:rPr lang="en-US" b="1" dirty="0">
                    <a:solidFill>
                      <a:schemeClr val="accent3">
                        <a:lumMod val="60000"/>
                        <a:lumOff val="40000"/>
                      </a:schemeClr>
                    </a:solidFill>
                  </a:rPr>
                  <a:t>people in Seattle</a:t>
                </a:r>
              </a:p>
              <a:p>
                <a:pPr lvl="1"/>
                <a:r>
                  <a:rPr lang="en-US" dirty="0"/>
                  <a:t>780,000 people in Seattle (</a:t>
                </a:r>
                <a:r>
                  <a:rPr lang="en-US" b="1" dirty="0"/>
                  <a:t>780,000 pigeons</a:t>
                </a:r>
                <a:r>
                  <a:rPr lang="en-US" dirty="0"/>
                  <a:t>)</a:t>
                </a:r>
              </a:p>
              <a:p>
                <a:r>
                  <a:rPr lang="en-US" b="1" dirty="0"/>
                  <a:t>Pigeonholes: </a:t>
                </a:r>
                <a:r>
                  <a:rPr lang="en-US" dirty="0"/>
                  <a:t>All possible ‘</a:t>
                </a:r>
                <a:r>
                  <a:rPr lang="en-US" b="1" dirty="0">
                    <a:solidFill>
                      <a:schemeClr val="accent5"/>
                    </a:solidFill>
                  </a:rPr>
                  <a:t>hair counts</a:t>
                </a:r>
                <a:r>
                  <a:rPr lang="en-US" dirty="0"/>
                  <a:t>’ -&gt; ~</a:t>
                </a:r>
              </a:p>
              <a:p>
                <a:pPr lvl="1"/>
                <a:r>
                  <a:rPr lang="en-US" dirty="0"/>
                  <a:t>people have up to 150,000 hairs on their head (</a:t>
                </a:r>
                <a:r>
                  <a:rPr lang="en-US" b="1" dirty="0"/>
                  <a:t>150,000 pigeonholes</a:t>
                </a:r>
                <a:r>
                  <a:rPr lang="en-US" dirty="0"/>
                  <a:t>)</a:t>
                </a:r>
              </a:p>
              <a:p>
                <a:r>
                  <a:rPr lang="en-US" b="1" dirty="0"/>
                  <a:t>Mapping: </a:t>
                </a:r>
                <a:r>
                  <a:rPr lang="en-US" dirty="0"/>
                  <a:t>Every person is “assigned” to a particular hair count</a:t>
                </a:r>
              </a:p>
              <a:p>
                <a:pPr marL="0" indent="0">
                  <a:buNone/>
                </a:pPr>
                <a:r>
                  <a:rPr lang="en-US" dirty="0"/>
                  <a:t>By the </a:t>
                </a:r>
                <a:r>
                  <a:rPr lang="en-US" b="1" dirty="0"/>
                  <a:t>pigeonhole</a:t>
                </a:r>
                <a:r>
                  <a:rPr lang="en-US" dirty="0"/>
                  <a:t> </a:t>
                </a:r>
                <a:r>
                  <a:rPr lang="en-US" b="1" dirty="0"/>
                  <a:t>principle</a:t>
                </a:r>
                <a:r>
                  <a:rPr lang="en-US" dirty="0"/>
                  <a:t>, there are at least </a:t>
                </a:r>
                <a14:m>
                  <m:oMath xmlns:m="http://schemas.openxmlformats.org/officeDocument/2006/math">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780,000</m:t>
                            </m:r>
                          </m:num>
                          <m:den>
                            <m:r>
                              <a:rPr lang="en-US" b="0" i="1" smtClean="0">
                                <a:latin typeface="Cambria Math" panose="02040503050406030204" pitchFamily="18" charset="0"/>
                              </a:rPr>
                              <m:t>150,000</m:t>
                            </m:r>
                          </m:den>
                        </m:f>
                      </m:e>
                    </m:d>
                    <m:r>
                      <a:rPr lang="en-US" b="0" i="0" smtClean="0">
                        <a:latin typeface="Cambria Math" panose="02040503050406030204" pitchFamily="18" charset="0"/>
                      </a:rPr>
                      <m:t>=5</m:t>
                    </m:r>
                  </m:oMath>
                </a14:m>
                <a:r>
                  <a:rPr lang="en-US" dirty="0"/>
                  <a:t> pigeons in the same pigeonhole -&gt; </a:t>
                </a:r>
                <a:r>
                  <a:rPr lang="en-US" u="sng" dirty="0"/>
                  <a:t>at least </a:t>
                </a:r>
                <a14:m>
                  <m:oMath xmlns:m="http://schemas.openxmlformats.org/officeDocument/2006/math">
                    <m:r>
                      <a:rPr lang="en-US" b="0" i="1" u="sng" smtClean="0">
                        <a:latin typeface="Cambria Math" panose="02040503050406030204" pitchFamily="18" charset="0"/>
                      </a:rPr>
                      <m:t>5</m:t>
                    </m:r>
                  </m:oMath>
                </a14:m>
                <a:r>
                  <a:rPr lang="en-US" u="sng" dirty="0"/>
                  <a:t> people in Seattle with the same hair count!</a:t>
                </a:r>
              </a:p>
            </p:txBody>
          </p:sp>
        </mc:Choice>
        <mc:Fallback xmlns="">
          <p:sp>
            <p:nvSpPr>
              <p:cNvPr id="3" name="Content Placeholder 2">
                <a:extLst>
                  <a:ext uri="{FF2B5EF4-FFF2-40B4-BE49-F238E27FC236}">
                    <a16:creationId xmlns:a16="http://schemas.microsoft.com/office/drawing/2014/main" id="{D38335AA-3D33-496C-A7BE-827D81DC5A27}"/>
                  </a:ext>
                </a:extLst>
              </p:cNvPr>
              <p:cNvSpPr>
                <a:spLocks noGrp="1" noRot="1" noChangeAspect="1" noMove="1" noResize="1" noEditPoints="1" noAdjustHandles="1" noChangeArrowheads="1" noChangeShapeType="1" noTextEdit="1"/>
              </p:cNvSpPr>
              <p:nvPr>
                <p:ph idx="1"/>
              </p:nvPr>
            </p:nvSpPr>
            <p:spPr>
              <a:xfrm>
                <a:off x="509925" y="1489983"/>
                <a:ext cx="11403400" cy="4845504"/>
              </a:xfrm>
              <a:blipFill>
                <a:blip r:embed="rId3"/>
                <a:stretch>
                  <a:fillRect l="-1497" t="-2138" r="-1711" b="-3396"/>
                </a:stretch>
              </a:blipFill>
            </p:spPr>
            <p:txBody>
              <a:bodyPr/>
              <a:lstStyle/>
              <a:p>
                <a:r>
                  <a:rPr lang="en-US">
                    <a:noFill/>
                  </a:rPr>
                  <a:t> </a:t>
                </a:r>
              </a:p>
            </p:txBody>
          </p:sp>
        </mc:Fallback>
      </mc:AlternateContent>
    </p:spTree>
    <p:extLst>
      <p:ext uri="{BB962C8B-B14F-4D97-AF65-F5344CB8AC3E}">
        <p14:creationId xmlns:p14="http://schemas.microsoft.com/office/powerpoint/2010/main" val="3341973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4DF-E976-41B0-A4B0-BBCE7D2785A8}"/>
              </a:ext>
            </a:extLst>
          </p:cNvPr>
          <p:cNvSpPr>
            <a:spLocks noGrp="1"/>
          </p:cNvSpPr>
          <p:nvPr>
            <p:ph type="title"/>
          </p:nvPr>
        </p:nvSpPr>
        <p:spPr/>
        <p:txBody>
          <a:bodyPr/>
          <a:lstStyle/>
          <a:p>
            <a:r>
              <a:rPr lang="en-US" dirty="0"/>
              <a:t>But actually…what’s the point of this? </a:t>
            </a:r>
          </a:p>
        </p:txBody>
      </p:sp>
      <p:sp>
        <p:nvSpPr>
          <p:cNvPr id="3" name="Content Placeholder 2">
            <a:extLst>
              <a:ext uri="{FF2B5EF4-FFF2-40B4-BE49-F238E27FC236}">
                <a16:creationId xmlns:a16="http://schemas.microsoft.com/office/drawing/2014/main" id="{D38335AA-3D33-496C-A7BE-827D81DC5A27}"/>
              </a:ext>
            </a:extLst>
          </p:cNvPr>
          <p:cNvSpPr>
            <a:spLocks noGrp="1"/>
          </p:cNvSpPr>
          <p:nvPr>
            <p:ph idx="1"/>
          </p:nvPr>
        </p:nvSpPr>
        <p:spPr>
          <a:xfrm>
            <a:off x="509925" y="1489982"/>
            <a:ext cx="11403400" cy="5104741"/>
          </a:xfrm>
        </p:spPr>
        <p:txBody>
          <a:bodyPr>
            <a:normAutofit/>
          </a:bodyPr>
          <a:lstStyle/>
          <a:p>
            <a:pPr>
              <a:buFont typeface="Arial" panose="020B0604020202020204" pitchFamily="34" charset="0"/>
              <a:buChar char="•"/>
            </a:pPr>
            <a:r>
              <a:rPr lang="en-US" dirty="0"/>
              <a:t> We can prove some pretty fun statements! </a:t>
            </a:r>
          </a:p>
          <a:p>
            <a:pPr>
              <a:buFont typeface="Arial" panose="020B0604020202020204" pitchFamily="34" charset="0"/>
              <a:buChar char="•"/>
            </a:pPr>
            <a:r>
              <a:rPr lang="en-US" b="1" dirty="0"/>
              <a:t> Hashing Algorithms</a:t>
            </a:r>
            <a:r>
              <a:rPr lang="en-US" dirty="0"/>
              <a:t>: Ensuring that collisions will occur when hashing more items than there are available hash slots, which helps in designing </a:t>
            </a:r>
            <a:r>
              <a:rPr lang="en-US" u="sng" dirty="0"/>
              <a:t>effective collision resolution strategies</a:t>
            </a:r>
            <a:r>
              <a:rPr lang="en-US" dirty="0"/>
              <a:t>. </a:t>
            </a:r>
            <a:r>
              <a:rPr lang="en-US" i="1" dirty="0"/>
              <a:t>(you’ll learn about hashing in 332!)</a:t>
            </a:r>
          </a:p>
          <a:p>
            <a:pPr>
              <a:buFont typeface="Arial" panose="020B0604020202020204" pitchFamily="34" charset="0"/>
              <a:buChar char="•"/>
            </a:pPr>
            <a:r>
              <a:rPr lang="en-US" b="1" dirty="0"/>
              <a:t> Resource Allocation</a:t>
            </a:r>
            <a:r>
              <a:rPr lang="en-US" dirty="0"/>
              <a:t>: Ensuring that in systems with more requests than resources, some resources will be shared (e.g., tasks and processors)</a:t>
            </a:r>
          </a:p>
          <a:p>
            <a:pPr>
              <a:buFont typeface="Arial" panose="020B0604020202020204" pitchFamily="34" charset="0"/>
              <a:buChar char="•"/>
            </a:pPr>
            <a:r>
              <a:rPr lang="en-US" dirty="0"/>
              <a:t> </a:t>
            </a:r>
            <a:r>
              <a:rPr lang="en-US" b="1" dirty="0"/>
              <a:t>Data Compression</a:t>
            </a:r>
            <a:r>
              <a:rPr lang="en-US" dirty="0"/>
              <a:t>: Demonstrating that lossless compression of sufficiently large files must lead to some files being larger after compression due to limited encoding space</a:t>
            </a:r>
          </a:p>
          <a:p>
            <a:pPr>
              <a:buFont typeface="Arial" panose="020B0604020202020204" pitchFamily="34" charset="0"/>
              <a:buChar char="•"/>
            </a:pPr>
            <a:r>
              <a:rPr lang="en-US" dirty="0"/>
              <a:t>  It is also the basis of </a:t>
            </a:r>
            <a:r>
              <a:rPr lang="en-US" b="1" dirty="0"/>
              <a:t>proving that a language is not regular</a:t>
            </a:r>
            <a:r>
              <a:rPr lang="en-US" dirty="0"/>
              <a:t>, as you may remember from 311!</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659212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3AAB5-7E0B-462A-A019-2F93C2E92B41}"/>
              </a:ext>
            </a:extLst>
          </p:cNvPr>
          <p:cNvSpPr>
            <a:spLocks noGrp="1"/>
          </p:cNvSpPr>
          <p:nvPr>
            <p:ph type="title"/>
          </p:nvPr>
        </p:nvSpPr>
        <p:spPr>
          <a:xfrm>
            <a:off x="1902776" y="3262680"/>
            <a:ext cx="5340988" cy="590415"/>
          </a:xfrm>
        </p:spPr>
        <p:txBody>
          <a:bodyPr/>
          <a:lstStyle/>
          <a:p>
            <a:r>
              <a:rPr lang="en-US" dirty="0"/>
              <a:t>Thinking about Counting</a:t>
            </a:r>
          </a:p>
        </p:txBody>
      </p:sp>
    </p:spTree>
    <p:extLst>
      <p:ext uri="{BB962C8B-B14F-4D97-AF65-F5344CB8AC3E}">
        <p14:creationId xmlns:p14="http://schemas.microsoft.com/office/powerpoint/2010/main" val="540611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8FCE-51E8-450A-AA15-7058D30264F8}"/>
              </a:ext>
            </a:extLst>
          </p:cNvPr>
          <p:cNvSpPr>
            <a:spLocks noGrp="1"/>
          </p:cNvSpPr>
          <p:nvPr>
            <p:ph type="title"/>
          </p:nvPr>
        </p:nvSpPr>
        <p:spPr/>
        <p:txBody>
          <a:bodyPr/>
          <a:lstStyle/>
          <a:p>
            <a:r>
              <a:rPr lang="en-US" dirty="0"/>
              <a:t>We’ve seen lots of ways to count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DFC7A5-0BF1-4E1E-B7E5-AB7E3E97B93A}"/>
                  </a:ext>
                </a:extLst>
              </p:cNvPr>
              <p:cNvSpPr>
                <a:spLocks noGrp="1"/>
              </p:cNvSpPr>
              <p:nvPr>
                <p:ph idx="1"/>
              </p:nvPr>
            </p:nvSpPr>
            <p:spPr/>
            <p:txBody>
              <a:bodyPr>
                <a:normAutofit fontScale="92500" lnSpcReduction="10000"/>
              </a:bodyPr>
              <a:lstStyle/>
              <a:p>
                <a:r>
                  <a:rPr lang="en-US" b="1" dirty="0"/>
                  <a:t>Sum rule </a:t>
                </a:r>
                <a:r>
                  <a:rPr lang="en-US" dirty="0"/>
                  <a:t>(split into disjoint sets)</a:t>
                </a:r>
              </a:p>
              <a:p>
                <a:r>
                  <a:rPr lang="en-US" b="1" dirty="0"/>
                  <a:t>Product rule </a:t>
                </a:r>
                <a:r>
                  <a:rPr lang="en-US" dirty="0"/>
                  <a:t>(use a sequential process)</a:t>
                </a:r>
              </a:p>
              <a:p>
                <a:r>
                  <a:rPr lang="en-US" b="1" dirty="0"/>
                  <a:t>Combinations</a:t>
                </a:r>
                <a:r>
                  <a:rPr lang="en-US" dirty="0"/>
                  <a:t> (order doesn’t matter)</a:t>
                </a:r>
              </a:p>
              <a:p>
                <a:r>
                  <a:rPr lang="en-US" b="1" dirty="0"/>
                  <a:t>Permutations</a:t>
                </a:r>
                <a:r>
                  <a:rPr lang="en-US" dirty="0"/>
                  <a:t> (order does matter)</a:t>
                </a:r>
              </a:p>
              <a:p>
                <a:r>
                  <a:rPr lang="en-US" b="1" dirty="0"/>
                  <a:t>Principle of Inclusion-Exclusion </a:t>
                </a:r>
                <a:r>
                  <a:rPr lang="en-US" dirty="0"/>
                  <a:t>(counting the size of a union of sets)</a:t>
                </a:r>
              </a:p>
              <a:p>
                <a:r>
                  <a:rPr lang="en-US" b="1" dirty="0"/>
                  <a:t>Complementary Counting </a:t>
                </a:r>
                <a:r>
                  <a:rPr lang="en-US" dirty="0"/>
                  <a:t>(counting the ways for something to </a:t>
                </a:r>
                <a:r>
                  <a:rPr lang="en-US" b="1" dirty="0"/>
                  <a:t>not</a:t>
                </a:r>
                <a:r>
                  <a:rPr lang="en-US" dirty="0"/>
                  <a:t> occur)</a:t>
                </a:r>
              </a:p>
              <a:p>
                <a:pPr marL="0" indent="0">
                  <a:buNone/>
                </a:pPr>
                <a:r>
                  <a:rPr lang="en-US" dirty="0"/>
                  <a:t> </a:t>
                </a:r>
                <a:r>
                  <a:rPr lang="en-US" b="1" dirty="0"/>
                  <a:t>“Stars and Bars”</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oMath>
                </a14:m>
                <a:r>
                  <a:rPr lang="en-US" dirty="0"/>
                  <a:t> </a:t>
                </a:r>
                <a:r>
                  <a:rPr lang="en-US" sz="2600" dirty="0"/>
                  <a:t>(assigning indistinguishable stars to distinguishable bins)</a:t>
                </a:r>
              </a:p>
              <a:p>
                <a:r>
                  <a:rPr lang="en-US" dirty="0"/>
                  <a:t>Niche Rules (useful in very specific circumstances) </a:t>
                </a:r>
              </a:p>
              <a:p>
                <a:pPr lvl="1"/>
                <a:r>
                  <a:rPr lang="en-US" b="1" dirty="0"/>
                  <a:t>Binomial Theorem</a:t>
                </a:r>
              </a:p>
              <a:p>
                <a:pPr lvl="1"/>
                <a:r>
                  <a:rPr lang="en-US" b="1" dirty="0"/>
                  <a:t>Pigeonhole Principle</a:t>
                </a:r>
              </a:p>
              <a:p>
                <a:endParaRPr lang="en-US" dirty="0"/>
              </a:p>
            </p:txBody>
          </p:sp>
        </mc:Choice>
        <mc:Fallback xmlns="">
          <p:sp>
            <p:nvSpPr>
              <p:cNvPr id="3" name="Content Placeholder 2">
                <a:extLst>
                  <a:ext uri="{FF2B5EF4-FFF2-40B4-BE49-F238E27FC236}">
                    <a16:creationId xmlns:a16="http://schemas.microsoft.com/office/drawing/2014/main" id="{1ADFC7A5-0BF1-4E1E-B7E5-AB7E3E97B93A}"/>
                  </a:ext>
                </a:extLst>
              </p:cNvPr>
              <p:cNvSpPr>
                <a:spLocks noGrp="1" noRot="1" noChangeAspect="1" noMove="1" noResize="1" noEditPoints="1" noAdjustHandles="1" noChangeArrowheads="1" noChangeShapeType="1" noTextEdit="1"/>
              </p:cNvSpPr>
              <p:nvPr>
                <p:ph idx="1"/>
              </p:nvPr>
            </p:nvSpPr>
            <p:spPr>
              <a:blipFill>
                <a:blip r:embed="rId3"/>
                <a:stretch>
                  <a:fillRect l="-545" t="-2642" r="-163"/>
                </a:stretch>
              </a:blipFill>
            </p:spPr>
            <p:txBody>
              <a:bodyPr/>
              <a:lstStyle/>
              <a:p>
                <a:r>
                  <a:rPr lang="en-US">
                    <a:noFill/>
                  </a:rPr>
                  <a:t> </a:t>
                </a:r>
              </a:p>
            </p:txBody>
          </p:sp>
        </mc:Fallback>
      </mc:AlternateContent>
    </p:spTree>
    <p:extLst>
      <p:ext uri="{BB962C8B-B14F-4D97-AF65-F5344CB8AC3E}">
        <p14:creationId xmlns:p14="http://schemas.microsoft.com/office/powerpoint/2010/main" val="2073201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8FCE-51E8-450A-AA15-7058D30264F8}"/>
              </a:ext>
            </a:extLst>
          </p:cNvPr>
          <p:cNvSpPr>
            <a:spLocks noGrp="1"/>
          </p:cNvSpPr>
          <p:nvPr>
            <p:ph type="title"/>
          </p:nvPr>
        </p:nvSpPr>
        <p:spPr/>
        <p:txBody>
          <a:bodyPr>
            <a:normAutofit/>
          </a:bodyPr>
          <a:lstStyle/>
          <a:p>
            <a:r>
              <a:rPr lang="en-US" dirty="0"/>
              <a:t>How to tell which approach(es) to take?</a:t>
            </a:r>
          </a:p>
        </p:txBody>
      </p:sp>
      <p:sp>
        <p:nvSpPr>
          <p:cNvPr id="3" name="Content Placeholder 2">
            <a:extLst>
              <a:ext uri="{FF2B5EF4-FFF2-40B4-BE49-F238E27FC236}">
                <a16:creationId xmlns:a16="http://schemas.microsoft.com/office/drawing/2014/main" id="{1ADFC7A5-0BF1-4E1E-B7E5-AB7E3E97B93A}"/>
              </a:ext>
            </a:extLst>
          </p:cNvPr>
          <p:cNvSpPr>
            <a:spLocks noGrp="1"/>
          </p:cNvSpPr>
          <p:nvPr>
            <p:ph idx="1"/>
          </p:nvPr>
        </p:nvSpPr>
        <p:spPr>
          <a:xfrm>
            <a:off x="575239" y="1541008"/>
            <a:ext cx="11187258" cy="5316992"/>
          </a:xfrm>
        </p:spPr>
        <p:txBody>
          <a:bodyPr>
            <a:normAutofit/>
          </a:bodyPr>
          <a:lstStyle/>
          <a:p>
            <a:pPr>
              <a:buFont typeface="Arial" panose="020B0604020202020204" pitchFamily="34" charset="0"/>
              <a:buChar char="•"/>
            </a:pPr>
            <a:r>
              <a:rPr lang="en-US" dirty="0"/>
              <a:t> Identify keywords in the problem, and key properties, and think about what techniques match those patterns</a:t>
            </a:r>
          </a:p>
          <a:p>
            <a:pPr>
              <a:buFont typeface="Arial" panose="020B0604020202020204" pitchFamily="34" charset="0"/>
              <a:buChar char="•"/>
            </a:pPr>
            <a:r>
              <a:rPr lang="en-US" dirty="0"/>
              <a:t> If an approach isn’t working or things are getting out of control, try a different approach!</a:t>
            </a:r>
          </a:p>
          <a:p>
            <a:pPr>
              <a:buFont typeface="Arial" panose="020B0604020202020204" pitchFamily="34" charset="0"/>
              <a:buChar char="•"/>
            </a:pPr>
            <a:r>
              <a:rPr lang="en-US" dirty="0"/>
              <a:t> There are often multiple ways to solve the same problem </a:t>
            </a:r>
            <a:r>
              <a:rPr lang="en-US" dirty="0">
                <a:sym typeface="Wingdings" panose="05000000000000000000" pitchFamily="2" charset="2"/>
              </a:rPr>
              <a:t> </a:t>
            </a:r>
          </a:p>
          <a:p>
            <a:pPr>
              <a:buFont typeface="Arial" panose="020B0604020202020204" pitchFamily="34" charset="0"/>
              <a:buChar char="•"/>
            </a:pPr>
            <a:r>
              <a:rPr lang="en-US" dirty="0">
                <a:sym typeface="Wingdings" panose="05000000000000000000" pitchFamily="2" charset="2"/>
              </a:rPr>
              <a:t> In some harder problems, we might need to start by…</a:t>
            </a:r>
          </a:p>
          <a:p>
            <a:pPr lvl="1">
              <a:buFont typeface="Arial" panose="020B0604020202020204" pitchFamily="34" charset="0"/>
              <a:buChar char="•"/>
            </a:pPr>
            <a:r>
              <a:rPr lang="en-US" dirty="0">
                <a:sym typeface="Wingdings" panose="05000000000000000000" pitchFamily="2" charset="2"/>
              </a:rPr>
              <a:t> solving a simplified version of the problem first, </a:t>
            </a:r>
          </a:p>
          <a:p>
            <a:pPr lvl="1">
              <a:buFont typeface="Arial" panose="020B0604020202020204" pitchFamily="34" charset="0"/>
              <a:buChar char="•"/>
            </a:pPr>
            <a:r>
              <a:rPr lang="en-US" dirty="0">
                <a:sym typeface="Wingdings" panose="05000000000000000000" pitchFamily="2" charset="2"/>
              </a:rPr>
              <a:t> and then dividing/subtracting out overcounting</a:t>
            </a:r>
            <a:endParaRPr lang="en-US" sz="1000" dirty="0"/>
          </a:p>
          <a:p>
            <a:r>
              <a:rPr lang="en-US" dirty="0"/>
              <a:t>This all takes practice so don’t be hard on yourself if you don’t think of the correct answer at first glance!</a:t>
            </a:r>
          </a:p>
        </p:txBody>
      </p:sp>
    </p:spTree>
    <p:extLst>
      <p:ext uri="{BB962C8B-B14F-4D97-AF65-F5344CB8AC3E}">
        <p14:creationId xmlns:p14="http://schemas.microsoft.com/office/powerpoint/2010/main" val="468156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8FCE-51E8-450A-AA15-7058D30264F8}"/>
              </a:ext>
            </a:extLst>
          </p:cNvPr>
          <p:cNvSpPr>
            <a:spLocks noGrp="1"/>
          </p:cNvSpPr>
          <p:nvPr>
            <p:ph type="title"/>
          </p:nvPr>
        </p:nvSpPr>
        <p:spPr/>
        <p:txBody>
          <a:bodyPr>
            <a:normAutofit/>
          </a:bodyPr>
          <a:lstStyle/>
          <a:p>
            <a:r>
              <a:rPr lang="en-US" dirty="0"/>
              <a:t>How to tell which approach(es) to take?</a:t>
            </a:r>
          </a:p>
        </p:txBody>
      </p:sp>
      <p:sp>
        <p:nvSpPr>
          <p:cNvPr id="3" name="Content Placeholder 2">
            <a:extLst>
              <a:ext uri="{FF2B5EF4-FFF2-40B4-BE49-F238E27FC236}">
                <a16:creationId xmlns:a16="http://schemas.microsoft.com/office/drawing/2014/main" id="{1ADFC7A5-0BF1-4E1E-B7E5-AB7E3E97B93A}"/>
              </a:ext>
            </a:extLst>
          </p:cNvPr>
          <p:cNvSpPr>
            <a:spLocks noGrp="1"/>
          </p:cNvSpPr>
          <p:nvPr>
            <p:ph idx="1"/>
          </p:nvPr>
        </p:nvSpPr>
        <p:spPr>
          <a:xfrm>
            <a:off x="575239" y="1541008"/>
            <a:ext cx="11187258" cy="5316992"/>
          </a:xfrm>
        </p:spPr>
        <p:txBody>
          <a:bodyPr>
            <a:normAutofit fontScale="92500" lnSpcReduction="10000"/>
          </a:bodyPr>
          <a:lstStyle/>
          <a:p>
            <a:r>
              <a:rPr lang="en-US" dirty="0"/>
              <a:t>&gt; Can we break this into some disjoint cases? (</a:t>
            </a:r>
            <a:r>
              <a:rPr lang="en-US" b="1" dirty="0"/>
              <a:t>sum rule</a:t>
            </a:r>
            <a:r>
              <a:rPr lang="en-US" dirty="0"/>
              <a:t>)</a:t>
            </a:r>
          </a:p>
          <a:p>
            <a:r>
              <a:rPr lang="en-US" dirty="0"/>
              <a:t>&gt; Can we create our desired outcomes with a clear sequential process? (</a:t>
            </a:r>
            <a:r>
              <a:rPr lang="en-US" b="1" dirty="0"/>
              <a:t>product rule</a:t>
            </a:r>
            <a:r>
              <a:rPr lang="en-US" dirty="0"/>
              <a:t>)</a:t>
            </a:r>
          </a:p>
          <a:p>
            <a:r>
              <a:rPr lang="en-US" dirty="0"/>
              <a:t>&gt; Are we counting the ways for something </a:t>
            </a:r>
            <a:r>
              <a:rPr lang="en-US" u="sng" dirty="0"/>
              <a:t>not</a:t>
            </a:r>
            <a:r>
              <a:rPr lang="en-US" dirty="0"/>
              <a:t> to occur? (</a:t>
            </a:r>
            <a:r>
              <a:rPr lang="en-US" b="1" dirty="0"/>
              <a:t>complementary counting</a:t>
            </a:r>
            <a:r>
              <a:rPr lang="en-US" dirty="0"/>
              <a:t>)</a:t>
            </a:r>
          </a:p>
          <a:p>
            <a:r>
              <a:rPr lang="en-US" dirty="0"/>
              <a:t>&gt; Are we dealing with the union of some sets? (</a:t>
            </a:r>
            <a:r>
              <a:rPr lang="en-US" b="1" dirty="0"/>
              <a:t>inclusion-exclusion</a:t>
            </a:r>
            <a:r>
              <a:rPr lang="en-US" dirty="0"/>
              <a:t>)</a:t>
            </a:r>
          </a:p>
          <a:p>
            <a:r>
              <a:rPr lang="en-US" dirty="0"/>
              <a:t>&gt; Does order matter or not in this problem? (</a:t>
            </a:r>
            <a:r>
              <a:rPr lang="en-US" b="1" dirty="0"/>
              <a:t>permutation</a:t>
            </a:r>
            <a:r>
              <a:rPr lang="en-US" dirty="0"/>
              <a:t> or </a:t>
            </a:r>
            <a:r>
              <a:rPr lang="en-US" b="1" dirty="0"/>
              <a:t>combination</a:t>
            </a:r>
            <a:r>
              <a:rPr lang="en-US" dirty="0"/>
              <a:t>)</a:t>
            </a:r>
          </a:p>
          <a:p>
            <a:r>
              <a:rPr lang="en-US" dirty="0"/>
              <a:t>&gt; Are the objects distinguishable or indistinguishable (</a:t>
            </a:r>
            <a:r>
              <a:rPr lang="en-US" b="1" dirty="0"/>
              <a:t>stars and bars </a:t>
            </a:r>
            <a:r>
              <a:rPr lang="en-US" dirty="0"/>
              <a:t>if indistinguishable)</a:t>
            </a:r>
          </a:p>
          <a:p>
            <a:endParaRPr lang="en-US" dirty="0"/>
          </a:p>
          <a:p>
            <a:r>
              <a:rPr lang="en-US" b="1" dirty="0"/>
              <a:t>These approaches often work together! E.g., to compute the number of options in one of the disjoint cases, you may need another approach</a:t>
            </a:r>
          </a:p>
        </p:txBody>
      </p:sp>
    </p:spTree>
    <p:extLst>
      <p:ext uri="{BB962C8B-B14F-4D97-AF65-F5344CB8AC3E}">
        <p14:creationId xmlns:p14="http://schemas.microsoft.com/office/powerpoint/2010/main" val="292042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7B2B6-6D40-CA09-CB84-BCBF574456F2}"/>
            </a:ext>
          </a:extLst>
        </p:cNvPr>
        <p:cNvGrpSpPr/>
        <p:nvPr/>
      </p:nvGrpSpPr>
      <p:grpSpPr>
        <a:xfrm>
          <a:off x="0" y="0"/>
          <a:ext cx="0" cy="0"/>
          <a:chOff x="0" y="0"/>
          <a:chExt cx="0" cy="0"/>
        </a:xfrm>
      </p:grpSpPr>
      <p:pic>
        <p:nvPicPr>
          <p:cNvPr id="87" name="Picture 86">
            <a:extLst>
              <a:ext uri="{FF2B5EF4-FFF2-40B4-BE49-F238E27FC236}">
                <a16:creationId xmlns:a16="http://schemas.microsoft.com/office/drawing/2014/main" id="{4F498A1D-04DB-B7CD-42CE-38F68E31B261}"/>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8333255" y="4592296"/>
            <a:ext cx="1021715" cy="1021715"/>
          </a:xfrm>
          <a:prstGeom prst="rect">
            <a:avLst/>
          </a:prstGeom>
        </p:spPr>
      </p:pic>
      <p:sp>
        <p:nvSpPr>
          <p:cNvPr id="2" name="Title 1">
            <a:extLst>
              <a:ext uri="{FF2B5EF4-FFF2-40B4-BE49-F238E27FC236}">
                <a16:creationId xmlns:a16="http://schemas.microsoft.com/office/drawing/2014/main" id="{EA2F330B-6220-A127-A2FE-161F956758E9}"/>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FD735340-8B7F-EFE3-A956-8596B3378D96}"/>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pPr lvl="1"/>
            <a:r>
              <a:rPr lang="en-US" dirty="0"/>
              <a:t>&gt; There are unlimited cupcakes of each type</a:t>
            </a:r>
          </a:p>
          <a:p>
            <a:pPr lvl="1"/>
            <a:r>
              <a:rPr lang="en-US" dirty="0"/>
              <a:t>&gt; Cupcakes of the same type are indistinguishable</a:t>
            </a:r>
          </a:p>
          <a:p>
            <a:pPr lvl="1"/>
            <a:r>
              <a:rPr lang="en-US" dirty="0"/>
              <a:t>&gt; Order of the cupcakes in the box does not matter</a:t>
            </a:r>
          </a:p>
          <a:p>
            <a:pPr lvl="1"/>
            <a:endParaRPr lang="en-US" dirty="0"/>
          </a:p>
        </p:txBody>
      </p:sp>
      <p:pic>
        <p:nvPicPr>
          <p:cNvPr id="14" name="Picture 13">
            <a:extLst>
              <a:ext uri="{FF2B5EF4-FFF2-40B4-BE49-F238E27FC236}">
                <a16:creationId xmlns:a16="http://schemas.microsoft.com/office/drawing/2014/main" id="{4FBA5B38-629C-4037-5A8D-29C0A7479DC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11904" y="4508836"/>
            <a:ext cx="1021715" cy="1021715"/>
          </a:xfrm>
          <a:prstGeom prst="rect">
            <a:avLst/>
          </a:prstGeom>
        </p:spPr>
      </p:pic>
      <p:pic>
        <p:nvPicPr>
          <p:cNvPr id="15" name="Picture 14">
            <a:extLst>
              <a:ext uri="{FF2B5EF4-FFF2-40B4-BE49-F238E27FC236}">
                <a16:creationId xmlns:a16="http://schemas.microsoft.com/office/drawing/2014/main" id="{E53B7008-FC9F-72FB-F3CF-4A51D6D99D6C}"/>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2875496" y="4453793"/>
            <a:ext cx="1021715" cy="1021715"/>
          </a:xfrm>
          <a:prstGeom prst="rect">
            <a:avLst/>
          </a:prstGeom>
        </p:spPr>
      </p:pic>
      <p:pic>
        <p:nvPicPr>
          <p:cNvPr id="23" name="Picture 22">
            <a:extLst>
              <a:ext uri="{FF2B5EF4-FFF2-40B4-BE49-F238E27FC236}">
                <a16:creationId xmlns:a16="http://schemas.microsoft.com/office/drawing/2014/main" id="{DC0AB10D-3811-4D61-9355-6E1338310B3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39088" y="4508835"/>
            <a:ext cx="1021715" cy="1021715"/>
          </a:xfrm>
          <a:prstGeom prst="rect">
            <a:avLst/>
          </a:prstGeom>
        </p:spPr>
      </p:pic>
      <p:pic>
        <p:nvPicPr>
          <p:cNvPr id="41" name="Picture 40">
            <a:extLst>
              <a:ext uri="{FF2B5EF4-FFF2-40B4-BE49-F238E27FC236}">
                <a16:creationId xmlns:a16="http://schemas.microsoft.com/office/drawing/2014/main" id="{52D8A89F-48DD-1CFD-0ADB-93458F2D3480}"/>
              </a:ext>
            </a:extLst>
          </p:cNvPr>
          <p:cNvPicPr>
            <a:picLocks noChangeAspect="1"/>
          </p:cNvPicPr>
          <p:nvPr/>
        </p:nvPicPr>
        <p:blipFill>
          <a:blip r:embed="rId7"/>
          <a:stretch>
            <a:fillRect/>
          </a:stretch>
        </p:blipFill>
        <p:spPr>
          <a:xfrm>
            <a:off x="420065" y="4563880"/>
            <a:ext cx="1021715" cy="1021715"/>
          </a:xfrm>
          <a:prstGeom prst="rect">
            <a:avLst/>
          </a:prstGeom>
        </p:spPr>
      </p:pic>
      <p:pic>
        <p:nvPicPr>
          <p:cNvPr id="45" name="Picture 44">
            <a:extLst>
              <a:ext uri="{FF2B5EF4-FFF2-40B4-BE49-F238E27FC236}">
                <a16:creationId xmlns:a16="http://schemas.microsoft.com/office/drawing/2014/main" id="{23D7950F-24CB-746B-02EE-006D0EC843C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214510" y="4563879"/>
            <a:ext cx="1021715" cy="1021715"/>
          </a:xfrm>
          <a:prstGeom prst="rect">
            <a:avLst/>
          </a:prstGeom>
        </p:spPr>
      </p:pic>
      <p:pic>
        <p:nvPicPr>
          <p:cNvPr id="16" name="Picture 15">
            <a:extLst>
              <a:ext uri="{FF2B5EF4-FFF2-40B4-BE49-F238E27FC236}">
                <a16:creationId xmlns:a16="http://schemas.microsoft.com/office/drawing/2014/main" id="{85F93FF8-1D8D-1939-3FB7-3C172682115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10999" y="4925763"/>
            <a:ext cx="1021715" cy="1021715"/>
          </a:xfrm>
          <a:prstGeom prst="rect">
            <a:avLst/>
          </a:prstGeom>
        </p:spPr>
      </p:pic>
      <p:pic>
        <p:nvPicPr>
          <p:cNvPr id="51" name="Picture 50">
            <a:extLst>
              <a:ext uri="{FF2B5EF4-FFF2-40B4-BE49-F238E27FC236}">
                <a16:creationId xmlns:a16="http://schemas.microsoft.com/office/drawing/2014/main" id="{5088AA19-8EA1-6B41-4500-AB24CA5A3001}"/>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592081" y="4918661"/>
            <a:ext cx="1021715" cy="1021715"/>
          </a:xfrm>
          <a:prstGeom prst="rect">
            <a:avLst/>
          </a:prstGeom>
        </p:spPr>
      </p:pic>
      <p:pic>
        <p:nvPicPr>
          <p:cNvPr id="49" name="Picture 48">
            <a:extLst>
              <a:ext uri="{FF2B5EF4-FFF2-40B4-BE49-F238E27FC236}">
                <a16:creationId xmlns:a16="http://schemas.microsoft.com/office/drawing/2014/main" id="{60BF2F5A-CFD4-52DA-AE37-11FFBC7A1F7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214510" y="5381577"/>
            <a:ext cx="1021715" cy="1021715"/>
          </a:xfrm>
          <a:prstGeom prst="rect">
            <a:avLst/>
          </a:prstGeom>
        </p:spPr>
      </p:pic>
      <p:pic>
        <p:nvPicPr>
          <p:cNvPr id="59" name="Picture 58">
            <a:extLst>
              <a:ext uri="{FF2B5EF4-FFF2-40B4-BE49-F238E27FC236}">
                <a16:creationId xmlns:a16="http://schemas.microsoft.com/office/drawing/2014/main" id="{DAC970B7-FE04-9AE9-D373-7F073B598F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77734" y="4925762"/>
            <a:ext cx="1021715" cy="1021715"/>
          </a:xfrm>
          <a:prstGeom prst="rect">
            <a:avLst/>
          </a:prstGeom>
        </p:spPr>
      </p:pic>
      <p:pic>
        <p:nvPicPr>
          <p:cNvPr id="53" name="Picture 52">
            <a:extLst>
              <a:ext uri="{FF2B5EF4-FFF2-40B4-BE49-F238E27FC236}">
                <a16:creationId xmlns:a16="http://schemas.microsoft.com/office/drawing/2014/main" id="{F02C4C3B-4ADF-5580-ED22-CEF3917A82F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961127" y="5436620"/>
            <a:ext cx="1021715" cy="1021715"/>
          </a:xfrm>
          <a:prstGeom prst="rect">
            <a:avLst/>
          </a:prstGeom>
        </p:spPr>
      </p:pic>
      <p:pic>
        <p:nvPicPr>
          <p:cNvPr id="61" name="Picture 60">
            <a:extLst>
              <a:ext uri="{FF2B5EF4-FFF2-40B4-BE49-F238E27FC236}">
                <a16:creationId xmlns:a16="http://schemas.microsoft.com/office/drawing/2014/main" id="{0FD0BC22-4502-A6A4-4F2C-41ECFC6FA13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73258" y="5000249"/>
            <a:ext cx="1021715" cy="1021715"/>
          </a:xfrm>
          <a:prstGeom prst="rect">
            <a:avLst/>
          </a:prstGeom>
        </p:spPr>
      </p:pic>
      <p:pic>
        <p:nvPicPr>
          <p:cNvPr id="57" name="Picture 56">
            <a:extLst>
              <a:ext uri="{FF2B5EF4-FFF2-40B4-BE49-F238E27FC236}">
                <a16:creationId xmlns:a16="http://schemas.microsoft.com/office/drawing/2014/main" id="{72CDAE8E-CB56-B16B-02AE-2D872766AD9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2782028" y="5468588"/>
            <a:ext cx="1021715" cy="1021715"/>
          </a:xfrm>
          <a:prstGeom prst="rect">
            <a:avLst/>
          </a:prstGeom>
        </p:spPr>
      </p:pic>
      <p:pic>
        <p:nvPicPr>
          <p:cNvPr id="65" name="Picture 64">
            <a:extLst>
              <a:ext uri="{FF2B5EF4-FFF2-40B4-BE49-F238E27FC236}">
                <a16:creationId xmlns:a16="http://schemas.microsoft.com/office/drawing/2014/main" id="{47969122-7D55-9933-2420-353F6A7C22E3}"/>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9130179" y="4453793"/>
            <a:ext cx="1021715" cy="1021715"/>
          </a:xfrm>
          <a:prstGeom prst="rect">
            <a:avLst/>
          </a:prstGeom>
        </p:spPr>
      </p:pic>
      <p:pic>
        <p:nvPicPr>
          <p:cNvPr id="69" name="Picture 68">
            <a:extLst>
              <a:ext uri="{FF2B5EF4-FFF2-40B4-BE49-F238E27FC236}">
                <a16:creationId xmlns:a16="http://schemas.microsoft.com/office/drawing/2014/main" id="{6CCB2BB8-19AF-D1CF-4310-005C137DED46}"/>
              </a:ext>
            </a:extLst>
          </p:cNvPr>
          <p:cNvPicPr>
            <a:picLocks noChangeAspect="1"/>
          </p:cNvPicPr>
          <p:nvPr/>
        </p:nvPicPr>
        <p:blipFill>
          <a:blip r:embed="rId7"/>
          <a:stretch>
            <a:fillRect/>
          </a:stretch>
        </p:blipFill>
        <p:spPr>
          <a:xfrm>
            <a:off x="6674748" y="4563880"/>
            <a:ext cx="1021715" cy="1021715"/>
          </a:xfrm>
          <a:prstGeom prst="rect">
            <a:avLst/>
          </a:prstGeom>
        </p:spPr>
      </p:pic>
      <p:pic>
        <p:nvPicPr>
          <p:cNvPr id="71" name="Picture 70">
            <a:extLst>
              <a:ext uri="{FF2B5EF4-FFF2-40B4-BE49-F238E27FC236}">
                <a16:creationId xmlns:a16="http://schemas.microsoft.com/office/drawing/2014/main" id="{3B0656D3-4072-22B1-04E0-469EE30C4C24}"/>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7469193" y="4563879"/>
            <a:ext cx="1021715" cy="1021715"/>
          </a:xfrm>
          <a:prstGeom prst="rect">
            <a:avLst/>
          </a:prstGeom>
        </p:spPr>
      </p:pic>
      <p:pic>
        <p:nvPicPr>
          <p:cNvPr id="73" name="Picture 72">
            <a:extLst>
              <a:ext uri="{FF2B5EF4-FFF2-40B4-BE49-F238E27FC236}">
                <a16:creationId xmlns:a16="http://schemas.microsoft.com/office/drawing/2014/main" id="{76598424-DF0C-379E-7C3E-152890566AC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065682" y="4925763"/>
            <a:ext cx="1021715" cy="1021715"/>
          </a:xfrm>
          <a:prstGeom prst="rect">
            <a:avLst/>
          </a:prstGeom>
        </p:spPr>
      </p:pic>
      <p:pic>
        <p:nvPicPr>
          <p:cNvPr id="75" name="Picture 74">
            <a:extLst>
              <a:ext uri="{FF2B5EF4-FFF2-40B4-BE49-F238E27FC236}">
                <a16:creationId xmlns:a16="http://schemas.microsoft.com/office/drawing/2014/main" id="{7619A27D-B8F5-392C-3AFB-4F4E8678C79C}"/>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7846764" y="4918661"/>
            <a:ext cx="1021715" cy="1021715"/>
          </a:xfrm>
          <a:prstGeom prst="rect">
            <a:avLst/>
          </a:prstGeom>
        </p:spPr>
      </p:pic>
      <p:pic>
        <p:nvPicPr>
          <p:cNvPr id="89" name="Picture 88">
            <a:extLst>
              <a:ext uri="{FF2B5EF4-FFF2-40B4-BE49-F238E27FC236}">
                <a16:creationId xmlns:a16="http://schemas.microsoft.com/office/drawing/2014/main" id="{FD742E4D-5B59-D387-6CF2-964BDD0FAB5F}"/>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9874072" y="4446873"/>
            <a:ext cx="1021715" cy="1021715"/>
          </a:xfrm>
          <a:prstGeom prst="rect">
            <a:avLst/>
          </a:prstGeom>
        </p:spPr>
      </p:pic>
      <p:pic>
        <p:nvPicPr>
          <p:cNvPr id="91" name="Picture 90">
            <a:extLst>
              <a:ext uri="{FF2B5EF4-FFF2-40B4-BE49-F238E27FC236}">
                <a16:creationId xmlns:a16="http://schemas.microsoft.com/office/drawing/2014/main" id="{8469D31B-A722-7043-1E21-4DEA74D93FEA}"/>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8684435" y="4918660"/>
            <a:ext cx="1021715" cy="1021715"/>
          </a:xfrm>
          <a:prstGeom prst="rect">
            <a:avLst/>
          </a:prstGeom>
        </p:spPr>
      </p:pic>
      <p:pic>
        <p:nvPicPr>
          <p:cNvPr id="93" name="Picture 92">
            <a:extLst>
              <a:ext uri="{FF2B5EF4-FFF2-40B4-BE49-F238E27FC236}">
                <a16:creationId xmlns:a16="http://schemas.microsoft.com/office/drawing/2014/main" id="{23F92ABF-7789-563F-64FF-AF2734EAD6B0}"/>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9487002" y="4918660"/>
            <a:ext cx="1021715" cy="1021715"/>
          </a:xfrm>
          <a:prstGeom prst="rect">
            <a:avLst/>
          </a:prstGeom>
        </p:spPr>
      </p:pic>
      <p:pic>
        <p:nvPicPr>
          <p:cNvPr id="95" name="Picture 94">
            <a:extLst>
              <a:ext uri="{FF2B5EF4-FFF2-40B4-BE49-F238E27FC236}">
                <a16:creationId xmlns:a16="http://schemas.microsoft.com/office/drawing/2014/main" id="{3584A2CF-BED4-2000-4418-A84BA11869D7}"/>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8277001" y="5436620"/>
            <a:ext cx="1021715" cy="1021715"/>
          </a:xfrm>
          <a:prstGeom prst="rect">
            <a:avLst/>
          </a:prstGeom>
        </p:spPr>
      </p:pic>
      <p:pic>
        <p:nvPicPr>
          <p:cNvPr id="97" name="Picture 96">
            <a:extLst>
              <a:ext uri="{FF2B5EF4-FFF2-40B4-BE49-F238E27FC236}">
                <a16:creationId xmlns:a16="http://schemas.microsoft.com/office/drawing/2014/main" id="{5D561C08-6FD2-0211-4AAE-73B8046BF0FB}"/>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9057989" y="5450828"/>
            <a:ext cx="1021715" cy="1021715"/>
          </a:xfrm>
          <a:prstGeom prst="rect">
            <a:avLst/>
          </a:prstGeom>
        </p:spPr>
      </p:pic>
      <p:pic>
        <p:nvPicPr>
          <p:cNvPr id="99" name="Picture 98">
            <a:extLst>
              <a:ext uri="{FF2B5EF4-FFF2-40B4-BE49-F238E27FC236}">
                <a16:creationId xmlns:a16="http://schemas.microsoft.com/office/drawing/2014/main" id="{A89B2B4A-AC91-4FB3-DCCF-088171192167}"/>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7461837" y="5494296"/>
            <a:ext cx="1021715" cy="1021715"/>
          </a:xfrm>
          <a:prstGeom prst="rect">
            <a:avLst/>
          </a:prstGeom>
        </p:spPr>
      </p:pic>
    </p:spTree>
    <p:extLst>
      <p:ext uri="{BB962C8B-B14F-4D97-AF65-F5344CB8AC3E}">
        <p14:creationId xmlns:p14="http://schemas.microsoft.com/office/powerpoint/2010/main" val="96600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F596-1F33-0B3D-659D-6209D3B30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EFFCF-BA7B-C350-BB71-3E0954DCCDEF}"/>
              </a:ext>
            </a:extLst>
          </p:cNvPr>
          <p:cNvSpPr>
            <a:spLocks noGrp="1"/>
          </p:cNvSpPr>
          <p:nvPr>
            <p:ph type="title"/>
          </p:nvPr>
        </p:nvSpPr>
        <p:spPr/>
        <p:txBody>
          <a:bodyPr/>
          <a:lstStyle/>
          <a:p>
            <a:r>
              <a:rPr lang="en-US" dirty="0"/>
              <a:t>Cupcakes (an incorrect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C01216-0297-8A42-A963-EC2ACB78C452}"/>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r>
                  <a:rPr lang="en-US" b="1" dirty="0"/>
                  <a:t>Idea</a:t>
                </a:r>
                <a:r>
                  <a:rPr lang="en-US" dirty="0"/>
                  <a:t>: </a:t>
                </a:r>
                <a14:m>
                  <m:oMath xmlns:m="http://schemas.openxmlformats.org/officeDocument/2006/math">
                    <m:sSup>
                      <m:sSupPr>
                        <m:ctrlPr>
                          <a:rPr lang="en-US" i="1">
                            <a:latin typeface="Cambria Math" panose="02040503050406030204" pitchFamily="18" charset="0"/>
                            <a:cs typeface="Segoe UI" panose="020B0502040204020203" pitchFamily="34" charset="0"/>
                          </a:rPr>
                        </m:ctrlPr>
                      </m:sSupPr>
                      <m:e>
                        <m:r>
                          <a:rPr lang="en-US" i="1">
                            <a:latin typeface="Cambria Math" panose="02040503050406030204" pitchFamily="18" charset="0"/>
                            <a:cs typeface="Segoe UI" panose="020B0502040204020203" pitchFamily="34" charset="0"/>
                          </a:rPr>
                          <m:t>5</m:t>
                        </m:r>
                      </m:e>
                      <m:sup>
                        <m:r>
                          <a:rPr lang="en-US" i="1">
                            <a:latin typeface="Cambria Math" panose="02040503050406030204" pitchFamily="18" charset="0"/>
                            <a:cs typeface="Segoe UI" panose="020B0502040204020203" pitchFamily="34" charset="0"/>
                          </a:rPr>
                          <m:t>12</m:t>
                        </m:r>
                      </m:sup>
                    </m:sSup>
                  </m:oMath>
                </a14:m>
                <a:r>
                  <a:rPr lang="en-US" dirty="0"/>
                  <a:t> -- choose one of 5 types for each of the 12 cupcakes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7DFA53CF-AE87-5558-7848-28D86300225A}"/>
                  </a:ext>
                </a:extLst>
              </p:cNvPr>
              <p:cNvSpPr>
                <a:spLocks noGrp="1" noRot="1" noChangeAspect="1" noMove="1" noResize="1" noEditPoints="1" noAdjustHandles="1" noChangeArrowheads="1" noChangeShapeType="1" noTextEdit="1"/>
              </p:cNvSpPr>
              <p:nvPr>
                <p:ph idx="1"/>
              </p:nvPr>
            </p:nvSpPr>
            <p:spPr>
              <a:xfrm>
                <a:off x="575239" y="1463857"/>
                <a:ext cx="11849171" cy="4845504"/>
              </a:xfrm>
              <a:blipFill>
                <a:blip r:embed="rId3"/>
                <a:stretch>
                  <a:fillRect l="-617" t="-213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81D86D14-0857-31A8-F076-2A10F6396559}"/>
              </a:ext>
            </a:extLst>
          </p:cNvPr>
          <p:cNvPicPr>
            <a:picLocks noChangeAspect="1"/>
          </p:cNvPicPr>
          <p:nvPr/>
        </p:nvPicPr>
        <p:blipFill>
          <a:blip r:embed="rId4"/>
          <a:stretch>
            <a:fillRect/>
          </a:stretch>
        </p:blipFill>
        <p:spPr>
          <a:xfrm>
            <a:off x="1306759" y="3916680"/>
            <a:ext cx="735201" cy="735201"/>
          </a:xfrm>
          <a:prstGeom prst="rect">
            <a:avLst/>
          </a:prstGeom>
        </p:spPr>
      </p:pic>
      <p:pic>
        <p:nvPicPr>
          <p:cNvPr id="15" name="Picture 14">
            <a:extLst>
              <a:ext uri="{FF2B5EF4-FFF2-40B4-BE49-F238E27FC236}">
                <a16:creationId xmlns:a16="http://schemas.microsoft.com/office/drawing/2014/main" id="{8A3D229E-CD82-D5DB-5DAA-4E4DD22B3E78}"/>
              </a:ext>
            </a:extLst>
          </p:cNvPr>
          <p:cNvPicPr>
            <a:picLocks noChangeAspect="1"/>
          </p:cNvPicPr>
          <p:nvPr/>
        </p:nvPicPr>
        <p:blipFill>
          <a:blip r:embed="rId5"/>
          <a:stretch>
            <a:fillRect/>
          </a:stretch>
        </p:blipFill>
        <p:spPr>
          <a:xfrm>
            <a:off x="2798022" y="3927302"/>
            <a:ext cx="735201" cy="735201"/>
          </a:xfrm>
          <a:prstGeom prst="rect">
            <a:avLst/>
          </a:prstGeom>
        </p:spPr>
      </p:pic>
      <p:pic>
        <p:nvPicPr>
          <p:cNvPr id="16" name="Picture 15">
            <a:extLst>
              <a:ext uri="{FF2B5EF4-FFF2-40B4-BE49-F238E27FC236}">
                <a16:creationId xmlns:a16="http://schemas.microsoft.com/office/drawing/2014/main" id="{89935297-B175-80F6-9311-77501AAE692C}"/>
              </a:ext>
            </a:extLst>
          </p:cNvPr>
          <p:cNvPicPr>
            <a:picLocks noChangeAspect="1"/>
          </p:cNvPicPr>
          <p:nvPr/>
        </p:nvPicPr>
        <p:blipFill>
          <a:blip r:embed="rId6"/>
          <a:stretch>
            <a:fillRect/>
          </a:stretch>
        </p:blipFill>
        <p:spPr>
          <a:xfrm>
            <a:off x="3528408" y="3936899"/>
            <a:ext cx="735201" cy="735201"/>
          </a:xfrm>
          <a:prstGeom prst="rect">
            <a:avLst/>
          </a:prstGeom>
        </p:spPr>
      </p:pic>
      <p:pic>
        <p:nvPicPr>
          <p:cNvPr id="23" name="Picture 22">
            <a:extLst>
              <a:ext uri="{FF2B5EF4-FFF2-40B4-BE49-F238E27FC236}">
                <a16:creationId xmlns:a16="http://schemas.microsoft.com/office/drawing/2014/main" id="{E60B1F03-5887-63D2-8C97-1EB4CF872333}"/>
              </a:ext>
            </a:extLst>
          </p:cNvPr>
          <p:cNvPicPr>
            <a:picLocks noChangeAspect="1"/>
          </p:cNvPicPr>
          <p:nvPr/>
        </p:nvPicPr>
        <p:blipFill>
          <a:blip r:embed="rId7"/>
          <a:stretch>
            <a:fillRect/>
          </a:stretch>
        </p:blipFill>
        <p:spPr>
          <a:xfrm>
            <a:off x="6491144" y="3950862"/>
            <a:ext cx="735201" cy="735201"/>
          </a:xfrm>
          <a:prstGeom prst="rect">
            <a:avLst/>
          </a:prstGeom>
        </p:spPr>
      </p:pic>
      <p:pic>
        <p:nvPicPr>
          <p:cNvPr id="33" name="Picture 32">
            <a:extLst>
              <a:ext uri="{FF2B5EF4-FFF2-40B4-BE49-F238E27FC236}">
                <a16:creationId xmlns:a16="http://schemas.microsoft.com/office/drawing/2014/main" id="{823A0F08-E7F5-093D-1D94-F2ADFB3C9DAC}"/>
              </a:ext>
            </a:extLst>
          </p:cNvPr>
          <p:cNvPicPr>
            <a:picLocks noChangeAspect="1"/>
          </p:cNvPicPr>
          <p:nvPr/>
        </p:nvPicPr>
        <p:blipFill>
          <a:blip r:embed="rId8"/>
          <a:stretch>
            <a:fillRect/>
          </a:stretch>
        </p:blipFill>
        <p:spPr>
          <a:xfrm>
            <a:off x="7231694" y="3950862"/>
            <a:ext cx="735201" cy="735201"/>
          </a:xfrm>
          <a:prstGeom prst="rect">
            <a:avLst/>
          </a:prstGeom>
        </p:spPr>
      </p:pic>
      <p:pic>
        <p:nvPicPr>
          <p:cNvPr id="37" name="Picture 36">
            <a:extLst>
              <a:ext uri="{FF2B5EF4-FFF2-40B4-BE49-F238E27FC236}">
                <a16:creationId xmlns:a16="http://schemas.microsoft.com/office/drawing/2014/main" id="{4B9B4224-031C-777C-672A-A9AE80E45D6E}"/>
              </a:ext>
            </a:extLst>
          </p:cNvPr>
          <p:cNvPicPr>
            <a:picLocks noChangeAspect="1"/>
          </p:cNvPicPr>
          <p:nvPr/>
        </p:nvPicPr>
        <p:blipFill>
          <a:blip r:embed="rId4"/>
          <a:stretch>
            <a:fillRect/>
          </a:stretch>
        </p:blipFill>
        <p:spPr>
          <a:xfrm>
            <a:off x="2047309" y="3916680"/>
            <a:ext cx="735201" cy="735201"/>
          </a:xfrm>
          <a:prstGeom prst="rect">
            <a:avLst/>
          </a:prstGeom>
        </p:spPr>
      </p:pic>
      <p:pic>
        <p:nvPicPr>
          <p:cNvPr id="41" name="Picture 40">
            <a:extLst>
              <a:ext uri="{FF2B5EF4-FFF2-40B4-BE49-F238E27FC236}">
                <a16:creationId xmlns:a16="http://schemas.microsoft.com/office/drawing/2014/main" id="{6886BF1F-53F0-E4D4-5DCE-E979C0A62CDF}"/>
              </a:ext>
            </a:extLst>
          </p:cNvPr>
          <p:cNvPicPr>
            <a:picLocks noChangeAspect="1"/>
          </p:cNvPicPr>
          <p:nvPr/>
        </p:nvPicPr>
        <p:blipFill>
          <a:blip r:embed="rId6"/>
          <a:stretch>
            <a:fillRect/>
          </a:stretch>
        </p:blipFill>
        <p:spPr>
          <a:xfrm>
            <a:off x="4268958" y="3936899"/>
            <a:ext cx="735201" cy="735201"/>
          </a:xfrm>
          <a:prstGeom prst="rect">
            <a:avLst/>
          </a:prstGeom>
        </p:spPr>
      </p:pic>
      <p:pic>
        <p:nvPicPr>
          <p:cNvPr id="43" name="Picture 42">
            <a:extLst>
              <a:ext uri="{FF2B5EF4-FFF2-40B4-BE49-F238E27FC236}">
                <a16:creationId xmlns:a16="http://schemas.microsoft.com/office/drawing/2014/main" id="{B9C45BE5-2695-B146-17C2-7E1E20CF6828}"/>
              </a:ext>
            </a:extLst>
          </p:cNvPr>
          <p:cNvPicPr>
            <a:picLocks noChangeAspect="1"/>
          </p:cNvPicPr>
          <p:nvPr/>
        </p:nvPicPr>
        <p:blipFill>
          <a:blip r:embed="rId7"/>
          <a:stretch>
            <a:fillRect/>
          </a:stretch>
        </p:blipFill>
        <p:spPr>
          <a:xfrm>
            <a:off x="5750594" y="3950862"/>
            <a:ext cx="735201" cy="735201"/>
          </a:xfrm>
          <a:prstGeom prst="rect">
            <a:avLst/>
          </a:prstGeom>
        </p:spPr>
      </p:pic>
      <p:pic>
        <p:nvPicPr>
          <p:cNvPr id="45" name="Picture 44">
            <a:extLst>
              <a:ext uri="{FF2B5EF4-FFF2-40B4-BE49-F238E27FC236}">
                <a16:creationId xmlns:a16="http://schemas.microsoft.com/office/drawing/2014/main" id="{07BF5F76-8E82-F22F-D2DC-D2E8D4FFB2A9}"/>
              </a:ext>
            </a:extLst>
          </p:cNvPr>
          <p:cNvPicPr>
            <a:picLocks noChangeAspect="1"/>
          </p:cNvPicPr>
          <p:nvPr/>
        </p:nvPicPr>
        <p:blipFill>
          <a:blip r:embed="rId8"/>
          <a:stretch>
            <a:fillRect/>
          </a:stretch>
        </p:blipFill>
        <p:spPr>
          <a:xfrm>
            <a:off x="7972245" y="3950862"/>
            <a:ext cx="735201" cy="735201"/>
          </a:xfrm>
          <a:prstGeom prst="rect">
            <a:avLst/>
          </a:prstGeom>
        </p:spPr>
      </p:pic>
      <p:pic>
        <p:nvPicPr>
          <p:cNvPr id="47" name="Picture 46">
            <a:extLst>
              <a:ext uri="{FF2B5EF4-FFF2-40B4-BE49-F238E27FC236}">
                <a16:creationId xmlns:a16="http://schemas.microsoft.com/office/drawing/2014/main" id="{F90883A3-33D0-A571-ED45-8D1EE7469979}"/>
              </a:ext>
            </a:extLst>
          </p:cNvPr>
          <p:cNvPicPr>
            <a:picLocks noChangeAspect="1"/>
          </p:cNvPicPr>
          <p:nvPr/>
        </p:nvPicPr>
        <p:blipFill>
          <a:blip r:embed="rId6"/>
          <a:stretch>
            <a:fillRect/>
          </a:stretch>
        </p:blipFill>
        <p:spPr>
          <a:xfrm>
            <a:off x="5009508" y="3936899"/>
            <a:ext cx="735201" cy="735201"/>
          </a:xfrm>
          <a:prstGeom prst="rect">
            <a:avLst/>
          </a:prstGeom>
        </p:spPr>
      </p:pic>
      <p:pic>
        <p:nvPicPr>
          <p:cNvPr id="9" name="Picture 8">
            <a:extLst>
              <a:ext uri="{FF2B5EF4-FFF2-40B4-BE49-F238E27FC236}">
                <a16:creationId xmlns:a16="http://schemas.microsoft.com/office/drawing/2014/main" id="{41062DFB-373C-0328-0E94-B470DF2F1A0E}"/>
              </a:ext>
            </a:extLst>
          </p:cNvPr>
          <p:cNvPicPr>
            <a:picLocks noChangeAspect="1"/>
          </p:cNvPicPr>
          <p:nvPr/>
        </p:nvPicPr>
        <p:blipFill>
          <a:blip r:embed="rId4"/>
          <a:stretch>
            <a:fillRect/>
          </a:stretch>
        </p:blipFill>
        <p:spPr>
          <a:xfrm>
            <a:off x="1301409" y="5146622"/>
            <a:ext cx="735201" cy="735201"/>
          </a:xfrm>
          <a:prstGeom prst="rect">
            <a:avLst/>
          </a:prstGeom>
        </p:spPr>
      </p:pic>
      <p:pic>
        <p:nvPicPr>
          <p:cNvPr id="11" name="Picture 10">
            <a:extLst>
              <a:ext uri="{FF2B5EF4-FFF2-40B4-BE49-F238E27FC236}">
                <a16:creationId xmlns:a16="http://schemas.microsoft.com/office/drawing/2014/main" id="{874BADD1-78B3-5670-BF25-C77D1143085C}"/>
              </a:ext>
            </a:extLst>
          </p:cNvPr>
          <p:cNvPicPr>
            <a:picLocks noChangeAspect="1"/>
          </p:cNvPicPr>
          <p:nvPr/>
        </p:nvPicPr>
        <p:blipFill>
          <a:blip r:embed="rId5"/>
          <a:stretch>
            <a:fillRect/>
          </a:stretch>
        </p:blipFill>
        <p:spPr>
          <a:xfrm>
            <a:off x="3523059" y="5146622"/>
            <a:ext cx="735201" cy="735201"/>
          </a:xfrm>
          <a:prstGeom prst="rect">
            <a:avLst/>
          </a:prstGeom>
        </p:spPr>
      </p:pic>
      <p:pic>
        <p:nvPicPr>
          <p:cNvPr id="13" name="Picture 12">
            <a:extLst>
              <a:ext uri="{FF2B5EF4-FFF2-40B4-BE49-F238E27FC236}">
                <a16:creationId xmlns:a16="http://schemas.microsoft.com/office/drawing/2014/main" id="{7E863B89-8850-83F2-595A-6658AC58E102}"/>
              </a:ext>
            </a:extLst>
          </p:cNvPr>
          <p:cNvPicPr>
            <a:picLocks noChangeAspect="1"/>
          </p:cNvPicPr>
          <p:nvPr/>
        </p:nvPicPr>
        <p:blipFill>
          <a:blip r:embed="rId6"/>
          <a:stretch>
            <a:fillRect/>
          </a:stretch>
        </p:blipFill>
        <p:spPr>
          <a:xfrm>
            <a:off x="8722956" y="5146619"/>
            <a:ext cx="735201" cy="735201"/>
          </a:xfrm>
          <a:prstGeom prst="rect">
            <a:avLst/>
          </a:prstGeom>
        </p:spPr>
      </p:pic>
      <p:pic>
        <p:nvPicPr>
          <p:cNvPr id="18" name="Picture 17">
            <a:extLst>
              <a:ext uri="{FF2B5EF4-FFF2-40B4-BE49-F238E27FC236}">
                <a16:creationId xmlns:a16="http://schemas.microsoft.com/office/drawing/2014/main" id="{F9186FDB-7B72-E353-F81D-ECA73B7EB205}"/>
              </a:ext>
            </a:extLst>
          </p:cNvPr>
          <p:cNvPicPr>
            <a:picLocks noChangeAspect="1"/>
          </p:cNvPicPr>
          <p:nvPr/>
        </p:nvPicPr>
        <p:blipFill>
          <a:blip r:embed="rId7"/>
          <a:stretch>
            <a:fillRect/>
          </a:stretch>
        </p:blipFill>
        <p:spPr>
          <a:xfrm>
            <a:off x="4987604" y="5183170"/>
            <a:ext cx="735201" cy="735201"/>
          </a:xfrm>
          <a:prstGeom prst="rect">
            <a:avLst/>
          </a:prstGeom>
        </p:spPr>
      </p:pic>
      <p:pic>
        <p:nvPicPr>
          <p:cNvPr id="20" name="Picture 19">
            <a:extLst>
              <a:ext uri="{FF2B5EF4-FFF2-40B4-BE49-F238E27FC236}">
                <a16:creationId xmlns:a16="http://schemas.microsoft.com/office/drawing/2014/main" id="{0C0B6CB1-71D1-D599-7DDD-728E85068EBD}"/>
              </a:ext>
            </a:extLst>
          </p:cNvPr>
          <p:cNvPicPr>
            <a:picLocks noChangeAspect="1"/>
          </p:cNvPicPr>
          <p:nvPr/>
        </p:nvPicPr>
        <p:blipFill>
          <a:blip r:embed="rId8"/>
          <a:stretch>
            <a:fillRect/>
          </a:stretch>
        </p:blipFill>
        <p:spPr>
          <a:xfrm>
            <a:off x="2041958" y="5146622"/>
            <a:ext cx="735201" cy="735201"/>
          </a:xfrm>
          <a:prstGeom prst="rect">
            <a:avLst/>
          </a:prstGeom>
        </p:spPr>
      </p:pic>
      <p:pic>
        <p:nvPicPr>
          <p:cNvPr id="27" name="Picture 26">
            <a:extLst>
              <a:ext uri="{FF2B5EF4-FFF2-40B4-BE49-F238E27FC236}">
                <a16:creationId xmlns:a16="http://schemas.microsoft.com/office/drawing/2014/main" id="{9532527F-B38A-64A4-8E10-DDAB5B1EDC10}"/>
              </a:ext>
            </a:extLst>
          </p:cNvPr>
          <p:cNvPicPr>
            <a:picLocks noChangeAspect="1"/>
          </p:cNvPicPr>
          <p:nvPr/>
        </p:nvPicPr>
        <p:blipFill>
          <a:blip r:embed="rId6"/>
          <a:stretch>
            <a:fillRect/>
          </a:stretch>
        </p:blipFill>
        <p:spPr>
          <a:xfrm>
            <a:off x="5744709" y="5146622"/>
            <a:ext cx="735201" cy="735201"/>
          </a:xfrm>
          <a:prstGeom prst="rect">
            <a:avLst/>
          </a:prstGeom>
        </p:spPr>
      </p:pic>
      <p:pic>
        <p:nvPicPr>
          <p:cNvPr id="29" name="Picture 28">
            <a:extLst>
              <a:ext uri="{FF2B5EF4-FFF2-40B4-BE49-F238E27FC236}">
                <a16:creationId xmlns:a16="http://schemas.microsoft.com/office/drawing/2014/main" id="{9837ECD9-0106-6454-2622-486060866B55}"/>
              </a:ext>
            </a:extLst>
          </p:cNvPr>
          <p:cNvPicPr>
            <a:picLocks noChangeAspect="1"/>
          </p:cNvPicPr>
          <p:nvPr/>
        </p:nvPicPr>
        <p:blipFill>
          <a:blip r:embed="rId7"/>
          <a:stretch>
            <a:fillRect/>
          </a:stretch>
        </p:blipFill>
        <p:spPr>
          <a:xfrm>
            <a:off x="7966359" y="5146622"/>
            <a:ext cx="735201" cy="735201"/>
          </a:xfrm>
          <a:prstGeom prst="rect">
            <a:avLst/>
          </a:prstGeom>
        </p:spPr>
      </p:pic>
      <p:pic>
        <p:nvPicPr>
          <p:cNvPr id="31" name="Picture 30">
            <a:extLst>
              <a:ext uri="{FF2B5EF4-FFF2-40B4-BE49-F238E27FC236}">
                <a16:creationId xmlns:a16="http://schemas.microsoft.com/office/drawing/2014/main" id="{1277717F-9D95-0967-C24E-BDB45A18B353}"/>
              </a:ext>
            </a:extLst>
          </p:cNvPr>
          <p:cNvPicPr>
            <a:picLocks noChangeAspect="1"/>
          </p:cNvPicPr>
          <p:nvPr/>
        </p:nvPicPr>
        <p:blipFill>
          <a:blip r:embed="rId8"/>
          <a:stretch>
            <a:fillRect/>
          </a:stretch>
        </p:blipFill>
        <p:spPr>
          <a:xfrm>
            <a:off x="9479553" y="5163995"/>
            <a:ext cx="735201" cy="735201"/>
          </a:xfrm>
          <a:prstGeom prst="rect">
            <a:avLst/>
          </a:prstGeom>
        </p:spPr>
      </p:pic>
      <p:pic>
        <p:nvPicPr>
          <p:cNvPr id="34" name="Picture 33">
            <a:extLst>
              <a:ext uri="{FF2B5EF4-FFF2-40B4-BE49-F238E27FC236}">
                <a16:creationId xmlns:a16="http://schemas.microsoft.com/office/drawing/2014/main" id="{72989D8B-5EF4-4237-3874-1E460AA17510}"/>
              </a:ext>
            </a:extLst>
          </p:cNvPr>
          <p:cNvPicPr>
            <a:picLocks noChangeAspect="1"/>
          </p:cNvPicPr>
          <p:nvPr/>
        </p:nvPicPr>
        <p:blipFill>
          <a:blip r:embed="rId6"/>
          <a:stretch>
            <a:fillRect/>
          </a:stretch>
        </p:blipFill>
        <p:spPr>
          <a:xfrm>
            <a:off x="4260934" y="5146621"/>
            <a:ext cx="735201" cy="735201"/>
          </a:xfrm>
          <a:prstGeom prst="rect">
            <a:avLst/>
          </a:prstGeom>
        </p:spPr>
      </p:pic>
      <p:pic>
        <p:nvPicPr>
          <p:cNvPr id="36" name="Picture 35">
            <a:extLst>
              <a:ext uri="{FF2B5EF4-FFF2-40B4-BE49-F238E27FC236}">
                <a16:creationId xmlns:a16="http://schemas.microsoft.com/office/drawing/2014/main" id="{FB31D4BB-638F-45FC-FFD2-41112F19D090}"/>
              </a:ext>
            </a:extLst>
          </p:cNvPr>
          <p:cNvPicPr>
            <a:picLocks noChangeAspect="1"/>
          </p:cNvPicPr>
          <p:nvPr/>
        </p:nvPicPr>
        <p:blipFill>
          <a:blip r:embed="rId4"/>
          <a:stretch>
            <a:fillRect/>
          </a:stretch>
        </p:blipFill>
        <p:spPr>
          <a:xfrm>
            <a:off x="2782509" y="5146622"/>
            <a:ext cx="735201" cy="735201"/>
          </a:xfrm>
          <a:prstGeom prst="rect">
            <a:avLst/>
          </a:prstGeom>
        </p:spPr>
      </p:pic>
      <p:pic>
        <p:nvPicPr>
          <p:cNvPr id="44" name="Picture 43">
            <a:extLst>
              <a:ext uri="{FF2B5EF4-FFF2-40B4-BE49-F238E27FC236}">
                <a16:creationId xmlns:a16="http://schemas.microsoft.com/office/drawing/2014/main" id="{700638CD-437B-F4B2-4381-7E9AA3B69B73}"/>
              </a:ext>
            </a:extLst>
          </p:cNvPr>
          <p:cNvPicPr>
            <a:picLocks noChangeAspect="1"/>
          </p:cNvPicPr>
          <p:nvPr/>
        </p:nvPicPr>
        <p:blipFill>
          <a:blip r:embed="rId8"/>
          <a:stretch>
            <a:fillRect/>
          </a:stretch>
        </p:blipFill>
        <p:spPr>
          <a:xfrm>
            <a:off x="8717608" y="3950861"/>
            <a:ext cx="735201" cy="735201"/>
          </a:xfrm>
          <a:prstGeom prst="rect">
            <a:avLst/>
          </a:prstGeom>
        </p:spPr>
      </p:pic>
      <p:pic>
        <p:nvPicPr>
          <p:cNvPr id="48" name="Picture 47">
            <a:extLst>
              <a:ext uri="{FF2B5EF4-FFF2-40B4-BE49-F238E27FC236}">
                <a16:creationId xmlns:a16="http://schemas.microsoft.com/office/drawing/2014/main" id="{562B4D31-017F-74FA-C7A3-7F84B924DD97}"/>
              </a:ext>
            </a:extLst>
          </p:cNvPr>
          <p:cNvPicPr>
            <a:picLocks noChangeAspect="1"/>
          </p:cNvPicPr>
          <p:nvPr/>
        </p:nvPicPr>
        <p:blipFill>
          <a:blip r:embed="rId8"/>
          <a:stretch>
            <a:fillRect/>
          </a:stretch>
        </p:blipFill>
        <p:spPr>
          <a:xfrm>
            <a:off x="9452809" y="3950860"/>
            <a:ext cx="735201" cy="735201"/>
          </a:xfrm>
          <a:prstGeom prst="rect">
            <a:avLst/>
          </a:prstGeom>
        </p:spPr>
      </p:pic>
      <p:pic>
        <p:nvPicPr>
          <p:cNvPr id="50" name="Picture 49">
            <a:extLst>
              <a:ext uri="{FF2B5EF4-FFF2-40B4-BE49-F238E27FC236}">
                <a16:creationId xmlns:a16="http://schemas.microsoft.com/office/drawing/2014/main" id="{C6B013AA-BBB5-7B0B-BE09-3D80644C425B}"/>
              </a:ext>
            </a:extLst>
          </p:cNvPr>
          <p:cNvPicPr>
            <a:picLocks noChangeAspect="1"/>
          </p:cNvPicPr>
          <p:nvPr/>
        </p:nvPicPr>
        <p:blipFill>
          <a:blip r:embed="rId8"/>
          <a:stretch>
            <a:fillRect/>
          </a:stretch>
        </p:blipFill>
        <p:spPr>
          <a:xfrm>
            <a:off x="7227194" y="5146619"/>
            <a:ext cx="735201" cy="735201"/>
          </a:xfrm>
          <a:prstGeom prst="rect">
            <a:avLst/>
          </a:prstGeom>
        </p:spPr>
      </p:pic>
      <p:pic>
        <p:nvPicPr>
          <p:cNvPr id="52" name="Picture 51">
            <a:extLst>
              <a:ext uri="{FF2B5EF4-FFF2-40B4-BE49-F238E27FC236}">
                <a16:creationId xmlns:a16="http://schemas.microsoft.com/office/drawing/2014/main" id="{223A09B9-DA85-56FF-6E48-70293CAD5E29}"/>
              </a:ext>
            </a:extLst>
          </p:cNvPr>
          <p:cNvPicPr>
            <a:picLocks noChangeAspect="1"/>
          </p:cNvPicPr>
          <p:nvPr/>
        </p:nvPicPr>
        <p:blipFill>
          <a:blip r:embed="rId8"/>
          <a:stretch>
            <a:fillRect/>
          </a:stretch>
        </p:blipFill>
        <p:spPr>
          <a:xfrm>
            <a:off x="6467503" y="5163995"/>
            <a:ext cx="735201" cy="735201"/>
          </a:xfrm>
          <a:prstGeom prst="rect">
            <a:avLst/>
          </a:prstGeom>
        </p:spPr>
      </p:pic>
      <p:sp>
        <p:nvSpPr>
          <p:cNvPr id="53" name="TextBox 52">
            <a:extLst>
              <a:ext uri="{FF2B5EF4-FFF2-40B4-BE49-F238E27FC236}">
                <a16:creationId xmlns:a16="http://schemas.microsoft.com/office/drawing/2014/main" id="{91664F48-F704-CABC-181C-302A0AFF20C6}"/>
              </a:ext>
            </a:extLst>
          </p:cNvPr>
          <p:cNvSpPr txBox="1"/>
          <p:nvPr/>
        </p:nvSpPr>
        <p:spPr>
          <a:xfrm>
            <a:off x="762001" y="6163652"/>
            <a:ext cx="10657840"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But the order of the cupcakes in the box doesn’t matter so these should be considered the same outcome.</a:t>
            </a:r>
          </a:p>
        </p:txBody>
      </p:sp>
    </p:spTree>
    <p:extLst>
      <p:ext uri="{BB962C8B-B14F-4D97-AF65-F5344CB8AC3E}">
        <p14:creationId xmlns:p14="http://schemas.microsoft.com/office/powerpoint/2010/main" val="300796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54AAE-E329-C7DB-96D1-88E830FDB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9EB1C-E518-69CC-6B77-D4E04261A3B3}"/>
              </a:ext>
            </a:extLst>
          </p:cNvPr>
          <p:cNvSpPr>
            <a:spLocks noGrp="1"/>
          </p:cNvSpPr>
          <p:nvPr>
            <p:ph type="title"/>
          </p:nvPr>
        </p:nvSpPr>
        <p:spPr/>
        <p:txBody>
          <a:bodyPr/>
          <a:lstStyle/>
          <a:p>
            <a:r>
              <a:rPr lang="en-US" dirty="0"/>
              <a:t>Cupcakes (an incorrect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9FE0C5-7F1C-23BF-9BE8-AE8B1EAEA61B}"/>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r>
                  <a:rPr lang="en-US" b="1" dirty="0"/>
                  <a:t>Idea</a:t>
                </a:r>
                <a:r>
                  <a:rPr lang="en-US" dirty="0"/>
                  <a:t>: </a:t>
                </a:r>
                <a14:m>
                  <m:oMath xmlns:m="http://schemas.openxmlformats.org/officeDocument/2006/math">
                    <m:sSup>
                      <m:sSupPr>
                        <m:ctrlPr>
                          <a:rPr lang="en-US" i="1">
                            <a:latin typeface="Cambria Math" panose="02040503050406030204" pitchFamily="18" charset="0"/>
                            <a:cs typeface="Segoe UI" panose="020B0502040204020203" pitchFamily="34" charset="0"/>
                          </a:rPr>
                        </m:ctrlPr>
                      </m:sSupPr>
                      <m:e>
                        <m:r>
                          <a:rPr lang="en-US" i="1">
                            <a:latin typeface="Cambria Math" panose="02040503050406030204" pitchFamily="18" charset="0"/>
                            <a:cs typeface="Segoe UI" panose="020B0502040204020203" pitchFamily="34" charset="0"/>
                          </a:rPr>
                          <m:t>5</m:t>
                        </m:r>
                      </m:e>
                      <m:sup>
                        <m:r>
                          <a:rPr lang="en-US" i="1">
                            <a:latin typeface="Cambria Math" panose="02040503050406030204" pitchFamily="18" charset="0"/>
                            <a:cs typeface="Segoe UI" panose="020B0502040204020203" pitchFamily="34" charset="0"/>
                          </a:rPr>
                          <m:t>12</m:t>
                        </m:r>
                      </m:sup>
                    </m:sSup>
                  </m:oMath>
                </a14:m>
                <a:r>
                  <a:rPr lang="en-US" dirty="0"/>
                  <a:t> -- choose one of 5 types for each of the 12 cupcakes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7DFA53CF-AE87-5558-7848-28D86300225A}"/>
                  </a:ext>
                </a:extLst>
              </p:cNvPr>
              <p:cNvSpPr>
                <a:spLocks noGrp="1" noRot="1" noChangeAspect="1" noMove="1" noResize="1" noEditPoints="1" noAdjustHandles="1" noChangeArrowheads="1" noChangeShapeType="1" noTextEdit="1"/>
              </p:cNvSpPr>
              <p:nvPr>
                <p:ph idx="1"/>
              </p:nvPr>
            </p:nvSpPr>
            <p:spPr>
              <a:xfrm>
                <a:off x="575239" y="1463857"/>
                <a:ext cx="11849171" cy="4845504"/>
              </a:xfrm>
              <a:blipFill>
                <a:blip r:embed="rId3"/>
                <a:stretch>
                  <a:fillRect l="-617" t="-213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0B4F453-7DC2-A71E-FBE9-8CD0BA9B855D}"/>
              </a:ext>
            </a:extLst>
          </p:cNvPr>
          <p:cNvPicPr>
            <a:picLocks noChangeAspect="1"/>
          </p:cNvPicPr>
          <p:nvPr/>
        </p:nvPicPr>
        <p:blipFill>
          <a:blip r:embed="rId4"/>
          <a:stretch>
            <a:fillRect/>
          </a:stretch>
        </p:blipFill>
        <p:spPr>
          <a:xfrm>
            <a:off x="1306759" y="3916680"/>
            <a:ext cx="735201" cy="735201"/>
          </a:xfrm>
          <a:prstGeom prst="rect">
            <a:avLst/>
          </a:prstGeom>
        </p:spPr>
      </p:pic>
      <p:pic>
        <p:nvPicPr>
          <p:cNvPr id="15" name="Picture 14">
            <a:extLst>
              <a:ext uri="{FF2B5EF4-FFF2-40B4-BE49-F238E27FC236}">
                <a16:creationId xmlns:a16="http://schemas.microsoft.com/office/drawing/2014/main" id="{3D0B8C04-9FE6-8852-9649-798839C4FDE0}"/>
              </a:ext>
            </a:extLst>
          </p:cNvPr>
          <p:cNvPicPr>
            <a:picLocks noChangeAspect="1"/>
          </p:cNvPicPr>
          <p:nvPr/>
        </p:nvPicPr>
        <p:blipFill>
          <a:blip r:embed="rId5"/>
          <a:stretch>
            <a:fillRect/>
          </a:stretch>
        </p:blipFill>
        <p:spPr>
          <a:xfrm>
            <a:off x="2798022" y="3927302"/>
            <a:ext cx="735201" cy="735201"/>
          </a:xfrm>
          <a:prstGeom prst="rect">
            <a:avLst/>
          </a:prstGeom>
        </p:spPr>
      </p:pic>
      <p:pic>
        <p:nvPicPr>
          <p:cNvPr id="16" name="Picture 15">
            <a:extLst>
              <a:ext uri="{FF2B5EF4-FFF2-40B4-BE49-F238E27FC236}">
                <a16:creationId xmlns:a16="http://schemas.microsoft.com/office/drawing/2014/main" id="{E27D5C15-C6B3-4F21-ADEB-A57C71D7A533}"/>
              </a:ext>
            </a:extLst>
          </p:cNvPr>
          <p:cNvPicPr>
            <a:picLocks noChangeAspect="1"/>
          </p:cNvPicPr>
          <p:nvPr/>
        </p:nvPicPr>
        <p:blipFill>
          <a:blip r:embed="rId6"/>
          <a:stretch>
            <a:fillRect/>
          </a:stretch>
        </p:blipFill>
        <p:spPr>
          <a:xfrm>
            <a:off x="3528408" y="3936899"/>
            <a:ext cx="735201" cy="735201"/>
          </a:xfrm>
          <a:prstGeom prst="rect">
            <a:avLst/>
          </a:prstGeom>
        </p:spPr>
      </p:pic>
      <p:pic>
        <p:nvPicPr>
          <p:cNvPr id="23" name="Picture 22">
            <a:extLst>
              <a:ext uri="{FF2B5EF4-FFF2-40B4-BE49-F238E27FC236}">
                <a16:creationId xmlns:a16="http://schemas.microsoft.com/office/drawing/2014/main" id="{63C8A0AB-A24C-153E-DBA9-B5E8FA64DE19}"/>
              </a:ext>
            </a:extLst>
          </p:cNvPr>
          <p:cNvPicPr>
            <a:picLocks noChangeAspect="1"/>
          </p:cNvPicPr>
          <p:nvPr/>
        </p:nvPicPr>
        <p:blipFill>
          <a:blip r:embed="rId7"/>
          <a:stretch>
            <a:fillRect/>
          </a:stretch>
        </p:blipFill>
        <p:spPr>
          <a:xfrm>
            <a:off x="6491144" y="3950862"/>
            <a:ext cx="735201" cy="735201"/>
          </a:xfrm>
          <a:prstGeom prst="rect">
            <a:avLst/>
          </a:prstGeom>
        </p:spPr>
      </p:pic>
      <p:pic>
        <p:nvPicPr>
          <p:cNvPr id="33" name="Picture 32">
            <a:extLst>
              <a:ext uri="{FF2B5EF4-FFF2-40B4-BE49-F238E27FC236}">
                <a16:creationId xmlns:a16="http://schemas.microsoft.com/office/drawing/2014/main" id="{6EC90349-5F23-4960-3E36-52BC8A3EDCAF}"/>
              </a:ext>
            </a:extLst>
          </p:cNvPr>
          <p:cNvPicPr>
            <a:picLocks noChangeAspect="1"/>
          </p:cNvPicPr>
          <p:nvPr/>
        </p:nvPicPr>
        <p:blipFill>
          <a:blip r:embed="rId8"/>
          <a:stretch>
            <a:fillRect/>
          </a:stretch>
        </p:blipFill>
        <p:spPr>
          <a:xfrm>
            <a:off x="7231694" y="3950862"/>
            <a:ext cx="735201" cy="735201"/>
          </a:xfrm>
          <a:prstGeom prst="rect">
            <a:avLst/>
          </a:prstGeom>
        </p:spPr>
      </p:pic>
      <p:pic>
        <p:nvPicPr>
          <p:cNvPr id="37" name="Picture 36">
            <a:extLst>
              <a:ext uri="{FF2B5EF4-FFF2-40B4-BE49-F238E27FC236}">
                <a16:creationId xmlns:a16="http://schemas.microsoft.com/office/drawing/2014/main" id="{A65B0706-15E5-0EBA-F221-8ABCD5C6EA22}"/>
              </a:ext>
            </a:extLst>
          </p:cNvPr>
          <p:cNvPicPr>
            <a:picLocks noChangeAspect="1"/>
          </p:cNvPicPr>
          <p:nvPr/>
        </p:nvPicPr>
        <p:blipFill>
          <a:blip r:embed="rId4"/>
          <a:stretch>
            <a:fillRect/>
          </a:stretch>
        </p:blipFill>
        <p:spPr>
          <a:xfrm>
            <a:off x="2047309" y="3916680"/>
            <a:ext cx="735201" cy="735201"/>
          </a:xfrm>
          <a:prstGeom prst="rect">
            <a:avLst/>
          </a:prstGeom>
        </p:spPr>
      </p:pic>
      <p:pic>
        <p:nvPicPr>
          <p:cNvPr id="41" name="Picture 40">
            <a:extLst>
              <a:ext uri="{FF2B5EF4-FFF2-40B4-BE49-F238E27FC236}">
                <a16:creationId xmlns:a16="http://schemas.microsoft.com/office/drawing/2014/main" id="{3C835C10-D517-FD96-612B-CD0A855B038A}"/>
              </a:ext>
            </a:extLst>
          </p:cNvPr>
          <p:cNvPicPr>
            <a:picLocks noChangeAspect="1"/>
          </p:cNvPicPr>
          <p:nvPr/>
        </p:nvPicPr>
        <p:blipFill>
          <a:blip r:embed="rId6"/>
          <a:stretch>
            <a:fillRect/>
          </a:stretch>
        </p:blipFill>
        <p:spPr>
          <a:xfrm>
            <a:off x="4268958" y="3936899"/>
            <a:ext cx="735201" cy="735201"/>
          </a:xfrm>
          <a:prstGeom prst="rect">
            <a:avLst/>
          </a:prstGeom>
        </p:spPr>
      </p:pic>
      <p:pic>
        <p:nvPicPr>
          <p:cNvPr id="43" name="Picture 42">
            <a:extLst>
              <a:ext uri="{FF2B5EF4-FFF2-40B4-BE49-F238E27FC236}">
                <a16:creationId xmlns:a16="http://schemas.microsoft.com/office/drawing/2014/main" id="{032F51C8-F8AC-2532-41FF-6211B7C754DF}"/>
              </a:ext>
            </a:extLst>
          </p:cNvPr>
          <p:cNvPicPr>
            <a:picLocks noChangeAspect="1"/>
          </p:cNvPicPr>
          <p:nvPr/>
        </p:nvPicPr>
        <p:blipFill>
          <a:blip r:embed="rId7"/>
          <a:stretch>
            <a:fillRect/>
          </a:stretch>
        </p:blipFill>
        <p:spPr>
          <a:xfrm>
            <a:off x="5750594" y="3950862"/>
            <a:ext cx="735201" cy="735201"/>
          </a:xfrm>
          <a:prstGeom prst="rect">
            <a:avLst/>
          </a:prstGeom>
        </p:spPr>
      </p:pic>
      <p:pic>
        <p:nvPicPr>
          <p:cNvPr id="45" name="Picture 44">
            <a:extLst>
              <a:ext uri="{FF2B5EF4-FFF2-40B4-BE49-F238E27FC236}">
                <a16:creationId xmlns:a16="http://schemas.microsoft.com/office/drawing/2014/main" id="{56CE5F71-6AD5-4C89-9B46-0BFE26766055}"/>
              </a:ext>
            </a:extLst>
          </p:cNvPr>
          <p:cNvPicPr>
            <a:picLocks noChangeAspect="1"/>
          </p:cNvPicPr>
          <p:nvPr/>
        </p:nvPicPr>
        <p:blipFill>
          <a:blip r:embed="rId8"/>
          <a:stretch>
            <a:fillRect/>
          </a:stretch>
        </p:blipFill>
        <p:spPr>
          <a:xfrm>
            <a:off x="7972245" y="3950862"/>
            <a:ext cx="735201" cy="735201"/>
          </a:xfrm>
          <a:prstGeom prst="rect">
            <a:avLst/>
          </a:prstGeom>
        </p:spPr>
      </p:pic>
      <p:pic>
        <p:nvPicPr>
          <p:cNvPr id="47" name="Picture 46">
            <a:extLst>
              <a:ext uri="{FF2B5EF4-FFF2-40B4-BE49-F238E27FC236}">
                <a16:creationId xmlns:a16="http://schemas.microsoft.com/office/drawing/2014/main" id="{4C80637E-5AD6-FA0F-29D1-5405FD360FFB}"/>
              </a:ext>
            </a:extLst>
          </p:cNvPr>
          <p:cNvPicPr>
            <a:picLocks noChangeAspect="1"/>
          </p:cNvPicPr>
          <p:nvPr/>
        </p:nvPicPr>
        <p:blipFill>
          <a:blip r:embed="rId6"/>
          <a:stretch>
            <a:fillRect/>
          </a:stretch>
        </p:blipFill>
        <p:spPr>
          <a:xfrm>
            <a:off x="5009508" y="3936899"/>
            <a:ext cx="735201" cy="735201"/>
          </a:xfrm>
          <a:prstGeom prst="rect">
            <a:avLst/>
          </a:prstGeom>
        </p:spPr>
      </p:pic>
      <p:pic>
        <p:nvPicPr>
          <p:cNvPr id="9" name="Picture 8">
            <a:extLst>
              <a:ext uri="{FF2B5EF4-FFF2-40B4-BE49-F238E27FC236}">
                <a16:creationId xmlns:a16="http://schemas.microsoft.com/office/drawing/2014/main" id="{CB067188-0410-C613-8032-6DF324D0CC71}"/>
              </a:ext>
            </a:extLst>
          </p:cNvPr>
          <p:cNvPicPr>
            <a:picLocks noChangeAspect="1"/>
          </p:cNvPicPr>
          <p:nvPr/>
        </p:nvPicPr>
        <p:blipFill>
          <a:blip r:embed="rId4"/>
          <a:stretch>
            <a:fillRect/>
          </a:stretch>
        </p:blipFill>
        <p:spPr>
          <a:xfrm>
            <a:off x="1301409" y="5146622"/>
            <a:ext cx="735201" cy="735201"/>
          </a:xfrm>
          <a:prstGeom prst="rect">
            <a:avLst/>
          </a:prstGeom>
        </p:spPr>
      </p:pic>
      <p:pic>
        <p:nvPicPr>
          <p:cNvPr id="11" name="Picture 10">
            <a:extLst>
              <a:ext uri="{FF2B5EF4-FFF2-40B4-BE49-F238E27FC236}">
                <a16:creationId xmlns:a16="http://schemas.microsoft.com/office/drawing/2014/main" id="{8C60E719-91EA-9CF7-57C1-27DE9215B4B8}"/>
              </a:ext>
            </a:extLst>
          </p:cNvPr>
          <p:cNvPicPr>
            <a:picLocks noChangeAspect="1"/>
          </p:cNvPicPr>
          <p:nvPr/>
        </p:nvPicPr>
        <p:blipFill>
          <a:blip r:embed="rId5"/>
          <a:stretch>
            <a:fillRect/>
          </a:stretch>
        </p:blipFill>
        <p:spPr>
          <a:xfrm>
            <a:off x="3523059" y="5146622"/>
            <a:ext cx="735201" cy="735201"/>
          </a:xfrm>
          <a:prstGeom prst="rect">
            <a:avLst/>
          </a:prstGeom>
        </p:spPr>
      </p:pic>
      <p:pic>
        <p:nvPicPr>
          <p:cNvPr id="13" name="Picture 12">
            <a:extLst>
              <a:ext uri="{FF2B5EF4-FFF2-40B4-BE49-F238E27FC236}">
                <a16:creationId xmlns:a16="http://schemas.microsoft.com/office/drawing/2014/main" id="{399936CF-4DD4-D14E-5881-962E1DDB4164}"/>
              </a:ext>
            </a:extLst>
          </p:cNvPr>
          <p:cNvPicPr>
            <a:picLocks noChangeAspect="1"/>
          </p:cNvPicPr>
          <p:nvPr/>
        </p:nvPicPr>
        <p:blipFill>
          <a:blip r:embed="rId6"/>
          <a:stretch>
            <a:fillRect/>
          </a:stretch>
        </p:blipFill>
        <p:spPr>
          <a:xfrm>
            <a:off x="8722956" y="5146619"/>
            <a:ext cx="735201" cy="735201"/>
          </a:xfrm>
          <a:prstGeom prst="rect">
            <a:avLst/>
          </a:prstGeom>
        </p:spPr>
      </p:pic>
      <p:pic>
        <p:nvPicPr>
          <p:cNvPr id="18" name="Picture 17">
            <a:extLst>
              <a:ext uri="{FF2B5EF4-FFF2-40B4-BE49-F238E27FC236}">
                <a16:creationId xmlns:a16="http://schemas.microsoft.com/office/drawing/2014/main" id="{DE01B673-3916-A5DF-CE42-8DCCEF38B5F5}"/>
              </a:ext>
            </a:extLst>
          </p:cNvPr>
          <p:cNvPicPr>
            <a:picLocks noChangeAspect="1"/>
          </p:cNvPicPr>
          <p:nvPr/>
        </p:nvPicPr>
        <p:blipFill>
          <a:blip r:embed="rId7"/>
          <a:stretch>
            <a:fillRect/>
          </a:stretch>
        </p:blipFill>
        <p:spPr>
          <a:xfrm>
            <a:off x="4987604" y="5183170"/>
            <a:ext cx="735201" cy="735201"/>
          </a:xfrm>
          <a:prstGeom prst="rect">
            <a:avLst/>
          </a:prstGeom>
        </p:spPr>
      </p:pic>
      <p:pic>
        <p:nvPicPr>
          <p:cNvPr id="20" name="Picture 19">
            <a:extLst>
              <a:ext uri="{FF2B5EF4-FFF2-40B4-BE49-F238E27FC236}">
                <a16:creationId xmlns:a16="http://schemas.microsoft.com/office/drawing/2014/main" id="{CA8ABFC7-7ED0-09C9-3C19-13D362D39817}"/>
              </a:ext>
            </a:extLst>
          </p:cNvPr>
          <p:cNvPicPr>
            <a:picLocks noChangeAspect="1"/>
          </p:cNvPicPr>
          <p:nvPr/>
        </p:nvPicPr>
        <p:blipFill>
          <a:blip r:embed="rId8"/>
          <a:stretch>
            <a:fillRect/>
          </a:stretch>
        </p:blipFill>
        <p:spPr>
          <a:xfrm>
            <a:off x="2041958" y="5146622"/>
            <a:ext cx="735201" cy="735201"/>
          </a:xfrm>
          <a:prstGeom prst="rect">
            <a:avLst/>
          </a:prstGeom>
        </p:spPr>
      </p:pic>
      <p:pic>
        <p:nvPicPr>
          <p:cNvPr id="27" name="Picture 26">
            <a:extLst>
              <a:ext uri="{FF2B5EF4-FFF2-40B4-BE49-F238E27FC236}">
                <a16:creationId xmlns:a16="http://schemas.microsoft.com/office/drawing/2014/main" id="{6D078399-645E-1A56-506A-06E16CD25167}"/>
              </a:ext>
            </a:extLst>
          </p:cNvPr>
          <p:cNvPicPr>
            <a:picLocks noChangeAspect="1"/>
          </p:cNvPicPr>
          <p:nvPr/>
        </p:nvPicPr>
        <p:blipFill>
          <a:blip r:embed="rId6"/>
          <a:stretch>
            <a:fillRect/>
          </a:stretch>
        </p:blipFill>
        <p:spPr>
          <a:xfrm>
            <a:off x="5744709" y="5146622"/>
            <a:ext cx="735201" cy="735201"/>
          </a:xfrm>
          <a:prstGeom prst="rect">
            <a:avLst/>
          </a:prstGeom>
        </p:spPr>
      </p:pic>
      <p:pic>
        <p:nvPicPr>
          <p:cNvPr id="29" name="Picture 28">
            <a:extLst>
              <a:ext uri="{FF2B5EF4-FFF2-40B4-BE49-F238E27FC236}">
                <a16:creationId xmlns:a16="http://schemas.microsoft.com/office/drawing/2014/main" id="{9B1FA412-9FD4-7749-D88B-69FD51E57C0A}"/>
              </a:ext>
            </a:extLst>
          </p:cNvPr>
          <p:cNvPicPr>
            <a:picLocks noChangeAspect="1"/>
          </p:cNvPicPr>
          <p:nvPr/>
        </p:nvPicPr>
        <p:blipFill>
          <a:blip r:embed="rId7"/>
          <a:stretch>
            <a:fillRect/>
          </a:stretch>
        </p:blipFill>
        <p:spPr>
          <a:xfrm>
            <a:off x="7966359" y="5146622"/>
            <a:ext cx="735201" cy="735201"/>
          </a:xfrm>
          <a:prstGeom prst="rect">
            <a:avLst/>
          </a:prstGeom>
        </p:spPr>
      </p:pic>
      <p:pic>
        <p:nvPicPr>
          <p:cNvPr id="31" name="Picture 30">
            <a:extLst>
              <a:ext uri="{FF2B5EF4-FFF2-40B4-BE49-F238E27FC236}">
                <a16:creationId xmlns:a16="http://schemas.microsoft.com/office/drawing/2014/main" id="{7E9AC057-05B7-3227-16F7-7D8E7E62E691}"/>
              </a:ext>
            </a:extLst>
          </p:cNvPr>
          <p:cNvPicPr>
            <a:picLocks noChangeAspect="1"/>
          </p:cNvPicPr>
          <p:nvPr/>
        </p:nvPicPr>
        <p:blipFill>
          <a:blip r:embed="rId8"/>
          <a:stretch>
            <a:fillRect/>
          </a:stretch>
        </p:blipFill>
        <p:spPr>
          <a:xfrm>
            <a:off x="9479553" y="5163995"/>
            <a:ext cx="735201" cy="735201"/>
          </a:xfrm>
          <a:prstGeom prst="rect">
            <a:avLst/>
          </a:prstGeom>
        </p:spPr>
      </p:pic>
      <p:pic>
        <p:nvPicPr>
          <p:cNvPr id="34" name="Picture 33">
            <a:extLst>
              <a:ext uri="{FF2B5EF4-FFF2-40B4-BE49-F238E27FC236}">
                <a16:creationId xmlns:a16="http://schemas.microsoft.com/office/drawing/2014/main" id="{1FE90EC4-ED06-7012-0BFC-75D86EFF5514}"/>
              </a:ext>
            </a:extLst>
          </p:cNvPr>
          <p:cNvPicPr>
            <a:picLocks noChangeAspect="1"/>
          </p:cNvPicPr>
          <p:nvPr/>
        </p:nvPicPr>
        <p:blipFill>
          <a:blip r:embed="rId6"/>
          <a:stretch>
            <a:fillRect/>
          </a:stretch>
        </p:blipFill>
        <p:spPr>
          <a:xfrm>
            <a:off x="4260934" y="5146621"/>
            <a:ext cx="735201" cy="735201"/>
          </a:xfrm>
          <a:prstGeom prst="rect">
            <a:avLst/>
          </a:prstGeom>
        </p:spPr>
      </p:pic>
      <p:pic>
        <p:nvPicPr>
          <p:cNvPr id="36" name="Picture 35">
            <a:extLst>
              <a:ext uri="{FF2B5EF4-FFF2-40B4-BE49-F238E27FC236}">
                <a16:creationId xmlns:a16="http://schemas.microsoft.com/office/drawing/2014/main" id="{7CB6EE6C-D057-7089-084A-A7E0B5DCBFB7}"/>
              </a:ext>
            </a:extLst>
          </p:cNvPr>
          <p:cNvPicPr>
            <a:picLocks noChangeAspect="1"/>
          </p:cNvPicPr>
          <p:nvPr/>
        </p:nvPicPr>
        <p:blipFill>
          <a:blip r:embed="rId4"/>
          <a:stretch>
            <a:fillRect/>
          </a:stretch>
        </p:blipFill>
        <p:spPr>
          <a:xfrm>
            <a:off x="2782509" y="5146622"/>
            <a:ext cx="735201" cy="735201"/>
          </a:xfrm>
          <a:prstGeom prst="rect">
            <a:avLst/>
          </a:prstGeom>
        </p:spPr>
      </p:pic>
      <p:pic>
        <p:nvPicPr>
          <p:cNvPr id="44" name="Picture 43">
            <a:extLst>
              <a:ext uri="{FF2B5EF4-FFF2-40B4-BE49-F238E27FC236}">
                <a16:creationId xmlns:a16="http://schemas.microsoft.com/office/drawing/2014/main" id="{1B92B98C-3FA0-5D84-9CE5-F15B3E40A752}"/>
              </a:ext>
            </a:extLst>
          </p:cNvPr>
          <p:cNvPicPr>
            <a:picLocks noChangeAspect="1"/>
          </p:cNvPicPr>
          <p:nvPr/>
        </p:nvPicPr>
        <p:blipFill>
          <a:blip r:embed="rId8"/>
          <a:stretch>
            <a:fillRect/>
          </a:stretch>
        </p:blipFill>
        <p:spPr>
          <a:xfrm>
            <a:off x="8717608" y="3950861"/>
            <a:ext cx="735201" cy="735201"/>
          </a:xfrm>
          <a:prstGeom prst="rect">
            <a:avLst/>
          </a:prstGeom>
        </p:spPr>
      </p:pic>
      <p:pic>
        <p:nvPicPr>
          <p:cNvPr id="48" name="Picture 47">
            <a:extLst>
              <a:ext uri="{FF2B5EF4-FFF2-40B4-BE49-F238E27FC236}">
                <a16:creationId xmlns:a16="http://schemas.microsoft.com/office/drawing/2014/main" id="{11D1E7F6-C850-0141-8D76-4BFFC070644F}"/>
              </a:ext>
            </a:extLst>
          </p:cNvPr>
          <p:cNvPicPr>
            <a:picLocks noChangeAspect="1"/>
          </p:cNvPicPr>
          <p:nvPr/>
        </p:nvPicPr>
        <p:blipFill>
          <a:blip r:embed="rId8"/>
          <a:stretch>
            <a:fillRect/>
          </a:stretch>
        </p:blipFill>
        <p:spPr>
          <a:xfrm>
            <a:off x="9452809" y="3950860"/>
            <a:ext cx="735201" cy="735201"/>
          </a:xfrm>
          <a:prstGeom prst="rect">
            <a:avLst/>
          </a:prstGeom>
        </p:spPr>
      </p:pic>
      <p:pic>
        <p:nvPicPr>
          <p:cNvPr id="50" name="Picture 49">
            <a:extLst>
              <a:ext uri="{FF2B5EF4-FFF2-40B4-BE49-F238E27FC236}">
                <a16:creationId xmlns:a16="http://schemas.microsoft.com/office/drawing/2014/main" id="{27A90835-8F38-59EB-31E5-33330F6682DA}"/>
              </a:ext>
            </a:extLst>
          </p:cNvPr>
          <p:cNvPicPr>
            <a:picLocks noChangeAspect="1"/>
          </p:cNvPicPr>
          <p:nvPr/>
        </p:nvPicPr>
        <p:blipFill>
          <a:blip r:embed="rId8"/>
          <a:stretch>
            <a:fillRect/>
          </a:stretch>
        </p:blipFill>
        <p:spPr>
          <a:xfrm>
            <a:off x="7227194" y="5146619"/>
            <a:ext cx="735201" cy="735201"/>
          </a:xfrm>
          <a:prstGeom prst="rect">
            <a:avLst/>
          </a:prstGeom>
        </p:spPr>
      </p:pic>
      <p:pic>
        <p:nvPicPr>
          <p:cNvPr id="52" name="Picture 51">
            <a:extLst>
              <a:ext uri="{FF2B5EF4-FFF2-40B4-BE49-F238E27FC236}">
                <a16:creationId xmlns:a16="http://schemas.microsoft.com/office/drawing/2014/main" id="{B9BC7193-C42A-4748-DE95-1EB3D3D93037}"/>
              </a:ext>
            </a:extLst>
          </p:cNvPr>
          <p:cNvPicPr>
            <a:picLocks noChangeAspect="1"/>
          </p:cNvPicPr>
          <p:nvPr/>
        </p:nvPicPr>
        <p:blipFill>
          <a:blip r:embed="rId8"/>
          <a:stretch>
            <a:fillRect/>
          </a:stretch>
        </p:blipFill>
        <p:spPr>
          <a:xfrm>
            <a:off x="6467503" y="5163995"/>
            <a:ext cx="735201" cy="735201"/>
          </a:xfrm>
          <a:prstGeom prst="rect">
            <a:avLst/>
          </a:prstGeom>
        </p:spPr>
      </p:pic>
      <p:sp>
        <p:nvSpPr>
          <p:cNvPr id="5" name="TextBox 4">
            <a:extLst>
              <a:ext uri="{FF2B5EF4-FFF2-40B4-BE49-F238E27FC236}">
                <a16:creationId xmlns:a16="http://schemas.microsoft.com/office/drawing/2014/main" id="{D53EFC5B-4EA7-DAAB-8DF3-EFDE38E22545}"/>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2 vanilla, 1 PB, 3 mint, 2 confetti, 4 rainbow</a:t>
            </a:r>
          </a:p>
        </p:txBody>
      </p:sp>
    </p:spTree>
    <p:extLst>
      <p:ext uri="{BB962C8B-B14F-4D97-AF65-F5344CB8AC3E}">
        <p14:creationId xmlns:p14="http://schemas.microsoft.com/office/powerpoint/2010/main" val="55213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C81E-AA52-3DAE-490E-160E7FAB8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55B01-D47F-DA10-A7E9-C23D4E27331A}"/>
              </a:ext>
            </a:extLst>
          </p:cNvPr>
          <p:cNvSpPr>
            <a:spLocks noGrp="1"/>
          </p:cNvSpPr>
          <p:nvPr>
            <p:ph type="title"/>
          </p:nvPr>
        </p:nvSpPr>
        <p:spPr/>
        <p:txBody>
          <a:bodyPr/>
          <a:lstStyle/>
          <a:p>
            <a:r>
              <a:rPr lang="en-US" dirty="0"/>
              <a:t>Cupcakes</a:t>
            </a:r>
          </a:p>
        </p:txBody>
      </p:sp>
      <p:sp>
        <p:nvSpPr>
          <p:cNvPr id="3" name="Content Placeholder 2">
            <a:extLst>
              <a:ext uri="{FF2B5EF4-FFF2-40B4-BE49-F238E27FC236}">
                <a16:creationId xmlns:a16="http://schemas.microsoft.com/office/drawing/2014/main" id="{C09879B6-2226-5F22-917A-68AC2B6520DA}"/>
              </a:ext>
            </a:extLst>
          </p:cNvPr>
          <p:cNvSpPr>
            <a:spLocks noGrp="1"/>
          </p:cNvSpPr>
          <p:nvPr>
            <p:ph idx="1"/>
          </p:nvPr>
        </p:nvSpPr>
        <p:spPr>
          <a:xfrm>
            <a:off x="575239" y="1463857"/>
            <a:ext cx="11849171" cy="4845504"/>
          </a:xfrm>
        </p:spPr>
        <p:txBody>
          <a:bodyPr/>
          <a:lstStyle/>
          <a:p>
            <a:r>
              <a:rPr lang="en-US" dirty="0"/>
              <a:t>You’re buying one-dozen cupcakes (i.e., 12 cupcakes) for a party.</a:t>
            </a:r>
          </a:p>
          <a:p>
            <a:r>
              <a:rPr lang="en-US" dirty="0"/>
              <a:t>There’s vanilla, peanut butter, mint, confetti, and rainbow (i.e., 5 types)</a:t>
            </a:r>
          </a:p>
          <a:p>
            <a:r>
              <a:rPr lang="en-US" dirty="0"/>
              <a:t>How many different cupcake boxes can you buy?</a:t>
            </a:r>
          </a:p>
          <a:p>
            <a:endParaRPr lang="en-US" dirty="0"/>
          </a:p>
          <a:p>
            <a:r>
              <a:rPr lang="en-US" b="1" i="1" dirty="0"/>
              <a:t>All we care about is how many of each cupcake is ordered!</a:t>
            </a:r>
          </a:p>
        </p:txBody>
      </p:sp>
      <p:sp>
        <p:nvSpPr>
          <p:cNvPr id="65" name="TextBox 64">
            <a:extLst>
              <a:ext uri="{FF2B5EF4-FFF2-40B4-BE49-F238E27FC236}">
                <a16:creationId xmlns:a16="http://schemas.microsoft.com/office/drawing/2014/main" id="{B5E95F32-D986-059D-7A89-92E85F9C7734}"/>
              </a:ext>
            </a:extLst>
          </p:cNvPr>
          <p:cNvSpPr txBox="1"/>
          <p:nvPr/>
        </p:nvSpPr>
        <p:spPr>
          <a:xfrm>
            <a:off x="2242715" y="6033610"/>
            <a:ext cx="6959598"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2 vanilla, 1 PB, 3 mint, 2 confetti, 4 rainbow</a:t>
            </a:r>
          </a:p>
        </p:txBody>
      </p:sp>
    </p:spTree>
    <p:extLst>
      <p:ext uri="{BB962C8B-B14F-4D97-AF65-F5344CB8AC3E}">
        <p14:creationId xmlns:p14="http://schemas.microsoft.com/office/powerpoint/2010/main" val="805005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30461</TotalTime>
  <Words>8261</Words>
  <Application>Microsoft Office PowerPoint</Application>
  <PresentationFormat>Widescreen</PresentationFormat>
  <Paragraphs>585</Paragraphs>
  <Slides>57</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Cambria Math</vt:lpstr>
      <vt:lpstr>Segoe UI</vt:lpstr>
      <vt:lpstr>Segoe UI Light</vt:lpstr>
      <vt:lpstr>Segoe UI Semibold</vt:lpstr>
      <vt:lpstr>Segoe UI Semilight</vt:lpstr>
      <vt:lpstr>Tw Cen MT</vt:lpstr>
      <vt:lpstr>Wingdings</vt:lpstr>
      <vt:lpstr>Wingdings 3</vt:lpstr>
      <vt:lpstr>Integral</vt:lpstr>
      <vt:lpstr>PowerPoint Presentation</vt:lpstr>
      <vt:lpstr>Quiz 1</vt:lpstr>
      <vt:lpstr>Announcements</vt:lpstr>
      <vt:lpstr>Where Are We?</vt:lpstr>
      <vt:lpstr>Stars and Bars</vt:lpstr>
      <vt:lpstr>Cupcakes</vt:lpstr>
      <vt:lpstr>Cupcakes (an incorrect approach)</vt:lpstr>
      <vt:lpstr>Cupcakes (an incorrect approach)</vt:lpstr>
      <vt:lpstr>Cupcakes</vt:lpstr>
      <vt:lpstr>Cupcakes</vt:lpstr>
      <vt:lpstr>Cupcakes</vt:lpstr>
      <vt:lpstr>Cupcakes</vt:lpstr>
      <vt:lpstr>Cupcakes</vt:lpstr>
      <vt:lpstr>Cupcakes</vt:lpstr>
      <vt:lpstr>Cupcakes</vt:lpstr>
      <vt:lpstr>Cupcakes = A String Rearrangement</vt:lpstr>
      <vt:lpstr>Cupcakes = Placing Dividers</vt:lpstr>
      <vt:lpstr>Cupcakes = Placing Dividers</vt:lpstr>
      <vt:lpstr>In General</vt:lpstr>
      <vt:lpstr>Proofs Using Counting Techniques</vt:lpstr>
      <vt:lpstr>Combinatorial Proofs</vt:lpstr>
      <vt:lpstr>Reminder - k-combination</vt:lpstr>
      <vt:lpstr>Some Facts about combinations</vt:lpstr>
      <vt:lpstr>Some Facts about combinations</vt:lpstr>
      <vt:lpstr>First Proof of Symmetry ((n¦k)=(n¦(n-k)))</vt:lpstr>
      <vt:lpstr>First Proof of Symmetry ((n¦k)=(n¦(n-k)))</vt:lpstr>
      <vt:lpstr>Second Proof of Symmetry ((n¦k)=(n¦(n-k)))</vt:lpstr>
      <vt:lpstr>Second Proof of Symmetry ((n¦k)=(n¦(n-k)))</vt:lpstr>
      <vt:lpstr>Second Proof of Symmetry ((n¦k)=(n¦(n-k))) more formal – combinatorial proof</vt:lpstr>
      <vt:lpstr>Second Proof of Symmetry ((n¦k)=(n¦(n-k))) more formal – combinatorial proof</vt:lpstr>
      <vt:lpstr>Second Proof of Symmetry ((n¦k)=(n¦(n-k))) more formal – combinatorial proof</vt:lpstr>
      <vt:lpstr>Pascal’s Rule: (n¦k)=((n-1)¦(k-1))+((n-1)¦k) algebraic proof</vt:lpstr>
      <vt:lpstr>Pascal’s Rule: (n¦k)=((n-1)¦(k-1))+((n-1)¦k) combinatorial proof</vt:lpstr>
      <vt:lpstr>Pascal’s Rule: (n¦k)=((n-1)¦(k-1))+((n-1)¦k) combinatorial proof</vt:lpstr>
      <vt:lpstr>Pascal’s Rule: (n¦k)=((n-1)¦(k-1))+((n-1)¦k) combinatorial proof</vt:lpstr>
      <vt:lpstr>Combinatorial Proofs</vt:lpstr>
      <vt:lpstr>Combinatorial Proofs</vt:lpstr>
      <vt:lpstr>Combinatorial Proofs – tips!</vt:lpstr>
      <vt:lpstr>Pigeonhole Principle</vt:lpstr>
      <vt:lpstr>A Hairy Question</vt:lpstr>
      <vt:lpstr>Pigeonhole Principle</vt:lpstr>
      <vt:lpstr>Pigeonhole Principle</vt:lpstr>
      <vt:lpstr>Pigeonhole Principle</vt:lpstr>
      <vt:lpstr>Pigeonhole Principle</vt:lpstr>
      <vt:lpstr>Pigeonhole Principle</vt:lpstr>
      <vt:lpstr>Pigeonhole Principle (generalized)</vt:lpstr>
      <vt:lpstr>An example</vt:lpstr>
      <vt:lpstr>An example</vt:lpstr>
      <vt:lpstr>Practical Tips</vt:lpstr>
      <vt:lpstr>Practical Tips</vt:lpstr>
      <vt:lpstr>Practical Tips</vt:lpstr>
      <vt:lpstr>Back to the hairy question….</vt:lpstr>
      <vt:lpstr>But actually…what’s the point of this? </vt:lpstr>
      <vt:lpstr>Thinking about Counting</vt:lpstr>
      <vt:lpstr>We’ve seen lots of ways to count</vt:lpstr>
      <vt:lpstr>How to tell which approach(es) to take?</vt:lpstr>
      <vt:lpstr>How to tell which approach(es) to take?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More Counting</dc:title>
  <dc:creator>rtweber2</dc:creator>
  <cp:lastModifiedBy>Jolie Zhou</cp:lastModifiedBy>
  <cp:revision>82</cp:revision>
  <cp:lastPrinted>2023-03-30T20:48:52Z</cp:lastPrinted>
  <dcterms:created xsi:type="dcterms:W3CDTF">2021-03-28T21:46:12Z</dcterms:created>
  <dcterms:modified xsi:type="dcterms:W3CDTF">2026-06-26T08:04:07Z</dcterms:modified>
</cp:coreProperties>
</file>