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56" r:id="rId2"/>
    <p:sldId id="289" r:id="rId3"/>
    <p:sldId id="291" r:id="rId4"/>
    <p:sldId id="257" r:id="rId5"/>
    <p:sldId id="293" r:id="rId6"/>
    <p:sldId id="377" r:id="rId7"/>
    <p:sldId id="378" r:id="rId8"/>
    <p:sldId id="265" r:id="rId9"/>
    <p:sldId id="432" r:id="rId10"/>
    <p:sldId id="266" r:id="rId11"/>
    <p:sldId id="388" r:id="rId12"/>
    <p:sldId id="433" r:id="rId13"/>
    <p:sldId id="383" r:id="rId14"/>
    <p:sldId id="271" r:id="rId15"/>
    <p:sldId id="382" r:id="rId16"/>
    <p:sldId id="434" r:id="rId17"/>
    <p:sldId id="385" r:id="rId18"/>
    <p:sldId id="386" r:id="rId19"/>
    <p:sldId id="435" r:id="rId20"/>
    <p:sldId id="387" r:id="rId21"/>
    <p:sldId id="395" r:id="rId22"/>
    <p:sldId id="436" r:id="rId23"/>
    <p:sldId id="472" r:id="rId24"/>
    <p:sldId id="467" r:id="rId25"/>
    <p:sldId id="259" r:id="rId26"/>
    <p:sldId id="473" r:id="rId27"/>
    <p:sldId id="260" r:id="rId28"/>
    <p:sldId id="389" r:id="rId29"/>
    <p:sldId id="438" r:id="rId30"/>
    <p:sldId id="437" r:id="rId31"/>
    <p:sldId id="272" r:id="rId32"/>
    <p:sldId id="468" r:id="rId33"/>
    <p:sldId id="284" r:id="rId34"/>
    <p:sldId id="474" r:id="rId35"/>
    <p:sldId id="390" r:id="rId36"/>
    <p:sldId id="469" r:id="rId37"/>
    <p:sldId id="470" r:id="rId38"/>
    <p:sldId id="471" r:id="rId39"/>
    <p:sldId id="299" r:id="rId40"/>
    <p:sldId id="340" r:id="rId41"/>
    <p:sldId id="400" r:id="rId42"/>
    <p:sldId id="401" r:id="rId43"/>
    <p:sldId id="402" r:id="rId44"/>
    <p:sldId id="440" r:id="rId45"/>
    <p:sldId id="441" r:id="rId46"/>
    <p:sldId id="442" r:id="rId47"/>
    <p:sldId id="403" r:id="rId48"/>
    <p:sldId id="443" r:id="rId49"/>
    <p:sldId id="444" r:id="rId50"/>
    <p:sldId id="261" r:id="rId51"/>
    <p:sldId id="446" r:id="rId52"/>
    <p:sldId id="447" r:id="rId53"/>
    <p:sldId id="262" r:id="rId54"/>
    <p:sldId id="448" r:id="rId55"/>
    <p:sldId id="455" r:id="rId56"/>
    <p:sldId id="456" r:id="rId57"/>
    <p:sldId id="457" r:id="rId58"/>
    <p:sldId id="458" r:id="rId59"/>
    <p:sldId id="459" r:id="rId60"/>
    <p:sldId id="460" r:id="rId61"/>
    <p:sldId id="396" r:id="rId62"/>
    <p:sldId id="404" r:id="rId63"/>
    <p:sldId id="263" r:id="rId64"/>
    <p:sldId id="397" r:id="rId65"/>
    <p:sldId id="405" r:id="rId66"/>
    <p:sldId id="407" r:id="rId67"/>
    <p:sldId id="406" r:id="rId68"/>
    <p:sldId id="408" r:id="rId69"/>
    <p:sldId id="409" r:id="rId70"/>
    <p:sldId id="399" r:id="rId71"/>
    <p:sldId id="275" r:id="rId72"/>
    <p:sldId id="420" r:id="rId73"/>
    <p:sldId id="410" r:id="rId74"/>
    <p:sldId id="461" r:id="rId75"/>
    <p:sldId id="411" r:id="rId76"/>
    <p:sldId id="412" r:id="rId77"/>
    <p:sldId id="421" r:id="rId78"/>
    <p:sldId id="424" r:id="rId79"/>
    <p:sldId id="428" r:id="rId80"/>
    <p:sldId id="425" r:id="rId81"/>
    <p:sldId id="462" r:id="rId82"/>
    <p:sldId id="418" r:id="rId83"/>
    <p:sldId id="419" r:id="rId84"/>
    <p:sldId id="466" r:id="rId85"/>
    <p:sldId id="463" r:id="rId86"/>
    <p:sldId id="431" r:id="rId87"/>
    <p:sldId id="430" r:id="rId88"/>
    <p:sldId id="427" r:id="rId89"/>
    <p:sldId id="267" r:id="rId90"/>
    <p:sldId id="268" r:id="rId91"/>
    <p:sldId id="269" r:id="rId92"/>
    <p:sldId id="270"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FF5"/>
    <a:srgbClr val="FFFFB9"/>
    <a:srgbClr val="FFA3A3"/>
    <a:srgbClr val="FF9933"/>
    <a:srgbClr val="1BAAE3"/>
    <a:srgbClr val="E4F5FC"/>
    <a:srgbClr val="E9F7FD"/>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60" autoAdjust="0"/>
    <p:restoredTop sz="76667" autoAdjust="0"/>
  </p:normalViewPr>
  <p:slideViewPr>
    <p:cSldViewPr snapToGrid="0">
      <p:cViewPr varScale="1">
        <p:scale>
          <a:sx n="86" d="100"/>
          <a:sy n="86" d="100"/>
        </p:scale>
        <p:origin x="756" y="96"/>
      </p:cViewPr>
      <p:guideLst/>
    </p:cSldViewPr>
  </p:slideViewPr>
  <p:outlineViewPr>
    <p:cViewPr>
      <p:scale>
        <a:sx n="33" d="100"/>
        <a:sy n="33" d="100"/>
      </p:scale>
      <p:origin x="0" y="-89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0205" units="cm"/>
          <inkml:channel name="Y" type="integer" max="7421" units="cm"/>
          <inkml:channel name="F" type="integer" max="32767" units="dev"/>
          <inkml:channel name="T" type="integer" max="2.14748E9" units="dev"/>
        </inkml:traceFormat>
        <inkml:channelProperties>
          <inkml:channelProperty channel="X" name="resolution" value="800.39215" units="1/cm"/>
          <inkml:channelProperty channel="Y" name="resolution" value="800.53937" units="1/cm"/>
          <inkml:channelProperty channel="F" name="resolution" value="0" units="1/dev"/>
          <inkml:channelProperty channel="T" name="resolution" value="1" units="1/dev"/>
        </inkml:channelProperties>
      </inkml:inkSource>
      <inkml:timestamp xml:id="ts0" timeString="2026-06-20T00:53:56.781"/>
    </inkml:context>
    <inkml:brush xml:id="br0">
      <inkml:brushProperty name="width" value="0.05292" units="cm"/>
      <inkml:brushProperty name="height" value="0.05292" units="cm"/>
      <inkml:brushProperty name="color" value="#FF0000"/>
    </inkml:brush>
  </inkml:definitions>
  <inkml:trace contextRef="#ctx0" brushRef="#br0">3624 15608 2116 0,'-86'0'-578'16,"39"0"-896"-1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8D394-9909-47CF-A67E-AC26BC7DFFE0}" type="datetimeFigureOut">
              <a:rPr lang="en-US" smtClean="0"/>
              <a:t>6/24/2026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6B1E-9F95-4D6C-9AE3-9FBC7E23D90C}" type="slidenum">
              <a:rPr lang="en-US" smtClean="0"/>
              <a:t>‹#›</a:t>
            </a:fld>
            <a:endParaRPr lang="en-US"/>
          </a:p>
        </p:txBody>
      </p:sp>
    </p:spTree>
    <p:extLst>
      <p:ext uri="{BB962C8B-B14F-4D97-AF65-F5344CB8AC3E}">
        <p14:creationId xmlns:p14="http://schemas.microsoft.com/office/powerpoint/2010/main" val="203771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1</a:t>
            </a:fld>
            <a:endParaRPr lang="en-US"/>
          </a:p>
        </p:txBody>
      </p:sp>
    </p:spTree>
    <p:extLst>
      <p:ext uri="{BB962C8B-B14F-4D97-AF65-F5344CB8AC3E}">
        <p14:creationId xmlns:p14="http://schemas.microsoft.com/office/powerpoint/2010/main" val="389909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10</a:t>
            </a:fld>
            <a:endParaRPr lang="en-US"/>
          </a:p>
        </p:txBody>
      </p:sp>
    </p:spTree>
    <p:extLst>
      <p:ext uri="{BB962C8B-B14F-4D97-AF65-F5344CB8AC3E}">
        <p14:creationId xmlns:p14="http://schemas.microsoft.com/office/powerpoint/2010/main" val="27732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11</a:t>
            </a:fld>
            <a:endParaRPr lang="en-US"/>
          </a:p>
        </p:txBody>
      </p:sp>
    </p:spTree>
    <p:extLst>
      <p:ext uri="{BB962C8B-B14F-4D97-AF65-F5344CB8AC3E}">
        <p14:creationId xmlns:p14="http://schemas.microsoft.com/office/powerpoint/2010/main" val="348426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12</a:t>
            </a:fld>
            <a:endParaRPr lang="en-US"/>
          </a:p>
        </p:txBody>
      </p:sp>
    </p:spTree>
    <p:extLst>
      <p:ext uri="{BB962C8B-B14F-4D97-AF65-F5344CB8AC3E}">
        <p14:creationId xmlns:p14="http://schemas.microsoft.com/office/powerpoint/2010/main" val="404663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13</a:t>
            </a:fld>
            <a:endParaRPr lang="en-US"/>
          </a:p>
        </p:txBody>
      </p:sp>
    </p:spTree>
    <p:extLst>
      <p:ext uri="{BB962C8B-B14F-4D97-AF65-F5344CB8AC3E}">
        <p14:creationId xmlns:p14="http://schemas.microsoft.com/office/powerpoint/2010/main" val="1605092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14</a:t>
            </a:fld>
            <a:endParaRPr lang="en-US"/>
          </a:p>
        </p:txBody>
      </p:sp>
    </p:spTree>
    <p:extLst>
      <p:ext uri="{BB962C8B-B14F-4D97-AF65-F5344CB8AC3E}">
        <p14:creationId xmlns:p14="http://schemas.microsoft.com/office/powerpoint/2010/main" val="451528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15</a:t>
            </a:fld>
            <a:endParaRPr lang="en-US"/>
          </a:p>
        </p:txBody>
      </p:sp>
    </p:spTree>
    <p:extLst>
      <p:ext uri="{BB962C8B-B14F-4D97-AF65-F5344CB8AC3E}">
        <p14:creationId xmlns:p14="http://schemas.microsoft.com/office/powerpoint/2010/main" val="2772072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16</a:t>
            </a:fld>
            <a:endParaRPr lang="en-US"/>
          </a:p>
        </p:txBody>
      </p:sp>
    </p:spTree>
    <p:extLst>
      <p:ext uri="{BB962C8B-B14F-4D97-AF65-F5344CB8AC3E}">
        <p14:creationId xmlns:p14="http://schemas.microsoft.com/office/powerpoint/2010/main" val="1028568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18</a:t>
            </a:fld>
            <a:endParaRPr lang="en-US"/>
          </a:p>
        </p:txBody>
      </p:sp>
    </p:spTree>
    <p:extLst>
      <p:ext uri="{BB962C8B-B14F-4D97-AF65-F5344CB8AC3E}">
        <p14:creationId xmlns:p14="http://schemas.microsoft.com/office/powerpoint/2010/main" val="102611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19</a:t>
            </a:fld>
            <a:endParaRPr lang="en-US"/>
          </a:p>
        </p:txBody>
      </p:sp>
    </p:spTree>
    <p:extLst>
      <p:ext uri="{BB962C8B-B14F-4D97-AF65-F5344CB8AC3E}">
        <p14:creationId xmlns:p14="http://schemas.microsoft.com/office/powerpoint/2010/main" val="2668505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20</a:t>
            </a:fld>
            <a:endParaRPr lang="en-US"/>
          </a:p>
        </p:txBody>
      </p:sp>
    </p:spTree>
    <p:extLst>
      <p:ext uri="{BB962C8B-B14F-4D97-AF65-F5344CB8AC3E}">
        <p14:creationId xmlns:p14="http://schemas.microsoft.com/office/powerpoint/2010/main" val="115082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2</a:t>
            </a:fld>
            <a:endParaRPr lang="en-US"/>
          </a:p>
        </p:txBody>
      </p:sp>
    </p:spTree>
    <p:extLst>
      <p:ext uri="{BB962C8B-B14F-4D97-AF65-F5344CB8AC3E}">
        <p14:creationId xmlns:p14="http://schemas.microsoft.com/office/powerpoint/2010/main" val="1664098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21</a:t>
            </a:fld>
            <a:endParaRPr lang="en-US"/>
          </a:p>
        </p:txBody>
      </p:sp>
    </p:spTree>
    <p:extLst>
      <p:ext uri="{BB962C8B-B14F-4D97-AF65-F5344CB8AC3E}">
        <p14:creationId xmlns:p14="http://schemas.microsoft.com/office/powerpoint/2010/main" val="3336791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22</a:t>
            </a:fld>
            <a:endParaRPr lang="en-US"/>
          </a:p>
        </p:txBody>
      </p:sp>
    </p:spTree>
    <p:extLst>
      <p:ext uri="{BB962C8B-B14F-4D97-AF65-F5344CB8AC3E}">
        <p14:creationId xmlns:p14="http://schemas.microsoft.com/office/powerpoint/2010/main" val="1054333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D053A-64A9-DB9C-F09D-AA2F8B9F4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C252E-3F94-B1F8-F9F9-6ACA84383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E2EDC-1E0D-C0C8-FEC0-8ED7149A6A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BBE632-BE5E-B44D-8E8E-44949CA4CD17}"/>
              </a:ext>
            </a:extLst>
          </p:cNvPr>
          <p:cNvSpPr>
            <a:spLocks noGrp="1"/>
          </p:cNvSpPr>
          <p:nvPr>
            <p:ph type="sldNum" sz="quarter" idx="5"/>
          </p:nvPr>
        </p:nvSpPr>
        <p:spPr/>
        <p:txBody>
          <a:bodyPr/>
          <a:lstStyle/>
          <a:p>
            <a:fld id="{E61D6B1E-9F95-4D6C-9AE3-9FBC7E23D90C}" type="slidenum">
              <a:rPr lang="en-US" smtClean="0"/>
              <a:t>23</a:t>
            </a:fld>
            <a:endParaRPr lang="en-US"/>
          </a:p>
        </p:txBody>
      </p:sp>
    </p:spTree>
    <p:extLst>
      <p:ext uri="{BB962C8B-B14F-4D97-AF65-F5344CB8AC3E}">
        <p14:creationId xmlns:p14="http://schemas.microsoft.com/office/powerpoint/2010/main" val="3928460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24</a:t>
            </a:fld>
            <a:endParaRPr lang="en-US"/>
          </a:p>
        </p:txBody>
      </p:sp>
    </p:spTree>
    <p:extLst>
      <p:ext uri="{BB962C8B-B14F-4D97-AF65-F5344CB8AC3E}">
        <p14:creationId xmlns:p14="http://schemas.microsoft.com/office/powerpoint/2010/main" val="1398409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27</a:t>
            </a:fld>
            <a:endParaRPr lang="en-US"/>
          </a:p>
        </p:txBody>
      </p:sp>
    </p:spTree>
    <p:extLst>
      <p:ext uri="{BB962C8B-B14F-4D97-AF65-F5344CB8AC3E}">
        <p14:creationId xmlns:p14="http://schemas.microsoft.com/office/powerpoint/2010/main" val="3368454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28</a:t>
            </a:fld>
            <a:endParaRPr lang="en-US"/>
          </a:p>
        </p:txBody>
      </p:sp>
    </p:spTree>
    <p:extLst>
      <p:ext uri="{BB962C8B-B14F-4D97-AF65-F5344CB8AC3E}">
        <p14:creationId xmlns:p14="http://schemas.microsoft.com/office/powerpoint/2010/main" val="674538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29</a:t>
            </a:fld>
            <a:endParaRPr lang="en-US"/>
          </a:p>
        </p:txBody>
      </p:sp>
    </p:spTree>
    <p:extLst>
      <p:ext uri="{BB962C8B-B14F-4D97-AF65-F5344CB8AC3E}">
        <p14:creationId xmlns:p14="http://schemas.microsoft.com/office/powerpoint/2010/main" val="4073107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30</a:t>
            </a:fld>
            <a:endParaRPr lang="en-US"/>
          </a:p>
        </p:txBody>
      </p:sp>
    </p:spTree>
    <p:extLst>
      <p:ext uri="{BB962C8B-B14F-4D97-AF65-F5344CB8AC3E}">
        <p14:creationId xmlns:p14="http://schemas.microsoft.com/office/powerpoint/2010/main" val="563054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31</a:t>
            </a:fld>
            <a:endParaRPr lang="en-US"/>
          </a:p>
        </p:txBody>
      </p:sp>
    </p:spTree>
    <p:extLst>
      <p:ext uri="{BB962C8B-B14F-4D97-AF65-F5344CB8AC3E}">
        <p14:creationId xmlns:p14="http://schemas.microsoft.com/office/powerpoint/2010/main" val="2000379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D7968-81C3-DD44-9F83-23A58352C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98A99-5961-7244-312C-D960905CB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3E57A-04ED-2341-C10E-E93135DB60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AEC0AD-5ACD-C9F9-A009-E39259584239}"/>
              </a:ext>
            </a:extLst>
          </p:cNvPr>
          <p:cNvSpPr>
            <a:spLocks noGrp="1"/>
          </p:cNvSpPr>
          <p:nvPr>
            <p:ph type="sldNum" sz="quarter" idx="5"/>
          </p:nvPr>
        </p:nvSpPr>
        <p:spPr/>
        <p:txBody>
          <a:bodyPr/>
          <a:lstStyle/>
          <a:p>
            <a:fld id="{E61D6B1E-9F95-4D6C-9AE3-9FBC7E23D90C}" type="slidenum">
              <a:rPr lang="en-US" smtClean="0"/>
              <a:t>32</a:t>
            </a:fld>
            <a:endParaRPr lang="en-US"/>
          </a:p>
        </p:txBody>
      </p:sp>
    </p:spTree>
    <p:extLst>
      <p:ext uri="{BB962C8B-B14F-4D97-AF65-F5344CB8AC3E}">
        <p14:creationId xmlns:p14="http://schemas.microsoft.com/office/powerpoint/2010/main" val="123179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3</a:t>
            </a:fld>
            <a:endParaRPr lang="en-US"/>
          </a:p>
        </p:txBody>
      </p:sp>
    </p:spTree>
    <p:extLst>
      <p:ext uri="{BB962C8B-B14F-4D97-AF65-F5344CB8AC3E}">
        <p14:creationId xmlns:p14="http://schemas.microsoft.com/office/powerpoint/2010/main" val="3922785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33</a:t>
            </a:fld>
            <a:endParaRPr lang="en-US"/>
          </a:p>
        </p:txBody>
      </p:sp>
    </p:spTree>
    <p:extLst>
      <p:ext uri="{BB962C8B-B14F-4D97-AF65-F5344CB8AC3E}">
        <p14:creationId xmlns:p14="http://schemas.microsoft.com/office/powerpoint/2010/main" val="3178410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D4226-218C-2A20-C530-C5DCCEA33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563D8-BF49-6C29-D230-83E5CDFF83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D78D68-2DD8-5C00-F70A-3AA052B63D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BF1427-9444-C851-7059-A45AF320EE33}"/>
              </a:ext>
            </a:extLst>
          </p:cNvPr>
          <p:cNvSpPr>
            <a:spLocks noGrp="1"/>
          </p:cNvSpPr>
          <p:nvPr>
            <p:ph type="sldNum" sz="quarter" idx="5"/>
          </p:nvPr>
        </p:nvSpPr>
        <p:spPr/>
        <p:txBody>
          <a:bodyPr/>
          <a:lstStyle/>
          <a:p>
            <a:fld id="{E61D6B1E-9F95-4D6C-9AE3-9FBC7E23D90C}" type="slidenum">
              <a:rPr lang="en-US" smtClean="0"/>
              <a:t>34</a:t>
            </a:fld>
            <a:endParaRPr lang="en-US"/>
          </a:p>
        </p:txBody>
      </p:sp>
    </p:spTree>
    <p:extLst>
      <p:ext uri="{BB962C8B-B14F-4D97-AF65-F5344CB8AC3E}">
        <p14:creationId xmlns:p14="http://schemas.microsoft.com/office/powerpoint/2010/main" val="3005073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35</a:t>
            </a:fld>
            <a:endParaRPr lang="en-US"/>
          </a:p>
        </p:txBody>
      </p:sp>
    </p:spTree>
    <p:extLst>
      <p:ext uri="{BB962C8B-B14F-4D97-AF65-F5344CB8AC3E}">
        <p14:creationId xmlns:p14="http://schemas.microsoft.com/office/powerpoint/2010/main" val="3860466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63D70-FCDD-5EC0-E1B0-36518BF0F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6442E-AEF1-1630-8FF6-D6CD763F0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7F211-9AF6-DD87-D2E3-B3E1BBD556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FC35FD-CEC6-F950-65D6-1B6683E9833C}"/>
              </a:ext>
            </a:extLst>
          </p:cNvPr>
          <p:cNvSpPr>
            <a:spLocks noGrp="1"/>
          </p:cNvSpPr>
          <p:nvPr>
            <p:ph type="sldNum" sz="quarter" idx="5"/>
          </p:nvPr>
        </p:nvSpPr>
        <p:spPr/>
        <p:txBody>
          <a:bodyPr/>
          <a:lstStyle/>
          <a:p>
            <a:fld id="{E61D6B1E-9F95-4D6C-9AE3-9FBC7E23D90C}" type="slidenum">
              <a:rPr lang="en-US" smtClean="0"/>
              <a:t>36</a:t>
            </a:fld>
            <a:endParaRPr lang="en-US"/>
          </a:p>
        </p:txBody>
      </p:sp>
    </p:spTree>
    <p:extLst>
      <p:ext uri="{BB962C8B-B14F-4D97-AF65-F5344CB8AC3E}">
        <p14:creationId xmlns:p14="http://schemas.microsoft.com/office/powerpoint/2010/main" val="3876130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8956F-B5FC-5F5B-DC84-6F8465342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D7A10-7EA3-DAE5-26DB-5C8B012A4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04BC91-98CD-D9B8-1D8F-96A714E9BB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12D42A-013C-4F35-64F2-76F6A4BFF227}"/>
              </a:ext>
            </a:extLst>
          </p:cNvPr>
          <p:cNvSpPr>
            <a:spLocks noGrp="1"/>
          </p:cNvSpPr>
          <p:nvPr>
            <p:ph type="sldNum" sz="quarter" idx="5"/>
          </p:nvPr>
        </p:nvSpPr>
        <p:spPr/>
        <p:txBody>
          <a:bodyPr/>
          <a:lstStyle/>
          <a:p>
            <a:fld id="{E61D6B1E-9F95-4D6C-9AE3-9FBC7E23D90C}" type="slidenum">
              <a:rPr lang="en-US" smtClean="0"/>
              <a:t>37</a:t>
            </a:fld>
            <a:endParaRPr lang="en-US"/>
          </a:p>
        </p:txBody>
      </p:sp>
    </p:spTree>
    <p:extLst>
      <p:ext uri="{BB962C8B-B14F-4D97-AF65-F5344CB8AC3E}">
        <p14:creationId xmlns:p14="http://schemas.microsoft.com/office/powerpoint/2010/main" val="3237957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a little confusing notation with the binomial </a:t>
            </a:r>
            <a:r>
              <a:rPr lang="en-US" dirty="0" err="1"/>
              <a:t>coeffitient</a:t>
            </a:r>
            <a:r>
              <a:rPr lang="en-US" dirty="0"/>
              <a:t> notation</a:t>
            </a:r>
          </a:p>
        </p:txBody>
      </p:sp>
      <p:sp>
        <p:nvSpPr>
          <p:cNvPr id="4" name="Slide Number Placeholder 3"/>
          <p:cNvSpPr>
            <a:spLocks noGrp="1"/>
          </p:cNvSpPr>
          <p:nvPr>
            <p:ph type="sldNum" sz="quarter" idx="5"/>
          </p:nvPr>
        </p:nvSpPr>
        <p:spPr/>
        <p:txBody>
          <a:bodyPr/>
          <a:lstStyle/>
          <a:p>
            <a:fld id="{04A85CC5-B47B-4C20-B169-E458846330E0}" type="slidenum">
              <a:rPr lang="en-US" smtClean="0"/>
              <a:t>38</a:t>
            </a:fld>
            <a:endParaRPr lang="en-US"/>
          </a:p>
        </p:txBody>
      </p:sp>
    </p:spTree>
    <p:extLst>
      <p:ext uri="{BB962C8B-B14F-4D97-AF65-F5344CB8AC3E}">
        <p14:creationId xmlns:p14="http://schemas.microsoft.com/office/powerpoint/2010/main" val="3016963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40</a:t>
            </a:fld>
            <a:endParaRPr lang="en-US"/>
          </a:p>
        </p:txBody>
      </p:sp>
    </p:spTree>
    <p:extLst>
      <p:ext uri="{BB962C8B-B14F-4D97-AF65-F5344CB8AC3E}">
        <p14:creationId xmlns:p14="http://schemas.microsoft.com/office/powerpoint/2010/main" val="2834522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41</a:t>
            </a:fld>
            <a:endParaRPr lang="en-US"/>
          </a:p>
        </p:txBody>
      </p:sp>
    </p:spTree>
    <p:extLst>
      <p:ext uri="{BB962C8B-B14F-4D97-AF65-F5344CB8AC3E}">
        <p14:creationId xmlns:p14="http://schemas.microsoft.com/office/powerpoint/2010/main" val="1004692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42</a:t>
            </a:fld>
            <a:endParaRPr lang="en-US"/>
          </a:p>
        </p:txBody>
      </p:sp>
    </p:spTree>
    <p:extLst>
      <p:ext uri="{BB962C8B-B14F-4D97-AF65-F5344CB8AC3E}">
        <p14:creationId xmlns:p14="http://schemas.microsoft.com/office/powerpoint/2010/main" val="3272352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43</a:t>
            </a:fld>
            <a:endParaRPr lang="en-US"/>
          </a:p>
        </p:txBody>
      </p:sp>
    </p:spTree>
    <p:extLst>
      <p:ext uri="{BB962C8B-B14F-4D97-AF65-F5344CB8AC3E}">
        <p14:creationId xmlns:p14="http://schemas.microsoft.com/office/powerpoint/2010/main" val="167852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4</a:t>
            </a:fld>
            <a:endParaRPr lang="en-US"/>
          </a:p>
        </p:txBody>
      </p:sp>
    </p:spTree>
    <p:extLst>
      <p:ext uri="{BB962C8B-B14F-4D97-AF65-F5344CB8AC3E}">
        <p14:creationId xmlns:p14="http://schemas.microsoft.com/office/powerpoint/2010/main" val="2325096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44</a:t>
            </a:fld>
            <a:endParaRPr lang="en-US"/>
          </a:p>
        </p:txBody>
      </p:sp>
    </p:spTree>
    <p:extLst>
      <p:ext uri="{BB962C8B-B14F-4D97-AF65-F5344CB8AC3E}">
        <p14:creationId xmlns:p14="http://schemas.microsoft.com/office/powerpoint/2010/main" val="507218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45</a:t>
            </a:fld>
            <a:endParaRPr lang="en-US"/>
          </a:p>
        </p:txBody>
      </p:sp>
    </p:spTree>
    <p:extLst>
      <p:ext uri="{BB962C8B-B14F-4D97-AF65-F5344CB8AC3E}">
        <p14:creationId xmlns:p14="http://schemas.microsoft.com/office/powerpoint/2010/main" val="1493358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46</a:t>
            </a:fld>
            <a:endParaRPr lang="en-US"/>
          </a:p>
        </p:txBody>
      </p:sp>
    </p:spTree>
    <p:extLst>
      <p:ext uri="{BB962C8B-B14F-4D97-AF65-F5344CB8AC3E}">
        <p14:creationId xmlns:p14="http://schemas.microsoft.com/office/powerpoint/2010/main" val="3029576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47</a:t>
            </a:fld>
            <a:endParaRPr lang="en-US"/>
          </a:p>
        </p:txBody>
      </p:sp>
    </p:spTree>
    <p:extLst>
      <p:ext uri="{BB962C8B-B14F-4D97-AF65-F5344CB8AC3E}">
        <p14:creationId xmlns:p14="http://schemas.microsoft.com/office/powerpoint/2010/main" val="3695911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48</a:t>
            </a:fld>
            <a:endParaRPr lang="en-US"/>
          </a:p>
        </p:txBody>
      </p:sp>
    </p:spTree>
    <p:extLst>
      <p:ext uri="{BB962C8B-B14F-4D97-AF65-F5344CB8AC3E}">
        <p14:creationId xmlns:p14="http://schemas.microsoft.com/office/powerpoint/2010/main" val="22003324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49</a:t>
            </a:fld>
            <a:endParaRPr lang="en-US"/>
          </a:p>
        </p:txBody>
      </p:sp>
    </p:spTree>
    <p:extLst>
      <p:ext uri="{BB962C8B-B14F-4D97-AF65-F5344CB8AC3E}">
        <p14:creationId xmlns:p14="http://schemas.microsoft.com/office/powerpoint/2010/main" val="4276134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50</a:t>
            </a:fld>
            <a:endParaRPr lang="en-US"/>
          </a:p>
        </p:txBody>
      </p:sp>
    </p:spTree>
    <p:extLst>
      <p:ext uri="{BB962C8B-B14F-4D97-AF65-F5344CB8AC3E}">
        <p14:creationId xmlns:p14="http://schemas.microsoft.com/office/powerpoint/2010/main" val="586453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51</a:t>
            </a:fld>
            <a:endParaRPr lang="en-US"/>
          </a:p>
        </p:txBody>
      </p:sp>
    </p:spTree>
    <p:extLst>
      <p:ext uri="{BB962C8B-B14F-4D97-AF65-F5344CB8AC3E}">
        <p14:creationId xmlns:p14="http://schemas.microsoft.com/office/powerpoint/2010/main" val="155396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52</a:t>
            </a:fld>
            <a:endParaRPr lang="en-US"/>
          </a:p>
        </p:txBody>
      </p:sp>
    </p:spTree>
    <p:extLst>
      <p:ext uri="{BB962C8B-B14F-4D97-AF65-F5344CB8AC3E}">
        <p14:creationId xmlns:p14="http://schemas.microsoft.com/office/powerpoint/2010/main" val="618783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53</a:t>
            </a:fld>
            <a:endParaRPr lang="en-US"/>
          </a:p>
        </p:txBody>
      </p:sp>
    </p:spTree>
    <p:extLst>
      <p:ext uri="{BB962C8B-B14F-4D97-AF65-F5344CB8AC3E}">
        <p14:creationId xmlns:p14="http://schemas.microsoft.com/office/powerpoint/2010/main" val="20033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5</a:t>
            </a:fld>
            <a:endParaRPr lang="en-US"/>
          </a:p>
        </p:txBody>
      </p:sp>
    </p:spTree>
    <p:extLst>
      <p:ext uri="{BB962C8B-B14F-4D97-AF65-F5344CB8AC3E}">
        <p14:creationId xmlns:p14="http://schemas.microsoft.com/office/powerpoint/2010/main" val="10656440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54</a:t>
            </a:fld>
            <a:endParaRPr lang="en-US"/>
          </a:p>
        </p:txBody>
      </p:sp>
    </p:spTree>
    <p:extLst>
      <p:ext uri="{BB962C8B-B14F-4D97-AF65-F5344CB8AC3E}">
        <p14:creationId xmlns:p14="http://schemas.microsoft.com/office/powerpoint/2010/main" val="6941513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55</a:t>
            </a:fld>
            <a:endParaRPr lang="en-US"/>
          </a:p>
        </p:txBody>
      </p:sp>
    </p:spTree>
    <p:extLst>
      <p:ext uri="{BB962C8B-B14F-4D97-AF65-F5344CB8AC3E}">
        <p14:creationId xmlns:p14="http://schemas.microsoft.com/office/powerpoint/2010/main" val="27961278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56</a:t>
            </a:fld>
            <a:endParaRPr lang="en-US"/>
          </a:p>
        </p:txBody>
      </p:sp>
    </p:spTree>
    <p:extLst>
      <p:ext uri="{BB962C8B-B14F-4D97-AF65-F5344CB8AC3E}">
        <p14:creationId xmlns:p14="http://schemas.microsoft.com/office/powerpoint/2010/main" val="2133288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57</a:t>
            </a:fld>
            <a:endParaRPr lang="en-US"/>
          </a:p>
        </p:txBody>
      </p:sp>
    </p:spTree>
    <p:extLst>
      <p:ext uri="{BB962C8B-B14F-4D97-AF65-F5344CB8AC3E}">
        <p14:creationId xmlns:p14="http://schemas.microsoft.com/office/powerpoint/2010/main" val="39485544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58</a:t>
            </a:fld>
            <a:endParaRPr lang="en-US"/>
          </a:p>
        </p:txBody>
      </p:sp>
    </p:spTree>
    <p:extLst>
      <p:ext uri="{BB962C8B-B14F-4D97-AF65-F5344CB8AC3E}">
        <p14:creationId xmlns:p14="http://schemas.microsoft.com/office/powerpoint/2010/main" val="21747575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59</a:t>
            </a:fld>
            <a:endParaRPr lang="en-US"/>
          </a:p>
        </p:txBody>
      </p:sp>
    </p:spTree>
    <p:extLst>
      <p:ext uri="{BB962C8B-B14F-4D97-AF65-F5344CB8AC3E}">
        <p14:creationId xmlns:p14="http://schemas.microsoft.com/office/powerpoint/2010/main" val="28209193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60</a:t>
            </a:fld>
            <a:endParaRPr lang="en-US"/>
          </a:p>
        </p:txBody>
      </p:sp>
    </p:spTree>
    <p:extLst>
      <p:ext uri="{BB962C8B-B14F-4D97-AF65-F5344CB8AC3E}">
        <p14:creationId xmlns:p14="http://schemas.microsoft.com/office/powerpoint/2010/main" val="163004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62</a:t>
            </a:fld>
            <a:endParaRPr lang="en-US"/>
          </a:p>
        </p:txBody>
      </p:sp>
    </p:spTree>
    <p:extLst>
      <p:ext uri="{BB962C8B-B14F-4D97-AF65-F5344CB8AC3E}">
        <p14:creationId xmlns:p14="http://schemas.microsoft.com/office/powerpoint/2010/main" val="6796963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64</a:t>
            </a:fld>
            <a:endParaRPr lang="en-US"/>
          </a:p>
        </p:txBody>
      </p:sp>
    </p:spTree>
    <p:extLst>
      <p:ext uri="{BB962C8B-B14F-4D97-AF65-F5344CB8AC3E}">
        <p14:creationId xmlns:p14="http://schemas.microsoft.com/office/powerpoint/2010/main" val="3012052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69</a:t>
            </a:fld>
            <a:endParaRPr lang="en-US"/>
          </a:p>
        </p:txBody>
      </p:sp>
    </p:spTree>
    <p:extLst>
      <p:ext uri="{BB962C8B-B14F-4D97-AF65-F5344CB8AC3E}">
        <p14:creationId xmlns:p14="http://schemas.microsoft.com/office/powerpoint/2010/main" val="222855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6</a:t>
            </a:fld>
            <a:endParaRPr lang="en-US"/>
          </a:p>
        </p:txBody>
      </p:sp>
    </p:spTree>
    <p:extLst>
      <p:ext uri="{BB962C8B-B14F-4D97-AF65-F5344CB8AC3E}">
        <p14:creationId xmlns:p14="http://schemas.microsoft.com/office/powerpoint/2010/main" val="22254934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73</a:t>
            </a:fld>
            <a:endParaRPr lang="en-US"/>
          </a:p>
        </p:txBody>
      </p:sp>
    </p:spTree>
    <p:extLst>
      <p:ext uri="{BB962C8B-B14F-4D97-AF65-F5344CB8AC3E}">
        <p14:creationId xmlns:p14="http://schemas.microsoft.com/office/powerpoint/2010/main" val="13133050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74</a:t>
            </a:fld>
            <a:endParaRPr lang="en-US"/>
          </a:p>
        </p:txBody>
      </p:sp>
    </p:spTree>
    <p:extLst>
      <p:ext uri="{BB962C8B-B14F-4D97-AF65-F5344CB8AC3E}">
        <p14:creationId xmlns:p14="http://schemas.microsoft.com/office/powerpoint/2010/main" val="11080377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75</a:t>
            </a:fld>
            <a:endParaRPr lang="en-US"/>
          </a:p>
        </p:txBody>
      </p:sp>
    </p:spTree>
    <p:extLst>
      <p:ext uri="{BB962C8B-B14F-4D97-AF65-F5344CB8AC3E}">
        <p14:creationId xmlns:p14="http://schemas.microsoft.com/office/powerpoint/2010/main" val="32122632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76</a:t>
            </a:fld>
            <a:endParaRPr lang="en-US"/>
          </a:p>
        </p:txBody>
      </p:sp>
    </p:spTree>
    <p:extLst>
      <p:ext uri="{BB962C8B-B14F-4D97-AF65-F5344CB8AC3E}">
        <p14:creationId xmlns:p14="http://schemas.microsoft.com/office/powerpoint/2010/main" val="6121776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 new problem:</a:t>
            </a:r>
          </a:p>
          <a:p>
            <a:endParaRPr lang="en-US" dirty="0"/>
          </a:p>
          <a:p>
            <a:r>
              <a:rPr lang="en-US" dirty="0"/>
              <a:t>Here is my proposed way:</a:t>
            </a:r>
          </a:p>
        </p:txBody>
      </p:sp>
      <p:sp>
        <p:nvSpPr>
          <p:cNvPr id="4" name="Slide Number Placeholder 3"/>
          <p:cNvSpPr>
            <a:spLocks noGrp="1"/>
          </p:cNvSpPr>
          <p:nvPr>
            <p:ph type="sldNum" sz="quarter" idx="5"/>
          </p:nvPr>
        </p:nvSpPr>
        <p:spPr/>
        <p:txBody>
          <a:bodyPr/>
          <a:lstStyle/>
          <a:p>
            <a:fld id="{E61D6B1E-9F95-4D6C-9AE3-9FBC7E23D90C}" type="slidenum">
              <a:rPr lang="en-US" smtClean="0"/>
              <a:t>77</a:t>
            </a:fld>
            <a:endParaRPr lang="en-US"/>
          </a:p>
        </p:txBody>
      </p:sp>
    </p:spTree>
    <p:extLst>
      <p:ext uri="{BB962C8B-B14F-4D97-AF65-F5344CB8AC3E}">
        <p14:creationId xmlns:p14="http://schemas.microsoft.com/office/powerpoint/2010/main" val="22209226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78</a:t>
            </a:fld>
            <a:endParaRPr lang="en-US"/>
          </a:p>
        </p:txBody>
      </p:sp>
    </p:spTree>
    <p:extLst>
      <p:ext uri="{BB962C8B-B14F-4D97-AF65-F5344CB8AC3E}">
        <p14:creationId xmlns:p14="http://schemas.microsoft.com/office/powerpoint/2010/main" val="24222388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79</a:t>
            </a:fld>
            <a:endParaRPr lang="en-US"/>
          </a:p>
        </p:txBody>
      </p:sp>
    </p:spTree>
    <p:extLst>
      <p:ext uri="{BB962C8B-B14F-4D97-AF65-F5344CB8AC3E}">
        <p14:creationId xmlns:p14="http://schemas.microsoft.com/office/powerpoint/2010/main" val="42847238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80</a:t>
            </a:fld>
            <a:endParaRPr lang="en-US"/>
          </a:p>
        </p:txBody>
      </p:sp>
    </p:spTree>
    <p:extLst>
      <p:ext uri="{BB962C8B-B14F-4D97-AF65-F5344CB8AC3E}">
        <p14:creationId xmlns:p14="http://schemas.microsoft.com/office/powerpoint/2010/main" val="2014267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81</a:t>
            </a:fld>
            <a:endParaRPr lang="en-US"/>
          </a:p>
        </p:txBody>
      </p:sp>
    </p:spTree>
    <p:extLst>
      <p:ext uri="{BB962C8B-B14F-4D97-AF65-F5344CB8AC3E}">
        <p14:creationId xmlns:p14="http://schemas.microsoft.com/office/powerpoint/2010/main" val="10172335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83</a:t>
            </a:fld>
            <a:endParaRPr lang="en-US"/>
          </a:p>
        </p:txBody>
      </p:sp>
    </p:spTree>
    <p:extLst>
      <p:ext uri="{BB962C8B-B14F-4D97-AF65-F5344CB8AC3E}">
        <p14:creationId xmlns:p14="http://schemas.microsoft.com/office/powerpoint/2010/main" val="122064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7</a:t>
            </a:fld>
            <a:endParaRPr lang="en-US"/>
          </a:p>
        </p:txBody>
      </p:sp>
    </p:spTree>
    <p:extLst>
      <p:ext uri="{BB962C8B-B14F-4D97-AF65-F5344CB8AC3E}">
        <p14:creationId xmlns:p14="http://schemas.microsoft.com/office/powerpoint/2010/main" val="13618607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85</a:t>
            </a:fld>
            <a:endParaRPr lang="en-US"/>
          </a:p>
        </p:txBody>
      </p:sp>
    </p:spTree>
    <p:extLst>
      <p:ext uri="{BB962C8B-B14F-4D97-AF65-F5344CB8AC3E}">
        <p14:creationId xmlns:p14="http://schemas.microsoft.com/office/powerpoint/2010/main" val="35955365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86</a:t>
            </a:fld>
            <a:endParaRPr lang="en-US"/>
          </a:p>
        </p:txBody>
      </p:sp>
    </p:spTree>
    <p:extLst>
      <p:ext uri="{BB962C8B-B14F-4D97-AF65-F5344CB8AC3E}">
        <p14:creationId xmlns:p14="http://schemas.microsoft.com/office/powerpoint/2010/main" val="21404599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87</a:t>
            </a:fld>
            <a:endParaRPr lang="en-US"/>
          </a:p>
        </p:txBody>
      </p:sp>
    </p:spTree>
    <p:extLst>
      <p:ext uri="{BB962C8B-B14F-4D97-AF65-F5344CB8AC3E}">
        <p14:creationId xmlns:p14="http://schemas.microsoft.com/office/powerpoint/2010/main" val="774254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88</a:t>
            </a:fld>
            <a:endParaRPr lang="en-US"/>
          </a:p>
        </p:txBody>
      </p:sp>
    </p:spTree>
    <p:extLst>
      <p:ext uri="{BB962C8B-B14F-4D97-AF65-F5344CB8AC3E}">
        <p14:creationId xmlns:p14="http://schemas.microsoft.com/office/powerpoint/2010/main" val="123288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8</a:t>
            </a:fld>
            <a:endParaRPr lang="en-US"/>
          </a:p>
        </p:txBody>
      </p:sp>
    </p:spTree>
    <p:extLst>
      <p:ext uri="{BB962C8B-B14F-4D97-AF65-F5344CB8AC3E}">
        <p14:creationId xmlns:p14="http://schemas.microsoft.com/office/powerpoint/2010/main" val="144769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9</a:t>
            </a:fld>
            <a:endParaRPr lang="en-US"/>
          </a:p>
        </p:txBody>
      </p:sp>
    </p:spTree>
    <p:extLst>
      <p:ext uri="{BB962C8B-B14F-4D97-AF65-F5344CB8AC3E}">
        <p14:creationId xmlns:p14="http://schemas.microsoft.com/office/powerpoint/2010/main" val="203719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541512B-1A11-4237-9568-3CAA2E1B22DC}"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08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541512B-1A11-4237-9568-3CAA2E1B22DC}" type="datetimeFigureOut">
              <a:rPr lang="en-US" smtClean="0"/>
              <a:t>6/24/2026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7BD855C-E81D-4746-B156-5D0E4FFF50B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48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541512B-1A11-4237-9568-3CAA2E1B22DC}" type="datetimeFigureOut">
              <a:rPr lang="en-US" smtClean="0"/>
              <a:t>6/24/2026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7BD855C-E81D-4746-B156-5D0E4FFF50B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525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34026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41512B-1A11-4237-9568-3CAA2E1B22DC}"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242109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541512B-1A11-4237-9568-3CAA2E1B22DC}" type="datetimeFigureOut">
              <a:rPr lang="en-US" smtClean="0"/>
              <a:t>6/24/2026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7BD855C-E81D-4746-B156-5D0E4FFF50B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3139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541512B-1A11-4237-9568-3CAA2E1B22DC}" type="datetimeFigureOut">
              <a:rPr lang="en-US" smtClean="0"/>
              <a:t>6/24/2026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BD855C-E81D-4746-B156-5D0E4FFF50B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65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41512B-1A11-4237-9568-3CAA2E1B22DC}"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160810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541512B-1A11-4237-9568-3CAA2E1B22DC}"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D855C-E81D-4746-B156-5D0E4FFF50B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6478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41512B-1A11-4237-9568-3CAA2E1B22DC}"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1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1512B-1A11-4237-9568-3CAA2E1B22DC}" type="datetimeFigureOut">
              <a:rPr lang="en-US" smtClean="0"/>
              <a:t>6/24/2026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62428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41512B-1A11-4237-9568-3CAA2E1B22DC}"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541512B-1A11-4237-9568-3CAA2E1B22DC}" type="datetimeFigureOut">
              <a:rPr lang="en-US" smtClean="0"/>
              <a:t>6/24/2026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7BD855C-E81D-4746-B156-5D0E4FFF50B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30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ustomXml" Target="../ink/ink1.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0.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43.pn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51.pn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5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7DCD20-72AB-1ED9-83B3-88F1D51FEA4D}"/>
              </a:ext>
            </a:extLst>
          </p:cNvPr>
          <p:cNvSpPr>
            <a:spLocks noGrp="1"/>
          </p:cNvSpPr>
          <p:nvPr>
            <p:ph type="ctrTitle"/>
          </p:nvPr>
        </p:nvSpPr>
        <p:spPr>
          <a:xfrm>
            <a:off x="1100528" y="2186958"/>
            <a:ext cx="9990944" cy="1463040"/>
          </a:xfrm>
        </p:spPr>
        <p:txBody>
          <a:bodyPr/>
          <a:lstStyle/>
          <a:p>
            <a:pPr algn="ctr"/>
            <a:r>
              <a:rPr lang="en-US" b="1" dirty="0"/>
              <a:t>More Counting! </a:t>
            </a:r>
          </a:p>
        </p:txBody>
      </p:sp>
      <p:sp>
        <p:nvSpPr>
          <p:cNvPr id="9" name="Subtitle 2">
            <a:extLst>
              <a:ext uri="{FF2B5EF4-FFF2-40B4-BE49-F238E27FC236}">
                <a16:creationId xmlns:a16="http://schemas.microsoft.com/office/drawing/2014/main" id="{35CD030B-9A07-9882-8CCA-C8A12A5FC226}"/>
              </a:ext>
            </a:extLst>
          </p:cNvPr>
          <p:cNvSpPr>
            <a:spLocks noGrp="1"/>
          </p:cNvSpPr>
          <p:nvPr>
            <p:ph type="subTitle" idx="1"/>
          </p:nvPr>
        </p:nvSpPr>
        <p:spPr>
          <a:xfrm>
            <a:off x="2273508" y="3174170"/>
            <a:ext cx="7615003" cy="1463040"/>
          </a:xfrm>
        </p:spPr>
        <p:txBody>
          <a:bodyPr>
            <a:normAutofit/>
          </a:bodyPr>
          <a:lstStyle/>
          <a:p>
            <a:pPr algn="ctr"/>
            <a:r>
              <a:rPr lang="en-US" sz="4000" dirty="0"/>
              <a:t>CSE 312 26Su</a:t>
            </a:r>
          </a:p>
          <a:p>
            <a:pPr algn="ctr"/>
            <a:r>
              <a:rPr lang="en-US" sz="3500" dirty="0"/>
              <a:t>Lecture 2</a:t>
            </a:r>
          </a:p>
        </p:txBody>
      </p:sp>
      <p:sp>
        <p:nvSpPr>
          <p:cNvPr id="10" name="Rectangle 9">
            <a:extLst>
              <a:ext uri="{FF2B5EF4-FFF2-40B4-BE49-F238E27FC236}">
                <a16:creationId xmlns:a16="http://schemas.microsoft.com/office/drawing/2014/main" id="{7594B649-869D-1742-F822-686CFD33B5BD}"/>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1720558-A841-1FC7-D0E6-B2EF32803785}"/>
                  </a:ext>
                </a:extLst>
              </p:cNvPr>
              <p:cNvSpPr/>
              <p:nvPr/>
            </p:nvSpPr>
            <p:spPr>
              <a:xfrm>
                <a:off x="-1" y="5624422"/>
                <a:ext cx="12192001" cy="1233578"/>
              </a:xfrm>
              <a:prstGeom prst="rect">
                <a:avLst/>
              </a:prstGeom>
              <a:solidFill>
                <a:srgbClr val="ECF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dirty="0">
                    <a:solidFill>
                      <a:schemeClr val="tx1"/>
                    </a:solidFill>
                    <a:latin typeface="Segoe UI" panose="020B0502040204020203" pitchFamily="34" charset="0"/>
                    <a:cs typeface="Segoe UI" panose="020B0502040204020203" pitchFamily="34" charset="0"/>
                  </a:rPr>
                  <a:t>There are </a:t>
                </a:r>
                <a14:m>
                  <m:oMath xmlns:m="http://schemas.openxmlformats.org/officeDocument/2006/math">
                    <m:r>
                      <a:rPr lang="en-US" sz="2200" b="0" i="1" smtClean="0">
                        <a:solidFill>
                          <a:schemeClr val="tx1"/>
                        </a:solidFill>
                        <a:latin typeface="Cambria Math" panose="02040503050406030204" pitchFamily="18" charset="0"/>
                        <a:cs typeface="Segoe UI" panose="020B0502040204020203" pitchFamily="34" charset="0"/>
                      </a:rPr>
                      <m:t>52</m:t>
                    </m:r>
                    <m:r>
                      <a:rPr lang="en-US" sz="2200" b="0" i="1" smtClean="0">
                        <a:solidFill>
                          <a:schemeClr val="tx1"/>
                        </a:solidFill>
                        <a:latin typeface="Cambria Math" panose="02040503050406030204" pitchFamily="18" charset="0"/>
                        <a:cs typeface="Segoe UI" panose="020B0502040204020203" pitchFamily="34" charset="0"/>
                      </a:rPr>
                      <m:t>!≈</m:t>
                    </m:r>
                    <m:r>
                      <a:rPr lang="en-US" sz="2200" b="0" i="1" smtClean="0">
                        <a:solidFill>
                          <a:schemeClr val="tx1"/>
                        </a:solidFill>
                        <a:latin typeface="Cambria Math" panose="02040503050406030204" pitchFamily="18" charset="0"/>
                        <a:cs typeface="Segoe UI" panose="020B0502040204020203" pitchFamily="34" charset="0"/>
                      </a:rPr>
                      <m:t>8</m:t>
                    </m:r>
                    <m:r>
                      <a:rPr lang="en-US" sz="2200" b="0" i="1" smtClean="0">
                        <a:solidFill>
                          <a:schemeClr val="tx1"/>
                        </a:solidFill>
                        <a:latin typeface="Cambria Math" panose="02040503050406030204" pitchFamily="18" charset="0"/>
                        <a:cs typeface="Segoe UI" panose="020B0502040204020203" pitchFamily="34" charset="0"/>
                      </a:rPr>
                      <m:t>⋅</m:t>
                    </m:r>
                    <m:sSup>
                      <m:sSupPr>
                        <m:ctrlPr>
                          <a:rPr lang="en-US" sz="2200" b="0" i="1" smtClean="0">
                            <a:solidFill>
                              <a:schemeClr val="tx1"/>
                            </a:solidFill>
                            <a:latin typeface="Cambria Math" panose="02040503050406030204" pitchFamily="18" charset="0"/>
                            <a:cs typeface="Segoe UI" panose="020B0502040204020203" pitchFamily="34" charset="0"/>
                          </a:rPr>
                        </m:ctrlPr>
                      </m:sSupPr>
                      <m:e>
                        <m:r>
                          <a:rPr lang="en-US" sz="2200" b="0" i="1" smtClean="0">
                            <a:solidFill>
                              <a:schemeClr val="tx1"/>
                            </a:solidFill>
                            <a:latin typeface="Cambria Math" panose="02040503050406030204" pitchFamily="18" charset="0"/>
                            <a:cs typeface="Segoe UI" panose="020B0502040204020203" pitchFamily="34" charset="0"/>
                          </a:rPr>
                          <m:t>10</m:t>
                        </m:r>
                      </m:e>
                      <m:sup>
                        <m:r>
                          <a:rPr lang="en-US" sz="2200" b="0" i="1" smtClean="0">
                            <a:solidFill>
                              <a:schemeClr val="tx1"/>
                            </a:solidFill>
                            <a:latin typeface="Cambria Math" panose="02040503050406030204" pitchFamily="18" charset="0"/>
                            <a:cs typeface="Segoe UI" panose="020B0502040204020203" pitchFamily="34" charset="0"/>
                          </a:rPr>
                          <m:t>67</m:t>
                        </m:r>
                      </m:sup>
                    </m:sSup>
                  </m:oMath>
                </a14:m>
                <a:r>
                  <a:rPr lang="en-US" sz="2200" dirty="0">
                    <a:solidFill>
                      <a:schemeClr val="tx1"/>
                    </a:solidFill>
                    <a:latin typeface="Segoe UI" panose="020B0502040204020203" pitchFamily="34" charset="0"/>
                    <a:cs typeface="Segoe UI" panose="020B0502040204020203" pitchFamily="34" charset="0"/>
                  </a:rPr>
                  <a:t> possible arrangements of a deck of 52 cards. So, when you </a:t>
                </a:r>
              </a:p>
              <a:p>
                <a:pPr algn="ctr"/>
                <a:r>
                  <a:rPr lang="en-US" sz="2200" dirty="0">
                    <a:solidFill>
                      <a:schemeClr val="tx1"/>
                    </a:solidFill>
                    <a:latin typeface="Segoe UI" panose="020B0502040204020203" pitchFamily="34" charset="0"/>
                    <a:cs typeface="Segoe UI" panose="020B0502040204020203" pitchFamily="34" charset="0"/>
                  </a:rPr>
                  <a:t>shuffle a deck of cards, the resulting order has likely never been seen before! </a:t>
                </a:r>
              </a:p>
            </p:txBody>
          </p:sp>
        </mc:Choice>
        <mc:Fallback xmlns="">
          <p:sp>
            <p:nvSpPr>
              <p:cNvPr id="2" name="Rectangle 1">
                <a:extLst>
                  <a:ext uri="{FF2B5EF4-FFF2-40B4-BE49-F238E27FC236}">
                    <a16:creationId xmlns:a16="http://schemas.microsoft.com/office/drawing/2014/main" id="{01720558-A841-1FC7-D0E6-B2EF32803785}"/>
                  </a:ext>
                </a:extLst>
              </p:cNvPr>
              <p:cNvSpPr>
                <a:spLocks noRot="1" noChangeAspect="1" noMove="1" noResize="1" noEditPoints="1" noAdjustHandles="1" noChangeArrowheads="1" noChangeShapeType="1" noTextEdit="1"/>
              </p:cNvSpPr>
              <p:nvPr/>
            </p:nvSpPr>
            <p:spPr>
              <a:xfrm>
                <a:off x="-1" y="5624422"/>
                <a:ext cx="12192001" cy="1233578"/>
              </a:xfrm>
              <a:prstGeom prst="rect">
                <a:avLst/>
              </a:prstGeom>
              <a:blipFill>
                <a:blip r:embed="rId3"/>
                <a:stretch>
                  <a:fillRect/>
                </a:stretch>
              </a:blipFill>
              <a:ln>
                <a:noFill/>
              </a:ln>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id="{6F806DB5-139F-ABFD-2EF0-FB5D443C5C69}"/>
              </a:ext>
            </a:extLst>
          </p:cNvPr>
          <p:cNvSpPr/>
          <p:nvPr/>
        </p:nvSpPr>
        <p:spPr>
          <a:xfrm>
            <a:off x="-181234" y="5083030"/>
            <a:ext cx="12554465" cy="56588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a:solidFill>
                  <a:schemeClr val="tx1"/>
                </a:solidFill>
                <a:latin typeface="Segoe UI" panose="020B0502040204020203" pitchFamily="34" charset="0"/>
                <a:cs typeface="Segoe UI" panose="020B0502040204020203" pitchFamily="34" charset="0"/>
              </a:rPr>
              <a:t>Fun Fact</a:t>
            </a:r>
          </a:p>
        </p:txBody>
      </p:sp>
    </p:spTree>
    <p:extLst>
      <p:ext uri="{BB962C8B-B14F-4D97-AF65-F5344CB8AC3E}">
        <p14:creationId xmlns:p14="http://schemas.microsoft.com/office/powerpoint/2010/main" val="356804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EB352CA-16D1-47E3-9FE6-86C60A38D406}"/>
                  </a:ext>
                </a:extLst>
              </p:cNvPr>
              <p:cNvSpPr>
                <a:spLocks noGrp="1"/>
              </p:cNvSpPr>
              <p:nvPr>
                <p:ph type="title"/>
              </p:nvPr>
            </p:nvSpPr>
            <p:spPr/>
            <p:txBody>
              <a:bodyPr>
                <a:normAutofit/>
              </a:bodyPr>
              <a:lstStyle/>
              <a:p>
                <a:r>
                  <a:rPr lang="en-US" dirty="0"/>
                  <a:t>Number of Subsets - </a:t>
                </a:r>
                <a14:m>
                  <m:oMath xmlns:m="http://schemas.openxmlformats.org/officeDocument/2006/math">
                    <m:r>
                      <a:rPr lang="en-US" b="0" i="1" smtClean="0">
                        <a:latin typeface="Cambria Math" panose="02040503050406030204" pitchFamily="18" charset="0"/>
                      </a:rPr>
                      <m:t>𝑘</m:t>
                    </m:r>
                  </m:oMath>
                </a14:m>
                <a:r>
                  <a:rPr lang="en-US" dirty="0"/>
                  <a:t>-combination</a:t>
                </a:r>
              </a:p>
            </p:txBody>
          </p:sp>
        </mc:Choice>
        <mc:Fallback xmlns="">
          <p:sp>
            <p:nvSpPr>
              <p:cNvPr id="2" name="Title 1">
                <a:extLst>
                  <a:ext uri="{FF2B5EF4-FFF2-40B4-BE49-F238E27FC236}">
                    <a16:creationId xmlns:a16="http://schemas.microsoft.com/office/drawing/2014/main" id="{7EB352CA-16D1-47E3-9FE6-86C60A38D406}"/>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892386-3914-4B1A-9C5F-4C25B1A9ABD1}"/>
                  </a:ext>
                </a:extLst>
              </p:cNvPr>
              <p:cNvSpPr>
                <a:spLocks noGrp="1"/>
              </p:cNvSpPr>
              <p:nvPr>
                <p:ph idx="1"/>
              </p:nvPr>
            </p:nvSpPr>
            <p:spPr>
              <a:xfrm>
                <a:off x="575240" y="4077223"/>
                <a:ext cx="11187258" cy="2232137"/>
              </a:xfrm>
            </p:spPr>
            <p:txBody>
              <a:bodyPr>
                <a:normAutofit fontScale="85000" lnSpcReduction="20000"/>
              </a:bodyPr>
              <a:lstStyle/>
              <a:p>
                <a:pPr marL="0" indent="0">
                  <a:buNone/>
                </a:pPr>
                <a:r>
                  <a:rPr lang="en-US" dirty="0"/>
                  <a:t>Said out loud “n choose k” (or sometimes: “n combination k”)</a:t>
                </a:r>
              </a:p>
              <a:p>
                <a:pPr marL="0" indent="0">
                  <a:buNone/>
                </a:pPr>
                <a:r>
                  <a:rPr lang="en-US" dirty="0"/>
                  <a:t>Lots of notation:</a:t>
                </a:r>
              </a:p>
              <a:p>
                <a:pPr marL="0" indent="0">
                  <a:buNone/>
                </a:pPr>
                <a14:m>
                  <m:oMath xmlns:m="http://schemas.openxmlformats.org/officeDocument/2006/math">
                    <m:sSub>
                      <m:sSubPr>
                        <m:ctrlPr>
                          <a:rPr lang="en-US" b="0" i="1" smtClean="0">
                            <a:latin typeface="Cambria Math" panose="02040503050406030204" pitchFamily="18" charset="0"/>
                          </a:rPr>
                        </m:ctrlPr>
                      </m:sSubP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𝑘</m:t>
                        </m:r>
                      </m:sub>
                    </m:sSub>
                    <m:r>
                      <a:rPr lang="en-US" b="0" i="1" smtClean="0">
                        <a:latin typeface="Cambria Math" panose="02040503050406030204" pitchFamily="18" charset="0"/>
                      </a:rPr>
                      <m:t>   </m:t>
                    </m:r>
                  </m:oMath>
                </a14:m>
                <a:r>
                  <a:rPr lang="en-US" dirty="0"/>
                  <a:t>or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all mean “number of size-</a:t>
                </a:r>
                <a14:m>
                  <m:oMath xmlns:m="http://schemas.openxmlformats.org/officeDocument/2006/math">
                    <m:r>
                      <a:rPr lang="en-US" b="0" i="1" smtClean="0">
                        <a:latin typeface="Cambria Math" panose="02040503050406030204" pitchFamily="18" charset="0"/>
                      </a:rPr>
                      <m:t>𝑘</m:t>
                    </m:r>
                  </m:oMath>
                </a14:m>
                <a:r>
                  <a:rPr lang="en-US" dirty="0"/>
                  <a:t> subsets of a size-</a:t>
                </a:r>
                <a14:m>
                  <m:oMath xmlns:m="http://schemas.openxmlformats.org/officeDocument/2006/math">
                    <m:r>
                      <a:rPr lang="en-US" b="0" i="1" smtClean="0">
                        <a:latin typeface="Cambria Math" panose="02040503050406030204" pitchFamily="18" charset="0"/>
                      </a:rPr>
                      <m:t>𝑛</m:t>
                    </m:r>
                  </m:oMath>
                </a14:m>
                <a:r>
                  <a:rPr lang="en-US" dirty="0"/>
                  <a:t> set.”</a:t>
                </a:r>
              </a:p>
              <a:p>
                <a:pPr marL="0" indent="0">
                  <a:buNone/>
                </a:pPr>
                <a:endParaRPr lang="en-US" dirty="0"/>
              </a:p>
              <a:p>
                <a:pPr marL="0" indent="0">
                  <a:buNone/>
                </a:pPr>
                <a:r>
                  <a:rPr lang="en-US" dirty="0"/>
                  <a:t>Edge cases: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0</m:t>
                            </m:r>
                          </m:den>
                        </m:f>
                      </m:e>
                    </m:d>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den>
                        </m:f>
                      </m:e>
                    </m:d>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a14:m>
                <a:r>
                  <a:rPr lang="en-US" dirty="0"/>
                  <a:t> </a:t>
                </a:r>
                <a14:m>
                  <m:oMath xmlns:m="http://schemas.openxmlformats.org/officeDocument/2006/math">
                    <m:d>
                      <m:dPr>
                        <m:ctrlPr>
                          <a:rPr lang="en-US" i="1" dirty="0" smtClean="0">
                            <a:latin typeface="Cambria Math" panose="02040503050406030204" pitchFamily="18" charset="0"/>
                          </a:rPr>
                        </m:ctrlPr>
                      </m:dPr>
                      <m:e>
                        <m:f>
                          <m:fPr>
                            <m:type m:val="noBa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𝑘</m:t>
                            </m:r>
                          </m:den>
                        </m:f>
                      </m:e>
                    </m:d>
                    <m:r>
                      <a:rPr lang="en-US" b="0" i="0" dirty="0"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m:t>
                    </m:r>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is undefined.</a:t>
                </a:r>
              </a:p>
            </p:txBody>
          </p:sp>
        </mc:Choice>
        <mc:Fallback xmlns="">
          <p:sp>
            <p:nvSpPr>
              <p:cNvPr id="3" name="Content Placeholder 2">
                <a:extLst>
                  <a:ext uri="{FF2B5EF4-FFF2-40B4-BE49-F238E27FC236}">
                    <a16:creationId xmlns:a16="http://schemas.microsoft.com/office/drawing/2014/main" id="{78892386-3914-4B1A-9C5F-4C25B1A9ABD1}"/>
                  </a:ext>
                </a:extLst>
              </p:cNvPr>
              <p:cNvSpPr>
                <a:spLocks noGrp="1" noRot="1" noChangeAspect="1" noMove="1" noResize="1" noEditPoints="1" noAdjustHandles="1" noChangeArrowheads="1" noChangeShapeType="1" noTextEdit="1"/>
              </p:cNvSpPr>
              <p:nvPr>
                <p:ph idx="1"/>
              </p:nvPr>
            </p:nvSpPr>
            <p:spPr>
              <a:xfrm>
                <a:off x="575240" y="4077223"/>
                <a:ext cx="11187258" cy="2232137"/>
              </a:xfrm>
              <a:blipFill>
                <a:blip r:embed="rId4"/>
                <a:stretch>
                  <a:fillRect l="-1253" t="-6557" b="-3279"/>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089EA89-5261-451A-BC0A-F9EE93E5866A}"/>
              </a:ext>
            </a:extLst>
          </p:cNvPr>
          <p:cNvGrpSpPr/>
          <p:nvPr/>
        </p:nvGrpSpPr>
        <p:grpSpPr>
          <a:xfrm>
            <a:off x="575239" y="1495862"/>
            <a:ext cx="9317314"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7AD1B46-1FA9-4DC7-8442-1866D85D3C88}"/>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subsets from a set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𝑪</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en>
                        </m:f>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7AD1B46-1FA9-4DC7-8442-1866D85D3C88}"/>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E7CA6A0-72BF-420D-8729-E556C9BA09FF}"/>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-combination</a:t>
                  </a:r>
                </a:p>
              </p:txBody>
            </p:sp>
          </mc:Choice>
          <mc:Fallback xmlns="">
            <p:sp>
              <p:nvSpPr>
                <p:cNvPr id="6" name="Rectangle 5">
                  <a:extLst>
                    <a:ext uri="{FF2B5EF4-FFF2-40B4-BE49-F238E27FC236}">
                      <a16:creationId xmlns:a16="http://schemas.microsoft.com/office/drawing/2014/main" id="{3E7CA6A0-72BF-420D-8729-E556C9BA09FF}"/>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6"/>
                  <a:stretch>
                    <a:fillRect t="-16484" b="-38462"/>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B4894D16-AC71-A486-9D95-B30AD6F30378}"/>
                  </a:ext>
                </a:extLst>
              </p:cNvPr>
              <p:cNvSpPr/>
              <p:nvPr/>
            </p:nvSpPr>
            <p:spPr>
              <a:xfrm>
                <a:off x="535483" y="3975652"/>
                <a:ext cx="11444484" cy="247815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How many ways to select 5 people from a group of 20 people (A,B,C,…) to be in a picture, but we don’t care about the order they stand in?  </a:t>
                </a:r>
              </a:p>
              <a:p>
                <a:endParaRPr lang="en-US" sz="2400" dirty="0">
                  <a:solidFill>
                    <a:schemeClr val="tx1"/>
                  </a:solidFill>
                  <a:latin typeface="Segoe UI" panose="020B0502040204020203" pitchFamily="34" charset="0"/>
                  <a:cs typeface="Segoe UI" panose="020B0502040204020203" pitchFamily="34" charset="0"/>
                </a:endParaRPr>
              </a:p>
              <a:p>
                <a:r>
                  <a:rPr lang="en-US" sz="2400" dirty="0">
                    <a:solidFill>
                      <a:schemeClr val="tx1"/>
                    </a:solidFill>
                    <a:latin typeface="Segoe UI" panose="020B0502040204020203" pitchFamily="34" charset="0"/>
                    <a:cs typeface="Segoe UI" panose="020B0502040204020203" pitchFamily="34" charset="0"/>
                  </a:rPr>
                  <a:t>Here, we’re only interested in the </a:t>
                </a:r>
                <a:r>
                  <a:rPr lang="en-US" sz="2400" b="1" dirty="0">
                    <a:solidFill>
                      <a:schemeClr val="tx1"/>
                    </a:solidFill>
                    <a:latin typeface="Segoe UI" panose="020B0502040204020203" pitchFamily="34" charset="0"/>
                    <a:cs typeface="Segoe UI" panose="020B0502040204020203" pitchFamily="34" charset="0"/>
                  </a:rPr>
                  <a:t>unordered subsets</a:t>
                </a:r>
                <a:r>
                  <a:rPr lang="en-US" sz="2400" dirty="0">
                    <a:solidFill>
                      <a:schemeClr val="tx1"/>
                    </a:solidFill>
                    <a:latin typeface="Segoe UI" panose="020B0502040204020203" pitchFamily="34" charset="0"/>
                    <a:cs typeface="Segoe UI" panose="020B0502040204020203" pitchFamily="34" charset="0"/>
                  </a:rPr>
                  <a:t>, so we use a </a:t>
                </a:r>
                <a:r>
                  <a:rPr lang="en-US" sz="2400" b="1" dirty="0">
                    <a:solidFill>
                      <a:schemeClr val="tx1"/>
                    </a:solidFill>
                    <a:latin typeface="Segoe UI" panose="020B0502040204020203" pitchFamily="34" charset="0"/>
                    <a:cs typeface="Segoe UI" panose="020B0502040204020203" pitchFamily="34" charset="0"/>
                  </a:rPr>
                  <a:t>combination:</a:t>
                </a:r>
                <a:endParaRPr lang="en-US" sz="2400" dirty="0">
                  <a:solidFill>
                    <a:schemeClr val="tx1"/>
                  </a:solidFill>
                  <a:latin typeface="Segoe UI" panose="020B0502040204020203" pitchFamily="34" charset="0"/>
                  <a:cs typeface="Segoe UI" panose="020B0502040204020203" pitchFamily="34" charset="0"/>
                </a:endParaRPr>
              </a:p>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cs typeface="Segoe UI" panose="020B0502040204020203" pitchFamily="34" charset="0"/>
                        </a:rPr>
                        <m:t>𝑪</m:t>
                      </m:r>
                      <m:d>
                        <m:dPr>
                          <m:ctrlPr>
                            <a:rPr lang="en-US" sz="2400" b="1" i="1" smtClean="0">
                              <a:solidFill>
                                <a:schemeClr val="tx1"/>
                              </a:solidFill>
                              <a:latin typeface="Cambria Math" panose="02040503050406030204" pitchFamily="18" charset="0"/>
                              <a:cs typeface="Segoe UI" panose="020B0502040204020203" pitchFamily="34" charset="0"/>
                            </a:rPr>
                          </m:ctrlPr>
                        </m:dPr>
                        <m:e>
                          <m:r>
                            <a:rPr lang="en-US" sz="2400" b="1" i="1" smtClean="0">
                              <a:solidFill>
                                <a:schemeClr val="tx1"/>
                              </a:solidFill>
                              <a:latin typeface="Cambria Math" panose="02040503050406030204" pitchFamily="18" charset="0"/>
                              <a:cs typeface="Segoe UI" panose="020B0502040204020203" pitchFamily="34" charset="0"/>
                            </a:rPr>
                            <m:t>𝟐𝟎</m:t>
                          </m:r>
                          <m:r>
                            <a:rPr lang="en-US" sz="2400" b="1" i="1" smtClean="0">
                              <a:solidFill>
                                <a:schemeClr val="tx1"/>
                              </a:solidFill>
                              <a:latin typeface="Cambria Math" panose="02040503050406030204" pitchFamily="18" charset="0"/>
                              <a:cs typeface="Segoe UI" panose="020B0502040204020203" pitchFamily="34" charset="0"/>
                            </a:rPr>
                            <m:t>, </m:t>
                          </m:r>
                          <m:r>
                            <a:rPr lang="en-US" sz="2400" b="1" i="1" smtClean="0">
                              <a:solidFill>
                                <a:schemeClr val="tx1"/>
                              </a:solidFill>
                              <a:latin typeface="Cambria Math" panose="02040503050406030204" pitchFamily="18" charset="0"/>
                              <a:cs typeface="Segoe UI" panose="020B0502040204020203" pitchFamily="34" charset="0"/>
                            </a:rPr>
                            <m:t>𝟓</m:t>
                          </m:r>
                        </m:e>
                      </m:d>
                    </m:oMath>
                  </m:oMathPara>
                </a14:m>
                <a:endParaRPr lang="en-US" sz="2400" b="1" dirty="0">
                  <a:solidFill>
                    <a:schemeClr val="tx1"/>
                  </a:solidFill>
                  <a:latin typeface="Segoe UI" panose="020B0502040204020203" pitchFamily="34" charset="0"/>
                  <a:cs typeface="Segoe UI" panose="020B0502040204020203" pitchFamily="34" charset="0"/>
                </a:endParaRPr>
              </a:p>
            </p:txBody>
          </p:sp>
        </mc:Choice>
        <mc:Fallback xmlns="">
          <p:sp>
            <p:nvSpPr>
              <p:cNvPr id="7" name="Rectangle: Rounded Corners 6">
                <a:extLst>
                  <a:ext uri="{FF2B5EF4-FFF2-40B4-BE49-F238E27FC236}">
                    <a16:creationId xmlns:a16="http://schemas.microsoft.com/office/drawing/2014/main" id="{B4894D16-AC71-A486-9D95-B30AD6F30378}"/>
                  </a:ext>
                </a:extLst>
              </p:cNvPr>
              <p:cNvSpPr>
                <a:spLocks noRot="1" noChangeAspect="1" noMove="1" noResize="1" noEditPoints="1" noAdjustHandles="1" noChangeArrowheads="1" noChangeShapeType="1" noTextEdit="1"/>
              </p:cNvSpPr>
              <p:nvPr/>
            </p:nvSpPr>
            <p:spPr>
              <a:xfrm>
                <a:off x="535483" y="3975652"/>
                <a:ext cx="11444484" cy="2478157"/>
              </a:xfrm>
              <a:prstGeom prst="roundRect">
                <a:avLst/>
              </a:prstGeom>
              <a:blipFill>
                <a:blip r:embed="rId7"/>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461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1A1A-4E5E-4C42-B6F3-925F75770C8A}"/>
              </a:ext>
            </a:extLst>
          </p:cNvPr>
          <p:cNvSpPr>
            <a:spLocks noGrp="1"/>
          </p:cNvSpPr>
          <p:nvPr>
            <p:ph type="title"/>
          </p:nvPr>
        </p:nvSpPr>
        <p:spPr/>
        <p:txBody>
          <a:bodyPr>
            <a:normAutofit fontScale="90000"/>
          </a:bodyPr>
          <a:lstStyle/>
          <a:p>
            <a:r>
              <a:rPr lang="en-US" dirty="0"/>
              <a:t>Another approach for deriving k-combinations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4D6374-36DB-41D3-AD46-599B8D6DE4DD}"/>
                  </a:ext>
                </a:extLst>
              </p:cNvPr>
              <p:cNvSpPr>
                <a:spLocks noGrp="1"/>
              </p:cNvSpPr>
              <p:nvPr>
                <p:ph idx="1"/>
              </p:nvPr>
            </p:nvSpPr>
            <p:spPr>
              <a:xfrm>
                <a:off x="575240" y="1463857"/>
                <a:ext cx="11527860" cy="4845504"/>
              </a:xfrm>
            </p:spPr>
            <p:txBody>
              <a:bodyPr>
                <a:normAutofit/>
              </a:bodyPr>
              <a:lstStyle/>
              <a:p>
                <a:r>
                  <a:rPr lang="en-US" sz="2200" dirty="0"/>
                  <a:t>The second way of counting hints at a generally useful trick:</a:t>
                </a:r>
              </a:p>
              <a:p>
                <a:r>
                  <a:rPr lang="en-US" sz="2200" b="1" dirty="0"/>
                  <a:t>(1) Pretend that order does matter, then (2) divide by the number of orderings of the parts where order doesn’t matter.</a:t>
                </a:r>
              </a:p>
              <a:p>
                <a:r>
                  <a:rPr lang="en-US" sz="2200" dirty="0"/>
                  <a:t>Here’s another way to get the formula for combinations (choosing a subset of size k from a universe of n elements):</a:t>
                </a:r>
              </a:p>
              <a:p>
                <a:r>
                  <a:rPr lang="en-US" sz="2200" dirty="0"/>
                  <a:t>1. Put the </a:t>
                </a:r>
                <a14:m>
                  <m:oMath xmlns:m="http://schemas.openxmlformats.org/officeDocument/2006/math">
                    <m:r>
                      <a:rPr lang="en-US" sz="2200" b="0" i="1" smtClean="0">
                        <a:latin typeface="Cambria Math" panose="02040503050406030204" pitchFamily="18" charset="0"/>
                      </a:rPr>
                      <m:t>𝑛</m:t>
                    </m:r>
                  </m:oMath>
                </a14:m>
                <a:r>
                  <a:rPr lang="en-US" sz="2200" dirty="0"/>
                  <a:t> elements in some order. The first </a:t>
                </a:r>
                <a14:m>
                  <m:oMath xmlns:m="http://schemas.openxmlformats.org/officeDocument/2006/math">
                    <m:r>
                      <a:rPr lang="en-US" sz="2200" b="0" i="1" smtClean="0">
                        <a:latin typeface="Cambria Math" panose="02040503050406030204" pitchFamily="18" charset="0"/>
                      </a:rPr>
                      <m:t>𝑘</m:t>
                    </m:r>
                  </m:oMath>
                </a14:m>
                <a:r>
                  <a:rPr lang="en-US" sz="2200" dirty="0"/>
                  <a:t> are in the desired set. (</a:t>
                </a:r>
                <a14:m>
                  <m:oMath xmlns:m="http://schemas.openxmlformats.org/officeDocument/2006/math">
                    <m:r>
                      <a:rPr lang="en-US" sz="2200" i="1" dirty="0" smtClean="0">
                        <a:latin typeface="Cambria Math" panose="02040503050406030204" pitchFamily="18" charset="0"/>
                      </a:rPr>
                      <m:t>𝑛</m:t>
                    </m:r>
                    <m:r>
                      <a:rPr lang="en-US" sz="2200" i="1" dirty="0" smtClean="0">
                        <a:latin typeface="Cambria Math" panose="02040503050406030204" pitchFamily="18" charset="0"/>
                      </a:rPr>
                      <m:t>!</m:t>
                    </m:r>
                  </m:oMath>
                </a14:m>
                <a:r>
                  <a:rPr lang="en-US" sz="2200" dirty="0"/>
                  <a:t>)</a:t>
                </a:r>
              </a:p>
              <a:p>
                <a:pPr marL="0" indent="0">
                  <a:spcBef>
                    <a:spcPts val="0"/>
                  </a:spcBef>
                  <a:buNone/>
                </a:pPr>
                <a:r>
                  <a:rPr lang="en-US" sz="1800" dirty="0"/>
                  <a:t>      </a:t>
                </a:r>
                <a:r>
                  <a:rPr lang="en-US" sz="1800" b="1" dirty="0"/>
                  <a:t>e.g., n=7, k=3</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lvl="1"/>
                <a:endParaRPr lang="en-US" sz="2200" b="0" i="1" dirty="0">
                  <a:latin typeface="Cambria Math" panose="02040503050406030204" pitchFamily="18" charset="0"/>
                </a:endParaRPr>
              </a:p>
              <a:p>
                <a:pPr lvl="1"/>
                <a:endParaRPr lang="en-US" sz="2200" b="0" i="1" dirty="0">
                  <a:latin typeface="Cambria Math" panose="02040503050406030204" pitchFamily="18" charset="0"/>
                </a:endParaRPr>
              </a:p>
              <a:p>
                <a:pPr lvl="1"/>
                <a:endParaRPr lang="en-US" sz="2200" dirty="0"/>
              </a:p>
              <a:p>
                <a:pPr lvl="1"/>
                <a:endParaRPr lang="en-US" sz="2200" dirty="0"/>
              </a:p>
              <a:p>
                <a:pPr lvl="1"/>
                <a:endParaRPr lang="en-US" sz="2200" dirty="0"/>
              </a:p>
              <a:p>
                <a:pPr lvl="1"/>
                <a:endParaRPr lang="en-US" sz="2200" dirty="0"/>
              </a:p>
            </p:txBody>
          </p:sp>
        </mc:Choice>
        <mc:Fallback xmlns="">
          <p:sp>
            <p:nvSpPr>
              <p:cNvPr id="3" name="Content Placeholder 2">
                <a:extLst>
                  <a:ext uri="{FF2B5EF4-FFF2-40B4-BE49-F238E27FC236}">
                    <a16:creationId xmlns:a16="http://schemas.microsoft.com/office/drawing/2014/main" id="{9C4D6374-36DB-41D3-AD46-599B8D6DE4DD}"/>
                  </a:ext>
                </a:extLst>
              </p:cNvPr>
              <p:cNvSpPr>
                <a:spLocks noGrp="1" noRot="1" noChangeAspect="1" noMove="1" noResize="1" noEditPoints="1" noAdjustHandles="1" noChangeArrowheads="1" noChangeShapeType="1" noTextEdit="1"/>
              </p:cNvSpPr>
              <p:nvPr>
                <p:ph idx="1"/>
              </p:nvPr>
            </p:nvSpPr>
            <p:spPr>
              <a:xfrm>
                <a:off x="575240" y="1463857"/>
                <a:ext cx="11527860" cy="4845504"/>
              </a:xfrm>
              <a:blipFill>
                <a:blip r:embed="rId3"/>
                <a:stretch>
                  <a:fillRect l="-1058" t="-1509" b="-37736"/>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6EB29889-6130-1852-A27E-FADC12E13AE3}"/>
              </a:ext>
            </a:extLst>
          </p:cNvPr>
          <p:cNvSpPr/>
          <p:nvPr/>
        </p:nvSpPr>
        <p:spPr>
          <a:xfrm>
            <a:off x="812800" y="4174175"/>
            <a:ext cx="533400" cy="533400"/>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a:t>
            </a:r>
          </a:p>
        </p:txBody>
      </p:sp>
      <p:sp>
        <p:nvSpPr>
          <p:cNvPr id="13" name="Oval 12">
            <a:extLst>
              <a:ext uri="{FF2B5EF4-FFF2-40B4-BE49-F238E27FC236}">
                <a16:creationId xmlns:a16="http://schemas.microsoft.com/office/drawing/2014/main" id="{9E2E9ADB-D79B-B09A-00EF-1CCDF20AB90C}"/>
              </a:ext>
            </a:extLst>
          </p:cNvPr>
          <p:cNvSpPr/>
          <p:nvPr/>
        </p:nvSpPr>
        <p:spPr>
          <a:xfrm>
            <a:off x="1549400" y="4174175"/>
            <a:ext cx="533400" cy="533400"/>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B</a:t>
            </a:r>
          </a:p>
        </p:txBody>
      </p:sp>
      <p:sp>
        <p:nvSpPr>
          <p:cNvPr id="17" name="Oval 16">
            <a:extLst>
              <a:ext uri="{FF2B5EF4-FFF2-40B4-BE49-F238E27FC236}">
                <a16:creationId xmlns:a16="http://schemas.microsoft.com/office/drawing/2014/main" id="{F553D678-D794-2321-4FE9-8A88F3E7C52B}"/>
              </a:ext>
            </a:extLst>
          </p:cNvPr>
          <p:cNvSpPr/>
          <p:nvPr/>
        </p:nvSpPr>
        <p:spPr>
          <a:xfrm>
            <a:off x="2286000" y="4174175"/>
            <a:ext cx="533400" cy="533400"/>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C</a:t>
            </a:r>
          </a:p>
        </p:txBody>
      </p:sp>
      <p:sp>
        <p:nvSpPr>
          <p:cNvPr id="19" name="Oval 18">
            <a:extLst>
              <a:ext uri="{FF2B5EF4-FFF2-40B4-BE49-F238E27FC236}">
                <a16:creationId xmlns:a16="http://schemas.microsoft.com/office/drawing/2014/main" id="{621B9996-3182-2445-FE42-F87D3BE66BC4}"/>
              </a:ext>
            </a:extLst>
          </p:cNvPr>
          <p:cNvSpPr/>
          <p:nvPr/>
        </p:nvSpPr>
        <p:spPr>
          <a:xfrm>
            <a:off x="3022600" y="4174175"/>
            <a:ext cx="533400" cy="5334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D</a:t>
            </a:r>
          </a:p>
        </p:txBody>
      </p:sp>
      <p:sp>
        <p:nvSpPr>
          <p:cNvPr id="20" name="Oval 19">
            <a:extLst>
              <a:ext uri="{FF2B5EF4-FFF2-40B4-BE49-F238E27FC236}">
                <a16:creationId xmlns:a16="http://schemas.microsoft.com/office/drawing/2014/main" id="{239B9E7B-1CE4-A4FA-F49C-632701C0F861}"/>
              </a:ext>
            </a:extLst>
          </p:cNvPr>
          <p:cNvSpPr/>
          <p:nvPr/>
        </p:nvSpPr>
        <p:spPr>
          <a:xfrm>
            <a:off x="3759200" y="4174175"/>
            <a:ext cx="533400" cy="5334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E</a:t>
            </a:r>
          </a:p>
        </p:txBody>
      </p:sp>
      <p:sp>
        <p:nvSpPr>
          <p:cNvPr id="21" name="Oval 20">
            <a:extLst>
              <a:ext uri="{FF2B5EF4-FFF2-40B4-BE49-F238E27FC236}">
                <a16:creationId xmlns:a16="http://schemas.microsoft.com/office/drawing/2014/main" id="{F5F09683-F20C-CC0A-F207-14B0DA48AE6D}"/>
              </a:ext>
            </a:extLst>
          </p:cNvPr>
          <p:cNvSpPr/>
          <p:nvPr/>
        </p:nvSpPr>
        <p:spPr>
          <a:xfrm>
            <a:off x="4495800" y="4174175"/>
            <a:ext cx="533400" cy="5334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F</a:t>
            </a:r>
          </a:p>
        </p:txBody>
      </p:sp>
      <p:sp>
        <p:nvSpPr>
          <p:cNvPr id="22" name="Oval 21">
            <a:extLst>
              <a:ext uri="{FF2B5EF4-FFF2-40B4-BE49-F238E27FC236}">
                <a16:creationId xmlns:a16="http://schemas.microsoft.com/office/drawing/2014/main" id="{70925DC4-14E9-39A1-1FE3-9BAE809BC2D7}"/>
              </a:ext>
            </a:extLst>
          </p:cNvPr>
          <p:cNvSpPr/>
          <p:nvPr/>
        </p:nvSpPr>
        <p:spPr>
          <a:xfrm>
            <a:off x="5266760" y="4174175"/>
            <a:ext cx="533400" cy="5334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G</a:t>
            </a:r>
          </a:p>
        </p:txBody>
      </p:sp>
    </p:spTree>
    <p:extLst>
      <p:ext uri="{BB962C8B-B14F-4D97-AF65-F5344CB8AC3E}">
        <p14:creationId xmlns:p14="http://schemas.microsoft.com/office/powerpoint/2010/main" val="229512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1A1A-4E5E-4C42-B6F3-925F75770C8A}"/>
              </a:ext>
            </a:extLst>
          </p:cNvPr>
          <p:cNvSpPr>
            <a:spLocks noGrp="1"/>
          </p:cNvSpPr>
          <p:nvPr>
            <p:ph type="title"/>
          </p:nvPr>
        </p:nvSpPr>
        <p:spPr/>
        <p:txBody>
          <a:bodyPr>
            <a:normAutofit fontScale="90000"/>
          </a:bodyPr>
          <a:lstStyle/>
          <a:p>
            <a:r>
              <a:rPr lang="en-US" dirty="0"/>
              <a:t>Another approach for deriving k-combinations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4D6374-36DB-41D3-AD46-599B8D6DE4DD}"/>
                  </a:ext>
                </a:extLst>
              </p:cNvPr>
              <p:cNvSpPr>
                <a:spLocks noGrp="1"/>
              </p:cNvSpPr>
              <p:nvPr>
                <p:ph idx="1"/>
              </p:nvPr>
            </p:nvSpPr>
            <p:spPr>
              <a:xfrm>
                <a:off x="575240" y="1463857"/>
                <a:ext cx="11527860" cy="4845504"/>
              </a:xfrm>
            </p:spPr>
            <p:txBody>
              <a:bodyPr>
                <a:normAutofit/>
              </a:bodyPr>
              <a:lstStyle/>
              <a:p>
                <a:r>
                  <a:rPr lang="en-US" sz="2200" dirty="0"/>
                  <a:t>The second way of counting hints at a generally useful trick:</a:t>
                </a:r>
              </a:p>
              <a:p>
                <a:r>
                  <a:rPr lang="en-US" sz="2200" b="1" dirty="0"/>
                  <a:t>(1) Pretend that order does matter, then (2) divide by the number of orderings of the parts where order doesn’t matter.</a:t>
                </a:r>
              </a:p>
              <a:p>
                <a:r>
                  <a:rPr lang="en-US" sz="2200" dirty="0"/>
                  <a:t>Here’s another way to get the formula for combinations (choosing a subset of size k from a universe of n elements):</a:t>
                </a:r>
              </a:p>
              <a:p>
                <a:r>
                  <a:rPr lang="en-US" sz="2200" dirty="0"/>
                  <a:t>1. Put the </a:t>
                </a:r>
                <a14:m>
                  <m:oMath xmlns:m="http://schemas.openxmlformats.org/officeDocument/2006/math">
                    <m:r>
                      <a:rPr lang="en-US" sz="2200" b="0" i="1" smtClean="0">
                        <a:latin typeface="Cambria Math" panose="02040503050406030204" pitchFamily="18" charset="0"/>
                      </a:rPr>
                      <m:t>𝑛</m:t>
                    </m:r>
                  </m:oMath>
                </a14:m>
                <a:r>
                  <a:rPr lang="en-US" sz="2200" dirty="0"/>
                  <a:t> elements in some order. The first </a:t>
                </a:r>
                <a14:m>
                  <m:oMath xmlns:m="http://schemas.openxmlformats.org/officeDocument/2006/math">
                    <m:r>
                      <a:rPr lang="en-US" sz="2200" b="0" i="1" smtClean="0">
                        <a:latin typeface="Cambria Math" panose="02040503050406030204" pitchFamily="18" charset="0"/>
                      </a:rPr>
                      <m:t>𝑘</m:t>
                    </m:r>
                  </m:oMath>
                </a14:m>
                <a:r>
                  <a:rPr lang="en-US" sz="2200" dirty="0"/>
                  <a:t> are in the desired set. (</a:t>
                </a:r>
                <a14:m>
                  <m:oMath xmlns:m="http://schemas.openxmlformats.org/officeDocument/2006/math">
                    <m:r>
                      <a:rPr lang="en-US" sz="2200" i="1" dirty="0" smtClean="0">
                        <a:latin typeface="Cambria Math" panose="02040503050406030204" pitchFamily="18" charset="0"/>
                      </a:rPr>
                      <m:t>𝑛</m:t>
                    </m:r>
                    <m:r>
                      <a:rPr lang="en-US" sz="2200" i="1" dirty="0" smtClean="0">
                        <a:latin typeface="Cambria Math" panose="02040503050406030204" pitchFamily="18" charset="0"/>
                      </a:rPr>
                      <m:t>!</m:t>
                    </m:r>
                  </m:oMath>
                </a14:m>
                <a:r>
                  <a:rPr lang="en-US" sz="2200" dirty="0"/>
                  <a:t>)</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lvl="1"/>
                <a:endParaRPr lang="en-US" sz="2200" b="0" i="1" dirty="0">
                  <a:latin typeface="Cambria Math" panose="02040503050406030204" pitchFamily="18" charset="0"/>
                </a:endParaRPr>
              </a:p>
              <a:p>
                <a:pPr lvl="1"/>
                <a:endParaRPr lang="en-US" sz="2200" b="0" i="1" dirty="0">
                  <a:latin typeface="Cambria Math" panose="02040503050406030204" pitchFamily="18" charset="0"/>
                </a:endParaRPr>
              </a:p>
              <a:p>
                <a:pPr lvl="1"/>
                <a:endParaRPr lang="en-US" sz="2200" dirty="0"/>
              </a:p>
              <a:p>
                <a:pPr lvl="1"/>
                <a:endParaRPr lang="en-US" sz="2200" dirty="0"/>
              </a:p>
              <a:p>
                <a:pPr lvl="1"/>
                <a:endParaRPr lang="en-US" sz="2200" dirty="0"/>
              </a:p>
              <a:p>
                <a:pPr lvl="1"/>
                <a:endParaRPr lang="en-US" sz="2200" dirty="0"/>
              </a:p>
            </p:txBody>
          </p:sp>
        </mc:Choice>
        <mc:Fallback xmlns="">
          <p:sp>
            <p:nvSpPr>
              <p:cNvPr id="3" name="Content Placeholder 2">
                <a:extLst>
                  <a:ext uri="{FF2B5EF4-FFF2-40B4-BE49-F238E27FC236}">
                    <a16:creationId xmlns:a16="http://schemas.microsoft.com/office/drawing/2014/main" id="{9C4D6374-36DB-41D3-AD46-599B8D6DE4DD}"/>
                  </a:ext>
                </a:extLst>
              </p:cNvPr>
              <p:cNvSpPr>
                <a:spLocks noGrp="1" noRot="1" noChangeAspect="1" noMove="1" noResize="1" noEditPoints="1" noAdjustHandles="1" noChangeArrowheads="1" noChangeShapeType="1" noTextEdit="1"/>
              </p:cNvSpPr>
              <p:nvPr>
                <p:ph idx="1"/>
              </p:nvPr>
            </p:nvSpPr>
            <p:spPr>
              <a:xfrm>
                <a:off x="575240" y="1463857"/>
                <a:ext cx="11527860" cy="4845504"/>
              </a:xfrm>
              <a:blipFill>
                <a:blip r:embed="rId3"/>
                <a:stretch>
                  <a:fillRect l="-264" t="-1509"/>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4CA72DDB-99A9-F7FB-6A2B-9134DA9679D3}"/>
              </a:ext>
            </a:extLst>
          </p:cNvPr>
          <p:cNvSpPr/>
          <p:nvPr/>
        </p:nvSpPr>
        <p:spPr>
          <a:xfrm>
            <a:off x="812800" y="4114800"/>
            <a:ext cx="533400" cy="533400"/>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a:t>
            </a:r>
          </a:p>
        </p:txBody>
      </p:sp>
      <p:sp>
        <p:nvSpPr>
          <p:cNvPr id="5" name="Oval 4">
            <a:extLst>
              <a:ext uri="{FF2B5EF4-FFF2-40B4-BE49-F238E27FC236}">
                <a16:creationId xmlns:a16="http://schemas.microsoft.com/office/drawing/2014/main" id="{5D678280-811F-48F2-06A4-81FF756157EC}"/>
              </a:ext>
            </a:extLst>
          </p:cNvPr>
          <p:cNvSpPr/>
          <p:nvPr/>
        </p:nvSpPr>
        <p:spPr>
          <a:xfrm>
            <a:off x="1549400" y="4114800"/>
            <a:ext cx="533400" cy="533400"/>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B</a:t>
            </a:r>
          </a:p>
        </p:txBody>
      </p:sp>
      <p:sp>
        <p:nvSpPr>
          <p:cNvPr id="6" name="Oval 5">
            <a:extLst>
              <a:ext uri="{FF2B5EF4-FFF2-40B4-BE49-F238E27FC236}">
                <a16:creationId xmlns:a16="http://schemas.microsoft.com/office/drawing/2014/main" id="{65E72469-3D04-41DA-F112-4295FE85C95F}"/>
              </a:ext>
            </a:extLst>
          </p:cNvPr>
          <p:cNvSpPr/>
          <p:nvPr/>
        </p:nvSpPr>
        <p:spPr>
          <a:xfrm>
            <a:off x="2286000" y="4114800"/>
            <a:ext cx="533400" cy="533400"/>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C</a:t>
            </a:r>
          </a:p>
        </p:txBody>
      </p:sp>
      <p:sp>
        <p:nvSpPr>
          <p:cNvPr id="7" name="Oval 6">
            <a:extLst>
              <a:ext uri="{FF2B5EF4-FFF2-40B4-BE49-F238E27FC236}">
                <a16:creationId xmlns:a16="http://schemas.microsoft.com/office/drawing/2014/main" id="{378C39D2-5073-7235-0A3D-2321E40F1F0E}"/>
              </a:ext>
            </a:extLst>
          </p:cNvPr>
          <p:cNvSpPr/>
          <p:nvPr/>
        </p:nvSpPr>
        <p:spPr>
          <a:xfrm>
            <a:off x="3022600" y="4114800"/>
            <a:ext cx="533400" cy="5334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D</a:t>
            </a:r>
          </a:p>
        </p:txBody>
      </p:sp>
      <p:sp>
        <p:nvSpPr>
          <p:cNvPr id="8" name="Oval 7">
            <a:extLst>
              <a:ext uri="{FF2B5EF4-FFF2-40B4-BE49-F238E27FC236}">
                <a16:creationId xmlns:a16="http://schemas.microsoft.com/office/drawing/2014/main" id="{B5B9E56C-D923-7E16-FEC2-72B3F2FD2507}"/>
              </a:ext>
            </a:extLst>
          </p:cNvPr>
          <p:cNvSpPr/>
          <p:nvPr/>
        </p:nvSpPr>
        <p:spPr>
          <a:xfrm>
            <a:off x="3759200" y="4114800"/>
            <a:ext cx="533400" cy="5334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E</a:t>
            </a:r>
          </a:p>
        </p:txBody>
      </p:sp>
      <p:sp>
        <p:nvSpPr>
          <p:cNvPr id="9" name="Oval 8">
            <a:extLst>
              <a:ext uri="{FF2B5EF4-FFF2-40B4-BE49-F238E27FC236}">
                <a16:creationId xmlns:a16="http://schemas.microsoft.com/office/drawing/2014/main" id="{87D979D8-9240-C222-891B-EBE3EBCDC511}"/>
              </a:ext>
            </a:extLst>
          </p:cNvPr>
          <p:cNvSpPr/>
          <p:nvPr/>
        </p:nvSpPr>
        <p:spPr>
          <a:xfrm>
            <a:off x="4495800" y="4114800"/>
            <a:ext cx="533400" cy="5334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F</a:t>
            </a:r>
          </a:p>
        </p:txBody>
      </p:sp>
      <p:sp>
        <p:nvSpPr>
          <p:cNvPr id="10" name="Oval 9">
            <a:extLst>
              <a:ext uri="{FF2B5EF4-FFF2-40B4-BE49-F238E27FC236}">
                <a16:creationId xmlns:a16="http://schemas.microsoft.com/office/drawing/2014/main" id="{F764E7F8-E433-9DB2-6E89-0A37603859AA}"/>
              </a:ext>
            </a:extLst>
          </p:cNvPr>
          <p:cNvSpPr/>
          <p:nvPr/>
        </p:nvSpPr>
        <p:spPr>
          <a:xfrm>
            <a:off x="5266760" y="4114800"/>
            <a:ext cx="533400" cy="5334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G</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BD049D8-8B23-39FD-D21A-5482E1E337CA}"/>
                  </a:ext>
                </a:extLst>
              </p:cNvPr>
              <p:cNvSpPr txBox="1"/>
              <p:nvPr/>
            </p:nvSpPr>
            <p:spPr>
              <a:xfrm>
                <a:off x="-1483" y="4862811"/>
                <a:ext cx="3065179" cy="1785104"/>
              </a:xfrm>
              <a:prstGeom prst="rect">
                <a:avLst/>
              </a:prstGeom>
              <a:noFill/>
            </p:spPr>
            <p:txBody>
              <a:bodyPr wrap="square">
                <a:spAutoFit/>
              </a:bodyPr>
              <a:lstStyle/>
              <a:p>
                <a:pPr algn="ctr"/>
                <a:endParaRPr lang="en-US" sz="2200" dirty="0">
                  <a:latin typeface="Segoe UI" panose="020B0502040204020203" pitchFamily="34" charset="0"/>
                  <a:cs typeface="Segoe UI" panose="020B0502040204020203" pitchFamily="34" charset="0"/>
                </a:endParaRPr>
              </a:p>
              <a:p>
                <a:pPr lvl="1" algn="ctr"/>
                <a:r>
                  <a:rPr lang="en-US" sz="2200" dirty="0">
                    <a:latin typeface="Segoe UI" panose="020B0502040204020203" pitchFamily="34" charset="0"/>
                    <a:cs typeface="Segoe UI" panose="020B0502040204020203" pitchFamily="34" charset="0"/>
                  </a:rPr>
                  <a:t>2. Among the first </a:t>
                </a:r>
                <a14:m>
                  <m:oMath xmlns:m="http://schemas.openxmlformats.org/officeDocument/2006/math">
                    <m:r>
                      <a:rPr lang="en-US" sz="2200" b="0" i="1" smtClean="0">
                        <a:latin typeface="Cambria Math" panose="02040503050406030204" pitchFamily="18" charset="0"/>
                      </a:rPr>
                      <m:t>𝑘</m:t>
                    </m:r>
                  </m:oMath>
                </a14:m>
                <a:r>
                  <a:rPr lang="en-US" sz="2200" dirty="0">
                    <a:latin typeface="Segoe UI" panose="020B0502040204020203" pitchFamily="34" charset="0"/>
                    <a:cs typeface="Segoe UI" panose="020B0502040204020203" pitchFamily="34" charset="0"/>
                  </a:rPr>
                  <a:t>, order doesn’t matter between them. Divide by </a:t>
                </a:r>
                <a14:m>
                  <m:oMath xmlns:m="http://schemas.openxmlformats.org/officeDocument/2006/math">
                    <m:r>
                      <a:rPr lang="en-US" sz="2200" b="0" i="1" smtClean="0">
                        <a:latin typeface="Cambria Math" panose="02040503050406030204" pitchFamily="18" charset="0"/>
                      </a:rPr>
                      <m:t>𝑘</m:t>
                    </m:r>
                    <m:r>
                      <a:rPr lang="en-US" sz="2200" b="0" i="1" smtClean="0">
                        <a:latin typeface="Cambria Math" panose="02040503050406030204" pitchFamily="18" charset="0"/>
                      </a:rPr>
                      <m:t>!.</m:t>
                    </m:r>
                  </m:oMath>
                </a14:m>
                <a:endParaRPr lang="en-US" sz="2200" dirty="0">
                  <a:latin typeface="Segoe UI" panose="020B0502040204020203" pitchFamily="34" charset="0"/>
                  <a:cs typeface="Segoe UI" panose="020B0502040204020203" pitchFamily="34" charset="0"/>
                </a:endParaRPr>
              </a:p>
            </p:txBody>
          </p:sp>
        </mc:Choice>
        <mc:Fallback xmlns="">
          <p:sp>
            <p:nvSpPr>
              <p:cNvPr id="12" name="TextBox 11">
                <a:extLst>
                  <a:ext uri="{FF2B5EF4-FFF2-40B4-BE49-F238E27FC236}">
                    <a16:creationId xmlns:a16="http://schemas.microsoft.com/office/drawing/2014/main" id="{DBD049D8-8B23-39FD-D21A-5482E1E337CA}"/>
                  </a:ext>
                </a:extLst>
              </p:cNvPr>
              <p:cNvSpPr txBox="1">
                <a:spLocks noRot="1" noChangeAspect="1" noMove="1" noResize="1" noEditPoints="1" noAdjustHandles="1" noChangeArrowheads="1" noChangeShapeType="1" noTextEdit="1"/>
              </p:cNvSpPr>
              <p:nvPr/>
            </p:nvSpPr>
            <p:spPr>
              <a:xfrm>
                <a:off x="-1483" y="4862811"/>
                <a:ext cx="3065179" cy="1785104"/>
              </a:xfrm>
              <a:prstGeom prst="rect">
                <a:avLst/>
              </a:prstGeom>
              <a:blipFill>
                <a:blip r:embed="rId4"/>
                <a:stretch>
                  <a:fillRect r="-1590" b="-6143"/>
                </a:stretch>
              </a:blipFill>
            </p:spPr>
            <p:txBody>
              <a:bodyPr/>
              <a:lstStyle/>
              <a:p>
                <a:r>
                  <a:rPr lang="en-US">
                    <a:noFill/>
                  </a:rPr>
                  <a:t> </a:t>
                </a:r>
              </a:p>
            </p:txBody>
          </p:sp>
        </mc:Fallback>
      </mc:AlternateContent>
      <p:sp>
        <p:nvSpPr>
          <p:cNvPr id="14" name="Callout: Down Arrow 13">
            <a:extLst>
              <a:ext uri="{FF2B5EF4-FFF2-40B4-BE49-F238E27FC236}">
                <a16:creationId xmlns:a16="http://schemas.microsoft.com/office/drawing/2014/main" id="{BDD5AB66-03E4-CEB8-2D4D-5F31878AD248}"/>
              </a:ext>
            </a:extLst>
          </p:cNvPr>
          <p:cNvSpPr/>
          <p:nvPr/>
        </p:nvSpPr>
        <p:spPr>
          <a:xfrm>
            <a:off x="812800" y="4792133"/>
            <a:ext cx="2006600" cy="323206"/>
          </a:xfrm>
          <a:prstGeom prst="downArrowCallout">
            <a:avLst>
              <a:gd name="adj1" fmla="val 59433"/>
              <a:gd name="adj2" fmla="val 65581"/>
              <a:gd name="adj3" fmla="val 41718"/>
              <a:gd name="adj4" fmla="val 24114"/>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9FDC2AA-4DCA-4243-10F6-A58F38C526E6}"/>
                  </a:ext>
                </a:extLst>
              </p:cNvPr>
              <p:cNvSpPr txBox="1"/>
              <p:nvPr/>
            </p:nvSpPr>
            <p:spPr>
              <a:xfrm>
                <a:off x="2963210" y="5283596"/>
                <a:ext cx="3065179" cy="1311128"/>
              </a:xfrm>
              <a:prstGeom prst="rect">
                <a:avLst/>
              </a:prstGeom>
              <a:noFill/>
            </p:spPr>
            <p:txBody>
              <a:bodyPr wrap="square">
                <a:spAutoFit/>
              </a:bodyPr>
              <a:lstStyle/>
              <a:p>
                <a:pPr marL="128016" indent="0" algn="ctr" rtl="0" eaLnBrk="1" latinLnBrk="0" hangingPunct="1">
                  <a:lnSpc>
                    <a:spcPct val="90000"/>
                  </a:lnSpc>
                  <a:spcBef>
                    <a:spcPts val="200"/>
                  </a:spcBef>
                  <a:spcAft>
                    <a:spcPts val="400"/>
                  </a:spcAft>
                </a:pPr>
                <a:r>
                  <a:rPr lang="en-US" sz="2200" dirty="0">
                    <a:solidFill>
                      <a:srgbClr val="000000"/>
                    </a:solidFill>
                    <a:latin typeface="Segoe UI" panose="020B0502040204020203" pitchFamily="34" charset="0"/>
                    <a:cs typeface="Segoe UI" panose="020B0502040204020203" pitchFamily="34" charset="0"/>
                  </a:rPr>
                  <a:t>2. </a:t>
                </a:r>
                <a:r>
                  <a:rPr lang="en-US" sz="2200" kern="1200" baseline="0" dirty="0">
                    <a:solidFill>
                      <a:srgbClr val="000000"/>
                    </a:solidFill>
                    <a:effectLst/>
                    <a:latin typeface="Segoe UI" panose="020B0502040204020203" pitchFamily="34" charset="0"/>
                    <a:cs typeface="Segoe UI" panose="020B0502040204020203" pitchFamily="34" charset="0"/>
                  </a:rPr>
                  <a:t>Among the last </a:t>
                </a:r>
                <a14:m>
                  <m:oMath xmlns:m="http://schemas.openxmlformats.org/officeDocument/2006/math">
                    <m:r>
                      <a:rPr lang="en-US" sz="2200" b="0" i="1" kern="1200" baseline="0">
                        <a:solidFill>
                          <a:srgbClr val="000000"/>
                        </a:solidFill>
                        <a:effectLst/>
                        <a:latin typeface="Cambria Math" panose="02040503050406030204" pitchFamily="18" charset="0"/>
                        <a:cs typeface="Segoe UI Semilight" panose="020B0402040204020203" pitchFamily="34" charset="0"/>
                      </a:rPr>
                      <m:t>𝑛</m:t>
                    </m:r>
                    <m:r>
                      <a:rPr lang="en-US" sz="2200" b="0" i="1" kern="1200" baseline="0">
                        <a:solidFill>
                          <a:srgbClr val="000000"/>
                        </a:solidFill>
                        <a:effectLst/>
                        <a:latin typeface="Cambria Math" panose="02040503050406030204" pitchFamily="18" charset="0"/>
                        <a:cs typeface="Segoe UI Semilight" panose="020B0402040204020203" pitchFamily="34" charset="0"/>
                      </a:rPr>
                      <m:t>−</m:t>
                    </m:r>
                    <m:r>
                      <a:rPr lang="en-US" sz="2200" b="0" i="1" kern="1200" baseline="0">
                        <a:solidFill>
                          <a:srgbClr val="000000"/>
                        </a:solidFill>
                        <a:effectLst/>
                        <a:latin typeface="Cambria Math" panose="02040503050406030204" pitchFamily="18" charset="0"/>
                        <a:cs typeface="Segoe UI Semilight" panose="020B0402040204020203" pitchFamily="34" charset="0"/>
                      </a:rPr>
                      <m:t>𝑘</m:t>
                    </m:r>
                  </m:oMath>
                </a14:m>
                <a:r>
                  <a:rPr lang="en-US" sz="2200" kern="1200" baseline="0" dirty="0">
                    <a:solidFill>
                      <a:srgbClr val="000000"/>
                    </a:solidFill>
                    <a:effectLst/>
                    <a:latin typeface="Segoe UI" panose="020B0502040204020203" pitchFamily="34" charset="0"/>
                    <a:cs typeface="Segoe UI" panose="020B0502040204020203" pitchFamily="34" charset="0"/>
                  </a:rPr>
                  <a:t>, order doesn’t matter between them. Divide by </a:t>
                </a:r>
                <a14:m>
                  <m:oMath xmlns:m="http://schemas.openxmlformats.org/officeDocument/2006/math">
                    <m:d>
                      <m:dPr>
                        <m:ctrlPr>
                          <a:rPr lang="en-US" sz="2200" b="0" i="1" kern="1200" baseline="0">
                            <a:solidFill>
                              <a:srgbClr val="000000"/>
                            </a:solidFill>
                            <a:effectLst/>
                            <a:latin typeface="Cambria Math" panose="02040503050406030204" pitchFamily="18" charset="0"/>
                            <a:cs typeface="Segoe UI Semilight" panose="020B0402040204020203" pitchFamily="34" charset="0"/>
                          </a:rPr>
                        </m:ctrlPr>
                      </m:dPr>
                      <m:e>
                        <m:r>
                          <a:rPr lang="en-US" sz="2200" b="0" i="1" kern="1200" baseline="0">
                            <a:solidFill>
                              <a:srgbClr val="000000"/>
                            </a:solidFill>
                            <a:effectLst/>
                            <a:latin typeface="Cambria Math" panose="02040503050406030204" pitchFamily="18" charset="0"/>
                            <a:cs typeface="Segoe UI Semilight" panose="020B0402040204020203" pitchFamily="34" charset="0"/>
                          </a:rPr>
                          <m:t>𝑛</m:t>
                        </m:r>
                        <m:r>
                          <a:rPr lang="en-US" sz="2200" b="0" i="1" kern="1200" baseline="0">
                            <a:solidFill>
                              <a:srgbClr val="000000"/>
                            </a:solidFill>
                            <a:effectLst/>
                            <a:latin typeface="Cambria Math" panose="02040503050406030204" pitchFamily="18" charset="0"/>
                            <a:cs typeface="Segoe UI Semilight" panose="020B0402040204020203" pitchFamily="34" charset="0"/>
                          </a:rPr>
                          <m:t>−</m:t>
                        </m:r>
                        <m:r>
                          <a:rPr lang="en-US" sz="2200" b="0" i="1" kern="1200" baseline="0">
                            <a:solidFill>
                              <a:srgbClr val="000000"/>
                            </a:solidFill>
                            <a:effectLst/>
                            <a:latin typeface="Cambria Math" panose="02040503050406030204" pitchFamily="18" charset="0"/>
                            <a:cs typeface="Segoe UI Semilight" panose="020B0402040204020203" pitchFamily="34" charset="0"/>
                          </a:rPr>
                          <m:t>𝑘</m:t>
                        </m:r>
                      </m:e>
                    </m:d>
                    <m:r>
                      <a:rPr lang="en-US" sz="2200" b="0" i="1" kern="1200" baseline="0">
                        <a:solidFill>
                          <a:srgbClr val="000000"/>
                        </a:solidFill>
                        <a:effectLst/>
                        <a:latin typeface="Cambria Math" panose="02040503050406030204" pitchFamily="18" charset="0"/>
                        <a:cs typeface="Segoe UI Semilight" panose="020B0402040204020203" pitchFamily="34" charset="0"/>
                      </a:rPr>
                      <m:t>!</m:t>
                    </m:r>
                  </m:oMath>
                </a14:m>
                <a:r>
                  <a:rPr lang="en-US" sz="2200" kern="1200" baseline="0" dirty="0">
                    <a:solidFill>
                      <a:srgbClr val="000000"/>
                    </a:solidFill>
                    <a:effectLst/>
                    <a:latin typeface="Segoe UI" panose="020B0502040204020203" pitchFamily="34" charset="0"/>
                    <a:cs typeface="Segoe UI" panose="020B0502040204020203" pitchFamily="34" charset="0"/>
                  </a:rPr>
                  <a:t>.</a:t>
                </a:r>
                <a:endParaRPr lang="en-US" sz="2200" dirty="0">
                  <a:effectLst/>
                  <a:latin typeface="Segoe UI" panose="020B0502040204020203" pitchFamily="34" charset="0"/>
                  <a:cs typeface="Segoe UI" panose="020B0502040204020203" pitchFamily="34" charset="0"/>
                </a:endParaRPr>
              </a:p>
            </p:txBody>
          </p:sp>
        </mc:Choice>
        <mc:Fallback xmlns="">
          <p:sp>
            <p:nvSpPr>
              <p:cNvPr id="15" name="TextBox 14">
                <a:extLst>
                  <a:ext uri="{FF2B5EF4-FFF2-40B4-BE49-F238E27FC236}">
                    <a16:creationId xmlns:a16="http://schemas.microsoft.com/office/drawing/2014/main" id="{49FDC2AA-4DCA-4243-10F6-A58F38C526E6}"/>
                  </a:ext>
                </a:extLst>
              </p:cNvPr>
              <p:cNvSpPr txBox="1">
                <a:spLocks noRot="1" noChangeAspect="1" noMove="1" noResize="1" noEditPoints="1" noAdjustHandles="1" noChangeArrowheads="1" noChangeShapeType="1" noTextEdit="1"/>
              </p:cNvSpPr>
              <p:nvPr/>
            </p:nvSpPr>
            <p:spPr>
              <a:xfrm>
                <a:off x="2963210" y="5283596"/>
                <a:ext cx="3065179" cy="1311128"/>
              </a:xfrm>
              <a:prstGeom prst="rect">
                <a:avLst/>
              </a:prstGeom>
              <a:blipFill>
                <a:blip r:embed="rId5"/>
                <a:stretch>
                  <a:fillRect t="-5581" r="-4573" b="-8837"/>
                </a:stretch>
              </a:blipFill>
            </p:spPr>
            <p:txBody>
              <a:bodyPr/>
              <a:lstStyle/>
              <a:p>
                <a:r>
                  <a:rPr lang="en-US">
                    <a:noFill/>
                  </a:rPr>
                  <a:t> </a:t>
                </a:r>
              </a:p>
            </p:txBody>
          </p:sp>
        </mc:Fallback>
      </mc:AlternateContent>
      <p:sp>
        <p:nvSpPr>
          <p:cNvPr id="16" name="Callout: Down Arrow 15">
            <a:extLst>
              <a:ext uri="{FF2B5EF4-FFF2-40B4-BE49-F238E27FC236}">
                <a16:creationId xmlns:a16="http://schemas.microsoft.com/office/drawing/2014/main" id="{5360C264-95F2-3758-176A-0ADEDF0CD24C}"/>
              </a:ext>
            </a:extLst>
          </p:cNvPr>
          <p:cNvSpPr/>
          <p:nvPr/>
        </p:nvSpPr>
        <p:spPr>
          <a:xfrm>
            <a:off x="3022600" y="4774475"/>
            <a:ext cx="2777560" cy="340863"/>
          </a:xfrm>
          <a:prstGeom prst="downArrowCallout">
            <a:avLst>
              <a:gd name="adj1" fmla="val 59433"/>
              <a:gd name="adj2" fmla="val 65581"/>
              <a:gd name="adj3" fmla="val 41718"/>
              <a:gd name="adj4" fmla="val 24114"/>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D79521C-963D-42A8-BB34-99FD589B9BCF}"/>
                  </a:ext>
                </a:extLst>
              </p:cNvPr>
              <p:cNvSpPr txBox="1"/>
              <p:nvPr/>
            </p:nvSpPr>
            <p:spPr>
              <a:xfrm>
                <a:off x="7249503" y="4496265"/>
                <a:ext cx="3198772" cy="1574662"/>
              </a:xfrm>
              <a:prstGeom prst="rect">
                <a:avLst/>
              </a:prstGeom>
              <a:noFill/>
              <a:ln w="57150">
                <a:solidFill>
                  <a:schemeClr val="tx2"/>
                </a:solidFill>
              </a:ln>
            </p:spPr>
            <p:txBody>
              <a:bodyPr wrap="square">
                <a:spAutoFit/>
              </a:bodyPr>
              <a:lstStyle/>
              <a:p>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m:t>
                          </m:r>
                        </m:num>
                        <m:den>
                          <m:r>
                            <a:rPr lang="en-US" sz="2400" b="0" i="1" smtClean="0">
                              <a:latin typeface="Cambria Math" panose="02040503050406030204" pitchFamily="18" charset="0"/>
                            </a:rPr>
                            <m:t>𝑘</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m:t>
                          </m:r>
                        </m:den>
                      </m:f>
                    </m:oMath>
                  </m:oMathPara>
                </a14:m>
                <a:endParaRPr lang="en-US" sz="2400" dirty="0"/>
              </a:p>
              <a:p>
                <a:endParaRPr lang="en-US" sz="2400" dirty="0"/>
              </a:p>
            </p:txBody>
          </p:sp>
        </mc:Choice>
        <mc:Fallback xmlns="">
          <p:sp>
            <p:nvSpPr>
              <p:cNvPr id="18" name="TextBox 17">
                <a:extLst>
                  <a:ext uri="{FF2B5EF4-FFF2-40B4-BE49-F238E27FC236}">
                    <a16:creationId xmlns:a16="http://schemas.microsoft.com/office/drawing/2014/main" id="{CD79521C-963D-42A8-BB34-99FD589B9BCF}"/>
                  </a:ext>
                </a:extLst>
              </p:cNvPr>
              <p:cNvSpPr txBox="1">
                <a:spLocks noRot="1" noChangeAspect="1" noMove="1" noResize="1" noEditPoints="1" noAdjustHandles="1" noChangeArrowheads="1" noChangeShapeType="1" noTextEdit="1"/>
              </p:cNvSpPr>
              <p:nvPr/>
            </p:nvSpPr>
            <p:spPr>
              <a:xfrm>
                <a:off x="7249503" y="4496265"/>
                <a:ext cx="3198772" cy="1574662"/>
              </a:xfrm>
              <a:prstGeom prst="rect">
                <a:avLst/>
              </a:prstGeom>
              <a:blipFill>
                <a:blip r:embed="rId6"/>
                <a:stretch>
                  <a:fillRect/>
                </a:stretch>
              </a:blipFill>
              <a:ln w="57150">
                <a:solidFill>
                  <a:schemeClr val="tx2"/>
                </a:solidFill>
              </a:ln>
            </p:spPr>
            <p:txBody>
              <a:bodyPr/>
              <a:lstStyle/>
              <a:p>
                <a:r>
                  <a:rPr lang="en-US">
                    <a:noFill/>
                  </a:rPr>
                  <a:t> </a:t>
                </a:r>
              </a:p>
            </p:txBody>
          </p:sp>
        </mc:Fallback>
      </mc:AlternateContent>
    </p:spTree>
    <p:extLst>
      <p:ext uri="{BB962C8B-B14F-4D97-AF65-F5344CB8AC3E}">
        <p14:creationId xmlns:p14="http://schemas.microsoft.com/office/powerpoint/2010/main" val="296091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FDC8-A5FA-44E2-B976-4073FD24D2D0}"/>
              </a:ext>
            </a:extLst>
          </p:cNvPr>
          <p:cNvSpPr>
            <a:spLocks noGrp="1"/>
          </p:cNvSpPr>
          <p:nvPr>
            <p:ph type="title"/>
          </p:nvPr>
        </p:nvSpPr>
        <p:spPr/>
        <p:txBody>
          <a:bodyPr/>
          <a:lstStyle/>
          <a:p>
            <a:r>
              <a:rPr lang="en-US" dirty="0"/>
              <a:t>Path Counting 🏔️</a:t>
            </a:r>
          </a:p>
        </p:txBody>
      </p:sp>
      <p:sp>
        <p:nvSpPr>
          <p:cNvPr id="5" name="Text Placeholder 4">
            <a:extLst>
              <a:ext uri="{FF2B5EF4-FFF2-40B4-BE49-F238E27FC236}">
                <a16:creationId xmlns:a16="http://schemas.microsoft.com/office/drawing/2014/main" id="{3F588AA1-8190-4A8D-875C-23A182A96B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7123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F57CCE4E-7067-4776-B753-30AEB783C6C8}"/>
              </a:ext>
            </a:extLst>
          </p:cNvPr>
          <p:cNvGrpSpPr/>
          <p:nvPr/>
        </p:nvGrpSpPr>
        <p:grpSpPr>
          <a:xfrm>
            <a:off x="699247" y="1721223"/>
            <a:ext cx="4675096" cy="3908612"/>
            <a:chOff x="775447" y="2070847"/>
            <a:chExt cx="4675096" cy="3908612"/>
          </a:xfrm>
        </p:grpSpPr>
        <p:sp>
          <p:nvSpPr>
            <p:cNvPr id="5" name="Oval 4">
              <a:extLst>
                <a:ext uri="{FF2B5EF4-FFF2-40B4-BE49-F238E27FC236}">
                  <a16:creationId xmlns:a16="http://schemas.microsoft.com/office/drawing/2014/main" id="{B0F116BF-7321-4C4C-BC80-800372959083}"/>
                </a:ext>
              </a:extLst>
            </p:cNvPr>
            <p:cNvSpPr/>
            <p:nvPr/>
          </p:nvSpPr>
          <p:spPr>
            <a:xfrm>
              <a:off x="775447"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78106"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80765"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8342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8608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1039906" y="584723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142565" y="5842748"/>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245224" y="584274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347883" y="5842748"/>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775447"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78106"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80765"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8342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8608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1039906" y="500454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142565" y="5000065"/>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245224" y="500006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347883" y="5000065"/>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a:stCxn id="21" idx="4"/>
              <a:endCxn id="5" idx="0"/>
            </p:cNvCxnSpPr>
            <p:nvPr/>
          </p:nvCxnSpPr>
          <p:spPr>
            <a:xfrm>
              <a:off x="907677"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2010336"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112995"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21565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31831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775447"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78106"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80765"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8342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8608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stCxn id="45" idx="6"/>
              <a:endCxn id="46" idx="2"/>
            </p:cNvCxnSpPr>
            <p:nvPr/>
          </p:nvCxnSpPr>
          <p:spPr>
            <a:xfrm>
              <a:off x="1039906" y="40296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a:stCxn id="46" idx="6"/>
              <a:endCxn id="47" idx="2"/>
            </p:cNvCxnSpPr>
            <p:nvPr/>
          </p:nvCxnSpPr>
          <p:spPr>
            <a:xfrm flipV="1">
              <a:off x="2142565" y="40251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a:stCxn id="48" idx="2"/>
              <a:endCxn id="47" idx="6"/>
            </p:cNvCxnSpPr>
            <p:nvPr/>
          </p:nvCxnSpPr>
          <p:spPr>
            <a:xfrm flipH="1">
              <a:off x="3245224" y="40251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a:stCxn id="48" idx="6"/>
              <a:endCxn id="49" idx="2"/>
            </p:cNvCxnSpPr>
            <p:nvPr/>
          </p:nvCxnSpPr>
          <p:spPr>
            <a:xfrm>
              <a:off x="4347883" y="40251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775447"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78106"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80765"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8342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8608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1039906" y="3186952"/>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142565" y="3182470"/>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245224" y="318247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347883" y="3182470"/>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907677"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2010336"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112995"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21565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31831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775447"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78106"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80765"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8342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8608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1039906" y="2207559"/>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142565" y="2203077"/>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245224" y="220307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347883" y="2203077"/>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a:stCxn id="45" idx="4"/>
              <a:endCxn id="21" idx="0"/>
            </p:cNvCxnSpPr>
            <p:nvPr/>
          </p:nvCxnSpPr>
          <p:spPr>
            <a:xfrm>
              <a:off x="907677"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2010336"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112995"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21565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31831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907677"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2010336"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112995"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21565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31831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DD857B8D-165D-6C48-B135-36C641939D0F}"/>
              </a:ext>
            </a:extLst>
          </p:cNvPr>
          <p:cNvSpPr/>
          <p:nvPr/>
        </p:nvSpPr>
        <p:spPr>
          <a:xfrm flipH="1">
            <a:off x="4877396" y="1622707"/>
            <a:ext cx="622454" cy="57822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Each step either goes right or up.</a:t>
            </a:r>
          </a:p>
          <a:p>
            <a:r>
              <a:rPr lang="en-US" dirty="0"/>
              <a:t>How many different paths are there?</a:t>
            </a: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6165476" y="3026227"/>
                <a:ext cx="5195047" cy="1903085"/>
              </a:xfrm>
              <a:prstGeom prst="rect">
                <a:avLst/>
              </a:prstGeom>
              <a:noFill/>
            </p:spPr>
            <p:txBody>
              <a:bodyPr wrap="square" rtlCol="0">
                <a:spAutoFit/>
              </a:bodyPr>
              <a:lstStyle/>
              <a:p>
                <a:pPr marL="342900" indent="-342900">
                  <a:buAutoNum type="alphaUcPeriod"/>
                </a:pPr>
                <a14:m>
                  <m:oMath xmlns:m="http://schemas.openxmlformats.org/officeDocument/2006/math">
                    <m:sSup>
                      <m:sSupPr>
                        <m:ctrlPr>
                          <a:rPr lang="en-US" sz="2800" b="0" i="1" smtClean="0">
                            <a:latin typeface="Cambria Math" panose="02040503050406030204" pitchFamily="18" charset="0"/>
                            <a:cs typeface="Segoe UI Semilight" panose="020B0402040204020203" pitchFamily="34" charset="0"/>
                          </a:rPr>
                        </m:ctrlPr>
                      </m:sSupPr>
                      <m:e>
                        <m:r>
                          <a:rPr lang="en-US" sz="2800" b="0" i="1" smtClean="0">
                            <a:latin typeface="Cambria Math" panose="02040503050406030204" pitchFamily="18" charset="0"/>
                            <a:cs typeface="Segoe UI Semilight" panose="020B0402040204020203" pitchFamily="34" charset="0"/>
                          </a:rPr>
                          <m:t>2</m:t>
                        </m:r>
                      </m:e>
                      <m:sup>
                        <m:r>
                          <a:rPr lang="en-US" sz="2800" b="0" i="1" smtClean="0">
                            <a:latin typeface="Cambria Math" panose="02040503050406030204" pitchFamily="18" charset="0"/>
                            <a:cs typeface="Segoe UI Semilight" panose="020B0402040204020203" pitchFamily="34" charset="0"/>
                          </a:rPr>
                          <m:t>8</m:t>
                        </m:r>
                      </m:sup>
                    </m:sSup>
                  </m:oMath>
                </a14:m>
                <a:endParaRPr lang="en-US" sz="2800" dirty="0">
                  <a:latin typeface="Segoe UI Semilight" panose="020B0402040204020203" pitchFamily="34" charset="0"/>
                  <a:cs typeface="Segoe UI Semilight" panose="020B0402040204020203" pitchFamily="34" charset="0"/>
                </a:endParaRPr>
              </a:p>
              <a:p>
                <a:pPr marL="342900" indent="-342900">
                  <a:buAutoNum type="alphaUcPeriod"/>
                </a:pP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𝑃</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8,4</m:t>
                        </m:r>
                      </m:e>
                    </m:d>
                  </m:oMath>
                </a14:m>
                <a:endParaRPr lang="en-US" sz="2800" b="0" dirty="0">
                  <a:latin typeface="Segoe UI Semilight" panose="020B0402040204020203" pitchFamily="34" charset="0"/>
                  <a:cs typeface="Segoe UI Semilight" panose="020B0402040204020203" pitchFamily="34" charset="0"/>
                </a:endParaRPr>
              </a:p>
              <a:p>
                <a:pPr marL="342900" indent="-342900">
                  <a:buAutoNum type="alphaUcPeriod"/>
                </a:pPr>
                <a14:m>
                  <m:oMath xmlns:m="http://schemas.openxmlformats.org/officeDocument/2006/math">
                    <m:d>
                      <m:dPr>
                        <m:ctrlPr>
                          <a:rPr lang="en-US" sz="2800" i="1" smtClean="0">
                            <a:latin typeface="Cambria Math" panose="02040503050406030204" pitchFamily="18" charset="0"/>
                            <a:cs typeface="Segoe UI Semilight" panose="020B0402040204020203" pitchFamily="34" charset="0"/>
                          </a:rPr>
                        </m:ctrlPr>
                      </m:dPr>
                      <m:e>
                        <m:f>
                          <m:fPr>
                            <m:type m:val="noBar"/>
                            <m:ctrlPr>
                              <a:rPr lang="en-US" sz="280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8</m:t>
                            </m:r>
                          </m:num>
                          <m:den>
                            <m:r>
                              <a:rPr lang="en-US" sz="2800" b="0" i="1" smtClean="0">
                                <a:latin typeface="Cambria Math" panose="02040503050406030204" pitchFamily="18" charset="0"/>
                                <a:cs typeface="Segoe UI Semilight" panose="020B0402040204020203" pitchFamily="34" charset="0"/>
                              </a:rPr>
                              <m:t>4</m:t>
                            </m:r>
                          </m:den>
                        </m:f>
                      </m:e>
                    </m:d>
                  </m:oMath>
                </a14:m>
                <a:endParaRPr lang="en-US" sz="2800" dirty="0">
                  <a:latin typeface="Segoe UI Semilight" panose="020B0402040204020203" pitchFamily="34" charset="0"/>
                  <a:cs typeface="Segoe UI Semilight" panose="020B0402040204020203" pitchFamily="34" charset="0"/>
                </a:endParaRPr>
              </a:p>
              <a:p>
                <a:pPr marL="342900" indent="-342900">
                  <a:buAutoNum type="alphaUcPeriod"/>
                </a:pPr>
                <a:r>
                  <a:rPr lang="en-US" sz="2800" dirty="0">
                    <a:latin typeface="Segoe UI Semilight" panose="020B0402040204020203" pitchFamily="34" charset="0"/>
                    <a:cs typeface="Segoe UI Semilight" panose="020B0402040204020203" pitchFamily="34" charset="0"/>
                  </a:rPr>
                  <a:t>Something else</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6165476" y="3026227"/>
                <a:ext cx="5195047" cy="1903085"/>
              </a:xfrm>
              <a:prstGeom prst="rect">
                <a:avLst/>
              </a:prstGeom>
              <a:blipFill>
                <a:blip r:embed="rId3"/>
                <a:stretch>
                  <a:fillRect l="-2814" b="-9585"/>
                </a:stretch>
              </a:blipFill>
            </p:spPr>
            <p:txBody>
              <a:bodyPr/>
              <a:lstStyle/>
              <a:p>
                <a:r>
                  <a:rPr lang="en-US">
                    <a:noFill/>
                  </a:rPr>
                  <a:t> </a:t>
                </a:r>
              </a:p>
            </p:txBody>
          </p:sp>
        </mc:Fallback>
      </mc:AlternateContent>
      <p:pic>
        <p:nvPicPr>
          <p:cNvPr id="17" name="Picture 16" descr="Question Cat">
            <a:extLst>
              <a:ext uri="{FF2B5EF4-FFF2-40B4-BE49-F238E27FC236}">
                <a16:creationId xmlns:a16="http://schemas.microsoft.com/office/drawing/2014/main" id="{B6CC0FE3-CBC2-F738-3298-7A176C837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68" y="4919382"/>
            <a:ext cx="1118160" cy="1118160"/>
          </a:xfrm>
          <a:prstGeom prst="rect">
            <a:avLst/>
          </a:prstGeom>
        </p:spPr>
      </p:pic>
      <p:pic>
        <p:nvPicPr>
          <p:cNvPr id="20" name="Graphic 19" descr="A trophy cup">
            <a:extLst>
              <a:ext uri="{FF2B5EF4-FFF2-40B4-BE49-F238E27FC236}">
                <a16:creationId xmlns:a16="http://schemas.microsoft.com/office/drawing/2014/main" id="{9395C027-1513-DB37-1C25-11B99EA5EEC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71947" y="1562100"/>
            <a:ext cx="714934" cy="714934"/>
          </a:xfrm>
          <a:prstGeom prst="rect">
            <a:avLst/>
          </a:prstGeom>
        </p:spPr>
      </p:pic>
      <p:sp>
        <p:nvSpPr>
          <p:cNvPr id="4" name="Rectangle: Rounded Corners 3">
            <a:extLst>
              <a:ext uri="{FF2B5EF4-FFF2-40B4-BE49-F238E27FC236}">
                <a16:creationId xmlns:a16="http://schemas.microsoft.com/office/drawing/2014/main" id="{A7D54F8B-03B1-69B3-333D-B3B3B16AE265}"/>
              </a:ext>
            </a:extLst>
          </p:cNvPr>
          <p:cNvSpPr/>
          <p:nvPr/>
        </p:nvSpPr>
        <p:spPr>
          <a:xfrm>
            <a:off x="6096000" y="5151368"/>
            <a:ext cx="3714974" cy="6835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Join at: </a:t>
            </a:r>
            <a:r>
              <a:rPr lang="en-US" b="1" dirty="0">
                <a:latin typeface="Segoe UI" panose="020B0502040204020203" pitchFamily="34" charset="0"/>
                <a:cs typeface="Segoe UI" panose="020B0502040204020203" pitchFamily="34" charset="0"/>
              </a:rPr>
              <a:t>slido.com, #6868 301</a:t>
            </a:r>
          </a:p>
        </p:txBody>
      </p:sp>
    </p:spTree>
    <p:extLst>
      <p:ext uri="{BB962C8B-B14F-4D97-AF65-F5344CB8AC3E}">
        <p14:creationId xmlns:p14="http://schemas.microsoft.com/office/powerpoint/2010/main" val="279136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64568" y="226278"/>
            <a:ext cx="5948884" cy="4845504"/>
          </a:xfrm>
        </p:spPr>
        <p:txBody>
          <a:bodyPr>
            <a:normAutofit/>
          </a:bodyPr>
          <a:lstStyle/>
          <a:p>
            <a:r>
              <a:rPr lang="en-US" sz="2000" dirty="0"/>
              <a:t>Go from lower-left corner to the upper-right corner.</a:t>
            </a:r>
          </a:p>
          <a:p>
            <a:r>
              <a:rPr lang="en-US" sz="2000" dirty="0"/>
              <a:t>Each step either goes right or up.</a:t>
            </a:r>
          </a:p>
        </p:txBody>
      </p:sp>
      <p:grpSp>
        <p:nvGrpSpPr>
          <p:cNvPr id="108" name="Group 107">
            <a:extLst>
              <a:ext uri="{FF2B5EF4-FFF2-40B4-BE49-F238E27FC236}">
                <a16:creationId xmlns:a16="http://schemas.microsoft.com/office/drawing/2014/main" id="{F57CCE4E-7067-4776-B753-30AEB783C6C8}"/>
              </a:ext>
            </a:extLst>
          </p:cNvPr>
          <p:cNvGrpSpPr/>
          <p:nvPr/>
        </p:nvGrpSpPr>
        <p:grpSpPr>
          <a:xfrm>
            <a:off x="699247" y="1721223"/>
            <a:ext cx="4675096" cy="3908612"/>
            <a:chOff x="775447" y="2070847"/>
            <a:chExt cx="4675096" cy="3908612"/>
          </a:xfrm>
        </p:grpSpPr>
        <p:sp>
          <p:nvSpPr>
            <p:cNvPr id="5" name="Oval 4">
              <a:extLst>
                <a:ext uri="{FF2B5EF4-FFF2-40B4-BE49-F238E27FC236}">
                  <a16:creationId xmlns:a16="http://schemas.microsoft.com/office/drawing/2014/main" id="{B0F116BF-7321-4C4C-BC80-800372959083}"/>
                </a:ext>
              </a:extLst>
            </p:cNvPr>
            <p:cNvSpPr/>
            <p:nvPr/>
          </p:nvSpPr>
          <p:spPr>
            <a:xfrm>
              <a:off x="775447"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78106"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80765"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8342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8608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1039906" y="584723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142565" y="5842748"/>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245224" y="584274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347883" y="5842748"/>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775447"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78106"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80765"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8342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8608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1039906" y="500454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142565" y="5000065"/>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245224" y="500006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347883" y="5000065"/>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a:stCxn id="21" idx="4"/>
              <a:endCxn id="5" idx="0"/>
            </p:cNvCxnSpPr>
            <p:nvPr/>
          </p:nvCxnSpPr>
          <p:spPr>
            <a:xfrm>
              <a:off x="907677"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2010336"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112995"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21565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31831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775447"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78106"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80765"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8342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8608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stCxn id="45" idx="6"/>
              <a:endCxn id="46" idx="2"/>
            </p:cNvCxnSpPr>
            <p:nvPr/>
          </p:nvCxnSpPr>
          <p:spPr>
            <a:xfrm>
              <a:off x="1039906" y="40296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a:stCxn id="46" idx="6"/>
              <a:endCxn id="47" idx="2"/>
            </p:cNvCxnSpPr>
            <p:nvPr/>
          </p:nvCxnSpPr>
          <p:spPr>
            <a:xfrm flipV="1">
              <a:off x="2142565" y="40251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a:stCxn id="48" idx="2"/>
              <a:endCxn id="47" idx="6"/>
            </p:cNvCxnSpPr>
            <p:nvPr/>
          </p:nvCxnSpPr>
          <p:spPr>
            <a:xfrm flipH="1">
              <a:off x="3245224" y="40251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a:stCxn id="48" idx="6"/>
              <a:endCxn id="49" idx="2"/>
            </p:cNvCxnSpPr>
            <p:nvPr/>
          </p:nvCxnSpPr>
          <p:spPr>
            <a:xfrm>
              <a:off x="4347883" y="40251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775447"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78106"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80765"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8342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8608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1039906" y="3186952"/>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142565" y="3182470"/>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245224" y="318247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347883" y="3182470"/>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907677"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2010336"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112995"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21565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31831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775447"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78106"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80765"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8342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8608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1039906" y="2207559"/>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142565" y="2203077"/>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245224" y="220307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347883" y="2203077"/>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a:stCxn id="45" idx="4"/>
              <a:endCxn id="21" idx="0"/>
            </p:cNvCxnSpPr>
            <p:nvPr/>
          </p:nvCxnSpPr>
          <p:spPr>
            <a:xfrm>
              <a:off x="907677"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2010336"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112995"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21565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31831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907677"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2010336"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112995"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21565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31831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913695" y="1288376"/>
                <a:ext cx="6035150"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Maybe…</a:t>
                </a:r>
                <a14:m>
                  <m:oMath xmlns:m="http://schemas.openxmlformats.org/officeDocument/2006/math">
                    <m:sSup>
                      <m:sSupPr>
                        <m:ctrlPr>
                          <a:rPr lang="en-US" sz="2800" b="0" i="1" smtClean="0">
                            <a:latin typeface="Cambria Math" panose="02040503050406030204" pitchFamily="18" charset="0"/>
                            <a:cs typeface="Segoe UI Semilight" panose="020B0402040204020203" pitchFamily="34" charset="0"/>
                          </a:rPr>
                        </m:ctrlPr>
                      </m:sSupPr>
                      <m:e>
                        <m:r>
                          <a:rPr lang="en-US" sz="2800" b="0" i="1" smtClean="0">
                            <a:latin typeface="Cambria Math" panose="02040503050406030204" pitchFamily="18" charset="0"/>
                            <a:cs typeface="Segoe UI Semilight" panose="020B0402040204020203" pitchFamily="34" charset="0"/>
                          </a:rPr>
                          <m:t>2</m:t>
                        </m:r>
                      </m:e>
                      <m:sup>
                        <m:r>
                          <a:rPr lang="en-US" sz="2800" b="0" i="1" smtClean="0">
                            <a:latin typeface="Cambria Math" panose="02040503050406030204" pitchFamily="18" charset="0"/>
                            <a:cs typeface="Segoe UI Semilight" panose="020B0402040204020203" pitchFamily="34" charset="0"/>
                          </a:rPr>
                          <m:t>8</m:t>
                        </m:r>
                      </m:sup>
                    </m:sSup>
                  </m:oMath>
                </a14:m>
                <a:r>
                  <a:rPr lang="en-US" sz="2800" dirty="0">
                    <a:latin typeface="Segoe UI Semilight" panose="020B0402040204020203" pitchFamily="34" charset="0"/>
                    <a:cs typeface="Segoe UI Semilight" panose="020B0402040204020203" pitchFamily="34" charset="0"/>
                  </a:rPr>
                  <a:t> options because on each step we either go right or up?</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Move 1: (R/U) </a:t>
                </a:r>
                <a14:m>
                  <m:oMath xmlns:m="http://schemas.openxmlformats.org/officeDocument/2006/math">
                    <m:r>
                      <a:rPr lang="en-US" sz="2800" i="1" dirty="0" smtClean="0">
                        <a:latin typeface="Cambria Math" panose="02040503050406030204" pitchFamily="18" charset="0"/>
                        <a:cs typeface="Segoe UI Semilight" panose="020B0402040204020203" pitchFamily="34" charset="0"/>
                      </a:rPr>
                      <m:t>2</m:t>
                    </m:r>
                  </m:oMath>
                </a14:m>
                <a:r>
                  <a:rPr lang="en-US" sz="2800" dirty="0">
                    <a:latin typeface="Segoe UI Semilight" panose="020B0402040204020203" pitchFamily="34" charset="0"/>
                    <a:cs typeface="Segoe UI Semilight" panose="020B0402040204020203" pitchFamily="34" charset="0"/>
                  </a:rPr>
                  <a:t>	 Move 5: (R/U) </a:t>
                </a:r>
                <a14:m>
                  <m:oMath xmlns:m="http://schemas.openxmlformats.org/officeDocument/2006/math">
                    <m:r>
                      <a:rPr lang="en-US" sz="2800" i="1" dirty="0">
                        <a:latin typeface="Cambria Math" panose="02040503050406030204" pitchFamily="18" charset="0"/>
                        <a:cs typeface="Segoe UI Semilight" panose="020B0402040204020203" pitchFamily="34" charset="0"/>
                      </a:rPr>
                      <m:t>2</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Move 2:(R/U)</a:t>
                </a:r>
                <a14:m>
                  <m:oMath xmlns:m="http://schemas.openxmlformats.org/officeDocument/2006/math">
                    <m:r>
                      <a:rPr lang="en-US" sz="2800" b="0" i="0" dirty="0" smtClean="0">
                        <a:latin typeface="Cambria Math" panose="02040503050406030204" pitchFamily="18" charset="0"/>
                        <a:cs typeface="Segoe UI Semilight" panose="020B0402040204020203" pitchFamily="34" charset="0"/>
                      </a:rPr>
                      <m:t> </m:t>
                    </m:r>
                    <m:r>
                      <a:rPr lang="en-US" sz="2800" i="1" dirty="0" smtClean="0">
                        <a:latin typeface="Cambria Math" panose="02040503050406030204" pitchFamily="18" charset="0"/>
                        <a:cs typeface="Segoe UI Semilight" panose="020B0402040204020203" pitchFamily="34" charset="0"/>
                      </a:rPr>
                      <m:t>2</m:t>
                    </m:r>
                  </m:oMath>
                </a14:m>
                <a:r>
                  <a:rPr lang="en-US" sz="2800" dirty="0">
                    <a:latin typeface="Segoe UI Semilight" panose="020B0402040204020203" pitchFamily="34" charset="0"/>
                    <a:cs typeface="Segoe UI Semilight" panose="020B0402040204020203" pitchFamily="34" charset="0"/>
                  </a:rPr>
                  <a:t>	 Move 6:</a:t>
                </a:r>
                <a:r>
                  <a:rPr lang="en-US" sz="2800" dirty="0">
                    <a:cs typeface="Segoe UI Semilight" panose="020B0402040204020203" pitchFamily="34" charset="0"/>
                  </a:rPr>
                  <a:t> </a:t>
                </a:r>
                <a:r>
                  <a:rPr lang="en-US" sz="2800" dirty="0">
                    <a:latin typeface="Segoe UI Semilight" panose="020B0402040204020203" pitchFamily="34" charset="0"/>
                    <a:cs typeface="Segoe UI Semilight" panose="020B0402040204020203" pitchFamily="34" charset="0"/>
                  </a:rPr>
                  <a:t>(R/U) </a:t>
                </a:r>
                <a14:m>
                  <m:oMath xmlns:m="http://schemas.openxmlformats.org/officeDocument/2006/math">
                    <m:r>
                      <a:rPr lang="en-US" sz="2800" i="1" dirty="0">
                        <a:latin typeface="Cambria Math" panose="02040503050406030204" pitchFamily="18" charset="0"/>
                        <a:cs typeface="Segoe UI Semilight" panose="020B0402040204020203" pitchFamily="34" charset="0"/>
                      </a:rPr>
                      <m:t>2</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Move 3: (R/U) </a:t>
                </a:r>
                <a14:m>
                  <m:oMath xmlns:m="http://schemas.openxmlformats.org/officeDocument/2006/math">
                    <m:r>
                      <a:rPr lang="en-US" sz="2800" i="1" dirty="0" smtClean="0">
                        <a:latin typeface="Cambria Math" panose="02040503050406030204" pitchFamily="18" charset="0"/>
                        <a:cs typeface="Segoe UI Semilight" panose="020B0402040204020203" pitchFamily="34" charset="0"/>
                      </a:rPr>
                      <m:t>2 </m:t>
                    </m:r>
                  </m:oMath>
                </a14:m>
                <a:r>
                  <a:rPr lang="en-US" sz="2800" dirty="0">
                    <a:latin typeface="Segoe UI Semilight" panose="020B0402040204020203" pitchFamily="34" charset="0"/>
                    <a:cs typeface="Segoe UI Semilight" panose="020B0402040204020203" pitchFamily="34" charset="0"/>
                  </a:rPr>
                  <a:t>	 Move 7:</a:t>
                </a:r>
                <a:r>
                  <a:rPr lang="en-US" sz="2800" dirty="0">
                    <a:cs typeface="Segoe UI Semilight" panose="020B0402040204020203" pitchFamily="34" charset="0"/>
                  </a:rPr>
                  <a:t> </a:t>
                </a:r>
                <a:r>
                  <a:rPr lang="en-US" sz="2800" dirty="0">
                    <a:latin typeface="Segoe UI Semilight" panose="020B0402040204020203" pitchFamily="34" charset="0"/>
                    <a:cs typeface="Segoe UI Semilight" panose="020B0402040204020203" pitchFamily="34" charset="0"/>
                  </a:rPr>
                  <a:t>(R/U) </a:t>
                </a:r>
                <a14:m>
                  <m:oMath xmlns:m="http://schemas.openxmlformats.org/officeDocument/2006/math">
                    <m:r>
                      <a:rPr lang="en-US" sz="2800" i="1" dirty="0">
                        <a:latin typeface="Cambria Math" panose="02040503050406030204" pitchFamily="18" charset="0"/>
                        <a:cs typeface="Segoe UI Semilight" panose="020B0402040204020203" pitchFamily="34" charset="0"/>
                      </a:rPr>
                      <m:t>2</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Move 4: (R/U) </a:t>
                </a:r>
                <a14:m>
                  <m:oMath xmlns:m="http://schemas.openxmlformats.org/officeDocument/2006/math">
                    <m:r>
                      <a:rPr lang="en-US" sz="2800" i="1" dirty="0" smtClean="0">
                        <a:latin typeface="Cambria Math" panose="02040503050406030204" pitchFamily="18" charset="0"/>
                        <a:cs typeface="Segoe UI Semilight" panose="020B0402040204020203" pitchFamily="34" charset="0"/>
                      </a:rPr>
                      <m:t>2 </m:t>
                    </m:r>
                  </m:oMath>
                </a14:m>
                <a:r>
                  <a:rPr lang="en-US" sz="2800" dirty="0">
                    <a:latin typeface="Segoe UI Semilight" panose="020B0402040204020203" pitchFamily="34" charset="0"/>
                    <a:cs typeface="Segoe UI Semilight" panose="020B0402040204020203" pitchFamily="34" charset="0"/>
                  </a:rPr>
                  <a:t>	 Move 8:</a:t>
                </a:r>
                <a:r>
                  <a:rPr lang="en-US" sz="2800" dirty="0">
                    <a:cs typeface="Segoe UI Semilight" panose="020B0402040204020203" pitchFamily="34" charset="0"/>
                  </a:rPr>
                  <a:t> </a:t>
                </a:r>
                <a:r>
                  <a:rPr lang="en-US" sz="2800" dirty="0">
                    <a:latin typeface="Segoe UI Semilight" panose="020B0402040204020203" pitchFamily="34" charset="0"/>
                    <a:cs typeface="Segoe UI Semilight" panose="020B0402040204020203" pitchFamily="34" charset="0"/>
                  </a:rPr>
                  <a:t>(R/U) </a:t>
                </a:r>
                <a14:m>
                  <m:oMath xmlns:m="http://schemas.openxmlformats.org/officeDocument/2006/math">
                    <m:r>
                      <a:rPr lang="en-US" sz="2800" i="1" dirty="0">
                        <a:latin typeface="Cambria Math" panose="02040503050406030204" pitchFamily="18" charset="0"/>
                        <a:cs typeface="Segoe UI Semilight" panose="020B0402040204020203" pitchFamily="34" charset="0"/>
                      </a:rPr>
                      <m:t>2</m:t>
                    </m:r>
                  </m:oMath>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913695" y="1288376"/>
                <a:ext cx="6035150" cy="4401205"/>
              </a:xfrm>
              <a:prstGeom prst="rect">
                <a:avLst/>
              </a:prstGeom>
              <a:blipFill>
                <a:blip r:embed="rId3"/>
                <a:stretch>
                  <a:fillRect l="-2020" t="-1385"/>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CC6074B8-6D74-2678-BC52-3AC471BCD920}"/>
              </a:ext>
            </a:extLst>
          </p:cNvPr>
          <p:cNvSpPr/>
          <p:nvPr/>
        </p:nvSpPr>
        <p:spPr>
          <a:xfrm flipH="1">
            <a:off x="4877396" y="1622707"/>
            <a:ext cx="622454" cy="57822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Question Cat">
            <a:extLst>
              <a:ext uri="{FF2B5EF4-FFF2-40B4-BE49-F238E27FC236}">
                <a16:creationId xmlns:a16="http://schemas.microsoft.com/office/drawing/2014/main" id="{3DB1575B-1DA6-4EB4-2768-CC9A430D1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68" y="4919382"/>
            <a:ext cx="1118160" cy="1118160"/>
          </a:xfrm>
          <a:prstGeom prst="rect">
            <a:avLst/>
          </a:prstGeom>
        </p:spPr>
      </p:pic>
      <p:pic>
        <p:nvPicPr>
          <p:cNvPr id="13" name="Graphic 12" descr="A trophy cup">
            <a:extLst>
              <a:ext uri="{FF2B5EF4-FFF2-40B4-BE49-F238E27FC236}">
                <a16:creationId xmlns:a16="http://schemas.microsoft.com/office/drawing/2014/main" id="{960C41CC-1842-A714-F0D1-6D799B0329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9247" y="1562100"/>
            <a:ext cx="714934" cy="714934"/>
          </a:xfrm>
          <a:prstGeom prst="rect">
            <a:avLst/>
          </a:prstGeom>
        </p:spPr>
      </p:pic>
    </p:spTree>
    <p:extLst>
      <p:ext uri="{BB962C8B-B14F-4D97-AF65-F5344CB8AC3E}">
        <p14:creationId xmlns:p14="http://schemas.microsoft.com/office/powerpoint/2010/main" val="285364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64568" y="226278"/>
            <a:ext cx="5948884" cy="4845504"/>
          </a:xfrm>
        </p:spPr>
        <p:txBody>
          <a:bodyPr>
            <a:normAutofit/>
          </a:bodyPr>
          <a:lstStyle/>
          <a:p>
            <a:r>
              <a:rPr lang="en-US" sz="2000" dirty="0"/>
              <a:t>Go from lower-left corner to the upper-right corner.</a:t>
            </a:r>
          </a:p>
          <a:p>
            <a:r>
              <a:rPr lang="en-US" sz="2000" dirty="0"/>
              <a:t>Each step either goes right or up.</a:t>
            </a:r>
          </a:p>
        </p:txBody>
      </p:sp>
      <p:grpSp>
        <p:nvGrpSpPr>
          <p:cNvPr id="108" name="Group 107">
            <a:extLst>
              <a:ext uri="{FF2B5EF4-FFF2-40B4-BE49-F238E27FC236}">
                <a16:creationId xmlns:a16="http://schemas.microsoft.com/office/drawing/2014/main" id="{F57CCE4E-7067-4776-B753-30AEB783C6C8}"/>
              </a:ext>
            </a:extLst>
          </p:cNvPr>
          <p:cNvGrpSpPr/>
          <p:nvPr/>
        </p:nvGrpSpPr>
        <p:grpSpPr>
          <a:xfrm>
            <a:off x="699247" y="1721223"/>
            <a:ext cx="4675096" cy="3908612"/>
            <a:chOff x="775447" y="2070847"/>
            <a:chExt cx="4675096" cy="3908612"/>
          </a:xfrm>
        </p:grpSpPr>
        <p:sp>
          <p:nvSpPr>
            <p:cNvPr id="5" name="Oval 4">
              <a:extLst>
                <a:ext uri="{FF2B5EF4-FFF2-40B4-BE49-F238E27FC236}">
                  <a16:creationId xmlns:a16="http://schemas.microsoft.com/office/drawing/2014/main" id="{B0F116BF-7321-4C4C-BC80-800372959083}"/>
                </a:ext>
              </a:extLst>
            </p:cNvPr>
            <p:cNvSpPr/>
            <p:nvPr/>
          </p:nvSpPr>
          <p:spPr>
            <a:xfrm>
              <a:off x="775447"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78106"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80765"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8342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8608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1039906" y="584723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142565" y="5842748"/>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245224" y="584274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347883" y="5842748"/>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775447"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78106"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80765"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8342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8608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1039906" y="500454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142565" y="5000065"/>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245224" y="500006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347883" y="5000065"/>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a:stCxn id="21" idx="4"/>
              <a:endCxn id="5" idx="0"/>
            </p:cNvCxnSpPr>
            <p:nvPr/>
          </p:nvCxnSpPr>
          <p:spPr>
            <a:xfrm>
              <a:off x="907677"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2010336"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112995"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21565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31831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775447"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78106"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80765"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8342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8608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stCxn id="45" idx="6"/>
              <a:endCxn id="46" idx="2"/>
            </p:cNvCxnSpPr>
            <p:nvPr/>
          </p:nvCxnSpPr>
          <p:spPr>
            <a:xfrm>
              <a:off x="1039906" y="40296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a:stCxn id="46" idx="6"/>
              <a:endCxn id="47" idx="2"/>
            </p:cNvCxnSpPr>
            <p:nvPr/>
          </p:nvCxnSpPr>
          <p:spPr>
            <a:xfrm flipV="1">
              <a:off x="2142565" y="40251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a:stCxn id="48" idx="2"/>
              <a:endCxn id="47" idx="6"/>
            </p:cNvCxnSpPr>
            <p:nvPr/>
          </p:nvCxnSpPr>
          <p:spPr>
            <a:xfrm flipH="1">
              <a:off x="3245224" y="40251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a:stCxn id="48" idx="6"/>
              <a:endCxn id="49" idx="2"/>
            </p:cNvCxnSpPr>
            <p:nvPr/>
          </p:nvCxnSpPr>
          <p:spPr>
            <a:xfrm>
              <a:off x="4347883" y="40251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775447"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78106"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80765"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8342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8608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1039906" y="3186952"/>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142565" y="3182470"/>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245224" y="318247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347883" y="3182470"/>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907677"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2010336"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112995"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21565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31831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775447"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78106"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80765"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8342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8608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1039906" y="2207559"/>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142565" y="2203077"/>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245224" y="220307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347883" y="2203077"/>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a:stCxn id="45" idx="4"/>
              <a:endCxn id="21" idx="0"/>
            </p:cNvCxnSpPr>
            <p:nvPr/>
          </p:nvCxnSpPr>
          <p:spPr>
            <a:xfrm>
              <a:off x="907677"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2010336"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112995"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21565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31831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907677"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2010336"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112995"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21565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31831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913695" y="1288376"/>
                <a:ext cx="6035150" cy="483209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Maybe…</a:t>
                </a:r>
                <a14:m>
                  <m:oMath xmlns:m="http://schemas.openxmlformats.org/officeDocument/2006/math">
                    <m:sSup>
                      <m:sSupPr>
                        <m:ctrlPr>
                          <a:rPr lang="en-US" sz="2800" b="0" i="1" smtClean="0">
                            <a:latin typeface="Cambria Math" panose="02040503050406030204" pitchFamily="18" charset="0"/>
                            <a:cs typeface="Segoe UI Semilight" panose="020B0402040204020203" pitchFamily="34" charset="0"/>
                          </a:rPr>
                        </m:ctrlPr>
                      </m:sSupPr>
                      <m:e>
                        <m:r>
                          <a:rPr lang="en-US" sz="2800" b="0" i="1" smtClean="0">
                            <a:latin typeface="Cambria Math" panose="02040503050406030204" pitchFamily="18" charset="0"/>
                            <a:cs typeface="Segoe UI Semilight" panose="020B0402040204020203" pitchFamily="34" charset="0"/>
                          </a:rPr>
                          <m:t>2</m:t>
                        </m:r>
                      </m:e>
                      <m:sup>
                        <m:r>
                          <a:rPr lang="en-US" sz="2800" b="0" i="1" smtClean="0">
                            <a:latin typeface="Cambria Math" panose="02040503050406030204" pitchFamily="18" charset="0"/>
                            <a:cs typeface="Segoe UI Semilight" panose="020B0402040204020203" pitchFamily="34" charset="0"/>
                          </a:rPr>
                          <m:t>8</m:t>
                        </m:r>
                      </m:sup>
                    </m:sSup>
                  </m:oMath>
                </a14:m>
                <a:r>
                  <a:rPr lang="en-US" sz="2800" dirty="0">
                    <a:latin typeface="Segoe UI Semilight" panose="020B0402040204020203" pitchFamily="34" charset="0"/>
                    <a:cs typeface="Segoe UI Semilight" panose="020B0402040204020203" pitchFamily="34" charset="0"/>
                  </a:rPr>
                  <a:t> options because on each step we either go right or up?</a:t>
                </a:r>
              </a:p>
              <a:p>
                <a:r>
                  <a:rPr lang="en-US" sz="2800" b="1" dirty="0">
                    <a:latin typeface="Segoe UI Semilight" panose="020B0402040204020203" pitchFamily="34" charset="0"/>
                    <a:cs typeface="Segoe UI Semilight" panose="020B0402040204020203" pitchFamily="34" charset="0"/>
                  </a:rPr>
                  <a:t>But this includes paths that don’t take us to the goal! </a:t>
                </a:r>
                <a:r>
                  <a:rPr lang="en-US" sz="2800" b="1" dirty="0">
                    <a:latin typeface="Segoe UI Semilight" panose="020B0402040204020203" pitchFamily="34" charset="0"/>
                    <a:cs typeface="Segoe UI Semilight" panose="020B0402040204020203" pitchFamily="34" charset="0"/>
                    <a:sym typeface="Wingdings" panose="05000000000000000000" pitchFamily="2" charset="2"/>
                  </a:rPr>
                  <a:t></a:t>
                </a:r>
                <a:endParaRPr lang="en-US" sz="2800" b="1"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Move 1: (R/U) </a:t>
                </a:r>
                <a14:m>
                  <m:oMath xmlns:m="http://schemas.openxmlformats.org/officeDocument/2006/math">
                    <m:r>
                      <a:rPr lang="en-US" sz="2800" i="1" dirty="0" smtClean="0">
                        <a:latin typeface="Cambria Math" panose="02040503050406030204" pitchFamily="18" charset="0"/>
                        <a:cs typeface="Segoe UI Semilight" panose="020B0402040204020203" pitchFamily="34" charset="0"/>
                      </a:rPr>
                      <m:t>2</m:t>
                    </m:r>
                  </m:oMath>
                </a14:m>
                <a:r>
                  <a:rPr lang="en-US" sz="2800" dirty="0">
                    <a:latin typeface="Segoe UI Semilight" panose="020B0402040204020203" pitchFamily="34" charset="0"/>
                    <a:cs typeface="Segoe UI Semilight" panose="020B0402040204020203" pitchFamily="34" charset="0"/>
                  </a:rPr>
                  <a:t>	 Move 5: (R/U) </a:t>
                </a:r>
                <a14:m>
                  <m:oMath xmlns:m="http://schemas.openxmlformats.org/officeDocument/2006/math">
                    <m:r>
                      <a:rPr lang="en-US" sz="2800" i="1" dirty="0">
                        <a:latin typeface="Cambria Math" panose="02040503050406030204" pitchFamily="18" charset="0"/>
                        <a:cs typeface="Segoe UI Semilight" panose="020B0402040204020203" pitchFamily="34" charset="0"/>
                      </a:rPr>
                      <m:t>2</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Move 2:(R/U)</a:t>
                </a:r>
                <a14:m>
                  <m:oMath xmlns:m="http://schemas.openxmlformats.org/officeDocument/2006/math">
                    <m:r>
                      <a:rPr lang="en-US" sz="2800" b="0" i="0" dirty="0" smtClean="0">
                        <a:latin typeface="Cambria Math" panose="02040503050406030204" pitchFamily="18" charset="0"/>
                        <a:cs typeface="Segoe UI Semilight" panose="020B0402040204020203" pitchFamily="34" charset="0"/>
                      </a:rPr>
                      <m:t> </m:t>
                    </m:r>
                    <m:r>
                      <a:rPr lang="en-US" sz="2800" i="1" dirty="0" smtClean="0">
                        <a:latin typeface="Cambria Math" panose="02040503050406030204" pitchFamily="18" charset="0"/>
                        <a:cs typeface="Segoe UI Semilight" panose="020B0402040204020203" pitchFamily="34" charset="0"/>
                      </a:rPr>
                      <m:t>2</m:t>
                    </m:r>
                  </m:oMath>
                </a14:m>
                <a:r>
                  <a:rPr lang="en-US" sz="2800" dirty="0">
                    <a:latin typeface="Segoe UI Semilight" panose="020B0402040204020203" pitchFamily="34" charset="0"/>
                    <a:cs typeface="Segoe UI Semilight" panose="020B0402040204020203" pitchFamily="34" charset="0"/>
                  </a:rPr>
                  <a:t>	 Move 6:</a:t>
                </a:r>
                <a:r>
                  <a:rPr lang="en-US" sz="2800" dirty="0">
                    <a:cs typeface="Segoe UI Semilight" panose="020B0402040204020203" pitchFamily="34" charset="0"/>
                  </a:rPr>
                  <a:t> </a:t>
                </a:r>
                <a:r>
                  <a:rPr lang="en-US" sz="2800" dirty="0">
                    <a:latin typeface="Segoe UI Semilight" panose="020B0402040204020203" pitchFamily="34" charset="0"/>
                    <a:cs typeface="Segoe UI Semilight" panose="020B0402040204020203" pitchFamily="34" charset="0"/>
                  </a:rPr>
                  <a:t>(R/U) </a:t>
                </a:r>
                <a14:m>
                  <m:oMath xmlns:m="http://schemas.openxmlformats.org/officeDocument/2006/math">
                    <m:r>
                      <a:rPr lang="en-US" sz="2800" i="1" dirty="0">
                        <a:latin typeface="Cambria Math" panose="02040503050406030204" pitchFamily="18" charset="0"/>
                        <a:cs typeface="Segoe UI Semilight" panose="020B0402040204020203" pitchFamily="34" charset="0"/>
                      </a:rPr>
                      <m:t>2</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Move 3: (R/U) </a:t>
                </a:r>
                <a14:m>
                  <m:oMath xmlns:m="http://schemas.openxmlformats.org/officeDocument/2006/math">
                    <m:r>
                      <a:rPr lang="en-US" sz="2800" i="1" dirty="0" smtClean="0">
                        <a:latin typeface="Cambria Math" panose="02040503050406030204" pitchFamily="18" charset="0"/>
                        <a:cs typeface="Segoe UI Semilight" panose="020B0402040204020203" pitchFamily="34" charset="0"/>
                      </a:rPr>
                      <m:t>2</m:t>
                    </m:r>
                    <m:r>
                      <a:rPr lang="en-US" sz="2800" i="1" dirty="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Move 7:</a:t>
                </a:r>
                <a:r>
                  <a:rPr lang="en-US" sz="2800" dirty="0">
                    <a:cs typeface="Segoe UI Semilight" panose="020B0402040204020203" pitchFamily="34" charset="0"/>
                  </a:rPr>
                  <a:t> </a:t>
                </a:r>
                <a:r>
                  <a:rPr lang="en-US" sz="2800" dirty="0">
                    <a:latin typeface="Segoe UI Semilight" panose="020B0402040204020203" pitchFamily="34" charset="0"/>
                    <a:cs typeface="Segoe UI Semilight" panose="020B0402040204020203" pitchFamily="34" charset="0"/>
                  </a:rPr>
                  <a:t>(R/U) </a:t>
                </a:r>
                <a14:m>
                  <m:oMath xmlns:m="http://schemas.openxmlformats.org/officeDocument/2006/math">
                    <m:r>
                      <a:rPr lang="en-US" sz="2800" i="1" dirty="0">
                        <a:latin typeface="Cambria Math" panose="02040503050406030204" pitchFamily="18" charset="0"/>
                        <a:cs typeface="Segoe UI Semilight" panose="020B0402040204020203" pitchFamily="34" charset="0"/>
                      </a:rPr>
                      <m:t>2</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Move 4: (R/U) </a:t>
                </a:r>
                <a14:m>
                  <m:oMath xmlns:m="http://schemas.openxmlformats.org/officeDocument/2006/math">
                    <m:r>
                      <a:rPr lang="en-US" sz="2800" i="1" dirty="0" smtClean="0">
                        <a:latin typeface="Cambria Math" panose="02040503050406030204" pitchFamily="18" charset="0"/>
                        <a:cs typeface="Segoe UI Semilight" panose="020B0402040204020203" pitchFamily="34" charset="0"/>
                      </a:rPr>
                      <m:t>2</m:t>
                    </m:r>
                    <m:r>
                      <a:rPr lang="en-US" sz="2800" i="1" dirty="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Move 8:</a:t>
                </a:r>
                <a:r>
                  <a:rPr lang="en-US" sz="2800" dirty="0">
                    <a:cs typeface="Segoe UI Semilight" panose="020B0402040204020203" pitchFamily="34" charset="0"/>
                  </a:rPr>
                  <a:t> </a:t>
                </a:r>
                <a:r>
                  <a:rPr lang="en-US" sz="2800" dirty="0">
                    <a:latin typeface="Segoe UI Semilight" panose="020B0402040204020203" pitchFamily="34" charset="0"/>
                    <a:cs typeface="Segoe UI Semilight" panose="020B0402040204020203" pitchFamily="34" charset="0"/>
                  </a:rPr>
                  <a:t>(R/U) </a:t>
                </a:r>
                <a14:m>
                  <m:oMath xmlns:m="http://schemas.openxmlformats.org/officeDocument/2006/math">
                    <m:r>
                      <a:rPr lang="en-US" sz="2800" i="1" dirty="0">
                        <a:latin typeface="Cambria Math" panose="02040503050406030204" pitchFamily="18" charset="0"/>
                        <a:cs typeface="Segoe UI Semilight" panose="020B0402040204020203" pitchFamily="34" charset="0"/>
                      </a:rPr>
                      <m:t>2</m:t>
                    </m:r>
                  </m:oMath>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913695" y="1288376"/>
                <a:ext cx="6035150" cy="4832092"/>
              </a:xfrm>
              <a:prstGeom prst="rect">
                <a:avLst/>
              </a:prstGeom>
              <a:blipFill>
                <a:blip r:embed="rId3"/>
                <a:stretch>
                  <a:fillRect l="-2020" t="-1261" r="-1717"/>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CC6074B8-6D74-2678-BC52-3AC471BCD920}"/>
              </a:ext>
            </a:extLst>
          </p:cNvPr>
          <p:cNvSpPr/>
          <p:nvPr/>
        </p:nvSpPr>
        <p:spPr>
          <a:xfrm flipH="1">
            <a:off x="4877396" y="1622707"/>
            <a:ext cx="622454" cy="57822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A trophy cup">
            <a:extLst>
              <a:ext uri="{FF2B5EF4-FFF2-40B4-BE49-F238E27FC236}">
                <a16:creationId xmlns:a16="http://schemas.microsoft.com/office/drawing/2014/main" id="{960C41CC-1842-A714-F0D1-6D799B0329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9247" y="1562100"/>
            <a:ext cx="714934" cy="714934"/>
          </a:xfrm>
          <a:prstGeom prst="rect">
            <a:avLst/>
          </a:prstGeom>
        </p:spPr>
      </p:pic>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B3D91791-85B4-8E91-C612-665320E7A028}"/>
                  </a:ext>
                </a:extLst>
              </p14:cNvPr>
              <p14:cNvContentPartPr/>
              <p14:nvPr/>
            </p14:nvContentPartPr>
            <p14:xfrm>
              <a:off x="1256760" y="5618880"/>
              <a:ext cx="48240" cy="360"/>
            </p14:xfrm>
          </p:contentPart>
        </mc:Choice>
        <mc:Fallback xmlns="">
          <p:pic>
            <p:nvPicPr>
              <p:cNvPr id="14" name="Ink 13">
                <a:extLst>
                  <a:ext uri="{FF2B5EF4-FFF2-40B4-BE49-F238E27FC236}">
                    <a16:creationId xmlns:a16="http://schemas.microsoft.com/office/drawing/2014/main" id="{B3D91791-85B4-8E91-C612-665320E7A028}"/>
                  </a:ext>
                </a:extLst>
              </p:cNvPr>
              <p:cNvPicPr/>
              <p:nvPr/>
            </p:nvPicPr>
            <p:blipFill>
              <a:blip r:embed="rId7"/>
              <a:stretch>
                <a:fillRect/>
              </a:stretch>
            </p:blipFill>
            <p:spPr>
              <a:xfrm>
                <a:off x="1247400" y="5609520"/>
                <a:ext cx="66960" cy="19080"/>
              </a:xfrm>
              <a:prstGeom prst="rect">
                <a:avLst/>
              </a:prstGeom>
            </p:spPr>
          </p:pic>
        </mc:Fallback>
      </mc:AlternateContent>
      <p:pic>
        <p:nvPicPr>
          <p:cNvPr id="17" name="Picture 16" descr="Question Cat">
            <a:extLst>
              <a:ext uri="{FF2B5EF4-FFF2-40B4-BE49-F238E27FC236}">
                <a16:creationId xmlns:a16="http://schemas.microsoft.com/office/drawing/2014/main" id="{89AE20E6-C180-3940-5494-791FF49EDD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468" y="4919382"/>
            <a:ext cx="1118160" cy="1118160"/>
          </a:xfrm>
          <a:prstGeom prst="rect">
            <a:avLst/>
          </a:prstGeom>
        </p:spPr>
      </p:pic>
    </p:spTree>
    <p:extLst>
      <p:ext uri="{BB962C8B-B14F-4D97-AF65-F5344CB8AC3E}">
        <p14:creationId xmlns:p14="http://schemas.microsoft.com/office/powerpoint/2010/main" val="154619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64568" y="226278"/>
            <a:ext cx="5948884" cy="4845504"/>
          </a:xfrm>
        </p:spPr>
        <p:txBody>
          <a:bodyPr>
            <a:normAutofit/>
          </a:bodyPr>
          <a:lstStyle/>
          <a:p>
            <a:r>
              <a:rPr lang="en-US" sz="2000" dirty="0"/>
              <a:t>Go from lower-left corner to the upper-right corner.</a:t>
            </a:r>
          </a:p>
          <a:p>
            <a:r>
              <a:rPr lang="en-US" sz="2000" dirty="0"/>
              <a:t>Each step either goes right or up.</a:t>
            </a:r>
          </a:p>
        </p:txBody>
      </p:sp>
      <p:grpSp>
        <p:nvGrpSpPr>
          <p:cNvPr id="108" name="Group 107">
            <a:extLst>
              <a:ext uri="{FF2B5EF4-FFF2-40B4-BE49-F238E27FC236}">
                <a16:creationId xmlns:a16="http://schemas.microsoft.com/office/drawing/2014/main" id="{F57CCE4E-7067-4776-B753-30AEB783C6C8}"/>
              </a:ext>
            </a:extLst>
          </p:cNvPr>
          <p:cNvGrpSpPr/>
          <p:nvPr/>
        </p:nvGrpSpPr>
        <p:grpSpPr>
          <a:xfrm>
            <a:off x="699247" y="1721223"/>
            <a:ext cx="4675096" cy="3908612"/>
            <a:chOff x="775447" y="2070847"/>
            <a:chExt cx="4675096" cy="3908612"/>
          </a:xfrm>
        </p:grpSpPr>
        <p:sp>
          <p:nvSpPr>
            <p:cNvPr id="5" name="Oval 4">
              <a:extLst>
                <a:ext uri="{FF2B5EF4-FFF2-40B4-BE49-F238E27FC236}">
                  <a16:creationId xmlns:a16="http://schemas.microsoft.com/office/drawing/2014/main" id="{B0F116BF-7321-4C4C-BC80-800372959083}"/>
                </a:ext>
              </a:extLst>
            </p:cNvPr>
            <p:cNvSpPr/>
            <p:nvPr/>
          </p:nvSpPr>
          <p:spPr>
            <a:xfrm>
              <a:off x="775447"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78106"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80765"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8342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8608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1039906" y="584723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142565" y="5842748"/>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245224" y="584274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347883" y="5842748"/>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775447"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78106"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80765"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8342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8608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1039906" y="500454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142565" y="5000065"/>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245224" y="500006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347883" y="5000065"/>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a:stCxn id="21" idx="4"/>
              <a:endCxn id="5" idx="0"/>
            </p:cNvCxnSpPr>
            <p:nvPr/>
          </p:nvCxnSpPr>
          <p:spPr>
            <a:xfrm>
              <a:off x="907677"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2010336"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112995"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21565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31831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775447"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78106"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80765"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8342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8608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stCxn id="45" idx="6"/>
              <a:endCxn id="46" idx="2"/>
            </p:cNvCxnSpPr>
            <p:nvPr/>
          </p:nvCxnSpPr>
          <p:spPr>
            <a:xfrm>
              <a:off x="1039906" y="40296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a:stCxn id="46" idx="6"/>
              <a:endCxn id="47" idx="2"/>
            </p:cNvCxnSpPr>
            <p:nvPr/>
          </p:nvCxnSpPr>
          <p:spPr>
            <a:xfrm flipV="1">
              <a:off x="2142565" y="40251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a:stCxn id="48" idx="2"/>
              <a:endCxn id="47" idx="6"/>
            </p:cNvCxnSpPr>
            <p:nvPr/>
          </p:nvCxnSpPr>
          <p:spPr>
            <a:xfrm flipH="1">
              <a:off x="3245224" y="40251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a:stCxn id="48" idx="6"/>
              <a:endCxn id="49" idx="2"/>
            </p:cNvCxnSpPr>
            <p:nvPr/>
          </p:nvCxnSpPr>
          <p:spPr>
            <a:xfrm>
              <a:off x="4347883" y="40251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775447"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78106"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80765"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8342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8608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1039906" y="3186952"/>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142565" y="3182470"/>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245224" y="318247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347883" y="3182470"/>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907677"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2010336"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112995"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21565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31831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775447"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78106"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80765"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8342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8608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1039906" y="2207559"/>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142565" y="2203077"/>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245224" y="220307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347883" y="2203077"/>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a:stCxn id="45" idx="4"/>
              <a:endCxn id="21" idx="0"/>
            </p:cNvCxnSpPr>
            <p:nvPr/>
          </p:nvCxnSpPr>
          <p:spPr>
            <a:xfrm>
              <a:off x="907677"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2010336"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112995"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21565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31831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907677"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2010336"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112995"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21565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31831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913695" y="1288376"/>
                <a:ext cx="6035150" cy="483209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Exactly 4 of the steps must be up and the rest to the right to reach the goal</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Move 1: 		 Move 5: 	</a:t>
                </a:r>
              </a:p>
              <a:p>
                <a:r>
                  <a:rPr lang="en-US" sz="2800" dirty="0">
                    <a:latin typeface="Segoe UI Semilight" panose="020B0402040204020203" pitchFamily="34" charset="0"/>
                    <a:cs typeface="Segoe UI Semilight" panose="020B0402040204020203" pitchFamily="34" charset="0"/>
                  </a:rPr>
                  <a:t>Move 2:		 Move 6:</a:t>
                </a:r>
                <a:r>
                  <a:rPr lang="en-US" sz="2800" dirty="0">
                    <a:cs typeface="Segoe UI Semilight" panose="020B0402040204020203" pitchFamily="34" charset="0"/>
                  </a:rPr>
                  <a:t> </a:t>
                </a:r>
                <a:r>
                  <a:rPr lang="en-US" sz="2800" dirty="0">
                    <a:latin typeface="Segoe UI Semilight" panose="020B0402040204020203" pitchFamily="34" charset="0"/>
                    <a:cs typeface="Segoe UI Semilight" panose="020B0402040204020203" pitchFamily="34" charset="0"/>
                  </a:rPr>
                  <a:t>	</a:t>
                </a:r>
              </a:p>
              <a:p>
                <a:r>
                  <a:rPr lang="en-US" sz="2800" dirty="0">
                    <a:latin typeface="Segoe UI Semilight" panose="020B0402040204020203" pitchFamily="34" charset="0"/>
                    <a:cs typeface="Segoe UI Semilight" panose="020B0402040204020203" pitchFamily="34" charset="0"/>
                  </a:rPr>
                  <a:t>Move 3: 	</a:t>
                </a:r>
                <a14:m>
                  <m:oMath xmlns:m="http://schemas.openxmlformats.org/officeDocument/2006/math">
                    <m:r>
                      <a:rPr lang="en-US" sz="2800" i="1" dirty="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Move 7:</a:t>
                </a:r>
                <a:r>
                  <a:rPr lang="en-US" sz="2800" dirty="0">
                    <a:cs typeface="Segoe UI Semilight" panose="020B0402040204020203" pitchFamily="34" charset="0"/>
                  </a:rPr>
                  <a:t> </a:t>
                </a:r>
                <a:r>
                  <a:rPr lang="en-US" sz="2800" dirty="0">
                    <a:latin typeface="Segoe UI Semilight" panose="020B0402040204020203" pitchFamily="34" charset="0"/>
                    <a:cs typeface="Segoe UI Semilight" panose="020B0402040204020203" pitchFamily="34" charset="0"/>
                  </a:rPr>
                  <a:t>	</a:t>
                </a:r>
              </a:p>
              <a:p>
                <a:r>
                  <a:rPr lang="en-US" sz="2800" dirty="0">
                    <a:latin typeface="Segoe UI Semilight" panose="020B0402040204020203" pitchFamily="34" charset="0"/>
                    <a:cs typeface="Segoe UI Semilight" panose="020B0402040204020203" pitchFamily="34" charset="0"/>
                  </a:rPr>
                  <a:t>Move 4: 		 Move 8:</a:t>
                </a:r>
                <a:r>
                  <a:rPr lang="en-US" sz="2800" dirty="0">
                    <a:cs typeface="Segoe UI Semilight" panose="020B0402040204020203" pitchFamily="34" charset="0"/>
                  </a:rPr>
                  <a:t> </a:t>
                </a:r>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913695" y="1288376"/>
                <a:ext cx="6035150" cy="4832092"/>
              </a:xfrm>
              <a:prstGeom prst="rect">
                <a:avLst/>
              </a:prstGeom>
              <a:blipFill>
                <a:blip r:embed="rId2"/>
                <a:stretch>
                  <a:fillRect l="-2020" t="-1261" r="-1313"/>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CC6074B8-6D74-2678-BC52-3AC471BCD920}"/>
              </a:ext>
            </a:extLst>
          </p:cNvPr>
          <p:cNvSpPr/>
          <p:nvPr/>
        </p:nvSpPr>
        <p:spPr>
          <a:xfrm flipH="1">
            <a:off x="4877396" y="1622707"/>
            <a:ext cx="622454" cy="57822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Question Cat">
            <a:extLst>
              <a:ext uri="{FF2B5EF4-FFF2-40B4-BE49-F238E27FC236}">
                <a16:creationId xmlns:a16="http://schemas.microsoft.com/office/drawing/2014/main" id="{3DB1575B-1DA6-4EB4-2768-CC9A430D1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68" y="4919382"/>
            <a:ext cx="1118160" cy="1118160"/>
          </a:xfrm>
          <a:prstGeom prst="rect">
            <a:avLst/>
          </a:prstGeom>
        </p:spPr>
      </p:pic>
      <p:pic>
        <p:nvPicPr>
          <p:cNvPr id="13" name="Graphic 12" descr="A trophy cup">
            <a:extLst>
              <a:ext uri="{FF2B5EF4-FFF2-40B4-BE49-F238E27FC236}">
                <a16:creationId xmlns:a16="http://schemas.microsoft.com/office/drawing/2014/main" id="{960C41CC-1842-A714-F0D1-6D799B0329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9247" y="1562100"/>
            <a:ext cx="714934" cy="714934"/>
          </a:xfrm>
          <a:prstGeom prst="rect">
            <a:avLst/>
          </a:prstGeom>
        </p:spPr>
      </p:pic>
    </p:spTree>
    <p:extLst>
      <p:ext uri="{BB962C8B-B14F-4D97-AF65-F5344CB8AC3E}">
        <p14:creationId xmlns:p14="http://schemas.microsoft.com/office/powerpoint/2010/main" val="376522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64568" y="226278"/>
            <a:ext cx="5948884" cy="4845504"/>
          </a:xfrm>
        </p:spPr>
        <p:txBody>
          <a:bodyPr>
            <a:normAutofit/>
          </a:bodyPr>
          <a:lstStyle/>
          <a:p>
            <a:r>
              <a:rPr lang="en-US" sz="2000" dirty="0"/>
              <a:t>Go from lower-left corner to the upper-right corner.</a:t>
            </a:r>
          </a:p>
          <a:p>
            <a:r>
              <a:rPr lang="en-US" sz="2000" dirty="0"/>
              <a:t>Each step either goes right or up.</a:t>
            </a: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913695" y="1288376"/>
                <a:ext cx="6035150" cy="483209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Exactly 4 of the steps must be up and the rest to the right to reach the goal</a:t>
                </a:r>
              </a:p>
              <a:p>
                <a:r>
                  <a:rPr lang="en-US" sz="2800" dirty="0">
                    <a:latin typeface="Segoe UI Semilight" panose="020B0402040204020203" pitchFamily="34" charset="0"/>
                    <a:cs typeface="Segoe UI Semilight" panose="020B0402040204020203" pitchFamily="34" charset="0"/>
                  </a:rPr>
                  <a:t>E.g. </a:t>
                </a:r>
                <a14:m>
                  <m:oMath xmlns:m="http://schemas.openxmlformats.org/officeDocument/2006/math">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1</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2</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7</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8</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oMath>
                </a14:m>
                <a:r>
                  <a:rPr lang="en-US" sz="2800" dirty="0">
                    <a:solidFill>
                      <a:schemeClr val="accent4">
                        <a:lumMod val="75000"/>
                      </a:schemeClr>
                    </a:solidFill>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Move 1: </a:t>
                </a:r>
                <a14:m>
                  <m:oMath xmlns:m="http://schemas.openxmlformats.org/officeDocument/2006/math">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r>
                      <a:rPr lang="en-US" sz="2800" b="0" i="1" smtClean="0">
                        <a:solidFill>
                          <a:schemeClr val="accent6"/>
                        </a:solidFill>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Move 5: </a:t>
                </a:r>
                <a14:m>
                  <m:oMath xmlns:m="http://schemas.openxmlformats.org/officeDocument/2006/math">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r>
                  <a:rPr lang="en-US" sz="2800" dirty="0">
                    <a:latin typeface="Segoe UI Semilight" panose="020B0402040204020203" pitchFamily="34" charset="0"/>
                    <a:cs typeface="Segoe UI Semilight" panose="020B0402040204020203" pitchFamily="34" charset="0"/>
                  </a:rPr>
                  <a:t>Move 2: </a:t>
                </a:r>
                <a14:m>
                  <m:oMath xmlns:m="http://schemas.openxmlformats.org/officeDocument/2006/math">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Move 6:</a:t>
                </a:r>
                <a:r>
                  <a:rPr lang="en-US" sz="2800" dirty="0">
                    <a:cs typeface="Segoe UI Semilight" panose="020B0402040204020203" pitchFamily="34" charset="0"/>
                  </a:rPr>
                  <a:t> </a:t>
                </a:r>
                <a14:m>
                  <m:oMath xmlns:m="http://schemas.openxmlformats.org/officeDocument/2006/math">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r>
                  <a:rPr lang="en-US" sz="2800" dirty="0">
                    <a:latin typeface="Segoe UI Semilight" panose="020B0402040204020203" pitchFamily="34" charset="0"/>
                    <a:cs typeface="Segoe UI Semilight" panose="020B0402040204020203" pitchFamily="34" charset="0"/>
                  </a:rPr>
                  <a:t>Move 3: </a:t>
                </a:r>
                <a14:m>
                  <m:oMath xmlns:m="http://schemas.openxmlformats.org/officeDocument/2006/math">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i="1" dirty="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Move 7:</a:t>
                </a:r>
                <a:r>
                  <a:rPr lang="en-US" sz="2800" dirty="0">
                    <a:cs typeface="Segoe UI Semilight" panose="020B0402040204020203" pitchFamily="34" charset="0"/>
                  </a:rPr>
                  <a:t> </a:t>
                </a:r>
                <a14:m>
                  <m:oMath xmlns:m="http://schemas.openxmlformats.org/officeDocument/2006/math">
                    <m:r>
                      <a:rPr lang="en-US" sz="2800" i="1" smtClean="0">
                        <a:solidFill>
                          <a:schemeClr val="accent4">
                            <a:lumMod val="75000"/>
                          </a:schemeClr>
                        </a:solidFill>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r>
                  <a:rPr lang="en-US" sz="2800" dirty="0">
                    <a:latin typeface="Segoe UI Semilight" panose="020B0402040204020203" pitchFamily="34" charset="0"/>
                    <a:cs typeface="Segoe UI Semilight" panose="020B0402040204020203" pitchFamily="34" charset="0"/>
                  </a:rPr>
                  <a:t>Move 4: </a:t>
                </a:r>
                <a14:m>
                  <m:oMath xmlns:m="http://schemas.openxmlformats.org/officeDocument/2006/math">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Move 8:</a:t>
                </a:r>
                <a:r>
                  <a:rPr lang="en-US" sz="2800" dirty="0">
                    <a:cs typeface="Segoe UI Semilight" panose="020B0402040204020203" pitchFamily="34" charset="0"/>
                  </a:rPr>
                  <a:t> </a:t>
                </a:r>
                <a14:m>
                  <m:oMath xmlns:m="http://schemas.openxmlformats.org/officeDocument/2006/math">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oMath>
                </a14:m>
                <a:endParaRPr lang="en-US" sz="2800" dirty="0">
                  <a:solidFill>
                    <a:schemeClr val="accent4">
                      <a:lumMod val="50000"/>
                    </a:schemeClr>
                  </a:solidFill>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913695" y="1288376"/>
                <a:ext cx="6035150" cy="4832092"/>
              </a:xfrm>
              <a:prstGeom prst="rect">
                <a:avLst/>
              </a:prstGeom>
              <a:blipFill>
                <a:blip r:embed="rId3"/>
                <a:stretch>
                  <a:fillRect l="-2020" t="-1261" r="-1212"/>
                </a:stretch>
              </a:blipFill>
            </p:spPr>
            <p:txBody>
              <a:bodyPr/>
              <a:lstStyle/>
              <a:p>
                <a:r>
                  <a:rPr lang="en-US">
                    <a:noFill/>
                  </a:rPr>
                  <a:t> </a:t>
                </a:r>
              </a:p>
            </p:txBody>
          </p:sp>
        </mc:Fallback>
      </mc:AlternateContent>
      <p:pic>
        <p:nvPicPr>
          <p:cNvPr id="10" name="Picture 9" descr="Question Cat">
            <a:extLst>
              <a:ext uri="{FF2B5EF4-FFF2-40B4-BE49-F238E27FC236}">
                <a16:creationId xmlns:a16="http://schemas.microsoft.com/office/drawing/2014/main" id="{3DB1575B-1DA6-4EB4-2768-CC9A430D1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68" y="4919382"/>
            <a:ext cx="1118160" cy="1118160"/>
          </a:xfrm>
          <a:prstGeom prst="rect">
            <a:avLst/>
          </a:prstGeom>
        </p:spPr>
      </p:pic>
      <p:pic>
        <p:nvPicPr>
          <p:cNvPr id="13" name="Graphic 12" descr="A trophy cup">
            <a:extLst>
              <a:ext uri="{FF2B5EF4-FFF2-40B4-BE49-F238E27FC236}">
                <a16:creationId xmlns:a16="http://schemas.microsoft.com/office/drawing/2014/main" id="{960C41CC-1842-A714-F0D1-6D799B0329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9247" y="1562100"/>
            <a:ext cx="714934" cy="714934"/>
          </a:xfrm>
          <a:prstGeom prst="rect">
            <a:avLst/>
          </a:prstGeom>
        </p:spPr>
      </p:pic>
      <p:sp>
        <p:nvSpPr>
          <p:cNvPr id="14" name="Oval 13">
            <a:extLst>
              <a:ext uri="{FF2B5EF4-FFF2-40B4-BE49-F238E27FC236}">
                <a16:creationId xmlns:a16="http://schemas.microsoft.com/office/drawing/2014/main" id="{B93473B5-3F49-B8E2-4B80-674EA101E52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3C9A379-20F3-F8BE-8360-69CDE67787DC}"/>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CFBD91B-29A1-1CA7-73DD-F6954E467AAD}"/>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E05ADC-E04E-32A4-EC9B-B1AA659CD388}"/>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8981911-6FCC-A58D-6093-7FB3A7BD240C}"/>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88560B4-6D6A-44FE-0F2B-1A0764CD7F95}"/>
              </a:ext>
            </a:extLst>
          </p:cNvPr>
          <p:cNvCxnSpPr>
            <a:stCxn id="14" idx="6"/>
            <a:endCxn id="1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AB70EE-CD8C-96AF-9D33-9DBA5B46404F}"/>
              </a:ext>
            </a:extLst>
          </p:cNvPr>
          <p:cNvCxnSpPr>
            <a:cxnSpLocks/>
            <a:stCxn id="16" idx="6"/>
            <a:endCxn id="1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96AC6A-C9D6-A169-A17B-E28D721AAD43}"/>
              </a:ext>
            </a:extLst>
          </p:cNvPr>
          <p:cNvCxnSpPr>
            <a:cxnSpLocks/>
            <a:stCxn id="19" idx="2"/>
            <a:endCxn id="1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48144E-5431-9E47-E40A-1AD4049A70E6}"/>
              </a:ext>
            </a:extLst>
          </p:cNvPr>
          <p:cNvCxnSpPr>
            <a:cxnSpLocks/>
            <a:stCxn id="19" idx="6"/>
            <a:endCxn id="20"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D344CDC-AAEC-D991-750A-7E5246714B2B}"/>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4B528AD-F409-AAAA-1214-2D6ACC89135E}"/>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7DEB599-50C2-EBCF-6C22-F5DBD6A41750}"/>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EE05AF8-7CC9-714E-0F7E-2554A451A5B6}"/>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560CEBD-06C4-43D1-62D2-B717C90DF187}"/>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C18E95A5-B2CD-1B92-F687-CC399DB0B39E}"/>
              </a:ext>
            </a:extLst>
          </p:cNvPr>
          <p:cNvCxnSpPr>
            <a:stCxn id="37" idx="6"/>
            <a:endCxn id="38"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58BF66-2F6D-6840-F869-72BCE58E5DBA}"/>
              </a:ext>
            </a:extLst>
          </p:cNvPr>
          <p:cNvCxnSpPr>
            <a:cxnSpLocks/>
            <a:stCxn id="38" idx="6"/>
            <a:endCxn id="40"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67672FD-D0C3-BC8B-F431-05697ECCE16D}"/>
              </a:ext>
            </a:extLst>
          </p:cNvPr>
          <p:cNvCxnSpPr>
            <a:cxnSpLocks/>
            <a:stCxn id="41" idx="2"/>
            <a:endCxn id="40"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D46F8E8-7B41-0725-810F-F3AB86AE53B3}"/>
              </a:ext>
            </a:extLst>
          </p:cNvPr>
          <p:cNvCxnSpPr>
            <a:cxnSpLocks/>
            <a:stCxn id="41" idx="6"/>
            <a:endCxn id="43"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9F75C11-F496-75A6-C191-303B9479CF07}"/>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76377B3-B942-9FDC-4D5E-AF0A62903EB8}"/>
              </a:ext>
            </a:extLst>
          </p:cNvPr>
          <p:cNvCxnSpPr>
            <a:cxnSpLocks/>
            <a:stCxn id="38" idx="4"/>
            <a:endCxn id="1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BD32523-4A1B-6987-8EEC-9A9560E63A2C}"/>
              </a:ext>
            </a:extLst>
          </p:cNvPr>
          <p:cNvCxnSpPr>
            <a:cxnSpLocks/>
            <a:stCxn id="40" idx="4"/>
            <a:endCxn id="1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328B506-8DB2-B9D0-D53F-8FBA8AA69315}"/>
              </a:ext>
            </a:extLst>
          </p:cNvPr>
          <p:cNvCxnSpPr>
            <a:cxnSpLocks/>
            <a:stCxn id="41" idx="4"/>
            <a:endCxn id="19"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0703851-3919-2B2F-7C0C-CDA205AB3A86}"/>
              </a:ext>
            </a:extLst>
          </p:cNvPr>
          <p:cNvCxnSpPr>
            <a:cxnSpLocks/>
            <a:stCxn id="43" idx="4"/>
            <a:endCxn id="20"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47CBA897-144D-3E1A-E6EC-58B5C03A15CF}"/>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B34FA1CE-3057-7CDB-F65F-DEBF37001BFE}"/>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681D4099-7FF9-D012-9CEC-358EE355FB1D}"/>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E62E537E-BB7F-3DDA-08A1-3DB77365DB7D}"/>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644321F-C717-8C40-8E09-A1117D202DBA}"/>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3550758B-EE08-0187-B134-7154541DDD0F}"/>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8E9D7FD-E153-7496-A0A3-E374A5E9BA13}"/>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DD58853-DB4E-94BF-04E2-0D55C04208E7}"/>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8CED455-5613-3D16-4DF5-B2C60812106D}"/>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6183DA11-DC20-23AD-E970-2B600365E533}"/>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BAB41398-07F5-F02F-9FC3-EDFC6BE74255}"/>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18DFF071-A39E-AB32-0FD6-8EACF6E7A919}"/>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F7BF5528-49C4-FA85-8DF9-6E622F0D710C}"/>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7AB7CC3C-1028-2330-958B-D84BFCD51E39}"/>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8C64B172-9C88-2864-4CEB-56D4EA04D75B}"/>
              </a:ext>
            </a:extLst>
          </p:cNvPr>
          <p:cNvCxnSpPr>
            <a:stCxn id="103" idx="6"/>
            <a:endCxn id="104"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6ED50A1-B6AD-13FC-D570-5ED687A5A892}"/>
              </a:ext>
            </a:extLst>
          </p:cNvPr>
          <p:cNvCxnSpPr>
            <a:cxnSpLocks/>
            <a:stCxn id="104" idx="6"/>
            <a:endCxn id="10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59229C2-94D9-5EA2-51B5-4B78C24AC868}"/>
              </a:ext>
            </a:extLst>
          </p:cNvPr>
          <p:cNvCxnSpPr>
            <a:cxnSpLocks/>
            <a:stCxn id="107" idx="2"/>
            <a:endCxn id="10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3572AA-3233-1BDF-E072-4D77C2766C43}"/>
              </a:ext>
            </a:extLst>
          </p:cNvPr>
          <p:cNvCxnSpPr>
            <a:cxnSpLocks/>
            <a:stCxn id="107" idx="6"/>
            <a:endCxn id="110"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A580C91-2A9F-30A4-DDBF-92CEE3F9E1F8}"/>
              </a:ext>
            </a:extLst>
          </p:cNvPr>
          <p:cNvCxnSpPr>
            <a:cxnSpLocks/>
            <a:stCxn id="103" idx="4"/>
            <a:endCxn id="90"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82AA334-965B-8B6E-22A3-8FB3DBF36EDE}"/>
              </a:ext>
            </a:extLst>
          </p:cNvPr>
          <p:cNvCxnSpPr>
            <a:cxnSpLocks/>
            <a:stCxn id="104" idx="4"/>
            <a:endCxn id="91"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8E214D7-8A68-98A7-2F06-97FFDF404EDE}"/>
              </a:ext>
            </a:extLst>
          </p:cNvPr>
          <p:cNvCxnSpPr>
            <a:cxnSpLocks/>
            <a:stCxn id="106" idx="4"/>
            <a:endCxn id="93"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84BCE86-5EEB-9D64-924C-3419E75911D6}"/>
              </a:ext>
            </a:extLst>
          </p:cNvPr>
          <p:cNvCxnSpPr>
            <a:cxnSpLocks/>
            <a:stCxn id="107" idx="4"/>
            <a:endCxn id="94"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88BE906-C4BE-A6C3-8143-7B1A495464CD}"/>
              </a:ext>
            </a:extLst>
          </p:cNvPr>
          <p:cNvCxnSpPr>
            <a:cxnSpLocks/>
            <a:stCxn id="110" idx="4"/>
            <a:endCxn id="96"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5BABFDA8-65FE-63D7-4EF1-8A7A9F9364DF}"/>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8B535CF0-B7B1-EF00-2E01-CB8955A4C550}"/>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517C93AC-4C4A-D643-0DA7-79ACC7B6EC4B}"/>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27B5DC65-E4C2-5D0E-E62F-221CC012DF9C}"/>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AE1C382E-B6A5-0CD1-68AF-CBA2BD08384E}"/>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786AB4DF-53F5-4A90-137A-5634BE3B612B}"/>
              </a:ext>
            </a:extLst>
          </p:cNvPr>
          <p:cNvCxnSpPr>
            <a:stCxn id="120" idx="6"/>
            <a:endCxn id="121"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C4A0421-1E8C-3590-4D92-37AB8A5802B2}"/>
              </a:ext>
            </a:extLst>
          </p:cNvPr>
          <p:cNvCxnSpPr>
            <a:cxnSpLocks/>
            <a:stCxn id="121" idx="6"/>
            <a:endCxn id="122"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0F740D8-76EF-990F-1E34-5BD29CACA1A1}"/>
              </a:ext>
            </a:extLst>
          </p:cNvPr>
          <p:cNvCxnSpPr>
            <a:cxnSpLocks/>
            <a:stCxn id="123" idx="2"/>
            <a:endCxn id="122"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8B156C1-E253-BFFF-1A93-ED93B98C9C3C}"/>
              </a:ext>
            </a:extLst>
          </p:cNvPr>
          <p:cNvCxnSpPr>
            <a:cxnSpLocks/>
            <a:stCxn id="123" idx="6"/>
            <a:endCxn id="124"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FED2104-1181-AA13-0D73-E22CE1BF433E}"/>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B295E51-0FF6-119A-F1ED-D6AEC101B755}"/>
              </a:ext>
            </a:extLst>
          </p:cNvPr>
          <p:cNvCxnSpPr>
            <a:cxnSpLocks/>
            <a:stCxn id="91" idx="4"/>
            <a:endCxn id="38"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AD2710A-5A09-AC4D-8F74-0DAA07639F04}"/>
              </a:ext>
            </a:extLst>
          </p:cNvPr>
          <p:cNvCxnSpPr>
            <a:cxnSpLocks/>
            <a:stCxn id="93" idx="4"/>
            <a:endCxn id="40"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D556B4C-2D0B-DB10-E4D9-4921B2E778E8}"/>
              </a:ext>
            </a:extLst>
          </p:cNvPr>
          <p:cNvCxnSpPr>
            <a:cxnSpLocks/>
            <a:stCxn id="94" idx="4"/>
            <a:endCxn id="41"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A92F895-CDD0-0CA2-5086-DAD38F426C82}"/>
              </a:ext>
            </a:extLst>
          </p:cNvPr>
          <p:cNvCxnSpPr>
            <a:cxnSpLocks/>
            <a:stCxn id="96" idx="4"/>
            <a:endCxn id="43"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553D890-FC84-B7CE-425F-ACD479AD53F9}"/>
              </a:ext>
            </a:extLst>
          </p:cNvPr>
          <p:cNvCxnSpPr>
            <a:cxnSpLocks/>
            <a:stCxn id="120" idx="4"/>
            <a:endCxn id="103"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CECCF54-04D8-2C3C-BB22-DDB548968E04}"/>
              </a:ext>
            </a:extLst>
          </p:cNvPr>
          <p:cNvCxnSpPr>
            <a:cxnSpLocks/>
            <a:stCxn id="121" idx="4"/>
            <a:endCxn id="104"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5D46BD9-E306-2B36-EDC6-AC8C66DCAFB9}"/>
              </a:ext>
            </a:extLst>
          </p:cNvPr>
          <p:cNvCxnSpPr>
            <a:cxnSpLocks/>
            <a:stCxn id="122" idx="4"/>
            <a:endCxn id="10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9B690DC-CEAD-4F0B-6D61-81866D68A6B9}"/>
              </a:ext>
            </a:extLst>
          </p:cNvPr>
          <p:cNvCxnSpPr>
            <a:cxnSpLocks/>
            <a:stCxn id="123" idx="4"/>
            <a:endCxn id="10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5947780-3097-10A3-DAB0-C3A5747C7986}"/>
              </a:ext>
            </a:extLst>
          </p:cNvPr>
          <p:cNvCxnSpPr>
            <a:cxnSpLocks/>
            <a:stCxn id="124" idx="4"/>
            <a:endCxn id="110"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ACF8D3AB-55F2-B1B1-E6DE-89A1D304A804}"/>
              </a:ext>
            </a:extLst>
          </p:cNvPr>
          <p:cNvSpPr/>
          <p:nvPr/>
        </p:nvSpPr>
        <p:spPr>
          <a:xfrm flipH="1">
            <a:off x="4877396" y="1622707"/>
            <a:ext cx="622454" cy="57822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descr="Question Cat">
            <a:extLst>
              <a:ext uri="{FF2B5EF4-FFF2-40B4-BE49-F238E27FC236}">
                <a16:creationId xmlns:a16="http://schemas.microsoft.com/office/drawing/2014/main" id="{4186840A-D7CB-7385-5E43-521338013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68" y="4919382"/>
            <a:ext cx="1118160" cy="1118160"/>
          </a:xfrm>
          <a:prstGeom prst="rect">
            <a:avLst/>
          </a:prstGeom>
        </p:spPr>
      </p:pic>
      <p:pic>
        <p:nvPicPr>
          <p:cNvPr id="141" name="Graphic 140" descr="A trophy cup">
            <a:extLst>
              <a:ext uri="{FF2B5EF4-FFF2-40B4-BE49-F238E27FC236}">
                <a16:creationId xmlns:a16="http://schemas.microsoft.com/office/drawing/2014/main" id="{E3CB415C-CDA2-8293-C4D1-0FAE5FB82BB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8447" y="1562100"/>
            <a:ext cx="714934" cy="714934"/>
          </a:xfrm>
          <a:prstGeom prst="rect">
            <a:avLst/>
          </a:prstGeom>
        </p:spPr>
      </p:pic>
    </p:spTree>
    <p:extLst>
      <p:ext uri="{BB962C8B-B14F-4D97-AF65-F5344CB8AC3E}">
        <p14:creationId xmlns:p14="http://schemas.microsoft.com/office/powerpoint/2010/main" val="2019688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64568" y="226278"/>
            <a:ext cx="5948884" cy="4845504"/>
          </a:xfrm>
        </p:spPr>
        <p:txBody>
          <a:bodyPr>
            <a:normAutofit/>
          </a:bodyPr>
          <a:lstStyle/>
          <a:p>
            <a:r>
              <a:rPr lang="en-US" sz="2000" dirty="0"/>
              <a:t>Go from lower-left corner to the upper-right corner.</a:t>
            </a:r>
          </a:p>
          <a:p>
            <a:r>
              <a:rPr lang="en-US" sz="2000" dirty="0"/>
              <a:t>Each step either goes right or up.</a:t>
            </a: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913695" y="1288376"/>
                <a:ext cx="6035150" cy="483209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Exactly 4 of the steps must be up and the rest to the right to reach the goal</a:t>
                </a:r>
              </a:p>
              <a:p>
                <a:r>
                  <a:rPr lang="en-US" sz="2800" dirty="0">
                    <a:latin typeface="Segoe UI Semilight" panose="020B0402040204020203" pitchFamily="34" charset="0"/>
                    <a:cs typeface="Segoe UI Semilight" panose="020B0402040204020203" pitchFamily="34" charset="0"/>
                  </a:rPr>
                  <a:t>E.g. </a:t>
                </a:r>
                <a14:m>
                  <m:oMath xmlns:m="http://schemas.openxmlformats.org/officeDocument/2006/math">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2</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4</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5</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7</m:t>
                    </m:r>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oMath>
                </a14:m>
                <a:r>
                  <a:rPr lang="en-US" sz="2800" dirty="0">
                    <a:solidFill>
                      <a:schemeClr val="accent4">
                        <a:lumMod val="75000"/>
                      </a:schemeClr>
                    </a:solidFill>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Move 1:</a:t>
                </a:r>
                <a14:m>
                  <m:oMath xmlns:m="http://schemas.openxmlformats.org/officeDocument/2006/math">
                    <m:r>
                      <a:rPr lang="en-US" sz="2800" b="0" i="0" smtClean="0">
                        <a:latin typeface="Cambria Math" panose="02040503050406030204" pitchFamily="18" charset="0"/>
                        <a:cs typeface="Segoe UI Semilight" panose="020B0402040204020203" pitchFamily="34" charset="0"/>
                      </a:rPr>
                      <m:t> </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Move 5: </a:t>
                </a:r>
                <a14:m>
                  <m:oMath xmlns:m="http://schemas.openxmlformats.org/officeDocument/2006/math">
                    <m:r>
                      <a:rPr lang="en-US" sz="2800" i="1">
                        <a:solidFill>
                          <a:schemeClr val="accent4">
                            <a:lumMod val="75000"/>
                          </a:schemeClr>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r>
                  <a:rPr lang="en-US" sz="2800" dirty="0">
                    <a:latin typeface="Segoe UI Semilight" panose="020B0402040204020203" pitchFamily="34" charset="0"/>
                    <a:cs typeface="Segoe UI Semilight" panose="020B0402040204020203" pitchFamily="34" charset="0"/>
                  </a:rPr>
                  <a:t>Move 2: </a:t>
                </a:r>
                <a14:m>
                  <m:oMath xmlns:m="http://schemas.openxmlformats.org/officeDocument/2006/math">
                    <m:r>
                      <a:rPr lang="en-US" sz="2800" b="0" i="1" smtClean="0">
                        <a:solidFill>
                          <a:schemeClr val="accent4">
                            <a:lumMod val="75000"/>
                          </a:schemeClr>
                        </a:solidFill>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Move 6:</a:t>
                </a:r>
                <a:r>
                  <a:rPr lang="en-US" sz="2800" dirty="0">
                    <a:cs typeface="Segoe UI Semilight" panose="020B0402040204020203" pitchFamily="34" charset="0"/>
                  </a:rPr>
                  <a:t> </a:t>
                </a:r>
                <a14:m>
                  <m:oMath xmlns:m="http://schemas.openxmlformats.org/officeDocument/2006/math">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r>
                  <a:rPr lang="en-US" sz="2800" dirty="0">
                    <a:latin typeface="Segoe UI Semilight" panose="020B0402040204020203" pitchFamily="34" charset="0"/>
                    <a:cs typeface="Segoe UI Semilight" panose="020B0402040204020203" pitchFamily="34" charset="0"/>
                  </a:rPr>
                  <a:t>Move 3: </a:t>
                </a:r>
                <a14:m>
                  <m:oMath xmlns:m="http://schemas.openxmlformats.org/officeDocument/2006/math">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i="1" dirty="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Move 7:</a:t>
                </a:r>
                <a:r>
                  <a:rPr lang="en-US" sz="2800" dirty="0">
                    <a:cs typeface="Segoe UI Semilight" panose="020B0402040204020203" pitchFamily="34" charset="0"/>
                  </a:rPr>
                  <a:t> </a:t>
                </a:r>
                <a14:m>
                  <m:oMath xmlns:m="http://schemas.openxmlformats.org/officeDocument/2006/math">
                    <m:r>
                      <a:rPr lang="en-US" sz="2800" i="1" smtClean="0">
                        <a:solidFill>
                          <a:schemeClr val="accent4">
                            <a:lumMod val="75000"/>
                          </a:schemeClr>
                        </a:solidFill>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r>
                  <a:rPr lang="en-US" sz="2800" dirty="0">
                    <a:latin typeface="Segoe UI Semilight" panose="020B0402040204020203" pitchFamily="34" charset="0"/>
                    <a:cs typeface="Segoe UI Semilight" panose="020B0402040204020203" pitchFamily="34" charset="0"/>
                  </a:rPr>
                  <a:t>Move 4:</a:t>
                </a:r>
                <a14:m>
                  <m:oMath xmlns:m="http://schemas.openxmlformats.org/officeDocument/2006/math">
                    <m:r>
                      <a:rPr lang="en-US" sz="2800" b="0" i="0" smtClean="0">
                        <a:solidFill>
                          <a:schemeClr val="accent4">
                            <a:lumMod val="75000"/>
                          </a:schemeClr>
                        </a:solidFill>
                        <a:latin typeface="Cambria Math" panose="02040503050406030204" pitchFamily="18" charset="0"/>
                        <a:cs typeface="Segoe UI Semilight" panose="020B0402040204020203" pitchFamily="34" charset="0"/>
                      </a:rPr>
                      <m:t> </m:t>
                    </m:r>
                    <m:r>
                      <a:rPr lang="en-US" sz="2800" i="1">
                        <a:solidFill>
                          <a:schemeClr val="accent4">
                            <a:lumMod val="75000"/>
                          </a:schemeClr>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Move 8: </a:t>
                </a:r>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 </m:t>
                    </m:r>
                  </m:oMath>
                </a14:m>
                <a:endParaRPr lang="en-US" sz="2800" dirty="0">
                  <a:solidFill>
                    <a:schemeClr val="accent4">
                      <a:lumMod val="50000"/>
                    </a:schemeClr>
                  </a:solidFill>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913695" y="1288376"/>
                <a:ext cx="6035150" cy="4832092"/>
              </a:xfrm>
              <a:prstGeom prst="rect">
                <a:avLst/>
              </a:prstGeom>
              <a:blipFill>
                <a:blip r:embed="rId3"/>
                <a:stretch>
                  <a:fillRect l="-2020" t="-1261" r="-1313"/>
                </a:stretch>
              </a:blipFill>
            </p:spPr>
            <p:txBody>
              <a:bodyPr/>
              <a:lstStyle/>
              <a:p>
                <a:r>
                  <a:rPr lang="en-US">
                    <a:noFill/>
                  </a:rPr>
                  <a:t> </a:t>
                </a:r>
              </a:p>
            </p:txBody>
          </p:sp>
        </mc:Fallback>
      </mc:AlternateContent>
      <p:pic>
        <p:nvPicPr>
          <p:cNvPr id="10" name="Picture 9" descr="Question Cat">
            <a:extLst>
              <a:ext uri="{FF2B5EF4-FFF2-40B4-BE49-F238E27FC236}">
                <a16:creationId xmlns:a16="http://schemas.microsoft.com/office/drawing/2014/main" id="{3DB1575B-1DA6-4EB4-2768-CC9A430D1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68" y="4919382"/>
            <a:ext cx="1118160" cy="1118160"/>
          </a:xfrm>
          <a:prstGeom prst="rect">
            <a:avLst/>
          </a:prstGeom>
        </p:spPr>
      </p:pic>
      <p:pic>
        <p:nvPicPr>
          <p:cNvPr id="13" name="Graphic 12" descr="A trophy cup">
            <a:extLst>
              <a:ext uri="{FF2B5EF4-FFF2-40B4-BE49-F238E27FC236}">
                <a16:creationId xmlns:a16="http://schemas.microsoft.com/office/drawing/2014/main" id="{960C41CC-1842-A714-F0D1-6D799B0329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9247" y="1562100"/>
            <a:ext cx="714934" cy="714934"/>
          </a:xfrm>
          <a:prstGeom prst="rect">
            <a:avLst/>
          </a:prstGeom>
        </p:spPr>
      </p:pic>
      <p:sp>
        <p:nvSpPr>
          <p:cNvPr id="14" name="Oval 13">
            <a:extLst>
              <a:ext uri="{FF2B5EF4-FFF2-40B4-BE49-F238E27FC236}">
                <a16:creationId xmlns:a16="http://schemas.microsoft.com/office/drawing/2014/main" id="{B93473B5-3F49-B8E2-4B80-674EA101E52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3C9A379-20F3-F8BE-8360-69CDE67787DC}"/>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CFBD91B-29A1-1CA7-73DD-F6954E467AAD}"/>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E05ADC-E04E-32A4-EC9B-B1AA659CD388}"/>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8981911-6FCC-A58D-6093-7FB3A7BD240C}"/>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88560B4-6D6A-44FE-0F2B-1A0764CD7F95}"/>
              </a:ext>
            </a:extLst>
          </p:cNvPr>
          <p:cNvCxnSpPr>
            <a:cxnSpLocks/>
          </p:cNvCxnSpPr>
          <p:nvPr/>
        </p:nvCxnSpPr>
        <p:spPr>
          <a:xfrm>
            <a:off x="963706" y="367664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AB70EE-CD8C-96AF-9D33-9DBA5B46404F}"/>
              </a:ext>
            </a:extLst>
          </p:cNvPr>
          <p:cNvCxnSpPr>
            <a:cxnSpLocks/>
            <a:stCxn id="16" idx="6"/>
            <a:endCxn id="1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96AC6A-C9D6-A169-A17B-E28D721AAD43}"/>
              </a:ext>
            </a:extLst>
          </p:cNvPr>
          <p:cNvCxnSpPr>
            <a:cxnSpLocks/>
            <a:stCxn id="19" idx="2"/>
            <a:endCxn id="1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48144E-5431-9E47-E40A-1AD4049A70E6}"/>
              </a:ext>
            </a:extLst>
          </p:cNvPr>
          <p:cNvCxnSpPr>
            <a:cxnSpLocks/>
            <a:stCxn id="19" idx="6"/>
            <a:endCxn id="20"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D344CDC-AAEC-D991-750A-7E5246714B2B}"/>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4B528AD-F409-AAAA-1214-2D6ACC89135E}"/>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7DEB599-50C2-EBCF-6C22-F5DBD6A41750}"/>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EE05AF8-7CC9-714E-0F7E-2554A451A5B6}"/>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560CEBD-06C4-43D1-62D2-B717C90DF187}"/>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C18E95A5-B2CD-1B92-F687-CC399DB0B39E}"/>
              </a:ext>
            </a:extLst>
          </p:cNvPr>
          <p:cNvCxnSpPr>
            <a:stCxn id="37" idx="6"/>
            <a:endCxn id="38"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58BF66-2F6D-6840-F869-72BCE58E5DBA}"/>
              </a:ext>
            </a:extLst>
          </p:cNvPr>
          <p:cNvCxnSpPr>
            <a:cxnSpLocks/>
          </p:cNvCxnSpPr>
          <p:nvPr/>
        </p:nvCxnSpPr>
        <p:spPr>
          <a:xfrm flipV="1">
            <a:off x="2066365" y="369009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67672FD-D0C3-BC8B-F431-05697ECCE16D}"/>
              </a:ext>
            </a:extLst>
          </p:cNvPr>
          <p:cNvCxnSpPr>
            <a:cxnSpLocks/>
            <a:stCxn id="41" idx="2"/>
            <a:endCxn id="40"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D46F8E8-7B41-0725-810F-F3AB86AE53B3}"/>
              </a:ext>
            </a:extLst>
          </p:cNvPr>
          <p:cNvCxnSpPr>
            <a:cxnSpLocks/>
            <a:stCxn id="41" idx="6"/>
            <a:endCxn id="43"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9F75C11-F496-75A6-C191-303B9479CF07}"/>
              </a:ext>
            </a:extLst>
          </p:cNvPr>
          <p:cNvCxnSpPr>
            <a:cxnSpLocks/>
          </p:cNvCxnSpPr>
          <p:nvPr/>
        </p:nvCxnSpPr>
        <p:spPr>
          <a:xfrm>
            <a:off x="1933253"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76377B3-B942-9FDC-4D5E-AF0A62903EB8}"/>
              </a:ext>
            </a:extLst>
          </p:cNvPr>
          <p:cNvCxnSpPr>
            <a:cxnSpLocks/>
          </p:cNvCxnSpPr>
          <p:nvPr/>
        </p:nvCxnSpPr>
        <p:spPr>
          <a:xfrm>
            <a:off x="830802"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BD32523-4A1B-6987-8EEC-9A9560E63A2C}"/>
              </a:ext>
            </a:extLst>
          </p:cNvPr>
          <p:cNvCxnSpPr>
            <a:cxnSpLocks/>
            <a:stCxn id="40" idx="4"/>
            <a:endCxn id="1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328B506-8DB2-B9D0-D53F-8FBA8AA69315}"/>
              </a:ext>
            </a:extLst>
          </p:cNvPr>
          <p:cNvCxnSpPr>
            <a:cxnSpLocks/>
            <a:stCxn id="41" idx="4"/>
            <a:endCxn id="19"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0703851-3919-2B2F-7C0C-CDA205AB3A86}"/>
              </a:ext>
            </a:extLst>
          </p:cNvPr>
          <p:cNvCxnSpPr>
            <a:cxnSpLocks/>
            <a:stCxn id="43" idx="4"/>
            <a:endCxn id="20"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47CBA897-144D-3E1A-E6EC-58B5C03A15CF}"/>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B34FA1CE-3057-7CDB-F65F-DEBF37001BFE}"/>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681D4099-7FF9-D012-9CEC-358EE355FB1D}"/>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E62E537E-BB7F-3DDA-08A1-3DB77365DB7D}"/>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644321F-C717-8C40-8E09-A1117D202DBA}"/>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3550758B-EE08-0187-B134-7154541DDD0F}"/>
              </a:ext>
            </a:extLst>
          </p:cNvPr>
          <p:cNvCxnSpPr>
            <a:cxnSpLocks/>
          </p:cNvCxnSpPr>
          <p:nvPr/>
        </p:nvCxnSpPr>
        <p:spPr>
          <a:xfrm>
            <a:off x="963706" y="5493124"/>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8E9D7FD-E153-7496-A0A3-E374A5E9BA13}"/>
              </a:ext>
            </a:extLst>
          </p:cNvPr>
          <p:cNvCxnSpPr>
            <a:cxnSpLocks/>
          </p:cNvCxnSpPr>
          <p:nvPr/>
        </p:nvCxnSpPr>
        <p:spPr>
          <a:xfrm flipV="1">
            <a:off x="2066365" y="464315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DD58853-DB4E-94BF-04E2-0D55C04208E7}"/>
              </a:ext>
            </a:extLst>
          </p:cNvPr>
          <p:cNvCxnSpPr>
            <a:cxnSpLocks/>
          </p:cNvCxnSpPr>
          <p:nvPr/>
        </p:nvCxnSpPr>
        <p:spPr>
          <a:xfrm flipH="1">
            <a:off x="3169024" y="2828616"/>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8CED455-5613-3D16-4DF5-B2C60812106D}"/>
              </a:ext>
            </a:extLst>
          </p:cNvPr>
          <p:cNvCxnSpPr>
            <a:cxnSpLocks/>
          </p:cNvCxnSpPr>
          <p:nvPr/>
        </p:nvCxnSpPr>
        <p:spPr>
          <a:xfrm>
            <a:off x="4271682" y="1853452"/>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6183DA11-DC20-23AD-E970-2B600365E533}"/>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BAB41398-07F5-F02F-9FC3-EDFC6BE74255}"/>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18DFF071-A39E-AB32-0FD6-8EACF6E7A919}"/>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F7BF5528-49C4-FA85-8DF9-6E622F0D710C}"/>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7AB7CC3C-1028-2330-958B-D84BFCD51E39}"/>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8C64B172-9C88-2864-4CEB-56D4EA04D75B}"/>
              </a:ext>
            </a:extLst>
          </p:cNvPr>
          <p:cNvCxnSpPr>
            <a:stCxn id="103" idx="6"/>
            <a:endCxn id="104"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6ED50A1-B6AD-13FC-D570-5ED687A5A892}"/>
              </a:ext>
            </a:extLst>
          </p:cNvPr>
          <p:cNvCxnSpPr>
            <a:cxnSpLocks/>
            <a:stCxn id="104" idx="6"/>
            <a:endCxn id="10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59229C2-94D9-5EA2-51B5-4B78C24AC868}"/>
              </a:ext>
            </a:extLst>
          </p:cNvPr>
          <p:cNvCxnSpPr>
            <a:cxnSpLocks/>
          </p:cNvCxnSpPr>
          <p:nvPr/>
        </p:nvCxnSpPr>
        <p:spPr>
          <a:xfrm flipH="1">
            <a:off x="3169024" y="369009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3572AA-3233-1BDF-E072-4D77C2766C43}"/>
              </a:ext>
            </a:extLst>
          </p:cNvPr>
          <p:cNvCxnSpPr>
            <a:cxnSpLocks/>
            <a:stCxn id="107" idx="6"/>
            <a:endCxn id="110"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A580C91-2A9F-30A4-DDBF-92CEE3F9E1F8}"/>
              </a:ext>
            </a:extLst>
          </p:cNvPr>
          <p:cNvCxnSpPr>
            <a:cxnSpLocks/>
            <a:stCxn id="103" idx="4"/>
            <a:endCxn id="90"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82AA334-965B-8B6E-22A3-8FB3DBF36EDE}"/>
              </a:ext>
            </a:extLst>
          </p:cNvPr>
          <p:cNvCxnSpPr>
            <a:cxnSpLocks/>
            <a:stCxn id="104" idx="4"/>
            <a:endCxn id="91"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8E214D7-8A68-98A7-2F06-97FFDF404EDE}"/>
              </a:ext>
            </a:extLst>
          </p:cNvPr>
          <p:cNvCxnSpPr>
            <a:cxnSpLocks/>
          </p:cNvCxnSpPr>
          <p:nvPr/>
        </p:nvCxnSpPr>
        <p:spPr>
          <a:xfrm>
            <a:off x="5232991"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84BCE86-5EEB-9D64-924C-3419E75911D6}"/>
              </a:ext>
            </a:extLst>
          </p:cNvPr>
          <p:cNvCxnSpPr>
            <a:cxnSpLocks/>
            <a:stCxn id="107" idx="4"/>
            <a:endCxn id="94"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88BE906-C4BE-A6C3-8143-7B1A495464CD}"/>
              </a:ext>
            </a:extLst>
          </p:cNvPr>
          <p:cNvCxnSpPr>
            <a:cxnSpLocks/>
          </p:cNvCxnSpPr>
          <p:nvPr/>
        </p:nvCxnSpPr>
        <p:spPr>
          <a:xfrm>
            <a:off x="303679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5BABFDA8-65FE-63D7-4EF1-8A7A9F9364DF}"/>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8B535CF0-B7B1-EF00-2E01-CB8955A4C550}"/>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517C93AC-4C4A-D643-0DA7-79ACC7B6EC4B}"/>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27B5DC65-E4C2-5D0E-E62F-221CC012DF9C}"/>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AE1C382E-B6A5-0CD1-68AF-CBA2BD08384E}"/>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786AB4DF-53F5-4A90-137A-5634BE3B612B}"/>
              </a:ext>
            </a:extLst>
          </p:cNvPr>
          <p:cNvCxnSpPr>
            <a:stCxn id="120" idx="6"/>
            <a:endCxn id="121"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C4A0421-1E8C-3590-4D92-37AB8A5802B2}"/>
              </a:ext>
            </a:extLst>
          </p:cNvPr>
          <p:cNvCxnSpPr>
            <a:cxnSpLocks/>
            <a:stCxn id="121" idx="6"/>
            <a:endCxn id="122"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0F740D8-76EF-990F-1E34-5BD29CACA1A1}"/>
              </a:ext>
            </a:extLst>
          </p:cNvPr>
          <p:cNvCxnSpPr>
            <a:cxnSpLocks/>
            <a:stCxn id="123" idx="2"/>
            <a:endCxn id="122"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8B156C1-E253-BFFF-1A93-ED93B98C9C3C}"/>
              </a:ext>
            </a:extLst>
          </p:cNvPr>
          <p:cNvCxnSpPr>
            <a:cxnSpLocks/>
          </p:cNvCxnSpPr>
          <p:nvPr/>
        </p:nvCxnSpPr>
        <p:spPr>
          <a:xfrm>
            <a:off x="4271683" y="369009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FED2104-1181-AA13-0D73-E22CE1BF433E}"/>
              </a:ext>
            </a:extLst>
          </p:cNvPr>
          <p:cNvCxnSpPr>
            <a:cxnSpLocks/>
          </p:cNvCxnSpPr>
          <p:nvPr/>
        </p:nvCxnSpPr>
        <p:spPr>
          <a:xfrm>
            <a:off x="3036794" y="3807757"/>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B295E51-0FF6-119A-F1ED-D6AEC101B755}"/>
              </a:ext>
            </a:extLst>
          </p:cNvPr>
          <p:cNvCxnSpPr>
            <a:cxnSpLocks/>
          </p:cNvCxnSpPr>
          <p:nvPr/>
        </p:nvCxnSpPr>
        <p:spPr>
          <a:xfrm>
            <a:off x="831477"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AD2710A-5A09-AC4D-8F74-0DAA07639F04}"/>
              </a:ext>
            </a:extLst>
          </p:cNvPr>
          <p:cNvCxnSpPr>
            <a:cxnSpLocks/>
          </p:cNvCxnSpPr>
          <p:nvPr/>
        </p:nvCxnSpPr>
        <p:spPr>
          <a:xfrm>
            <a:off x="1933253" y="3807757"/>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D556B4C-2D0B-DB10-E4D9-4921B2E778E8}"/>
              </a:ext>
            </a:extLst>
          </p:cNvPr>
          <p:cNvCxnSpPr>
            <a:cxnSpLocks/>
            <a:stCxn id="94" idx="4"/>
            <a:endCxn id="41"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A92F895-CDD0-0CA2-5086-DAD38F426C82}"/>
              </a:ext>
            </a:extLst>
          </p:cNvPr>
          <p:cNvCxnSpPr>
            <a:cxnSpLocks/>
            <a:stCxn id="96" idx="4"/>
            <a:endCxn id="43"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553D890-FC84-B7CE-425F-ACD479AD53F9}"/>
              </a:ext>
            </a:extLst>
          </p:cNvPr>
          <p:cNvCxnSpPr>
            <a:cxnSpLocks/>
            <a:stCxn id="120" idx="4"/>
            <a:endCxn id="103"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CECCF54-04D8-2C3C-BB22-DDB548968E04}"/>
              </a:ext>
            </a:extLst>
          </p:cNvPr>
          <p:cNvCxnSpPr>
            <a:cxnSpLocks/>
            <a:stCxn id="121" idx="4"/>
            <a:endCxn id="104"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5D46BD9-E306-2B36-EDC6-AC8C66DCAFB9}"/>
              </a:ext>
            </a:extLst>
          </p:cNvPr>
          <p:cNvCxnSpPr>
            <a:cxnSpLocks/>
            <a:stCxn id="122" idx="4"/>
            <a:endCxn id="10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9B690DC-CEAD-4F0B-6D61-81866D68A6B9}"/>
              </a:ext>
            </a:extLst>
          </p:cNvPr>
          <p:cNvCxnSpPr>
            <a:cxnSpLocks/>
          </p:cNvCxnSpPr>
          <p:nvPr/>
        </p:nvCxnSpPr>
        <p:spPr>
          <a:xfrm>
            <a:off x="5242113"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5947780-3097-10A3-DAB0-C3A5747C7986}"/>
              </a:ext>
            </a:extLst>
          </p:cNvPr>
          <p:cNvCxnSpPr>
            <a:cxnSpLocks/>
          </p:cNvCxnSpPr>
          <p:nvPr/>
        </p:nvCxnSpPr>
        <p:spPr>
          <a:xfrm>
            <a:off x="4142505"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ACF8D3AB-55F2-B1B1-E6DE-89A1D304A804}"/>
              </a:ext>
            </a:extLst>
          </p:cNvPr>
          <p:cNvSpPr/>
          <p:nvPr/>
        </p:nvSpPr>
        <p:spPr>
          <a:xfrm flipH="1">
            <a:off x="4877396" y="1622707"/>
            <a:ext cx="622454" cy="57822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descr="Question Cat">
            <a:extLst>
              <a:ext uri="{FF2B5EF4-FFF2-40B4-BE49-F238E27FC236}">
                <a16:creationId xmlns:a16="http://schemas.microsoft.com/office/drawing/2014/main" id="{4186840A-D7CB-7385-5E43-521338013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68" y="4919382"/>
            <a:ext cx="1118160" cy="1118160"/>
          </a:xfrm>
          <a:prstGeom prst="rect">
            <a:avLst/>
          </a:prstGeom>
        </p:spPr>
      </p:pic>
      <p:pic>
        <p:nvPicPr>
          <p:cNvPr id="141" name="Graphic 140" descr="A trophy cup">
            <a:extLst>
              <a:ext uri="{FF2B5EF4-FFF2-40B4-BE49-F238E27FC236}">
                <a16:creationId xmlns:a16="http://schemas.microsoft.com/office/drawing/2014/main" id="{E3CB415C-CDA2-8293-C4D1-0FAE5FB82BB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8447" y="1562100"/>
            <a:ext cx="714934" cy="714934"/>
          </a:xfrm>
          <a:prstGeom prst="rect">
            <a:avLst/>
          </a:prstGeom>
        </p:spPr>
      </p:pic>
    </p:spTree>
    <p:extLst>
      <p:ext uri="{BB962C8B-B14F-4D97-AF65-F5344CB8AC3E}">
        <p14:creationId xmlns:p14="http://schemas.microsoft.com/office/powerpoint/2010/main" val="193849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94B9-0347-42C5-B17C-ED9B5B9FDD2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C417E6E-5803-48E9-B9D4-E6D3D2F16278}"/>
              </a:ext>
            </a:extLst>
          </p:cNvPr>
          <p:cNvSpPr>
            <a:spLocks noGrp="1"/>
          </p:cNvSpPr>
          <p:nvPr>
            <p:ph idx="1"/>
          </p:nvPr>
        </p:nvSpPr>
        <p:spPr>
          <a:xfrm>
            <a:off x="575240" y="1463857"/>
            <a:ext cx="11357680" cy="4845504"/>
          </a:xfrm>
        </p:spPr>
        <p:txBody>
          <a:bodyPr>
            <a:normAutofit lnSpcReduction="10000"/>
          </a:bodyPr>
          <a:lstStyle/>
          <a:p>
            <a:pPr marL="0" indent="0">
              <a:buNone/>
            </a:pPr>
            <a:r>
              <a:rPr lang="en-US" b="1" dirty="0"/>
              <a:t>Homework 1 </a:t>
            </a:r>
            <a:r>
              <a:rPr lang="en-US" dirty="0"/>
              <a:t>will be released tonight, due next Wednesday (7/1)</a:t>
            </a:r>
          </a:p>
          <a:p>
            <a:pPr marL="0" indent="0">
              <a:buNone/>
            </a:pPr>
            <a:r>
              <a:rPr lang="en-US" dirty="0"/>
              <a:t>&gt; All content for the homework will be covered by today’s lecture</a:t>
            </a:r>
          </a:p>
          <a:p>
            <a:pPr marL="0" indent="0">
              <a:buNone/>
            </a:pPr>
            <a:r>
              <a:rPr lang="en-US" dirty="0"/>
              <a:t>&gt; Collaboration is encouraged but follow collaboration policy (syllabus)</a:t>
            </a:r>
          </a:p>
          <a:p>
            <a:pPr marL="0" indent="0">
              <a:buNone/>
            </a:pPr>
            <a:r>
              <a:rPr lang="en-US" dirty="0"/>
              <a:t>&gt; Justify your answers! We want to see your thought process</a:t>
            </a:r>
          </a:p>
          <a:p>
            <a:pPr marL="36576" lvl="1"/>
            <a:r>
              <a:rPr lang="en-US" sz="2000" dirty="0"/>
              <a:t>Not a proof (unless we say to prove something). But enough explanation that someone who followed lecture but hasn’t seen the problem would fully understand where your answer came from (and believe it’s correct)</a:t>
            </a:r>
          </a:p>
          <a:p>
            <a:pPr marL="0" indent="0">
              <a:buNone/>
            </a:pPr>
            <a:r>
              <a:rPr lang="en-US" dirty="0"/>
              <a:t>&gt; Coding question</a:t>
            </a:r>
          </a:p>
          <a:p>
            <a:pPr marL="0" indent="0">
              <a:buNone/>
            </a:pPr>
            <a:r>
              <a:rPr lang="en-US" dirty="0"/>
              <a:t>&gt; We’re here to help! </a:t>
            </a:r>
          </a:p>
          <a:p>
            <a:pPr lvl="1"/>
            <a:r>
              <a:rPr lang="en-US" dirty="0"/>
              <a:t>  </a:t>
            </a:r>
            <a:r>
              <a:rPr lang="en-US" u="sng" dirty="0"/>
              <a:t>Office hour</a:t>
            </a:r>
            <a:r>
              <a:rPr lang="en-US" dirty="0"/>
              <a:t> schedule posted on the course website</a:t>
            </a:r>
          </a:p>
          <a:p>
            <a:pPr lvl="1"/>
            <a:r>
              <a:rPr lang="en-US" dirty="0"/>
              <a:t>  </a:t>
            </a:r>
            <a:r>
              <a:rPr lang="en-US" u="sng" dirty="0" err="1"/>
              <a:t>Edstem</a:t>
            </a:r>
            <a:r>
              <a:rPr lang="en-US" u="sng" dirty="0"/>
              <a:t> discussion board</a:t>
            </a:r>
          </a:p>
          <a:p>
            <a:pPr marL="0" indent="0">
              <a:buNone/>
            </a:pPr>
            <a:endParaRPr lang="en-US" dirty="0"/>
          </a:p>
        </p:txBody>
      </p:sp>
    </p:spTree>
    <p:extLst>
      <p:ext uri="{BB962C8B-B14F-4D97-AF65-F5344CB8AC3E}">
        <p14:creationId xmlns:p14="http://schemas.microsoft.com/office/powerpoint/2010/main" val="31269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64568" y="226278"/>
            <a:ext cx="5948884" cy="4845504"/>
          </a:xfrm>
        </p:spPr>
        <p:txBody>
          <a:bodyPr>
            <a:normAutofit/>
          </a:bodyPr>
          <a:lstStyle/>
          <a:p>
            <a:r>
              <a:rPr lang="en-US" sz="2000" dirty="0"/>
              <a:t>Go from lower-left corner to the upper-right corner.</a:t>
            </a:r>
          </a:p>
          <a:p>
            <a:r>
              <a:rPr lang="en-US" sz="2000" dirty="0"/>
              <a:t>Each step either goes right or up.</a:t>
            </a: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913695" y="1288376"/>
                <a:ext cx="6035150" cy="526297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Exactly 4 of the steps must be up and the rest to the right to reach the goal</a:t>
                </a:r>
              </a:p>
              <a:p>
                <a:endParaRPr lang="en-US" sz="2800" dirty="0">
                  <a:latin typeface="Segoe UI Semilight" panose="020B0402040204020203" pitchFamily="34" charset="0"/>
                  <a:cs typeface="Segoe UI Semilight" panose="020B0402040204020203" pitchFamily="34" charset="0"/>
                </a:endParaRPr>
              </a:p>
              <a:p>
                <a:r>
                  <a:rPr lang="en-US" sz="2800" b="1" dirty="0">
                    <a:latin typeface="Segoe UI Semilight" panose="020B0402040204020203" pitchFamily="34" charset="0"/>
                    <a:cs typeface="Segoe UI Semilight" panose="020B0402040204020203" pitchFamily="34" charset="0"/>
                  </a:rPr>
                  <a:t>Choose which SET of 4 of the moves will be up (the others will be right).</a:t>
                </a:r>
              </a:p>
              <a:p>
                <a:endParaRPr lang="en-US" sz="2800" b="1" dirty="0">
                  <a:latin typeface="Segoe UI Semilight" panose="020B0402040204020203" pitchFamily="34" charset="0"/>
                  <a:cs typeface="Segoe UI Semilight" panose="020B0402040204020203" pitchFamily="34" charset="0"/>
                </a:endParaRPr>
              </a:p>
              <a:p>
                <a:r>
                  <a:rPr lang="en-US" sz="2800" b="0" dirty="0">
                    <a:latin typeface="Segoe UI Semilight" panose="020B0402040204020203" pitchFamily="34" charset="0"/>
                    <a:cs typeface="Segoe UI Semilight" panose="020B0402040204020203" pitchFamily="34" charset="0"/>
                  </a:rPr>
                  <a:t>How many size-4 subsets of</a:t>
                </a:r>
                <a:r>
                  <a:rPr lang="en-US" sz="2800" b="0" dirty="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1</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2</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3</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4</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5</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6</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7</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8</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are there?</a:t>
                </a:r>
              </a:p>
              <a:p>
                <a:r>
                  <a:rPr lang="en-US" sz="2800" b="1" dirty="0">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913695" y="1288376"/>
                <a:ext cx="6035150" cy="5262979"/>
              </a:xfrm>
              <a:prstGeom prst="rect">
                <a:avLst/>
              </a:prstGeom>
              <a:blipFill>
                <a:blip r:embed="rId3"/>
                <a:stretch>
                  <a:fillRect l="-2020" t="-1157" r="-1212"/>
                </a:stretch>
              </a:blipFill>
            </p:spPr>
            <p:txBody>
              <a:bodyPr/>
              <a:lstStyle/>
              <a:p>
                <a:r>
                  <a:rPr lang="en-US">
                    <a:noFill/>
                  </a:rPr>
                  <a:t> </a:t>
                </a:r>
              </a:p>
            </p:txBody>
          </p:sp>
        </mc:Fallback>
      </mc:AlternateContent>
      <p:pic>
        <p:nvPicPr>
          <p:cNvPr id="10" name="Picture 9" descr="Question Cat">
            <a:extLst>
              <a:ext uri="{FF2B5EF4-FFF2-40B4-BE49-F238E27FC236}">
                <a16:creationId xmlns:a16="http://schemas.microsoft.com/office/drawing/2014/main" id="{3DB1575B-1DA6-4EB4-2768-CC9A430D1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68" y="4919382"/>
            <a:ext cx="1118160" cy="1118160"/>
          </a:xfrm>
          <a:prstGeom prst="rect">
            <a:avLst/>
          </a:prstGeom>
        </p:spPr>
      </p:pic>
      <p:pic>
        <p:nvPicPr>
          <p:cNvPr id="13" name="Graphic 12" descr="A trophy cup">
            <a:extLst>
              <a:ext uri="{FF2B5EF4-FFF2-40B4-BE49-F238E27FC236}">
                <a16:creationId xmlns:a16="http://schemas.microsoft.com/office/drawing/2014/main" id="{960C41CC-1842-A714-F0D1-6D799B0329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9247" y="1562100"/>
            <a:ext cx="714934" cy="714934"/>
          </a:xfrm>
          <a:prstGeom prst="rect">
            <a:avLst/>
          </a:prstGeom>
        </p:spPr>
      </p:pic>
      <p:sp>
        <p:nvSpPr>
          <p:cNvPr id="14" name="Oval 13">
            <a:extLst>
              <a:ext uri="{FF2B5EF4-FFF2-40B4-BE49-F238E27FC236}">
                <a16:creationId xmlns:a16="http://schemas.microsoft.com/office/drawing/2014/main" id="{B93473B5-3F49-B8E2-4B80-674EA101E52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3C9A379-20F3-F8BE-8360-69CDE67787DC}"/>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CFBD91B-29A1-1CA7-73DD-F6954E467AAD}"/>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E05ADC-E04E-32A4-EC9B-B1AA659CD388}"/>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8981911-6FCC-A58D-6093-7FB3A7BD240C}"/>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88560B4-6D6A-44FE-0F2B-1A0764CD7F95}"/>
              </a:ext>
            </a:extLst>
          </p:cNvPr>
          <p:cNvCxnSpPr>
            <a:stCxn id="14" idx="6"/>
            <a:endCxn id="1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AB70EE-CD8C-96AF-9D33-9DBA5B46404F}"/>
              </a:ext>
            </a:extLst>
          </p:cNvPr>
          <p:cNvCxnSpPr>
            <a:cxnSpLocks/>
            <a:stCxn id="16" idx="6"/>
            <a:endCxn id="1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96AC6A-C9D6-A169-A17B-E28D721AAD43}"/>
              </a:ext>
            </a:extLst>
          </p:cNvPr>
          <p:cNvCxnSpPr>
            <a:cxnSpLocks/>
            <a:stCxn id="19" idx="2"/>
            <a:endCxn id="1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48144E-5431-9E47-E40A-1AD4049A70E6}"/>
              </a:ext>
            </a:extLst>
          </p:cNvPr>
          <p:cNvCxnSpPr>
            <a:cxnSpLocks/>
            <a:stCxn id="19" idx="6"/>
            <a:endCxn id="20"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D344CDC-AAEC-D991-750A-7E5246714B2B}"/>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4B528AD-F409-AAAA-1214-2D6ACC89135E}"/>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7DEB599-50C2-EBCF-6C22-F5DBD6A41750}"/>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EE05AF8-7CC9-714E-0F7E-2554A451A5B6}"/>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560CEBD-06C4-43D1-62D2-B717C90DF187}"/>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C18E95A5-B2CD-1B92-F687-CC399DB0B39E}"/>
              </a:ext>
            </a:extLst>
          </p:cNvPr>
          <p:cNvCxnSpPr>
            <a:stCxn id="37" idx="6"/>
            <a:endCxn id="38"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58BF66-2F6D-6840-F869-72BCE58E5DBA}"/>
              </a:ext>
            </a:extLst>
          </p:cNvPr>
          <p:cNvCxnSpPr>
            <a:cxnSpLocks/>
            <a:stCxn id="38" idx="6"/>
            <a:endCxn id="40"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67672FD-D0C3-BC8B-F431-05697ECCE16D}"/>
              </a:ext>
            </a:extLst>
          </p:cNvPr>
          <p:cNvCxnSpPr>
            <a:cxnSpLocks/>
            <a:stCxn id="41" idx="2"/>
            <a:endCxn id="40"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D46F8E8-7B41-0725-810F-F3AB86AE53B3}"/>
              </a:ext>
            </a:extLst>
          </p:cNvPr>
          <p:cNvCxnSpPr>
            <a:cxnSpLocks/>
            <a:stCxn id="41" idx="6"/>
            <a:endCxn id="43"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9F75C11-F496-75A6-C191-303B9479CF07}"/>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76377B3-B942-9FDC-4D5E-AF0A62903EB8}"/>
              </a:ext>
            </a:extLst>
          </p:cNvPr>
          <p:cNvCxnSpPr>
            <a:cxnSpLocks/>
            <a:stCxn id="38" idx="4"/>
            <a:endCxn id="1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BD32523-4A1B-6987-8EEC-9A9560E63A2C}"/>
              </a:ext>
            </a:extLst>
          </p:cNvPr>
          <p:cNvCxnSpPr>
            <a:cxnSpLocks/>
            <a:stCxn id="40" idx="4"/>
            <a:endCxn id="1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328B506-8DB2-B9D0-D53F-8FBA8AA69315}"/>
              </a:ext>
            </a:extLst>
          </p:cNvPr>
          <p:cNvCxnSpPr>
            <a:cxnSpLocks/>
            <a:stCxn id="41" idx="4"/>
            <a:endCxn id="19"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0703851-3919-2B2F-7C0C-CDA205AB3A86}"/>
              </a:ext>
            </a:extLst>
          </p:cNvPr>
          <p:cNvCxnSpPr>
            <a:cxnSpLocks/>
            <a:stCxn id="43" idx="4"/>
            <a:endCxn id="20"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47CBA897-144D-3E1A-E6EC-58B5C03A15CF}"/>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B34FA1CE-3057-7CDB-F65F-DEBF37001BFE}"/>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681D4099-7FF9-D012-9CEC-358EE355FB1D}"/>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E62E537E-BB7F-3DDA-08A1-3DB77365DB7D}"/>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644321F-C717-8C40-8E09-A1117D202DBA}"/>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3550758B-EE08-0187-B134-7154541DDD0F}"/>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8E9D7FD-E153-7496-A0A3-E374A5E9BA13}"/>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DD58853-DB4E-94BF-04E2-0D55C04208E7}"/>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8CED455-5613-3D16-4DF5-B2C60812106D}"/>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6183DA11-DC20-23AD-E970-2B600365E533}"/>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BAB41398-07F5-F02F-9FC3-EDFC6BE74255}"/>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18DFF071-A39E-AB32-0FD6-8EACF6E7A919}"/>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F7BF5528-49C4-FA85-8DF9-6E622F0D710C}"/>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7AB7CC3C-1028-2330-958B-D84BFCD51E39}"/>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8C64B172-9C88-2864-4CEB-56D4EA04D75B}"/>
              </a:ext>
            </a:extLst>
          </p:cNvPr>
          <p:cNvCxnSpPr>
            <a:stCxn id="103" idx="6"/>
            <a:endCxn id="104"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6ED50A1-B6AD-13FC-D570-5ED687A5A892}"/>
              </a:ext>
            </a:extLst>
          </p:cNvPr>
          <p:cNvCxnSpPr>
            <a:cxnSpLocks/>
            <a:stCxn id="104" idx="6"/>
            <a:endCxn id="10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59229C2-94D9-5EA2-51B5-4B78C24AC868}"/>
              </a:ext>
            </a:extLst>
          </p:cNvPr>
          <p:cNvCxnSpPr>
            <a:cxnSpLocks/>
            <a:stCxn id="107" idx="2"/>
            <a:endCxn id="10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3572AA-3233-1BDF-E072-4D77C2766C43}"/>
              </a:ext>
            </a:extLst>
          </p:cNvPr>
          <p:cNvCxnSpPr>
            <a:cxnSpLocks/>
            <a:stCxn id="107" idx="6"/>
            <a:endCxn id="110"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A580C91-2A9F-30A4-DDBF-92CEE3F9E1F8}"/>
              </a:ext>
            </a:extLst>
          </p:cNvPr>
          <p:cNvCxnSpPr>
            <a:cxnSpLocks/>
            <a:stCxn id="103" idx="4"/>
            <a:endCxn id="90"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82AA334-965B-8B6E-22A3-8FB3DBF36EDE}"/>
              </a:ext>
            </a:extLst>
          </p:cNvPr>
          <p:cNvCxnSpPr>
            <a:cxnSpLocks/>
            <a:stCxn id="104" idx="4"/>
            <a:endCxn id="91"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8E214D7-8A68-98A7-2F06-97FFDF404EDE}"/>
              </a:ext>
            </a:extLst>
          </p:cNvPr>
          <p:cNvCxnSpPr>
            <a:cxnSpLocks/>
            <a:stCxn id="106" idx="4"/>
            <a:endCxn id="93"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84BCE86-5EEB-9D64-924C-3419E75911D6}"/>
              </a:ext>
            </a:extLst>
          </p:cNvPr>
          <p:cNvCxnSpPr>
            <a:cxnSpLocks/>
            <a:stCxn id="107" idx="4"/>
            <a:endCxn id="94"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88BE906-C4BE-A6C3-8143-7B1A495464CD}"/>
              </a:ext>
            </a:extLst>
          </p:cNvPr>
          <p:cNvCxnSpPr>
            <a:cxnSpLocks/>
            <a:stCxn id="110" idx="4"/>
            <a:endCxn id="96"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5BABFDA8-65FE-63D7-4EF1-8A7A9F9364DF}"/>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8B535CF0-B7B1-EF00-2E01-CB8955A4C550}"/>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517C93AC-4C4A-D643-0DA7-79ACC7B6EC4B}"/>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27B5DC65-E4C2-5D0E-E62F-221CC012DF9C}"/>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AE1C382E-B6A5-0CD1-68AF-CBA2BD08384E}"/>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786AB4DF-53F5-4A90-137A-5634BE3B612B}"/>
              </a:ext>
            </a:extLst>
          </p:cNvPr>
          <p:cNvCxnSpPr>
            <a:stCxn id="120" idx="6"/>
            <a:endCxn id="121"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C4A0421-1E8C-3590-4D92-37AB8A5802B2}"/>
              </a:ext>
            </a:extLst>
          </p:cNvPr>
          <p:cNvCxnSpPr>
            <a:cxnSpLocks/>
            <a:stCxn id="121" idx="6"/>
            <a:endCxn id="122"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0F740D8-76EF-990F-1E34-5BD29CACA1A1}"/>
              </a:ext>
            </a:extLst>
          </p:cNvPr>
          <p:cNvCxnSpPr>
            <a:cxnSpLocks/>
            <a:stCxn id="123" idx="2"/>
            <a:endCxn id="122"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8B156C1-E253-BFFF-1A93-ED93B98C9C3C}"/>
              </a:ext>
            </a:extLst>
          </p:cNvPr>
          <p:cNvCxnSpPr>
            <a:cxnSpLocks/>
            <a:stCxn id="123" idx="6"/>
            <a:endCxn id="124"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FED2104-1181-AA13-0D73-E22CE1BF433E}"/>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B295E51-0FF6-119A-F1ED-D6AEC101B755}"/>
              </a:ext>
            </a:extLst>
          </p:cNvPr>
          <p:cNvCxnSpPr>
            <a:cxnSpLocks/>
            <a:stCxn id="91" idx="4"/>
            <a:endCxn id="38"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AD2710A-5A09-AC4D-8F74-0DAA07639F04}"/>
              </a:ext>
            </a:extLst>
          </p:cNvPr>
          <p:cNvCxnSpPr>
            <a:cxnSpLocks/>
            <a:stCxn id="93" idx="4"/>
            <a:endCxn id="40"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D556B4C-2D0B-DB10-E4D9-4921B2E778E8}"/>
              </a:ext>
            </a:extLst>
          </p:cNvPr>
          <p:cNvCxnSpPr>
            <a:cxnSpLocks/>
            <a:stCxn id="94" idx="4"/>
            <a:endCxn id="41"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A92F895-CDD0-0CA2-5086-DAD38F426C82}"/>
              </a:ext>
            </a:extLst>
          </p:cNvPr>
          <p:cNvCxnSpPr>
            <a:cxnSpLocks/>
            <a:stCxn id="96" idx="4"/>
            <a:endCxn id="43"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553D890-FC84-B7CE-425F-ACD479AD53F9}"/>
              </a:ext>
            </a:extLst>
          </p:cNvPr>
          <p:cNvCxnSpPr>
            <a:cxnSpLocks/>
            <a:stCxn id="120" idx="4"/>
            <a:endCxn id="103"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CECCF54-04D8-2C3C-BB22-DDB548968E04}"/>
              </a:ext>
            </a:extLst>
          </p:cNvPr>
          <p:cNvCxnSpPr>
            <a:cxnSpLocks/>
            <a:stCxn id="121" idx="4"/>
            <a:endCxn id="104"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5D46BD9-E306-2B36-EDC6-AC8C66DCAFB9}"/>
              </a:ext>
            </a:extLst>
          </p:cNvPr>
          <p:cNvCxnSpPr>
            <a:cxnSpLocks/>
            <a:stCxn id="122" idx="4"/>
            <a:endCxn id="10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9B690DC-CEAD-4F0B-6D61-81866D68A6B9}"/>
              </a:ext>
            </a:extLst>
          </p:cNvPr>
          <p:cNvCxnSpPr>
            <a:cxnSpLocks/>
            <a:stCxn id="123" idx="4"/>
            <a:endCxn id="10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5947780-3097-10A3-DAB0-C3A5747C7986}"/>
              </a:ext>
            </a:extLst>
          </p:cNvPr>
          <p:cNvCxnSpPr>
            <a:cxnSpLocks/>
            <a:stCxn id="124" idx="4"/>
            <a:endCxn id="110"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ACF8D3AB-55F2-B1B1-E6DE-89A1D304A804}"/>
              </a:ext>
            </a:extLst>
          </p:cNvPr>
          <p:cNvSpPr/>
          <p:nvPr/>
        </p:nvSpPr>
        <p:spPr>
          <a:xfrm flipH="1">
            <a:off x="4877396" y="1622707"/>
            <a:ext cx="622454" cy="57822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descr="Question Cat">
            <a:extLst>
              <a:ext uri="{FF2B5EF4-FFF2-40B4-BE49-F238E27FC236}">
                <a16:creationId xmlns:a16="http://schemas.microsoft.com/office/drawing/2014/main" id="{4186840A-D7CB-7385-5E43-521338013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68" y="4919382"/>
            <a:ext cx="1118160" cy="1118160"/>
          </a:xfrm>
          <a:prstGeom prst="rect">
            <a:avLst/>
          </a:prstGeom>
        </p:spPr>
      </p:pic>
      <p:pic>
        <p:nvPicPr>
          <p:cNvPr id="141" name="Graphic 140" descr="A trophy cup">
            <a:extLst>
              <a:ext uri="{FF2B5EF4-FFF2-40B4-BE49-F238E27FC236}">
                <a16:creationId xmlns:a16="http://schemas.microsoft.com/office/drawing/2014/main" id="{E3CB415C-CDA2-8293-C4D1-0FAE5FB82BB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8447" y="1562100"/>
            <a:ext cx="714934" cy="71493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012F4AB-97BC-F513-D991-CF7900542C1A}"/>
                  </a:ext>
                </a:extLst>
              </p:cNvPr>
              <p:cNvSpPr txBox="1"/>
              <p:nvPr/>
            </p:nvSpPr>
            <p:spPr>
              <a:xfrm>
                <a:off x="6037382" y="5901489"/>
                <a:ext cx="2893888" cy="610424"/>
              </a:xfrm>
              <a:prstGeom prst="rect">
                <a:avLst/>
              </a:prstGeom>
              <a:noFill/>
              <a:ln w="28575">
                <a:solidFill>
                  <a:schemeClr val="accent3"/>
                </a:solidFill>
              </a:ln>
            </p:spPr>
            <p:txBody>
              <a:bodyPr wrap="square" rtlCol="0">
                <a:spAutoFit/>
              </a:bodyPr>
              <a:lstStyle/>
              <a:p>
                <a14:m>
                  <m:oMath xmlns:m="http://schemas.openxmlformats.org/officeDocument/2006/math">
                    <m:d>
                      <m:dPr>
                        <m:ctrlPr>
                          <a:rPr lang="en-US" sz="2800" i="1" smtClean="0">
                            <a:solidFill>
                              <a:schemeClr val="accent3"/>
                            </a:solidFill>
                            <a:latin typeface="Cambria Math" panose="02040503050406030204" pitchFamily="18" charset="0"/>
                          </a:rPr>
                        </m:ctrlPr>
                      </m:dPr>
                      <m:e>
                        <m:f>
                          <m:fPr>
                            <m:type m:val="noBar"/>
                            <m:ctrlPr>
                              <a:rPr lang="en-US" sz="2800" i="1" smtClean="0">
                                <a:solidFill>
                                  <a:schemeClr val="accent3"/>
                                </a:solidFill>
                                <a:latin typeface="Cambria Math" panose="02040503050406030204" pitchFamily="18" charset="0"/>
                              </a:rPr>
                            </m:ctrlPr>
                          </m:fPr>
                          <m:num>
                            <m:r>
                              <a:rPr lang="en-US" sz="2800" b="0" i="1" smtClean="0">
                                <a:solidFill>
                                  <a:schemeClr val="accent3"/>
                                </a:solidFill>
                                <a:latin typeface="Cambria Math" panose="02040503050406030204" pitchFamily="18" charset="0"/>
                              </a:rPr>
                              <m:t>8</m:t>
                            </m:r>
                          </m:num>
                          <m:den>
                            <m:r>
                              <a:rPr lang="en-US" sz="2800" b="0" i="1" smtClean="0">
                                <a:solidFill>
                                  <a:schemeClr val="accent3"/>
                                </a:solidFill>
                                <a:latin typeface="Cambria Math" panose="02040503050406030204" pitchFamily="18" charset="0"/>
                              </a:rPr>
                              <m:t>4</m:t>
                            </m:r>
                          </m:den>
                        </m:f>
                      </m:e>
                    </m:d>
                  </m:oMath>
                </a14:m>
                <a:r>
                  <a:rPr lang="en-US" sz="2800" dirty="0">
                    <a:solidFill>
                      <a:schemeClr val="accent3"/>
                    </a:solidFill>
                    <a:latin typeface="Segoe UI Semilight" panose="020B0402040204020203" pitchFamily="34" charset="0"/>
                    <a:cs typeface="Segoe UI Semilight" panose="020B0402040204020203" pitchFamily="34" charset="0"/>
                  </a:rPr>
                  <a:t> is the answer.</a:t>
                </a:r>
              </a:p>
            </p:txBody>
          </p:sp>
        </mc:Choice>
        <mc:Fallback xmlns="">
          <p:sp>
            <p:nvSpPr>
              <p:cNvPr id="6" name="TextBox 5">
                <a:extLst>
                  <a:ext uri="{FF2B5EF4-FFF2-40B4-BE49-F238E27FC236}">
                    <a16:creationId xmlns:a16="http://schemas.microsoft.com/office/drawing/2014/main" id="{E012F4AB-97BC-F513-D991-CF7900542C1A}"/>
                  </a:ext>
                </a:extLst>
              </p:cNvPr>
              <p:cNvSpPr txBox="1">
                <a:spLocks noRot="1" noChangeAspect="1" noMove="1" noResize="1" noEditPoints="1" noAdjustHandles="1" noChangeArrowheads="1" noChangeShapeType="1" noTextEdit="1"/>
              </p:cNvSpPr>
              <p:nvPr/>
            </p:nvSpPr>
            <p:spPr>
              <a:xfrm>
                <a:off x="6037382" y="5901489"/>
                <a:ext cx="2893888" cy="610424"/>
              </a:xfrm>
              <a:prstGeom prst="rect">
                <a:avLst/>
              </a:prstGeom>
              <a:blipFill>
                <a:blip r:embed="rId7"/>
                <a:stretch>
                  <a:fillRect t="-2857" r="-833" b="-14286"/>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1632902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FDC8-A5FA-44E2-B976-4073FD24D2D0}"/>
              </a:ext>
            </a:extLst>
          </p:cNvPr>
          <p:cNvSpPr>
            <a:spLocks noGrp="1"/>
          </p:cNvSpPr>
          <p:nvPr>
            <p:ph type="title"/>
          </p:nvPr>
        </p:nvSpPr>
        <p:spPr>
          <a:xfrm>
            <a:off x="1925490" y="2882164"/>
            <a:ext cx="5206830" cy="1320895"/>
          </a:xfrm>
        </p:spPr>
        <p:txBody>
          <a:bodyPr/>
          <a:lstStyle/>
          <a:p>
            <a:r>
              <a:rPr lang="en-US" dirty="0"/>
              <a:t>Binomial Theorem</a:t>
            </a:r>
            <a:br>
              <a:rPr lang="en-US" dirty="0"/>
            </a:br>
            <a:r>
              <a:rPr lang="en-US" sz="2000" dirty="0"/>
              <a:t>another application of combinations!</a:t>
            </a:r>
            <a:endParaRPr lang="en-US" dirty="0"/>
          </a:p>
        </p:txBody>
      </p:sp>
    </p:spTree>
    <p:extLst>
      <p:ext uri="{BB962C8B-B14F-4D97-AF65-F5344CB8AC3E}">
        <p14:creationId xmlns:p14="http://schemas.microsoft.com/office/powerpoint/2010/main" val="664221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AAD84-C008-470F-8EEF-835AE27C15B0}"/>
              </a:ext>
            </a:extLst>
          </p:cNvPr>
          <p:cNvSpPr>
            <a:spLocks noGrp="1"/>
          </p:cNvSpPr>
          <p:nvPr>
            <p:ph type="title"/>
          </p:nvPr>
        </p:nvSpPr>
        <p:spPr/>
        <p:txBody>
          <a:bodyPr/>
          <a:lstStyle/>
          <a:p>
            <a:r>
              <a:rPr lang="en-US" dirty="0"/>
              <a:t>Binomial Theorem</a:t>
            </a:r>
          </a:p>
        </p:txBody>
      </p:sp>
      <p:sp>
        <p:nvSpPr>
          <p:cNvPr id="10" name="Content Placeholder 9">
            <a:extLst>
              <a:ext uri="{FF2B5EF4-FFF2-40B4-BE49-F238E27FC236}">
                <a16:creationId xmlns:a16="http://schemas.microsoft.com/office/drawing/2014/main" id="{3D1FD422-4A04-CCED-DC62-D6166D15DE13}"/>
              </a:ext>
            </a:extLst>
          </p:cNvPr>
          <p:cNvSpPr>
            <a:spLocks noGrp="1"/>
          </p:cNvSpPr>
          <p:nvPr>
            <p:ph idx="1"/>
          </p:nvPr>
        </p:nvSpPr>
        <p:spPr/>
        <p:txBody>
          <a:bodyPr>
            <a:normAutofit lnSpcReduction="10000"/>
          </a:bodyPr>
          <a:lstStyle/>
          <a:p>
            <a:pPr marL="0" indent="0">
              <a:buNone/>
            </a:pPr>
            <a:r>
              <a:rPr lang="en-US" dirty="0"/>
              <a:t>In high school you might have had to expand these: </a:t>
            </a:r>
          </a:p>
          <a:p>
            <a:pPr marL="0" indent="0">
              <a:buNone/>
            </a:pPr>
            <a:r>
              <a:rPr lang="en-US" dirty="0"/>
              <a:t>(</a:t>
            </a:r>
            <a:r>
              <a:rPr lang="en-US" dirty="0" err="1"/>
              <a:t>x+y</a:t>
            </a:r>
            <a:r>
              <a:rPr lang="en-US" dirty="0"/>
              <a:t>)</a:t>
            </a:r>
            <a:r>
              <a:rPr lang="en-US" baseline="30000" dirty="0"/>
              <a:t>2</a:t>
            </a:r>
            <a:r>
              <a:rPr lang="en-US" dirty="0"/>
              <a:t> = (</a:t>
            </a:r>
            <a:r>
              <a:rPr lang="en-US" dirty="0" err="1"/>
              <a:t>x+y</a:t>
            </a:r>
            <a:r>
              <a:rPr lang="en-US" dirty="0"/>
              <a:t>)(</a:t>
            </a:r>
            <a:r>
              <a:rPr lang="en-US" dirty="0" err="1"/>
              <a:t>x+y</a:t>
            </a:r>
            <a:r>
              <a:rPr lang="en-US" dirty="0"/>
              <a:t>)</a:t>
            </a:r>
          </a:p>
          <a:p>
            <a:pPr marL="0" indent="0">
              <a:buNone/>
            </a:pPr>
            <a:r>
              <a:rPr lang="en-US" dirty="0"/>
              <a:t>	   = xx +</a:t>
            </a:r>
            <a:r>
              <a:rPr lang="en-US" dirty="0" err="1"/>
              <a:t>xy</a:t>
            </a:r>
            <a:r>
              <a:rPr lang="en-US" dirty="0"/>
              <a:t> + </a:t>
            </a:r>
            <a:r>
              <a:rPr lang="en-US" dirty="0" err="1"/>
              <a:t>yx</a:t>
            </a:r>
            <a:r>
              <a:rPr lang="en-US" dirty="0"/>
              <a:t> + </a:t>
            </a:r>
            <a:r>
              <a:rPr lang="en-US" dirty="0" err="1"/>
              <a:t>yy</a:t>
            </a:r>
            <a:endParaRPr lang="en-US" dirty="0"/>
          </a:p>
          <a:p>
            <a:pPr marL="0" indent="0">
              <a:buNone/>
            </a:pPr>
            <a:r>
              <a:rPr lang="en-US" dirty="0"/>
              <a:t>	   = x</a:t>
            </a:r>
            <a:r>
              <a:rPr lang="en-US" baseline="30000" dirty="0"/>
              <a:t>2</a:t>
            </a:r>
            <a:r>
              <a:rPr lang="en-US" dirty="0"/>
              <a:t> + 2xy + y</a:t>
            </a:r>
            <a:r>
              <a:rPr lang="en-US" baseline="30000" dirty="0"/>
              <a:t>2</a:t>
            </a:r>
          </a:p>
          <a:p>
            <a:pPr marL="0" indent="0">
              <a:buNone/>
            </a:pPr>
            <a:endParaRPr lang="en-US" dirty="0"/>
          </a:p>
          <a:p>
            <a:pPr marL="0" indent="0">
              <a:buNone/>
            </a:pPr>
            <a:r>
              <a:rPr lang="en-US" dirty="0"/>
              <a:t>(</a:t>
            </a:r>
            <a:r>
              <a:rPr lang="en-US" dirty="0" err="1"/>
              <a:t>x+y</a:t>
            </a:r>
            <a:r>
              <a:rPr lang="en-US" dirty="0"/>
              <a:t>)</a:t>
            </a:r>
            <a:r>
              <a:rPr lang="en-US" baseline="30000" dirty="0"/>
              <a:t>4</a:t>
            </a:r>
            <a:r>
              <a:rPr lang="en-US" dirty="0"/>
              <a:t>= (</a:t>
            </a:r>
            <a:r>
              <a:rPr lang="en-US" dirty="0" err="1"/>
              <a:t>x+y</a:t>
            </a:r>
            <a:r>
              <a:rPr lang="en-US" dirty="0"/>
              <a:t>)(</a:t>
            </a:r>
            <a:r>
              <a:rPr lang="en-US" dirty="0" err="1"/>
              <a:t>x+y</a:t>
            </a:r>
            <a:r>
              <a:rPr lang="en-US" dirty="0"/>
              <a:t>)(</a:t>
            </a:r>
            <a:r>
              <a:rPr lang="en-US" dirty="0" err="1"/>
              <a:t>x+y</a:t>
            </a:r>
            <a:r>
              <a:rPr lang="en-US" dirty="0"/>
              <a:t>)(</a:t>
            </a:r>
            <a:r>
              <a:rPr lang="en-US" dirty="0" err="1"/>
              <a:t>x+y</a:t>
            </a:r>
            <a:r>
              <a:rPr lang="en-US" dirty="0"/>
              <a:t>)</a:t>
            </a:r>
          </a:p>
          <a:p>
            <a:pPr marL="0" indent="0">
              <a:buNone/>
            </a:pPr>
            <a:endParaRPr lang="en-US" dirty="0"/>
          </a:p>
          <a:p>
            <a:pPr marL="0" indent="0">
              <a:buNone/>
            </a:pPr>
            <a:endParaRPr lang="en-US" dirty="0"/>
          </a:p>
          <a:p>
            <a:pPr marL="0" indent="0">
              <a:buNone/>
            </a:pPr>
            <a:r>
              <a:rPr lang="en-US" dirty="0"/>
              <a:t>	= </a:t>
            </a:r>
            <a:r>
              <a:rPr lang="en-US" dirty="0" err="1"/>
              <a:t>xxxx</a:t>
            </a:r>
            <a:r>
              <a:rPr lang="en-US" dirty="0"/>
              <a:t> +</a:t>
            </a:r>
            <a:r>
              <a:rPr lang="en-US" dirty="0" err="1"/>
              <a:t>yyyy</a:t>
            </a:r>
            <a:r>
              <a:rPr lang="en-US" dirty="0"/>
              <a:t>+ </a:t>
            </a:r>
            <a:r>
              <a:rPr lang="en-US" dirty="0" err="1"/>
              <a:t>xyxy</a:t>
            </a:r>
            <a:r>
              <a:rPr lang="en-US" dirty="0"/>
              <a:t> +</a:t>
            </a:r>
            <a:r>
              <a:rPr lang="en-US" dirty="0" err="1"/>
              <a:t>yxyy</a:t>
            </a:r>
            <a:r>
              <a:rPr lang="en-US" dirty="0"/>
              <a:t> + …              </a:t>
            </a:r>
          </a:p>
          <a:p>
            <a:endParaRPr lang="en-US" dirty="0"/>
          </a:p>
        </p:txBody>
      </p:sp>
      <p:cxnSp>
        <p:nvCxnSpPr>
          <p:cNvPr id="25" name="Straight Arrow Connector 24">
            <a:extLst>
              <a:ext uri="{FF2B5EF4-FFF2-40B4-BE49-F238E27FC236}">
                <a16:creationId xmlns:a16="http://schemas.microsoft.com/office/drawing/2014/main" id="{FBE47EBA-7C57-CED1-CC28-C2B257F79084}"/>
              </a:ext>
            </a:extLst>
          </p:cNvPr>
          <p:cNvCxnSpPr>
            <a:cxnSpLocks/>
          </p:cNvCxnSpPr>
          <p:nvPr/>
        </p:nvCxnSpPr>
        <p:spPr>
          <a:xfrm flipH="1">
            <a:off x="2119256" y="4421393"/>
            <a:ext cx="634702" cy="128015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7" name="Straight Arrow Connector 26">
            <a:extLst>
              <a:ext uri="{FF2B5EF4-FFF2-40B4-BE49-F238E27FC236}">
                <a16:creationId xmlns:a16="http://schemas.microsoft.com/office/drawing/2014/main" id="{5A2C19D4-C06E-2005-EE09-ACC71191B3B6}"/>
              </a:ext>
            </a:extLst>
          </p:cNvPr>
          <p:cNvCxnSpPr>
            <a:cxnSpLocks/>
          </p:cNvCxnSpPr>
          <p:nvPr/>
        </p:nvCxnSpPr>
        <p:spPr>
          <a:xfrm flipH="1">
            <a:off x="2259106" y="4421393"/>
            <a:ext cx="1301675" cy="1290915"/>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9" name="Straight Arrow Connector 28">
            <a:extLst>
              <a:ext uri="{FF2B5EF4-FFF2-40B4-BE49-F238E27FC236}">
                <a16:creationId xmlns:a16="http://schemas.microsoft.com/office/drawing/2014/main" id="{4E2E859B-0FA9-E03A-A777-FA6D5D5D4279}"/>
              </a:ext>
            </a:extLst>
          </p:cNvPr>
          <p:cNvCxnSpPr>
            <a:cxnSpLocks/>
          </p:cNvCxnSpPr>
          <p:nvPr/>
        </p:nvCxnSpPr>
        <p:spPr>
          <a:xfrm flipH="1">
            <a:off x="2441985" y="4421393"/>
            <a:ext cx="1861074" cy="128015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1" name="Straight Arrow Connector 30">
            <a:extLst>
              <a:ext uri="{FF2B5EF4-FFF2-40B4-BE49-F238E27FC236}">
                <a16:creationId xmlns:a16="http://schemas.microsoft.com/office/drawing/2014/main" id="{EFBA7DBC-B0DE-3AE1-2E88-4CFA1ED04241}"/>
              </a:ext>
            </a:extLst>
          </p:cNvPr>
          <p:cNvCxnSpPr>
            <a:cxnSpLocks/>
          </p:cNvCxnSpPr>
          <p:nvPr/>
        </p:nvCxnSpPr>
        <p:spPr>
          <a:xfrm flipH="1">
            <a:off x="1957892" y="4421393"/>
            <a:ext cx="118334" cy="1290915"/>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22769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CF0E1-503A-1CC2-81AE-5922B90BD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2943C-F715-D5C7-5E1F-D83418981F4B}"/>
              </a:ext>
            </a:extLst>
          </p:cNvPr>
          <p:cNvSpPr>
            <a:spLocks noGrp="1"/>
          </p:cNvSpPr>
          <p:nvPr>
            <p:ph type="title"/>
          </p:nvPr>
        </p:nvSpPr>
        <p:spPr/>
        <p:txBody>
          <a:bodyPr/>
          <a:lstStyle/>
          <a:p>
            <a:r>
              <a:rPr lang="en-US" dirty="0"/>
              <a:t>Binomial 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2AC5E0-D3FA-7ABA-DF71-72BFB6D903A6}"/>
                  </a:ext>
                </a:extLst>
              </p:cNvPr>
              <p:cNvSpPr>
                <a:spLocks noGrp="1"/>
              </p:cNvSpPr>
              <p:nvPr>
                <p:ph idx="1"/>
              </p:nvPr>
            </p:nvSpPr>
            <p:spPr/>
            <p:txBody>
              <a:bodyPr/>
              <a:lstStyle/>
              <a:p>
                <a:r>
                  <a:rPr lang="en-US" dirty="0"/>
                  <a:t>In high school you might have memorized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oMath>
                </a14:m>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e>
                      <m:sup>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𝑦</m:t>
                    </m:r>
                    <m:r>
                      <a:rPr lang="en-US" b="0" i="1" smtClean="0">
                        <a:latin typeface="Cambria Math" panose="02040503050406030204" pitchFamily="18" charset="0"/>
                      </a:rPr>
                      <m:t>+3</m:t>
                    </m:r>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3</m:t>
                        </m:r>
                      </m:sup>
                    </m:sSup>
                  </m:oMath>
                </a14:m>
                <a:r>
                  <a:rPr lang="en-US" dirty="0"/>
                  <a:t> </a:t>
                </a:r>
              </a:p>
              <a:p>
                <a:endParaRPr lang="en-US" dirty="0"/>
              </a:p>
              <a:p>
                <a:r>
                  <a:rPr lang="en-US" dirty="0"/>
                  <a:t>The Binomial Theorem tells us what happens for every </a:t>
                </a:r>
                <a14:m>
                  <m:oMath xmlns:m="http://schemas.openxmlformats.org/officeDocument/2006/math">
                    <m:r>
                      <a:rPr lang="en-US" b="0" i="1" smtClean="0">
                        <a:latin typeface="Cambria Math" panose="02040503050406030204" pitchFamily="18" charset="0"/>
                      </a:rPr>
                      <m:t>𝑛</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F22AC5E0-D3FA-7ABA-DF71-72BFB6D903A6}"/>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F46A2A05-A538-AE3C-5104-0006C50F49D7}"/>
              </a:ext>
            </a:extLst>
          </p:cNvPr>
          <p:cNvGrpSpPr/>
          <p:nvPr/>
        </p:nvGrpSpPr>
        <p:grpSpPr>
          <a:xfrm>
            <a:off x="647927" y="4210174"/>
            <a:ext cx="4492786" cy="1970494"/>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7E636EC-B935-F3FF-0C9F-CA6B6BA60B8A}"/>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latin typeface="Cambria Math" panose="02040503050406030204" pitchFamily="18" charset="0"/>
                  </a:endParaRPr>
                </a:p>
                <a:p>
                  <a:pPr algn="ctr"/>
                  <a:endParaRPr lang="en-US" sz="28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e>
                            </m:d>
                          </m:e>
                          <m:sup>
                            <m:r>
                              <a:rPr lang="en-US" sz="2800" i="1">
                                <a:latin typeface="Cambria Math" panose="02040503050406030204" pitchFamily="18" charset="0"/>
                              </a:rPr>
                              <m:t>𝑛</m:t>
                            </m:r>
                          </m:sup>
                        </m:sSup>
                        <m:r>
                          <a:rPr lang="en-US" sz="2800" i="1">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=0</m:t>
                            </m:r>
                          </m:sub>
                          <m:sup>
                            <m:r>
                              <a:rPr lang="en-US" sz="2800" i="1">
                                <a:latin typeface="Cambria Math" panose="02040503050406030204" pitchFamily="18" charset="0"/>
                              </a:rPr>
                              <m:t>𝑛</m:t>
                            </m:r>
                          </m:sup>
                          <m:e>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𝑖</m:t>
                                    </m:r>
                                  </m:den>
                                </m:f>
                              </m:e>
                            </m:d>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𝑖</m:t>
                                </m:r>
                              </m:sup>
                            </m:sSup>
                            <m:sSup>
                              <m:sSupPr>
                                <m:ctrlPr>
                                  <a:rPr lang="en-US" sz="2800" i="1">
                                    <a:latin typeface="Cambria Math" panose="02040503050406030204" pitchFamily="18" charset="0"/>
                                  </a:rPr>
                                </m:ctrlPr>
                              </m:sSupPr>
                              <m:e>
                                <m:r>
                                  <a:rPr lang="en-US" sz="2800" i="1">
                                    <a:latin typeface="Cambria Math" panose="02040503050406030204" pitchFamily="18" charset="0"/>
                                  </a:rPr>
                                  <m:t>𝑦</m:t>
                                </m:r>
                              </m:e>
                              <m:sup>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𝑖</m:t>
                                </m:r>
                              </m:sup>
                            </m:sSup>
                          </m:e>
                        </m:nary>
                      </m:oMath>
                    </m:oMathPara>
                  </a14:m>
                  <a:endParaRPr lang="en-US" sz="2800" dirty="0"/>
                </a:p>
                <a:p>
                  <a:pPr algn="ctr"/>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281900E-3A2B-41B4-9BFE-A6EC512751FC}"/>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6CD8884B-9C30-319A-587E-E0FB56288CC6}"/>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The Binomial Theorem</a:t>
              </a:r>
            </a:p>
          </p:txBody>
        </p:sp>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25922233-BB32-125F-1C94-D06A3B4773A1}"/>
                  </a:ext>
                </a:extLst>
              </p:cNvPr>
              <p:cNvSpPr/>
              <p:nvPr/>
            </p:nvSpPr>
            <p:spPr>
              <a:xfrm>
                <a:off x="5355771" y="4210174"/>
                <a:ext cx="5965371" cy="197049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14:m>
                  <m:oMath xmlns:m="http://schemas.openxmlformats.org/officeDocument/2006/math">
                    <m:sSup>
                      <m:sSupPr>
                        <m:ctrlPr>
                          <a:rPr lang="en-US" sz="2400" b="0" i="1" smtClean="0">
                            <a:solidFill>
                              <a:schemeClr val="tx1"/>
                            </a:solidFill>
                            <a:latin typeface="Cambria Math" panose="02040503050406030204" pitchFamily="18" charset="0"/>
                            <a:cs typeface="Segoe UI" panose="020B0502040204020203" pitchFamily="34" charset="0"/>
                          </a:rPr>
                        </m:ctrlPr>
                      </m:sSupPr>
                      <m:e>
                        <m:d>
                          <m:dPr>
                            <m:ctrlPr>
                              <a:rPr lang="en-US" sz="2400" b="0" i="1" smtClean="0">
                                <a:solidFill>
                                  <a:schemeClr val="tx1"/>
                                </a:solidFill>
                                <a:latin typeface="Cambria Math" panose="02040503050406030204" pitchFamily="18" charset="0"/>
                                <a:cs typeface="Segoe UI" panose="020B0502040204020203" pitchFamily="34" charset="0"/>
                              </a:rPr>
                            </m:ctrlPr>
                          </m:dPr>
                          <m:e>
                            <m:r>
                              <a:rPr lang="en-US" sz="2400" b="0" i="1" smtClean="0">
                                <a:solidFill>
                                  <a:schemeClr val="tx1"/>
                                </a:solidFill>
                                <a:latin typeface="Cambria Math" panose="02040503050406030204" pitchFamily="18" charset="0"/>
                                <a:cs typeface="Segoe UI" panose="020B0502040204020203" pitchFamily="34" charset="0"/>
                              </a:rPr>
                              <m:t>𝑥</m:t>
                            </m:r>
                            <m:r>
                              <a:rPr lang="en-US" sz="2400" b="0" i="1" smtClean="0">
                                <a:solidFill>
                                  <a:schemeClr val="tx1"/>
                                </a:solidFill>
                                <a:latin typeface="Cambria Math" panose="02040503050406030204" pitchFamily="18" charset="0"/>
                                <a:cs typeface="Segoe UI" panose="020B0502040204020203" pitchFamily="34" charset="0"/>
                              </a:rPr>
                              <m:t>+</m:t>
                            </m:r>
                            <m:r>
                              <a:rPr lang="en-US" sz="2400" b="0" i="1" smtClean="0">
                                <a:solidFill>
                                  <a:schemeClr val="tx1"/>
                                </a:solidFill>
                                <a:latin typeface="Cambria Math" panose="02040503050406030204" pitchFamily="18" charset="0"/>
                                <a:cs typeface="Segoe UI" panose="020B0502040204020203" pitchFamily="34" charset="0"/>
                              </a:rPr>
                              <m:t>𝑦</m:t>
                            </m:r>
                          </m:e>
                        </m:d>
                      </m:e>
                      <m:sup>
                        <m:r>
                          <a:rPr lang="en-US" sz="2400" b="0" i="1" smtClean="0">
                            <a:solidFill>
                              <a:schemeClr val="tx1"/>
                            </a:solidFill>
                            <a:latin typeface="Cambria Math" panose="02040503050406030204" pitchFamily="18" charset="0"/>
                            <a:cs typeface="Segoe UI" panose="020B0502040204020203" pitchFamily="34" charset="0"/>
                          </a:rPr>
                          <m:t>𝑛</m:t>
                        </m:r>
                      </m:sup>
                    </m:sSup>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𝑥</m:t>
                    </m:r>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𝑦</m:t>
                    </m:r>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𝑥</m:t>
                    </m:r>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𝑦</m:t>
                    </m:r>
                    <m:r>
                      <a:rPr lang="en-US" sz="2400" i="1">
                        <a:solidFill>
                          <a:schemeClr val="tx1"/>
                        </a:solidFill>
                        <a:latin typeface="Cambria Math" panose="02040503050406030204" pitchFamily="18" charset="0"/>
                        <a:cs typeface="Segoe UI" panose="020B0502040204020203" pitchFamily="34" charset="0"/>
                      </a:rPr>
                      <m:t>)</m:t>
                    </m:r>
                  </m:oMath>
                </a14:m>
                <a:r>
                  <a:rPr lang="en-US" sz="2400" dirty="0">
                    <a:solidFill>
                      <a:schemeClr val="tx1"/>
                    </a:solidFill>
                    <a:cs typeface="Segoe UI" panose="020B0502040204020203" pitchFamily="34" charset="0"/>
                  </a:rPr>
                  <a:t> </a:t>
                </a:r>
                <a14:m>
                  <m:oMath xmlns:m="http://schemas.openxmlformats.org/officeDocument/2006/math">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𝑥</m:t>
                    </m:r>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𝑦</m:t>
                    </m:r>
                    <m:r>
                      <a:rPr lang="en-US" sz="2400" i="1">
                        <a:solidFill>
                          <a:schemeClr val="tx1"/>
                        </a:solidFill>
                        <a:latin typeface="Cambria Math" panose="02040503050406030204" pitchFamily="18" charset="0"/>
                        <a:cs typeface="Segoe UI" panose="020B0502040204020203" pitchFamily="34" charset="0"/>
                      </a:rPr>
                      <m:t>)</m:t>
                    </m:r>
                  </m:oMath>
                </a14:m>
                <a:r>
                  <a:rPr lang="en-US" sz="2400" dirty="0">
                    <a:solidFill>
                      <a:schemeClr val="tx1"/>
                    </a:solidFill>
                    <a:cs typeface="Segoe UI" panose="020B0502040204020203" pitchFamily="34" charset="0"/>
                  </a:rPr>
                  <a:t>…</a:t>
                </a:r>
                <a14:m>
                  <m:oMath xmlns:m="http://schemas.openxmlformats.org/officeDocument/2006/math">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𝑥</m:t>
                    </m:r>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𝑦</m:t>
                    </m:r>
                    <m:r>
                      <a:rPr lang="en-US" sz="2400" i="1">
                        <a:solidFill>
                          <a:schemeClr val="tx1"/>
                        </a:solidFill>
                        <a:latin typeface="Cambria Math" panose="02040503050406030204" pitchFamily="18" charset="0"/>
                        <a:cs typeface="Segoe UI" panose="020B0502040204020203" pitchFamily="34" charset="0"/>
                      </a:rPr>
                      <m:t>)</m:t>
                    </m:r>
                  </m:oMath>
                </a14:m>
                <a:endParaRPr lang="en-US" sz="2400" b="1" dirty="0">
                  <a:solidFill>
                    <a:schemeClr val="tx1"/>
                  </a:solidFill>
                  <a:latin typeface="Segoe UI" panose="020B0502040204020203" pitchFamily="34" charset="0"/>
                  <a:cs typeface="Segoe UI" panose="020B0502040204020203" pitchFamily="34" charset="0"/>
                </a:endParaRPr>
              </a:p>
              <a:p>
                <a:endParaRPr lang="en-US" sz="2400" b="1" dirty="0">
                  <a:solidFill>
                    <a:schemeClr val="tx1"/>
                  </a:solidFill>
                  <a:latin typeface="Segoe UI" panose="020B0502040204020203" pitchFamily="34" charset="0"/>
                  <a:cs typeface="Segoe UI" panose="020B0502040204020203" pitchFamily="34" charset="0"/>
                </a:endParaRPr>
              </a:p>
              <a:p>
                <a:endParaRPr lang="en-US" sz="2400" b="1" dirty="0">
                  <a:solidFill>
                    <a:schemeClr val="tx1"/>
                  </a:solidFill>
                  <a:latin typeface="Segoe UI" panose="020B0502040204020203" pitchFamily="34" charset="0"/>
                  <a:cs typeface="Segoe UI" panose="020B0502040204020203" pitchFamily="34" charset="0"/>
                </a:endParaRPr>
              </a:p>
            </p:txBody>
          </p:sp>
        </mc:Choice>
        <mc:Fallback xmlns="">
          <p:sp>
            <p:nvSpPr>
              <p:cNvPr id="7" name="Rectangle: Rounded Corners 6">
                <a:extLst>
                  <a:ext uri="{FF2B5EF4-FFF2-40B4-BE49-F238E27FC236}">
                    <a16:creationId xmlns:a16="http://schemas.microsoft.com/office/drawing/2014/main" id="{F38A1F93-8A1C-F3E6-0567-6B3835DFB685}"/>
                  </a:ext>
                </a:extLst>
              </p:cNvPr>
              <p:cNvSpPr>
                <a:spLocks noRot="1" noChangeAspect="1" noMove="1" noResize="1" noEditPoints="1" noAdjustHandles="1" noChangeArrowheads="1" noChangeShapeType="1" noTextEdit="1"/>
              </p:cNvSpPr>
              <p:nvPr/>
            </p:nvSpPr>
            <p:spPr>
              <a:xfrm>
                <a:off x="5355771" y="4210174"/>
                <a:ext cx="5965371" cy="1970495"/>
              </a:xfrm>
              <a:prstGeom prst="roundRect">
                <a:avLst/>
              </a:prstGeom>
              <a:blipFill>
                <a:blip r:embed="rId5"/>
                <a:stretch>
                  <a:fillRect r="-61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8121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AAD84-C008-470F-8EEF-835AE27C15B0}"/>
              </a:ext>
            </a:extLst>
          </p:cNvPr>
          <p:cNvSpPr>
            <a:spLocks noGrp="1"/>
          </p:cNvSpPr>
          <p:nvPr>
            <p:ph type="title"/>
          </p:nvPr>
        </p:nvSpPr>
        <p:spPr/>
        <p:txBody>
          <a:bodyPr/>
          <a:lstStyle/>
          <a:p>
            <a:r>
              <a:rPr lang="en-US" dirty="0"/>
              <a:t>Binomial 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835AB4-9873-4765-B89B-DFE393027D9D}"/>
                  </a:ext>
                </a:extLst>
              </p:cNvPr>
              <p:cNvSpPr>
                <a:spLocks noGrp="1"/>
              </p:cNvSpPr>
              <p:nvPr>
                <p:ph idx="1"/>
              </p:nvPr>
            </p:nvSpPr>
            <p:spPr/>
            <p:txBody>
              <a:bodyPr/>
              <a:lstStyle/>
              <a:p>
                <a:r>
                  <a:rPr lang="en-US" dirty="0"/>
                  <a:t>In high school you might have memorized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𝑥𝑦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oMath>
                </a14:m>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e>
                      <m:sup>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3</m:t>
                        </m:r>
                      </m:sup>
                    </m:sSup>
                  </m:oMath>
                </a14:m>
                <a:r>
                  <a:rPr lang="en-US" dirty="0"/>
                  <a:t> </a:t>
                </a:r>
              </a:p>
              <a:p>
                <a:endParaRPr lang="en-US" dirty="0"/>
              </a:p>
              <a:p>
                <a:r>
                  <a:rPr lang="en-US" dirty="0"/>
                  <a:t>The Binomial Theorem tells us what happens for every </a:t>
                </a:r>
                <a14:m>
                  <m:oMath xmlns:m="http://schemas.openxmlformats.org/officeDocument/2006/math">
                    <m:r>
                      <a:rPr lang="en-US" b="0" i="1" smtClean="0">
                        <a:latin typeface="Cambria Math" panose="02040503050406030204" pitchFamily="18" charset="0"/>
                      </a:rPr>
                      <m:t>𝑛</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D9835AB4-9873-4765-B89B-DFE393027D9D}"/>
                  </a:ext>
                </a:extLst>
              </p:cNvPr>
              <p:cNvSpPr>
                <a:spLocks noGrp="1" noRot="1" noChangeAspect="1" noMove="1" noResize="1" noEditPoints="1" noAdjustHandles="1" noChangeArrowheads="1" noChangeShapeType="1" noTextEdit="1"/>
              </p:cNvSpPr>
              <p:nvPr>
                <p:ph idx="1"/>
              </p:nvPr>
            </p:nvSpPr>
            <p:spPr>
              <a:blipFill>
                <a:blip r:embed="rId3"/>
                <a:stretch>
                  <a:fillRect l="-1525"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F220EB23-5302-44A5-B36F-CD91DA412685}"/>
              </a:ext>
            </a:extLst>
          </p:cNvPr>
          <p:cNvGrpSpPr/>
          <p:nvPr/>
        </p:nvGrpSpPr>
        <p:grpSpPr>
          <a:xfrm>
            <a:off x="647927" y="4210174"/>
            <a:ext cx="4492786" cy="1970494"/>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281900E-3A2B-41B4-9BFE-A6EC512751FC}"/>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latin typeface="Cambria Math" panose="02040503050406030204" pitchFamily="18" charset="0"/>
                  </a:endParaRPr>
                </a:p>
                <a:p>
                  <a:pPr algn="ctr"/>
                  <a:endParaRPr lang="en-US" sz="28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e>
                            </m:d>
                          </m:e>
                          <m:sup>
                            <m:r>
                              <a:rPr lang="en-US" sz="2800" i="1">
                                <a:latin typeface="Cambria Math" panose="02040503050406030204" pitchFamily="18" charset="0"/>
                              </a:rPr>
                              <m:t>𝑛</m:t>
                            </m:r>
                          </m:sup>
                        </m:sSup>
                        <m:r>
                          <a:rPr lang="en-US" sz="2800" i="1">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0</m:t>
                            </m:r>
                          </m:sub>
                          <m:sup>
                            <m:r>
                              <a:rPr lang="en-US" sz="2800" i="1">
                                <a:latin typeface="Cambria Math" panose="02040503050406030204" pitchFamily="18" charset="0"/>
                              </a:rPr>
                              <m:t>𝑛</m:t>
                            </m:r>
                          </m:sup>
                          <m:e>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𝑖</m:t>
                                    </m:r>
                                  </m:den>
                                </m:f>
                              </m:e>
                            </m:d>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𝑖</m:t>
                                </m:r>
                              </m:sup>
                            </m:sSup>
                            <m:sSup>
                              <m:sSupPr>
                                <m:ctrlPr>
                                  <a:rPr lang="en-US" sz="2800" i="1">
                                    <a:latin typeface="Cambria Math" panose="02040503050406030204" pitchFamily="18" charset="0"/>
                                  </a:rPr>
                                </m:ctrlPr>
                              </m:sSupPr>
                              <m:e>
                                <m:r>
                                  <a:rPr lang="en-US" sz="2800" i="1">
                                    <a:latin typeface="Cambria Math" panose="02040503050406030204" pitchFamily="18" charset="0"/>
                                  </a:rPr>
                                  <m:t>𝑦</m:t>
                                </m:r>
                              </m:e>
                              <m:sup>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𝑖</m:t>
                                </m:r>
                              </m:sup>
                            </m:sSup>
                          </m:e>
                        </m:nary>
                      </m:oMath>
                    </m:oMathPara>
                  </a14:m>
                  <a:endParaRPr lang="en-US" sz="2800" dirty="0"/>
                </a:p>
                <a:p>
                  <a:pPr algn="ctr"/>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281900E-3A2B-41B4-9BFE-A6EC512751FC}"/>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8284F50-8571-4EBC-8CFD-9B0A7B2CB911}"/>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The Binomial Theorem</a:t>
              </a:r>
            </a:p>
          </p:txBody>
        </p:sp>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F38A1F93-8A1C-F3E6-0567-6B3835DFB685}"/>
                  </a:ext>
                </a:extLst>
              </p:cNvPr>
              <p:cNvSpPr/>
              <p:nvPr/>
            </p:nvSpPr>
            <p:spPr>
              <a:xfrm>
                <a:off x="5355771" y="4210174"/>
                <a:ext cx="5965371" cy="197049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14:m>
                  <m:oMath xmlns:m="http://schemas.openxmlformats.org/officeDocument/2006/math">
                    <m:sSup>
                      <m:sSupPr>
                        <m:ctrlPr>
                          <a:rPr lang="en-US" sz="2400" b="0" i="1" smtClean="0">
                            <a:solidFill>
                              <a:schemeClr val="tx1"/>
                            </a:solidFill>
                            <a:latin typeface="Cambria Math" panose="02040503050406030204" pitchFamily="18" charset="0"/>
                            <a:cs typeface="Segoe UI" panose="020B0502040204020203" pitchFamily="34" charset="0"/>
                          </a:rPr>
                        </m:ctrlPr>
                      </m:sSupPr>
                      <m:e>
                        <m:d>
                          <m:dPr>
                            <m:ctrlPr>
                              <a:rPr lang="en-US" sz="2400" b="0" i="1" smtClean="0">
                                <a:solidFill>
                                  <a:schemeClr val="tx1"/>
                                </a:solidFill>
                                <a:latin typeface="Cambria Math" panose="02040503050406030204" pitchFamily="18" charset="0"/>
                                <a:cs typeface="Segoe UI" panose="020B0502040204020203" pitchFamily="34" charset="0"/>
                              </a:rPr>
                            </m:ctrlPr>
                          </m:dPr>
                          <m:e>
                            <m:r>
                              <a:rPr lang="en-US" sz="2400" b="0" i="1" smtClean="0">
                                <a:solidFill>
                                  <a:schemeClr val="tx1"/>
                                </a:solidFill>
                                <a:latin typeface="Cambria Math" panose="02040503050406030204" pitchFamily="18" charset="0"/>
                                <a:cs typeface="Segoe UI" panose="020B0502040204020203" pitchFamily="34" charset="0"/>
                              </a:rPr>
                              <m:t>𝑥</m:t>
                            </m:r>
                            <m:r>
                              <a:rPr lang="en-US" sz="2400" b="0" i="1" smtClean="0">
                                <a:solidFill>
                                  <a:schemeClr val="tx1"/>
                                </a:solidFill>
                                <a:latin typeface="Cambria Math" panose="02040503050406030204" pitchFamily="18" charset="0"/>
                                <a:cs typeface="Segoe UI" panose="020B0502040204020203" pitchFamily="34" charset="0"/>
                              </a:rPr>
                              <m:t>+</m:t>
                            </m:r>
                            <m:r>
                              <a:rPr lang="en-US" sz="2400" b="0" i="1" smtClean="0">
                                <a:solidFill>
                                  <a:schemeClr val="tx1"/>
                                </a:solidFill>
                                <a:latin typeface="Cambria Math" panose="02040503050406030204" pitchFamily="18" charset="0"/>
                                <a:cs typeface="Segoe UI" panose="020B0502040204020203" pitchFamily="34" charset="0"/>
                              </a:rPr>
                              <m:t>𝑦</m:t>
                            </m:r>
                          </m:e>
                        </m:d>
                      </m:e>
                      <m:sup>
                        <m:r>
                          <a:rPr lang="en-US" sz="2400" b="0" i="1" smtClean="0">
                            <a:solidFill>
                              <a:schemeClr val="tx1"/>
                            </a:solidFill>
                            <a:latin typeface="Cambria Math" panose="02040503050406030204" pitchFamily="18" charset="0"/>
                            <a:cs typeface="Segoe UI" panose="020B0502040204020203" pitchFamily="34" charset="0"/>
                          </a:rPr>
                          <m:t>𝑛</m:t>
                        </m:r>
                      </m:sup>
                    </m:sSup>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𝑥</m:t>
                    </m:r>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𝑦</m:t>
                    </m:r>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𝑥</m:t>
                    </m:r>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𝑦</m:t>
                    </m:r>
                    <m:r>
                      <a:rPr lang="en-US" sz="2400" i="1">
                        <a:solidFill>
                          <a:schemeClr val="tx1"/>
                        </a:solidFill>
                        <a:latin typeface="Cambria Math" panose="02040503050406030204" pitchFamily="18" charset="0"/>
                        <a:cs typeface="Segoe UI" panose="020B0502040204020203" pitchFamily="34" charset="0"/>
                      </a:rPr>
                      <m:t>)</m:t>
                    </m:r>
                  </m:oMath>
                </a14:m>
                <a:r>
                  <a:rPr lang="en-US" sz="2400" dirty="0">
                    <a:solidFill>
                      <a:schemeClr val="tx1"/>
                    </a:solidFill>
                    <a:cs typeface="Segoe UI" panose="020B0502040204020203" pitchFamily="34" charset="0"/>
                  </a:rPr>
                  <a:t> </a:t>
                </a:r>
                <a14:m>
                  <m:oMath xmlns:m="http://schemas.openxmlformats.org/officeDocument/2006/math">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𝑥</m:t>
                    </m:r>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𝑦</m:t>
                    </m:r>
                    <m:r>
                      <a:rPr lang="en-US" sz="2400" i="1">
                        <a:solidFill>
                          <a:schemeClr val="tx1"/>
                        </a:solidFill>
                        <a:latin typeface="Cambria Math" panose="02040503050406030204" pitchFamily="18" charset="0"/>
                        <a:cs typeface="Segoe UI" panose="020B0502040204020203" pitchFamily="34" charset="0"/>
                      </a:rPr>
                      <m:t>)</m:t>
                    </m:r>
                  </m:oMath>
                </a14:m>
                <a:r>
                  <a:rPr lang="en-US" sz="2400" dirty="0">
                    <a:solidFill>
                      <a:schemeClr val="tx1"/>
                    </a:solidFill>
                    <a:cs typeface="Segoe UI" panose="020B0502040204020203" pitchFamily="34" charset="0"/>
                  </a:rPr>
                  <a:t>…</a:t>
                </a:r>
                <a14:m>
                  <m:oMath xmlns:m="http://schemas.openxmlformats.org/officeDocument/2006/math">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𝑥</m:t>
                    </m:r>
                    <m:r>
                      <a:rPr lang="en-US" sz="2400" i="1">
                        <a:solidFill>
                          <a:schemeClr val="tx1"/>
                        </a:solidFill>
                        <a:latin typeface="Cambria Math" panose="02040503050406030204" pitchFamily="18" charset="0"/>
                        <a:cs typeface="Segoe UI" panose="020B0502040204020203" pitchFamily="34" charset="0"/>
                      </a:rPr>
                      <m:t>+</m:t>
                    </m:r>
                    <m:r>
                      <a:rPr lang="en-US" sz="2400" i="1">
                        <a:solidFill>
                          <a:schemeClr val="tx1"/>
                        </a:solidFill>
                        <a:latin typeface="Cambria Math" panose="02040503050406030204" pitchFamily="18" charset="0"/>
                        <a:cs typeface="Segoe UI" panose="020B0502040204020203" pitchFamily="34" charset="0"/>
                      </a:rPr>
                      <m:t>𝑦</m:t>
                    </m:r>
                    <m:r>
                      <a:rPr lang="en-US" sz="2400" i="1">
                        <a:solidFill>
                          <a:schemeClr val="tx1"/>
                        </a:solidFill>
                        <a:latin typeface="Cambria Math" panose="02040503050406030204" pitchFamily="18" charset="0"/>
                        <a:cs typeface="Segoe UI" panose="020B0502040204020203" pitchFamily="34" charset="0"/>
                      </a:rPr>
                      <m:t>)</m:t>
                    </m:r>
                  </m:oMath>
                </a14:m>
                <a:endParaRPr lang="en-US" sz="2400" b="1" dirty="0">
                  <a:solidFill>
                    <a:schemeClr val="tx1"/>
                  </a:solidFill>
                  <a:latin typeface="Segoe UI" panose="020B0502040204020203" pitchFamily="34" charset="0"/>
                  <a:cs typeface="Segoe UI" panose="020B0502040204020203" pitchFamily="34" charset="0"/>
                </a:endParaRPr>
              </a:p>
              <a:p>
                <a:r>
                  <a:rPr lang="en-US" sz="2400" b="0" dirty="0">
                    <a:solidFill>
                      <a:schemeClr val="tx1"/>
                    </a:solidFill>
                  </a:rPr>
                  <a:t>=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𝑦</m:t>
                        </m:r>
                      </m:e>
                      <m:sup>
                        <m:r>
                          <a:rPr lang="en-US" sz="2400" b="0" i="1" smtClean="0">
                            <a:solidFill>
                              <a:schemeClr val="tx1"/>
                            </a:solidFill>
                            <a:latin typeface="Cambria Math" panose="02040503050406030204" pitchFamily="18" charset="0"/>
                          </a:rPr>
                          <m:t>𝑛</m:t>
                        </m:r>
                      </m:sup>
                    </m:sSup>
                    <m:r>
                      <a:rPr lang="en-US" sz="2400" b="0" i="1" smtClean="0">
                        <a:solidFill>
                          <a:schemeClr val="tx1"/>
                        </a:solidFill>
                        <a:latin typeface="Cambria Math" panose="02040503050406030204" pitchFamily="18" charset="0"/>
                      </a:rPr>
                      <m:t>+</m:t>
                    </m:r>
                    <m:d>
                      <m:dPr>
                        <m:ctrlPr>
                          <a:rPr lang="en-US" sz="2400" i="1" smtClean="0">
                            <a:solidFill>
                              <a:schemeClr val="tx1"/>
                            </a:solidFill>
                            <a:latin typeface="Cambria Math" panose="02040503050406030204" pitchFamily="18" charset="0"/>
                          </a:rPr>
                        </m:ctrlPr>
                      </m:dPr>
                      <m:e>
                        <m:f>
                          <m:fPr>
                            <m:type m:val="noBa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𝑛</m:t>
                            </m:r>
                          </m:num>
                          <m:den>
                            <m:r>
                              <a:rPr lang="en-US" sz="2400" b="0" i="1" smtClean="0">
                                <a:solidFill>
                                  <a:schemeClr val="tx1"/>
                                </a:solidFill>
                                <a:latin typeface="Cambria Math" panose="02040503050406030204" pitchFamily="18" charset="0"/>
                              </a:rPr>
                              <m:t>1</m:t>
                            </m:r>
                          </m:den>
                        </m:f>
                      </m:e>
                    </m:d>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1</m:t>
                        </m:r>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𝑦</m:t>
                        </m:r>
                      </m:e>
                      <m:sup>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m:t>
                        </m:r>
                      </m:sup>
                    </m:sSup>
                    <m:r>
                      <a:rPr lang="en-US" sz="2400" b="0" i="1" smtClean="0">
                        <a:solidFill>
                          <a:schemeClr val="tx1"/>
                        </a:solidFill>
                        <a:latin typeface="Cambria Math" panose="02040503050406030204" pitchFamily="18" charset="0"/>
                      </a:rPr>
                      <m:t>+</m:t>
                    </m:r>
                    <m:d>
                      <m:dPr>
                        <m:ctrlPr>
                          <a:rPr lang="en-US" sz="2400" i="1">
                            <a:solidFill>
                              <a:schemeClr val="tx1"/>
                            </a:solidFill>
                            <a:latin typeface="Cambria Math" panose="02040503050406030204" pitchFamily="18" charset="0"/>
                          </a:rPr>
                        </m:ctrlPr>
                      </m:dPr>
                      <m:e>
                        <m:f>
                          <m:fPr>
                            <m:type m:val="noBa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𝑛</m:t>
                            </m:r>
                          </m:num>
                          <m:den>
                            <m:r>
                              <a:rPr lang="en-US" sz="2400" b="0" i="1" smtClean="0">
                                <a:solidFill>
                                  <a:schemeClr val="tx1"/>
                                </a:solidFill>
                                <a:latin typeface="Cambria Math" panose="02040503050406030204" pitchFamily="18" charset="0"/>
                              </a:rPr>
                              <m:t>2</m:t>
                            </m:r>
                          </m:den>
                        </m:f>
                      </m:e>
                    </m:d>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2</m:t>
                        </m:r>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𝑦</m:t>
                        </m:r>
                      </m:e>
                      <m:sup>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sup>
                    </m:sSup>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𝑛</m:t>
                        </m:r>
                      </m:sup>
                    </m:sSup>
                  </m:oMath>
                </a14:m>
                <a:endParaRPr lang="en-US" sz="2400" dirty="0">
                  <a:solidFill>
                    <a:schemeClr val="tx1"/>
                  </a:solidFill>
                  <a:latin typeface="Segoe UI" panose="020B0502040204020203" pitchFamily="34" charset="0"/>
                  <a:cs typeface="Segoe UI" panose="020B0502040204020203" pitchFamily="34" charset="0"/>
                </a:endParaRPr>
              </a:p>
              <a:p>
                <a:endParaRPr lang="en-US" sz="2400" b="1" dirty="0">
                  <a:solidFill>
                    <a:schemeClr val="tx1"/>
                  </a:solidFill>
                  <a:latin typeface="Segoe UI" panose="020B0502040204020203" pitchFamily="34" charset="0"/>
                  <a:cs typeface="Segoe UI" panose="020B0502040204020203" pitchFamily="34" charset="0"/>
                </a:endParaRPr>
              </a:p>
            </p:txBody>
          </p:sp>
        </mc:Choice>
        <mc:Fallback xmlns="">
          <p:sp>
            <p:nvSpPr>
              <p:cNvPr id="7" name="Rectangle: Rounded Corners 6">
                <a:extLst>
                  <a:ext uri="{FF2B5EF4-FFF2-40B4-BE49-F238E27FC236}">
                    <a16:creationId xmlns:a16="http://schemas.microsoft.com/office/drawing/2014/main" id="{F38A1F93-8A1C-F3E6-0567-6B3835DFB685}"/>
                  </a:ext>
                </a:extLst>
              </p:cNvPr>
              <p:cNvSpPr>
                <a:spLocks noRot="1" noChangeAspect="1" noMove="1" noResize="1" noEditPoints="1" noAdjustHandles="1" noChangeArrowheads="1" noChangeShapeType="1" noTextEdit="1"/>
              </p:cNvSpPr>
              <p:nvPr/>
            </p:nvSpPr>
            <p:spPr>
              <a:xfrm>
                <a:off x="5355771" y="4210174"/>
                <a:ext cx="5965371" cy="1970495"/>
              </a:xfrm>
              <a:prstGeom prst="roundRect">
                <a:avLst/>
              </a:prstGeom>
              <a:blipFill>
                <a:blip r:embed="rId5"/>
                <a:stretch>
                  <a:fillRect l="-1534" r="-61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112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D1777-3D35-456B-B37A-61572112C791}"/>
              </a:ext>
            </a:extLst>
          </p:cNvPr>
          <p:cNvSpPr>
            <a:spLocks noGrp="1"/>
          </p:cNvSpPr>
          <p:nvPr>
            <p:ph type="title"/>
          </p:nvPr>
        </p:nvSpPr>
        <p:spPr/>
        <p:txBody>
          <a:bodyPr/>
          <a:lstStyle/>
          <a:p>
            <a:r>
              <a:rPr lang="en-US" dirty="0"/>
              <a:t>Some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408141-6D7E-4619-8515-3B96E9BF7D22}"/>
                  </a:ext>
                </a:extLst>
              </p:cNvPr>
              <p:cNvSpPr>
                <a:spLocks noGrp="1"/>
              </p:cNvSpPr>
              <p:nvPr>
                <p:ph idx="1"/>
              </p:nvPr>
            </p:nvSpPr>
            <p:spPr>
              <a:xfrm>
                <a:off x="575240" y="2538805"/>
                <a:ext cx="11187258" cy="3770556"/>
              </a:xfrm>
            </p:spPr>
            <p:txBody>
              <a:bodyPr/>
              <a:lstStyle/>
              <a:p>
                <a:pPr marL="0" indent="0">
                  <a:buNone/>
                </a:pPr>
                <a:r>
                  <a:rPr lang="en-US" dirty="0"/>
                  <a:t>Each term is of the form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𝑖</m:t>
                        </m:r>
                      </m:sup>
                    </m:sSup>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𝑖</m:t>
                        </m:r>
                      </m:sup>
                    </m:sSup>
                  </m:oMath>
                </a14:m>
                <a:r>
                  <a:rPr lang="en-US" dirty="0">
                    <a:latin typeface="Cambria Math" panose="02040503050406030204" pitchFamily="18" charset="0"/>
                  </a:rPr>
                  <a:t>, </a:t>
                </a:r>
                <a:r>
                  <a:rPr lang="en-US" dirty="0"/>
                  <a:t>since each term is made by multiplying exactly n variables, either x or y.</a:t>
                </a:r>
              </a:p>
            </p:txBody>
          </p:sp>
        </mc:Choice>
        <mc:Fallback xmlns="">
          <p:sp>
            <p:nvSpPr>
              <p:cNvPr id="3" name="Content Placeholder 2">
                <a:extLst>
                  <a:ext uri="{FF2B5EF4-FFF2-40B4-BE49-F238E27FC236}">
                    <a16:creationId xmlns:a16="http://schemas.microsoft.com/office/drawing/2014/main" id="{D1408141-6D7E-4619-8515-3B96E9BF7D22}"/>
                  </a:ext>
                </a:extLst>
              </p:cNvPr>
              <p:cNvSpPr>
                <a:spLocks noGrp="1" noRot="1" noChangeAspect="1" noMove="1" noResize="1" noEditPoints="1" noAdjustHandles="1" noChangeArrowheads="1" noChangeShapeType="1" noTextEdit="1"/>
              </p:cNvSpPr>
              <p:nvPr>
                <p:ph idx="1"/>
              </p:nvPr>
            </p:nvSpPr>
            <p:spPr>
              <a:xfrm>
                <a:off x="575240" y="2538805"/>
                <a:ext cx="11187258" cy="3770556"/>
              </a:xfrm>
              <a:blipFill>
                <a:blip r:embed="rId2"/>
                <a:stretch>
                  <a:fillRect l="-1525" t="-2423"/>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C75975C-2A7A-4B22-893B-A62CCEFC2A3E}"/>
              </a:ext>
            </a:extLst>
          </p:cNvPr>
          <p:cNvGrpSpPr/>
          <p:nvPr/>
        </p:nvGrpSpPr>
        <p:grpSpPr>
          <a:xfrm>
            <a:off x="5161154" y="263276"/>
            <a:ext cx="6455607" cy="1970494"/>
            <a:chOff x="5527177" y="2259639"/>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CE090C4-7A35-4C26-972F-49B432B1C284}"/>
                    </a:ext>
                  </a:extLst>
                </p:cNvPr>
                <p:cNvSpPr/>
                <p:nvPr/>
              </p:nvSpPr>
              <p:spPr>
                <a:xfrm>
                  <a:off x="5527177" y="2259639"/>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latin typeface="Cambria Math" panose="02040503050406030204" pitchFamily="18" charset="0"/>
                  </a:endParaRPr>
                </a:p>
                <a:p>
                  <a:pPr algn="ctr"/>
                  <a:endParaRPr lang="en-US" sz="28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e>
                            </m:d>
                          </m:e>
                          <m:sup>
                            <m:r>
                              <a:rPr lang="en-US" sz="2800" i="1">
                                <a:latin typeface="Cambria Math" panose="02040503050406030204" pitchFamily="18" charset="0"/>
                              </a:rPr>
                              <m:t>𝑛</m:t>
                            </m:r>
                          </m:sup>
                        </m:sSup>
                        <m:r>
                          <a:rPr lang="en-US" sz="2800" i="1">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0</m:t>
                            </m:r>
                          </m:sub>
                          <m:sup>
                            <m:r>
                              <a:rPr lang="en-US" sz="2800" i="1">
                                <a:latin typeface="Cambria Math" panose="02040503050406030204" pitchFamily="18" charset="0"/>
                              </a:rPr>
                              <m:t>𝑛</m:t>
                            </m:r>
                          </m:sup>
                          <m:e>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𝑖</m:t>
                                    </m:r>
                                  </m:den>
                                </m:f>
                              </m:e>
                            </m:d>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𝑖</m:t>
                                </m:r>
                              </m:sup>
                            </m:sSup>
                            <m:sSup>
                              <m:sSupPr>
                                <m:ctrlPr>
                                  <a:rPr lang="en-US" sz="2800" i="1">
                                    <a:latin typeface="Cambria Math" panose="02040503050406030204" pitchFamily="18" charset="0"/>
                                  </a:rPr>
                                </m:ctrlPr>
                              </m:sSupPr>
                              <m:e>
                                <m:r>
                                  <a:rPr lang="en-US" sz="2800" i="1">
                                    <a:latin typeface="Cambria Math" panose="02040503050406030204" pitchFamily="18" charset="0"/>
                                  </a:rPr>
                                  <m:t>𝑦</m:t>
                                </m:r>
                              </m:e>
                              <m:sup>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𝑖</m:t>
                                </m:r>
                              </m:sup>
                            </m:sSup>
                          </m:e>
                        </m:nary>
                      </m:oMath>
                    </m:oMathPara>
                  </a14:m>
                  <a:endParaRPr lang="en-US" sz="2800" dirty="0"/>
                </a:p>
                <a:p>
                  <a:pPr algn="ctr"/>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ACE090C4-7A35-4C26-972F-49B432B1C284}"/>
                    </a:ext>
                  </a:extLst>
                </p:cNvPr>
                <p:cNvSpPr>
                  <a:spLocks noRot="1" noChangeAspect="1" noMove="1" noResize="1" noEditPoints="1" noAdjustHandles="1" noChangeArrowheads="1" noChangeShapeType="1" noTextEdit="1"/>
                </p:cNvSpPr>
                <p:nvPr/>
              </p:nvSpPr>
              <p:spPr>
                <a:xfrm>
                  <a:off x="5527177" y="2259639"/>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7E30AB80-4130-49AA-8580-2360BCED2A65}"/>
                </a:ext>
              </a:extLst>
            </p:cNvPr>
            <p:cNvSpPr/>
            <p:nvPr/>
          </p:nvSpPr>
          <p:spPr>
            <a:xfrm>
              <a:off x="5536702" y="2259639"/>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The Binomial Theorem</a:t>
              </a:r>
            </a:p>
          </p:txBody>
        </p:sp>
      </p:grpSp>
    </p:spTree>
    <p:extLst>
      <p:ext uri="{BB962C8B-B14F-4D97-AF65-F5344CB8AC3E}">
        <p14:creationId xmlns:p14="http://schemas.microsoft.com/office/powerpoint/2010/main" val="2271264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2B8D-7026-07A8-148E-515FB79EA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BD0AF-4F10-0162-9863-4E76043E9F7B}"/>
              </a:ext>
            </a:extLst>
          </p:cNvPr>
          <p:cNvSpPr>
            <a:spLocks noGrp="1"/>
          </p:cNvSpPr>
          <p:nvPr>
            <p:ph type="title"/>
          </p:nvPr>
        </p:nvSpPr>
        <p:spPr/>
        <p:txBody>
          <a:bodyPr/>
          <a:lstStyle/>
          <a:p>
            <a:r>
              <a:rPr lang="en-US" dirty="0"/>
              <a:t>Some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E193EB-6262-0BAF-B2C5-5DAC90192DB2}"/>
                  </a:ext>
                </a:extLst>
              </p:cNvPr>
              <p:cNvSpPr>
                <a:spLocks noGrp="1"/>
              </p:cNvSpPr>
              <p:nvPr>
                <p:ph idx="1"/>
              </p:nvPr>
            </p:nvSpPr>
            <p:spPr>
              <a:xfrm>
                <a:off x="575240" y="2538805"/>
                <a:ext cx="11187258" cy="3770556"/>
              </a:xfrm>
            </p:spPr>
            <p:txBody>
              <a:bodyPr/>
              <a:lstStyle/>
              <a:p>
                <a:pPr marL="0" indent="0">
                  <a:buNone/>
                </a:pPr>
                <a:r>
                  <a:rPr lang="en-US" dirty="0"/>
                  <a:t>Each term is of the form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𝑖</m:t>
                        </m:r>
                      </m:sup>
                    </m:sSup>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𝑖</m:t>
                        </m:r>
                      </m:sup>
                    </m:sSup>
                  </m:oMath>
                </a14:m>
                <a:r>
                  <a:rPr lang="en-US" dirty="0">
                    <a:latin typeface="Cambria Math" panose="02040503050406030204" pitchFamily="18" charset="0"/>
                  </a:rPr>
                  <a:t>, </a:t>
                </a:r>
                <a:r>
                  <a:rPr lang="en-US" dirty="0"/>
                  <a:t>since each term is made by multiplying exactly n variables, either x or y.</a:t>
                </a:r>
              </a:p>
              <a:p>
                <a:pPr marL="0" indent="0">
                  <a:buNone/>
                </a:pPr>
                <a:endParaRPr lang="en-US" dirty="0">
                  <a:latin typeface="Cambria Math" panose="02040503050406030204" pitchFamily="18" charset="0"/>
                </a:endParaRPr>
              </a:p>
              <a:p>
                <a:pPr marL="0" indent="0">
                  <a:buNone/>
                </a:pPr>
                <a:r>
                  <a:rPr lang="en-US" dirty="0"/>
                  <a:t>How many copies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p>
                    </m:sSup>
                  </m:oMath>
                </a14:m>
                <a:r>
                  <a:rPr lang="en-US" dirty="0"/>
                  <a:t> do you get? </a:t>
                </a:r>
              </a:p>
              <a:p>
                <a:pPr marL="0" indent="0">
                  <a:buNone/>
                </a:pPr>
                <a:r>
                  <a:rPr lang="en-US" dirty="0"/>
                  <a:t>The number of ways to choose </a:t>
                </a:r>
                <a14:m>
                  <m:oMath xmlns:m="http://schemas.openxmlformats.org/officeDocument/2006/math">
                    <m:r>
                      <a:rPr lang="en-US" b="0" i="1" smtClean="0">
                        <a:latin typeface="Cambria Math" panose="02040503050406030204" pitchFamily="18" charset="0"/>
                      </a:rPr>
                      <m:t>𝑖</m:t>
                    </m:r>
                  </m:oMath>
                </a14:m>
                <a:r>
                  <a:rPr lang="en-US" dirty="0"/>
                  <a:t> of the n “</a:t>
                </a:r>
                <a:r>
                  <a:rPr lang="en-US" dirty="0" err="1"/>
                  <a:t>x”s</a:t>
                </a:r>
                <a:r>
                  <a:rPr lang="en-US" dirty="0"/>
                  <a:t> and the rest being “</a:t>
                </a:r>
                <a:r>
                  <a:rPr lang="en-US" dirty="0" err="1"/>
                  <a:t>y”s</a:t>
                </a:r>
                <a:r>
                  <a:rPr lang="en-US" dirty="0"/>
                  <a:t> </a:t>
                </a:r>
              </a:p>
              <a:p>
                <a:pPr marL="0" indent="0">
                  <a:buNone/>
                </a:pPr>
                <a:endParaRPr lang="en-US" dirty="0"/>
              </a:p>
              <a:p>
                <a:pPr marL="0" indent="0">
                  <a:buNone/>
                </a:pPr>
                <a:r>
                  <a:rPr lang="en-US" dirty="0"/>
                  <a:t>Formal proof? Induction!</a:t>
                </a:r>
              </a:p>
            </p:txBody>
          </p:sp>
        </mc:Choice>
        <mc:Fallback xmlns="">
          <p:sp>
            <p:nvSpPr>
              <p:cNvPr id="3" name="Content Placeholder 2">
                <a:extLst>
                  <a:ext uri="{FF2B5EF4-FFF2-40B4-BE49-F238E27FC236}">
                    <a16:creationId xmlns:a16="http://schemas.microsoft.com/office/drawing/2014/main" id="{0AE193EB-6262-0BAF-B2C5-5DAC90192DB2}"/>
                  </a:ext>
                </a:extLst>
              </p:cNvPr>
              <p:cNvSpPr>
                <a:spLocks noGrp="1" noRot="1" noChangeAspect="1" noMove="1" noResize="1" noEditPoints="1" noAdjustHandles="1" noChangeArrowheads="1" noChangeShapeType="1" noTextEdit="1"/>
              </p:cNvSpPr>
              <p:nvPr>
                <p:ph idx="1"/>
              </p:nvPr>
            </p:nvSpPr>
            <p:spPr>
              <a:xfrm>
                <a:off x="575240" y="2538805"/>
                <a:ext cx="11187258" cy="3770556"/>
              </a:xfrm>
              <a:blipFill>
                <a:blip r:embed="rId2"/>
                <a:stretch>
                  <a:fillRect l="-1525" t="-2423" r="-109" b="-2423"/>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8D651E91-8F70-4031-C16F-D8B92E36DA2A}"/>
              </a:ext>
            </a:extLst>
          </p:cNvPr>
          <p:cNvGrpSpPr/>
          <p:nvPr/>
        </p:nvGrpSpPr>
        <p:grpSpPr>
          <a:xfrm>
            <a:off x="5161154" y="263276"/>
            <a:ext cx="6455607" cy="1970494"/>
            <a:chOff x="5527177" y="2259639"/>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31EC65C-8BF1-0007-CD69-15FBCF67E5B7}"/>
                    </a:ext>
                  </a:extLst>
                </p:cNvPr>
                <p:cNvSpPr/>
                <p:nvPr/>
              </p:nvSpPr>
              <p:spPr>
                <a:xfrm>
                  <a:off x="5527177" y="2259639"/>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latin typeface="Cambria Math" panose="02040503050406030204" pitchFamily="18" charset="0"/>
                  </a:endParaRPr>
                </a:p>
                <a:p>
                  <a:pPr algn="ctr"/>
                  <a:endParaRPr lang="en-US" sz="28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e>
                            </m:d>
                          </m:e>
                          <m:sup>
                            <m:r>
                              <a:rPr lang="en-US" sz="2800" i="1">
                                <a:latin typeface="Cambria Math" panose="02040503050406030204" pitchFamily="18" charset="0"/>
                              </a:rPr>
                              <m:t>𝑛</m:t>
                            </m:r>
                          </m:sup>
                        </m:sSup>
                        <m:r>
                          <a:rPr lang="en-US" sz="2800" i="1">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0</m:t>
                            </m:r>
                          </m:sub>
                          <m:sup>
                            <m:r>
                              <a:rPr lang="en-US" sz="2800" i="1">
                                <a:latin typeface="Cambria Math" panose="02040503050406030204" pitchFamily="18" charset="0"/>
                              </a:rPr>
                              <m:t>𝑛</m:t>
                            </m:r>
                          </m:sup>
                          <m:e>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𝑖</m:t>
                                    </m:r>
                                  </m:den>
                                </m:f>
                              </m:e>
                            </m:d>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𝑖</m:t>
                                </m:r>
                              </m:sup>
                            </m:sSup>
                            <m:sSup>
                              <m:sSupPr>
                                <m:ctrlPr>
                                  <a:rPr lang="en-US" sz="2800" i="1">
                                    <a:latin typeface="Cambria Math" panose="02040503050406030204" pitchFamily="18" charset="0"/>
                                  </a:rPr>
                                </m:ctrlPr>
                              </m:sSupPr>
                              <m:e>
                                <m:r>
                                  <a:rPr lang="en-US" sz="2800" i="1">
                                    <a:latin typeface="Cambria Math" panose="02040503050406030204" pitchFamily="18" charset="0"/>
                                  </a:rPr>
                                  <m:t>𝑦</m:t>
                                </m:r>
                              </m:e>
                              <m:sup>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𝑖</m:t>
                                </m:r>
                              </m:sup>
                            </m:sSup>
                          </m:e>
                        </m:nary>
                      </m:oMath>
                    </m:oMathPara>
                  </a14:m>
                  <a:endParaRPr lang="en-US" sz="2800" dirty="0"/>
                </a:p>
                <a:p>
                  <a:pPr algn="ctr"/>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731EC65C-8BF1-0007-CD69-15FBCF67E5B7}"/>
                    </a:ext>
                  </a:extLst>
                </p:cNvPr>
                <p:cNvSpPr>
                  <a:spLocks noRot="1" noChangeAspect="1" noMove="1" noResize="1" noEditPoints="1" noAdjustHandles="1" noChangeArrowheads="1" noChangeShapeType="1" noTextEdit="1"/>
                </p:cNvSpPr>
                <p:nvPr/>
              </p:nvSpPr>
              <p:spPr>
                <a:xfrm>
                  <a:off x="5527177" y="2259639"/>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D9488E1-65D3-778F-D2B9-2221AC0C593A}"/>
                </a:ext>
              </a:extLst>
            </p:cNvPr>
            <p:cNvSpPr/>
            <p:nvPr/>
          </p:nvSpPr>
          <p:spPr>
            <a:xfrm>
              <a:off x="5536702" y="2259639"/>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The Binomial Theorem</a:t>
              </a:r>
            </a:p>
          </p:txBody>
        </p:sp>
      </p:grpSp>
    </p:spTree>
    <p:extLst>
      <p:ext uri="{BB962C8B-B14F-4D97-AF65-F5344CB8AC3E}">
        <p14:creationId xmlns:p14="http://schemas.microsoft.com/office/powerpoint/2010/main" val="11174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43B6D-6039-4EA3-85E8-C7694611F8DC}"/>
              </a:ext>
            </a:extLst>
          </p:cNvPr>
          <p:cNvSpPr>
            <a:spLocks noGrp="1"/>
          </p:cNvSpPr>
          <p:nvPr>
            <p:ph type="title"/>
          </p:nvPr>
        </p:nvSpPr>
        <p:spPr/>
        <p:txBody>
          <a:bodyPr/>
          <a:lstStyle/>
          <a:p>
            <a:r>
              <a:rPr lang="en-US" dirty="0"/>
              <a:t>So What?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762142-364F-461C-B468-2A0A9E073C65}"/>
                  </a:ext>
                </a:extLst>
              </p:cNvPr>
              <p:cNvSpPr>
                <a:spLocks noGrp="1"/>
              </p:cNvSpPr>
              <p:nvPr>
                <p:ph idx="1"/>
              </p:nvPr>
            </p:nvSpPr>
            <p:spPr/>
            <p:txBody>
              <a:bodyPr>
                <a:normAutofit lnSpcReduction="10000"/>
              </a:bodyPr>
              <a:lstStyle/>
              <a:p>
                <a:r>
                  <a:rPr lang="en-US" dirty="0"/>
                  <a:t>Well…if you saw it before, now you have a better understanding now of why it’s true. </a:t>
                </a:r>
              </a:p>
              <a:p>
                <a:endParaRPr lang="en-US" dirty="0"/>
              </a:p>
              <a:p>
                <a:r>
                  <a:rPr lang="en-US" dirty="0"/>
                  <a:t>There are also a few cute applications of the binomial theorem to prove other theorems (usually by plugging in numbers for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 you’ll practice with this on HW1.</a:t>
                </a:r>
              </a:p>
              <a:p>
                <a:endParaRPr lang="en-US" dirty="0"/>
              </a:p>
              <a:p>
                <a:r>
                  <a:rPr lang="en-US" dirty="0"/>
                  <a:t>For example, set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and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then </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m:t>
                            </m:r>
                          </m:e>
                        </m:d>
                      </m:e>
                      <m:sup>
                        <m:r>
                          <a:rPr lang="en-US" b="0" i="1" smtClean="0">
                            <a:latin typeface="Cambria Math" panose="02040503050406030204" pitchFamily="18" charset="0"/>
                          </a:rPr>
                          <m:t>𝑛</m:t>
                        </m:r>
                      </m:sup>
                    </m:sSup>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0</m:t>
                        </m:r>
                      </m:sub>
                      <m:sup>
                        <m:r>
                          <a:rPr lang="en-US" i="1">
                            <a:latin typeface="Cambria Math" panose="02040503050406030204" pitchFamily="18" charset="0"/>
                          </a:rPr>
                          <m:t>𝑛</m:t>
                        </m:r>
                      </m:sup>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𝑖</m:t>
                                </m:r>
                              </m:den>
                            </m:f>
                          </m:e>
                        </m:d>
                        <m:sSup>
                          <m:sSupPr>
                            <m:ctrlPr>
                              <a:rPr lang="en-US" i="1">
                                <a:latin typeface="Cambria Math" panose="02040503050406030204" pitchFamily="18" charset="0"/>
                              </a:rPr>
                            </m:ctrlPr>
                          </m:sSupPr>
                          <m:e>
                            <m:r>
                              <a:rPr lang="en-US" b="0" i="1" smtClean="0">
                                <a:latin typeface="Cambria Math" panose="02040503050406030204" pitchFamily="18" charset="0"/>
                              </a:rPr>
                              <m:t>1</m:t>
                            </m:r>
                          </m:e>
                          <m:sup>
                            <m:r>
                              <a:rPr lang="en-US" i="1">
                                <a:latin typeface="Cambria Math" panose="02040503050406030204" pitchFamily="18" charset="0"/>
                              </a:rPr>
                              <m:t>𝑖</m:t>
                            </m:r>
                          </m:sup>
                        </m:sSup>
                        <m:sSup>
                          <m:sSupPr>
                            <m:ctrlPr>
                              <a:rPr lang="en-US" i="1">
                                <a:latin typeface="Cambria Math" panose="02040503050406030204" pitchFamily="18" charset="0"/>
                              </a:rPr>
                            </m:ctrlPr>
                          </m:sSupPr>
                          <m:e>
                            <m:r>
                              <a:rPr lang="en-US" b="0" i="1" smtClean="0">
                                <a:latin typeface="Cambria Math" panose="02040503050406030204" pitchFamily="18" charset="0"/>
                              </a:rPr>
                              <m:t>1</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𝑖</m:t>
                            </m:r>
                          </m:sup>
                        </m:sSup>
                        <m:r>
                          <a:rPr lang="en-US" b="0" i="1" smtClean="0">
                            <a:latin typeface="Cambria Math" panose="02040503050406030204" pitchFamily="18" charset="0"/>
                          </a:rPr>
                          <m:t>=</m:t>
                        </m:r>
                      </m:e>
                    </m:nary>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0</m:t>
                        </m:r>
                      </m:sub>
                      <m:sup>
                        <m:r>
                          <a:rPr lang="en-US" i="1">
                            <a:latin typeface="Cambria Math" panose="02040503050406030204" pitchFamily="18" charset="0"/>
                          </a:rPr>
                          <m:t>𝑛</m:t>
                        </m:r>
                      </m:sup>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𝑖</m:t>
                                </m:r>
                              </m:den>
                            </m:f>
                          </m:e>
                        </m:d>
                      </m:e>
                    </m:nary>
                  </m:oMath>
                </a14:m>
                <a:r>
                  <a:rPr lang="en-US" dirty="0"/>
                  <a:t>.</a:t>
                </a:r>
              </a:p>
              <a:p>
                <a:r>
                  <a:rPr lang="en-US" dirty="0"/>
                  <a:t>i.e. if you sum up binomial coefficients, you get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0D762142-364F-461C-B468-2A0A9E073C65}"/>
                  </a:ext>
                </a:extLst>
              </p:cNvPr>
              <p:cNvSpPr>
                <a:spLocks noGrp="1" noRot="1" noChangeAspect="1" noMove="1" noResize="1" noEditPoints="1" noAdjustHandles="1" noChangeArrowheads="1" noChangeShapeType="1" noTextEdit="1"/>
              </p:cNvSpPr>
              <p:nvPr>
                <p:ph idx="1"/>
              </p:nvPr>
            </p:nvSpPr>
            <p:spPr>
              <a:blipFill>
                <a:blip r:embed="rId3"/>
                <a:stretch>
                  <a:fillRect l="-1525" t="-3019" r="-1471"/>
                </a:stretch>
              </a:blipFill>
            </p:spPr>
            <p:txBody>
              <a:bodyPr/>
              <a:lstStyle/>
              <a:p>
                <a:r>
                  <a:rPr lang="en-US">
                    <a:noFill/>
                  </a:rPr>
                  <a:t> </a:t>
                </a:r>
              </a:p>
            </p:txBody>
          </p:sp>
        </mc:Fallback>
      </mc:AlternateContent>
    </p:spTree>
    <p:extLst>
      <p:ext uri="{BB962C8B-B14F-4D97-AF65-F5344CB8AC3E}">
        <p14:creationId xmlns:p14="http://schemas.microsoft.com/office/powerpoint/2010/main" val="228101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FDC8-A5FA-44E2-B976-4073FD24D2D0}"/>
              </a:ext>
            </a:extLst>
          </p:cNvPr>
          <p:cNvSpPr>
            <a:spLocks noGrp="1"/>
          </p:cNvSpPr>
          <p:nvPr>
            <p:ph type="title"/>
          </p:nvPr>
        </p:nvSpPr>
        <p:spPr>
          <a:xfrm>
            <a:off x="1891200" y="2996464"/>
            <a:ext cx="9058451" cy="1320895"/>
          </a:xfrm>
        </p:spPr>
        <p:txBody>
          <a:bodyPr/>
          <a:lstStyle/>
          <a:p>
            <a:r>
              <a:rPr lang="en-US" dirty="0"/>
              <a:t>What if there are some duplicate/identical items and the rest are distinct? </a:t>
            </a:r>
          </a:p>
        </p:txBody>
      </p:sp>
    </p:spTree>
    <p:extLst>
      <p:ext uri="{BB962C8B-B14F-4D97-AF65-F5344CB8AC3E}">
        <p14:creationId xmlns:p14="http://schemas.microsoft.com/office/powerpoint/2010/main" val="4272286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2619-50F8-4C6D-AAAF-0A922DA7E631}"/>
              </a:ext>
            </a:extLst>
          </p:cNvPr>
          <p:cNvSpPr>
            <a:spLocks noGrp="1"/>
          </p:cNvSpPr>
          <p:nvPr>
            <p:ph type="title"/>
          </p:nvPr>
        </p:nvSpPr>
        <p:spPr/>
        <p:txBody>
          <a:bodyPr/>
          <a:lstStyle/>
          <a:p>
            <a:r>
              <a:rPr lang="en-US" dirty="0"/>
              <a:t>Rearranging </a:t>
            </a:r>
            <a:r>
              <a:rPr lang="en-US" b="1" dirty="0"/>
              <a:t>Distinct Elements</a:t>
            </a:r>
          </a:p>
        </p:txBody>
      </p:sp>
      <p:sp>
        <p:nvSpPr>
          <p:cNvPr id="3" name="Content Placeholder 2">
            <a:extLst>
              <a:ext uri="{FF2B5EF4-FFF2-40B4-BE49-F238E27FC236}">
                <a16:creationId xmlns:a16="http://schemas.microsoft.com/office/drawing/2014/main" id="{2B2A7ED7-0167-4086-919F-8F0AE1E2B791}"/>
              </a:ext>
            </a:extLst>
          </p:cNvPr>
          <p:cNvSpPr>
            <a:spLocks noGrp="1"/>
          </p:cNvSpPr>
          <p:nvPr>
            <p:ph idx="1"/>
          </p:nvPr>
        </p:nvSpPr>
        <p:spPr/>
        <p:txBody>
          <a:bodyPr/>
          <a:lstStyle/>
          <a:p>
            <a:r>
              <a:rPr lang="en-US" dirty="0"/>
              <a:t>How many anagrams are there of </a:t>
            </a:r>
            <a:r>
              <a:rPr lang="en-US" b="1" dirty="0"/>
              <a:t>COMPUTER</a:t>
            </a:r>
            <a:r>
              <a:rPr lang="en-US" dirty="0"/>
              <a:t>?</a:t>
            </a:r>
          </a:p>
          <a:p>
            <a:r>
              <a:rPr lang="en-US" dirty="0"/>
              <a:t>(an anagram is a rearrangement of letters). </a:t>
            </a:r>
          </a:p>
          <a:p>
            <a:endParaRPr lang="en-US" dirty="0"/>
          </a:p>
        </p:txBody>
      </p:sp>
    </p:spTree>
    <p:extLst>
      <p:ext uri="{BB962C8B-B14F-4D97-AF65-F5344CB8AC3E}">
        <p14:creationId xmlns:p14="http://schemas.microsoft.com/office/powerpoint/2010/main" val="363264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E96C-EBF0-4EB2-914B-94177C2E7C37}"/>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F9A23420-52C3-4449-9703-D6E0AF46DFEA}"/>
              </a:ext>
            </a:extLst>
          </p:cNvPr>
          <p:cNvSpPr>
            <a:spLocks noGrp="1"/>
          </p:cNvSpPr>
          <p:nvPr>
            <p:ph idx="1"/>
          </p:nvPr>
        </p:nvSpPr>
        <p:spPr/>
        <p:txBody>
          <a:bodyPr/>
          <a:lstStyle/>
          <a:p>
            <a:pPr>
              <a:lnSpc>
                <a:spcPct val="100000"/>
              </a:lnSpc>
            </a:pPr>
            <a:r>
              <a:rPr lang="en-US" dirty="0"/>
              <a:t>2 penalty-free late days per assignment if you submit a meaningful attempt by the original deadline. Failure to submit a meaningful attempt will result in 25% penalty per day.</a:t>
            </a:r>
          </a:p>
          <a:p>
            <a:pPr>
              <a:lnSpc>
                <a:spcPct val="100000"/>
              </a:lnSpc>
            </a:pPr>
            <a:endParaRPr lang="en-US" dirty="0"/>
          </a:p>
          <a:p>
            <a:pPr>
              <a:lnSpc>
                <a:spcPct val="100000"/>
              </a:lnSpc>
            </a:pPr>
            <a:r>
              <a:rPr lang="en-US" dirty="0"/>
              <a:t>This policy is intended for “normal” things during the quarter.</a:t>
            </a:r>
          </a:p>
          <a:p>
            <a:pPr>
              <a:lnSpc>
                <a:spcPct val="100000"/>
              </a:lnSpc>
            </a:pPr>
            <a:r>
              <a:rPr lang="en-US" dirty="0"/>
              <a:t>If you have an unusual or extended or extreme issue, please let us know. The sooner you let us know, the more options we have for accommodations.</a:t>
            </a:r>
          </a:p>
        </p:txBody>
      </p:sp>
    </p:spTree>
    <p:extLst>
      <p:ext uri="{BB962C8B-B14F-4D97-AF65-F5344CB8AC3E}">
        <p14:creationId xmlns:p14="http://schemas.microsoft.com/office/powerpoint/2010/main" val="3488375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2619-50F8-4C6D-AAAF-0A922DA7E631}"/>
              </a:ext>
            </a:extLst>
          </p:cNvPr>
          <p:cNvSpPr>
            <a:spLocks noGrp="1"/>
          </p:cNvSpPr>
          <p:nvPr>
            <p:ph type="title"/>
          </p:nvPr>
        </p:nvSpPr>
        <p:spPr/>
        <p:txBody>
          <a:bodyPr/>
          <a:lstStyle/>
          <a:p>
            <a:r>
              <a:rPr lang="en-US" dirty="0"/>
              <a:t>Rearranging </a:t>
            </a:r>
            <a:r>
              <a:rPr lang="en-US" b="1" dirty="0"/>
              <a:t>Distinct Elements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A7ED7-0167-4086-919F-8F0AE1E2B791}"/>
                  </a:ext>
                </a:extLst>
              </p:cNvPr>
              <p:cNvSpPr>
                <a:spLocks noGrp="1"/>
              </p:cNvSpPr>
              <p:nvPr>
                <p:ph idx="1"/>
              </p:nvPr>
            </p:nvSpPr>
            <p:spPr/>
            <p:txBody>
              <a:bodyPr/>
              <a:lstStyle/>
              <a:p>
                <a:r>
                  <a:rPr lang="en-US" dirty="0"/>
                  <a:t>How many anagrams are there of </a:t>
                </a:r>
                <a:r>
                  <a:rPr lang="en-US" b="1" dirty="0"/>
                  <a:t>COMPUTER</a:t>
                </a:r>
                <a:r>
                  <a:rPr lang="en-US" dirty="0"/>
                  <a:t>?</a:t>
                </a:r>
              </a:p>
              <a:p>
                <a:r>
                  <a:rPr lang="en-US" dirty="0"/>
                  <a:t>(an anagram is a rearrangement of letters). </a:t>
                </a:r>
              </a:p>
              <a:p>
                <a:endParaRPr lang="en-US" dirty="0"/>
              </a:p>
              <a:p>
                <a:r>
                  <a:rPr lang="en-US" dirty="0"/>
                  <a:t>There are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rPr>
                      <m:t>!</m:t>
                    </m:r>
                  </m:oMath>
                </a14:m>
                <a:r>
                  <a:rPr lang="en-US" dirty="0"/>
                  <a:t> ways to rearrange these </a:t>
                </a:r>
                <a14:m>
                  <m:oMath xmlns:m="http://schemas.openxmlformats.org/officeDocument/2006/math">
                    <m:r>
                      <a:rPr lang="en-US" b="0" i="1" smtClean="0">
                        <a:latin typeface="Cambria Math" panose="02040503050406030204" pitchFamily="18" charset="0"/>
                      </a:rPr>
                      <m:t>8</m:t>
                    </m:r>
                  </m:oMath>
                </a14:m>
                <a:r>
                  <a:rPr lang="en-US" dirty="0"/>
                  <a:t> distinct letters</a:t>
                </a:r>
              </a:p>
              <a:p>
                <a:r>
                  <a:rPr lang="en-US" i="1" dirty="0"/>
                  <a:t>Factorial – there are 8 options for the first letter, 7 for the second, etc.</a:t>
                </a:r>
              </a:p>
              <a:p>
                <a:endParaRPr lang="en-US" dirty="0"/>
              </a:p>
            </p:txBody>
          </p:sp>
        </mc:Choice>
        <mc:Fallback xmlns="">
          <p:sp>
            <p:nvSpPr>
              <p:cNvPr id="3" name="Content Placeholder 2">
                <a:extLst>
                  <a:ext uri="{FF2B5EF4-FFF2-40B4-BE49-F238E27FC236}">
                    <a16:creationId xmlns:a16="http://schemas.microsoft.com/office/drawing/2014/main" id="{2B2A7ED7-0167-4086-919F-8F0AE1E2B791}"/>
                  </a:ext>
                </a:extLst>
              </p:cNvPr>
              <p:cNvSpPr>
                <a:spLocks noGrp="1" noRot="1" noChangeAspect="1" noMove="1" noResize="1" noEditPoints="1" noAdjustHandles="1" noChangeArrowheads="1" noChangeShapeType="1" noTextEdit="1"/>
              </p:cNvSpPr>
              <p:nvPr>
                <p:ph idx="1"/>
              </p:nvPr>
            </p:nvSpPr>
            <p:spPr>
              <a:blipFill>
                <a:blip r:embed="rId3"/>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1371112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2619-50F8-4C6D-AAAF-0A922DA7E631}"/>
              </a:ext>
            </a:extLst>
          </p:cNvPr>
          <p:cNvSpPr>
            <a:spLocks noGrp="1"/>
          </p:cNvSpPr>
          <p:nvPr>
            <p:ph type="title"/>
          </p:nvPr>
        </p:nvSpPr>
        <p:spPr/>
        <p:txBody>
          <a:bodyPr/>
          <a:lstStyle/>
          <a:p>
            <a:r>
              <a:rPr lang="en-US" dirty="0"/>
              <a:t>Rearranging </a:t>
            </a:r>
            <a:r>
              <a:rPr lang="en-US" b="1" dirty="0"/>
              <a:t>With Duplicates</a:t>
            </a:r>
          </a:p>
        </p:txBody>
      </p:sp>
      <p:sp>
        <p:nvSpPr>
          <p:cNvPr id="3" name="Content Placeholder 2">
            <a:extLst>
              <a:ext uri="{FF2B5EF4-FFF2-40B4-BE49-F238E27FC236}">
                <a16:creationId xmlns:a16="http://schemas.microsoft.com/office/drawing/2014/main" id="{2B2A7ED7-0167-4086-919F-8F0AE1E2B791}"/>
              </a:ext>
            </a:extLst>
          </p:cNvPr>
          <p:cNvSpPr>
            <a:spLocks noGrp="1"/>
          </p:cNvSpPr>
          <p:nvPr>
            <p:ph idx="1"/>
          </p:nvPr>
        </p:nvSpPr>
        <p:spPr/>
        <p:txBody>
          <a:bodyPr/>
          <a:lstStyle/>
          <a:p>
            <a:r>
              <a:rPr lang="en-US" dirty="0"/>
              <a:t>How many anagrams are there of </a:t>
            </a:r>
            <a:r>
              <a:rPr lang="en-US" b="1" dirty="0"/>
              <a:t>SEATTLE</a:t>
            </a:r>
            <a:r>
              <a:rPr lang="en-US" dirty="0"/>
              <a:t>?</a:t>
            </a:r>
          </a:p>
          <a:p>
            <a:r>
              <a:rPr lang="en-US" dirty="0"/>
              <a:t>(an anagram is a rearrangement of letters). </a:t>
            </a:r>
          </a:p>
          <a:p>
            <a:endParaRPr lang="en-US" dirty="0"/>
          </a:p>
          <a:p>
            <a:endParaRPr lang="en-US" dirty="0"/>
          </a:p>
        </p:txBody>
      </p:sp>
    </p:spTree>
    <p:extLst>
      <p:ext uri="{BB962C8B-B14F-4D97-AF65-F5344CB8AC3E}">
        <p14:creationId xmlns:p14="http://schemas.microsoft.com/office/powerpoint/2010/main" val="1609124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6534D-3AAC-BAA7-60F8-6984AD075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27FF1D-074D-3CA3-493C-726C7EE06412}"/>
              </a:ext>
            </a:extLst>
          </p:cNvPr>
          <p:cNvSpPr>
            <a:spLocks noGrp="1"/>
          </p:cNvSpPr>
          <p:nvPr>
            <p:ph type="title"/>
          </p:nvPr>
        </p:nvSpPr>
        <p:spPr/>
        <p:txBody>
          <a:bodyPr/>
          <a:lstStyle/>
          <a:p>
            <a:r>
              <a:rPr lang="en-US" dirty="0"/>
              <a:t>Rearranging </a:t>
            </a:r>
            <a:r>
              <a:rPr lang="en-US" b="1" dirty="0"/>
              <a:t>With Duplicates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73F581-D5EB-D677-58FB-C421806E3C33}"/>
                  </a:ext>
                </a:extLst>
              </p:cNvPr>
              <p:cNvSpPr>
                <a:spLocks noGrp="1"/>
              </p:cNvSpPr>
              <p:nvPr>
                <p:ph idx="1"/>
              </p:nvPr>
            </p:nvSpPr>
            <p:spPr/>
            <p:txBody>
              <a:bodyPr/>
              <a:lstStyle/>
              <a:p>
                <a:r>
                  <a:rPr lang="en-US" dirty="0"/>
                  <a:t>How many anagrams are there of </a:t>
                </a:r>
                <a:r>
                  <a:rPr lang="en-US" b="1" dirty="0"/>
                  <a:t>SEATTLE</a:t>
                </a:r>
                <a:r>
                  <a:rPr lang="en-US" dirty="0"/>
                  <a:t>?</a:t>
                </a:r>
              </a:p>
              <a:p>
                <a:r>
                  <a:rPr lang="en-US" dirty="0"/>
                  <a:t>(an anagram is a rearrangement of letters). </a:t>
                </a:r>
              </a:p>
              <a:p>
                <a:endParaRPr lang="en-US" dirty="0"/>
              </a:p>
              <a:p>
                <a:r>
                  <a:rPr lang="en-US" dirty="0"/>
                  <a:t>Maybe</a:t>
                </a:r>
                <a:r>
                  <a:rPr lang="en-US" b="0" dirty="0"/>
                  <a:t> </a:t>
                </a:r>
                <a14:m>
                  <m:oMath xmlns:m="http://schemas.openxmlformats.org/officeDocument/2006/math">
                    <m:r>
                      <a:rPr lang="en-US" b="0" i="1" smtClean="0">
                        <a:latin typeface="Cambria Math" panose="02040503050406030204" pitchFamily="18" charset="0"/>
                      </a:rPr>
                      <m:t>7!</m:t>
                    </m:r>
                  </m:oMath>
                </a14:m>
                <a:r>
                  <a:rPr lang="en-US" dirty="0"/>
                  <a:t> we are rearranging 7 letters?  </a:t>
                </a:r>
              </a:p>
              <a:p>
                <a:r>
                  <a:rPr lang="en-US" dirty="0"/>
                  <a:t>That treats all 7 letters as distinct and counts S</a:t>
                </a:r>
                <a:r>
                  <a:rPr lang="en-US" b="1" u="sng" dirty="0">
                    <a:solidFill>
                      <a:schemeClr val="accent1"/>
                    </a:solidFill>
                  </a:rPr>
                  <a:t>E</a:t>
                </a:r>
                <a:r>
                  <a:rPr lang="en-US" dirty="0"/>
                  <a:t>ATTL</a:t>
                </a:r>
                <a:r>
                  <a:rPr lang="en-US" b="1" dirty="0">
                    <a:solidFill>
                      <a:schemeClr val="accent2">
                        <a:lumMod val="75000"/>
                      </a:schemeClr>
                    </a:solidFill>
                  </a:rPr>
                  <a:t>E</a:t>
                </a:r>
                <a:r>
                  <a:rPr lang="en-US" dirty="0"/>
                  <a:t>, S</a:t>
                </a:r>
                <a:r>
                  <a:rPr lang="en-US" b="1" dirty="0">
                    <a:solidFill>
                      <a:schemeClr val="accent2">
                        <a:lumMod val="75000"/>
                      </a:schemeClr>
                    </a:solidFill>
                  </a:rPr>
                  <a:t>E</a:t>
                </a:r>
                <a:r>
                  <a:rPr lang="en-US" dirty="0"/>
                  <a:t>ATTL</a:t>
                </a:r>
                <a:r>
                  <a:rPr lang="en-US" b="1" u="sng" dirty="0">
                    <a:solidFill>
                      <a:schemeClr val="accent1"/>
                    </a:solidFill>
                  </a:rPr>
                  <a:t>E</a:t>
                </a:r>
                <a:r>
                  <a:rPr lang="en-US" dirty="0"/>
                  <a:t> as different things!</a:t>
                </a:r>
              </a:p>
              <a:p>
                <a:r>
                  <a:rPr lang="en-US" dirty="0"/>
                  <a:t>I swapped the Es (or maybe the Ts)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6773F581-D5EB-D677-58FB-C421806E3C33}"/>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236123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2619-50F8-4C6D-AAAF-0A922DA7E631}"/>
              </a:ext>
            </a:extLst>
          </p:cNvPr>
          <p:cNvSpPr>
            <a:spLocks noGrp="1"/>
          </p:cNvSpPr>
          <p:nvPr>
            <p:ph type="title"/>
          </p:nvPr>
        </p:nvSpPr>
        <p:spPr>
          <a:xfrm>
            <a:off x="575239" y="263276"/>
            <a:ext cx="11439283" cy="1014667"/>
          </a:xfrm>
        </p:spPr>
        <p:txBody>
          <a:bodyPr>
            <a:normAutofit/>
          </a:bodyPr>
          <a:lstStyle/>
          <a:p>
            <a:r>
              <a:rPr lang="en-US" dirty="0"/>
              <a:t>Rearranging </a:t>
            </a:r>
            <a:r>
              <a:rPr lang="en-US" b="1" dirty="0"/>
              <a:t>With Duplicates </a:t>
            </a:r>
            <a:r>
              <a:rPr lang="en-US" dirty="0"/>
              <a:t>(approach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A7ED7-0167-4086-919F-8F0AE1E2B791}"/>
                  </a:ext>
                </a:extLst>
              </p:cNvPr>
              <p:cNvSpPr>
                <a:spLocks noGrp="1"/>
              </p:cNvSpPr>
              <p:nvPr>
                <p:ph idx="1"/>
              </p:nvPr>
            </p:nvSpPr>
            <p:spPr/>
            <p:txBody>
              <a:bodyPr>
                <a:normAutofit/>
              </a:bodyPr>
              <a:lstStyle/>
              <a:p>
                <a:r>
                  <a:rPr lang="en-US" dirty="0"/>
                  <a:t>How many anagrams are there of </a:t>
                </a:r>
                <a:r>
                  <a:rPr lang="en-US" b="1" dirty="0"/>
                  <a:t>SEATTLE</a:t>
                </a:r>
                <a:r>
                  <a:rPr lang="en-US" dirty="0"/>
                  <a:t>?</a:t>
                </a:r>
              </a:p>
              <a:p>
                <a:endParaRPr lang="en-US" dirty="0"/>
              </a:p>
              <a:p>
                <a:r>
                  <a:rPr lang="en-US" b="1" dirty="0"/>
                  <a:t>1. Pretend all the letters are distinct </a:t>
                </a:r>
                <a:r>
                  <a:rPr lang="en-US" dirty="0"/>
                  <a:t>(e.g., E</a:t>
                </a:r>
                <a:r>
                  <a:rPr lang="en-US" baseline="-25000" dirty="0"/>
                  <a:t>1 </a:t>
                </a:r>
                <a:r>
                  <a:rPr lang="en-US" dirty="0"/>
                  <a:t>different from E</a:t>
                </a:r>
                <a:r>
                  <a:rPr lang="en-US" baseline="-25000" dirty="0"/>
                  <a:t>2</a:t>
                </a:r>
                <a:r>
                  <a:rPr lang="en-US" dirty="0"/>
                  <a:t>)</a:t>
                </a:r>
              </a:p>
              <a:p>
                <a:pPr lvl="1"/>
                <a:r>
                  <a:rPr lang="en-US" sz="2600" dirty="0"/>
                  <a:t>	How many arrangements of S</a:t>
                </a:r>
                <a:r>
                  <a:rPr lang="en-US" sz="2600" b="1" dirty="0">
                    <a:solidFill>
                      <a:schemeClr val="accent4"/>
                    </a:solidFill>
                  </a:rPr>
                  <a:t>E</a:t>
                </a:r>
                <a:r>
                  <a:rPr lang="en-US" sz="2600" b="1" baseline="-25000" dirty="0">
                    <a:solidFill>
                      <a:schemeClr val="accent4"/>
                    </a:solidFill>
                  </a:rPr>
                  <a:t>1</a:t>
                </a:r>
                <a:r>
                  <a:rPr lang="en-US" sz="2600" dirty="0"/>
                  <a:t>A</a:t>
                </a:r>
                <a:r>
                  <a:rPr lang="en-US" sz="2600" b="1" u="sng" dirty="0">
                    <a:solidFill>
                      <a:schemeClr val="accent4"/>
                    </a:solidFill>
                  </a:rPr>
                  <a:t>T</a:t>
                </a:r>
                <a:r>
                  <a:rPr lang="en-US" sz="2600" b="1" baseline="-25000" dirty="0">
                    <a:solidFill>
                      <a:schemeClr val="accent4"/>
                    </a:solidFill>
                  </a:rPr>
                  <a:t>1</a:t>
                </a:r>
                <a:r>
                  <a:rPr lang="en-US" sz="2600" u="sng" dirty="0">
                    <a:solidFill>
                      <a:schemeClr val="accent3">
                        <a:lumMod val="60000"/>
                        <a:lumOff val="40000"/>
                      </a:schemeClr>
                    </a:solidFill>
                  </a:rPr>
                  <a:t>T</a:t>
                </a:r>
                <a:r>
                  <a:rPr lang="en-US" sz="2600" baseline="-25000" dirty="0">
                    <a:solidFill>
                      <a:schemeClr val="accent3">
                        <a:lumMod val="60000"/>
                        <a:lumOff val="40000"/>
                      </a:schemeClr>
                    </a:solidFill>
                  </a:rPr>
                  <a:t>2</a:t>
                </a:r>
                <a:r>
                  <a:rPr lang="en-US" sz="2600" dirty="0"/>
                  <a:t>L</a:t>
                </a:r>
                <a:r>
                  <a:rPr lang="en-US" sz="2600" dirty="0">
                    <a:solidFill>
                      <a:schemeClr val="accent3">
                        <a:lumMod val="60000"/>
                        <a:lumOff val="40000"/>
                      </a:schemeClr>
                    </a:solidFill>
                  </a:rPr>
                  <a:t>E</a:t>
                </a:r>
                <a:r>
                  <a:rPr lang="en-US" sz="2600" baseline="-25000" dirty="0">
                    <a:solidFill>
                      <a:schemeClr val="accent3">
                        <a:lumMod val="60000"/>
                        <a:lumOff val="40000"/>
                      </a:schemeClr>
                    </a:solidFill>
                  </a:rPr>
                  <a:t>2</a:t>
                </a:r>
                <a:r>
                  <a:rPr lang="en-US" sz="2600" dirty="0"/>
                  <a:t>?  </a:t>
                </a:r>
                <a14:m>
                  <m:oMath xmlns:m="http://schemas.openxmlformats.org/officeDocument/2006/math">
                    <m:r>
                      <a:rPr lang="en-US" sz="2600" b="0" i="1" smtClean="0">
                        <a:latin typeface="Cambria Math" panose="02040503050406030204" pitchFamily="18" charset="0"/>
                      </a:rPr>
                      <m:t>7!</m:t>
                    </m:r>
                  </m:oMath>
                </a14:m>
                <a:endParaRPr lang="en-US" sz="2600" dirty="0"/>
              </a:p>
            </p:txBody>
          </p:sp>
        </mc:Choice>
        <mc:Fallback xmlns="">
          <p:sp>
            <p:nvSpPr>
              <p:cNvPr id="3" name="Content Placeholder 2">
                <a:extLst>
                  <a:ext uri="{FF2B5EF4-FFF2-40B4-BE49-F238E27FC236}">
                    <a16:creationId xmlns:a16="http://schemas.microsoft.com/office/drawing/2014/main" id="{2B2A7ED7-0167-4086-919F-8F0AE1E2B791}"/>
                  </a:ext>
                </a:extLst>
              </p:cNvPr>
              <p:cNvSpPr>
                <a:spLocks noGrp="1" noRot="1" noChangeAspect="1" noMove="1" noResize="1" noEditPoints="1" noAdjustHandles="1" noChangeArrowheads="1" noChangeShapeType="1" noTextEdit="1"/>
              </p:cNvSpPr>
              <p:nvPr>
                <p:ph idx="1"/>
              </p:nvPr>
            </p:nvSpPr>
            <p:spPr>
              <a:blipFill>
                <a:blip r:embed="rId3"/>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619393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0678A-9FF9-FBC3-0D9E-92CA1074B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571F2B-F4F0-34A2-2EE9-35E5FD6128A5}"/>
              </a:ext>
            </a:extLst>
          </p:cNvPr>
          <p:cNvSpPr>
            <a:spLocks noGrp="1"/>
          </p:cNvSpPr>
          <p:nvPr>
            <p:ph type="title"/>
          </p:nvPr>
        </p:nvSpPr>
        <p:spPr>
          <a:xfrm>
            <a:off x="575239" y="263276"/>
            <a:ext cx="11439283" cy="1014667"/>
          </a:xfrm>
        </p:spPr>
        <p:txBody>
          <a:bodyPr>
            <a:normAutofit/>
          </a:bodyPr>
          <a:lstStyle/>
          <a:p>
            <a:r>
              <a:rPr lang="en-US" dirty="0"/>
              <a:t>Rearranging </a:t>
            </a:r>
            <a:r>
              <a:rPr lang="en-US" b="1" dirty="0"/>
              <a:t>With Duplicates </a:t>
            </a:r>
            <a:r>
              <a:rPr lang="en-US" dirty="0"/>
              <a:t>(approach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A2C51C-2145-DBBF-C054-103F1B9DEF69}"/>
                  </a:ext>
                </a:extLst>
              </p:cNvPr>
              <p:cNvSpPr>
                <a:spLocks noGrp="1"/>
              </p:cNvSpPr>
              <p:nvPr>
                <p:ph idx="1"/>
              </p:nvPr>
            </p:nvSpPr>
            <p:spPr/>
            <p:txBody>
              <a:bodyPr>
                <a:normAutofit/>
              </a:bodyPr>
              <a:lstStyle/>
              <a:p>
                <a:r>
                  <a:rPr lang="en-US" dirty="0"/>
                  <a:t>How many anagrams are there of </a:t>
                </a:r>
                <a:r>
                  <a:rPr lang="en-US" b="1" dirty="0"/>
                  <a:t>SEATTLE</a:t>
                </a:r>
                <a:r>
                  <a:rPr lang="en-US" dirty="0"/>
                  <a:t>?</a:t>
                </a:r>
              </a:p>
              <a:p>
                <a:endParaRPr lang="en-US" dirty="0"/>
              </a:p>
              <a:p>
                <a:r>
                  <a:rPr lang="en-US" b="1" dirty="0"/>
                  <a:t>1. Pretend all the letters are distinct </a:t>
                </a:r>
                <a:r>
                  <a:rPr lang="en-US" dirty="0"/>
                  <a:t>(e.g., E</a:t>
                </a:r>
                <a:r>
                  <a:rPr lang="en-US" baseline="-25000" dirty="0"/>
                  <a:t>1 </a:t>
                </a:r>
                <a:r>
                  <a:rPr lang="en-US" dirty="0"/>
                  <a:t>different from E</a:t>
                </a:r>
                <a:r>
                  <a:rPr lang="en-US" baseline="-25000" dirty="0"/>
                  <a:t>2</a:t>
                </a:r>
                <a:r>
                  <a:rPr lang="en-US" dirty="0"/>
                  <a:t>)</a:t>
                </a:r>
              </a:p>
              <a:p>
                <a:pPr lvl="1"/>
                <a:r>
                  <a:rPr lang="en-US" sz="2600" dirty="0"/>
                  <a:t>	How many arrangements of S</a:t>
                </a:r>
                <a:r>
                  <a:rPr lang="en-US" sz="2600" b="1" dirty="0">
                    <a:solidFill>
                      <a:schemeClr val="accent4"/>
                    </a:solidFill>
                  </a:rPr>
                  <a:t>E</a:t>
                </a:r>
                <a:r>
                  <a:rPr lang="en-US" sz="2600" b="1" baseline="-25000" dirty="0">
                    <a:solidFill>
                      <a:schemeClr val="accent4"/>
                    </a:solidFill>
                  </a:rPr>
                  <a:t>1</a:t>
                </a:r>
                <a:r>
                  <a:rPr lang="en-US" sz="2600" dirty="0"/>
                  <a:t>A</a:t>
                </a:r>
                <a:r>
                  <a:rPr lang="en-US" sz="2600" b="1" u="sng" dirty="0">
                    <a:solidFill>
                      <a:schemeClr val="accent4"/>
                    </a:solidFill>
                  </a:rPr>
                  <a:t>T</a:t>
                </a:r>
                <a:r>
                  <a:rPr lang="en-US" sz="2600" b="1" baseline="-25000" dirty="0">
                    <a:solidFill>
                      <a:schemeClr val="accent4"/>
                    </a:solidFill>
                  </a:rPr>
                  <a:t>1</a:t>
                </a:r>
                <a:r>
                  <a:rPr lang="en-US" sz="2600" u="sng" dirty="0">
                    <a:solidFill>
                      <a:schemeClr val="accent3">
                        <a:lumMod val="60000"/>
                        <a:lumOff val="40000"/>
                      </a:schemeClr>
                    </a:solidFill>
                  </a:rPr>
                  <a:t>T</a:t>
                </a:r>
                <a:r>
                  <a:rPr lang="en-US" sz="2600" baseline="-25000" dirty="0">
                    <a:solidFill>
                      <a:schemeClr val="accent3">
                        <a:lumMod val="60000"/>
                        <a:lumOff val="40000"/>
                      </a:schemeClr>
                    </a:solidFill>
                  </a:rPr>
                  <a:t>2</a:t>
                </a:r>
                <a:r>
                  <a:rPr lang="en-US" sz="2600" dirty="0"/>
                  <a:t>L</a:t>
                </a:r>
                <a:r>
                  <a:rPr lang="en-US" sz="2600" dirty="0">
                    <a:solidFill>
                      <a:schemeClr val="accent3">
                        <a:lumMod val="60000"/>
                        <a:lumOff val="40000"/>
                      </a:schemeClr>
                    </a:solidFill>
                  </a:rPr>
                  <a:t>E</a:t>
                </a:r>
                <a:r>
                  <a:rPr lang="en-US" sz="2600" baseline="-25000" dirty="0">
                    <a:solidFill>
                      <a:schemeClr val="accent3">
                        <a:lumMod val="60000"/>
                        <a:lumOff val="40000"/>
                      </a:schemeClr>
                    </a:solidFill>
                  </a:rPr>
                  <a:t>2</a:t>
                </a:r>
                <a:r>
                  <a:rPr lang="en-US" sz="2600" dirty="0"/>
                  <a:t>?  </a:t>
                </a:r>
                <a14:m>
                  <m:oMath xmlns:m="http://schemas.openxmlformats.org/officeDocument/2006/math">
                    <m:r>
                      <a:rPr lang="en-US" sz="2600" b="0" i="1" smtClean="0">
                        <a:latin typeface="Cambria Math" panose="02040503050406030204" pitchFamily="18" charset="0"/>
                      </a:rPr>
                      <m:t>7</m:t>
                    </m:r>
                    <m:r>
                      <a:rPr lang="en-US" sz="2600" b="0" i="1" smtClean="0">
                        <a:latin typeface="Cambria Math" panose="02040503050406030204" pitchFamily="18" charset="0"/>
                      </a:rPr>
                      <m:t>!</m:t>
                    </m:r>
                  </m:oMath>
                </a14:m>
                <a:endParaRPr lang="en-US" sz="2600" dirty="0"/>
              </a:p>
              <a:p>
                <a:r>
                  <a:rPr lang="en-US" b="1" dirty="0"/>
                  <a:t>2. Divide out overcounting</a:t>
                </a:r>
                <a:r>
                  <a:rPr lang="en-US" dirty="0"/>
                  <a:t>. Each distinct anagram (e.g., SEATTLE) is counted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oMath>
                </a14:m>
                <a:r>
                  <a:rPr lang="en-US" dirty="0"/>
                  <a:t> times because of ordering the E’s and ordering the T’s</a:t>
                </a:r>
              </a:p>
              <a:p>
                <a:pPr lvl="1"/>
                <a:r>
                  <a:rPr lang="en-US" sz="2600" dirty="0"/>
                  <a:t>	Divide by </a:t>
                </a:r>
                <a14:m>
                  <m:oMath xmlns:m="http://schemas.openxmlformats.org/officeDocument/2006/math">
                    <m:r>
                      <a:rPr lang="en-US" sz="2600" i="1">
                        <a:latin typeface="Cambria Math" panose="02040503050406030204" pitchFamily="18" charset="0"/>
                      </a:rPr>
                      <m:t>2</m:t>
                    </m:r>
                    <m:r>
                      <a:rPr lang="en-US" sz="2600" i="1">
                        <a:latin typeface="Cambria Math" panose="02040503050406030204" pitchFamily="18" charset="0"/>
                      </a:rPr>
                      <m:t>!⋅</m:t>
                    </m:r>
                    <m:r>
                      <a:rPr lang="en-US" sz="2600" i="1">
                        <a:latin typeface="Cambria Math" panose="02040503050406030204" pitchFamily="18" charset="0"/>
                      </a:rPr>
                      <m:t>2</m:t>
                    </m:r>
                    <m:r>
                      <a:rPr lang="en-US" sz="2600" i="1">
                        <a:latin typeface="Cambria Math" panose="02040503050406030204" pitchFamily="18" charset="0"/>
                      </a:rPr>
                      <m:t>!</m:t>
                    </m:r>
                  </m:oMath>
                </a14:m>
                <a:r>
                  <a:rPr lang="en-US" sz="2600" dirty="0"/>
                  <a:t> so that each distinct anagram is counted exactly once</a:t>
                </a:r>
              </a:p>
              <a:p>
                <a:r>
                  <a:rPr lang="en-US" dirty="0"/>
                  <a:t> </a:t>
                </a:r>
              </a:p>
              <a:p>
                <a:pPr marL="0" indent="0">
                  <a:buNone/>
                </a:pPr>
                <a:r>
                  <a:rPr lang="en-US" dirty="0"/>
                  <a:t>Final answer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r>
                          <a:rPr lang="en-US" b="0" i="1" smtClean="0">
                            <a:latin typeface="Cambria Math" panose="02040503050406030204" pitchFamily="18" charset="0"/>
                          </a:rPr>
                          <m:t>!</m:t>
                        </m:r>
                      </m:num>
                      <m:den>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den>
                    </m:f>
                  </m:oMath>
                </a14:m>
                <a:endParaRPr lang="en-US" dirty="0"/>
              </a:p>
            </p:txBody>
          </p:sp>
        </mc:Choice>
        <mc:Fallback xmlns="">
          <p:sp>
            <p:nvSpPr>
              <p:cNvPr id="3" name="Content Placeholder 2">
                <a:extLst>
                  <a:ext uri="{FF2B5EF4-FFF2-40B4-BE49-F238E27FC236}">
                    <a16:creationId xmlns:a16="http://schemas.microsoft.com/office/drawing/2014/main" id="{2B2A7ED7-0167-4086-919F-8F0AE1E2B791}"/>
                  </a:ext>
                </a:extLst>
              </p:cNvPr>
              <p:cNvSpPr>
                <a:spLocks noGrp="1" noRot="1" noChangeAspect="1" noMove="1" noResize="1" noEditPoints="1" noAdjustHandles="1" noChangeArrowheads="1" noChangeShapeType="1" noTextEdit="1"/>
              </p:cNvSpPr>
              <p:nvPr>
                <p:ph idx="1"/>
              </p:nvPr>
            </p:nvSpPr>
            <p:spPr>
              <a:blipFill>
                <a:blip r:embed="rId3"/>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4264747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2619-50F8-4C6D-AAAF-0A922DA7E631}"/>
              </a:ext>
            </a:extLst>
          </p:cNvPr>
          <p:cNvSpPr>
            <a:spLocks noGrp="1"/>
          </p:cNvSpPr>
          <p:nvPr>
            <p:ph type="title"/>
          </p:nvPr>
        </p:nvSpPr>
        <p:spPr>
          <a:xfrm>
            <a:off x="575239" y="263276"/>
            <a:ext cx="11485581" cy="1014667"/>
          </a:xfrm>
        </p:spPr>
        <p:txBody>
          <a:bodyPr/>
          <a:lstStyle/>
          <a:p>
            <a:r>
              <a:rPr lang="en-US" dirty="0"/>
              <a:t>Rearranging </a:t>
            </a:r>
            <a:r>
              <a:rPr lang="en-US" b="1" dirty="0"/>
              <a:t>With Duplicates </a:t>
            </a:r>
            <a:r>
              <a:rPr lang="en-US" dirty="0"/>
              <a:t>(approach 2)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A7ED7-0167-4086-919F-8F0AE1E2B791}"/>
                  </a:ext>
                </a:extLst>
              </p:cNvPr>
              <p:cNvSpPr>
                <a:spLocks noGrp="1"/>
              </p:cNvSpPr>
              <p:nvPr>
                <p:ph idx="1"/>
              </p:nvPr>
            </p:nvSpPr>
            <p:spPr>
              <a:xfrm>
                <a:off x="575240" y="1463856"/>
                <a:ext cx="11187258" cy="5394143"/>
              </a:xfrm>
            </p:spPr>
            <p:txBody>
              <a:bodyPr>
                <a:normAutofit/>
              </a:bodyPr>
              <a:lstStyle/>
              <a:p>
                <a:r>
                  <a:rPr lang="en-US" dirty="0"/>
                  <a:t>How many anagrams are there of </a:t>
                </a:r>
                <a:r>
                  <a:rPr lang="en-US" b="1" dirty="0"/>
                  <a:t>SEATTLE</a:t>
                </a:r>
                <a:r>
                  <a:rPr lang="en-US" dirty="0"/>
                  <a:t>?</a:t>
                </a:r>
              </a:p>
              <a:p>
                <a:pPr marL="0" indent="0">
                  <a:buNone/>
                </a:pPr>
                <a:endParaRPr lang="en-US" sz="1000" dirty="0"/>
              </a:p>
              <a:p>
                <a:r>
                  <a:rPr lang="en-US" b="1" dirty="0"/>
                  <a:t>1. Pick positions for the 2 </a:t>
                </a:r>
                <a:r>
                  <a:rPr lang="en-US" b="1" dirty="0">
                    <a:solidFill>
                      <a:schemeClr val="accent4">
                        <a:lumMod val="75000"/>
                      </a:schemeClr>
                    </a:solidFill>
                  </a:rPr>
                  <a:t>E</a:t>
                </a:r>
                <a:r>
                  <a:rPr lang="en-US" b="1" dirty="0"/>
                  <a:t>’s. </a:t>
                </a:r>
                <a14:m>
                  <m:oMath xmlns:m="http://schemas.openxmlformats.org/officeDocument/2006/math">
                    <m:d>
                      <m:dPr>
                        <m:ctrlPr>
                          <a:rPr lang="en-US" i="1" smtClean="0">
                            <a:solidFill>
                              <a:schemeClr val="tx1"/>
                            </a:solidFill>
                            <a:latin typeface="Cambria Math" panose="02040503050406030204" pitchFamily="18" charset="0"/>
                          </a:rPr>
                        </m:ctrlPr>
                      </m:dPr>
                      <m:e>
                        <m:f>
                          <m:fPr>
                            <m:type m:val="noBar"/>
                            <m:ctrlPr>
                              <a:rPr lang="en-US" i="1">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7</m:t>
                            </m:r>
                          </m:num>
                          <m:den>
                            <m:r>
                              <a:rPr lang="en-US" b="0" i="1" smtClean="0">
                                <a:solidFill>
                                  <a:schemeClr val="tx1"/>
                                </a:solidFill>
                                <a:latin typeface="Cambria Math" panose="02040503050406030204" pitchFamily="18" charset="0"/>
                              </a:rPr>
                              <m:t>2</m:t>
                            </m:r>
                          </m:den>
                        </m:f>
                      </m:e>
                    </m:d>
                  </m:oMath>
                </a14:m>
                <a:r>
                  <a:rPr lang="en-US" dirty="0"/>
                  <a:t> because the E’s are identical</a:t>
                </a:r>
              </a:p>
              <a:p>
                <a:pPr lvl="1"/>
                <a:r>
                  <a:rPr lang="en-US" b="1" dirty="0"/>
                  <a:t>    (e.g., {2, 5} -&gt;  __ </a:t>
                </a:r>
                <a:r>
                  <a:rPr lang="en-US" b="1" u="sng" dirty="0">
                    <a:solidFill>
                      <a:schemeClr val="accent4">
                        <a:lumMod val="75000"/>
                      </a:schemeClr>
                    </a:solidFill>
                  </a:rPr>
                  <a:t>E</a:t>
                </a:r>
                <a:r>
                  <a:rPr lang="en-US" b="1" dirty="0"/>
                  <a:t> __ __ </a:t>
                </a:r>
                <a:r>
                  <a:rPr lang="en-US" b="1" u="sng" dirty="0">
                    <a:solidFill>
                      <a:schemeClr val="accent4">
                        <a:lumMod val="75000"/>
                      </a:schemeClr>
                    </a:solidFill>
                  </a:rPr>
                  <a:t>E</a:t>
                </a:r>
                <a:r>
                  <a:rPr lang="en-US" b="1" dirty="0"/>
                  <a:t> __ __)</a:t>
                </a:r>
                <a:endParaRPr lang="en-US" dirty="0"/>
              </a:p>
            </p:txBody>
          </p:sp>
        </mc:Choice>
        <mc:Fallback xmlns="">
          <p:sp>
            <p:nvSpPr>
              <p:cNvPr id="3" name="Content Placeholder 2">
                <a:extLst>
                  <a:ext uri="{FF2B5EF4-FFF2-40B4-BE49-F238E27FC236}">
                    <a16:creationId xmlns:a16="http://schemas.microsoft.com/office/drawing/2014/main" id="{2B2A7ED7-0167-4086-919F-8F0AE1E2B791}"/>
                  </a:ext>
                </a:extLst>
              </p:cNvPr>
              <p:cNvSpPr>
                <a:spLocks noGrp="1" noRot="1" noChangeAspect="1" noMove="1" noResize="1" noEditPoints="1" noAdjustHandles="1" noChangeArrowheads="1" noChangeShapeType="1" noTextEdit="1"/>
              </p:cNvSpPr>
              <p:nvPr>
                <p:ph idx="1"/>
              </p:nvPr>
            </p:nvSpPr>
            <p:spPr>
              <a:xfrm>
                <a:off x="575240" y="1463856"/>
                <a:ext cx="11187258" cy="5394143"/>
              </a:xfrm>
              <a:blipFill>
                <a:blip r:embed="rId3"/>
                <a:stretch>
                  <a:fillRect l="-1525" t="-1921"/>
                </a:stretch>
              </a:blipFill>
            </p:spPr>
            <p:txBody>
              <a:bodyPr/>
              <a:lstStyle/>
              <a:p>
                <a:r>
                  <a:rPr lang="en-US">
                    <a:noFill/>
                  </a:rPr>
                  <a:t> </a:t>
                </a:r>
              </a:p>
            </p:txBody>
          </p:sp>
        </mc:Fallback>
      </mc:AlternateContent>
    </p:spTree>
    <p:extLst>
      <p:ext uri="{BB962C8B-B14F-4D97-AF65-F5344CB8AC3E}">
        <p14:creationId xmlns:p14="http://schemas.microsoft.com/office/powerpoint/2010/main" val="2388720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83E46-E6E0-3DC1-43C5-4830956CA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03F65-C206-F35C-E678-25406DA06074}"/>
              </a:ext>
            </a:extLst>
          </p:cNvPr>
          <p:cNvSpPr>
            <a:spLocks noGrp="1"/>
          </p:cNvSpPr>
          <p:nvPr>
            <p:ph type="title"/>
          </p:nvPr>
        </p:nvSpPr>
        <p:spPr>
          <a:xfrm>
            <a:off x="575239" y="263276"/>
            <a:ext cx="11485581" cy="1014667"/>
          </a:xfrm>
        </p:spPr>
        <p:txBody>
          <a:bodyPr/>
          <a:lstStyle/>
          <a:p>
            <a:r>
              <a:rPr lang="en-US" dirty="0"/>
              <a:t>Rearranging </a:t>
            </a:r>
            <a:r>
              <a:rPr lang="en-US" b="1" dirty="0"/>
              <a:t>With Duplicates </a:t>
            </a:r>
            <a:r>
              <a:rPr lang="en-US" dirty="0"/>
              <a:t>(approach 2)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0D77D4-6368-E215-E618-4346658B26EC}"/>
                  </a:ext>
                </a:extLst>
              </p:cNvPr>
              <p:cNvSpPr>
                <a:spLocks noGrp="1"/>
              </p:cNvSpPr>
              <p:nvPr>
                <p:ph idx="1"/>
              </p:nvPr>
            </p:nvSpPr>
            <p:spPr>
              <a:xfrm>
                <a:off x="575240" y="1463856"/>
                <a:ext cx="11187258" cy="5394143"/>
              </a:xfrm>
            </p:spPr>
            <p:txBody>
              <a:bodyPr>
                <a:normAutofit/>
              </a:bodyPr>
              <a:lstStyle/>
              <a:p>
                <a:r>
                  <a:rPr lang="en-US" dirty="0"/>
                  <a:t>How many anagrams are there of </a:t>
                </a:r>
                <a:r>
                  <a:rPr lang="en-US" b="1" dirty="0"/>
                  <a:t>SEATTLE</a:t>
                </a:r>
                <a:r>
                  <a:rPr lang="en-US" dirty="0"/>
                  <a:t>?</a:t>
                </a:r>
              </a:p>
              <a:p>
                <a:pPr marL="0" indent="0">
                  <a:buNone/>
                </a:pPr>
                <a:endParaRPr lang="en-US" sz="1000" dirty="0"/>
              </a:p>
              <a:p>
                <a:r>
                  <a:rPr lang="en-US" b="1" dirty="0"/>
                  <a:t>1. Pick positions for the 2 </a:t>
                </a:r>
                <a:r>
                  <a:rPr lang="en-US" b="1" dirty="0">
                    <a:solidFill>
                      <a:schemeClr val="accent4">
                        <a:lumMod val="75000"/>
                      </a:schemeClr>
                    </a:solidFill>
                  </a:rPr>
                  <a:t>E</a:t>
                </a:r>
                <a:r>
                  <a:rPr lang="en-US" b="1" dirty="0"/>
                  <a:t>’s. </a:t>
                </a:r>
                <a14:m>
                  <m:oMath xmlns:m="http://schemas.openxmlformats.org/officeDocument/2006/math">
                    <m:d>
                      <m:dPr>
                        <m:ctrlPr>
                          <a:rPr lang="en-US" i="1" smtClean="0">
                            <a:solidFill>
                              <a:schemeClr val="tx1"/>
                            </a:solidFill>
                            <a:latin typeface="Cambria Math" panose="02040503050406030204" pitchFamily="18" charset="0"/>
                          </a:rPr>
                        </m:ctrlPr>
                      </m:dPr>
                      <m:e>
                        <m:f>
                          <m:fPr>
                            <m:type m:val="noBar"/>
                            <m:ctrlPr>
                              <a:rPr lang="en-US" i="1">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7</m:t>
                            </m:r>
                          </m:num>
                          <m:den>
                            <m:r>
                              <a:rPr lang="en-US" b="0" i="1" smtClean="0">
                                <a:solidFill>
                                  <a:schemeClr val="tx1"/>
                                </a:solidFill>
                                <a:latin typeface="Cambria Math" panose="02040503050406030204" pitchFamily="18" charset="0"/>
                              </a:rPr>
                              <m:t>2</m:t>
                            </m:r>
                          </m:den>
                        </m:f>
                      </m:e>
                    </m:d>
                  </m:oMath>
                </a14:m>
                <a:r>
                  <a:rPr lang="en-US" dirty="0"/>
                  <a:t> because the E’s are identical</a:t>
                </a:r>
              </a:p>
              <a:p>
                <a:pPr lvl="1"/>
                <a:r>
                  <a:rPr lang="en-US" b="1" dirty="0"/>
                  <a:t>    (e.g., {2, 5} -&gt;  __ </a:t>
                </a:r>
                <a:r>
                  <a:rPr lang="en-US" b="1" u="sng" dirty="0">
                    <a:solidFill>
                      <a:schemeClr val="accent4">
                        <a:lumMod val="75000"/>
                      </a:schemeClr>
                    </a:solidFill>
                  </a:rPr>
                  <a:t>E</a:t>
                </a:r>
                <a:r>
                  <a:rPr lang="en-US" b="1" dirty="0"/>
                  <a:t> __ __ </a:t>
                </a:r>
                <a:r>
                  <a:rPr lang="en-US" b="1" u="sng" dirty="0">
                    <a:solidFill>
                      <a:schemeClr val="accent4">
                        <a:lumMod val="75000"/>
                      </a:schemeClr>
                    </a:solidFill>
                  </a:rPr>
                  <a:t>E</a:t>
                </a:r>
                <a:r>
                  <a:rPr lang="en-US" b="1" dirty="0"/>
                  <a:t> __ __)</a:t>
                </a:r>
              </a:p>
              <a:p>
                <a:r>
                  <a:rPr lang="en-US" b="1" dirty="0"/>
                  <a:t>2. Pick positions for the 2 </a:t>
                </a:r>
                <a:r>
                  <a:rPr lang="en-US" b="1" dirty="0">
                    <a:solidFill>
                      <a:schemeClr val="accent2">
                        <a:lumMod val="75000"/>
                      </a:schemeClr>
                    </a:solidFill>
                  </a:rPr>
                  <a:t>T</a:t>
                </a:r>
                <a:r>
                  <a:rPr lang="en-US" b="1" dirty="0"/>
                  <a:t>’s. </a:t>
                </a:r>
                <a14:m>
                  <m:oMath xmlns:m="http://schemas.openxmlformats.org/officeDocument/2006/math">
                    <m:d>
                      <m:dPr>
                        <m:ctrlPr>
                          <a:rPr lang="en-US" i="1" smtClean="0">
                            <a:solidFill>
                              <a:schemeClr val="tx1"/>
                            </a:solidFill>
                            <a:latin typeface="Cambria Math" panose="02040503050406030204" pitchFamily="18" charset="0"/>
                          </a:rPr>
                        </m:ctrlPr>
                      </m:dPr>
                      <m:e>
                        <m:f>
                          <m:fPr>
                            <m:type m:val="noBar"/>
                            <m:ctrlPr>
                              <a:rPr lang="en-US" i="1">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5</m:t>
                            </m:r>
                          </m:num>
                          <m:den>
                            <m:r>
                              <a:rPr lang="en-US" b="0" i="1" smtClean="0">
                                <a:solidFill>
                                  <a:schemeClr val="tx1"/>
                                </a:solidFill>
                                <a:latin typeface="Cambria Math" panose="02040503050406030204" pitchFamily="18" charset="0"/>
                              </a:rPr>
                              <m:t>2</m:t>
                            </m:r>
                          </m:den>
                        </m:f>
                      </m:e>
                    </m:d>
                  </m:oMath>
                </a14:m>
                <a:r>
                  <a:rPr lang="en-US" dirty="0"/>
                  <a:t> because the T’s are identical</a:t>
                </a:r>
              </a:p>
              <a:p>
                <a:pPr lvl="1"/>
                <a:r>
                  <a:rPr lang="en-US" b="1" dirty="0"/>
                  <a:t>   (e.g., {1, 3} -&gt;  </a:t>
                </a:r>
                <a:r>
                  <a:rPr lang="en-US" b="1" u="sng" dirty="0">
                    <a:solidFill>
                      <a:schemeClr val="accent2">
                        <a:lumMod val="75000"/>
                      </a:schemeClr>
                    </a:solidFill>
                  </a:rPr>
                  <a:t>T</a:t>
                </a:r>
                <a:r>
                  <a:rPr lang="en-US" b="1" dirty="0">
                    <a:solidFill>
                      <a:schemeClr val="accent2">
                        <a:lumMod val="75000"/>
                      </a:schemeClr>
                    </a:solidFill>
                  </a:rPr>
                  <a:t> </a:t>
                </a:r>
                <a:r>
                  <a:rPr lang="en-US" b="1" dirty="0"/>
                  <a:t>E </a:t>
                </a:r>
                <a:r>
                  <a:rPr lang="en-US" b="1" u="sng" dirty="0">
                    <a:solidFill>
                      <a:schemeClr val="accent2">
                        <a:lumMod val="75000"/>
                      </a:schemeClr>
                    </a:solidFill>
                  </a:rPr>
                  <a:t>T</a:t>
                </a:r>
                <a:r>
                  <a:rPr lang="en-US" b="1" dirty="0"/>
                  <a:t> __ E __ __)</a:t>
                </a:r>
                <a:endParaRPr lang="en-US" dirty="0"/>
              </a:p>
            </p:txBody>
          </p:sp>
        </mc:Choice>
        <mc:Fallback xmlns="">
          <p:sp>
            <p:nvSpPr>
              <p:cNvPr id="3" name="Content Placeholder 2">
                <a:extLst>
                  <a:ext uri="{FF2B5EF4-FFF2-40B4-BE49-F238E27FC236}">
                    <a16:creationId xmlns:a16="http://schemas.microsoft.com/office/drawing/2014/main" id="{5D0D77D4-6368-E215-E618-4346658B26EC}"/>
                  </a:ext>
                </a:extLst>
              </p:cNvPr>
              <p:cNvSpPr>
                <a:spLocks noGrp="1" noRot="1" noChangeAspect="1" noMove="1" noResize="1" noEditPoints="1" noAdjustHandles="1" noChangeArrowheads="1" noChangeShapeType="1" noTextEdit="1"/>
              </p:cNvSpPr>
              <p:nvPr>
                <p:ph idx="1"/>
              </p:nvPr>
            </p:nvSpPr>
            <p:spPr>
              <a:xfrm>
                <a:off x="575240" y="1463856"/>
                <a:ext cx="11187258" cy="5394143"/>
              </a:xfrm>
              <a:blipFill>
                <a:blip r:embed="rId3"/>
                <a:stretch>
                  <a:fillRect l="-1525" t="-1921"/>
                </a:stretch>
              </a:blipFill>
            </p:spPr>
            <p:txBody>
              <a:bodyPr/>
              <a:lstStyle/>
              <a:p>
                <a:r>
                  <a:rPr lang="en-US">
                    <a:noFill/>
                  </a:rPr>
                  <a:t> </a:t>
                </a:r>
              </a:p>
            </p:txBody>
          </p:sp>
        </mc:Fallback>
      </mc:AlternateContent>
    </p:spTree>
    <p:extLst>
      <p:ext uri="{BB962C8B-B14F-4D97-AF65-F5344CB8AC3E}">
        <p14:creationId xmlns:p14="http://schemas.microsoft.com/office/powerpoint/2010/main" val="1408715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C9812-592B-87ED-A244-471122489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419161-D0CF-B8AB-35AC-4170B5F4611C}"/>
              </a:ext>
            </a:extLst>
          </p:cNvPr>
          <p:cNvSpPr>
            <a:spLocks noGrp="1"/>
          </p:cNvSpPr>
          <p:nvPr>
            <p:ph type="title"/>
          </p:nvPr>
        </p:nvSpPr>
        <p:spPr>
          <a:xfrm>
            <a:off x="575239" y="263276"/>
            <a:ext cx="11485581" cy="1014667"/>
          </a:xfrm>
        </p:spPr>
        <p:txBody>
          <a:bodyPr/>
          <a:lstStyle/>
          <a:p>
            <a:r>
              <a:rPr lang="en-US" dirty="0"/>
              <a:t>Rearranging </a:t>
            </a:r>
            <a:r>
              <a:rPr lang="en-US" b="1" dirty="0"/>
              <a:t>With Duplicates </a:t>
            </a:r>
            <a:r>
              <a:rPr lang="en-US" dirty="0"/>
              <a:t>(approach 2)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84210C-373E-8FC7-FCCF-87FC8A91FDBB}"/>
                  </a:ext>
                </a:extLst>
              </p:cNvPr>
              <p:cNvSpPr>
                <a:spLocks noGrp="1"/>
              </p:cNvSpPr>
              <p:nvPr>
                <p:ph idx="1"/>
              </p:nvPr>
            </p:nvSpPr>
            <p:spPr>
              <a:xfrm>
                <a:off x="575240" y="1463856"/>
                <a:ext cx="11187258" cy="5394143"/>
              </a:xfrm>
            </p:spPr>
            <p:txBody>
              <a:bodyPr>
                <a:normAutofit lnSpcReduction="10000"/>
              </a:bodyPr>
              <a:lstStyle/>
              <a:p>
                <a:r>
                  <a:rPr lang="en-US" dirty="0"/>
                  <a:t>How many anagrams are there of </a:t>
                </a:r>
                <a:r>
                  <a:rPr lang="en-US" b="1" dirty="0"/>
                  <a:t>SEATTLE</a:t>
                </a:r>
                <a:r>
                  <a:rPr lang="en-US" dirty="0"/>
                  <a:t>?</a:t>
                </a:r>
              </a:p>
              <a:p>
                <a:pPr marL="0" indent="0">
                  <a:buNone/>
                </a:pPr>
                <a:endParaRPr lang="en-US" sz="1000" dirty="0"/>
              </a:p>
              <a:p>
                <a:r>
                  <a:rPr lang="en-US" b="1" dirty="0"/>
                  <a:t>1. Pick positions for the 2 </a:t>
                </a:r>
                <a:r>
                  <a:rPr lang="en-US" b="1" dirty="0">
                    <a:solidFill>
                      <a:schemeClr val="accent4">
                        <a:lumMod val="75000"/>
                      </a:schemeClr>
                    </a:solidFill>
                  </a:rPr>
                  <a:t>E</a:t>
                </a:r>
                <a:r>
                  <a:rPr lang="en-US" b="1" dirty="0"/>
                  <a:t>’s. </a:t>
                </a:r>
                <a14:m>
                  <m:oMath xmlns:m="http://schemas.openxmlformats.org/officeDocument/2006/math">
                    <m:d>
                      <m:dPr>
                        <m:ctrlPr>
                          <a:rPr lang="en-US" i="1" smtClean="0">
                            <a:solidFill>
                              <a:schemeClr val="tx1"/>
                            </a:solidFill>
                            <a:latin typeface="Cambria Math" panose="02040503050406030204" pitchFamily="18" charset="0"/>
                          </a:rPr>
                        </m:ctrlPr>
                      </m:dPr>
                      <m:e>
                        <m:f>
                          <m:fPr>
                            <m:type m:val="noBar"/>
                            <m:ctrlPr>
                              <a:rPr lang="en-US" i="1">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7</m:t>
                            </m:r>
                          </m:num>
                          <m:den>
                            <m:r>
                              <a:rPr lang="en-US" b="0" i="1" smtClean="0">
                                <a:solidFill>
                                  <a:schemeClr val="tx1"/>
                                </a:solidFill>
                                <a:latin typeface="Cambria Math" panose="02040503050406030204" pitchFamily="18" charset="0"/>
                              </a:rPr>
                              <m:t>2</m:t>
                            </m:r>
                          </m:den>
                        </m:f>
                      </m:e>
                    </m:d>
                  </m:oMath>
                </a14:m>
                <a:r>
                  <a:rPr lang="en-US" dirty="0"/>
                  <a:t> because the E’s are identical</a:t>
                </a:r>
              </a:p>
              <a:p>
                <a:pPr lvl="1"/>
                <a:r>
                  <a:rPr lang="en-US" b="1" dirty="0"/>
                  <a:t>    (e.g., {2, 5} -&gt;  __ </a:t>
                </a:r>
                <a:r>
                  <a:rPr lang="en-US" b="1" u="sng" dirty="0">
                    <a:solidFill>
                      <a:schemeClr val="accent4">
                        <a:lumMod val="75000"/>
                      </a:schemeClr>
                    </a:solidFill>
                  </a:rPr>
                  <a:t>E</a:t>
                </a:r>
                <a:r>
                  <a:rPr lang="en-US" b="1" dirty="0"/>
                  <a:t> __ __ </a:t>
                </a:r>
                <a:r>
                  <a:rPr lang="en-US" b="1" u="sng" dirty="0">
                    <a:solidFill>
                      <a:schemeClr val="accent4">
                        <a:lumMod val="75000"/>
                      </a:schemeClr>
                    </a:solidFill>
                  </a:rPr>
                  <a:t>E</a:t>
                </a:r>
                <a:r>
                  <a:rPr lang="en-US" b="1" dirty="0"/>
                  <a:t> __ __)</a:t>
                </a:r>
              </a:p>
              <a:p>
                <a:r>
                  <a:rPr lang="en-US" b="1" dirty="0"/>
                  <a:t>2. Pick positions for the 2 </a:t>
                </a:r>
                <a:r>
                  <a:rPr lang="en-US" b="1" dirty="0">
                    <a:solidFill>
                      <a:schemeClr val="accent2">
                        <a:lumMod val="75000"/>
                      </a:schemeClr>
                    </a:solidFill>
                  </a:rPr>
                  <a:t>T</a:t>
                </a:r>
                <a:r>
                  <a:rPr lang="en-US" b="1" dirty="0"/>
                  <a:t>’s. </a:t>
                </a:r>
                <a14:m>
                  <m:oMath xmlns:m="http://schemas.openxmlformats.org/officeDocument/2006/math">
                    <m:d>
                      <m:dPr>
                        <m:ctrlPr>
                          <a:rPr lang="en-US" i="1" smtClean="0">
                            <a:solidFill>
                              <a:schemeClr val="tx1"/>
                            </a:solidFill>
                            <a:latin typeface="Cambria Math" panose="02040503050406030204" pitchFamily="18" charset="0"/>
                          </a:rPr>
                        </m:ctrlPr>
                      </m:dPr>
                      <m:e>
                        <m:f>
                          <m:fPr>
                            <m:type m:val="noBar"/>
                            <m:ctrlPr>
                              <a:rPr lang="en-US" i="1">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5</m:t>
                            </m:r>
                          </m:num>
                          <m:den>
                            <m:r>
                              <a:rPr lang="en-US" b="0" i="1" smtClean="0">
                                <a:solidFill>
                                  <a:schemeClr val="tx1"/>
                                </a:solidFill>
                                <a:latin typeface="Cambria Math" panose="02040503050406030204" pitchFamily="18" charset="0"/>
                              </a:rPr>
                              <m:t>2</m:t>
                            </m:r>
                          </m:den>
                        </m:f>
                      </m:e>
                    </m:d>
                  </m:oMath>
                </a14:m>
                <a:r>
                  <a:rPr lang="en-US" dirty="0"/>
                  <a:t> because the T’s are identical</a:t>
                </a:r>
              </a:p>
              <a:p>
                <a:pPr lvl="1"/>
                <a:r>
                  <a:rPr lang="en-US" b="1" dirty="0"/>
                  <a:t>   (e.g., {1, 3} -&gt;  </a:t>
                </a:r>
                <a:r>
                  <a:rPr lang="en-US" b="1" u="sng" dirty="0">
                    <a:solidFill>
                      <a:schemeClr val="accent2">
                        <a:lumMod val="75000"/>
                      </a:schemeClr>
                    </a:solidFill>
                  </a:rPr>
                  <a:t>T</a:t>
                </a:r>
                <a:r>
                  <a:rPr lang="en-US" b="1" dirty="0">
                    <a:solidFill>
                      <a:schemeClr val="accent2">
                        <a:lumMod val="75000"/>
                      </a:schemeClr>
                    </a:solidFill>
                  </a:rPr>
                  <a:t> </a:t>
                </a:r>
                <a:r>
                  <a:rPr lang="en-US" b="1" dirty="0"/>
                  <a:t>E </a:t>
                </a:r>
                <a:r>
                  <a:rPr lang="en-US" b="1" u="sng" dirty="0">
                    <a:solidFill>
                      <a:schemeClr val="accent2">
                        <a:lumMod val="75000"/>
                      </a:schemeClr>
                    </a:solidFill>
                  </a:rPr>
                  <a:t>T</a:t>
                </a:r>
                <a:r>
                  <a:rPr lang="en-US" b="1" dirty="0"/>
                  <a:t> __ E __ __)</a:t>
                </a:r>
              </a:p>
              <a:p>
                <a:r>
                  <a:rPr lang="en-US" b="1" dirty="0"/>
                  <a:t>3. Pick positions for the remaining distinct letters. </a:t>
                </a:r>
                <a14:m>
                  <m:oMath xmlns:m="http://schemas.openxmlformats.org/officeDocument/2006/math">
                    <m:r>
                      <a:rPr lang="en-US" b="1">
                        <a:latin typeface="Cambria Math" panose="02040503050406030204" pitchFamily="18" charset="0"/>
                      </a:rPr>
                      <m:t>3</m:t>
                    </m:r>
                    <m:r>
                      <a:rPr lang="en-US" b="1" i="0"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1</m:t>
                    </m:r>
                  </m:oMath>
                </a14:m>
                <a:endParaRPr lang="en-US" dirty="0"/>
              </a:p>
              <a:p>
                <a:pPr lvl="1"/>
                <a:r>
                  <a:rPr lang="en-US" dirty="0"/>
                  <a:t>	3 options for position for </a:t>
                </a:r>
                <a:r>
                  <a:rPr lang="en-US" b="1" u="sng" dirty="0"/>
                  <a:t>S</a:t>
                </a:r>
                <a:r>
                  <a:rPr lang="en-US" dirty="0"/>
                  <a:t>, 2 options for the </a:t>
                </a:r>
                <a:r>
                  <a:rPr lang="en-US" b="1" u="sng" dirty="0">
                    <a:solidFill>
                      <a:schemeClr val="accent5"/>
                    </a:solidFill>
                  </a:rPr>
                  <a:t>A</a:t>
                </a:r>
                <a:r>
                  <a:rPr lang="en-US" dirty="0"/>
                  <a:t>, 1 option for the </a:t>
                </a:r>
                <a:r>
                  <a:rPr lang="en-US" u="sng" dirty="0">
                    <a:solidFill>
                      <a:schemeClr val="accent1">
                        <a:lumMod val="75000"/>
                      </a:schemeClr>
                    </a:solidFill>
                  </a:rPr>
                  <a:t>L</a:t>
                </a:r>
              </a:p>
              <a:p>
                <a:pPr lvl="1"/>
                <a:r>
                  <a:rPr lang="en-US" b="1" dirty="0"/>
                  <a:t>    (e.g., </a:t>
                </a:r>
                <a:r>
                  <a:rPr lang="en-US" b="1" u="sng" dirty="0"/>
                  <a:t>4</a:t>
                </a:r>
                <a:r>
                  <a:rPr lang="en-US" b="1" dirty="0"/>
                  <a:t>, </a:t>
                </a:r>
                <a:r>
                  <a:rPr lang="en-US" b="1" dirty="0">
                    <a:solidFill>
                      <a:schemeClr val="accent5"/>
                    </a:solidFill>
                  </a:rPr>
                  <a:t>7</a:t>
                </a:r>
                <a:r>
                  <a:rPr lang="en-US" b="1" dirty="0"/>
                  <a:t>, </a:t>
                </a:r>
                <a:r>
                  <a:rPr lang="en-US" b="1" dirty="0">
                    <a:solidFill>
                      <a:schemeClr val="accent1">
                        <a:lumMod val="75000"/>
                      </a:schemeClr>
                    </a:solidFill>
                  </a:rPr>
                  <a:t>6</a:t>
                </a:r>
                <a:r>
                  <a:rPr lang="en-US" b="1" dirty="0"/>
                  <a:t> -&gt;  T E T </a:t>
                </a:r>
                <a:r>
                  <a:rPr lang="en-US" b="1" u="sng" dirty="0"/>
                  <a:t>S</a:t>
                </a:r>
                <a:r>
                  <a:rPr lang="en-US" b="1" dirty="0"/>
                  <a:t> E </a:t>
                </a:r>
                <a:r>
                  <a:rPr lang="en-US" b="1" u="sng" dirty="0">
                    <a:solidFill>
                      <a:schemeClr val="accent1">
                        <a:lumMod val="75000"/>
                      </a:schemeClr>
                    </a:solidFill>
                  </a:rPr>
                  <a:t>L</a:t>
                </a:r>
                <a:r>
                  <a:rPr lang="en-US" b="1" dirty="0"/>
                  <a:t> </a:t>
                </a:r>
                <a:r>
                  <a:rPr lang="en-US" b="1" u="sng" dirty="0">
                    <a:solidFill>
                      <a:schemeClr val="accent5"/>
                    </a:solidFill>
                  </a:rPr>
                  <a:t>A</a:t>
                </a:r>
                <a:r>
                  <a:rPr lang="en-US" b="1" dirty="0"/>
                  <a:t>)</a:t>
                </a:r>
              </a:p>
              <a:p>
                <a:pPr lvl="1"/>
                <a:endParaRPr lang="en-US" b="1" dirty="0"/>
              </a:p>
              <a:p>
                <a:pPr lvl="1"/>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2</m:t>
                              </m:r>
                            </m:den>
                          </m:f>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5</m:t>
                              </m:r>
                            </m:num>
                            <m:den>
                              <m:r>
                                <a:rPr lang="en-US" i="1">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r>
                            <a:rPr lang="en-US" b="0" i="1" smtClean="0">
                              <a:latin typeface="Cambria Math" panose="02040503050406030204" pitchFamily="18" charset="0"/>
                            </a:rPr>
                            <m:t>!</m:t>
                          </m:r>
                        </m:num>
                        <m:den>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r>
                            <a:rPr lang="en-US" b="0" i="1" smtClean="0">
                              <a:latin typeface="Cambria Math" panose="02040503050406030204" pitchFamily="18" charset="0"/>
                            </a:rPr>
                            <m:t>!</m:t>
                          </m:r>
                        </m:num>
                        <m:den>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den>
                      </m:f>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r>
                            <a:rPr lang="en-US" b="0" i="1" smtClean="0">
                              <a:latin typeface="Cambria Math" panose="02040503050406030204" pitchFamily="18" charset="0"/>
                            </a:rPr>
                            <m:t>!</m:t>
                          </m:r>
                        </m:num>
                        <m:den>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den>
                      </m:f>
                      <m:r>
                        <a:rPr lang="en-US" b="0" i="1" smtClean="0">
                          <a:latin typeface="Cambria Math" panose="02040503050406030204" pitchFamily="18" charset="0"/>
                        </a:rPr>
                        <m:t> </m:t>
                      </m:r>
                    </m:oMath>
                  </m:oMathPara>
                </a14:m>
                <a:endParaRPr lang="en-US" dirty="0"/>
              </a:p>
            </p:txBody>
          </p:sp>
        </mc:Choice>
        <mc:Fallback xmlns="">
          <p:sp>
            <p:nvSpPr>
              <p:cNvPr id="3" name="Content Placeholder 2">
                <a:extLst>
                  <a:ext uri="{FF2B5EF4-FFF2-40B4-BE49-F238E27FC236}">
                    <a16:creationId xmlns:a16="http://schemas.microsoft.com/office/drawing/2014/main" id="{1684210C-373E-8FC7-FCCF-87FC8A91FDBB}"/>
                  </a:ext>
                </a:extLst>
              </p:cNvPr>
              <p:cNvSpPr>
                <a:spLocks noGrp="1" noRot="1" noChangeAspect="1" noMove="1" noResize="1" noEditPoints="1" noAdjustHandles="1" noChangeArrowheads="1" noChangeShapeType="1" noTextEdit="1"/>
              </p:cNvSpPr>
              <p:nvPr>
                <p:ph idx="1"/>
              </p:nvPr>
            </p:nvSpPr>
            <p:spPr>
              <a:xfrm>
                <a:off x="575240" y="1463856"/>
                <a:ext cx="11187258" cy="5394143"/>
              </a:xfrm>
              <a:blipFill>
                <a:blip r:embed="rId3"/>
                <a:stretch>
                  <a:fillRect l="-654" t="-2712"/>
                </a:stretch>
              </a:blipFill>
            </p:spPr>
            <p:txBody>
              <a:bodyPr/>
              <a:lstStyle/>
              <a:p>
                <a:r>
                  <a:rPr lang="en-US">
                    <a:noFill/>
                  </a:rPr>
                  <a:t> </a:t>
                </a:r>
              </a:p>
            </p:txBody>
          </p:sp>
        </mc:Fallback>
      </mc:AlternateContent>
    </p:spTree>
    <p:extLst>
      <p:ext uri="{BB962C8B-B14F-4D97-AF65-F5344CB8AC3E}">
        <p14:creationId xmlns:p14="http://schemas.microsoft.com/office/powerpoint/2010/main" val="3214825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49740-0617-951B-D243-528780DC2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C312C-0805-0067-F3E4-733C02ED7E46}"/>
              </a:ext>
            </a:extLst>
          </p:cNvPr>
          <p:cNvSpPr>
            <a:spLocks noGrp="1"/>
          </p:cNvSpPr>
          <p:nvPr>
            <p:ph type="title"/>
          </p:nvPr>
        </p:nvSpPr>
        <p:spPr/>
        <p:txBody>
          <a:bodyPr/>
          <a:lstStyle/>
          <a:p>
            <a:r>
              <a:rPr lang="en-US" dirty="0"/>
              <a:t>Rearranging </a:t>
            </a:r>
            <a:r>
              <a:rPr lang="en-US" b="1" dirty="0"/>
              <a:t>With Duplicates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33D838-A90D-FED2-6D3E-03662487608D}"/>
                  </a:ext>
                </a:extLst>
              </p:cNvPr>
              <p:cNvSpPr>
                <a:spLocks noGrp="1"/>
              </p:cNvSpPr>
              <p:nvPr>
                <p:ph idx="1"/>
              </p:nvPr>
            </p:nvSpPr>
            <p:spPr/>
            <p:txBody>
              <a:bodyPr>
                <a:normAutofit/>
              </a:bodyPr>
              <a:lstStyle/>
              <a:p>
                <a:r>
                  <a:rPr lang="en-US" dirty="0"/>
                  <a:t>How many anagrams are there of </a:t>
                </a:r>
                <a:r>
                  <a:rPr lang="en-US" b="1" dirty="0"/>
                  <a:t>SEATTLE</a:t>
                </a:r>
                <a:r>
                  <a:rPr lang="en-US" dirty="0"/>
                  <a:t>?</a:t>
                </a:r>
              </a:p>
              <a:p>
                <a:r>
                  <a:rPr lang="en-US" dirty="0"/>
                  <a:t>Final answer: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7</m:t>
                        </m:r>
                        <m:r>
                          <a:rPr lang="en-US" i="1">
                            <a:latin typeface="Cambria Math" panose="02040503050406030204" pitchFamily="18" charset="0"/>
                          </a:rPr>
                          <m:t>!</m:t>
                        </m:r>
                      </m:num>
                      <m:den>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den>
                    </m:f>
                  </m:oMath>
                </a14:m>
                <a:endParaRPr lang="en-US" dirty="0"/>
              </a:p>
              <a:p>
                <a:endParaRPr lang="en-US" dirty="0"/>
              </a:p>
              <a:p>
                <a:r>
                  <a:rPr lang="en-US" dirty="0"/>
                  <a:t>One more piece of notation – “multinomial coefficient”</a:t>
                </a:r>
              </a:p>
              <a:p>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2</m:t>
                            </m:r>
                          </m:den>
                        </m:f>
                      </m:e>
                    </m:d>
                  </m:oMath>
                </a14:m>
                <a:r>
                  <a:rPr lang="en-US" dirty="0"/>
                  <a:t> is alternate notation for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7</m:t>
                        </m:r>
                        <m:r>
                          <a:rPr lang="en-US" i="1">
                            <a:latin typeface="Cambria Math" panose="02040503050406030204" pitchFamily="18" charset="0"/>
                          </a:rPr>
                          <m:t>!</m:t>
                        </m:r>
                      </m:num>
                      <m:den>
                        <m:r>
                          <a:rPr lang="en-US" i="1">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den>
                    </m:f>
                  </m:oMath>
                </a14:m>
                <a:r>
                  <a:rPr lang="en-US" dirty="0"/>
                  <a:t>. </a:t>
                </a:r>
              </a:p>
              <a:p>
                <a:r>
                  <a:rPr lang="en-US" dirty="0"/>
                  <a:t>In general: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ℓ</m:t>
                                </m:r>
                              </m:sub>
                            </m:sSub>
                          </m:den>
                        </m:f>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𝑘</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ℓ</m:t>
                            </m:r>
                          </m:sub>
                        </m:sSub>
                        <m:r>
                          <a:rPr lang="en-US" i="1">
                            <a:latin typeface="Cambria Math" panose="02040503050406030204" pitchFamily="18" charset="0"/>
                          </a:rPr>
                          <m:t>!</m:t>
                        </m:r>
                      </m:den>
                    </m:f>
                  </m:oMath>
                </a14:m>
                <a:r>
                  <a:rPr lang="en-US" dirty="0"/>
                  <a:t> </a:t>
                </a:r>
              </a:p>
            </p:txBody>
          </p:sp>
        </mc:Choice>
        <mc:Fallback xmlns="">
          <p:sp>
            <p:nvSpPr>
              <p:cNvPr id="3" name="Content Placeholder 2">
                <a:extLst>
                  <a:ext uri="{FF2B5EF4-FFF2-40B4-BE49-F238E27FC236}">
                    <a16:creationId xmlns:a16="http://schemas.microsoft.com/office/drawing/2014/main" id="{5133D838-A90D-FED2-6D3E-03662487608D}"/>
                  </a:ext>
                </a:extLst>
              </p:cNvPr>
              <p:cNvSpPr>
                <a:spLocks noGrp="1" noRot="1" noChangeAspect="1" noMove="1" noResize="1" noEditPoints="1" noAdjustHandles="1" noChangeArrowheads="1" noChangeShapeType="1" noTextEdit="1"/>
              </p:cNvSpPr>
              <p:nvPr>
                <p:ph idx="1"/>
              </p:nvPr>
            </p:nvSpPr>
            <p:spPr>
              <a:blipFill>
                <a:blip r:embed="rId3"/>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336605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AB868-2634-4638-B6B2-33E1FFAD30FE}"/>
              </a:ext>
            </a:extLst>
          </p:cNvPr>
          <p:cNvSpPr>
            <a:spLocks noGrp="1"/>
          </p:cNvSpPr>
          <p:nvPr>
            <p:ph type="title"/>
          </p:nvPr>
        </p:nvSpPr>
        <p:spPr/>
        <p:txBody>
          <a:bodyPr/>
          <a:lstStyle/>
          <a:p>
            <a:r>
              <a:rPr lang="en-US" dirty="0"/>
              <a:t>Principle of Inclusion-Exclusion</a:t>
            </a:r>
          </a:p>
        </p:txBody>
      </p:sp>
      <p:sp>
        <p:nvSpPr>
          <p:cNvPr id="5" name="Text Placeholder 4">
            <a:extLst>
              <a:ext uri="{FF2B5EF4-FFF2-40B4-BE49-F238E27FC236}">
                <a16:creationId xmlns:a16="http://schemas.microsoft.com/office/drawing/2014/main" id="{F2A76DDB-601C-4C86-84C9-07834D9FFE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1578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E59CBA-2396-411B-9457-1A1C43DDC98D}"/>
              </a:ext>
            </a:extLst>
          </p:cNvPr>
          <p:cNvSpPr>
            <a:spLocks noGrp="1"/>
          </p:cNvSpPr>
          <p:nvPr>
            <p:ph sz="half" idx="1"/>
          </p:nvPr>
        </p:nvSpPr>
        <p:spPr/>
        <p:txBody>
          <a:bodyPr>
            <a:normAutofit/>
          </a:bodyPr>
          <a:lstStyle/>
          <a:p>
            <a:r>
              <a:rPr lang="en-US" dirty="0"/>
              <a:t>Last time:</a:t>
            </a:r>
          </a:p>
          <a:p>
            <a:pPr marL="470916" lvl="1" indent="-342900">
              <a:buFont typeface="Arial" panose="020B0604020202020204" pitchFamily="34" charset="0"/>
              <a:buChar char="•"/>
            </a:pPr>
            <a:r>
              <a:rPr lang="en-US" dirty="0"/>
              <a:t>Sum rule</a:t>
            </a:r>
          </a:p>
          <a:p>
            <a:pPr marL="470916" lvl="1" indent="-342900">
              <a:buFont typeface="Arial" panose="020B0604020202020204" pitchFamily="34" charset="0"/>
              <a:buChar char="•"/>
            </a:pPr>
            <a:r>
              <a:rPr lang="en-US" dirty="0"/>
              <a:t>Product rule</a:t>
            </a:r>
          </a:p>
          <a:p>
            <a:pPr marL="470916" lvl="1" indent="-342900">
              <a:buFont typeface="Arial" panose="020B0604020202020204" pitchFamily="34" charset="0"/>
              <a:buChar char="•"/>
            </a:pPr>
            <a:r>
              <a:rPr lang="en-US" dirty="0"/>
              <a:t>Permutations</a:t>
            </a:r>
          </a:p>
          <a:p>
            <a:pPr marL="470916" lvl="1" indent="-342900">
              <a:buFont typeface="Arial" panose="020B0604020202020204" pitchFamily="34" charset="0"/>
              <a:buChar char="•"/>
            </a:pPr>
            <a:r>
              <a:rPr lang="en-US" dirty="0"/>
              <a:t>Combinations</a:t>
            </a:r>
          </a:p>
          <a:p>
            <a:pPr marL="470916" lvl="1" indent="-342900">
              <a:buFont typeface="Arial" panose="020B0604020202020204" pitchFamily="34" charset="0"/>
              <a:buChar char="•"/>
            </a:pPr>
            <a:r>
              <a:rPr lang="en-US" dirty="0"/>
              <a:t>Complementary counting</a:t>
            </a:r>
          </a:p>
          <a:p>
            <a:pPr marL="0" indent="0">
              <a:buNone/>
            </a:pPr>
            <a:endParaRPr lang="en-US" dirty="0"/>
          </a:p>
        </p:txBody>
      </p:sp>
      <p:sp>
        <p:nvSpPr>
          <p:cNvPr id="4" name="Content Placeholder 3">
            <a:extLst>
              <a:ext uri="{FF2B5EF4-FFF2-40B4-BE49-F238E27FC236}">
                <a16:creationId xmlns:a16="http://schemas.microsoft.com/office/drawing/2014/main" id="{3281CE2D-9FF8-B79F-2B85-8C490E9C54F4}"/>
              </a:ext>
            </a:extLst>
          </p:cNvPr>
          <p:cNvSpPr>
            <a:spLocks noGrp="1"/>
          </p:cNvSpPr>
          <p:nvPr>
            <p:ph sz="half" idx="2"/>
          </p:nvPr>
        </p:nvSpPr>
        <p:spPr/>
        <p:txBody>
          <a:bodyPr/>
          <a:lstStyle/>
          <a:p>
            <a:r>
              <a:rPr lang="en-US" dirty="0"/>
              <a:t>Today:</a:t>
            </a:r>
          </a:p>
          <a:p>
            <a:pPr marL="470916" lvl="1" indent="-342900">
              <a:buFont typeface="Arial" panose="020B0604020202020204" pitchFamily="34" charset="0"/>
              <a:buChar char="•"/>
            </a:pPr>
            <a:r>
              <a:rPr lang="en-US" dirty="0"/>
              <a:t>More about combinations</a:t>
            </a:r>
          </a:p>
          <a:p>
            <a:pPr marL="470916" lvl="1" indent="-342900">
              <a:buFont typeface="Arial" panose="020B0604020202020204" pitchFamily="34" charset="0"/>
              <a:buChar char="•"/>
            </a:pPr>
            <a:r>
              <a:rPr lang="en-US" dirty="0"/>
              <a:t>Applications of combinations</a:t>
            </a:r>
          </a:p>
          <a:p>
            <a:pPr marL="790956" lvl="2" indent="-342900">
              <a:buFont typeface="Arial" panose="020B0604020202020204" pitchFamily="34" charset="0"/>
              <a:buChar char="•"/>
            </a:pPr>
            <a:r>
              <a:rPr lang="en-US" dirty="0"/>
              <a:t>Path counting</a:t>
            </a:r>
          </a:p>
          <a:p>
            <a:pPr marL="790956" lvl="2" indent="-342900">
              <a:buFont typeface="Arial" panose="020B0604020202020204" pitchFamily="34" charset="0"/>
              <a:buChar char="•"/>
            </a:pPr>
            <a:r>
              <a:rPr lang="en-US" dirty="0"/>
              <a:t>Rearranging strings</a:t>
            </a:r>
            <a:br>
              <a:rPr lang="en-US" dirty="0"/>
            </a:br>
            <a:r>
              <a:rPr lang="en-US" dirty="0"/>
              <a:t>Multinomial coefficients</a:t>
            </a:r>
          </a:p>
          <a:p>
            <a:pPr marL="790956" lvl="2" indent="-342900">
              <a:buFont typeface="Arial" panose="020B0604020202020204" pitchFamily="34" charset="0"/>
              <a:buChar char="•"/>
            </a:pPr>
            <a:r>
              <a:rPr lang="en-US" dirty="0"/>
              <a:t>Binomial theorem</a:t>
            </a:r>
          </a:p>
          <a:p>
            <a:pPr marL="470916" lvl="1" indent="-342900">
              <a:buFont typeface="Arial" panose="020B0604020202020204" pitchFamily="34" charset="0"/>
              <a:buChar char="•"/>
            </a:pPr>
            <a:r>
              <a:rPr lang="en-US" dirty="0"/>
              <a:t>Inclusion-exclusion</a:t>
            </a:r>
          </a:p>
          <a:p>
            <a:pPr marL="470916" lvl="1" indent="-342900">
              <a:buFont typeface="Arial" panose="020B0604020202020204" pitchFamily="34" charset="0"/>
              <a:buChar char="•"/>
            </a:pPr>
            <a:r>
              <a:rPr lang="en-US"/>
              <a:t>Sleuth’s criterion</a:t>
            </a:r>
            <a:endParaRPr lang="en-US" dirty="0"/>
          </a:p>
        </p:txBody>
      </p:sp>
      <p:sp>
        <p:nvSpPr>
          <p:cNvPr id="2" name="Title 1">
            <a:extLst>
              <a:ext uri="{FF2B5EF4-FFF2-40B4-BE49-F238E27FC236}">
                <a16:creationId xmlns:a16="http://schemas.microsoft.com/office/drawing/2014/main" id="{867BECDB-53C9-49C9-B2C0-D399A586B537}"/>
              </a:ext>
            </a:extLst>
          </p:cNvPr>
          <p:cNvSpPr>
            <a:spLocks noGrp="1"/>
          </p:cNvSpPr>
          <p:nvPr>
            <p:ph type="title"/>
          </p:nvPr>
        </p:nvSpPr>
        <p:spPr/>
        <p:txBody>
          <a:bodyPr/>
          <a:lstStyle/>
          <a:p>
            <a:r>
              <a:rPr lang="en-US" dirty="0"/>
              <a:t>Where Are We?</a:t>
            </a:r>
          </a:p>
        </p:txBody>
      </p:sp>
    </p:spTree>
    <p:extLst>
      <p:ext uri="{BB962C8B-B14F-4D97-AF65-F5344CB8AC3E}">
        <p14:creationId xmlns:p14="http://schemas.microsoft.com/office/powerpoint/2010/main" val="3776976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Recall: Sum Rule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5EF44E-983C-4C35-9621-BACD50426770}"/>
                  </a:ext>
                </a:extLst>
              </p:cNvPr>
              <p:cNvSpPr>
                <a:spLocks noGrp="1"/>
              </p:cNvSpPr>
              <p:nvPr>
                <p:ph idx="1"/>
              </p:nvPr>
            </p:nvSpPr>
            <p:spPr/>
            <p:txBody>
              <a:bodyPr/>
              <a:lstStyle/>
              <a:p>
                <a:r>
                  <a:rPr lang="en-US" dirty="0"/>
                  <a:t>How many options do I have for lunch?</a:t>
                </a:r>
              </a:p>
              <a:p>
                <a:r>
                  <a:rPr lang="en-US" dirty="0"/>
                  <a:t>I could go to </a:t>
                </a:r>
                <a:r>
                  <a:rPr lang="en-US" b="1" dirty="0"/>
                  <a:t>Delfino’s where there are </a:t>
                </a:r>
                <a14:m>
                  <m:oMath xmlns:m="http://schemas.openxmlformats.org/officeDocument/2006/math">
                    <m:r>
                      <a:rPr lang="en-US" b="1" i="1" smtClean="0">
                        <a:latin typeface="Cambria Math" panose="02040503050406030204" pitchFamily="18" charset="0"/>
                      </a:rPr>
                      <m:t>𝟔</m:t>
                    </m:r>
                  </m:oMath>
                </a14:m>
                <a:r>
                  <a:rPr lang="en-US" b="1" dirty="0"/>
                  <a:t> pizzas</a:t>
                </a:r>
                <a:r>
                  <a:rPr lang="en-US" dirty="0"/>
                  <a:t> I choose from, </a:t>
                </a:r>
                <a:r>
                  <a:rPr lang="en-US" b="1" u="sng" dirty="0"/>
                  <a:t>or</a:t>
                </a:r>
                <a:r>
                  <a:rPr lang="en-US" dirty="0"/>
                  <a:t> I could go to </a:t>
                </a:r>
                <a:r>
                  <a:rPr lang="en-US" b="1" dirty="0"/>
                  <a:t>Supreme where there are 4 pizzas </a:t>
                </a:r>
                <a:r>
                  <a:rPr lang="en-US" dirty="0"/>
                  <a:t>I choose from (and </a:t>
                </a:r>
                <a:r>
                  <a:rPr lang="en-US" b="1" dirty="0"/>
                  <a:t>none of them are the same between the </a:t>
                </a:r>
                <a:r>
                  <a:rPr lang="en-US" dirty="0"/>
                  <a:t>two).</a:t>
                </a:r>
              </a:p>
              <a:p>
                <a:r>
                  <a:rPr lang="en-US" dirty="0"/>
                  <a:t>How many total choices?</a:t>
                </a:r>
              </a:p>
              <a:p>
                <a:endParaRPr lang="en-US" dirty="0"/>
              </a:p>
              <a:p>
                <a14:m>
                  <m:oMath xmlns:m="http://schemas.openxmlformats.org/officeDocument/2006/math">
                    <m:r>
                      <a:rPr lang="en-US" b="0" i="1" smtClean="0">
                        <a:latin typeface="Cambria Math" panose="02040503050406030204" pitchFamily="18" charset="0"/>
                      </a:rPr>
                      <m:t>6+4=10</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65EF44E-983C-4C35-9621-BACD50426770}"/>
                  </a:ext>
                </a:extLst>
              </p:cNvPr>
              <p:cNvSpPr>
                <a:spLocks noGrp="1" noRot="1" noChangeAspect="1" noMove="1" noResize="1" noEditPoints="1" noAdjustHandles="1" noChangeArrowheads="1" noChangeShapeType="1" noTextEdit="1"/>
              </p:cNvSpPr>
              <p:nvPr>
                <p:ph idx="1"/>
              </p:nvPr>
            </p:nvSpPr>
            <p:spPr>
              <a:blipFill>
                <a:blip r:embed="rId3"/>
                <a:stretch>
                  <a:fillRect l="-708" t="-2138" r="-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3BCE65F-7CBC-4816-AA59-4E850C5F598A}"/>
                  </a:ext>
                </a:extLst>
              </p:cNvPr>
              <p:cNvSpPr/>
              <p:nvPr/>
            </p:nvSpPr>
            <p:spPr>
              <a:xfrm>
                <a:off x="241300" y="5349276"/>
                <a:ext cx="11709400"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Segoe UI Semibold" panose="020B0702040204020203" pitchFamily="34" charset="0"/>
                    <a:cs typeface="Segoe UI Semibold" panose="020B0702040204020203" pitchFamily="34" charset="0"/>
                  </a:rPr>
                  <a:t>Sum Rule: If you are choosing one thing between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oMath>
                </a14:m>
                <a:r>
                  <a:rPr lang="en-US" sz="2500" b="1" dirty="0">
                    <a:latin typeface="Segoe UI Semibold" panose="020B0702040204020203" pitchFamily="34" charset="0"/>
                    <a:cs typeface="Segoe UI Semibold" panose="020B0702040204020203" pitchFamily="34" charset="0"/>
                  </a:rPr>
                  <a:t> options in one group and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𝑚</m:t>
                    </m:r>
                    <m:r>
                      <a:rPr lang="en-US" sz="2500" b="0" i="1" smtClean="0">
                        <a:latin typeface="Cambria Math" panose="02040503050406030204" pitchFamily="18" charset="0"/>
                        <a:cs typeface="Segoe UI Semibold" panose="020B0702040204020203" pitchFamily="34" charset="0"/>
                      </a:rPr>
                      <m:t> </m:t>
                    </m:r>
                  </m:oMath>
                </a14:m>
                <a:r>
                  <a:rPr lang="en-US" sz="2500" dirty="0">
                    <a:latin typeface="Segoe UI Semibold" panose="020B0702040204020203" pitchFamily="34" charset="0"/>
                    <a:cs typeface="Segoe UI Semibold" panose="020B0702040204020203" pitchFamily="34" charset="0"/>
                  </a:rPr>
                  <a:t>in another group with no overlap, the total number of options is: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r>
                      <a:rPr lang="en-US" sz="2500" b="0" i="1" smtClean="0">
                        <a:latin typeface="Cambria Math" panose="02040503050406030204" pitchFamily="18" charset="0"/>
                        <a:cs typeface="Segoe UI Semibold" panose="020B0702040204020203" pitchFamily="34" charset="0"/>
                      </a:rPr>
                      <m:t>+</m:t>
                    </m:r>
                    <m:r>
                      <a:rPr lang="en-US" sz="2500" b="0" i="1" smtClean="0">
                        <a:latin typeface="Cambria Math" panose="02040503050406030204" pitchFamily="18" charset="0"/>
                        <a:cs typeface="Segoe UI Semibold" panose="020B0702040204020203" pitchFamily="34" charset="0"/>
                      </a:rPr>
                      <m:t>𝑚</m:t>
                    </m:r>
                  </m:oMath>
                </a14:m>
                <a:r>
                  <a:rPr lang="en-US" sz="2500" dirty="0">
                    <a:latin typeface="Segoe UI Semibold" panose="020B0702040204020203" pitchFamily="34" charset="0"/>
                    <a:cs typeface="Segoe UI Semibold" panose="020B0702040204020203" pitchFamily="34" charset="0"/>
                  </a:rPr>
                  <a:t>.</a:t>
                </a:r>
              </a:p>
            </p:txBody>
          </p:sp>
        </mc:Choice>
        <mc:Fallback xmlns="">
          <p:sp>
            <p:nvSpPr>
              <p:cNvPr id="4" name="Rectangle 3">
                <a:extLst>
                  <a:ext uri="{FF2B5EF4-FFF2-40B4-BE49-F238E27FC236}">
                    <a16:creationId xmlns:a16="http://schemas.microsoft.com/office/drawing/2014/main" id="{53BCE65F-7CBC-4816-AA59-4E850C5F598A}"/>
                  </a:ext>
                </a:extLst>
              </p:cNvPr>
              <p:cNvSpPr>
                <a:spLocks noRot="1" noChangeAspect="1" noMove="1" noResize="1" noEditPoints="1" noAdjustHandles="1" noChangeArrowheads="1" noChangeShapeType="1" noTextEdit="1"/>
              </p:cNvSpPr>
              <p:nvPr/>
            </p:nvSpPr>
            <p:spPr>
              <a:xfrm>
                <a:off x="241300" y="5349276"/>
                <a:ext cx="11709400" cy="1145999"/>
              </a:xfrm>
              <a:prstGeom prst="rect">
                <a:avLst/>
              </a:prstGeom>
              <a:blipFill>
                <a:blip r:embed="rId4"/>
                <a:stretch>
                  <a:fillRect b="-53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7384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Recall: Sum Rule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EC0EDA-8AB0-71C0-53B0-A4DEF54EE28C}"/>
                  </a:ext>
                </a:extLst>
              </p:cNvPr>
              <p:cNvSpPr txBox="1"/>
              <p:nvPr/>
            </p:nvSpPr>
            <p:spPr>
              <a:xfrm>
                <a:off x="655249" y="1335484"/>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𝑨</m:t>
                      </m:r>
                    </m:oMath>
                  </m:oMathPara>
                </a14:m>
                <a:endParaRPr lang="en-US" sz="2400" b="1" dirty="0"/>
              </a:p>
            </p:txBody>
          </p:sp>
        </mc:Choice>
        <mc:Fallback xmlns="">
          <p:sp>
            <p:nvSpPr>
              <p:cNvPr id="7" name="TextBox 6">
                <a:extLst>
                  <a:ext uri="{FF2B5EF4-FFF2-40B4-BE49-F238E27FC236}">
                    <a16:creationId xmlns:a16="http://schemas.microsoft.com/office/drawing/2014/main" id="{33EC0EDA-8AB0-71C0-53B0-A4DEF54EE28C}"/>
                  </a:ext>
                </a:extLst>
              </p:cNvPr>
              <p:cNvSpPr txBox="1">
                <a:spLocks noRot="1" noChangeAspect="1" noMove="1" noResize="1" noEditPoints="1" noAdjustHandles="1" noChangeArrowheads="1" noChangeShapeType="1" noTextEdit="1"/>
              </p:cNvSpPr>
              <p:nvPr/>
            </p:nvSpPr>
            <p:spPr>
              <a:xfrm>
                <a:off x="655249" y="1335484"/>
                <a:ext cx="690769"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02EAA2-BB11-E8DB-23BA-5E89ED71C693}"/>
                  </a:ext>
                </a:extLst>
              </p:cNvPr>
              <p:cNvSpPr txBox="1"/>
              <p:nvPr/>
            </p:nvSpPr>
            <p:spPr>
              <a:xfrm>
                <a:off x="6539215" y="1255401"/>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F0"/>
                          </a:solidFill>
                          <a:latin typeface="Cambria Math" panose="02040503050406030204" pitchFamily="18" charset="0"/>
                        </a:rPr>
                        <m:t>𝑩</m:t>
                      </m:r>
                    </m:oMath>
                  </m:oMathPara>
                </a14:m>
                <a:endParaRPr lang="en-US" sz="2400" b="1" dirty="0"/>
              </a:p>
            </p:txBody>
          </p:sp>
        </mc:Choice>
        <mc:Fallback xmlns="">
          <p:sp>
            <p:nvSpPr>
              <p:cNvPr id="8" name="TextBox 7">
                <a:extLst>
                  <a:ext uri="{FF2B5EF4-FFF2-40B4-BE49-F238E27FC236}">
                    <a16:creationId xmlns:a16="http://schemas.microsoft.com/office/drawing/2014/main" id="{9302EAA2-BB11-E8DB-23BA-5E89ED71C693}"/>
                  </a:ext>
                </a:extLst>
              </p:cNvPr>
              <p:cNvSpPr txBox="1">
                <a:spLocks noRot="1" noChangeAspect="1" noMove="1" noResize="1" noEditPoints="1" noAdjustHandles="1" noChangeArrowheads="1" noChangeShapeType="1" noTextEdit="1"/>
              </p:cNvSpPr>
              <p:nvPr/>
            </p:nvSpPr>
            <p:spPr>
              <a:xfrm>
                <a:off x="6539215" y="1255401"/>
                <a:ext cx="690769" cy="461665"/>
              </a:xfrm>
              <a:prstGeom prst="rect">
                <a:avLst/>
              </a:prstGeom>
              <a:blipFill>
                <a:blip r:embed="rId4"/>
                <a:stretch>
                  <a:fillRect/>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021DD4B1-1A07-84A3-8808-9872A80ED141}"/>
              </a:ext>
            </a:extLst>
          </p:cNvPr>
          <p:cNvSpPr/>
          <p:nvPr/>
        </p:nvSpPr>
        <p:spPr>
          <a:xfrm>
            <a:off x="575239" y="1426860"/>
            <a:ext cx="3256654" cy="32566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A06A070-A52A-A4D4-0D1D-56AB7E7C7379}"/>
              </a:ext>
            </a:extLst>
          </p:cNvPr>
          <p:cNvSpPr/>
          <p:nvPr/>
        </p:nvSpPr>
        <p:spPr>
          <a:xfrm>
            <a:off x="4201731" y="1426860"/>
            <a:ext cx="3256654" cy="325665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790FBE1B-D971-39B4-9913-3305507860F2}"/>
                  </a:ext>
                </a:extLst>
              </p:cNvPr>
              <p:cNvSpPr>
                <a:spLocks noGrp="1"/>
              </p:cNvSpPr>
              <p:nvPr>
                <p:ph idx="1"/>
              </p:nvPr>
            </p:nvSpPr>
            <p:spPr>
              <a:xfrm>
                <a:off x="392360" y="5003891"/>
                <a:ext cx="12169210" cy="2548891"/>
              </a:xfrm>
            </p:spPr>
            <p:txBody>
              <a:bodyPr>
                <a:normAutofit/>
              </a:bodyPr>
              <a:lstStyle/>
              <a:p>
                <a14:m>
                  <m:oMath xmlns:m="http://schemas.openxmlformats.org/officeDocument/2006/math">
                    <m:r>
                      <a:rPr lang="en-US" i="1" dirty="0" smtClean="0">
                        <a:latin typeface="Cambria Math" panose="02040503050406030204" pitchFamily="18" charset="0"/>
                      </a:rPr>
                      <m:t>𝐴</m:t>
                    </m:r>
                  </m:oMath>
                </a14:m>
                <a:r>
                  <a:rPr lang="en-US" dirty="0"/>
                  <a:t> ~ set of pizzas from Delfino’s </a:t>
                </a:r>
                <a:r>
                  <a:rPr lang="en-US" dirty="0">
                    <a:sym typeface="Wingdings" panose="05000000000000000000" pitchFamily="2" charset="2"/>
                  </a:rPr>
                  <a:t> </a:t>
                </a:r>
                <a14:m>
                  <m:oMath xmlns:m="http://schemas.openxmlformats.org/officeDocument/2006/math">
                    <m:d>
                      <m:dPr>
                        <m:begChr m:val="|"/>
                        <m:endChr m:val="|"/>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𝐴</m:t>
                        </m:r>
                      </m:e>
                    </m:d>
                    <m:r>
                      <a:rPr lang="en-US" b="0" i="1" smtClean="0">
                        <a:latin typeface="Cambria Math" panose="02040503050406030204" pitchFamily="18" charset="0"/>
                        <a:sym typeface="Wingdings" panose="05000000000000000000" pitchFamily="2" charset="2"/>
                      </a:rPr>
                      <m:t>=6</m:t>
                    </m:r>
                  </m:oMath>
                </a14:m>
                <a:endParaRPr lang="en-US" dirty="0"/>
              </a:p>
              <a:p>
                <a14:m>
                  <m:oMath xmlns:m="http://schemas.openxmlformats.org/officeDocument/2006/math">
                    <m:r>
                      <a:rPr lang="en-US" b="0" i="1" smtClean="0">
                        <a:latin typeface="Cambria Math" panose="02040503050406030204" pitchFamily="18" charset="0"/>
                      </a:rPr>
                      <m:t>𝐵</m:t>
                    </m:r>
                  </m:oMath>
                </a14:m>
                <a:r>
                  <a:rPr lang="en-US" dirty="0"/>
                  <a:t> ~ set of pizzas from Supreme </a:t>
                </a:r>
                <a:r>
                  <a:rPr lang="en-US" dirty="0">
                    <a:sym typeface="Wingdings" panose="05000000000000000000" pitchFamily="2" charset="2"/>
                  </a:rPr>
                  <a:t> </a:t>
                </a:r>
                <a14:m>
                  <m:oMath xmlns:m="http://schemas.openxmlformats.org/officeDocument/2006/math">
                    <m:d>
                      <m:dPr>
                        <m:begChr m:val="|"/>
                        <m:endChr m:val="|"/>
                        <m:ctrlPr>
                          <a:rPr lang="en-US" i="1">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𝐵</m:t>
                        </m:r>
                      </m:e>
                    </m:d>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4</m:t>
                    </m:r>
                  </m:oMath>
                </a14:m>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0" smtClean="0">
                        <a:latin typeface="Cambria Math" panose="02040503050406030204" pitchFamily="18" charset="0"/>
                      </a:rPr>
                      <m:t>=10</m:t>
                    </m:r>
                  </m:oMath>
                </a14:m>
                <a:r>
                  <a:rPr lang="en-US" b="0" dirty="0"/>
                  <a:t> </a:t>
                </a:r>
                <a:r>
                  <a:rPr lang="en-US" b="1" dirty="0"/>
                  <a:t>because </a:t>
                </a:r>
                <a14:m>
                  <m:oMath xmlns:m="http://schemas.openxmlformats.org/officeDocument/2006/math">
                    <m:r>
                      <a:rPr lang="en-US" b="1" i="1" smtClean="0">
                        <a:latin typeface="Cambria Math" panose="02040503050406030204" pitchFamily="18" charset="0"/>
                      </a:rPr>
                      <m:t>𝑨</m:t>
                    </m:r>
                  </m:oMath>
                </a14:m>
                <a:r>
                  <a:rPr lang="en-US" b="0" dirty="0"/>
                  <a:t> and </a:t>
                </a:r>
                <a14:m>
                  <m:oMath xmlns:m="http://schemas.openxmlformats.org/officeDocument/2006/math">
                    <m:r>
                      <a:rPr lang="en-US" b="1" i="1" smtClean="0">
                        <a:latin typeface="Cambria Math" panose="02040503050406030204" pitchFamily="18" charset="0"/>
                      </a:rPr>
                      <m:t>𝑩</m:t>
                    </m:r>
                  </m:oMath>
                </a14:m>
                <a:r>
                  <a:rPr lang="en-US" b="0" dirty="0"/>
                  <a:t> do not overlap (i.e.,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=0</m:t>
                    </m:r>
                  </m:oMath>
                </a14:m>
                <a:r>
                  <a:rPr lang="en-US" b="0" dirty="0"/>
                  <a:t>)</a:t>
                </a:r>
              </a:p>
            </p:txBody>
          </p:sp>
        </mc:Choice>
        <mc:Fallback xmlns="">
          <p:sp>
            <p:nvSpPr>
              <p:cNvPr id="13" name="Content Placeholder 2">
                <a:extLst>
                  <a:ext uri="{FF2B5EF4-FFF2-40B4-BE49-F238E27FC236}">
                    <a16:creationId xmlns:a16="http://schemas.microsoft.com/office/drawing/2014/main" id="{790FBE1B-D971-39B4-9913-3305507860F2}"/>
                  </a:ext>
                </a:extLst>
              </p:cNvPr>
              <p:cNvSpPr>
                <a:spLocks noGrp="1" noRot="1" noChangeAspect="1" noMove="1" noResize="1" noEditPoints="1" noAdjustHandles="1" noChangeArrowheads="1" noChangeShapeType="1" noTextEdit="1"/>
              </p:cNvSpPr>
              <p:nvPr>
                <p:ph idx="1"/>
              </p:nvPr>
            </p:nvSpPr>
            <p:spPr>
              <a:xfrm>
                <a:off x="392360" y="5003891"/>
                <a:ext cx="12169210" cy="2548891"/>
              </a:xfrm>
              <a:blipFill>
                <a:blip r:embed="rId5"/>
                <a:stretch>
                  <a:fillRect t="-4306"/>
                </a:stretch>
              </a:blipFill>
            </p:spPr>
            <p:txBody>
              <a:bodyPr/>
              <a:lstStyle/>
              <a:p>
                <a:r>
                  <a:rPr lang="en-US">
                    <a:noFill/>
                  </a:rPr>
                  <a:t> </a:t>
                </a:r>
              </a:p>
            </p:txBody>
          </p:sp>
        </mc:Fallback>
      </mc:AlternateContent>
    </p:spTree>
    <p:extLst>
      <p:ext uri="{BB962C8B-B14F-4D97-AF65-F5344CB8AC3E}">
        <p14:creationId xmlns:p14="http://schemas.microsoft.com/office/powerpoint/2010/main" val="369730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FF00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11"/>
                                        </p:tgtEl>
                                        <p:attrNameLst>
                                          <p:attrName>style.color</p:attrName>
                                        </p:attrNameLst>
                                      </p:cBhvr>
                                      <p:to>
                                        <a:srgbClr val="00B0F0"/>
                                      </p:to>
                                    </p:animClr>
                                    <p:animClr clrSpc="rgb" dir="cw">
                                      <p:cBhvr>
                                        <p:cTn id="13" dur="500" fill="hold"/>
                                        <p:tgtEl>
                                          <p:spTgt spid="11"/>
                                        </p:tgtEl>
                                        <p:attrNameLst>
                                          <p:attrName>fillcolor</p:attrName>
                                        </p:attrNameLst>
                                      </p:cBhvr>
                                      <p:to>
                                        <a:srgbClr val="00B0F0"/>
                                      </p:to>
                                    </p:animClr>
                                    <p:set>
                                      <p:cBhvr>
                                        <p:cTn id="14" dur="500" fill="hold"/>
                                        <p:tgtEl>
                                          <p:spTgt spid="11"/>
                                        </p:tgtEl>
                                        <p:attrNameLst>
                                          <p:attrName>fill.type</p:attrName>
                                        </p:attrNameLst>
                                      </p:cBhvr>
                                      <p:to>
                                        <p:strVal val="solid"/>
                                      </p:to>
                                    </p:set>
                                    <p:set>
                                      <p:cBhvr>
                                        <p:cTn id="15" dur="5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What if the sets overlap?</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EC0EDA-8AB0-71C0-53B0-A4DEF54EE28C}"/>
                  </a:ext>
                </a:extLst>
              </p:cNvPr>
              <p:cNvSpPr txBox="1"/>
              <p:nvPr/>
            </p:nvSpPr>
            <p:spPr>
              <a:xfrm>
                <a:off x="655249" y="1335484"/>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𝑨</m:t>
                      </m:r>
                    </m:oMath>
                  </m:oMathPara>
                </a14:m>
                <a:endParaRPr lang="en-US" sz="2400" b="1" dirty="0"/>
              </a:p>
            </p:txBody>
          </p:sp>
        </mc:Choice>
        <mc:Fallback xmlns="">
          <p:sp>
            <p:nvSpPr>
              <p:cNvPr id="7" name="TextBox 6">
                <a:extLst>
                  <a:ext uri="{FF2B5EF4-FFF2-40B4-BE49-F238E27FC236}">
                    <a16:creationId xmlns:a16="http://schemas.microsoft.com/office/drawing/2014/main" id="{33EC0EDA-8AB0-71C0-53B0-A4DEF54EE28C}"/>
                  </a:ext>
                </a:extLst>
              </p:cNvPr>
              <p:cNvSpPr txBox="1">
                <a:spLocks noRot="1" noChangeAspect="1" noMove="1" noResize="1" noEditPoints="1" noAdjustHandles="1" noChangeArrowheads="1" noChangeShapeType="1" noTextEdit="1"/>
              </p:cNvSpPr>
              <p:nvPr/>
            </p:nvSpPr>
            <p:spPr>
              <a:xfrm>
                <a:off x="655249" y="1335484"/>
                <a:ext cx="690769"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02EAA2-BB11-E8DB-23BA-5E89ED71C693}"/>
                  </a:ext>
                </a:extLst>
              </p:cNvPr>
              <p:cNvSpPr txBox="1"/>
              <p:nvPr/>
            </p:nvSpPr>
            <p:spPr>
              <a:xfrm>
                <a:off x="5296277" y="1255401"/>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F0"/>
                          </a:solidFill>
                          <a:latin typeface="Cambria Math" panose="02040503050406030204" pitchFamily="18" charset="0"/>
                        </a:rPr>
                        <m:t>𝑩</m:t>
                      </m:r>
                    </m:oMath>
                  </m:oMathPara>
                </a14:m>
                <a:endParaRPr lang="en-US" sz="2400" b="1" dirty="0"/>
              </a:p>
            </p:txBody>
          </p:sp>
        </mc:Choice>
        <mc:Fallback xmlns="">
          <p:sp>
            <p:nvSpPr>
              <p:cNvPr id="8" name="TextBox 7">
                <a:extLst>
                  <a:ext uri="{FF2B5EF4-FFF2-40B4-BE49-F238E27FC236}">
                    <a16:creationId xmlns:a16="http://schemas.microsoft.com/office/drawing/2014/main" id="{9302EAA2-BB11-E8DB-23BA-5E89ED71C693}"/>
                  </a:ext>
                </a:extLst>
              </p:cNvPr>
              <p:cNvSpPr txBox="1">
                <a:spLocks noRot="1" noChangeAspect="1" noMove="1" noResize="1" noEditPoints="1" noAdjustHandles="1" noChangeArrowheads="1" noChangeShapeType="1" noTextEdit="1"/>
              </p:cNvSpPr>
              <p:nvPr/>
            </p:nvSpPr>
            <p:spPr>
              <a:xfrm>
                <a:off x="5296277" y="1255401"/>
                <a:ext cx="690769" cy="461665"/>
              </a:xfrm>
              <a:prstGeom prst="rect">
                <a:avLst/>
              </a:prstGeom>
              <a:blipFill>
                <a:blip r:embed="rId4"/>
                <a:stretch>
                  <a:fillRect/>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021DD4B1-1A07-84A3-8808-9872A80ED141}"/>
              </a:ext>
            </a:extLst>
          </p:cNvPr>
          <p:cNvSpPr/>
          <p:nvPr/>
        </p:nvSpPr>
        <p:spPr>
          <a:xfrm>
            <a:off x="575239" y="1426860"/>
            <a:ext cx="3256654" cy="32566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A06A070-A52A-A4D4-0D1D-56AB7E7C7379}"/>
              </a:ext>
            </a:extLst>
          </p:cNvPr>
          <p:cNvSpPr/>
          <p:nvPr/>
        </p:nvSpPr>
        <p:spPr>
          <a:xfrm>
            <a:off x="2958793" y="1426860"/>
            <a:ext cx="3256654" cy="325665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790FBE1B-D971-39B4-9913-3305507860F2}"/>
                  </a:ext>
                </a:extLst>
              </p:cNvPr>
              <p:cNvSpPr>
                <a:spLocks noGrp="1"/>
              </p:cNvSpPr>
              <p:nvPr>
                <p:ph idx="1"/>
              </p:nvPr>
            </p:nvSpPr>
            <p:spPr>
              <a:xfrm>
                <a:off x="392360" y="5003891"/>
                <a:ext cx="12169210" cy="2548891"/>
              </a:xfrm>
            </p:spPr>
            <p:txBody>
              <a:bodyPr>
                <a:normAutofit/>
              </a:bodyPr>
              <a:lstStyle/>
              <a:p>
                <a14:m>
                  <m:oMath xmlns:m="http://schemas.openxmlformats.org/officeDocument/2006/math">
                    <m:r>
                      <a:rPr lang="en-US" i="1" dirty="0" smtClean="0">
                        <a:latin typeface="Cambria Math" panose="02040503050406030204" pitchFamily="18" charset="0"/>
                      </a:rPr>
                      <m:t>𝐴</m:t>
                    </m:r>
                  </m:oMath>
                </a14:m>
                <a:r>
                  <a:rPr lang="en-US" dirty="0"/>
                  <a:t> ~ set of pizzas from Delfino’s </a:t>
                </a:r>
                <a:r>
                  <a:rPr lang="en-US" dirty="0">
                    <a:sym typeface="Wingdings" panose="05000000000000000000" pitchFamily="2" charset="2"/>
                  </a:rPr>
                  <a:t> </a:t>
                </a:r>
                <a14:m>
                  <m:oMath xmlns:m="http://schemas.openxmlformats.org/officeDocument/2006/math">
                    <m:d>
                      <m:dPr>
                        <m:begChr m:val="|"/>
                        <m:endChr m:val="|"/>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𝐴</m:t>
                        </m:r>
                      </m:e>
                    </m:d>
                    <m:r>
                      <a:rPr lang="en-US" b="0" i="1" smtClean="0">
                        <a:latin typeface="Cambria Math" panose="02040503050406030204" pitchFamily="18" charset="0"/>
                        <a:sym typeface="Wingdings" panose="05000000000000000000" pitchFamily="2" charset="2"/>
                      </a:rPr>
                      <m:t>=6</m:t>
                    </m:r>
                  </m:oMath>
                </a14:m>
                <a:endParaRPr lang="en-US" dirty="0"/>
              </a:p>
              <a:p>
                <a14:m>
                  <m:oMath xmlns:m="http://schemas.openxmlformats.org/officeDocument/2006/math">
                    <m:r>
                      <a:rPr lang="en-US" b="0" i="1" smtClean="0">
                        <a:latin typeface="Cambria Math" panose="02040503050406030204" pitchFamily="18" charset="0"/>
                      </a:rPr>
                      <m:t>𝐵</m:t>
                    </m:r>
                  </m:oMath>
                </a14:m>
                <a:r>
                  <a:rPr lang="en-US" dirty="0"/>
                  <a:t> ~ set of pizzas from Supreme </a:t>
                </a:r>
                <a:r>
                  <a:rPr lang="en-US" dirty="0">
                    <a:sym typeface="Wingdings" panose="05000000000000000000" pitchFamily="2" charset="2"/>
                  </a:rPr>
                  <a:t> </a:t>
                </a:r>
                <a14:m>
                  <m:oMath xmlns:m="http://schemas.openxmlformats.org/officeDocument/2006/math">
                    <m:d>
                      <m:dPr>
                        <m:begChr m:val="|"/>
                        <m:endChr m:val="|"/>
                        <m:ctrlPr>
                          <a:rPr lang="en-US" i="1">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𝐵</m:t>
                        </m:r>
                      </m:e>
                    </m:d>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4</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 set of pizzas in both Delfino’s and Supreme </a:t>
                </a:r>
                <a:r>
                  <a:rPr lang="en-US" dirty="0">
                    <a:sym typeface="Wingdings" panose="05000000000000000000" pitchFamily="2" charset="2"/>
                  </a:rPr>
                  <a:t> </a:t>
                </a:r>
                <a14:m>
                  <m:oMath xmlns:m="http://schemas.openxmlformats.org/officeDocument/2006/math">
                    <m:d>
                      <m:dPr>
                        <m:begChr m:val="|"/>
                        <m:endChr m:val="|"/>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𝐴</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𝐵</m:t>
                        </m:r>
                      </m:e>
                    </m:d>
                    <m:r>
                      <a:rPr lang="en-US" b="0" i="1" smtClean="0">
                        <a:latin typeface="Cambria Math" panose="02040503050406030204" pitchFamily="18" charset="0"/>
                        <a:sym typeface="Wingdings" panose="05000000000000000000" pitchFamily="2" charset="2"/>
                      </a:rPr>
                      <m:t>=2</m:t>
                    </m:r>
                  </m:oMath>
                </a14:m>
                <a:endParaRPr lang="en-US" dirty="0"/>
              </a:p>
            </p:txBody>
          </p:sp>
        </mc:Choice>
        <mc:Fallback xmlns="">
          <p:sp>
            <p:nvSpPr>
              <p:cNvPr id="13" name="Content Placeholder 2">
                <a:extLst>
                  <a:ext uri="{FF2B5EF4-FFF2-40B4-BE49-F238E27FC236}">
                    <a16:creationId xmlns:a16="http://schemas.microsoft.com/office/drawing/2014/main" id="{790FBE1B-D971-39B4-9913-3305507860F2}"/>
                  </a:ext>
                </a:extLst>
              </p:cNvPr>
              <p:cNvSpPr>
                <a:spLocks noGrp="1" noRot="1" noChangeAspect="1" noMove="1" noResize="1" noEditPoints="1" noAdjustHandles="1" noChangeArrowheads="1" noChangeShapeType="1" noTextEdit="1"/>
              </p:cNvSpPr>
              <p:nvPr>
                <p:ph idx="1"/>
              </p:nvPr>
            </p:nvSpPr>
            <p:spPr>
              <a:xfrm>
                <a:off x="392360" y="5003891"/>
                <a:ext cx="12169210" cy="2548891"/>
              </a:xfrm>
              <a:blipFill>
                <a:blip r:embed="rId5"/>
                <a:stretch>
                  <a:fillRect t="-4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D2B9D8D0-AC98-457F-83EA-745B594E057A}"/>
                  </a:ext>
                </a:extLst>
              </p:cNvPr>
              <p:cNvSpPr/>
              <p:nvPr/>
            </p:nvSpPr>
            <p:spPr>
              <a:xfrm>
                <a:off x="7679831" y="1335484"/>
                <a:ext cx="3936930" cy="425378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But what if there are some pizzas that are sold in </a:t>
                </a:r>
                <a:r>
                  <a:rPr lang="en-US" sz="2400" b="1" dirty="0">
                    <a:solidFill>
                      <a:schemeClr val="tx1"/>
                    </a:solidFill>
                    <a:latin typeface="Segoe UI" panose="020B0502040204020203" pitchFamily="34" charset="0"/>
                    <a:cs typeface="Segoe UI" panose="020B0502040204020203" pitchFamily="34" charset="0"/>
                  </a:rPr>
                  <a:t>both </a:t>
                </a:r>
                <a:r>
                  <a:rPr lang="en-US" sz="2400" dirty="0">
                    <a:solidFill>
                      <a:schemeClr val="tx1"/>
                    </a:solidFill>
                    <a:latin typeface="Segoe UI" panose="020B0502040204020203" pitchFamily="34" charset="0"/>
                    <a:cs typeface="Segoe UI" panose="020B0502040204020203" pitchFamily="34" charset="0"/>
                  </a:rPr>
                  <a:t>Delfino's and Supreme? </a:t>
                </a:r>
              </a:p>
              <a:p>
                <a:endParaRPr lang="en-US" sz="2400" dirty="0">
                  <a:solidFill>
                    <a:schemeClr val="tx1"/>
                  </a:solidFill>
                  <a:latin typeface="Segoe UI" panose="020B0502040204020203" pitchFamily="34" charset="0"/>
                  <a:cs typeface="Segoe UI" panose="020B0502040204020203" pitchFamily="34" charset="0"/>
                </a:endParaRPr>
              </a:p>
              <a:p>
                <a:r>
                  <a:rPr lang="en-US" sz="2400" dirty="0">
                    <a:solidFill>
                      <a:schemeClr val="tx1"/>
                    </a:solidFill>
                    <a:latin typeface="Segoe UI" panose="020B0502040204020203" pitchFamily="34" charset="0"/>
                    <a:cs typeface="Segoe UI" panose="020B0502040204020203" pitchFamily="34" charset="0"/>
                  </a:rPr>
                  <a:t>i.e., what if </a:t>
                </a:r>
                <a14:m>
                  <m:oMath xmlns:m="http://schemas.openxmlformats.org/officeDocument/2006/math">
                    <m:r>
                      <a:rPr lang="en-US" sz="2400" b="0" i="1" smtClean="0">
                        <a:solidFill>
                          <a:schemeClr val="tx1"/>
                        </a:solidFill>
                        <a:latin typeface="Cambria Math" panose="02040503050406030204" pitchFamily="18" charset="0"/>
                        <a:cs typeface="Segoe UI" panose="020B0502040204020203" pitchFamily="34" charset="0"/>
                      </a:rPr>
                      <m:t>𝐴</m:t>
                    </m:r>
                  </m:oMath>
                </a14:m>
                <a:r>
                  <a:rPr lang="en-US" sz="2400" dirty="0">
                    <a:solidFill>
                      <a:schemeClr val="tx1"/>
                    </a:solidFill>
                    <a:latin typeface="Segoe UI" panose="020B0502040204020203" pitchFamily="34" charset="0"/>
                    <a:cs typeface="Segoe UI" panose="020B0502040204020203" pitchFamily="34" charset="0"/>
                  </a:rPr>
                  <a:t> and </a:t>
                </a:r>
                <a14:m>
                  <m:oMath xmlns:m="http://schemas.openxmlformats.org/officeDocument/2006/math">
                    <m:r>
                      <a:rPr lang="en-US" sz="2400" b="0" i="1" smtClean="0">
                        <a:solidFill>
                          <a:schemeClr val="tx1"/>
                        </a:solidFill>
                        <a:latin typeface="Cambria Math" panose="02040503050406030204" pitchFamily="18" charset="0"/>
                        <a:cs typeface="Segoe UI" panose="020B0502040204020203" pitchFamily="34" charset="0"/>
                      </a:rPr>
                      <m:t>𝐵</m:t>
                    </m:r>
                  </m:oMath>
                </a14:m>
                <a:r>
                  <a:rPr lang="en-US" sz="2400" dirty="0">
                    <a:solidFill>
                      <a:schemeClr val="tx1"/>
                    </a:solidFill>
                    <a:latin typeface="Segoe UI" panose="020B0502040204020203" pitchFamily="34" charset="0"/>
                    <a:cs typeface="Segoe UI" panose="020B0502040204020203" pitchFamily="34" charset="0"/>
                  </a:rPr>
                  <a:t> overlap and </a:t>
                </a:r>
                <a14:m>
                  <m:oMath xmlns:m="http://schemas.openxmlformats.org/officeDocument/2006/math">
                    <m:d>
                      <m:dPr>
                        <m:begChr m:val="|"/>
                        <m:endChr m:val="|"/>
                        <m:ctrlPr>
                          <a:rPr lang="en-US" sz="2400" b="0" i="1" smtClean="0">
                            <a:solidFill>
                              <a:schemeClr val="tx1"/>
                            </a:solidFill>
                            <a:latin typeface="Cambria Math" panose="02040503050406030204" pitchFamily="18" charset="0"/>
                            <a:cs typeface="Segoe UI" panose="020B0502040204020203" pitchFamily="34" charset="0"/>
                          </a:rPr>
                        </m:ctrlPr>
                      </m:dPr>
                      <m:e>
                        <m:r>
                          <a:rPr lang="en-US" sz="2400" b="0" i="1" smtClean="0">
                            <a:solidFill>
                              <a:schemeClr val="tx1"/>
                            </a:solidFill>
                            <a:latin typeface="Cambria Math" panose="02040503050406030204" pitchFamily="18" charset="0"/>
                            <a:cs typeface="Segoe UI" panose="020B0502040204020203" pitchFamily="34" charset="0"/>
                          </a:rPr>
                          <m:t>𝐴</m:t>
                        </m:r>
                        <m:r>
                          <a:rPr lang="en-US" sz="2400" b="0" i="1" smtClean="0">
                            <a:solidFill>
                              <a:schemeClr val="tx1"/>
                            </a:solidFill>
                            <a:latin typeface="Cambria Math" panose="02040503050406030204" pitchFamily="18" charset="0"/>
                            <a:cs typeface="Segoe UI" panose="020B0502040204020203" pitchFamily="34" charset="0"/>
                          </a:rPr>
                          <m:t>∩</m:t>
                        </m:r>
                        <m:r>
                          <a:rPr lang="en-US" sz="2400" b="0" i="1" smtClean="0">
                            <a:solidFill>
                              <a:schemeClr val="tx1"/>
                            </a:solidFill>
                            <a:latin typeface="Cambria Math" panose="02040503050406030204" pitchFamily="18" charset="0"/>
                            <a:cs typeface="Segoe UI" panose="020B0502040204020203" pitchFamily="34" charset="0"/>
                          </a:rPr>
                          <m:t>𝐵</m:t>
                        </m:r>
                      </m:e>
                    </m:d>
                    <m:r>
                      <a:rPr lang="en-US" sz="2400" b="0" i="1" smtClean="0">
                        <a:solidFill>
                          <a:schemeClr val="tx1"/>
                        </a:solidFill>
                        <a:latin typeface="Cambria Math" panose="02040503050406030204" pitchFamily="18" charset="0"/>
                        <a:cs typeface="Segoe UI" panose="020B0502040204020203" pitchFamily="34" charset="0"/>
                      </a:rPr>
                      <m:t>&gt;0</m:t>
                    </m:r>
                  </m:oMath>
                </a14:m>
                <a:r>
                  <a:rPr lang="en-US" sz="2400" dirty="0">
                    <a:solidFill>
                      <a:schemeClr val="tx1"/>
                    </a:solidFill>
                    <a:latin typeface="Segoe UI" panose="020B0502040204020203" pitchFamily="34" charset="0"/>
                    <a:cs typeface="Segoe UI" panose="020B0502040204020203" pitchFamily="34" charset="0"/>
                  </a:rPr>
                  <a:t>? </a:t>
                </a:r>
              </a:p>
            </p:txBody>
          </p:sp>
        </mc:Choice>
        <mc:Fallback xmlns="">
          <p:sp>
            <p:nvSpPr>
              <p:cNvPr id="3" name="Rectangle: Rounded Corners 2">
                <a:extLst>
                  <a:ext uri="{FF2B5EF4-FFF2-40B4-BE49-F238E27FC236}">
                    <a16:creationId xmlns:a16="http://schemas.microsoft.com/office/drawing/2014/main" id="{D2B9D8D0-AC98-457F-83EA-745B594E057A}"/>
                  </a:ext>
                </a:extLst>
              </p:cNvPr>
              <p:cNvSpPr>
                <a:spLocks noRot="1" noChangeAspect="1" noMove="1" noResize="1" noEditPoints="1" noAdjustHandles="1" noChangeArrowheads="1" noChangeShapeType="1" noTextEdit="1"/>
              </p:cNvSpPr>
              <p:nvPr/>
            </p:nvSpPr>
            <p:spPr>
              <a:xfrm>
                <a:off x="7679831" y="1335484"/>
                <a:ext cx="3936930" cy="4253786"/>
              </a:xfrm>
              <a:prstGeom prst="roundRect">
                <a:avLst/>
              </a:prstGeom>
              <a:blipFill>
                <a:blip r:embed="rId6"/>
                <a:stretch>
                  <a:fillRect/>
                </a:stretch>
              </a:blipFill>
              <a:ln>
                <a:noFill/>
              </a:ln>
            </p:spPr>
            <p:txBody>
              <a:bodyPr/>
              <a:lstStyle/>
              <a:p>
                <a:r>
                  <a:rPr lang="en-US">
                    <a:noFill/>
                  </a:rPr>
                  <a:t> </a:t>
                </a:r>
              </a:p>
            </p:txBody>
          </p:sp>
        </mc:Fallback>
      </mc:AlternateContent>
      <p:sp>
        <p:nvSpPr>
          <p:cNvPr id="4" name="Freeform: Shape 3">
            <a:extLst>
              <a:ext uri="{FF2B5EF4-FFF2-40B4-BE49-F238E27FC236}">
                <a16:creationId xmlns:a16="http://schemas.microsoft.com/office/drawing/2014/main" id="{0641C901-9643-99C7-1ADF-44C5C9CDFB43}"/>
              </a:ext>
            </a:extLst>
          </p:cNvPr>
          <p:cNvSpPr/>
          <p:nvPr/>
        </p:nvSpPr>
        <p:spPr>
          <a:xfrm>
            <a:off x="2958793" y="1965961"/>
            <a:ext cx="873099" cy="2245438"/>
          </a:xfrm>
          <a:custGeom>
            <a:avLst/>
            <a:gdLst>
              <a:gd name="connsiteX0" fmla="*/ 363437 w 766971"/>
              <a:gd name="connsiteY0" fmla="*/ 0 h 1698412"/>
              <a:gd name="connsiteX1" fmla="*/ 434377 w 766971"/>
              <a:gd name="connsiteY1" fmla="*/ 64475 h 1698412"/>
              <a:gd name="connsiteX2" fmla="*/ 766971 w 766971"/>
              <a:gd name="connsiteY2" fmla="*/ 867427 h 1698412"/>
              <a:gd name="connsiteX3" fmla="*/ 434377 w 766971"/>
              <a:gd name="connsiteY3" fmla="*/ 1670380 h 1698412"/>
              <a:gd name="connsiteX4" fmla="*/ 403534 w 766971"/>
              <a:gd name="connsiteY4" fmla="*/ 1698412 h 1698412"/>
              <a:gd name="connsiteX5" fmla="*/ 332594 w 766971"/>
              <a:gd name="connsiteY5" fmla="*/ 1633937 h 1698412"/>
              <a:gd name="connsiteX6" fmla="*/ 0 w 766971"/>
              <a:gd name="connsiteY6" fmla="*/ 830984 h 1698412"/>
              <a:gd name="connsiteX7" fmla="*/ 332594 w 766971"/>
              <a:gd name="connsiteY7" fmla="*/ 28032 h 16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971" h="1698412">
                <a:moveTo>
                  <a:pt x="363437" y="0"/>
                </a:moveTo>
                <a:lnTo>
                  <a:pt x="434377" y="64475"/>
                </a:lnTo>
                <a:cubicBezTo>
                  <a:pt x="639871" y="269968"/>
                  <a:pt x="766971" y="553855"/>
                  <a:pt x="766971" y="867427"/>
                </a:cubicBezTo>
                <a:cubicBezTo>
                  <a:pt x="766971" y="1181000"/>
                  <a:pt x="639871" y="1464886"/>
                  <a:pt x="434377" y="1670380"/>
                </a:cubicBezTo>
                <a:lnTo>
                  <a:pt x="403534" y="1698412"/>
                </a:lnTo>
                <a:lnTo>
                  <a:pt x="332594" y="1633937"/>
                </a:lnTo>
                <a:cubicBezTo>
                  <a:pt x="127100" y="1428443"/>
                  <a:pt x="0" y="1144557"/>
                  <a:pt x="0" y="830984"/>
                </a:cubicBezTo>
                <a:cubicBezTo>
                  <a:pt x="0" y="517412"/>
                  <a:pt x="127100" y="233525"/>
                  <a:pt x="332594" y="28032"/>
                </a:cubicBezTo>
                <a:close/>
              </a:path>
            </a:pathLst>
          </a:custGeom>
          <a:solidFill>
            <a:schemeClr val="accent2">
              <a:alpha val="79000"/>
            </a:schemeClr>
          </a:solid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4801FC-A963-E528-9118-25DED906C2CA}"/>
                  </a:ext>
                </a:extLst>
              </p:cNvPr>
              <p:cNvSpPr txBox="1"/>
              <p:nvPr/>
            </p:nvSpPr>
            <p:spPr>
              <a:xfrm>
                <a:off x="2837382" y="1121569"/>
                <a:ext cx="9945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3"/>
                          </a:solidFill>
                          <a:latin typeface="Cambria Math" panose="02040503050406030204" pitchFamily="18" charset="0"/>
                        </a:rPr>
                        <m:t>𝑨</m:t>
                      </m:r>
                      <m:r>
                        <a:rPr lang="en-US" sz="2400" b="1" i="1" smtClean="0">
                          <a:solidFill>
                            <a:schemeClr val="accent3"/>
                          </a:solidFill>
                          <a:latin typeface="Cambria Math" panose="02040503050406030204" pitchFamily="18" charset="0"/>
                        </a:rPr>
                        <m:t>∩</m:t>
                      </m:r>
                      <m:r>
                        <a:rPr lang="en-US" sz="2400" b="1" i="1" smtClean="0">
                          <a:solidFill>
                            <a:schemeClr val="accent3"/>
                          </a:solidFill>
                          <a:latin typeface="Cambria Math" panose="02040503050406030204" pitchFamily="18" charset="0"/>
                        </a:rPr>
                        <m:t>𝑩</m:t>
                      </m:r>
                    </m:oMath>
                  </m:oMathPara>
                </a14:m>
                <a:endParaRPr lang="en-US" sz="2400" b="1" dirty="0"/>
              </a:p>
            </p:txBody>
          </p:sp>
        </mc:Choice>
        <mc:Fallback xmlns="">
          <p:sp>
            <p:nvSpPr>
              <p:cNvPr id="5" name="TextBox 4">
                <a:extLst>
                  <a:ext uri="{FF2B5EF4-FFF2-40B4-BE49-F238E27FC236}">
                    <a16:creationId xmlns:a16="http://schemas.microsoft.com/office/drawing/2014/main" id="{B64801FC-A963-E528-9118-25DED906C2CA}"/>
                  </a:ext>
                </a:extLst>
              </p:cNvPr>
              <p:cNvSpPr txBox="1">
                <a:spLocks noRot="1" noChangeAspect="1" noMove="1" noResize="1" noEditPoints="1" noAdjustHandles="1" noChangeArrowheads="1" noChangeShapeType="1" noTextEdit="1"/>
              </p:cNvSpPr>
              <p:nvPr/>
            </p:nvSpPr>
            <p:spPr>
              <a:xfrm>
                <a:off x="2837382" y="1121569"/>
                <a:ext cx="994510" cy="4616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3290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What if the sets overlap?</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EC0EDA-8AB0-71C0-53B0-A4DEF54EE28C}"/>
                  </a:ext>
                </a:extLst>
              </p:cNvPr>
              <p:cNvSpPr txBox="1"/>
              <p:nvPr/>
            </p:nvSpPr>
            <p:spPr>
              <a:xfrm>
                <a:off x="655249" y="1335484"/>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𝑨</m:t>
                      </m:r>
                    </m:oMath>
                  </m:oMathPara>
                </a14:m>
                <a:endParaRPr lang="en-US" sz="2400" b="1" dirty="0"/>
              </a:p>
            </p:txBody>
          </p:sp>
        </mc:Choice>
        <mc:Fallback xmlns="">
          <p:sp>
            <p:nvSpPr>
              <p:cNvPr id="7" name="TextBox 6">
                <a:extLst>
                  <a:ext uri="{FF2B5EF4-FFF2-40B4-BE49-F238E27FC236}">
                    <a16:creationId xmlns:a16="http://schemas.microsoft.com/office/drawing/2014/main" id="{33EC0EDA-8AB0-71C0-53B0-A4DEF54EE28C}"/>
                  </a:ext>
                </a:extLst>
              </p:cNvPr>
              <p:cNvSpPr txBox="1">
                <a:spLocks noRot="1" noChangeAspect="1" noMove="1" noResize="1" noEditPoints="1" noAdjustHandles="1" noChangeArrowheads="1" noChangeShapeType="1" noTextEdit="1"/>
              </p:cNvSpPr>
              <p:nvPr/>
            </p:nvSpPr>
            <p:spPr>
              <a:xfrm>
                <a:off x="655249" y="1335484"/>
                <a:ext cx="690769"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02EAA2-BB11-E8DB-23BA-5E89ED71C693}"/>
                  </a:ext>
                </a:extLst>
              </p:cNvPr>
              <p:cNvSpPr txBox="1"/>
              <p:nvPr/>
            </p:nvSpPr>
            <p:spPr>
              <a:xfrm>
                <a:off x="5296277" y="1255401"/>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F0"/>
                          </a:solidFill>
                          <a:latin typeface="Cambria Math" panose="02040503050406030204" pitchFamily="18" charset="0"/>
                        </a:rPr>
                        <m:t>𝑩</m:t>
                      </m:r>
                    </m:oMath>
                  </m:oMathPara>
                </a14:m>
                <a:endParaRPr lang="en-US" sz="2400" b="1" dirty="0"/>
              </a:p>
            </p:txBody>
          </p:sp>
        </mc:Choice>
        <mc:Fallback xmlns="">
          <p:sp>
            <p:nvSpPr>
              <p:cNvPr id="8" name="TextBox 7">
                <a:extLst>
                  <a:ext uri="{FF2B5EF4-FFF2-40B4-BE49-F238E27FC236}">
                    <a16:creationId xmlns:a16="http://schemas.microsoft.com/office/drawing/2014/main" id="{9302EAA2-BB11-E8DB-23BA-5E89ED71C693}"/>
                  </a:ext>
                </a:extLst>
              </p:cNvPr>
              <p:cNvSpPr txBox="1">
                <a:spLocks noRot="1" noChangeAspect="1" noMove="1" noResize="1" noEditPoints="1" noAdjustHandles="1" noChangeArrowheads="1" noChangeShapeType="1" noTextEdit="1"/>
              </p:cNvSpPr>
              <p:nvPr/>
            </p:nvSpPr>
            <p:spPr>
              <a:xfrm>
                <a:off x="5296277" y="1255401"/>
                <a:ext cx="690769" cy="461665"/>
              </a:xfrm>
              <a:prstGeom prst="rect">
                <a:avLst/>
              </a:prstGeom>
              <a:blipFill>
                <a:blip r:embed="rId4"/>
                <a:stretch>
                  <a:fillRect/>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021DD4B1-1A07-84A3-8808-9872A80ED141}"/>
              </a:ext>
            </a:extLst>
          </p:cNvPr>
          <p:cNvSpPr/>
          <p:nvPr/>
        </p:nvSpPr>
        <p:spPr>
          <a:xfrm>
            <a:off x="575239" y="1426860"/>
            <a:ext cx="3256654" cy="32566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A06A070-A52A-A4D4-0D1D-56AB7E7C7379}"/>
              </a:ext>
            </a:extLst>
          </p:cNvPr>
          <p:cNvSpPr/>
          <p:nvPr/>
        </p:nvSpPr>
        <p:spPr>
          <a:xfrm>
            <a:off x="2958793" y="1426860"/>
            <a:ext cx="3256654" cy="325665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790FBE1B-D971-39B4-9913-3305507860F2}"/>
                  </a:ext>
                </a:extLst>
              </p:cNvPr>
              <p:cNvSpPr>
                <a:spLocks noGrp="1"/>
              </p:cNvSpPr>
              <p:nvPr>
                <p:ph idx="1"/>
              </p:nvPr>
            </p:nvSpPr>
            <p:spPr>
              <a:xfrm>
                <a:off x="392360" y="5003891"/>
                <a:ext cx="12169210" cy="2548891"/>
              </a:xfrm>
            </p:spPr>
            <p:txBody>
              <a:bodyPr>
                <a:normAutofit/>
              </a:bodyPr>
              <a:lstStyle/>
              <a:p>
                <a14:m>
                  <m:oMath xmlns:m="http://schemas.openxmlformats.org/officeDocument/2006/math">
                    <m:r>
                      <a:rPr lang="en-US" i="1" dirty="0" smtClean="0">
                        <a:latin typeface="Cambria Math" panose="02040503050406030204" pitchFamily="18" charset="0"/>
                      </a:rPr>
                      <m:t>𝐴</m:t>
                    </m:r>
                  </m:oMath>
                </a14:m>
                <a:r>
                  <a:rPr lang="en-US" dirty="0"/>
                  <a:t> ~ set of pizzas from Delfino’s </a:t>
                </a:r>
                <a:r>
                  <a:rPr lang="en-US" dirty="0">
                    <a:sym typeface="Wingdings" panose="05000000000000000000" pitchFamily="2" charset="2"/>
                  </a:rPr>
                  <a:t> </a:t>
                </a:r>
                <a14:m>
                  <m:oMath xmlns:m="http://schemas.openxmlformats.org/officeDocument/2006/math">
                    <m:d>
                      <m:dPr>
                        <m:begChr m:val="|"/>
                        <m:endChr m:val="|"/>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𝐴</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6</m:t>
                    </m:r>
                  </m:oMath>
                </a14:m>
                <a:endParaRPr lang="en-US" dirty="0"/>
              </a:p>
              <a:p>
                <a14:m>
                  <m:oMath xmlns:m="http://schemas.openxmlformats.org/officeDocument/2006/math">
                    <m:r>
                      <a:rPr lang="en-US" b="0" i="1" smtClean="0">
                        <a:latin typeface="Cambria Math" panose="02040503050406030204" pitchFamily="18" charset="0"/>
                      </a:rPr>
                      <m:t>𝐵</m:t>
                    </m:r>
                  </m:oMath>
                </a14:m>
                <a:r>
                  <a:rPr lang="en-US" dirty="0"/>
                  <a:t> ~ set of pizzas from Supreme </a:t>
                </a:r>
                <a:r>
                  <a:rPr lang="en-US" dirty="0">
                    <a:sym typeface="Wingdings" panose="05000000000000000000" pitchFamily="2" charset="2"/>
                  </a:rPr>
                  <a:t> </a:t>
                </a:r>
                <a14:m>
                  <m:oMath xmlns:m="http://schemas.openxmlformats.org/officeDocument/2006/math">
                    <m:d>
                      <m:dPr>
                        <m:begChr m:val="|"/>
                        <m:endChr m:val="|"/>
                        <m:ctrlPr>
                          <a:rPr lang="en-US" i="1">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𝐵</m:t>
                        </m:r>
                      </m:e>
                    </m:d>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4</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 set of pizzas in both Delfino’s and Supreme </a:t>
                </a:r>
                <a:r>
                  <a:rPr lang="en-US" dirty="0">
                    <a:sym typeface="Wingdings" panose="05000000000000000000" pitchFamily="2" charset="2"/>
                  </a:rPr>
                  <a:t> </a:t>
                </a:r>
                <a14:m>
                  <m:oMath xmlns:m="http://schemas.openxmlformats.org/officeDocument/2006/math">
                    <m:d>
                      <m:dPr>
                        <m:begChr m:val="|"/>
                        <m:endChr m:val="|"/>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𝐴</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𝐵</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2</m:t>
                    </m:r>
                  </m:oMath>
                </a14:m>
                <a:endParaRPr lang="en-US" dirty="0"/>
              </a:p>
            </p:txBody>
          </p:sp>
        </mc:Choice>
        <mc:Fallback xmlns="">
          <p:sp>
            <p:nvSpPr>
              <p:cNvPr id="13" name="Content Placeholder 2">
                <a:extLst>
                  <a:ext uri="{FF2B5EF4-FFF2-40B4-BE49-F238E27FC236}">
                    <a16:creationId xmlns:a16="http://schemas.microsoft.com/office/drawing/2014/main" id="{790FBE1B-D971-39B4-9913-3305507860F2}"/>
                  </a:ext>
                </a:extLst>
              </p:cNvPr>
              <p:cNvSpPr>
                <a:spLocks noGrp="1" noRot="1" noChangeAspect="1" noMove="1" noResize="1" noEditPoints="1" noAdjustHandles="1" noChangeArrowheads="1" noChangeShapeType="1" noTextEdit="1"/>
              </p:cNvSpPr>
              <p:nvPr>
                <p:ph idx="1"/>
              </p:nvPr>
            </p:nvSpPr>
            <p:spPr>
              <a:xfrm>
                <a:off x="392360" y="5003891"/>
                <a:ext cx="12169210" cy="2548891"/>
              </a:xfrm>
              <a:blipFill>
                <a:blip r:embed="rId5"/>
                <a:stretch>
                  <a:fillRect t="-4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4801FC-A963-E528-9118-25DED906C2CA}"/>
                  </a:ext>
                </a:extLst>
              </p:cNvPr>
              <p:cNvSpPr txBox="1"/>
              <p:nvPr/>
            </p:nvSpPr>
            <p:spPr>
              <a:xfrm>
                <a:off x="2837382" y="1121569"/>
                <a:ext cx="9945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3"/>
                          </a:solidFill>
                          <a:latin typeface="Cambria Math" panose="02040503050406030204" pitchFamily="18" charset="0"/>
                        </a:rPr>
                        <m:t>𝑨</m:t>
                      </m:r>
                      <m:r>
                        <a:rPr lang="en-US" sz="2400" b="1" i="1" smtClean="0">
                          <a:solidFill>
                            <a:schemeClr val="accent3"/>
                          </a:solidFill>
                          <a:latin typeface="Cambria Math" panose="02040503050406030204" pitchFamily="18" charset="0"/>
                        </a:rPr>
                        <m:t>∩</m:t>
                      </m:r>
                      <m:r>
                        <a:rPr lang="en-US" sz="2400" b="1" i="1" smtClean="0">
                          <a:solidFill>
                            <a:schemeClr val="accent3"/>
                          </a:solidFill>
                          <a:latin typeface="Cambria Math" panose="02040503050406030204" pitchFamily="18" charset="0"/>
                        </a:rPr>
                        <m:t>𝑩</m:t>
                      </m:r>
                    </m:oMath>
                  </m:oMathPara>
                </a14:m>
                <a:endParaRPr lang="en-US" sz="2400" b="1" dirty="0"/>
              </a:p>
            </p:txBody>
          </p:sp>
        </mc:Choice>
        <mc:Fallback xmlns="">
          <p:sp>
            <p:nvSpPr>
              <p:cNvPr id="5" name="TextBox 4">
                <a:extLst>
                  <a:ext uri="{FF2B5EF4-FFF2-40B4-BE49-F238E27FC236}">
                    <a16:creationId xmlns:a16="http://schemas.microsoft.com/office/drawing/2014/main" id="{B64801FC-A963-E528-9118-25DED906C2CA}"/>
                  </a:ext>
                </a:extLst>
              </p:cNvPr>
              <p:cNvSpPr txBox="1">
                <a:spLocks noRot="1" noChangeAspect="1" noMove="1" noResize="1" noEditPoints="1" noAdjustHandles="1" noChangeArrowheads="1" noChangeShapeType="1" noTextEdit="1"/>
              </p:cNvSpPr>
              <p:nvPr/>
            </p:nvSpPr>
            <p:spPr>
              <a:xfrm>
                <a:off x="2837382" y="1121569"/>
                <a:ext cx="994510" cy="4616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9304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What if the sets overlap?</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EC0EDA-8AB0-71C0-53B0-A4DEF54EE28C}"/>
                  </a:ext>
                </a:extLst>
              </p:cNvPr>
              <p:cNvSpPr txBox="1"/>
              <p:nvPr/>
            </p:nvSpPr>
            <p:spPr>
              <a:xfrm>
                <a:off x="655249" y="1335484"/>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𝑨</m:t>
                      </m:r>
                    </m:oMath>
                  </m:oMathPara>
                </a14:m>
                <a:endParaRPr lang="en-US" sz="2400" b="1" dirty="0"/>
              </a:p>
            </p:txBody>
          </p:sp>
        </mc:Choice>
        <mc:Fallback xmlns="">
          <p:sp>
            <p:nvSpPr>
              <p:cNvPr id="7" name="TextBox 6">
                <a:extLst>
                  <a:ext uri="{FF2B5EF4-FFF2-40B4-BE49-F238E27FC236}">
                    <a16:creationId xmlns:a16="http://schemas.microsoft.com/office/drawing/2014/main" id="{33EC0EDA-8AB0-71C0-53B0-A4DEF54EE28C}"/>
                  </a:ext>
                </a:extLst>
              </p:cNvPr>
              <p:cNvSpPr txBox="1">
                <a:spLocks noRot="1" noChangeAspect="1" noMove="1" noResize="1" noEditPoints="1" noAdjustHandles="1" noChangeArrowheads="1" noChangeShapeType="1" noTextEdit="1"/>
              </p:cNvSpPr>
              <p:nvPr/>
            </p:nvSpPr>
            <p:spPr>
              <a:xfrm>
                <a:off x="655249" y="1335484"/>
                <a:ext cx="690769"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02EAA2-BB11-E8DB-23BA-5E89ED71C693}"/>
                  </a:ext>
                </a:extLst>
              </p:cNvPr>
              <p:cNvSpPr txBox="1"/>
              <p:nvPr/>
            </p:nvSpPr>
            <p:spPr>
              <a:xfrm>
                <a:off x="5296277" y="1255401"/>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F0"/>
                          </a:solidFill>
                          <a:latin typeface="Cambria Math" panose="02040503050406030204" pitchFamily="18" charset="0"/>
                        </a:rPr>
                        <m:t>𝑩</m:t>
                      </m:r>
                    </m:oMath>
                  </m:oMathPara>
                </a14:m>
                <a:endParaRPr lang="en-US" sz="2400" b="1" dirty="0"/>
              </a:p>
            </p:txBody>
          </p:sp>
        </mc:Choice>
        <mc:Fallback xmlns="">
          <p:sp>
            <p:nvSpPr>
              <p:cNvPr id="8" name="TextBox 7">
                <a:extLst>
                  <a:ext uri="{FF2B5EF4-FFF2-40B4-BE49-F238E27FC236}">
                    <a16:creationId xmlns:a16="http://schemas.microsoft.com/office/drawing/2014/main" id="{9302EAA2-BB11-E8DB-23BA-5E89ED71C693}"/>
                  </a:ext>
                </a:extLst>
              </p:cNvPr>
              <p:cNvSpPr txBox="1">
                <a:spLocks noRot="1" noChangeAspect="1" noMove="1" noResize="1" noEditPoints="1" noAdjustHandles="1" noChangeArrowheads="1" noChangeShapeType="1" noTextEdit="1"/>
              </p:cNvSpPr>
              <p:nvPr/>
            </p:nvSpPr>
            <p:spPr>
              <a:xfrm>
                <a:off x="5296277" y="1255401"/>
                <a:ext cx="690769" cy="461665"/>
              </a:xfrm>
              <a:prstGeom prst="rect">
                <a:avLst/>
              </a:prstGeom>
              <a:blipFill>
                <a:blip r:embed="rId4"/>
                <a:stretch>
                  <a:fillRect/>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021DD4B1-1A07-84A3-8808-9872A80ED141}"/>
              </a:ext>
            </a:extLst>
          </p:cNvPr>
          <p:cNvSpPr/>
          <p:nvPr/>
        </p:nvSpPr>
        <p:spPr>
          <a:xfrm>
            <a:off x="575239" y="1426860"/>
            <a:ext cx="3256654" cy="32566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A06A070-A52A-A4D4-0D1D-56AB7E7C7379}"/>
              </a:ext>
            </a:extLst>
          </p:cNvPr>
          <p:cNvSpPr/>
          <p:nvPr/>
        </p:nvSpPr>
        <p:spPr>
          <a:xfrm>
            <a:off x="2958793" y="1426860"/>
            <a:ext cx="3256654" cy="325665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790FBE1B-D971-39B4-9913-3305507860F2}"/>
                  </a:ext>
                </a:extLst>
              </p:cNvPr>
              <p:cNvSpPr>
                <a:spLocks noGrp="1"/>
              </p:cNvSpPr>
              <p:nvPr>
                <p:ph idx="1"/>
              </p:nvPr>
            </p:nvSpPr>
            <p:spPr>
              <a:xfrm>
                <a:off x="392360" y="5003891"/>
                <a:ext cx="12169210" cy="2548891"/>
              </a:xfrm>
            </p:spPr>
            <p:txBody>
              <a:bodyPr>
                <a:normAutofit/>
              </a:bodyPr>
              <a:lstStyle/>
              <a:p>
                <a14:m>
                  <m:oMath xmlns:m="http://schemas.openxmlformats.org/officeDocument/2006/math">
                    <m:r>
                      <a:rPr lang="en-US" i="1" dirty="0" smtClean="0">
                        <a:latin typeface="Cambria Math" panose="02040503050406030204" pitchFamily="18" charset="0"/>
                      </a:rPr>
                      <m:t>𝐴</m:t>
                    </m:r>
                  </m:oMath>
                </a14:m>
                <a:r>
                  <a:rPr lang="en-US" dirty="0"/>
                  <a:t> ~ set of pizzas from Delfino’s </a:t>
                </a:r>
                <a:r>
                  <a:rPr lang="en-US" dirty="0">
                    <a:sym typeface="Wingdings" panose="05000000000000000000" pitchFamily="2" charset="2"/>
                  </a:rPr>
                  <a:t> </a:t>
                </a:r>
                <a14:m>
                  <m:oMath xmlns:m="http://schemas.openxmlformats.org/officeDocument/2006/math">
                    <m:d>
                      <m:dPr>
                        <m:begChr m:val="|"/>
                        <m:endChr m:val="|"/>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𝐴</m:t>
                        </m:r>
                      </m:e>
                    </m:d>
                    <m:r>
                      <a:rPr lang="en-US" b="0" i="1" smtClean="0">
                        <a:latin typeface="Cambria Math" panose="02040503050406030204" pitchFamily="18" charset="0"/>
                        <a:sym typeface="Wingdings" panose="05000000000000000000" pitchFamily="2" charset="2"/>
                      </a:rPr>
                      <m:t>=6</m:t>
                    </m:r>
                  </m:oMath>
                </a14:m>
                <a:endParaRPr lang="en-US" dirty="0"/>
              </a:p>
              <a:p>
                <a14:m>
                  <m:oMath xmlns:m="http://schemas.openxmlformats.org/officeDocument/2006/math">
                    <m:r>
                      <a:rPr lang="en-US" b="0" i="1" smtClean="0">
                        <a:latin typeface="Cambria Math" panose="02040503050406030204" pitchFamily="18" charset="0"/>
                      </a:rPr>
                      <m:t>𝐵</m:t>
                    </m:r>
                  </m:oMath>
                </a14:m>
                <a:r>
                  <a:rPr lang="en-US" dirty="0"/>
                  <a:t> ~ set of pizzas from Supreme </a:t>
                </a:r>
                <a:r>
                  <a:rPr lang="en-US" dirty="0">
                    <a:sym typeface="Wingdings" panose="05000000000000000000" pitchFamily="2" charset="2"/>
                  </a:rPr>
                  <a:t> </a:t>
                </a:r>
                <a14:m>
                  <m:oMath xmlns:m="http://schemas.openxmlformats.org/officeDocument/2006/math">
                    <m:d>
                      <m:dPr>
                        <m:begChr m:val="|"/>
                        <m:endChr m:val="|"/>
                        <m:ctrlPr>
                          <a:rPr lang="en-US" i="1">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𝐵</m:t>
                        </m:r>
                      </m:e>
                    </m:d>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4</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 set of pizzas in both Delfino’s and Supreme </a:t>
                </a:r>
                <a:r>
                  <a:rPr lang="en-US" dirty="0">
                    <a:sym typeface="Wingdings" panose="05000000000000000000" pitchFamily="2" charset="2"/>
                  </a:rPr>
                  <a:t> </a:t>
                </a:r>
                <a14:m>
                  <m:oMath xmlns:m="http://schemas.openxmlformats.org/officeDocument/2006/math">
                    <m:d>
                      <m:dPr>
                        <m:begChr m:val="|"/>
                        <m:endChr m:val="|"/>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𝐴</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𝐵</m:t>
                        </m:r>
                      </m:e>
                    </m:d>
                    <m:r>
                      <a:rPr lang="en-US" b="0" i="1" smtClean="0">
                        <a:latin typeface="Cambria Math" panose="02040503050406030204" pitchFamily="18" charset="0"/>
                        <a:sym typeface="Wingdings" panose="05000000000000000000" pitchFamily="2" charset="2"/>
                      </a:rPr>
                      <m:t>=2</m:t>
                    </m:r>
                  </m:oMath>
                </a14:m>
                <a:endParaRPr lang="en-US" dirty="0"/>
              </a:p>
            </p:txBody>
          </p:sp>
        </mc:Choice>
        <mc:Fallback xmlns="">
          <p:sp>
            <p:nvSpPr>
              <p:cNvPr id="13" name="Content Placeholder 2">
                <a:extLst>
                  <a:ext uri="{FF2B5EF4-FFF2-40B4-BE49-F238E27FC236}">
                    <a16:creationId xmlns:a16="http://schemas.microsoft.com/office/drawing/2014/main" id="{790FBE1B-D971-39B4-9913-3305507860F2}"/>
                  </a:ext>
                </a:extLst>
              </p:cNvPr>
              <p:cNvSpPr>
                <a:spLocks noGrp="1" noRot="1" noChangeAspect="1" noMove="1" noResize="1" noEditPoints="1" noAdjustHandles="1" noChangeArrowheads="1" noChangeShapeType="1" noTextEdit="1"/>
              </p:cNvSpPr>
              <p:nvPr>
                <p:ph idx="1"/>
              </p:nvPr>
            </p:nvSpPr>
            <p:spPr>
              <a:xfrm>
                <a:off x="392360" y="5003891"/>
                <a:ext cx="12169210" cy="2548891"/>
              </a:xfrm>
              <a:blipFill>
                <a:blip r:embed="rId5"/>
                <a:stretch>
                  <a:fillRect t="-4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D2B9D8D0-AC98-457F-83EA-745B594E057A}"/>
                  </a:ext>
                </a:extLst>
              </p:cNvPr>
              <p:cNvSpPr/>
              <p:nvPr/>
            </p:nvSpPr>
            <p:spPr>
              <a:xfrm>
                <a:off x="7679831" y="1335484"/>
                <a:ext cx="3936930" cy="425378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Let’s start by adding the options from Delfino’s and Supreme… </a:t>
                </a:r>
                <a14:m>
                  <m:oMath xmlns:m="http://schemas.openxmlformats.org/officeDocument/2006/math">
                    <m:r>
                      <a:rPr lang="en-US" sz="2400" b="0" i="1" smtClean="0">
                        <a:solidFill>
                          <a:schemeClr val="tx1"/>
                        </a:solidFill>
                        <a:latin typeface="Cambria Math" panose="02040503050406030204" pitchFamily="18" charset="0"/>
                        <a:cs typeface="Segoe UI" panose="020B0502040204020203" pitchFamily="34" charset="0"/>
                      </a:rPr>
                      <m:t>6+4</m:t>
                    </m:r>
                  </m:oMath>
                </a14:m>
                <a:endParaRPr lang="en-US" sz="2400" dirty="0">
                  <a:solidFill>
                    <a:schemeClr val="tx1"/>
                  </a:solidFill>
                  <a:latin typeface="Segoe UI" panose="020B0502040204020203" pitchFamily="34" charset="0"/>
                  <a:cs typeface="Segoe UI" panose="020B0502040204020203" pitchFamily="34" charset="0"/>
                </a:endParaRPr>
              </a:p>
            </p:txBody>
          </p:sp>
        </mc:Choice>
        <mc:Fallback xmlns="">
          <p:sp>
            <p:nvSpPr>
              <p:cNvPr id="3" name="Rectangle: Rounded Corners 2">
                <a:extLst>
                  <a:ext uri="{FF2B5EF4-FFF2-40B4-BE49-F238E27FC236}">
                    <a16:creationId xmlns:a16="http://schemas.microsoft.com/office/drawing/2014/main" id="{D2B9D8D0-AC98-457F-83EA-745B594E057A}"/>
                  </a:ext>
                </a:extLst>
              </p:cNvPr>
              <p:cNvSpPr>
                <a:spLocks noRot="1" noChangeAspect="1" noMove="1" noResize="1" noEditPoints="1" noAdjustHandles="1" noChangeArrowheads="1" noChangeShapeType="1" noTextEdit="1"/>
              </p:cNvSpPr>
              <p:nvPr/>
            </p:nvSpPr>
            <p:spPr>
              <a:xfrm>
                <a:off x="7679831" y="1335484"/>
                <a:ext cx="3936930" cy="4253786"/>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4801FC-A963-E528-9118-25DED906C2CA}"/>
                  </a:ext>
                </a:extLst>
              </p:cNvPr>
              <p:cNvSpPr txBox="1"/>
              <p:nvPr/>
            </p:nvSpPr>
            <p:spPr>
              <a:xfrm>
                <a:off x="2837382" y="1121569"/>
                <a:ext cx="9945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3"/>
                          </a:solidFill>
                          <a:latin typeface="Cambria Math" panose="02040503050406030204" pitchFamily="18" charset="0"/>
                        </a:rPr>
                        <m:t>𝑨</m:t>
                      </m:r>
                      <m:r>
                        <a:rPr lang="en-US" sz="2400" b="1" i="1" smtClean="0">
                          <a:solidFill>
                            <a:schemeClr val="accent3"/>
                          </a:solidFill>
                          <a:latin typeface="Cambria Math" panose="02040503050406030204" pitchFamily="18" charset="0"/>
                        </a:rPr>
                        <m:t>∩</m:t>
                      </m:r>
                      <m:r>
                        <a:rPr lang="en-US" sz="2400" b="1" i="1" smtClean="0">
                          <a:solidFill>
                            <a:schemeClr val="accent3"/>
                          </a:solidFill>
                          <a:latin typeface="Cambria Math" panose="02040503050406030204" pitchFamily="18" charset="0"/>
                        </a:rPr>
                        <m:t>𝑩</m:t>
                      </m:r>
                    </m:oMath>
                  </m:oMathPara>
                </a14:m>
                <a:endParaRPr lang="en-US" sz="2400" b="1" dirty="0"/>
              </a:p>
            </p:txBody>
          </p:sp>
        </mc:Choice>
        <mc:Fallback xmlns="">
          <p:sp>
            <p:nvSpPr>
              <p:cNvPr id="5" name="TextBox 4">
                <a:extLst>
                  <a:ext uri="{FF2B5EF4-FFF2-40B4-BE49-F238E27FC236}">
                    <a16:creationId xmlns:a16="http://schemas.microsoft.com/office/drawing/2014/main" id="{B64801FC-A963-E528-9118-25DED906C2CA}"/>
                  </a:ext>
                </a:extLst>
              </p:cNvPr>
              <p:cNvSpPr txBox="1">
                <a:spLocks noRot="1" noChangeAspect="1" noMove="1" noResize="1" noEditPoints="1" noAdjustHandles="1" noChangeArrowheads="1" noChangeShapeType="1" noTextEdit="1"/>
              </p:cNvSpPr>
              <p:nvPr/>
            </p:nvSpPr>
            <p:spPr>
              <a:xfrm>
                <a:off x="2837382" y="1121569"/>
                <a:ext cx="994510" cy="4616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91251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7BE0EFB-85F7-62DA-BD5F-2C1113F52BE8}"/>
              </a:ext>
            </a:extLst>
          </p:cNvPr>
          <p:cNvSpPr/>
          <p:nvPr/>
        </p:nvSpPr>
        <p:spPr>
          <a:xfrm>
            <a:off x="575238" y="1426860"/>
            <a:ext cx="3256654" cy="3256654"/>
          </a:xfrm>
          <a:prstGeom prst="ellipse">
            <a:avLst/>
          </a:prstGeom>
          <a:solidFill>
            <a:srgbClr val="FFCCCC">
              <a:alpha val="5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What if the sets overlap?</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EC0EDA-8AB0-71C0-53B0-A4DEF54EE28C}"/>
                  </a:ext>
                </a:extLst>
              </p:cNvPr>
              <p:cNvSpPr txBox="1"/>
              <p:nvPr/>
            </p:nvSpPr>
            <p:spPr>
              <a:xfrm>
                <a:off x="655249" y="1335484"/>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𝑨</m:t>
                      </m:r>
                    </m:oMath>
                  </m:oMathPara>
                </a14:m>
                <a:endParaRPr lang="en-US" sz="2400" b="1" dirty="0"/>
              </a:p>
            </p:txBody>
          </p:sp>
        </mc:Choice>
        <mc:Fallback xmlns="">
          <p:sp>
            <p:nvSpPr>
              <p:cNvPr id="7" name="TextBox 6">
                <a:extLst>
                  <a:ext uri="{FF2B5EF4-FFF2-40B4-BE49-F238E27FC236}">
                    <a16:creationId xmlns:a16="http://schemas.microsoft.com/office/drawing/2014/main" id="{33EC0EDA-8AB0-71C0-53B0-A4DEF54EE28C}"/>
                  </a:ext>
                </a:extLst>
              </p:cNvPr>
              <p:cNvSpPr txBox="1">
                <a:spLocks noRot="1" noChangeAspect="1" noMove="1" noResize="1" noEditPoints="1" noAdjustHandles="1" noChangeArrowheads="1" noChangeShapeType="1" noTextEdit="1"/>
              </p:cNvSpPr>
              <p:nvPr/>
            </p:nvSpPr>
            <p:spPr>
              <a:xfrm>
                <a:off x="655249" y="1335484"/>
                <a:ext cx="690769"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02EAA2-BB11-E8DB-23BA-5E89ED71C693}"/>
                  </a:ext>
                </a:extLst>
              </p:cNvPr>
              <p:cNvSpPr txBox="1"/>
              <p:nvPr/>
            </p:nvSpPr>
            <p:spPr>
              <a:xfrm>
                <a:off x="5296277" y="1255401"/>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F0"/>
                          </a:solidFill>
                          <a:latin typeface="Cambria Math" panose="02040503050406030204" pitchFamily="18" charset="0"/>
                        </a:rPr>
                        <m:t>𝑩</m:t>
                      </m:r>
                    </m:oMath>
                  </m:oMathPara>
                </a14:m>
                <a:endParaRPr lang="en-US" sz="2400" b="1" dirty="0"/>
              </a:p>
            </p:txBody>
          </p:sp>
        </mc:Choice>
        <mc:Fallback xmlns="">
          <p:sp>
            <p:nvSpPr>
              <p:cNvPr id="8" name="TextBox 7">
                <a:extLst>
                  <a:ext uri="{FF2B5EF4-FFF2-40B4-BE49-F238E27FC236}">
                    <a16:creationId xmlns:a16="http://schemas.microsoft.com/office/drawing/2014/main" id="{9302EAA2-BB11-E8DB-23BA-5E89ED71C693}"/>
                  </a:ext>
                </a:extLst>
              </p:cNvPr>
              <p:cNvSpPr txBox="1">
                <a:spLocks noRot="1" noChangeAspect="1" noMove="1" noResize="1" noEditPoints="1" noAdjustHandles="1" noChangeArrowheads="1" noChangeShapeType="1" noTextEdit="1"/>
              </p:cNvSpPr>
              <p:nvPr/>
            </p:nvSpPr>
            <p:spPr>
              <a:xfrm>
                <a:off x="5296277" y="1255401"/>
                <a:ext cx="690769" cy="461665"/>
              </a:xfrm>
              <a:prstGeom prst="rect">
                <a:avLst/>
              </a:prstGeom>
              <a:blipFill>
                <a:blip r:embed="rId4"/>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CA06A070-A52A-A4D4-0D1D-56AB7E7C7379}"/>
              </a:ext>
            </a:extLst>
          </p:cNvPr>
          <p:cNvSpPr/>
          <p:nvPr/>
        </p:nvSpPr>
        <p:spPr>
          <a:xfrm>
            <a:off x="2958793" y="1426860"/>
            <a:ext cx="3256654" cy="325665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790FBE1B-D971-39B4-9913-3305507860F2}"/>
                  </a:ext>
                </a:extLst>
              </p:cNvPr>
              <p:cNvSpPr>
                <a:spLocks noGrp="1"/>
              </p:cNvSpPr>
              <p:nvPr>
                <p:ph idx="1"/>
              </p:nvPr>
            </p:nvSpPr>
            <p:spPr>
              <a:xfrm>
                <a:off x="392360" y="5003891"/>
                <a:ext cx="12169210" cy="2548891"/>
              </a:xfrm>
            </p:spPr>
            <p:txBody>
              <a:bodyPr>
                <a:normAutofit/>
              </a:bodyPr>
              <a:lstStyle/>
              <a:p>
                <a14:m>
                  <m:oMath xmlns:m="http://schemas.openxmlformats.org/officeDocument/2006/math">
                    <m:r>
                      <a:rPr lang="en-US" i="1" dirty="0" smtClean="0">
                        <a:latin typeface="Cambria Math" panose="02040503050406030204" pitchFamily="18" charset="0"/>
                      </a:rPr>
                      <m:t>𝐴</m:t>
                    </m:r>
                  </m:oMath>
                </a14:m>
                <a:r>
                  <a:rPr lang="en-US" dirty="0"/>
                  <a:t> ~ set of pizzas from Delfino’s </a:t>
                </a:r>
                <a:r>
                  <a:rPr lang="en-US" dirty="0">
                    <a:sym typeface="Wingdings" panose="05000000000000000000" pitchFamily="2" charset="2"/>
                  </a:rPr>
                  <a:t> </a:t>
                </a:r>
                <a14:m>
                  <m:oMath xmlns:m="http://schemas.openxmlformats.org/officeDocument/2006/math">
                    <m:d>
                      <m:dPr>
                        <m:begChr m:val="|"/>
                        <m:endChr m:val="|"/>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𝐴</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6</m:t>
                    </m:r>
                  </m:oMath>
                </a14:m>
                <a:endParaRPr lang="en-US" dirty="0"/>
              </a:p>
              <a:p>
                <a14:m>
                  <m:oMath xmlns:m="http://schemas.openxmlformats.org/officeDocument/2006/math">
                    <m:r>
                      <a:rPr lang="en-US" b="0" i="1" smtClean="0">
                        <a:latin typeface="Cambria Math" panose="02040503050406030204" pitchFamily="18" charset="0"/>
                      </a:rPr>
                      <m:t>𝐵</m:t>
                    </m:r>
                  </m:oMath>
                </a14:m>
                <a:r>
                  <a:rPr lang="en-US" dirty="0"/>
                  <a:t> ~ set of pizzas from Supreme </a:t>
                </a:r>
                <a:r>
                  <a:rPr lang="en-US" dirty="0">
                    <a:sym typeface="Wingdings" panose="05000000000000000000" pitchFamily="2" charset="2"/>
                  </a:rPr>
                  <a:t> </a:t>
                </a:r>
                <a14:m>
                  <m:oMath xmlns:m="http://schemas.openxmlformats.org/officeDocument/2006/math">
                    <m:d>
                      <m:dPr>
                        <m:begChr m:val="|"/>
                        <m:endChr m:val="|"/>
                        <m:ctrlPr>
                          <a:rPr lang="en-US" i="1">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𝐵</m:t>
                        </m:r>
                      </m:e>
                    </m:d>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4</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 set of pizzas in both Delfino’s and Supreme </a:t>
                </a:r>
                <a:r>
                  <a:rPr lang="en-US" dirty="0">
                    <a:sym typeface="Wingdings" panose="05000000000000000000" pitchFamily="2" charset="2"/>
                  </a:rPr>
                  <a:t> </a:t>
                </a:r>
                <a14:m>
                  <m:oMath xmlns:m="http://schemas.openxmlformats.org/officeDocument/2006/math">
                    <m:d>
                      <m:dPr>
                        <m:begChr m:val="|"/>
                        <m:endChr m:val="|"/>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𝐴</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𝐵</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2</m:t>
                    </m:r>
                  </m:oMath>
                </a14:m>
                <a:endParaRPr lang="en-US" dirty="0"/>
              </a:p>
            </p:txBody>
          </p:sp>
        </mc:Choice>
        <mc:Fallback xmlns="">
          <p:sp>
            <p:nvSpPr>
              <p:cNvPr id="13" name="Content Placeholder 2">
                <a:extLst>
                  <a:ext uri="{FF2B5EF4-FFF2-40B4-BE49-F238E27FC236}">
                    <a16:creationId xmlns:a16="http://schemas.microsoft.com/office/drawing/2014/main" id="{790FBE1B-D971-39B4-9913-3305507860F2}"/>
                  </a:ext>
                </a:extLst>
              </p:cNvPr>
              <p:cNvSpPr>
                <a:spLocks noGrp="1" noRot="1" noChangeAspect="1" noMove="1" noResize="1" noEditPoints="1" noAdjustHandles="1" noChangeArrowheads="1" noChangeShapeType="1" noTextEdit="1"/>
              </p:cNvSpPr>
              <p:nvPr>
                <p:ph idx="1"/>
              </p:nvPr>
            </p:nvSpPr>
            <p:spPr>
              <a:xfrm>
                <a:off x="392360" y="5003891"/>
                <a:ext cx="12169210" cy="2548891"/>
              </a:xfrm>
              <a:blipFill>
                <a:blip r:embed="rId5"/>
                <a:stretch>
                  <a:fillRect t="-4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D2B9D8D0-AC98-457F-83EA-745B594E057A}"/>
                  </a:ext>
                </a:extLst>
              </p:cNvPr>
              <p:cNvSpPr/>
              <p:nvPr/>
            </p:nvSpPr>
            <p:spPr>
              <a:xfrm>
                <a:off x="7679831" y="1335484"/>
                <a:ext cx="3936930" cy="425378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Let’s start by adding the options from Delfino’s and Supreme… </a:t>
                </a:r>
                <a14:m>
                  <m:oMath xmlns:m="http://schemas.openxmlformats.org/officeDocument/2006/math">
                    <m:r>
                      <a:rPr lang="en-US" sz="2400" b="0" i="1" smtClean="0">
                        <a:solidFill>
                          <a:schemeClr val="tx1"/>
                        </a:solidFill>
                        <a:latin typeface="Cambria Math" panose="02040503050406030204" pitchFamily="18" charset="0"/>
                        <a:cs typeface="Segoe UI" panose="020B0502040204020203" pitchFamily="34" charset="0"/>
                      </a:rPr>
                      <m:t>6</m:t>
                    </m:r>
                    <m:r>
                      <a:rPr lang="en-US" sz="2400" b="0" i="1" smtClean="0">
                        <a:solidFill>
                          <a:schemeClr val="tx1"/>
                        </a:solidFill>
                        <a:latin typeface="Cambria Math" panose="02040503050406030204" pitchFamily="18" charset="0"/>
                        <a:cs typeface="Segoe UI" panose="020B0502040204020203" pitchFamily="34" charset="0"/>
                      </a:rPr>
                      <m:t>+</m:t>
                    </m:r>
                    <m:r>
                      <a:rPr lang="en-US" sz="2400" b="0" i="1" smtClean="0">
                        <a:solidFill>
                          <a:schemeClr val="tx1"/>
                        </a:solidFill>
                        <a:latin typeface="Cambria Math" panose="02040503050406030204" pitchFamily="18" charset="0"/>
                        <a:cs typeface="Segoe UI" panose="020B0502040204020203" pitchFamily="34" charset="0"/>
                      </a:rPr>
                      <m:t>4</m:t>
                    </m:r>
                  </m:oMath>
                </a14:m>
                <a:endParaRPr lang="en-US" sz="2400" dirty="0">
                  <a:solidFill>
                    <a:schemeClr val="tx1"/>
                  </a:solidFill>
                  <a:latin typeface="Segoe UI" panose="020B0502040204020203" pitchFamily="34" charset="0"/>
                  <a:cs typeface="Segoe UI" panose="020B0502040204020203" pitchFamily="34" charset="0"/>
                </a:endParaRPr>
              </a:p>
            </p:txBody>
          </p:sp>
        </mc:Choice>
        <mc:Fallback xmlns="">
          <p:sp>
            <p:nvSpPr>
              <p:cNvPr id="3" name="Rectangle: Rounded Corners 2">
                <a:extLst>
                  <a:ext uri="{FF2B5EF4-FFF2-40B4-BE49-F238E27FC236}">
                    <a16:creationId xmlns:a16="http://schemas.microsoft.com/office/drawing/2014/main" id="{D2B9D8D0-AC98-457F-83EA-745B594E057A}"/>
                  </a:ext>
                </a:extLst>
              </p:cNvPr>
              <p:cNvSpPr>
                <a:spLocks noRot="1" noChangeAspect="1" noMove="1" noResize="1" noEditPoints="1" noAdjustHandles="1" noChangeArrowheads="1" noChangeShapeType="1" noTextEdit="1"/>
              </p:cNvSpPr>
              <p:nvPr/>
            </p:nvSpPr>
            <p:spPr>
              <a:xfrm>
                <a:off x="7679831" y="1335484"/>
                <a:ext cx="3936930" cy="4253786"/>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4801FC-A963-E528-9118-25DED906C2CA}"/>
                  </a:ext>
                </a:extLst>
              </p:cNvPr>
              <p:cNvSpPr txBox="1"/>
              <p:nvPr/>
            </p:nvSpPr>
            <p:spPr>
              <a:xfrm>
                <a:off x="2837382" y="1121569"/>
                <a:ext cx="9945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3"/>
                          </a:solidFill>
                          <a:latin typeface="Cambria Math" panose="02040503050406030204" pitchFamily="18" charset="0"/>
                        </a:rPr>
                        <m:t>𝑨</m:t>
                      </m:r>
                      <m:r>
                        <a:rPr lang="en-US" sz="2400" b="1" i="1" smtClean="0">
                          <a:solidFill>
                            <a:schemeClr val="accent3"/>
                          </a:solidFill>
                          <a:latin typeface="Cambria Math" panose="02040503050406030204" pitchFamily="18" charset="0"/>
                        </a:rPr>
                        <m:t>∩</m:t>
                      </m:r>
                      <m:r>
                        <a:rPr lang="en-US" sz="2400" b="1" i="1" smtClean="0">
                          <a:solidFill>
                            <a:schemeClr val="accent3"/>
                          </a:solidFill>
                          <a:latin typeface="Cambria Math" panose="02040503050406030204" pitchFamily="18" charset="0"/>
                        </a:rPr>
                        <m:t>𝑩</m:t>
                      </m:r>
                    </m:oMath>
                  </m:oMathPara>
                </a14:m>
                <a:endParaRPr lang="en-US" sz="2400" b="1" dirty="0"/>
              </a:p>
            </p:txBody>
          </p:sp>
        </mc:Choice>
        <mc:Fallback xmlns="">
          <p:sp>
            <p:nvSpPr>
              <p:cNvPr id="5" name="TextBox 4">
                <a:extLst>
                  <a:ext uri="{FF2B5EF4-FFF2-40B4-BE49-F238E27FC236}">
                    <a16:creationId xmlns:a16="http://schemas.microsoft.com/office/drawing/2014/main" id="{B64801FC-A963-E528-9118-25DED906C2CA}"/>
                  </a:ext>
                </a:extLst>
              </p:cNvPr>
              <p:cNvSpPr txBox="1">
                <a:spLocks noRot="1" noChangeAspect="1" noMove="1" noResize="1" noEditPoints="1" noAdjustHandles="1" noChangeArrowheads="1" noChangeShapeType="1" noTextEdit="1"/>
              </p:cNvSpPr>
              <p:nvPr/>
            </p:nvSpPr>
            <p:spPr>
              <a:xfrm>
                <a:off x="2837382" y="1121569"/>
                <a:ext cx="994510" cy="4616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3163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7BE0EFB-85F7-62DA-BD5F-2C1113F52BE8}"/>
              </a:ext>
            </a:extLst>
          </p:cNvPr>
          <p:cNvSpPr/>
          <p:nvPr/>
        </p:nvSpPr>
        <p:spPr>
          <a:xfrm>
            <a:off x="575238" y="1426860"/>
            <a:ext cx="3256654" cy="3256654"/>
          </a:xfrm>
          <a:prstGeom prst="ellipse">
            <a:avLst/>
          </a:prstGeom>
          <a:solidFill>
            <a:srgbClr val="FFCCCC">
              <a:alpha val="5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What if the sets overlap?</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EC0EDA-8AB0-71C0-53B0-A4DEF54EE28C}"/>
                  </a:ext>
                </a:extLst>
              </p:cNvPr>
              <p:cNvSpPr txBox="1"/>
              <p:nvPr/>
            </p:nvSpPr>
            <p:spPr>
              <a:xfrm>
                <a:off x="655249" y="1335484"/>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𝑨</m:t>
                      </m:r>
                    </m:oMath>
                  </m:oMathPara>
                </a14:m>
                <a:endParaRPr lang="en-US" sz="2400" b="1" dirty="0"/>
              </a:p>
            </p:txBody>
          </p:sp>
        </mc:Choice>
        <mc:Fallback xmlns="">
          <p:sp>
            <p:nvSpPr>
              <p:cNvPr id="7" name="TextBox 6">
                <a:extLst>
                  <a:ext uri="{FF2B5EF4-FFF2-40B4-BE49-F238E27FC236}">
                    <a16:creationId xmlns:a16="http://schemas.microsoft.com/office/drawing/2014/main" id="{33EC0EDA-8AB0-71C0-53B0-A4DEF54EE28C}"/>
                  </a:ext>
                </a:extLst>
              </p:cNvPr>
              <p:cNvSpPr txBox="1">
                <a:spLocks noRot="1" noChangeAspect="1" noMove="1" noResize="1" noEditPoints="1" noAdjustHandles="1" noChangeArrowheads="1" noChangeShapeType="1" noTextEdit="1"/>
              </p:cNvSpPr>
              <p:nvPr/>
            </p:nvSpPr>
            <p:spPr>
              <a:xfrm>
                <a:off x="655249" y="1335484"/>
                <a:ext cx="690769"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02EAA2-BB11-E8DB-23BA-5E89ED71C693}"/>
                  </a:ext>
                </a:extLst>
              </p:cNvPr>
              <p:cNvSpPr txBox="1"/>
              <p:nvPr/>
            </p:nvSpPr>
            <p:spPr>
              <a:xfrm>
                <a:off x="5296277" y="1255401"/>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F0"/>
                          </a:solidFill>
                          <a:latin typeface="Cambria Math" panose="02040503050406030204" pitchFamily="18" charset="0"/>
                        </a:rPr>
                        <m:t>𝑩</m:t>
                      </m:r>
                    </m:oMath>
                  </m:oMathPara>
                </a14:m>
                <a:endParaRPr lang="en-US" sz="2400" b="1" dirty="0"/>
              </a:p>
            </p:txBody>
          </p:sp>
        </mc:Choice>
        <mc:Fallback xmlns="">
          <p:sp>
            <p:nvSpPr>
              <p:cNvPr id="8" name="TextBox 7">
                <a:extLst>
                  <a:ext uri="{FF2B5EF4-FFF2-40B4-BE49-F238E27FC236}">
                    <a16:creationId xmlns:a16="http://schemas.microsoft.com/office/drawing/2014/main" id="{9302EAA2-BB11-E8DB-23BA-5E89ED71C693}"/>
                  </a:ext>
                </a:extLst>
              </p:cNvPr>
              <p:cNvSpPr txBox="1">
                <a:spLocks noRot="1" noChangeAspect="1" noMove="1" noResize="1" noEditPoints="1" noAdjustHandles="1" noChangeArrowheads="1" noChangeShapeType="1" noTextEdit="1"/>
              </p:cNvSpPr>
              <p:nvPr/>
            </p:nvSpPr>
            <p:spPr>
              <a:xfrm>
                <a:off x="5296277" y="1255401"/>
                <a:ext cx="690769"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790FBE1B-D971-39B4-9913-3305507860F2}"/>
                  </a:ext>
                </a:extLst>
              </p:cNvPr>
              <p:cNvSpPr>
                <a:spLocks noGrp="1"/>
              </p:cNvSpPr>
              <p:nvPr>
                <p:ph idx="1"/>
              </p:nvPr>
            </p:nvSpPr>
            <p:spPr>
              <a:xfrm>
                <a:off x="392360" y="5003891"/>
                <a:ext cx="12169210" cy="2548891"/>
              </a:xfrm>
            </p:spPr>
            <p:txBody>
              <a:bodyPr>
                <a:normAutofit/>
              </a:bodyPr>
              <a:lstStyle/>
              <a:p>
                <a14:m>
                  <m:oMath xmlns:m="http://schemas.openxmlformats.org/officeDocument/2006/math">
                    <m:r>
                      <a:rPr lang="en-US" i="1" dirty="0" smtClean="0">
                        <a:latin typeface="Cambria Math" panose="02040503050406030204" pitchFamily="18" charset="0"/>
                      </a:rPr>
                      <m:t>𝐴</m:t>
                    </m:r>
                  </m:oMath>
                </a14:m>
                <a:r>
                  <a:rPr lang="en-US" dirty="0"/>
                  <a:t> ~ set of pizzas from Delfino’s </a:t>
                </a:r>
                <a:r>
                  <a:rPr lang="en-US" dirty="0">
                    <a:sym typeface="Wingdings" panose="05000000000000000000" pitchFamily="2" charset="2"/>
                  </a:rPr>
                  <a:t> </a:t>
                </a:r>
                <a14:m>
                  <m:oMath xmlns:m="http://schemas.openxmlformats.org/officeDocument/2006/math">
                    <m:d>
                      <m:dPr>
                        <m:begChr m:val="|"/>
                        <m:endChr m:val="|"/>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𝐴</m:t>
                        </m:r>
                      </m:e>
                    </m:d>
                    <m:r>
                      <a:rPr lang="en-US" b="0" i="1" smtClean="0">
                        <a:latin typeface="Cambria Math" panose="02040503050406030204" pitchFamily="18" charset="0"/>
                        <a:sym typeface="Wingdings" panose="05000000000000000000" pitchFamily="2" charset="2"/>
                      </a:rPr>
                      <m:t>=6</m:t>
                    </m:r>
                  </m:oMath>
                </a14:m>
                <a:endParaRPr lang="en-US" dirty="0"/>
              </a:p>
              <a:p>
                <a14:m>
                  <m:oMath xmlns:m="http://schemas.openxmlformats.org/officeDocument/2006/math">
                    <m:r>
                      <a:rPr lang="en-US" b="0" i="1" smtClean="0">
                        <a:latin typeface="Cambria Math" panose="02040503050406030204" pitchFamily="18" charset="0"/>
                      </a:rPr>
                      <m:t>𝐵</m:t>
                    </m:r>
                  </m:oMath>
                </a14:m>
                <a:r>
                  <a:rPr lang="en-US" dirty="0"/>
                  <a:t> ~ set of pizzas from Supreme </a:t>
                </a:r>
                <a:r>
                  <a:rPr lang="en-US" dirty="0">
                    <a:sym typeface="Wingdings" panose="05000000000000000000" pitchFamily="2" charset="2"/>
                  </a:rPr>
                  <a:t> </a:t>
                </a:r>
                <a14:m>
                  <m:oMath xmlns:m="http://schemas.openxmlformats.org/officeDocument/2006/math">
                    <m:d>
                      <m:dPr>
                        <m:begChr m:val="|"/>
                        <m:endChr m:val="|"/>
                        <m:ctrlPr>
                          <a:rPr lang="en-US" i="1">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𝐵</m:t>
                        </m:r>
                      </m:e>
                    </m:d>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4</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 set of pizzas in both Delfino’s and Supreme </a:t>
                </a:r>
                <a:r>
                  <a:rPr lang="en-US" dirty="0">
                    <a:sym typeface="Wingdings" panose="05000000000000000000" pitchFamily="2" charset="2"/>
                  </a:rPr>
                  <a:t> </a:t>
                </a:r>
                <a14:m>
                  <m:oMath xmlns:m="http://schemas.openxmlformats.org/officeDocument/2006/math">
                    <m:d>
                      <m:dPr>
                        <m:begChr m:val="|"/>
                        <m:endChr m:val="|"/>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𝐴</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𝐵</m:t>
                        </m:r>
                      </m:e>
                    </m:d>
                    <m:r>
                      <a:rPr lang="en-US" b="0" i="1" smtClean="0">
                        <a:latin typeface="Cambria Math" panose="02040503050406030204" pitchFamily="18" charset="0"/>
                        <a:sym typeface="Wingdings" panose="05000000000000000000" pitchFamily="2" charset="2"/>
                      </a:rPr>
                      <m:t>=2</m:t>
                    </m:r>
                  </m:oMath>
                </a14:m>
                <a:endParaRPr lang="en-US" dirty="0"/>
              </a:p>
            </p:txBody>
          </p:sp>
        </mc:Choice>
        <mc:Fallback xmlns="">
          <p:sp>
            <p:nvSpPr>
              <p:cNvPr id="13" name="Content Placeholder 2">
                <a:extLst>
                  <a:ext uri="{FF2B5EF4-FFF2-40B4-BE49-F238E27FC236}">
                    <a16:creationId xmlns:a16="http://schemas.microsoft.com/office/drawing/2014/main" id="{790FBE1B-D971-39B4-9913-3305507860F2}"/>
                  </a:ext>
                </a:extLst>
              </p:cNvPr>
              <p:cNvSpPr>
                <a:spLocks noGrp="1" noRot="1" noChangeAspect="1" noMove="1" noResize="1" noEditPoints="1" noAdjustHandles="1" noChangeArrowheads="1" noChangeShapeType="1" noTextEdit="1"/>
              </p:cNvSpPr>
              <p:nvPr>
                <p:ph idx="1"/>
              </p:nvPr>
            </p:nvSpPr>
            <p:spPr>
              <a:xfrm>
                <a:off x="392360" y="5003891"/>
                <a:ext cx="12169210" cy="2548891"/>
              </a:xfrm>
              <a:blipFill>
                <a:blip r:embed="rId5"/>
                <a:stretch>
                  <a:fillRect t="-4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D2B9D8D0-AC98-457F-83EA-745B594E057A}"/>
                  </a:ext>
                </a:extLst>
              </p:cNvPr>
              <p:cNvSpPr/>
              <p:nvPr/>
            </p:nvSpPr>
            <p:spPr>
              <a:xfrm>
                <a:off x="7679831" y="1335484"/>
                <a:ext cx="3936930" cy="425378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Let’s start by adding the options from Delfino’s and Supreme… </a:t>
                </a:r>
                <a14:m>
                  <m:oMath xmlns:m="http://schemas.openxmlformats.org/officeDocument/2006/math">
                    <m:r>
                      <a:rPr lang="en-US" sz="2400" b="0" i="1" smtClean="0">
                        <a:solidFill>
                          <a:schemeClr val="tx1"/>
                        </a:solidFill>
                        <a:latin typeface="Cambria Math" panose="02040503050406030204" pitchFamily="18" charset="0"/>
                        <a:cs typeface="Segoe UI" panose="020B0502040204020203" pitchFamily="34" charset="0"/>
                      </a:rPr>
                      <m:t>6+4</m:t>
                    </m:r>
                  </m:oMath>
                </a14:m>
                <a:endParaRPr lang="en-US" sz="2400" dirty="0">
                  <a:solidFill>
                    <a:schemeClr val="tx1"/>
                  </a:solidFill>
                  <a:latin typeface="Segoe UI" panose="020B0502040204020203" pitchFamily="34" charset="0"/>
                  <a:cs typeface="Segoe UI" panose="020B0502040204020203" pitchFamily="34" charset="0"/>
                </a:endParaRPr>
              </a:p>
            </p:txBody>
          </p:sp>
        </mc:Choice>
        <mc:Fallback xmlns="">
          <p:sp>
            <p:nvSpPr>
              <p:cNvPr id="3" name="Rectangle: Rounded Corners 2">
                <a:extLst>
                  <a:ext uri="{FF2B5EF4-FFF2-40B4-BE49-F238E27FC236}">
                    <a16:creationId xmlns:a16="http://schemas.microsoft.com/office/drawing/2014/main" id="{D2B9D8D0-AC98-457F-83EA-745B594E057A}"/>
                  </a:ext>
                </a:extLst>
              </p:cNvPr>
              <p:cNvSpPr>
                <a:spLocks noRot="1" noChangeAspect="1" noMove="1" noResize="1" noEditPoints="1" noAdjustHandles="1" noChangeArrowheads="1" noChangeShapeType="1" noTextEdit="1"/>
              </p:cNvSpPr>
              <p:nvPr/>
            </p:nvSpPr>
            <p:spPr>
              <a:xfrm>
                <a:off x="7679831" y="1335484"/>
                <a:ext cx="3936930" cy="4253786"/>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4801FC-A963-E528-9118-25DED906C2CA}"/>
                  </a:ext>
                </a:extLst>
              </p:cNvPr>
              <p:cNvSpPr txBox="1"/>
              <p:nvPr/>
            </p:nvSpPr>
            <p:spPr>
              <a:xfrm>
                <a:off x="2837382" y="1121569"/>
                <a:ext cx="9945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3"/>
                          </a:solidFill>
                          <a:latin typeface="Cambria Math" panose="02040503050406030204" pitchFamily="18" charset="0"/>
                        </a:rPr>
                        <m:t>𝑨</m:t>
                      </m:r>
                      <m:r>
                        <a:rPr lang="en-US" sz="2400" b="1" i="1" smtClean="0">
                          <a:solidFill>
                            <a:schemeClr val="accent3"/>
                          </a:solidFill>
                          <a:latin typeface="Cambria Math" panose="02040503050406030204" pitchFamily="18" charset="0"/>
                        </a:rPr>
                        <m:t>∩</m:t>
                      </m:r>
                      <m:r>
                        <a:rPr lang="en-US" sz="2400" b="1" i="1" smtClean="0">
                          <a:solidFill>
                            <a:schemeClr val="accent3"/>
                          </a:solidFill>
                          <a:latin typeface="Cambria Math" panose="02040503050406030204" pitchFamily="18" charset="0"/>
                        </a:rPr>
                        <m:t>𝑩</m:t>
                      </m:r>
                    </m:oMath>
                  </m:oMathPara>
                </a14:m>
                <a:endParaRPr lang="en-US" sz="2400" b="1" dirty="0"/>
              </a:p>
            </p:txBody>
          </p:sp>
        </mc:Choice>
        <mc:Fallback xmlns="">
          <p:sp>
            <p:nvSpPr>
              <p:cNvPr id="5" name="TextBox 4">
                <a:extLst>
                  <a:ext uri="{FF2B5EF4-FFF2-40B4-BE49-F238E27FC236}">
                    <a16:creationId xmlns:a16="http://schemas.microsoft.com/office/drawing/2014/main" id="{B64801FC-A963-E528-9118-25DED906C2CA}"/>
                  </a:ext>
                </a:extLst>
              </p:cNvPr>
              <p:cNvSpPr txBox="1">
                <a:spLocks noRot="1" noChangeAspect="1" noMove="1" noResize="1" noEditPoints="1" noAdjustHandles="1" noChangeArrowheads="1" noChangeShapeType="1" noTextEdit="1"/>
              </p:cNvSpPr>
              <p:nvPr/>
            </p:nvSpPr>
            <p:spPr>
              <a:xfrm>
                <a:off x="2837382" y="1121569"/>
                <a:ext cx="994510" cy="461665"/>
              </a:xfrm>
              <a:prstGeom prst="rect">
                <a:avLst/>
              </a:prstGeom>
              <a:blipFill>
                <a:blip r:embed="rId7"/>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184AFF56-9930-2623-DF78-91242390D6DF}"/>
              </a:ext>
            </a:extLst>
          </p:cNvPr>
          <p:cNvSpPr/>
          <p:nvPr/>
        </p:nvSpPr>
        <p:spPr>
          <a:xfrm>
            <a:off x="2958793" y="1426860"/>
            <a:ext cx="3256654" cy="3256654"/>
          </a:xfrm>
          <a:prstGeom prst="ellipse">
            <a:avLst/>
          </a:prstGeom>
          <a:solidFill>
            <a:schemeClr val="accent1">
              <a:lumMod val="40000"/>
              <a:lumOff val="60000"/>
              <a:alpha val="50196"/>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6461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What if the sets overlap?</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EC0EDA-8AB0-71C0-53B0-A4DEF54EE28C}"/>
                  </a:ext>
                </a:extLst>
              </p:cNvPr>
              <p:cNvSpPr txBox="1"/>
              <p:nvPr/>
            </p:nvSpPr>
            <p:spPr>
              <a:xfrm>
                <a:off x="580299" y="1244108"/>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𝑨</m:t>
                      </m:r>
                    </m:oMath>
                  </m:oMathPara>
                </a14:m>
                <a:endParaRPr lang="en-US" sz="2400" b="1" dirty="0"/>
              </a:p>
            </p:txBody>
          </p:sp>
        </mc:Choice>
        <mc:Fallback xmlns="">
          <p:sp>
            <p:nvSpPr>
              <p:cNvPr id="7" name="TextBox 6">
                <a:extLst>
                  <a:ext uri="{FF2B5EF4-FFF2-40B4-BE49-F238E27FC236}">
                    <a16:creationId xmlns:a16="http://schemas.microsoft.com/office/drawing/2014/main" id="{33EC0EDA-8AB0-71C0-53B0-A4DEF54EE28C}"/>
                  </a:ext>
                </a:extLst>
              </p:cNvPr>
              <p:cNvSpPr txBox="1">
                <a:spLocks noRot="1" noChangeAspect="1" noMove="1" noResize="1" noEditPoints="1" noAdjustHandles="1" noChangeArrowheads="1" noChangeShapeType="1" noTextEdit="1"/>
              </p:cNvSpPr>
              <p:nvPr/>
            </p:nvSpPr>
            <p:spPr>
              <a:xfrm>
                <a:off x="580299" y="1244108"/>
                <a:ext cx="690769"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02EAA2-BB11-E8DB-23BA-5E89ED71C693}"/>
                  </a:ext>
                </a:extLst>
              </p:cNvPr>
              <p:cNvSpPr txBox="1"/>
              <p:nvPr/>
            </p:nvSpPr>
            <p:spPr>
              <a:xfrm>
                <a:off x="5221327" y="1164025"/>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F0"/>
                          </a:solidFill>
                          <a:latin typeface="Cambria Math" panose="02040503050406030204" pitchFamily="18" charset="0"/>
                        </a:rPr>
                        <m:t>𝑩</m:t>
                      </m:r>
                    </m:oMath>
                  </m:oMathPara>
                </a14:m>
                <a:endParaRPr lang="en-US" sz="2400" b="1" dirty="0"/>
              </a:p>
            </p:txBody>
          </p:sp>
        </mc:Choice>
        <mc:Fallback xmlns="">
          <p:sp>
            <p:nvSpPr>
              <p:cNvPr id="8" name="TextBox 7">
                <a:extLst>
                  <a:ext uri="{FF2B5EF4-FFF2-40B4-BE49-F238E27FC236}">
                    <a16:creationId xmlns:a16="http://schemas.microsoft.com/office/drawing/2014/main" id="{9302EAA2-BB11-E8DB-23BA-5E89ED71C693}"/>
                  </a:ext>
                </a:extLst>
              </p:cNvPr>
              <p:cNvSpPr txBox="1">
                <a:spLocks noRot="1" noChangeAspect="1" noMove="1" noResize="1" noEditPoints="1" noAdjustHandles="1" noChangeArrowheads="1" noChangeShapeType="1" noTextEdit="1"/>
              </p:cNvSpPr>
              <p:nvPr/>
            </p:nvSpPr>
            <p:spPr>
              <a:xfrm>
                <a:off x="5221327" y="1164025"/>
                <a:ext cx="690769" cy="461665"/>
              </a:xfrm>
              <a:prstGeom prst="rect">
                <a:avLst/>
              </a:prstGeom>
              <a:blipFill>
                <a:blip r:embed="rId4"/>
                <a:stretch>
                  <a:fillRect/>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021DD4B1-1A07-84A3-8808-9872A80ED141}"/>
              </a:ext>
            </a:extLst>
          </p:cNvPr>
          <p:cNvSpPr/>
          <p:nvPr/>
        </p:nvSpPr>
        <p:spPr>
          <a:xfrm>
            <a:off x="500289" y="1335484"/>
            <a:ext cx="3256654" cy="32566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A06A070-A52A-A4D4-0D1D-56AB7E7C7379}"/>
              </a:ext>
            </a:extLst>
          </p:cNvPr>
          <p:cNvSpPr/>
          <p:nvPr/>
        </p:nvSpPr>
        <p:spPr>
          <a:xfrm>
            <a:off x="2883843" y="1335484"/>
            <a:ext cx="3256654" cy="325665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790FBE1B-D971-39B4-9913-3305507860F2}"/>
                  </a:ext>
                </a:extLst>
              </p:cNvPr>
              <p:cNvSpPr>
                <a:spLocks noGrp="1"/>
              </p:cNvSpPr>
              <p:nvPr>
                <p:ph idx="1"/>
              </p:nvPr>
            </p:nvSpPr>
            <p:spPr>
              <a:xfrm>
                <a:off x="925683" y="4683514"/>
                <a:ext cx="5556394" cy="2548891"/>
              </a:xfrm>
            </p:spPr>
            <p:txBody>
              <a:bodyPr>
                <a:normAutofit/>
              </a:bodyPr>
              <a:lstStyle/>
              <a:p>
                <a:pPr marL="0" indent="0">
                  <a:buNone/>
                </a:pPr>
                <a:r>
                  <a:rPr lang="en-US" sz="2200" b="1" dirty="0"/>
                  <a:t>This region </a:t>
                </a:r>
                <a14:m>
                  <m:oMath xmlns:m="http://schemas.openxmlformats.org/officeDocument/2006/math">
                    <m:r>
                      <a:rPr lang="en-US" sz="2400" b="1" i="1">
                        <a:latin typeface="Cambria Math" panose="02040503050406030204" pitchFamily="18" charset="0"/>
                        <a:sym typeface="Wingdings" panose="05000000000000000000" pitchFamily="2" charset="2"/>
                      </a:rPr>
                      <m:t>𝑨</m:t>
                    </m:r>
                    <m:r>
                      <a:rPr lang="en-US" sz="2400" b="1" i="1">
                        <a:latin typeface="Cambria Math" panose="02040503050406030204" pitchFamily="18" charset="0"/>
                        <a:sym typeface="Wingdings" panose="05000000000000000000" pitchFamily="2" charset="2"/>
                      </a:rPr>
                      <m:t>∩</m:t>
                    </m:r>
                    <m:r>
                      <a:rPr lang="en-US" sz="2400" b="1" i="1">
                        <a:latin typeface="Cambria Math" panose="02040503050406030204" pitchFamily="18" charset="0"/>
                        <a:sym typeface="Wingdings" panose="05000000000000000000" pitchFamily="2" charset="2"/>
                      </a:rPr>
                      <m:t>𝑩</m:t>
                    </m:r>
                  </m:oMath>
                </a14:m>
                <a:r>
                  <a:rPr lang="en-US" sz="2200" b="1" dirty="0"/>
                  <a:t> has been counted twice! </a:t>
                </a:r>
              </a:p>
              <a:p>
                <a:pPr marL="0" indent="0">
                  <a:buNone/>
                </a:pPr>
                <a:endParaRPr lang="en-US" sz="2200" b="1" dirty="0"/>
              </a:p>
            </p:txBody>
          </p:sp>
        </mc:Choice>
        <mc:Fallback xmlns="">
          <p:sp>
            <p:nvSpPr>
              <p:cNvPr id="13" name="Content Placeholder 2">
                <a:extLst>
                  <a:ext uri="{FF2B5EF4-FFF2-40B4-BE49-F238E27FC236}">
                    <a16:creationId xmlns:a16="http://schemas.microsoft.com/office/drawing/2014/main" id="{790FBE1B-D971-39B4-9913-3305507860F2}"/>
                  </a:ext>
                </a:extLst>
              </p:cNvPr>
              <p:cNvSpPr>
                <a:spLocks noGrp="1" noRot="1" noChangeAspect="1" noMove="1" noResize="1" noEditPoints="1" noAdjustHandles="1" noChangeArrowheads="1" noChangeShapeType="1" noTextEdit="1"/>
              </p:cNvSpPr>
              <p:nvPr>
                <p:ph idx="1"/>
              </p:nvPr>
            </p:nvSpPr>
            <p:spPr>
              <a:xfrm>
                <a:off x="925683" y="4683514"/>
                <a:ext cx="5556394" cy="2548891"/>
              </a:xfrm>
              <a:blipFill>
                <a:blip r:embed="rId5"/>
                <a:stretch>
                  <a:fillRect l="-2305" t="-19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D2B9D8D0-AC98-457F-83EA-745B594E057A}"/>
                  </a:ext>
                </a:extLst>
              </p:cNvPr>
              <p:cNvSpPr/>
              <p:nvPr/>
            </p:nvSpPr>
            <p:spPr>
              <a:xfrm>
                <a:off x="7679831" y="1335484"/>
                <a:ext cx="3936930" cy="425378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Let’s start by adding the options from Delfino’s and Supreme… </a:t>
                </a:r>
                <a14:m>
                  <m:oMath xmlns:m="http://schemas.openxmlformats.org/officeDocument/2006/math">
                    <m:r>
                      <a:rPr lang="en-US" sz="2400" i="1">
                        <a:solidFill>
                          <a:schemeClr val="tx1"/>
                        </a:solidFill>
                        <a:latin typeface="Cambria Math" panose="02040503050406030204" pitchFamily="18" charset="0"/>
                        <a:cs typeface="Segoe UI" panose="020B0502040204020203" pitchFamily="34" charset="0"/>
                      </a:rPr>
                      <m:t>6+4</m:t>
                    </m:r>
                  </m:oMath>
                </a14:m>
                <a:endParaRPr lang="en-US" sz="2400" dirty="0">
                  <a:solidFill>
                    <a:schemeClr val="tx1"/>
                  </a:solidFill>
                  <a:latin typeface="Segoe UI" panose="020B0502040204020203" pitchFamily="34" charset="0"/>
                  <a:cs typeface="Segoe UI" panose="020B0502040204020203" pitchFamily="34" charset="0"/>
                </a:endParaRPr>
              </a:p>
            </p:txBody>
          </p:sp>
        </mc:Choice>
        <mc:Fallback xmlns="">
          <p:sp>
            <p:nvSpPr>
              <p:cNvPr id="3" name="Rectangle: Rounded Corners 2">
                <a:extLst>
                  <a:ext uri="{FF2B5EF4-FFF2-40B4-BE49-F238E27FC236}">
                    <a16:creationId xmlns:a16="http://schemas.microsoft.com/office/drawing/2014/main" id="{D2B9D8D0-AC98-457F-83EA-745B594E057A}"/>
                  </a:ext>
                </a:extLst>
              </p:cNvPr>
              <p:cNvSpPr>
                <a:spLocks noRot="1" noChangeAspect="1" noMove="1" noResize="1" noEditPoints="1" noAdjustHandles="1" noChangeArrowheads="1" noChangeShapeType="1" noTextEdit="1"/>
              </p:cNvSpPr>
              <p:nvPr/>
            </p:nvSpPr>
            <p:spPr>
              <a:xfrm>
                <a:off x="7679831" y="1335484"/>
                <a:ext cx="3936930" cy="4253786"/>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4801FC-A963-E528-9118-25DED906C2CA}"/>
                  </a:ext>
                </a:extLst>
              </p:cNvPr>
              <p:cNvSpPr txBox="1"/>
              <p:nvPr/>
            </p:nvSpPr>
            <p:spPr>
              <a:xfrm>
                <a:off x="2762432" y="1030193"/>
                <a:ext cx="9945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3"/>
                          </a:solidFill>
                          <a:latin typeface="Cambria Math" panose="02040503050406030204" pitchFamily="18" charset="0"/>
                        </a:rPr>
                        <m:t>𝑨</m:t>
                      </m:r>
                      <m:r>
                        <a:rPr lang="en-US" sz="2400" b="1" i="1" smtClean="0">
                          <a:solidFill>
                            <a:schemeClr val="accent3"/>
                          </a:solidFill>
                          <a:latin typeface="Cambria Math" panose="02040503050406030204" pitchFamily="18" charset="0"/>
                        </a:rPr>
                        <m:t>∩</m:t>
                      </m:r>
                      <m:r>
                        <a:rPr lang="en-US" sz="2400" b="1" i="1" smtClean="0">
                          <a:solidFill>
                            <a:schemeClr val="accent3"/>
                          </a:solidFill>
                          <a:latin typeface="Cambria Math" panose="02040503050406030204" pitchFamily="18" charset="0"/>
                        </a:rPr>
                        <m:t>𝑩</m:t>
                      </m:r>
                    </m:oMath>
                  </m:oMathPara>
                </a14:m>
                <a:endParaRPr lang="en-US" sz="2400" b="1" dirty="0"/>
              </a:p>
            </p:txBody>
          </p:sp>
        </mc:Choice>
        <mc:Fallback xmlns="">
          <p:sp>
            <p:nvSpPr>
              <p:cNvPr id="5" name="TextBox 4">
                <a:extLst>
                  <a:ext uri="{FF2B5EF4-FFF2-40B4-BE49-F238E27FC236}">
                    <a16:creationId xmlns:a16="http://schemas.microsoft.com/office/drawing/2014/main" id="{B64801FC-A963-E528-9118-25DED906C2CA}"/>
                  </a:ext>
                </a:extLst>
              </p:cNvPr>
              <p:cNvSpPr txBox="1">
                <a:spLocks noRot="1" noChangeAspect="1" noMove="1" noResize="1" noEditPoints="1" noAdjustHandles="1" noChangeArrowheads="1" noChangeShapeType="1" noTextEdit="1"/>
              </p:cNvSpPr>
              <p:nvPr/>
            </p:nvSpPr>
            <p:spPr>
              <a:xfrm>
                <a:off x="2762432" y="1030193"/>
                <a:ext cx="994510" cy="461665"/>
              </a:xfrm>
              <a:prstGeom prst="rect">
                <a:avLst/>
              </a:prstGeom>
              <a:blipFill>
                <a:blip r:embed="rId7"/>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8B22E1E8-7D9E-DE2D-B310-5CD626BFEADB}"/>
              </a:ext>
            </a:extLst>
          </p:cNvPr>
          <p:cNvSpPr/>
          <p:nvPr/>
        </p:nvSpPr>
        <p:spPr>
          <a:xfrm>
            <a:off x="500288" y="1335484"/>
            <a:ext cx="3256654" cy="3256654"/>
          </a:xfrm>
          <a:prstGeom prst="ellipse">
            <a:avLst/>
          </a:prstGeom>
          <a:solidFill>
            <a:srgbClr val="FFCCCC">
              <a:alpha val="5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1C51401-457E-8828-1E76-ABF2CE0A1651}"/>
              </a:ext>
            </a:extLst>
          </p:cNvPr>
          <p:cNvSpPr/>
          <p:nvPr/>
        </p:nvSpPr>
        <p:spPr>
          <a:xfrm>
            <a:off x="2883843" y="1335484"/>
            <a:ext cx="3256654" cy="3256654"/>
          </a:xfrm>
          <a:prstGeom prst="ellipse">
            <a:avLst/>
          </a:prstGeom>
          <a:solidFill>
            <a:schemeClr val="accent1">
              <a:lumMod val="40000"/>
              <a:lumOff val="60000"/>
              <a:alpha val="50196"/>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8E0D14AE-2FC7-8466-B665-E88852BF7166}"/>
              </a:ext>
            </a:extLst>
          </p:cNvPr>
          <p:cNvSpPr/>
          <p:nvPr/>
        </p:nvSpPr>
        <p:spPr>
          <a:xfrm rot="10800000">
            <a:off x="3163430" y="3308684"/>
            <a:ext cx="289629" cy="13291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31B532DC-00B0-CB0E-DBD3-5C86EFD4AE98}"/>
                  </a:ext>
                </a:extLst>
              </p:cNvPr>
              <p:cNvSpPr txBox="1">
                <a:spLocks/>
              </p:cNvSpPr>
              <p:nvPr/>
            </p:nvSpPr>
            <p:spPr>
              <a:xfrm>
                <a:off x="544760" y="5156291"/>
                <a:ext cx="12169210" cy="254889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14:m>
                  <m:oMath xmlns:m="http://schemas.openxmlformats.org/officeDocument/2006/math">
                    <m:r>
                      <a:rPr lang="en-US" i="1" dirty="0" smtClean="0">
                        <a:latin typeface="Cambria Math" panose="02040503050406030204" pitchFamily="18" charset="0"/>
                      </a:rPr>
                      <m:t>𝐴</m:t>
                    </m:r>
                  </m:oMath>
                </a14:m>
                <a:r>
                  <a:rPr lang="en-US" dirty="0"/>
                  <a:t> ~ set of pizzas from Delfino’s </a:t>
                </a:r>
                <a:r>
                  <a:rPr lang="en-US" dirty="0">
                    <a:sym typeface="Wingdings" panose="05000000000000000000" pitchFamily="2" charset="2"/>
                  </a:rPr>
                  <a:t> </a:t>
                </a:r>
                <a14:m>
                  <m:oMath xmlns:m="http://schemas.openxmlformats.org/officeDocument/2006/math">
                    <m:d>
                      <m:dPr>
                        <m:begChr m:val="|"/>
                        <m:endChr m:val="|"/>
                        <m:ctrlPr>
                          <a:rPr lang="en-US" i="1" smtClean="0">
                            <a:latin typeface="Cambria Math" panose="02040503050406030204" pitchFamily="18" charset="0"/>
                            <a:sym typeface="Wingdings" panose="05000000000000000000" pitchFamily="2" charset="2"/>
                          </a:rPr>
                        </m:ctrlPr>
                      </m:dPr>
                      <m:e>
                        <m:r>
                          <a:rPr lang="en-US" i="1" smtClean="0">
                            <a:latin typeface="Cambria Math" panose="02040503050406030204" pitchFamily="18" charset="0"/>
                            <a:sym typeface="Wingdings" panose="05000000000000000000" pitchFamily="2" charset="2"/>
                          </a:rPr>
                          <m:t>𝐴</m:t>
                        </m:r>
                      </m:e>
                    </m:d>
                    <m:r>
                      <a:rPr lang="en-US" i="1" smtClean="0">
                        <a:latin typeface="Cambria Math" panose="02040503050406030204" pitchFamily="18" charset="0"/>
                        <a:sym typeface="Wingdings" panose="05000000000000000000" pitchFamily="2" charset="2"/>
                      </a:rPr>
                      <m:t>=6</m:t>
                    </m:r>
                  </m:oMath>
                </a14:m>
                <a:endParaRPr lang="en-US" dirty="0"/>
              </a:p>
              <a:p>
                <a14:m>
                  <m:oMath xmlns:m="http://schemas.openxmlformats.org/officeDocument/2006/math">
                    <m:r>
                      <a:rPr lang="en-US" i="1" smtClean="0">
                        <a:latin typeface="Cambria Math" panose="02040503050406030204" pitchFamily="18" charset="0"/>
                      </a:rPr>
                      <m:t>𝐵</m:t>
                    </m:r>
                  </m:oMath>
                </a14:m>
                <a:r>
                  <a:rPr lang="en-US" dirty="0"/>
                  <a:t> ~ set of pizzas from Supreme </a:t>
                </a:r>
                <a:r>
                  <a:rPr lang="en-US" dirty="0">
                    <a:sym typeface="Wingdings" panose="05000000000000000000" pitchFamily="2" charset="2"/>
                  </a:rPr>
                  <a:t> </a:t>
                </a:r>
                <a14:m>
                  <m:oMath xmlns:m="http://schemas.openxmlformats.org/officeDocument/2006/math">
                    <m:d>
                      <m:dPr>
                        <m:begChr m:val="|"/>
                        <m:endChr m:val="|"/>
                        <m:ctrlPr>
                          <a:rPr lang="en-US" i="1">
                            <a:latin typeface="Cambria Math" panose="02040503050406030204" pitchFamily="18" charset="0"/>
                            <a:sym typeface="Wingdings" panose="05000000000000000000" pitchFamily="2" charset="2"/>
                          </a:rPr>
                        </m:ctrlPr>
                      </m:dPr>
                      <m:e>
                        <m:r>
                          <a:rPr lang="en-US" i="1" smtClean="0">
                            <a:latin typeface="Cambria Math" panose="02040503050406030204" pitchFamily="18" charset="0"/>
                            <a:sym typeface="Wingdings" panose="05000000000000000000" pitchFamily="2" charset="2"/>
                          </a:rPr>
                          <m:t>𝐵</m:t>
                        </m:r>
                      </m:e>
                    </m:d>
                    <m:r>
                      <a:rPr lang="en-US" i="1">
                        <a:latin typeface="Cambria Math" panose="02040503050406030204" pitchFamily="18" charset="0"/>
                        <a:sym typeface="Wingdings" panose="05000000000000000000" pitchFamily="2" charset="2"/>
                      </a:rPr>
                      <m:t>=</m:t>
                    </m:r>
                    <m:r>
                      <a:rPr lang="en-US" i="1" smtClean="0">
                        <a:latin typeface="Cambria Math" panose="02040503050406030204" pitchFamily="18" charset="0"/>
                        <a:sym typeface="Wingdings" panose="05000000000000000000" pitchFamily="2" charset="2"/>
                      </a:rPr>
                      <m:t>4</m:t>
                    </m:r>
                  </m:oMath>
                </a14:m>
                <a:endParaRPr lang="en-US" dirty="0"/>
              </a:p>
              <a:p>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n-US" i="1" smtClean="0">
                        <a:latin typeface="Cambria Math" panose="02040503050406030204" pitchFamily="18" charset="0"/>
                      </a:rPr>
                      <m:t>𝐵</m:t>
                    </m:r>
                  </m:oMath>
                </a14:m>
                <a:r>
                  <a:rPr lang="en-US" dirty="0"/>
                  <a:t> ~ set of pizzas in both Delfino’s and Supreme </a:t>
                </a:r>
                <a:r>
                  <a:rPr lang="en-US" dirty="0">
                    <a:sym typeface="Wingdings" panose="05000000000000000000" pitchFamily="2" charset="2"/>
                  </a:rPr>
                  <a:t> </a:t>
                </a:r>
                <a14:m>
                  <m:oMath xmlns:m="http://schemas.openxmlformats.org/officeDocument/2006/math">
                    <m:d>
                      <m:dPr>
                        <m:begChr m:val="|"/>
                        <m:endChr m:val="|"/>
                        <m:ctrlPr>
                          <a:rPr lang="en-US" i="1" smtClean="0">
                            <a:latin typeface="Cambria Math" panose="02040503050406030204" pitchFamily="18" charset="0"/>
                            <a:sym typeface="Wingdings" panose="05000000000000000000" pitchFamily="2" charset="2"/>
                          </a:rPr>
                        </m:ctrlPr>
                      </m:dPr>
                      <m:e>
                        <m:r>
                          <a:rPr lang="en-US" i="1" smtClean="0">
                            <a:latin typeface="Cambria Math" panose="02040503050406030204" pitchFamily="18" charset="0"/>
                            <a:sym typeface="Wingdings" panose="05000000000000000000" pitchFamily="2" charset="2"/>
                          </a:rPr>
                          <m:t>𝐴</m:t>
                        </m:r>
                        <m:r>
                          <a:rPr lang="en-US" i="1" smtClean="0">
                            <a:latin typeface="Cambria Math" panose="02040503050406030204" pitchFamily="18" charset="0"/>
                            <a:sym typeface="Wingdings" panose="05000000000000000000" pitchFamily="2" charset="2"/>
                          </a:rPr>
                          <m:t>∩</m:t>
                        </m:r>
                        <m:r>
                          <a:rPr lang="en-US" i="1" smtClean="0">
                            <a:latin typeface="Cambria Math" panose="02040503050406030204" pitchFamily="18" charset="0"/>
                            <a:sym typeface="Wingdings" panose="05000000000000000000" pitchFamily="2" charset="2"/>
                          </a:rPr>
                          <m:t>𝐵</m:t>
                        </m:r>
                      </m:e>
                    </m:d>
                    <m:r>
                      <a:rPr lang="en-US" i="1" smtClean="0">
                        <a:latin typeface="Cambria Math" panose="02040503050406030204" pitchFamily="18" charset="0"/>
                        <a:sym typeface="Wingdings" panose="05000000000000000000" pitchFamily="2" charset="2"/>
                      </a:rPr>
                      <m:t>=2</m:t>
                    </m:r>
                  </m:oMath>
                </a14:m>
                <a:endParaRPr lang="en-US" dirty="0"/>
              </a:p>
            </p:txBody>
          </p:sp>
        </mc:Choice>
        <mc:Fallback xmlns="">
          <p:sp>
            <p:nvSpPr>
              <p:cNvPr id="14" name="Content Placeholder 2">
                <a:extLst>
                  <a:ext uri="{FF2B5EF4-FFF2-40B4-BE49-F238E27FC236}">
                    <a16:creationId xmlns:a16="http://schemas.microsoft.com/office/drawing/2014/main" id="{31B532DC-00B0-CB0E-DBD3-5C86EFD4AE98}"/>
                  </a:ext>
                </a:extLst>
              </p:cNvPr>
              <p:cNvSpPr txBox="1">
                <a:spLocks noRot="1" noChangeAspect="1" noMove="1" noResize="1" noEditPoints="1" noAdjustHandles="1" noChangeArrowheads="1" noChangeShapeType="1" noTextEdit="1"/>
              </p:cNvSpPr>
              <p:nvPr/>
            </p:nvSpPr>
            <p:spPr>
              <a:xfrm>
                <a:off x="544760" y="5156291"/>
                <a:ext cx="12169210" cy="2548891"/>
              </a:xfrm>
              <a:prstGeom prst="rect">
                <a:avLst/>
              </a:prstGeom>
              <a:blipFill>
                <a:blip r:embed="rId8"/>
                <a:stretch>
                  <a:fillRect t="-4306"/>
                </a:stretch>
              </a:blipFill>
            </p:spPr>
            <p:txBody>
              <a:bodyPr/>
              <a:lstStyle/>
              <a:p>
                <a:r>
                  <a:rPr lang="en-US">
                    <a:noFill/>
                  </a:rPr>
                  <a:t> </a:t>
                </a:r>
              </a:p>
            </p:txBody>
          </p:sp>
        </mc:Fallback>
      </mc:AlternateContent>
    </p:spTree>
    <p:extLst>
      <p:ext uri="{BB962C8B-B14F-4D97-AF65-F5344CB8AC3E}">
        <p14:creationId xmlns:p14="http://schemas.microsoft.com/office/powerpoint/2010/main" val="4155668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What if the sets overlap?</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EC0EDA-8AB0-71C0-53B0-A4DEF54EE28C}"/>
                  </a:ext>
                </a:extLst>
              </p:cNvPr>
              <p:cNvSpPr txBox="1"/>
              <p:nvPr/>
            </p:nvSpPr>
            <p:spPr>
              <a:xfrm>
                <a:off x="580299" y="1244108"/>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𝑨</m:t>
                      </m:r>
                    </m:oMath>
                  </m:oMathPara>
                </a14:m>
                <a:endParaRPr lang="en-US" sz="2400" b="1" dirty="0"/>
              </a:p>
            </p:txBody>
          </p:sp>
        </mc:Choice>
        <mc:Fallback xmlns="">
          <p:sp>
            <p:nvSpPr>
              <p:cNvPr id="7" name="TextBox 6">
                <a:extLst>
                  <a:ext uri="{FF2B5EF4-FFF2-40B4-BE49-F238E27FC236}">
                    <a16:creationId xmlns:a16="http://schemas.microsoft.com/office/drawing/2014/main" id="{33EC0EDA-8AB0-71C0-53B0-A4DEF54EE28C}"/>
                  </a:ext>
                </a:extLst>
              </p:cNvPr>
              <p:cNvSpPr txBox="1">
                <a:spLocks noRot="1" noChangeAspect="1" noMove="1" noResize="1" noEditPoints="1" noAdjustHandles="1" noChangeArrowheads="1" noChangeShapeType="1" noTextEdit="1"/>
              </p:cNvSpPr>
              <p:nvPr/>
            </p:nvSpPr>
            <p:spPr>
              <a:xfrm>
                <a:off x="580299" y="1244108"/>
                <a:ext cx="690769"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02EAA2-BB11-E8DB-23BA-5E89ED71C693}"/>
                  </a:ext>
                </a:extLst>
              </p:cNvPr>
              <p:cNvSpPr txBox="1"/>
              <p:nvPr/>
            </p:nvSpPr>
            <p:spPr>
              <a:xfrm>
                <a:off x="5221327" y="1164025"/>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F0"/>
                          </a:solidFill>
                          <a:latin typeface="Cambria Math" panose="02040503050406030204" pitchFamily="18" charset="0"/>
                        </a:rPr>
                        <m:t>𝑩</m:t>
                      </m:r>
                    </m:oMath>
                  </m:oMathPara>
                </a14:m>
                <a:endParaRPr lang="en-US" sz="2400" b="1" dirty="0"/>
              </a:p>
            </p:txBody>
          </p:sp>
        </mc:Choice>
        <mc:Fallback xmlns="">
          <p:sp>
            <p:nvSpPr>
              <p:cNvPr id="8" name="TextBox 7">
                <a:extLst>
                  <a:ext uri="{FF2B5EF4-FFF2-40B4-BE49-F238E27FC236}">
                    <a16:creationId xmlns:a16="http://schemas.microsoft.com/office/drawing/2014/main" id="{9302EAA2-BB11-E8DB-23BA-5E89ED71C693}"/>
                  </a:ext>
                </a:extLst>
              </p:cNvPr>
              <p:cNvSpPr txBox="1">
                <a:spLocks noRot="1" noChangeAspect="1" noMove="1" noResize="1" noEditPoints="1" noAdjustHandles="1" noChangeArrowheads="1" noChangeShapeType="1" noTextEdit="1"/>
              </p:cNvSpPr>
              <p:nvPr/>
            </p:nvSpPr>
            <p:spPr>
              <a:xfrm>
                <a:off x="5221327" y="1164025"/>
                <a:ext cx="690769" cy="461665"/>
              </a:xfrm>
              <a:prstGeom prst="rect">
                <a:avLst/>
              </a:prstGeom>
              <a:blipFill>
                <a:blip r:embed="rId4"/>
                <a:stretch>
                  <a:fillRect/>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021DD4B1-1A07-84A3-8808-9872A80ED141}"/>
              </a:ext>
            </a:extLst>
          </p:cNvPr>
          <p:cNvSpPr/>
          <p:nvPr/>
        </p:nvSpPr>
        <p:spPr>
          <a:xfrm>
            <a:off x="500289" y="1335484"/>
            <a:ext cx="3256654" cy="32566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A06A070-A52A-A4D4-0D1D-56AB7E7C7379}"/>
              </a:ext>
            </a:extLst>
          </p:cNvPr>
          <p:cNvSpPr/>
          <p:nvPr/>
        </p:nvSpPr>
        <p:spPr>
          <a:xfrm>
            <a:off x="2883843" y="1335484"/>
            <a:ext cx="3256654" cy="325665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790FBE1B-D971-39B4-9913-3305507860F2}"/>
                  </a:ext>
                </a:extLst>
              </p:cNvPr>
              <p:cNvSpPr>
                <a:spLocks noGrp="1"/>
              </p:cNvSpPr>
              <p:nvPr>
                <p:ph idx="1"/>
              </p:nvPr>
            </p:nvSpPr>
            <p:spPr>
              <a:xfrm>
                <a:off x="925683" y="4683514"/>
                <a:ext cx="5556394" cy="2548891"/>
              </a:xfrm>
            </p:spPr>
            <p:txBody>
              <a:bodyPr>
                <a:normAutofit/>
              </a:bodyPr>
              <a:lstStyle/>
              <a:p>
                <a:pPr marL="0" indent="0">
                  <a:buNone/>
                </a:pPr>
                <a:r>
                  <a:rPr lang="en-US" sz="2200" b="1" dirty="0"/>
                  <a:t>This region </a:t>
                </a:r>
                <a14:m>
                  <m:oMath xmlns:m="http://schemas.openxmlformats.org/officeDocument/2006/math">
                    <m:r>
                      <a:rPr lang="en-US" sz="2400" b="1" i="1">
                        <a:latin typeface="Cambria Math" panose="02040503050406030204" pitchFamily="18" charset="0"/>
                        <a:sym typeface="Wingdings" panose="05000000000000000000" pitchFamily="2" charset="2"/>
                      </a:rPr>
                      <m:t>𝑨</m:t>
                    </m:r>
                    <m:r>
                      <a:rPr lang="en-US" sz="2400" b="1" i="1">
                        <a:latin typeface="Cambria Math" panose="02040503050406030204" pitchFamily="18" charset="0"/>
                        <a:sym typeface="Wingdings" panose="05000000000000000000" pitchFamily="2" charset="2"/>
                      </a:rPr>
                      <m:t>∩</m:t>
                    </m:r>
                    <m:r>
                      <a:rPr lang="en-US" sz="2400" b="1" i="1">
                        <a:latin typeface="Cambria Math" panose="02040503050406030204" pitchFamily="18" charset="0"/>
                        <a:sym typeface="Wingdings" panose="05000000000000000000" pitchFamily="2" charset="2"/>
                      </a:rPr>
                      <m:t>𝑩</m:t>
                    </m:r>
                  </m:oMath>
                </a14:m>
                <a:r>
                  <a:rPr lang="en-US" sz="2200" b="1" dirty="0"/>
                  <a:t> has been counted twice! </a:t>
                </a:r>
              </a:p>
              <a:p>
                <a:pPr marL="0" indent="0">
                  <a:buNone/>
                </a:pPr>
                <a:endParaRPr lang="en-US" sz="2200" b="1" dirty="0"/>
              </a:p>
            </p:txBody>
          </p:sp>
        </mc:Choice>
        <mc:Fallback xmlns="">
          <p:sp>
            <p:nvSpPr>
              <p:cNvPr id="13" name="Content Placeholder 2">
                <a:extLst>
                  <a:ext uri="{FF2B5EF4-FFF2-40B4-BE49-F238E27FC236}">
                    <a16:creationId xmlns:a16="http://schemas.microsoft.com/office/drawing/2014/main" id="{790FBE1B-D971-39B4-9913-3305507860F2}"/>
                  </a:ext>
                </a:extLst>
              </p:cNvPr>
              <p:cNvSpPr>
                <a:spLocks noGrp="1" noRot="1" noChangeAspect="1" noMove="1" noResize="1" noEditPoints="1" noAdjustHandles="1" noChangeArrowheads="1" noChangeShapeType="1" noTextEdit="1"/>
              </p:cNvSpPr>
              <p:nvPr>
                <p:ph idx="1"/>
              </p:nvPr>
            </p:nvSpPr>
            <p:spPr>
              <a:xfrm>
                <a:off x="925683" y="4683514"/>
                <a:ext cx="5556394" cy="2548891"/>
              </a:xfrm>
              <a:blipFill>
                <a:blip r:embed="rId5"/>
                <a:stretch>
                  <a:fillRect l="-2305" t="-19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D2B9D8D0-AC98-457F-83EA-745B594E057A}"/>
                  </a:ext>
                </a:extLst>
              </p:cNvPr>
              <p:cNvSpPr/>
              <p:nvPr/>
            </p:nvSpPr>
            <p:spPr>
              <a:xfrm>
                <a:off x="7679831" y="1335484"/>
                <a:ext cx="3936930" cy="425378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Let’s start by adding the options from Delfino’s and Supreme… </a:t>
                </a:r>
                <a14:m>
                  <m:oMath xmlns:m="http://schemas.openxmlformats.org/officeDocument/2006/math">
                    <m:r>
                      <a:rPr lang="en-US" sz="2400" b="0" i="1" smtClean="0">
                        <a:solidFill>
                          <a:schemeClr val="tx1"/>
                        </a:solidFill>
                        <a:latin typeface="Cambria Math" panose="02040503050406030204" pitchFamily="18" charset="0"/>
                        <a:cs typeface="Segoe UI" panose="020B0502040204020203" pitchFamily="34" charset="0"/>
                      </a:rPr>
                      <m:t>6</m:t>
                    </m:r>
                    <m:r>
                      <a:rPr lang="en-US" sz="2400" b="0" i="1" smtClean="0">
                        <a:solidFill>
                          <a:schemeClr val="tx1"/>
                        </a:solidFill>
                        <a:latin typeface="Cambria Math" panose="02040503050406030204" pitchFamily="18" charset="0"/>
                        <a:cs typeface="Segoe UI" panose="020B0502040204020203" pitchFamily="34" charset="0"/>
                      </a:rPr>
                      <m:t>+</m:t>
                    </m:r>
                    <m:r>
                      <a:rPr lang="en-US" sz="2400" b="0" i="1" smtClean="0">
                        <a:solidFill>
                          <a:schemeClr val="tx1"/>
                        </a:solidFill>
                        <a:latin typeface="Cambria Math" panose="02040503050406030204" pitchFamily="18" charset="0"/>
                        <a:cs typeface="Segoe UI" panose="020B0502040204020203" pitchFamily="34" charset="0"/>
                      </a:rPr>
                      <m:t>4</m:t>
                    </m:r>
                  </m:oMath>
                </a14:m>
                <a:endParaRPr lang="en-US" sz="2400" dirty="0">
                  <a:solidFill>
                    <a:schemeClr val="tx1"/>
                  </a:solidFill>
                  <a:latin typeface="Segoe UI" panose="020B0502040204020203" pitchFamily="34" charset="0"/>
                  <a:cs typeface="Segoe UI" panose="020B0502040204020203" pitchFamily="34" charset="0"/>
                </a:endParaRPr>
              </a:p>
              <a:p>
                <a:endParaRPr lang="en-US" sz="2400" dirty="0">
                  <a:solidFill>
                    <a:schemeClr val="tx1"/>
                  </a:solidFill>
                  <a:latin typeface="Segoe UI" panose="020B0502040204020203" pitchFamily="34" charset="0"/>
                  <a:cs typeface="Segoe UI" panose="020B0502040204020203" pitchFamily="34" charset="0"/>
                </a:endParaRPr>
              </a:p>
              <a:p>
                <a:r>
                  <a:rPr lang="en-US" sz="2400" dirty="0">
                    <a:solidFill>
                      <a:schemeClr val="tx1"/>
                    </a:solidFill>
                    <a:latin typeface="Segoe UI" panose="020B0502040204020203" pitchFamily="34" charset="0"/>
                    <a:cs typeface="Segoe UI" panose="020B0502040204020203" pitchFamily="34" charset="0"/>
                  </a:rPr>
                  <a:t>Then we subtract out </a:t>
                </a:r>
                <a14:m>
                  <m:oMath xmlns:m="http://schemas.openxmlformats.org/officeDocument/2006/math">
                    <m:d>
                      <m:dPr>
                        <m:begChr m:val="|"/>
                        <m:endChr m:val="|"/>
                        <m:ctrlPr>
                          <a:rPr lang="en-US" sz="2400" b="0" i="1" smtClean="0">
                            <a:solidFill>
                              <a:schemeClr val="tx1"/>
                            </a:solidFill>
                            <a:latin typeface="Cambria Math" panose="02040503050406030204" pitchFamily="18" charset="0"/>
                            <a:cs typeface="Segoe UI" panose="020B0502040204020203" pitchFamily="34" charset="0"/>
                          </a:rPr>
                        </m:ctrlPr>
                      </m:dPr>
                      <m:e>
                        <m:r>
                          <a:rPr lang="en-US" sz="2400" b="0" i="1" smtClean="0">
                            <a:solidFill>
                              <a:schemeClr val="tx1"/>
                            </a:solidFill>
                            <a:latin typeface="Cambria Math" panose="02040503050406030204" pitchFamily="18" charset="0"/>
                            <a:cs typeface="Segoe UI" panose="020B0502040204020203" pitchFamily="34" charset="0"/>
                          </a:rPr>
                          <m:t>𝐴</m:t>
                        </m:r>
                        <m:r>
                          <a:rPr lang="en-US" sz="2400" b="0" i="1" smtClean="0">
                            <a:solidFill>
                              <a:schemeClr val="tx1"/>
                            </a:solidFill>
                            <a:latin typeface="Cambria Math" panose="02040503050406030204" pitchFamily="18" charset="0"/>
                            <a:cs typeface="Segoe UI" panose="020B0502040204020203" pitchFamily="34" charset="0"/>
                          </a:rPr>
                          <m:t>∩</m:t>
                        </m:r>
                        <m:r>
                          <a:rPr lang="en-US" sz="2400" b="0" i="1" smtClean="0">
                            <a:solidFill>
                              <a:schemeClr val="tx1"/>
                            </a:solidFill>
                            <a:latin typeface="Cambria Math" panose="02040503050406030204" pitchFamily="18" charset="0"/>
                            <a:cs typeface="Segoe UI" panose="020B0502040204020203" pitchFamily="34" charset="0"/>
                          </a:rPr>
                          <m:t>𝐵</m:t>
                        </m:r>
                      </m:e>
                    </m:d>
                    <m:r>
                      <a:rPr lang="en-US" sz="2400" b="0" i="1" smtClean="0">
                        <a:solidFill>
                          <a:schemeClr val="tx1"/>
                        </a:solidFill>
                        <a:latin typeface="Cambria Math" panose="02040503050406030204" pitchFamily="18" charset="0"/>
                        <a:cs typeface="Segoe UI" panose="020B0502040204020203" pitchFamily="34" charset="0"/>
                      </a:rPr>
                      <m:t>=</m:t>
                    </m:r>
                    <m:r>
                      <a:rPr lang="en-US" sz="2400" b="0" i="1" smtClean="0">
                        <a:solidFill>
                          <a:schemeClr val="tx1"/>
                        </a:solidFill>
                        <a:latin typeface="Cambria Math" panose="02040503050406030204" pitchFamily="18" charset="0"/>
                        <a:cs typeface="Segoe UI" panose="020B0502040204020203" pitchFamily="34" charset="0"/>
                      </a:rPr>
                      <m:t>2</m:t>
                    </m:r>
                  </m:oMath>
                </a14:m>
                <a:r>
                  <a:rPr lang="en-US" sz="2400" dirty="0">
                    <a:solidFill>
                      <a:schemeClr val="tx1"/>
                    </a:solidFill>
                    <a:latin typeface="Segoe UI" panose="020B0502040204020203" pitchFamily="34" charset="0"/>
                    <a:cs typeface="Segoe UI" panose="020B0502040204020203" pitchFamily="34" charset="0"/>
                  </a:rPr>
                  <a:t> because we want to region counted exactly once. </a:t>
                </a:r>
              </a:p>
              <a:p>
                <a:endParaRPr lang="en-US" sz="2400" dirty="0">
                  <a:solidFill>
                    <a:schemeClr val="tx1"/>
                  </a:solidFill>
                  <a:latin typeface="Segoe UI" panose="020B0502040204020203" pitchFamily="34" charset="0"/>
                  <a:cs typeface="Segoe UI" panose="020B0502040204020203" pitchFamily="34" charset="0"/>
                </a:endParaRPr>
              </a:p>
              <a:p>
                <a:pPr/>
                <a14:m>
                  <m:oMathPara xmlns:m="http://schemas.openxmlformats.org/officeDocument/2006/math">
                    <m:oMathParaPr>
                      <m:jc m:val="centerGroup"/>
                    </m:oMathParaPr>
                    <m:oMath xmlns:m="http://schemas.openxmlformats.org/officeDocument/2006/math">
                      <m:d>
                        <m:dPr>
                          <m:begChr m:val="|"/>
                          <m:endChr m:val="|"/>
                          <m:ctrlPr>
                            <a:rPr lang="en-US" sz="2400" b="1" i="1" smtClean="0">
                              <a:solidFill>
                                <a:schemeClr val="tx1"/>
                              </a:solidFill>
                              <a:latin typeface="Cambria Math" panose="02040503050406030204" pitchFamily="18" charset="0"/>
                              <a:cs typeface="Segoe UI" panose="020B0502040204020203" pitchFamily="34" charset="0"/>
                            </a:rPr>
                          </m:ctrlPr>
                        </m:dPr>
                        <m:e>
                          <m:r>
                            <a:rPr lang="en-US" sz="2400" b="1" i="1" smtClean="0">
                              <a:solidFill>
                                <a:schemeClr val="tx1"/>
                              </a:solidFill>
                              <a:latin typeface="Cambria Math" panose="02040503050406030204" pitchFamily="18" charset="0"/>
                              <a:cs typeface="Segoe UI" panose="020B0502040204020203" pitchFamily="34" charset="0"/>
                            </a:rPr>
                            <m:t>𝑨</m:t>
                          </m:r>
                          <m:r>
                            <a:rPr lang="en-US" sz="2400" b="1" i="1" smtClean="0">
                              <a:solidFill>
                                <a:schemeClr val="tx1"/>
                              </a:solidFill>
                              <a:latin typeface="Cambria Math" panose="02040503050406030204" pitchFamily="18" charset="0"/>
                              <a:cs typeface="Segoe UI" panose="020B0502040204020203" pitchFamily="34" charset="0"/>
                            </a:rPr>
                            <m:t>∪</m:t>
                          </m:r>
                          <m:r>
                            <a:rPr lang="en-US" sz="2400" b="1" i="1" smtClean="0">
                              <a:solidFill>
                                <a:schemeClr val="tx1"/>
                              </a:solidFill>
                              <a:latin typeface="Cambria Math" panose="02040503050406030204" pitchFamily="18" charset="0"/>
                              <a:cs typeface="Segoe UI" panose="020B0502040204020203" pitchFamily="34" charset="0"/>
                            </a:rPr>
                            <m:t>𝑩</m:t>
                          </m:r>
                        </m:e>
                      </m:d>
                      <m:r>
                        <a:rPr lang="en-US" sz="2400" b="1" i="1" smtClean="0">
                          <a:solidFill>
                            <a:schemeClr val="tx1"/>
                          </a:solidFill>
                          <a:latin typeface="Cambria Math" panose="02040503050406030204" pitchFamily="18" charset="0"/>
                          <a:cs typeface="Segoe UI" panose="020B0502040204020203" pitchFamily="34" charset="0"/>
                        </a:rPr>
                        <m:t>=</m:t>
                      </m:r>
                      <m:r>
                        <a:rPr lang="en-US" sz="2400" b="1" i="1" smtClean="0">
                          <a:solidFill>
                            <a:schemeClr val="tx1"/>
                          </a:solidFill>
                          <a:latin typeface="Cambria Math" panose="02040503050406030204" pitchFamily="18" charset="0"/>
                          <a:cs typeface="Segoe UI" panose="020B0502040204020203" pitchFamily="34" charset="0"/>
                        </a:rPr>
                        <m:t>𝟔</m:t>
                      </m:r>
                      <m:r>
                        <a:rPr lang="en-US" sz="2400" b="1" i="1" smtClean="0">
                          <a:solidFill>
                            <a:schemeClr val="tx1"/>
                          </a:solidFill>
                          <a:latin typeface="Cambria Math" panose="02040503050406030204" pitchFamily="18" charset="0"/>
                          <a:cs typeface="Segoe UI" panose="020B0502040204020203" pitchFamily="34" charset="0"/>
                        </a:rPr>
                        <m:t>+</m:t>
                      </m:r>
                      <m:r>
                        <a:rPr lang="en-US" sz="2400" b="1" i="1" smtClean="0">
                          <a:solidFill>
                            <a:schemeClr val="tx1"/>
                          </a:solidFill>
                          <a:latin typeface="Cambria Math" panose="02040503050406030204" pitchFamily="18" charset="0"/>
                          <a:cs typeface="Segoe UI" panose="020B0502040204020203" pitchFamily="34" charset="0"/>
                        </a:rPr>
                        <m:t>𝟒</m:t>
                      </m:r>
                      <m:r>
                        <a:rPr lang="en-US" sz="2400" b="1" i="1" smtClean="0">
                          <a:solidFill>
                            <a:schemeClr val="tx1"/>
                          </a:solidFill>
                          <a:latin typeface="Cambria Math" panose="02040503050406030204" pitchFamily="18" charset="0"/>
                          <a:cs typeface="Segoe UI" panose="020B0502040204020203" pitchFamily="34" charset="0"/>
                        </a:rPr>
                        <m:t>−</m:t>
                      </m:r>
                      <m:r>
                        <a:rPr lang="en-US" sz="2400" b="1" i="1" smtClean="0">
                          <a:solidFill>
                            <a:schemeClr val="tx1"/>
                          </a:solidFill>
                          <a:latin typeface="Cambria Math" panose="02040503050406030204" pitchFamily="18" charset="0"/>
                          <a:cs typeface="Segoe UI" panose="020B0502040204020203" pitchFamily="34" charset="0"/>
                        </a:rPr>
                        <m:t>𝟐</m:t>
                      </m:r>
                    </m:oMath>
                  </m:oMathPara>
                </a14:m>
                <a:endParaRPr lang="en-US" sz="2400" b="1" dirty="0">
                  <a:solidFill>
                    <a:schemeClr val="tx1"/>
                  </a:solidFill>
                  <a:latin typeface="Segoe UI" panose="020B0502040204020203" pitchFamily="34" charset="0"/>
                  <a:cs typeface="Segoe UI" panose="020B0502040204020203" pitchFamily="34" charset="0"/>
                </a:endParaRPr>
              </a:p>
            </p:txBody>
          </p:sp>
        </mc:Choice>
        <mc:Fallback xmlns="">
          <p:sp>
            <p:nvSpPr>
              <p:cNvPr id="3" name="Rectangle: Rounded Corners 2">
                <a:extLst>
                  <a:ext uri="{FF2B5EF4-FFF2-40B4-BE49-F238E27FC236}">
                    <a16:creationId xmlns:a16="http://schemas.microsoft.com/office/drawing/2014/main" id="{D2B9D8D0-AC98-457F-83EA-745B594E057A}"/>
                  </a:ext>
                </a:extLst>
              </p:cNvPr>
              <p:cNvSpPr>
                <a:spLocks noRot="1" noChangeAspect="1" noMove="1" noResize="1" noEditPoints="1" noAdjustHandles="1" noChangeArrowheads="1" noChangeShapeType="1" noTextEdit="1"/>
              </p:cNvSpPr>
              <p:nvPr/>
            </p:nvSpPr>
            <p:spPr>
              <a:xfrm>
                <a:off x="7679831" y="1335484"/>
                <a:ext cx="3936930" cy="4253786"/>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4801FC-A963-E528-9118-25DED906C2CA}"/>
                  </a:ext>
                </a:extLst>
              </p:cNvPr>
              <p:cNvSpPr txBox="1"/>
              <p:nvPr/>
            </p:nvSpPr>
            <p:spPr>
              <a:xfrm>
                <a:off x="2762432" y="1030193"/>
                <a:ext cx="9945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3"/>
                          </a:solidFill>
                          <a:latin typeface="Cambria Math" panose="02040503050406030204" pitchFamily="18" charset="0"/>
                        </a:rPr>
                        <m:t>𝑨</m:t>
                      </m:r>
                      <m:r>
                        <a:rPr lang="en-US" sz="2400" b="1" i="1" smtClean="0">
                          <a:solidFill>
                            <a:schemeClr val="accent3"/>
                          </a:solidFill>
                          <a:latin typeface="Cambria Math" panose="02040503050406030204" pitchFamily="18" charset="0"/>
                        </a:rPr>
                        <m:t>∩</m:t>
                      </m:r>
                      <m:r>
                        <a:rPr lang="en-US" sz="2400" b="1" i="1" smtClean="0">
                          <a:solidFill>
                            <a:schemeClr val="accent3"/>
                          </a:solidFill>
                          <a:latin typeface="Cambria Math" panose="02040503050406030204" pitchFamily="18" charset="0"/>
                        </a:rPr>
                        <m:t>𝑩</m:t>
                      </m:r>
                    </m:oMath>
                  </m:oMathPara>
                </a14:m>
                <a:endParaRPr lang="en-US" sz="2400" b="1" dirty="0"/>
              </a:p>
            </p:txBody>
          </p:sp>
        </mc:Choice>
        <mc:Fallback xmlns="">
          <p:sp>
            <p:nvSpPr>
              <p:cNvPr id="5" name="TextBox 4">
                <a:extLst>
                  <a:ext uri="{FF2B5EF4-FFF2-40B4-BE49-F238E27FC236}">
                    <a16:creationId xmlns:a16="http://schemas.microsoft.com/office/drawing/2014/main" id="{B64801FC-A963-E528-9118-25DED906C2CA}"/>
                  </a:ext>
                </a:extLst>
              </p:cNvPr>
              <p:cNvSpPr txBox="1">
                <a:spLocks noRot="1" noChangeAspect="1" noMove="1" noResize="1" noEditPoints="1" noAdjustHandles="1" noChangeArrowheads="1" noChangeShapeType="1" noTextEdit="1"/>
              </p:cNvSpPr>
              <p:nvPr/>
            </p:nvSpPr>
            <p:spPr>
              <a:xfrm>
                <a:off x="2762432" y="1030193"/>
                <a:ext cx="994510" cy="461665"/>
              </a:xfrm>
              <a:prstGeom prst="rect">
                <a:avLst/>
              </a:prstGeom>
              <a:blipFill>
                <a:blip r:embed="rId7"/>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8B22E1E8-7D9E-DE2D-B310-5CD626BFEADB}"/>
              </a:ext>
            </a:extLst>
          </p:cNvPr>
          <p:cNvSpPr/>
          <p:nvPr/>
        </p:nvSpPr>
        <p:spPr>
          <a:xfrm>
            <a:off x="500288" y="1335484"/>
            <a:ext cx="3256654" cy="3256654"/>
          </a:xfrm>
          <a:prstGeom prst="ellipse">
            <a:avLst/>
          </a:prstGeom>
          <a:solidFill>
            <a:srgbClr val="FFCCCC">
              <a:alpha val="5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1C51401-457E-8828-1E76-ABF2CE0A1651}"/>
              </a:ext>
            </a:extLst>
          </p:cNvPr>
          <p:cNvSpPr/>
          <p:nvPr/>
        </p:nvSpPr>
        <p:spPr>
          <a:xfrm>
            <a:off x="2883843" y="1335484"/>
            <a:ext cx="3256654" cy="3256654"/>
          </a:xfrm>
          <a:prstGeom prst="ellipse">
            <a:avLst/>
          </a:prstGeom>
          <a:solidFill>
            <a:schemeClr val="accent1">
              <a:lumMod val="40000"/>
              <a:lumOff val="60000"/>
              <a:alpha val="50196"/>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8E0D14AE-2FC7-8466-B665-E88852BF7166}"/>
              </a:ext>
            </a:extLst>
          </p:cNvPr>
          <p:cNvSpPr/>
          <p:nvPr/>
        </p:nvSpPr>
        <p:spPr>
          <a:xfrm rot="10800000">
            <a:off x="3163430" y="3308684"/>
            <a:ext cx="289629" cy="13291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31B532DC-00B0-CB0E-DBD3-5C86EFD4AE98}"/>
                  </a:ext>
                </a:extLst>
              </p:cNvPr>
              <p:cNvSpPr txBox="1">
                <a:spLocks/>
              </p:cNvSpPr>
              <p:nvPr/>
            </p:nvSpPr>
            <p:spPr>
              <a:xfrm>
                <a:off x="544760" y="5156291"/>
                <a:ext cx="12169210" cy="254889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14:m>
                  <m:oMath xmlns:m="http://schemas.openxmlformats.org/officeDocument/2006/math">
                    <m:r>
                      <a:rPr lang="en-US" i="1" dirty="0" smtClean="0">
                        <a:latin typeface="Cambria Math" panose="02040503050406030204" pitchFamily="18" charset="0"/>
                      </a:rPr>
                      <m:t>𝐴</m:t>
                    </m:r>
                  </m:oMath>
                </a14:m>
                <a:r>
                  <a:rPr lang="en-US" dirty="0"/>
                  <a:t> ~ set of pizzas from Delfino’s </a:t>
                </a:r>
                <a:r>
                  <a:rPr lang="en-US" dirty="0">
                    <a:sym typeface="Wingdings" panose="05000000000000000000" pitchFamily="2" charset="2"/>
                  </a:rPr>
                  <a:t> </a:t>
                </a:r>
                <a14:m>
                  <m:oMath xmlns:m="http://schemas.openxmlformats.org/officeDocument/2006/math">
                    <m:d>
                      <m:dPr>
                        <m:begChr m:val="|"/>
                        <m:endChr m:val="|"/>
                        <m:ctrlPr>
                          <a:rPr lang="en-US" i="1" smtClean="0">
                            <a:latin typeface="Cambria Math" panose="02040503050406030204" pitchFamily="18" charset="0"/>
                            <a:sym typeface="Wingdings" panose="05000000000000000000" pitchFamily="2" charset="2"/>
                          </a:rPr>
                        </m:ctrlPr>
                      </m:dPr>
                      <m:e>
                        <m:r>
                          <a:rPr lang="en-US" i="1" smtClean="0">
                            <a:latin typeface="Cambria Math" panose="02040503050406030204" pitchFamily="18" charset="0"/>
                            <a:sym typeface="Wingdings" panose="05000000000000000000" pitchFamily="2" charset="2"/>
                          </a:rPr>
                          <m:t>𝐴</m:t>
                        </m:r>
                      </m:e>
                    </m:d>
                    <m:r>
                      <a:rPr lang="en-US" i="1" smtClean="0">
                        <a:latin typeface="Cambria Math" panose="02040503050406030204" pitchFamily="18" charset="0"/>
                        <a:sym typeface="Wingdings" panose="05000000000000000000" pitchFamily="2" charset="2"/>
                      </a:rPr>
                      <m:t>=</m:t>
                    </m:r>
                    <m:r>
                      <a:rPr lang="en-US" i="1" smtClean="0">
                        <a:latin typeface="Cambria Math" panose="02040503050406030204" pitchFamily="18" charset="0"/>
                        <a:sym typeface="Wingdings" panose="05000000000000000000" pitchFamily="2" charset="2"/>
                      </a:rPr>
                      <m:t>6</m:t>
                    </m:r>
                  </m:oMath>
                </a14:m>
                <a:endParaRPr lang="en-US" dirty="0"/>
              </a:p>
              <a:p>
                <a14:m>
                  <m:oMath xmlns:m="http://schemas.openxmlformats.org/officeDocument/2006/math">
                    <m:r>
                      <a:rPr lang="en-US" i="1" smtClean="0">
                        <a:latin typeface="Cambria Math" panose="02040503050406030204" pitchFamily="18" charset="0"/>
                      </a:rPr>
                      <m:t>𝐵</m:t>
                    </m:r>
                  </m:oMath>
                </a14:m>
                <a:r>
                  <a:rPr lang="en-US" dirty="0"/>
                  <a:t> ~ set of pizzas from Supreme </a:t>
                </a:r>
                <a:r>
                  <a:rPr lang="en-US" dirty="0">
                    <a:sym typeface="Wingdings" panose="05000000000000000000" pitchFamily="2" charset="2"/>
                  </a:rPr>
                  <a:t> </a:t>
                </a:r>
                <a14:m>
                  <m:oMath xmlns:m="http://schemas.openxmlformats.org/officeDocument/2006/math">
                    <m:d>
                      <m:dPr>
                        <m:begChr m:val="|"/>
                        <m:endChr m:val="|"/>
                        <m:ctrlPr>
                          <a:rPr lang="en-US" i="1">
                            <a:latin typeface="Cambria Math" panose="02040503050406030204" pitchFamily="18" charset="0"/>
                            <a:sym typeface="Wingdings" panose="05000000000000000000" pitchFamily="2" charset="2"/>
                          </a:rPr>
                        </m:ctrlPr>
                      </m:dPr>
                      <m:e>
                        <m:r>
                          <a:rPr lang="en-US" i="1" smtClean="0">
                            <a:latin typeface="Cambria Math" panose="02040503050406030204" pitchFamily="18" charset="0"/>
                            <a:sym typeface="Wingdings" panose="05000000000000000000" pitchFamily="2" charset="2"/>
                          </a:rPr>
                          <m:t>𝐵</m:t>
                        </m:r>
                      </m:e>
                    </m:d>
                    <m:r>
                      <a:rPr lang="en-US" i="1">
                        <a:latin typeface="Cambria Math" panose="02040503050406030204" pitchFamily="18" charset="0"/>
                        <a:sym typeface="Wingdings" panose="05000000000000000000" pitchFamily="2" charset="2"/>
                      </a:rPr>
                      <m:t>=</m:t>
                    </m:r>
                    <m:r>
                      <a:rPr lang="en-US" i="1" smtClean="0">
                        <a:latin typeface="Cambria Math" panose="02040503050406030204" pitchFamily="18" charset="0"/>
                        <a:sym typeface="Wingdings" panose="05000000000000000000" pitchFamily="2" charset="2"/>
                      </a:rPr>
                      <m:t>4</m:t>
                    </m:r>
                  </m:oMath>
                </a14:m>
                <a:endParaRPr lang="en-US" dirty="0"/>
              </a:p>
              <a:p>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n-US" i="1" smtClean="0">
                        <a:latin typeface="Cambria Math" panose="02040503050406030204" pitchFamily="18" charset="0"/>
                      </a:rPr>
                      <m:t>𝐵</m:t>
                    </m:r>
                  </m:oMath>
                </a14:m>
                <a:r>
                  <a:rPr lang="en-US" dirty="0"/>
                  <a:t> ~ set of pizzas in both Delfino’s and Supreme </a:t>
                </a:r>
                <a:r>
                  <a:rPr lang="en-US" dirty="0">
                    <a:sym typeface="Wingdings" panose="05000000000000000000" pitchFamily="2" charset="2"/>
                  </a:rPr>
                  <a:t> </a:t>
                </a:r>
                <a14:m>
                  <m:oMath xmlns:m="http://schemas.openxmlformats.org/officeDocument/2006/math">
                    <m:d>
                      <m:dPr>
                        <m:begChr m:val="|"/>
                        <m:endChr m:val="|"/>
                        <m:ctrlPr>
                          <a:rPr lang="en-US" i="1" smtClean="0">
                            <a:latin typeface="Cambria Math" panose="02040503050406030204" pitchFamily="18" charset="0"/>
                            <a:sym typeface="Wingdings" panose="05000000000000000000" pitchFamily="2" charset="2"/>
                          </a:rPr>
                        </m:ctrlPr>
                      </m:dPr>
                      <m:e>
                        <m:r>
                          <a:rPr lang="en-US" i="1" smtClean="0">
                            <a:latin typeface="Cambria Math" panose="02040503050406030204" pitchFamily="18" charset="0"/>
                            <a:sym typeface="Wingdings" panose="05000000000000000000" pitchFamily="2" charset="2"/>
                          </a:rPr>
                          <m:t>𝐴</m:t>
                        </m:r>
                        <m:r>
                          <a:rPr lang="en-US" i="1" smtClean="0">
                            <a:latin typeface="Cambria Math" panose="02040503050406030204" pitchFamily="18" charset="0"/>
                            <a:sym typeface="Wingdings" panose="05000000000000000000" pitchFamily="2" charset="2"/>
                          </a:rPr>
                          <m:t>∩</m:t>
                        </m:r>
                        <m:r>
                          <a:rPr lang="en-US" i="1" smtClean="0">
                            <a:latin typeface="Cambria Math" panose="02040503050406030204" pitchFamily="18" charset="0"/>
                            <a:sym typeface="Wingdings" panose="05000000000000000000" pitchFamily="2" charset="2"/>
                          </a:rPr>
                          <m:t>𝐵</m:t>
                        </m:r>
                      </m:e>
                    </m:d>
                    <m:r>
                      <a:rPr lang="en-US" i="1" smtClean="0">
                        <a:latin typeface="Cambria Math" panose="02040503050406030204" pitchFamily="18" charset="0"/>
                        <a:sym typeface="Wingdings" panose="05000000000000000000" pitchFamily="2" charset="2"/>
                      </a:rPr>
                      <m:t>=</m:t>
                    </m:r>
                    <m:r>
                      <a:rPr lang="en-US" i="1" smtClean="0">
                        <a:latin typeface="Cambria Math" panose="02040503050406030204" pitchFamily="18" charset="0"/>
                        <a:sym typeface="Wingdings" panose="05000000000000000000" pitchFamily="2" charset="2"/>
                      </a:rPr>
                      <m:t>2</m:t>
                    </m:r>
                  </m:oMath>
                </a14:m>
                <a:endParaRPr lang="en-US" dirty="0"/>
              </a:p>
            </p:txBody>
          </p:sp>
        </mc:Choice>
        <mc:Fallback xmlns="">
          <p:sp>
            <p:nvSpPr>
              <p:cNvPr id="14" name="Content Placeholder 2">
                <a:extLst>
                  <a:ext uri="{FF2B5EF4-FFF2-40B4-BE49-F238E27FC236}">
                    <a16:creationId xmlns:a16="http://schemas.microsoft.com/office/drawing/2014/main" id="{31B532DC-00B0-CB0E-DBD3-5C86EFD4AE98}"/>
                  </a:ext>
                </a:extLst>
              </p:cNvPr>
              <p:cNvSpPr txBox="1">
                <a:spLocks noRot="1" noChangeAspect="1" noMove="1" noResize="1" noEditPoints="1" noAdjustHandles="1" noChangeArrowheads="1" noChangeShapeType="1" noTextEdit="1"/>
              </p:cNvSpPr>
              <p:nvPr/>
            </p:nvSpPr>
            <p:spPr>
              <a:xfrm>
                <a:off x="544760" y="5156291"/>
                <a:ext cx="12169210" cy="2548891"/>
              </a:xfrm>
              <a:prstGeom prst="rect">
                <a:avLst/>
              </a:prstGeom>
              <a:blipFill>
                <a:blip r:embed="rId8"/>
                <a:stretch>
                  <a:fillRect t="-4306"/>
                </a:stretch>
              </a:blipFill>
            </p:spPr>
            <p:txBody>
              <a:bodyPr/>
              <a:lstStyle/>
              <a:p>
                <a:r>
                  <a:rPr lang="en-US">
                    <a:noFill/>
                  </a:rPr>
                  <a:t> </a:t>
                </a:r>
              </a:p>
            </p:txBody>
          </p:sp>
        </mc:Fallback>
      </mc:AlternateContent>
    </p:spTree>
    <p:extLst>
      <p:ext uri="{BB962C8B-B14F-4D97-AF65-F5344CB8AC3E}">
        <p14:creationId xmlns:p14="http://schemas.microsoft.com/office/powerpoint/2010/main" val="2182401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15FB-D45C-4A3C-9D26-09E620B4AD03}"/>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1150AC-6DB9-478D-BD55-AE6A7373DCF8}"/>
                  </a:ext>
                </a:extLst>
              </p:cNvPr>
              <p:cNvSpPr>
                <a:spLocks noGrp="1"/>
              </p:cNvSpPr>
              <p:nvPr>
                <p:ph idx="1"/>
              </p:nvPr>
            </p:nvSpPr>
            <p:spPr/>
            <p:txBody>
              <a:bodyPr/>
              <a:lstStyle/>
              <a:p>
                <a:r>
                  <a:rPr lang="en-US" dirty="0"/>
                  <a:t>The sum rule says when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and </a:t>
                </a:r>
                <a14:m>
                  <m:oMath xmlns:m="http://schemas.openxmlformats.org/officeDocument/2006/math">
                    <m:r>
                      <a:rPr lang="en-US" b="0" i="1" smtClean="0">
                        <a:latin typeface="Cambria Math" panose="02040503050406030204" pitchFamily="18" charset="0"/>
                      </a:rPr>
                      <m:t>𝐵</m:t>
                    </m:r>
                  </m:oMath>
                </a14:m>
                <a:r>
                  <a:rPr lang="en-US" dirty="0"/>
                  <a:t> are disjoint (no intersection), then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a:t>
                </a:r>
              </a:p>
              <a:p>
                <a:r>
                  <a:rPr lang="en-US" dirty="0"/>
                  <a:t>What about when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aren’t disjoint? </a:t>
                </a:r>
              </a:p>
              <a:p>
                <a:endParaRPr lang="en-US" dirty="0"/>
              </a:p>
            </p:txBody>
          </p:sp>
        </mc:Choice>
        <mc:Fallback xmlns="">
          <p:sp>
            <p:nvSpPr>
              <p:cNvPr id="3" name="Content Placeholder 2">
                <a:extLst>
                  <a:ext uri="{FF2B5EF4-FFF2-40B4-BE49-F238E27FC236}">
                    <a16:creationId xmlns:a16="http://schemas.microsoft.com/office/drawing/2014/main" id="{0E1150AC-6DB9-478D-BD55-AE6A7373DCF8}"/>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080E8B-7E7E-4DFF-B169-F8A1CE23D2FA}"/>
                  </a:ext>
                </a:extLst>
              </p:cNvPr>
              <p:cNvSpPr txBox="1"/>
              <p:nvPr/>
            </p:nvSpPr>
            <p:spPr>
              <a:xfrm>
                <a:off x="7777370" y="3370446"/>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𝐴</m:t>
                      </m:r>
                    </m:oMath>
                  </m:oMathPara>
                </a14:m>
                <a:endParaRPr lang="en-US" sz="2400" dirty="0"/>
              </a:p>
            </p:txBody>
          </p:sp>
        </mc:Choice>
        <mc:Fallback xmlns="">
          <p:sp>
            <p:nvSpPr>
              <p:cNvPr id="6" name="TextBox 5">
                <a:extLst>
                  <a:ext uri="{FF2B5EF4-FFF2-40B4-BE49-F238E27FC236}">
                    <a16:creationId xmlns:a16="http://schemas.microsoft.com/office/drawing/2014/main" id="{51080E8B-7E7E-4DFF-B169-F8A1CE23D2FA}"/>
                  </a:ext>
                </a:extLst>
              </p:cNvPr>
              <p:cNvSpPr txBox="1">
                <a:spLocks noRot="1" noChangeAspect="1" noMove="1" noResize="1" noEditPoints="1" noAdjustHandles="1" noChangeArrowheads="1" noChangeShapeType="1" noTextEdit="1"/>
              </p:cNvSpPr>
              <p:nvPr/>
            </p:nvSpPr>
            <p:spPr>
              <a:xfrm>
                <a:off x="7777370" y="3370446"/>
                <a:ext cx="690769"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33CAF9-3D26-41B8-843C-A202AC7CBE34}"/>
                  </a:ext>
                </a:extLst>
              </p:cNvPr>
              <p:cNvSpPr txBox="1"/>
              <p:nvPr/>
            </p:nvSpPr>
            <p:spPr>
              <a:xfrm>
                <a:off x="10520339" y="3370445"/>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B0F0"/>
                          </a:solidFill>
                          <a:latin typeface="Cambria Math" panose="02040503050406030204" pitchFamily="18" charset="0"/>
                        </a:rPr>
                        <m:t>𝐵</m:t>
                      </m:r>
                    </m:oMath>
                  </m:oMathPara>
                </a14:m>
                <a:endParaRPr lang="en-US" sz="2400" dirty="0"/>
              </a:p>
            </p:txBody>
          </p:sp>
        </mc:Choice>
        <mc:Fallback xmlns="">
          <p:sp>
            <p:nvSpPr>
              <p:cNvPr id="7" name="TextBox 6">
                <a:extLst>
                  <a:ext uri="{FF2B5EF4-FFF2-40B4-BE49-F238E27FC236}">
                    <a16:creationId xmlns:a16="http://schemas.microsoft.com/office/drawing/2014/main" id="{4033CAF9-3D26-41B8-843C-A202AC7CBE34}"/>
                  </a:ext>
                </a:extLst>
              </p:cNvPr>
              <p:cNvSpPr txBox="1">
                <a:spLocks noRot="1" noChangeAspect="1" noMove="1" noResize="1" noEditPoints="1" noAdjustHandles="1" noChangeArrowheads="1" noChangeShapeType="1" noTextEdit="1"/>
              </p:cNvSpPr>
              <p:nvPr/>
            </p:nvSpPr>
            <p:spPr>
              <a:xfrm>
                <a:off x="10520339" y="3370445"/>
                <a:ext cx="690769"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6D36C2-9287-42AC-A2A1-E98BA9DDD182}"/>
                  </a:ext>
                </a:extLst>
              </p:cNvPr>
              <p:cNvSpPr txBox="1"/>
              <p:nvPr/>
            </p:nvSpPr>
            <p:spPr>
              <a:xfrm>
                <a:off x="9053951" y="3388668"/>
                <a:ext cx="9945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𝐴</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𝐵</m:t>
                      </m:r>
                    </m:oMath>
                  </m:oMathPara>
                </a14:m>
                <a:endParaRPr lang="en-US" sz="2400" dirty="0"/>
              </a:p>
            </p:txBody>
          </p:sp>
        </mc:Choice>
        <mc:Fallback xmlns="">
          <p:sp>
            <p:nvSpPr>
              <p:cNvPr id="8" name="TextBox 7">
                <a:extLst>
                  <a:ext uri="{FF2B5EF4-FFF2-40B4-BE49-F238E27FC236}">
                    <a16:creationId xmlns:a16="http://schemas.microsoft.com/office/drawing/2014/main" id="{4E6D36C2-9287-42AC-A2A1-E98BA9DDD182}"/>
                  </a:ext>
                </a:extLst>
              </p:cNvPr>
              <p:cNvSpPr txBox="1">
                <a:spLocks noRot="1" noChangeAspect="1" noMove="1" noResize="1" noEditPoints="1" noAdjustHandles="1" noChangeArrowheads="1" noChangeShapeType="1" noTextEdit="1"/>
              </p:cNvSpPr>
              <p:nvPr/>
            </p:nvSpPr>
            <p:spPr>
              <a:xfrm>
                <a:off x="9053951" y="3388668"/>
                <a:ext cx="994510" cy="461665"/>
              </a:xfrm>
              <a:prstGeom prst="rect">
                <a:avLst/>
              </a:prstGeom>
              <a:blipFill>
                <a:blip r:embed="rId6"/>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CECE3949-938D-4F08-89CB-4346D7DA008F}"/>
              </a:ext>
            </a:extLst>
          </p:cNvPr>
          <p:cNvSpPr/>
          <p:nvPr/>
        </p:nvSpPr>
        <p:spPr>
          <a:xfrm>
            <a:off x="7647343" y="3630794"/>
            <a:ext cx="2271091" cy="2271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58A5FD5-BB08-472E-A7FF-8530468C146C}"/>
              </a:ext>
            </a:extLst>
          </p:cNvPr>
          <p:cNvSpPr/>
          <p:nvPr/>
        </p:nvSpPr>
        <p:spPr>
          <a:xfrm>
            <a:off x="9144896" y="3608207"/>
            <a:ext cx="2271091" cy="227109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35BB0CC-145F-BE58-678E-9F8B5517450E}"/>
              </a:ext>
            </a:extLst>
          </p:cNvPr>
          <p:cNvGrpSpPr/>
          <p:nvPr/>
        </p:nvGrpSpPr>
        <p:grpSpPr>
          <a:xfrm>
            <a:off x="738605" y="3041260"/>
            <a:ext cx="6685593" cy="3089992"/>
            <a:chOff x="1185843" y="3429000"/>
            <a:chExt cx="5829338" cy="268644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00913CE-4063-901A-ABDD-05EEFF9965A1}"/>
                    </a:ext>
                  </a:extLst>
                </p:cNvPr>
                <p:cNvSpPr/>
                <p:nvPr/>
              </p:nvSpPr>
              <p:spPr>
                <a:xfrm>
                  <a:off x="1185843" y="3429000"/>
                  <a:ext cx="5829337" cy="26864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For any two sets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oMath>
                  </a14:m>
                  <a:r>
                    <a:rPr lang="en-US" sz="2800"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𝐵</m:t>
                      </m:r>
                    </m:oMath>
                  </a14:m>
                  <a:r>
                    <a:rPr lang="en-US" sz="2800" dirty="0">
                      <a:latin typeface="Segoe UI Semibold" panose="020B0702040204020203" pitchFamily="34" charset="0"/>
                      <a:cs typeface="Segoe UI Semibold" panose="020B0702040204020203" pitchFamily="34" charset="0"/>
                    </a:rPr>
                    <a:t>:</a:t>
                  </a:r>
                </a:p>
                <a:p>
                  <a:pPr/>
                  <a14:m>
                    <m:oMathPara xmlns:m="http://schemas.openxmlformats.org/officeDocument/2006/math">
                      <m:oMathParaPr>
                        <m:jc m:val="left"/>
                      </m:oMathParaPr>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𝐵</m:t>
                            </m:r>
                          </m:e>
                        </m:d>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oMath>
                    </m:oMathPara>
                  </a14:m>
                  <a:endParaRPr lang="en-US" sz="2800" dirty="0">
                    <a:latin typeface="Segoe UI Semibold" panose="020B0702040204020203" pitchFamily="34" charset="0"/>
                    <a:cs typeface="Segoe UI Semibold" panose="020B0702040204020203" pitchFamily="34" charset="0"/>
                  </a:endParaRPr>
                </a:p>
                <a:p>
                  <a:endParaRPr lang="en-US" sz="2800" dirty="0">
                    <a:latin typeface="Segoe UI Semibold" panose="020B0702040204020203" pitchFamily="34" charset="0"/>
                    <a:cs typeface="Segoe UI Semibold" panose="020B0702040204020203" pitchFamily="34" charset="0"/>
                  </a:endParaRPr>
                </a:p>
                <a:p>
                  <a:endParaRPr lang="en-US" sz="28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B00913CE-4063-901A-ABDD-05EEFF9965A1}"/>
                    </a:ext>
                  </a:extLst>
                </p:cNvPr>
                <p:cNvSpPr>
                  <a:spLocks noRot="1" noChangeAspect="1" noMove="1" noResize="1" noEditPoints="1" noAdjustHandles="1" noChangeArrowheads="1" noChangeShapeType="1" noTextEdit="1"/>
                </p:cNvSpPr>
                <p:nvPr/>
              </p:nvSpPr>
              <p:spPr>
                <a:xfrm>
                  <a:off x="1185843" y="3429000"/>
                  <a:ext cx="5829337" cy="2686444"/>
                </a:xfrm>
                <a:prstGeom prst="rect">
                  <a:avLst/>
                </a:prstGeom>
                <a:blipFill>
                  <a:blip r:embed="rId7"/>
                  <a:stretch>
                    <a:fillRect l="-1823"/>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50093459-0F9D-355F-23DF-10A976DB3BF7}"/>
                </a:ext>
              </a:extLst>
            </p:cNvPr>
            <p:cNvSpPr/>
            <p:nvPr/>
          </p:nvSpPr>
          <p:spPr>
            <a:xfrm>
              <a:off x="1195367" y="3429001"/>
              <a:ext cx="5819814" cy="4821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Principle of Inclusion-Exclusion</a:t>
              </a:r>
            </a:p>
          </p:txBody>
        </p:sp>
      </p:grpSp>
    </p:spTree>
    <p:extLst>
      <p:ext uri="{BB962C8B-B14F-4D97-AF65-F5344CB8AC3E}">
        <p14:creationId xmlns:p14="http://schemas.microsoft.com/office/powerpoint/2010/main" val="248798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3A645BA-BEE9-4D25-A734-79F4F4705424}"/>
                  </a:ext>
                </a:extLst>
              </p:cNvPr>
              <p:cNvSpPr>
                <a:spLocks noGrp="1"/>
              </p:cNvSpPr>
              <p:nvPr>
                <p:ph type="title"/>
              </p:nvPr>
            </p:nvSpPr>
            <p:spPr/>
            <p:txBody>
              <a:bodyPr/>
              <a:lstStyle/>
              <a:p>
                <a:r>
                  <a:rPr lang="en-US" b="0" dirty="0"/>
                  <a:t>Recap: </a:t>
                </a:r>
                <a14:m>
                  <m:oMath xmlns:m="http://schemas.openxmlformats.org/officeDocument/2006/math">
                    <m:r>
                      <a:rPr lang="en-US" b="0" i="1" smtClean="0">
                        <a:latin typeface="Cambria Math" panose="02040503050406030204" pitchFamily="18" charset="0"/>
                      </a:rPr>
                      <m:t>𝑘</m:t>
                    </m:r>
                  </m:oMath>
                </a14:m>
                <a:r>
                  <a:rPr lang="en-US" dirty="0"/>
                  <a:t>-permutation</a:t>
                </a:r>
              </a:p>
            </p:txBody>
          </p:sp>
        </mc:Choice>
        <mc:Fallback xmlns="">
          <p:sp>
            <p:nvSpPr>
              <p:cNvPr id="2" name="Title 1">
                <a:extLst>
                  <a:ext uri="{FF2B5EF4-FFF2-40B4-BE49-F238E27FC236}">
                    <a16:creationId xmlns:a16="http://schemas.microsoft.com/office/drawing/2014/main" id="{83A645BA-BEE9-4D25-A734-79F4F4705424}"/>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663ADD-4263-4329-A14A-D6486B9239B5}"/>
                  </a:ext>
                </a:extLst>
              </p:cNvPr>
              <p:cNvSpPr>
                <a:spLocks noGrp="1"/>
              </p:cNvSpPr>
              <p:nvPr>
                <p:ph idx="1"/>
              </p:nvPr>
            </p:nvSpPr>
            <p:spPr>
              <a:xfrm>
                <a:off x="575240" y="4077223"/>
                <a:ext cx="11457734" cy="2232137"/>
              </a:xfrm>
            </p:spPr>
            <p:txBody>
              <a:bodyPr>
                <a:normAutofit fontScale="92500"/>
              </a:bodyPr>
              <a:lstStyle/>
              <a:p>
                <a:r>
                  <a:rPr lang="en-US" dirty="0"/>
                  <a:t>Said out loud as “P n k” or “n permute </a:t>
                </a:r>
                <a14:m>
                  <m:oMath xmlns:m="http://schemas.openxmlformats.org/officeDocument/2006/math">
                    <m:r>
                      <a:rPr lang="en-US" b="0" i="1" smtClean="0">
                        <a:latin typeface="Cambria Math" panose="02040503050406030204" pitchFamily="18" charset="0"/>
                      </a:rPr>
                      <m:t>𝑘</m:t>
                    </m:r>
                  </m:oMath>
                </a14:m>
                <a:r>
                  <a:rPr lang="en-US" dirty="0"/>
                  <a:t>” or “n pick k”</a:t>
                </a:r>
              </a:p>
              <a:p>
                <a:r>
                  <a:rPr lang="en-US" dirty="0"/>
                  <a:t>Alternative notation:</a:t>
                </a:r>
                <a14:m>
                  <m:oMath xmlns:m="http://schemas.openxmlformats.org/officeDocument/2006/math">
                    <m:sSub>
                      <m:sSubPr>
                        <m:ctrlPr>
                          <a:rPr lang="en-US" b="0" i="1" smtClean="0">
                            <a:latin typeface="Cambria Math" panose="02040503050406030204" pitchFamily="18" charset="0"/>
                          </a:rPr>
                        </m:ctrlPr>
                      </m:sSubP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oMath>
                </a14:m>
                <a:endParaRPr lang="en-US" dirty="0"/>
              </a:p>
              <a:p>
                <a:endParaRPr lang="en-US" dirty="0"/>
              </a:p>
              <a:p>
                <a:r>
                  <a:rPr lang="en-US" b="0" dirty="0"/>
                  <a:t>Edge cases: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,0</m:t>
                        </m:r>
                      </m:e>
                    </m:d>
                    <m:r>
                      <a:rPr lang="en-US" b="0" i="1" smtClean="0">
                        <a:latin typeface="Cambria Math" panose="02040503050406030204" pitchFamily="18" charset="0"/>
                      </a:rPr>
                      <m:t>=1</m:t>
                    </m:r>
                  </m:oMath>
                </a14:m>
                <a:r>
                  <a:rPr lang="en-US" dirty="0"/>
                  <a: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&lt;0</m:t>
                    </m:r>
                  </m:oMath>
                </a14:m>
                <a:r>
                  <a:rPr lang="en-US" dirty="0"/>
                  <a:t> 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is undefined.</a:t>
                </a:r>
              </a:p>
            </p:txBody>
          </p:sp>
        </mc:Choice>
        <mc:Fallback xmlns="">
          <p:sp>
            <p:nvSpPr>
              <p:cNvPr id="3" name="Content Placeholder 2">
                <a:extLst>
                  <a:ext uri="{FF2B5EF4-FFF2-40B4-BE49-F238E27FC236}">
                    <a16:creationId xmlns:a16="http://schemas.microsoft.com/office/drawing/2014/main" id="{55663ADD-4263-4329-A14A-D6486B9239B5}"/>
                  </a:ext>
                </a:extLst>
              </p:cNvPr>
              <p:cNvSpPr>
                <a:spLocks noGrp="1" noRot="1" noChangeAspect="1" noMove="1" noResize="1" noEditPoints="1" noAdjustHandles="1" noChangeArrowheads="1" noChangeShapeType="1" noTextEdit="1"/>
              </p:cNvSpPr>
              <p:nvPr>
                <p:ph idx="1"/>
              </p:nvPr>
            </p:nvSpPr>
            <p:spPr>
              <a:xfrm>
                <a:off x="575240" y="4077223"/>
                <a:ext cx="11457734" cy="2232137"/>
              </a:xfrm>
              <a:blipFill>
                <a:blip r:embed="rId4"/>
                <a:stretch>
                  <a:fillRect l="-532" t="-409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FCA6332-53B5-42B7-9FFA-1532FA76E258}"/>
              </a:ext>
            </a:extLst>
          </p:cNvPr>
          <p:cNvGrpSpPr/>
          <p:nvPr/>
        </p:nvGrpSpPr>
        <p:grpSpPr>
          <a:xfrm>
            <a:off x="575239" y="1495862"/>
            <a:ext cx="9317314"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122CC60-FB30-4C77-BBBF-409AF86945A5}"/>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sequences of distinct symbols from a universe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1122CC60-FB30-4C77-BBBF-409AF86945A5}"/>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5"/>
                  <a:stretch>
                    <a:fillRect l="-850" r="-20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4DB8FE5-DCB3-4004-B565-740900D4D90E}"/>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-permutation</a:t>
                  </a:r>
                </a:p>
              </p:txBody>
            </p:sp>
          </mc:Choice>
          <mc:Fallback xmlns="">
            <p:sp>
              <p:nvSpPr>
                <p:cNvPr id="6" name="Rectangle 5">
                  <a:extLst>
                    <a:ext uri="{FF2B5EF4-FFF2-40B4-BE49-F238E27FC236}">
                      <a16:creationId xmlns:a16="http://schemas.microsoft.com/office/drawing/2014/main" id="{24DB8FE5-DCB3-4004-B565-740900D4D90E}"/>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6"/>
                  <a:stretch>
                    <a:fillRect t="-16484" b="-38462"/>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C5E04A35-1856-905A-2DA2-290F00313386}"/>
                  </a:ext>
                </a:extLst>
              </p:cNvPr>
              <p:cNvSpPr/>
              <p:nvPr/>
            </p:nvSpPr>
            <p:spPr>
              <a:xfrm>
                <a:off x="575239" y="3975652"/>
                <a:ext cx="11274628" cy="247815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ysClr val="windowText" lastClr="000000"/>
                    </a:solidFill>
                    <a:latin typeface="Segoe UI" panose="020B0502040204020203" pitchFamily="34" charset="0"/>
                    <a:cs typeface="Segoe UI" panose="020B0502040204020203" pitchFamily="34" charset="0"/>
                  </a:rPr>
                  <a:t>Examples:</a:t>
                </a:r>
              </a:p>
              <a:p>
                <a:pPr marL="457200" indent="-4572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Number of k-length strings made up of letters from the alphabet</a:t>
                </a:r>
              </a:p>
              <a:p>
                <a:pPr marL="457200" indent="-4572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Ordering k people from a group of n people in a line</a:t>
                </a:r>
              </a:p>
              <a:p>
                <a:pPr marL="457200" indent="-4572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Assigning k players from a team of n to k different positions (so order matters)</a:t>
                </a:r>
              </a:p>
              <a:p>
                <a:pPr marL="457200" indent="-4572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Awarding gold, silver, and bronze medal among n participants - </a:t>
                </a:r>
                <a14:m>
                  <m:oMath xmlns:m="http://schemas.openxmlformats.org/officeDocument/2006/math">
                    <m:r>
                      <a:rPr lang="en-US" sz="2400" b="0" i="1" smtClean="0">
                        <a:solidFill>
                          <a:sysClr val="windowText" lastClr="000000"/>
                        </a:solidFill>
                        <a:latin typeface="Cambria Math" panose="02040503050406030204" pitchFamily="18" charset="0"/>
                        <a:cs typeface="Segoe UI" panose="020B0502040204020203" pitchFamily="34" charset="0"/>
                      </a:rPr>
                      <m:t>𝑃</m:t>
                    </m:r>
                    <m:r>
                      <a:rPr lang="en-US" sz="2400" b="0" i="1" smtClean="0">
                        <a:solidFill>
                          <a:sysClr val="windowText" lastClr="000000"/>
                        </a:solidFill>
                        <a:latin typeface="Cambria Math" panose="02040503050406030204" pitchFamily="18" charset="0"/>
                        <a:cs typeface="Segoe UI" panose="020B0502040204020203" pitchFamily="34" charset="0"/>
                      </a:rPr>
                      <m:t>(</m:t>
                    </m:r>
                    <m:r>
                      <a:rPr lang="en-US" sz="2400" b="0" i="1" smtClean="0">
                        <a:solidFill>
                          <a:sysClr val="windowText" lastClr="000000"/>
                        </a:solidFill>
                        <a:latin typeface="Cambria Math" panose="02040503050406030204" pitchFamily="18" charset="0"/>
                        <a:cs typeface="Segoe UI" panose="020B0502040204020203" pitchFamily="34" charset="0"/>
                      </a:rPr>
                      <m:t>𝑛</m:t>
                    </m:r>
                    <m:r>
                      <a:rPr lang="en-US" sz="2400" b="0" i="1" smtClean="0">
                        <a:solidFill>
                          <a:sysClr val="windowText" lastClr="000000"/>
                        </a:solidFill>
                        <a:latin typeface="Cambria Math" panose="02040503050406030204" pitchFamily="18" charset="0"/>
                        <a:cs typeface="Segoe UI" panose="020B0502040204020203" pitchFamily="34" charset="0"/>
                      </a:rPr>
                      <m:t>, 3)</m:t>
                    </m:r>
                  </m:oMath>
                </a14:m>
                <a:endParaRPr lang="en-US" sz="2400" dirty="0">
                  <a:solidFill>
                    <a:sysClr val="windowText" lastClr="000000"/>
                  </a:solidFill>
                  <a:latin typeface="Segoe UI" panose="020B0502040204020203" pitchFamily="34" charset="0"/>
                  <a:cs typeface="Segoe UI" panose="020B0502040204020203" pitchFamily="34" charset="0"/>
                </a:endParaRPr>
              </a:p>
            </p:txBody>
          </p:sp>
        </mc:Choice>
        <mc:Fallback xmlns="">
          <p:sp>
            <p:nvSpPr>
              <p:cNvPr id="7" name="Rectangle: Rounded Corners 6">
                <a:extLst>
                  <a:ext uri="{FF2B5EF4-FFF2-40B4-BE49-F238E27FC236}">
                    <a16:creationId xmlns:a16="http://schemas.microsoft.com/office/drawing/2014/main" id="{C5E04A35-1856-905A-2DA2-290F00313386}"/>
                  </a:ext>
                </a:extLst>
              </p:cNvPr>
              <p:cNvSpPr>
                <a:spLocks noRot="1" noChangeAspect="1" noMove="1" noResize="1" noEditPoints="1" noAdjustHandles="1" noChangeArrowheads="1" noChangeShapeType="1" noTextEdit="1"/>
              </p:cNvSpPr>
              <p:nvPr/>
            </p:nvSpPr>
            <p:spPr>
              <a:xfrm>
                <a:off x="575239" y="3975652"/>
                <a:ext cx="11274628" cy="2478157"/>
              </a:xfrm>
              <a:prstGeom prst="roundRect">
                <a:avLst/>
              </a:prstGeom>
              <a:blipFill>
                <a:blip r:embed="rId7"/>
                <a:stretch>
                  <a:fillRect b="-196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7285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15FB-D45C-4A3C-9D26-09E620B4AD03}"/>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1150AC-6DB9-478D-BD55-AE6A7373DCF8}"/>
                  </a:ext>
                </a:extLst>
              </p:cNvPr>
              <p:cNvSpPr>
                <a:spLocks noGrp="1"/>
              </p:cNvSpPr>
              <p:nvPr>
                <p:ph idx="1"/>
              </p:nvPr>
            </p:nvSpPr>
            <p:spPr/>
            <p:txBody>
              <a:bodyPr/>
              <a:lstStyle/>
              <a:p>
                <a:r>
                  <a:rPr lang="en-US" dirty="0"/>
                  <a:t>The sum rule says when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and </a:t>
                </a:r>
                <a14:m>
                  <m:oMath xmlns:m="http://schemas.openxmlformats.org/officeDocument/2006/math">
                    <m:r>
                      <a:rPr lang="en-US" b="0" i="1" smtClean="0">
                        <a:latin typeface="Cambria Math" panose="02040503050406030204" pitchFamily="18" charset="0"/>
                      </a:rPr>
                      <m:t>𝐵</m:t>
                    </m:r>
                  </m:oMath>
                </a14:m>
                <a:r>
                  <a:rPr lang="en-US" dirty="0"/>
                  <a:t> are disjoint (no intersection), then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a:t>
                </a:r>
              </a:p>
              <a:p>
                <a:r>
                  <a:rPr lang="en-US" dirty="0"/>
                  <a:t>What about when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aren’t disjoint? </a:t>
                </a:r>
              </a:p>
              <a:p>
                <a:endParaRPr lang="en-US" dirty="0"/>
              </a:p>
            </p:txBody>
          </p:sp>
        </mc:Choice>
        <mc:Fallback xmlns="">
          <p:sp>
            <p:nvSpPr>
              <p:cNvPr id="3" name="Content Placeholder 2">
                <a:extLst>
                  <a:ext uri="{FF2B5EF4-FFF2-40B4-BE49-F238E27FC236}">
                    <a16:creationId xmlns:a16="http://schemas.microsoft.com/office/drawing/2014/main" id="{0E1150AC-6DB9-478D-BD55-AE6A7373DCF8}"/>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080E8B-7E7E-4DFF-B169-F8A1CE23D2FA}"/>
                  </a:ext>
                </a:extLst>
              </p:cNvPr>
              <p:cNvSpPr txBox="1"/>
              <p:nvPr/>
            </p:nvSpPr>
            <p:spPr>
              <a:xfrm>
                <a:off x="7777370" y="3370446"/>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𝐴</m:t>
                      </m:r>
                    </m:oMath>
                  </m:oMathPara>
                </a14:m>
                <a:endParaRPr lang="en-US" sz="2400" dirty="0"/>
              </a:p>
            </p:txBody>
          </p:sp>
        </mc:Choice>
        <mc:Fallback xmlns="">
          <p:sp>
            <p:nvSpPr>
              <p:cNvPr id="6" name="TextBox 5">
                <a:extLst>
                  <a:ext uri="{FF2B5EF4-FFF2-40B4-BE49-F238E27FC236}">
                    <a16:creationId xmlns:a16="http://schemas.microsoft.com/office/drawing/2014/main" id="{51080E8B-7E7E-4DFF-B169-F8A1CE23D2FA}"/>
                  </a:ext>
                </a:extLst>
              </p:cNvPr>
              <p:cNvSpPr txBox="1">
                <a:spLocks noRot="1" noChangeAspect="1" noMove="1" noResize="1" noEditPoints="1" noAdjustHandles="1" noChangeArrowheads="1" noChangeShapeType="1" noTextEdit="1"/>
              </p:cNvSpPr>
              <p:nvPr/>
            </p:nvSpPr>
            <p:spPr>
              <a:xfrm>
                <a:off x="7777370" y="3370446"/>
                <a:ext cx="690769"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33CAF9-3D26-41B8-843C-A202AC7CBE34}"/>
                  </a:ext>
                </a:extLst>
              </p:cNvPr>
              <p:cNvSpPr txBox="1"/>
              <p:nvPr/>
            </p:nvSpPr>
            <p:spPr>
              <a:xfrm>
                <a:off x="10520339" y="3370445"/>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B0F0"/>
                          </a:solidFill>
                          <a:latin typeface="Cambria Math" panose="02040503050406030204" pitchFamily="18" charset="0"/>
                        </a:rPr>
                        <m:t>𝐵</m:t>
                      </m:r>
                    </m:oMath>
                  </m:oMathPara>
                </a14:m>
                <a:endParaRPr lang="en-US" sz="2400" dirty="0"/>
              </a:p>
            </p:txBody>
          </p:sp>
        </mc:Choice>
        <mc:Fallback xmlns="">
          <p:sp>
            <p:nvSpPr>
              <p:cNvPr id="7" name="TextBox 6">
                <a:extLst>
                  <a:ext uri="{FF2B5EF4-FFF2-40B4-BE49-F238E27FC236}">
                    <a16:creationId xmlns:a16="http://schemas.microsoft.com/office/drawing/2014/main" id="{4033CAF9-3D26-41B8-843C-A202AC7CBE34}"/>
                  </a:ext>
                </a:extLst>
              </p:cNvPr>
              <p:cNvSpPr txBox="1">
                <a:spLocks noRot="1" noChangeAspect="1" noMove="1" noResize="1" noEditPoints="1" noAdjustHandles="1" noChangeArrowheads="1" noChangeShapeType="1" noTextEdit="1"/>
              </p:cNvSpPr>
              <p:nvPr/>
            </p:nvSpPr>
            <p:spPr>
              <a:xfrm>
                <a:off x="10520339" y="3370445"/>
                <a:ext cx="690769"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6D36C2-9287-42AC-A2A1-E98BA9DDD182}"/>
                  </a:ext>
                </a:extLst>
              </p:cNvPr>
              <p:cNvSpPr txBox="1"/>
              <p:nvPr/>
            </p:nvSpPr>
            <p:spPr>
              <a:xfrm>
                <a:off x="9053951" y="3388668"/>
                <a:ext cx="9945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𝐴</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𝐵</m:t>
                      </m:r>
                    </m:oMath>
                  </m:oMathPara>
                </a14:m>
                <a:endParaRPr lang="en-US" sz="2400" dirty="0"/>
              </a:p>
            </p:txBody>
          </p:sp>
        </mc:Choice>
        <mc:Fallback xmlns="">
          <p:sp>
            <p:nvSpPr>
              <p:cNvPr id="8" name="TextBox 7">
                <a:extLst>
                  <a:ext uri="{FF2B5EF4-FFF2-40B4-BE49-F238E27FC236}">
                    <a16:creationId xmlns:a16="http://schemas.microsoft.com/office/drawing/2014/main" id="{4E6D36C2-9287-42AC-A2A1-E98BA9DDD182}"/>
                  </a:ext>
                </a:extLst>
              </p:cNvPr>
              <p:cNvSpPr txBox="1">
                <a:spLocks noRot="1" noChangeAspect="1" noMove="1" noResize="1" noEditPoints="1" noAdjustHandles="1" noChangeArrowheads="1" noChangeShapeType="1" noTextEdit="1"/>
              </p:cNvSpPr>
              <p:nvPr/>
            </p:nvSpPr>
            <p:spPr>
              <a:xfrm>
                <a:off x="9053951" y="3388668"/>
                <a:ext cx="994510" cy="461665"/>
              </a:xfrm>
              <a:prstGeom prst="rect">
                <a:avLst/>
              </a:prstGeom>
              <a:blipFill>
                <a:blip r:embed="rId6"/>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CECE3949-938D-4F08-89CB-4346D7DA008F}"/>
              </a:ext>
            </a:extLst>
          </p:cNvPr>
          <p:cNvSpPr/>
          <p:nvPr/>
        </p:nvSpPr>
        <p:spPr>
          <a:xfrm>
            <a:off x="7647343" y="3630794"/>
            <a:ext cx="2271091" cy="227109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58A5FD5-BB08-472E-A7FF-8530468C146C}"/>
              </a:ext>
            </a:extLst>
          </p:cNvPr>
          <p:cNvSpPr/>
          <p:nvPr/>
        </p:nvSpPr>
        <p:spPr>
          <a:xfrm>
            <a:off x="9144896" y="3608207"/>
            <a:ext cx="2271091" cy="227109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35BB0CC-145F-BE58-678E-9F8B5517450E}"/>
              </a:ext>
            </a:extLst>
          </p:cNvPr>
          <p:cNvGrpSpPr/>
          <p:nvPr/>
        </p:nvGrpSpPr>
        <p:grpSpPr>
          <a:xfrm>
            <a:off x="738605" y="3041260"/>
            <a:ext cx="6685593" cy="3089992"/>
            <a:chOff x="1185843" y="3429000"/>
            <a:chExt cx="5829338" cy="268644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00913CE-4063-901A-ABDD-05EEFF9965A1}"/>
                    </a:ext>
                  </a:extLst>
                </p:cNvPr>
                <p:cNvSpPr/>
                <p:nvPr/>
              </p:nvSpPr>
              <p:spPr>
                <a:xfrm>
                  <a:off x="1185843" y="3429000"/>
                  <a:ext cx="5829337" cy="26864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For any two sets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oMath>
                  </a14:m>
                  <a:r>
                    <a:rPr lang="en-US" sz="2800"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𝐵</m:t>
                      </m:r>
                    </m:oMath>
                  </a14:m>
                  <a:r>
                    <a:rPr lang="en-US" sz="2800" dirty="0">
                      <a:latin typeface="Segoe UI Semibold" panose="020B0702040204020203" pitchFamily="34" charset="0"/>
                      <a:cs typeface="Segoe UI Semibold" panose="020B0702040204020203" pitchFamily="34" charset="0"/>
                    </a:rPr>
                    <a:t>:</a:t>
                  </a:r>
                </a:p>
                <a:p>
                  <a:pPr/>
                  <a14:m>
                    <m:oMathPara xmlns:m="http://schemas.openxmlformats.org/officeDocument/2006/math">
                      <m:oMathParaPr>
                        <m:jc m:val="left"/>
                      </m:oMathParaPr>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𝐵</m:t>
                            </m:r>
                          </m:e>
                        </m:d>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oMath>
                    </m:oMathPara>
                  </a14:m>
                  <a:endParaRPr lang="en-US" sz="2800" dirty="0">
                    <a:latin typeface="Segoe UI Semibold" panose="020B0702040204020203" pitchFamily="34" charset="0"/>
                    <a:cs typeface="Segoe UI Semibold" panose="020B0702040204020203" pitchFamily="34" charset="0"/>
                  </a:endParaRPr>
                </a:p>
                <a:p>
                  <a:endParaRPr lang="en-US" sz="2800" dirty="0">
                    <a:latin typeface="Segoe UI Semibold" panose="020B0702040204020203" pitchFamily="34" charset="0"/>
                    <a:cs typeface="Segoe UI Semibold" panose="020B0702040204020203" pitchFamily="34" charset="0"/>
                  </a:endParaRPr>
                </a:p>
                <a:p>
                  <a:endParaRPr lang="en-US" sz="28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B00913CE-4063-901A-ABDD-05EEFF9965A1}"/>
                    </a:ext>
                  </a:extLst>
                </p:cNvPr>
                <p:cNvSpPr>
                  <a:spLocks noRot="1" noChangeAspect="1" noMove="1" noResize="1" noEditPoints="1" noAdjustHandles="1" noChangeArrowheads="1" noChangeShapeType="1" noTextEdit="1"/>
                </p:cNvSpPr>
                <p:nvPr/>
              </p:nvSpPr>
              <p:spPr>
                <a:xfrm>
                  <a:off x="1185843" y="3429000"/>
                  <a:ext cx="5829337" cy="2686444"/>
                </a:xfrm>
                <a:prstGeom prst="rect">
                  <a:avLst/>
                </a:prstGeom>
                <a:blipFill>
                  <a:blip r:embed="rId7"/>
                  <a:stretch>
                    <a:fillRect l="-1823"/>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50093459-0F9D-355F-23DF-10A976DB3BF7}"/>
                </a:ext>
              </a:extLst>
            </p:cNvPr>
            <p:cNvSpPr/>
            <p:nvPr/>
          </p:nvSpPr>
          <p:spPr>
            <a:xfrm>
              <a:off x="1195367" y="3429001"/>
              <a:ext cx="5819814" cy="4821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Principle of Inclusion-Exclusion</a:t>
              </a:r>
            </a:p>
          </p:txBody>
        </p:sp>
      </p:grpSp>
    </p:spTree>
    <p:extLst>
      <p:ext uri="{BB962C8B-B14F-4D97-AF65-F5344CB8AC3E}">
        <p14:creationId xmlns:p14="http://schemas.microsoft.com/office/powerpoint/2010/main" val="3904287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15FB-D45C-4A3C-9D26-09E620B4AD03}"/>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1150AC-6DB9-478D-BD55-AE6A7373DCF8}"/>
                  </a:ext>
                </a:extLst>
              </p:cNvPr>
              <p:cNvSpPr>
                <a:spLocks noGrp="1"/>
              </p:cNvSpPr>
              <p:nvPr>
                <p:ph idx="1"/>
              </p:nvPr>
            </p:nvSpPr>
            <p:spPr/>
            <p:txBody>
              <a:bodyPr/>
              <a:lstStyle/>
              <a:p>
                <a:r>
                  <a:rPr lang="en-US" dirty="0"/>
                  <a:t>The sum rule says when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and </a:t>
                </a:r>
                <a14:m>
                  <m:oMath xmlns:m="http://schemas.openxmlformats.org/officeDocument/2006/math">
                    <m:r>
                      <a:rPr lang="en-US" b="0" i="1" smtClean="0">
                        <a:latin typeface="Cambria Math" panose="02040503050406030204" pitchFamily="18" charset="0"/>
                      </a:rPr>
                      <m:t>𝐵</m:t>
                    </m:r>
                  </m:oMath>
                </a14:m>
                <a:r>
                  <a:rPr lang="en-US" dirty="0"/>
                  <a:t> are disjoint (no intersection), then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a:t>
                </a:r>
              </a:p>
              <a:p>
                <a:r>
                  <a:rPr lang="en-US" dirty="0"/>
                  <a:t>What about when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aren’t disjoint? </a:t>
                </a:r>
              </a:p>
              <a:p>
                <a:endParaRPr lang="en-US" dirty="0"/>
              </a:p>
            </p:txBody>
          </p:sp>
        </mc:Choice>
        <mc:Fallback xmlns="">
          <p:sp>
            <p:nvSpPr>
              <p:cNvPr id="3" name="Content Placeholder 2">
                <a:extLst>
                  <a:ext uri="{FF2B5EF4-FFF2-40B4-BE49-F238E27FC236}">
                    <a16:creationId xmlns:a16="http://schemas.microsoft.com/office/drawing/2014/main" id="{0E1150AC-6DB9-478D-BD55-AE6A7373DCF8}"/>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080E8B-7E7E-4DFF-B169-F8A1CE23D2FA}"/>
                  </a:ext>
                </a:extLst>
              </p:cNvPr>
              <p:cNvSpPr txBox="1"/>
              <p:nvPr/>
            </p:nvSpPr>
            <p:spPr>
              <a:xfrm>
                <a:off x="7777370" y="3370446"/>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𝐴</m:t>
                      </m:r>
                    </m:oMath>
                  </m:oMathPara>
                </a14:m>
                <a:endParaRPr lang="en-US" sz="2400" dirty="0"/>
              </a:p>
            </p:txBody>
          </p:sp>
        </mc:Choice>
        <mc:Fallback xmlns="">
          <p:sp>
            <p:nvSpPr>
              <p:cNvPr id="6" name="TextBox 5">
                <a:extLst>
                  <a:ext uri="{FF2B5EF4-FFF2-40B4-BE49-F238E27FC236}">
                    <a16:creationId xmlns:a16="http://schemas.microsoft.com/office/drawing/2014/main" id="{51080E8B-7E7E-4DFF-B169-F8A1CE23D2FA}"/>
                  </a:ext>
                </a:extLst>
              </p:cNvPr>
              <p:cNvSpPr txBox="1">
                <a:spLocks noRot="1" noChangeAspect="1" noMove="1" noResize="1" noEditPoints="1" noAdjustHandles="1" noChangeArrowheads="1" noChangeShapeType="1" noTextEdit="1"/>
              </p:cNvSpPr>
              <p:nvPr/>
            </p:nvSpPr>
            <p:spPr>
              <a:xfrm>
                <a:off x="7777370" y="3370446"/>
                <a:ext cx="690769"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33CAF9-3D26-41B8-843C-A202AC7CBE34}"/>
                  </a:ext>
                </a:extLst>
              </p:cNvPr>
              <p:cNvSpPr txBox="1"/>
              <p:nvPr/>
            </p:nvSpPr>
            <p:spPr>
              <a:xfrm>
                <a:off x="10520339" y="3370445"/>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B0F0"/>
                          </a:solidFill>
                          <a:latin typeface="Cambria Math" panose="02040503050406030204" pitchFamily="18" charset="0"/>
                        </a:rPr>
                        <m:t>𝐵</m:t>
                      </m:r>
                    </m:oMath>
                  </m:oMathPara>
                </a14:m>
                <a:endParaRPr lang="en-US" sz="2400" dirty="0"/>
              </a:p>
            </p:txBody>
          </p:sp>
        </mc:Choice>
        <mc:Fallback xmlns="">
          <p:sp>
            <p:nvSpPr>
              <p:cNvPr id="7" name="TextBox 6">
                <a:extLst>
                  <a:ext uri="{FF2B5EF4-FFF2-40B4-BE49-F238E27FC236}">
                    <a16:creationId xmlns:a16="http://schemas.microsoft.com/office/drawing/2014/main" id="{4033CAF9-3D26-41B8-843C-A202AC7CBE34}"/>
                  </a:ext>
                </a:extLst>
              </p:cNvPr>
              <p:cNvSpPr txBox="1">
                <a:spLocks noRot="1" noChangeAspect="1" noMove="1" noResize="1" noEditPoints="1" noAdjustHandles="1" noChangeArrowheads="1" noChangeShapeType="1" noTextEdit="1"/>
              </p:cNvSpPr>
              <p:nvPr/>
            </p:nvSpPr>
            <p:spPr>
              <a:xfrm>
                <a:off x="10520339" y="3370445"/>
                <a:ext cx="690769"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6D36C2-9287-42AC-A2A1-E98BA9DDD182}"/>
                  </a:ext>
                </a:extLst>
              </p:cNvPr>
              <p:cNvSpPr txBox="1"/>
              <p:nvPr/>
            </p:nvSpPr>
            <p:spPr>
              <a:xfrm>
                <a:off x="9053951" y="3388668"/>
                <a:ext cx="9945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𝐴</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𝐵</m:t>
                      </m:r>
                    </m:oMath>
                  </m:oMathPara>
                </a14:m>
                <a:endParaRPr lang="en-US" sz="2400" dirty="0"/>
              </a:p>
            </p:txBody>
          </p:sp>
        </mc:Choice>
        <mc:Fallback xmlns="">
          <p:sp>
            <p:nvSpPr>
              <p:cNvPr id="8" name="TextBox 7">
                <a:extLst>
                  <a:ext uri="{FF2B5EF4-FFF2-40B4-BE49-F238E27FC236}">
                    <a16:creationId xmlns:a16="http://schemas.microsoft.com/office/drawing/2014/main" id="{4E6D36C2-9287-42AC-A2A1-E98BA9DDD182}"/>
                  </a:ext>
                </a:extLst>
              </p:cNvPr>
              <p:cNvSpPr txBox="1">
                <a:spLocks noRot="1" noChangeAspect="1" noMove="1" noResize="1" noEditPoints="1" noAdjustHandles="1" noChangeArrowheads="1" noChangeShapeType="1" noTextEdit="1"/>
              </p:cNvSpPr>
              <p:nvPr/>
            </p:nvSpPr>
            <p:spPr>
              <a:xfrm>
                <a:off x="9053951" y="3388668"/>
                <a:ext cx="994510" cy="461665"/>
              </a:xfrm>
              <a:prstGeom prst="rect">
                <a:avLst/>
              </a:prstGeom>
              <a:blipFill>
                <a:blip r:embed="rId6"/>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CECE3949-938D-4F08-89CB-4346D7DA008F}"/>
              </a:ext>
            </a:extLst>
          </p:cNvPr>
          <p:cNvSpPr/>
          <p:nvPr/>
        </p:nvSpPr>
        <p:spPr>
          <a:xfrm>
            <a:off x="7647343" y="3630794"/>
            <a:ext cx="2271091" cy="227109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58A5FD5-BB08-472E-A7FF-8530468C146C}"/>
              </a:ext>
            </a:extLst>
          </p:cNvPr>
          <p:cNvSpPr/>
          <p:nvPr/>
        </p:nvSpPr>
        <p:spPr>
          <a:xfrm>
            <a:off x="9144896" y="3608207"/>
            <a:ext cx="2271091" cy="2271091"/>
          </a:xfrm>
          <a:prstGeom prst="ellipse">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35BB0CC-145F-BE58-678E-9F8B5517450E}"/>
              </a:ext>
            </a:extLst>
          </p:cNvPr>
          <p:cNvGrpSpPr/>
          <p:nvPr/>
        </p:nvGrpSpPr>
        <p:grpSpPr>
          <a:xfrm>
            <a:off x="738605" y="3041260"/>
            <a:ext cx="6685593" cy="3089992"/>
            <a:chOff x="1185843" y="3429000"/>
            <a:chExt cx="5829338" cy="268644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00913CE-4063-901A-ABDD-05EEFF9965A1}"/>
                    </a:ext>
                  </a:extLst>
                </p:cNvPr>
                <p:cNvSpPr/>
                <p:nvPr/>
              </p:nvSpPr>
              <p:spPr>
                <a:xfrm>
                  <a:off x="1185843" y="3429000"/>
                  <a:ext cx="5829337" cy="26864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For any two sets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oMath>
                  </a14:m>
                  <a:r>
                    <a:rPr lang="en-US" sz="2800"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𝐵</m:t>
                      </m:r>
                    </m:oMath>
                  </a14:m>
                  <a:r>
                    <a:rPr lang="en-US" sz="2800" dirty="0">
                      <a:latin typeface="Segoe UI Semibold" panose="020B0702040204020203" pitchFamily="34" charset="0"/>
                      <a:cs typeface="Segoe UI Semibold" panose="020B0702040204020203" pitchFamily="34" charset="0"/>
                    </a:rPr>
                    <a:t>:</a:t>
                  </a:r>
                </a:p>
                <a:p>
                  <a:pPr/>
                  <a14:m>
                    <m:oMathPara xmlns:m="http://schemas.openxmlformats.org/officeDocument/2006/math">
                      <m:oMathParaPr>
                        <m:jc m:val="left"/>
                      </m:oMathParaPr>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𝐵</m:t>
                            </m:r>
                          </m:e>
                        </m:d>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oMath>
                    </m:oMathPara>
                  </a14:m>
                  <a:endParaRPr lang="en-US" sz="2800" dirty="0">
                    <a:latin typeface="Segoe UI Semibold" panose="020B0702040204020203" pitchFamily="34" charset="0"/>
                    <a:cs typeface="Segoe UI Semibold" panose="020B0702040204020203" pitchFamily="34" charset="0"/>
                  </a:endParaRPr>
                </a:p>
                <a:p>
                  <a:endParaRPr lang="en-US" sz="2800" dirty="0">
                    <a:latin typeface="Segoe UI Semibold" panose="020B0702040204020203" pitchFamily="34" charset="0"/>
                    <a:cs typeface="Segoe UI Semibold" panose="020B0702040204020203" pitchFamily="34" charset="0"/>
                  </a:endParaRPr>
                </a:p>
                <a:p>
                  <a:endParaRPr lang="en-US" sz="28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B00913CE-4063-901A-ABDD-05EEFF9965A1}"/>
                    </a:ext>
                  </a:extLst>
                </p:cNvPr>
                <p:cNvSpPr>
                  <a:spLocks noRot="1" noChangeAspect="1" noMove="1" noResize="1" noEditPoints="1" noAdjustHandles="1" noChangeArrowheads="1" noChangeShapeType="1" noTextEdit="1"/>
                </p:cNvSpPr>
                <p:nvPr/>
              </p:nvSpPr>
              <p:spPr>
                <a:xfrm>
                  <a:off x="1185843" y="3429000"/>
                  <a:ext cx="5829337" cy="2686444"/>
                </a:xfrm>
                <a:prstGeom prst="rect">
                  <a:avLst/>
                </a:prstGeom>
                <a:blipFill>
                  <a:blip r:embed="rId7"/>
                  <a:stretch>
                    <a:fillRect l="-1823"/>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50093459-0F9D-355F-23DF-10A976DB3BF7}"/>
                </a:ext>
              </a:extLst>
            </p:cNvPr>
            <p:cNvSpPr/>
            <p:nvPr/>
          </p:nvSpPr>
          <p:spPr>
            <a:xfrm>
              <a:off x="1195367" y="3429001"/>
              <a:ext cx="5819814" cy="4821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Principle of Inclusion-Exclusion</a:t>
              </a:r>
            </a:p>
          </p:txBody>
        </p:sp>
      </p:grpSp>
      <p:sp>
        <p:nvSpPr>
          <p:cNvPr id="11" name="Freeform: Shape 10">
            <a:extLst>
              <a:ext uri="{FF2B5EF4-FFF2-40B4-BE49-F238E27FC236}">
                <a16:creationId xmlns:a16="http://schemas.microsoft.com/office/drawing/2014/main" id="{1498BFD8-5798-9EBA-29C7-268760936AC9}"/>
              </a:ext>
            </a:extLst>
          </p:cNvPr>
          <p:cNvSpPr/>
          <p:nvPr/>
        </p:nvSpPr>
        <p:spPr>
          <a:xfrm>
            <a:off x="9142343" y="3905841"/>
            <a:ext cx="766971" cy="1698412"/>
          </a:xfrm>
          <a:custGeom>
            <a:avLst/>
            <a:gdLst>
              <a:gd name="connsiteX0" fmla="*/ 363437 w 766971"/>
              <a:gd name="connsiteY0" fmla="*/ 0 h 1698412"/>
              <a:gd name="connsiteX1" fmla="*/ 434377 w 766971"/>
              <a:gd name="connsiteY1" fmla="*/ 64475 h 1698412"/>
              <a:gd name="connsiteX2" fmla="*/ 766971 w 766971"/>
              <a:gd name="connsiteY2" fmla="*/ 867427 h 1698412"/>
              <a:gd name="connsiteX3" fmla="*/ 434377 w 766971"/>
              <a:gd name="connsiteY3" fmla="*/ 1670380 h 1698412"/>
              <a:gd name="connsiteX4" fmla="*/ 403534 w 766971"/>
              <a:gd name="connsiteY4" fmla="*/ 1698412 h 1698412"/>
              <a:gd name="connsiteX5" fmla="*/ 332594 w 766971"/>
              <a:gd name="connsiteY5" fmla="*/ 1633937 h 1698412"/>
              <a:gd name="connsiteX6" fmla="*/ 0 w 766971"/>
              <a:gd name="connsiteY6" fmla="*/ 830984 h 1698412"/>
              <a:gd name="connsiteX7" fmla="*/ 332594 w 766971"/>
              <a:gd name="connsiteY7" fmla="*/ 28032 h 16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971" h="1698412">
                <a:moveTo>
                  <a:pt x="363437" y="0"/>
                </a:moveTo>
                <a:lnTo>
                  <a:pt x="434377" y="64475"/>
                </a:lnTo>
                <a:cubicBezTo>
                  <a:pt x="639871" y="269968"/>
                  <a:pt x="766971" y="553855"/>
                  <a:pt x="766971" y="867427"/>
                </a:cubicBezTo>
                <a:cubicBezTo>
                  <a:pt x="766971" y="1181000"/>
                  <a:pt x="639871" y="1464886"/>
                  <a:pt x="434377" y="1670380"/>
                </a:cubicBezTo>
                <a:lnTo>
                  <a:pt x="403534" y="1698412"/>
                </a:lnTo>
                <a:lnTo>
                  <a:pt x="332594" y="1633937"/>
                </a:lnTo>
                <a:cubicBezTo>
                  <a:pt x="127100" y="1428443"/>
                  <a:pt x="0" y="1144557"/>
                  <a:pt x="0" y="830984"/>
                </a:cubicBezTo>
                <a:cubicBezTo>
                  <a:pt x="0" y="517412"/>
                  <a:pt x="127100" y="233525"/>
                  <a:pt x="332594" y="28032"/>
                </a:cubicBezTo>
                <a:close/>
              </a:path>
            </a:pathLst>
          </a:custGeom>
          <a:solidFill>
            <a:schemeClr val="accent2">
              <a:alpha val="79000"/>
            </a:schemeClr>
          </a:solid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516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15FB-D45C-4A3C-9D26-09E620B4AD03}"/>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1150AC-6DB9-478D-BD55-AE6A7373DCF8}"/>
                  </a:ext>
                </a:extLst>
              </p:cNvPr>
              <p:cNvSpPr>
                <a:spLocks noGrp="1"/>
              </p:cNvSpPr>
              <p:nvPr>
                <p:ph idx="1"/>
              </p:nvPr>
            </p:nvSpPr>
            <p:spPr/>
            <p:txBody>
              <a:bodyPr/>
              <a:lstStyle/>
              <a:p>
                <a:r>
                  <a:rPr lang="en-US" dirty="0"/>
                  <a:t>The sum rule says when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and </a:t>
                </a:r>
                <a14:m>
                  <m:oMath xmlns:m="http://schemas.openxmlformats.org/officeDocument/2006/math">
                    <m:r>
                      <a:rPr lang="en-US" b="0" i="1" smtClean="0">
                        <a:latin typeface="Cambria Math" panose="02040503050406030204" pitchFamily="18" charset="0"/>
                      </a:rPr>
                      <m:t>𝐵</m:t>
                    </m:r>
                  </m:oMath>
                </a14:m>
                <a:r>
                  <a:rPr lang="en-US" dirty="0"/>
                  <a:t> are disjoint (no intersection), then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a:t>
                </a:r>
              </a:p>
              <a:p>
                <a:r>
                  <a:rPr lang="en-US" dirty="0"/>
                  <a:t>What about when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aren’t disjoint? </a:t>
                </a:r>
              </a:p>
              <a:p>
                <a:endParaRPr lang="en-US" dirty="0"/>
              </a:p>
            </p:txBody>
          </p:sp>
        </mc:Choice>
        <mc:Fallback xmlns="">
          <p:sp>
            <p:nvSpPr>
              <p:cNvPr id="3" name="Content Placeholder 2">
                <a:extLst>
                  <a:ext uri="{FF2B5EF4-FFF2-40B4-BE49-F238E27FC236}">
                    <a16:creationId xmlns:a16="http://schemas.microsoft.com/office/drawing/2014/main" id="{0E1150AC-6DB9-478D-BD55-AE6A7373DCF8}"/>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080E8B-7E7E-4DFF-B169-F8A1CE23D2FA}"/>
                  </a:ext>
                </a:extLst>
              </p:cNvPr>
              <p:cNvSpPr txBox="1"/>
              <p:nvPr/>
            </p:nvSpPr>
            <p:spPr>
              <a:xfrm>
                <a:off x="7777370" y="3370446"/>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𝐴</m:t>
                      </m:r>
                    </m:oMath>
                  </m:oMathPara>
                </a14:m>
                <a:endParaRPr lang="en-US" sz="2400" dirty="0"/>
              </a:p>
            </p:txBody>
          </p:sp>
        </mc:Choice>
        <mc:Fallback xmlns="">
          <p:sp>
            <p:nvSpPr>
              <p:cNvPr id="6" name="TextBox 5">
                <a:extLst>
                  <a:ext uri="{FF2B5EF4-FFF2-40B4-BE49-F238E27FC236}">
                    <a16:creationId xmlns:a16="http://schemas.microsoft.com/office/drawing/2014/main" id="{51080E8B-7E7E-4DFF-B169-F8A1CE23D2FA}"/>
                  </a:ext>
                </a:extLst>
              </p:cNvPr>
              <p:cNvSpPr txBox="1">
                <a:spLocks noRot="1" noChangeAspect="1" noMove="1" noResize="1" noEditPoints="1" noAdjustHandles="1" noChangeArrowheads="1" noChangeShapeType="1" noTextEdit="1"/>
              </p:cNvSpPr>
              <p:nvPr/>
            </p:nvSpPr>
            <p:spPr>
              <a:xfrm>
                <a:off x="7777370" y="3370446"/>
                <a:ext cx="690769"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33CAF9-3D26-41B8-843C-A202AC7CBE34}"/>
                  </a:ext>
                </a:extLst>
              </p:cNvPr>
              <p:cNvSpPr txBox="1"/>
              <p:nvPr/>
            </p:nvSpPr>
            <p:spPr>
              <a:xfrm>
                <a:off x="10520339" y="3370445"/>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B0F0"/>
                          </a:solidFill>
                          <a:latin typeface="Cambria Math" panose="02040503050406030204" pitchFamily="18" charset="0"/>
                        </a:rPr>
                        <m:t>𝐵</m:t>
                      </m:r>
                    </m:oMath>
                  </m:oMathPara>
                </a14:m>
                <a:endParaRPr lang="en-US" sz="2400" dirty="0"/>
              </a:p>
            </p:txBody>
          </p:sp>
        </mc:Choice>
        <mc:Fallback xmlns="">
          <p:sp>
            <p:nvSpPr>
              <p:cNvPr id="7" name="TextBox 6">
                <a:extLst>
                  <a:ext uri="{FF2B5EF4-FFF2-40B4-BE49-F238E27FC236}">
                    <a16:creationId xmlns:a16="http://schemas.microsoft.com/office/drawing/2014/main" id="{4033CAF9-3D26-41B8-843C-A202AC7CBE34}"/>
                  </a:ext>
                </a:extLst>
              </p:cNvPr>
              <p:cNvSpPr txBox="1">
                <a:spLocks noRot="1" noChangeAspect="1" noMove="1" noResize="1" noEditPoints="1" noAdjustHandles="1" noChangeArrowheads="1" noChangeShapeType="1" noTextEdit="1"/>
              </p:cNvSpPr>
              <p:nvPr/>
            </p:nvSpPr>
            <p:spPr>
              <a:xfrm>
                <a:off x="10520339" y="3370445"/>
                <a:ext cx="690769"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6D36C2-9287-42AC-A2A1-E98BA9DDD182}"/>
                  </a:ext>
                </a:extLst>
              </p:cNvPr>
              <p:cNvSpPr txBox="1"/>
              <p:nvPr/>
            </p:nvSpPr>
            <p:spPr>
              <a:xfrm>
                <a:off x="9053951" y="3388668"/>
                <a:ext cx="9945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𝐴</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𝐵</m:t>
                      </m:r>
                    </m:oMath>
                  </m:oMathPara>
                </a14:m>
                <a:endParaRPr lang="en-US" sz="2400" dirty="0"/>
              </a:p>
            </p:txBody>
          </p:sp>
        </mc:Choice>
        <mc:Fallback xmlns="">
          <p:sp>
            <p:nvSpPr>
              <p:cNvPr id="8" name="TextBox 7">
                <a:extLst>
                  <a:ext uri="{FF2B5EF4-FFF2-40B4-BE49-F238E27FC236}">
                    <a16:creationId xmlns:a16="http://schemas.microsoft.com/office/drawing/2014/main" id="{4E6D36C2-9287-42AC-A2A1-E98BA9DDD182}"/>
                  </a:ext>
                </a:extLst>
              </p:cNvPr>
              <p:cNvSpPr txBox="1">
                <a:spLocks noRot="1" noChangeAspect="1" noMove="1" noResize="1" noEditPoints="1" noAdjustHandles="1" noChangeArrowheads="1" noChangeShapeType="1" noTextEdit="1"/>
              </p:cNvSpPr>
              <p:nvPr/>
            </p:nvSpPr>
            <p:spPr>
              <a:xfrm>
                <a:off x="9053951" y="3388668"/>
                <a:ext cx="994510" cy="461665"/>
              </a:xfrm>
              <a:prstGeom prst="rect">
                <a:avLst/>
              </a:prstGeom>
              <a:blipFill>
                <a:blip r:embed="rId6"/>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CECE3949-938D-4F08-89CB-4346D7DA008F}"/>
              </a:ext>
            </a:extLst>
          </p:cNvPr>
          <p:cNvSpPr/>
          <p:nvPr/>
        </p:nvSpPr>
        <p:spPr>
          <a:xfrm>
            <a:off x="7647343" y="3630794"/>
            <a:ext cx="2271091" cy="227109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58A5FD5-BB08-472E-A7FF-8530468C146C}"/>
              </a:ext>
            </a:extLst>
          </p:cNvPr>
          <p:cNvSpPr/>
          <p:nvPr/>
        </p:nvSpPr>
        <p:spPr>
          <a:xfrm>
            <a:off x="9144896" y="3608207"/>
            <a:ext cx="2271091" cy="2271091"/>
          </a:xfrm>
          <a:prstGeom prst="ellipse">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35BB0CC-145F-BE58-678E-9F8B5517450E}"/>
              </a:ext>
            </a:extLst>
          </p:cNvPr>
          <p:cNvGrpSpPr/>
          <p:nvPr/>
        </p:nvGrpSpPr>
        <p:grpSpPr>
          <a:xfrm>
            <a:off x="738605" y="3041260"/>
            <a:ext cx="6685593" cy="3089992"/>
            <a:chOff x="1185843" y="3429000"/>
            <a:chExt cx="5829338" cy="268644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00913CE-4063-901A-ABDD-05EEFF9965A1}"/>
                    </a:ext>
                  </a:extLst>
                </p:cNvPr>
                <p:cNvSpPr/>
                <p:nvPr/>
              </p:nvSpPr>
              <p:spPr>
                <a:xfrm>
                  <a:off x="1185843" y="3429000"/>
                  <a:ext cx="5829337" cy="26864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For any two sets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oMath>
                  </a14:m>
                  <a:r>
                    <a:rPr lang="en-US" sz="2800"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𝐵</m:t>
                      </m:r>
                    </m:oMath>
                  </a14:m>
                  <a:r>
                    <a:rPr lang="en-US" sz="2800" dirty="0">
                      <a:latin typeface="Segoe UI Semibold" panose="020B0702040204020203" pitchFamily="34" charset="0"/>
                      <a:cs typeface="Segoe UI Semibold" panose="020B0702040204020203" pitchFamily="34" charset="0"/>
                    </a:rPr>
                    <a:t>:</a:t>
                  </a:r>
                </a:p>
                <a:p>
                  <a:pPr/>
                  <a14:m>
                    <m:oMathPara xmlns:m="http://schemas.openxmlformats.org/officeDocument/2006/math">
                      <m:oMathParaPr>
                        <m:jc m:val="left"/>
                      </m:oMathParaPr>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𝐵</m:t>
                            </m:r>
                          </m:e>
                        </m:d>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oMath>
                    </m:oMathPara>
                  </a14:m>
                  <a:endParaRPr lang="en-US" sz="2800" dirty="0">
                    <a:latin typeface="Segoe UI Semibold" panose="020B0702040204020203" pitchFamily="34" charset="0"/>
                    <a:cs typeface="Segoe UI Semibold" panose="020B0702040204020203" pitchFamily="34" charset="0"/>
                  </a:endParaRPr>
                </a:p>
                <a:p>
                  <a:endParaRPr lang="en-US" sz="2800" dirty="0">
                    <a:latin typeface="Segoe UI Semibold" panose="020B0702040204020203" pitchFamily="34" charset="0"/>
                    <a:cs typeface="Segoe UI Semibold" panose="020B0702040204020203" pitchFamily="34" charset="0"/>
                  </a:endParaRPr>
                </a:p>
                <a:p>
                  <a:endParaRPr lang="en-US" sz="28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B00913CE-4063-901A-ABDD-05EEFF9965A1}"/>
                    </a:ext>
                  </a:extLst>
                </p:cNvPr>
                <p:cNvSpPr>
                  <a:spLocks noRot="1" noChangeAspect="1" noMove="1" noResize="1" noEditPoints="1" noAdjustHandles="1" noChangeArrowheads="1" noChangeShapeType="1" noTextEdit="1"/>
                </p:cNvSpPr>
                <p:nvPr/>
              </p:nvSpPr>
              <p:spPr>
                <a:xfrm>
                  <a:off x="1185843" y="3429000"/>
                  <a:ext cx="5829337" cy="2686444"/>
                </a:xfrm>
                <a:prstGeom prst="rect">
                  <a:avLst/>
                </a:prstGeom>
                <a:blipFill>
                  <a:blip r:embed="rId7"/>
                  <a:stretch>
                    <a:fillRect l="-1823"/>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50093459-0F9D-355F-23DF-10A976DB3BF7}"/>
                </a:ext>
              </a:extLst>
            </p:cNvPr>
            <p:cNvSpPr/>
            <p:nvPr/>
          </p:nvSpPr>
          <p:spPr>
            <a:xfrm>
              <a:off x="1195367" y="3429001"/>
              <a:ext cx="5819814" cy="4821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Principle of Inclusion-Exclusion</a:t>
              </a:r>
            </a:p>
          </p:txBody>
        </p:sp>
      </p:grpSp>
    </p:spTree>
    <p:extLst>
      <p:ext uri="{BB962C8B-B14F-4D97-AF65-F5344CB8AC3E}">
        <p14:creationId xmlns:p14="http://schemas.microsoft.com/office/powerpoint/2010/main" val="2848883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5052-532B-4E27-B03A-56C82F8CC915}"/>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729883-666A-467D-A6FC-D7F6C929777E}"/>
                  </a:ext>
                </a:extLst>
              </p:cNvPr>
              <p:cNvSpPr>
                <a:spLocks noGrp="1"/>
              </p:cNvSpPr>
              <p:nvPr>
                <p:ph idx="1"/>
              </p:nvPr>
            </p:nvSpPr>
            <p:spPr>
              <a:xfrm>
                <a:off x="575240" y="1463857"/>
                <a:ext cx="11464360" cy="1136468"/>
              </a:xfrm>
            </p:spPr>
            <p:txBody>
              <a:bodyPr/>
              <a:lstStyle/>
              <a:p>
                <a:r>
                  <a:rPr lang="en-US" dirty="0"/>
                  <a:t>For three sets: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3729883-666A-467D-A6FC-D7F6C929777E}"/>
                  </a:ext>
                </a:extLst>
              </p:cNvPr>
              <p:cNvSpPr>
                <a:spLocks noGrp="1" noRot="1" noChangeAspect="1" noMove="1" noResize="1" noEditPoints="1" noAdjustHandles="1" noChangeArrowheads="1" noChangeShapeType="1" noTextEdit="1"/>
              </p:cNvSpPr>
              <p:nvPr>
                <p:ph idx="1"/>
              </p:nvPr>
            </p:nvSpPr>
            <p:spPr>
              <a:xfrm>
                <a:off x="575240" y="1463857"/>
                <a:ext cx="11464360" cy="1136468"/>
              </a:xfrm>
              <a:blipFill>
                <a:blip r:embed="rId3"/>
                <a:stretch>
                  <a:fillRect l="-638" t="-9091"/>
                </a:stretch>
              </a:blipFill>
            </p:spPr>
            <p:txBody>
              <a:bodyPr/>
              <a:lstStyle/>
              <a:p>
                <a:r>
                  <a:rPr lang="en-US">
                    <a:noFill/>
                  </a:rPr>
                  <a:t> </a:t>
                </a:r>
              </a:p>
            </p:txBody>
          </p:sp>
        </mc:Fallback>
      </mc:AlternateContent>
      <p:sp>
        <p:nvSpPr>
          <p:cNvPr id="14" name="Freeform: Shape 13">
            <a:extLst>
              <a:ext uri="{FF2B5EF4-FFF2-40B4-BE49-F238E27FC236}">
                <a16:creationId xmlns:a16="http://schemas.microsoft.com/office/drawing/2014/main" id="{0D8B4940-A655-4414-A8C9-8B40D436BC0E}"/>
              </a:ext>
            </a:extLst>
          </p:cNvPr>
          <p:cNvSpPr/>
          <p:nvPr/>
        </p:nvSpPr>
        <p:spPr>
          <a:xfrm>
            <a:off x="6126477" y="3429001"/>
            <a:ext cx="1172055" cy="1506155"/>
          </a:xfrm>
          <a:custGeom>
            <a:avLst/>
            <a:gdLst>
              <a:gd name="connsiteX0" fmla="*/ 836299 w 1172055"/>
              <a:gd name="connsiteY0" fmla="*/ 0 h 1506155"/>
              <a:gd name="connsiteX1" fmla="*/ 1078651 w 1172055"/>
              <a:gd name="connsiteY1" fmla="*/ 24431 h 1506155"/>
              <a:gd name="connsiteX2" fmla="*/ 1123027 w 1172055"/>
              <a:gd name="connsiteY2" fmla="*/ 35841 h 1506155"/>
              <a:gd name="connsiteX3" fmla="*/ 1147624 w 1172055"/>
              <a:gd name="connsiteY3" fmla="*/ 131504 h 1506155"/>
              <a:gd name="connsiteX4" fmla="*/ 1172055 w 1172055"/>
              <a:gd name="connsiteY4" fmla="*/ 373856 h 1506155"/>
              <a:gd name="connsiteX5" fmla="*/ 437604 w 1172055"/>
              <a:gd name="connsiteY5" fmla="*/ 1481886 h 1506155"/>
              <a:gd name="connsiteX6" fmla="*/ 371299 w 1172055"/>
              <a:gd name="connsiteY6" fmla="*/ 1506155 h 1506155"/>
              <a:gd name="connsiteX7" fmla="*/ 378481 w 1172055"/>
              <a:gd name="connsiteY7" fmla="*/ 1478221 h 1506155"/>
              <a:gd name="connsiteX8" fmla="*/ 402912 w 1172055"/>
              <a:gd name="connsiteY8" fmla="*/ 1235869 h 1506155"/>
              <a:gd name="connsiteX9" fmla="*/ 50699 w 1172055"/>
              <a:gd name="connsiteY9" fmla="*/ 385551 h 1506155"/>
              <a:gd name="connsiteX10" fmla="*/ 0 w 1172055"/>
              <a:gd name="connsiteY10" fmla="*/ 339472 h 1506155"/>
              <a:gd name="connsiteX11" fmla="*/ 71377 w 1172055"/>
              <a:gd name="connsiteY11" fmla="*/ 274599 h 1506155"/>
              <a:gd name="connsiteX12" fmla="*/ 836299 w 1172055"/>
              <a:gd name="connsiteY12" fmla="*/ 0 h 150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2055" h="1506155">
                <a:moveTo>
                  <a:pt x="836299" y="0"/>
                </a:moveTo>
                <a:cubicBezTo>
                  <a:pt x="919317" y="0"/>
                  <a:pt x="1000369" y="8412"/>
                  <a:pt x="1078651" y="24431"/>
                </a:cubicBezTo>
                <a:lnTo>
                  <a:pt x="1123027" y="35841"/>
                </a:lnTo>
                <a:lnTo>
                  <a:pt x="1147624" y="131504"/>
                </a:lnTo>
                <a:cubicBezTo>
                  <a:pt x="1163643" y="209786"/>
                  <a:pt x="1172055" y="290839"/>
                  <a:pt x="1172055" y="373856"/>
                </a:cubicBezTo>
                <a:cubicBezTo>
                  <a:pt x="1172055" y="871961"/>
                  <a:pt x="869210" y="1299332"/>
                  <a:pt x="437604" y="1481886"/>
                </a:cubicBezTo>
                <a:lnTo>
                  <a:pt x="371299" y="1506155"/>
                </a:lnTo>
                <a:lnTo>
                  <a:pt x="378481" y="1478221"/>
                </a:lnTo>
                <a:cubicBezTo>
                  <a:pt x="394500" y="1399939"/>
                  <a:pt x="402912" y="1318887"/>
                  <a:pt x="402912" y="1235869"/>
                </a:cubicBezTo>
                <a:cubicBezTo>
                  <a:pt x="402912" y="903799"/>
                  <a:pt x="268314" y="603166"/>
                  <a:pt x="50699" y="385551"/>
                </a:cubicBezTo>
                <a:lnTo>
                  <a:pt x="0" y="339472"/>
                </a:lnTo>
                <a:lnTo>
                  <a:pt x="71377" y="274599"/>
                </a:lnTo>
                <a:cubicBezTo>
                  <a:pt x="279246" y="103052"/>
                  <a:pt x="545738" y="0"/>
                  <a:pt x="836299"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A6898A-E1A7-4A12-BDB1-0D254BDC5F5E}"/>
              </a:ext>
            </a:extLst>
          </p:cNvPr>
          <p:cNvSpPr/>
          <p:nvPr/>
        </p:nvSpPr>
        <p:spPr>
          <a:xfrm>
            <a:off x="4893470" y="3462338"/>
            <a:ext cx="1233007" cy="1507208"/>
          </a:xfrm>
          <a:custGeom>
            <a:avLst/>
            <a:gdLst>
              <a:gd name="connsiteX0" fmla="*/ 433388 w 1233007"/>
              <a:gd name="connsiteY0" fmla="*/ 0 h 1507208"/>
              <a:gd name="connsiteX1" fmla="*/ 1198310 w 1233007"/>
              <a:gd name="connsiteY1" fmla="*/ 274599 h 1507208"/>
              <a:gd name="connsiteX2" fmla="*/ 1233007 w 1233007"/>
              <a:gd name="connsiteY2" fmla="*/ 306134 h 1507208"/>
              <a:gd name="connsiteX3" fmla="*/ 1218988 w 1233007"/>
              <a:gd name="connsiteY3" fmla="*/ 318875 h 1507208"/>
              <a:gd name="connsiteX4" fmla="*/ 866775 w 1233007"/>
              <a:gd name="connsiteY4" fmla="*/ 1169193 h 1507208"/>
              <a:gd name="connsiteX5" fmla="*/ 891206 w 1233007"/>
              <a:gd name="connsiteY5" fmla="*/ 1411545 h 1507208"/>
              <a:gd name="connsiteX6" fmla="*/ 915803 w 1233007"/>
              <a:gd name="connsiteY6" fmla="*/ 1507208 h 1507208"/>
              <a:gd name="connsiteX7" fmla="*/ 844935 w 1233007"/>
              <a:gd name="connsiteY7" fmla="*/ 1488986 h 1507208"/>
              <a:gd name="connsiteX8" fmla="*/ 0 w 1233007"/>
              <a:gd name="connsiteY8" fmla="*/ 340518 h 1507208"/>
              <a:gd name="connsiteX9" fmla="*/ 24431 w 1233007"/>
              <a:gd name="connsiteY9" fmla="*/ 98166 h 1507208"/>
              <a:gd name="connsiteX10" fmla="*/ 31614 w 1233007"/>
              <a:gd name="connsiteY10" fmla="*/ 70233 h 1507208"/>
              <a:gd name="connsiteX11" fmla="*/ 75792 w 1233007"/>
              <a:gd name="connsiteY11" fmla="*/ 54063 h 1507208"/>
              <a:gd name="connsiteX12" fmla="*/ 433388 w 1233007"/>
              <a:gd name="connsiteY12" fmla="*/ 0 h 150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007" h="1507208">
                <a:moveTo>
                  <a:pt x="433388" y="0"/>
                </a:moveTo>
                <a:cubicBezTo>
                  <a:pt x="723949" y="0"/>
                  <a:pt x="990442" y="103052"/>
                  <a:pt x="1198310" y="274599"/>
                </a:cubicBezTo>
                <a:lnTo>
                  <a:pt x="1233007" y="306134"/>
                </a:lnTo>
                <a:lnTo>
                  <a:pt x="1218988" y="318875"/>
                </a:lnTo>
                <a:cubicBezTo>
                  <a:pt x="1001373" y="536490"/>
                  <a:pt x="866775" y="837123"/>
                  <a:pt x="866775" y="1169193"/>
                </a:cubicBezTo>
                <a:cubicBezTo>
                  <a:pt x="866775" y="1252211"/>
                  <a:pt x="875188" y="1333263"/>
                  <a:pt x="891206" y="1411545"/>
                </a:cubicBezTo>
                <a:lnTo>
                  <a:pt x="915803" y="1507208"/>
                </a:lnTo>
                <a:lnTo>
                  <a:pt x="844935" y="1488986"/>
                </a:lnTo>
                <a:cubicBezTo>
                  <a:pt x="355422" y="1336732"/>
                  <a:pt x="0" y="880132"/>
                  <a:pt x="0" y="340518"/>
                </a:cubicBezTo>
                <a:cubicBezTo>
                  <a:pt x="0" y="257501"/>
                  <a:pt x="8413" y="176448"/>
                  <a:pt x="24431" y="98166"/>
                </a:cubicBezTo>
                <a:lnTo>
                  <a:pt x="31614" y="70233"/>
                </a:lnTo>
                <a:lnTo>
                  <a:pt x="75792" y="54063"/>
                </a:lnTo>
                <a:cubicBezTo>
                  <a:pt x="188757" y="18928"/>
                  <a:pt x="308862" y="0"/>
                  <a:pt x="433388"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E57724B-6645-4E1D-9E0E-BAB19C64E530}"/>
              </a:ext>
            </a:extLst>
          </p:cNvPr>
          <p:cNvSpPr/>
          <p:nvPr/>
        </p:nvSpPr>
        <p:spPr>
          <a:xfrm>
            <a:off x="5809273" y="4935156"/>
            <a:ext cx="688503" cy="592773"/>
          </a:xfrm>
          <a:custGeom>
            <a:avLst/>
            <a:gdLst>
              <a:gd name="connsiteX0" fmla="*/ 688503 w 688503"/>
              <a:gd name="connsiteY0" fmla="*/ 0 h 592773"/>
              <a:gd name="connsiteX1" fmla="*/ 666053 w 688503"/>
              <a:gd name="connsiteY1" fmla="*/ 87310 h 592773"/>
              <a:gd name="connsiteX2" fmla="*/ 367903 w 688503"/>
              <a:gd name="connsiteY2" fmla="*/ 580032 h 592773"/>
              <a:gd name="connsiteX3" fmla="*/ 353885 w 688503"/>
              <a:gd name="connsiteY3" fmla="*/ 592773 h 592773"/>
              <a:gd name="connsiteX4" fmla="*/ 303185 w 688503"/>
              <a:gd name="connsiteY4" fmla="*/ 546694 h 592773"/>
              <a:gd name="connsiteX5" fmla="*/ 5035 w 688503"/>
              <a:gd name="connsiteY5" fmla="*/ 53972 h 592773"/>
              <a:gd name="connsiteX6" fmla="*/ 0 w 688503"/>
              <a:gd name="connsiteY6" fmla="*/ 34391 h 592773"/>
              <a:gd name="connsiteX7" fmla="*/ 44376 w 688503"/>
              <a:gd name="connsiteY7" fmla="*/ 45801 h 592773"/>
              <a:gd name="connsiteX8" fmla="*/ 286728 w 688503"/>
              <a:gd name="connsiteY8" fmla="*/ 70232 h 592773"/>
              <a:gd name="connsiteX9" fmla="*/ 644324 w 688503"/>
              <a:gd name="connsiteY9" fmla="*/ 16169 h 592773"/>
              <a:gd name="connsiteX10" fmla="*/ 688503 w 688503"/>
              <a:gd name="connsiteY10" fmla="*/ 0 h 59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503" h="592773">
                <a:moveTo>
                  <a:pt x="688503" y="0"/>
                </a:moveTo>
                <a:lnTo>
                  <a:pt x="666053" y="87310"/>
                </a:lnTo>
                <a:cubicBezTo>
                  <a:pt x="607494" y="275584"/>
                  <a:pt x="503913" y="444023"/>
                  <a:pt x="367903" y="580032"/>
                </a:cubicBezTo>
                <a:lnTo>
                  <a:pt x="353885" y="592773"/>
                </a:lnTo>
                <a:lnTo>
                  <a:pt x="303185" y="546694"/>
                </a:lnTo>
                <a:cubicBezTo>
                  <a:pt x="167176" y="410685"/>
                  <a:pt x="63595" y="242246"/>
                  <a:pt x="5035" y="53972"/>
                </a:cubicBezTo>
                <a:lnTo>
                  <a:pt x="0" y="34391"/>
                </a:lnTo>
                <a:lnTo>
                  <a:pt x="44376" y="45801"/>
                </a:lnTo>
                <a:cubicBezTo>
                  <a:pt x="122658" y="61820"/>
                  <a:pt x="203711" y="70232"/>
                  <a:pt x="286728" y="70232"/>
                </a:cubicBezTo>
                <a:cubicBezTo>
                  <a:pt x="411254" y="70232"/>
                  <a:pt x="531360" y="51304"/>
                  <a:pt x="644324" y="16169"/>
                </a:cubicBezTo>
                <a:lnTo>
                  <a:pt x="688503"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51C05D6-3DC5-452D-8098-A4BB11AD1B44}"/>
              </a:ext>
            </a:extLst>
          </p:cNvPr>
          <p:cNvSpPr/>
          <p:nvPr/>
        </p:nvSpPr>
        <p:spPr>
          <a:xfrm>
            <a:off x="4925083" y="2600326"/>
            <a:ext cx="2324420" cy="1168147"/>
          </a:xfrm>
          <a:custGeom>
            <a:avLst/>
            <a:gdLst>
              <a:gd name="connsiteX0" fmla="*/ 1170917 w 2324420"/>
              <a:gd name="connsiteY0" fmla="*/ 0 h 1168147"/>
              <a:gd name="connsiteX1" fmla="*/ 2319385 w 2324420"/>
              <a:gd name="connsiteY1" fmla="*/ 844935 h 1168147"/>
              <a:gd name="connsiteX2" fmla="*/ 2324420 w 2324420"/>
              <a:gd name="connsiteY2" fmla="*/ 864516 h 1168147"/>
              <a:gd name="connsiteX3" fmla="*/ 2280044 w 2324420"/>
              <a:gd name="connsiteY3" fmla="*/ 853106 h 1168147"/>
              <a:gd name="connsiteX4" fmla="*/ 2037692 w 2324420"/>
              <a:gd name="connsiteY4" fmla="*/ 828675 h 1168147"/>
              <a:gd name="connsiteX5" fmla="*/ 1272770 w 2324420"/>
              <a:gd name="connsiteY5" fmla="*/ 1103274 h 1168147"/>
              <a:gd name="connsiteX6" fmla="*/ 1201393 w 2324420"/>
              <a:gd name="connsiteY6" fmla="*/ 1168147 h 1168147"/>
              <a:gd name="connsiteX7" fmla="*/ 1166696 w 2324420"/>
              <a:gd name="connsiteY7" fmla="*/ 1136612 h 1168147"/>
              <a:gd name="connsiteX8" fmla="*/ 401774 w 2324420"/>
              <a:gd name="connsiteY8" fmla="*/ 862013 h 1168147"/>
              <a:gd name="connsiteX9" fmla="*/ 44178 w 2324420"/>
              <a:gd name="connsiteY9" fmla="*/ 916076 h 1168147"/>
              <a:gd name="connsiteX10" fmla="*/ 0 w 2324420"/>
              <a:gd name="connsiteY10" fmla="*/ 932246 h 1168147"/>
              <a:gd name="connsiteX11" fmla="*/ 22449 w 2324420"/>
              <a:gd name="connsiteY11" fmla="*/ 844935 h 1168147"/>
              <a:gd name="connsiteX12" fmla="*/ 1170917 w 2324420"/>
              <a:gd name="connsiteY12" fmla="*/ 0 h 11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20" h="1168147">
                <a:moveTo>
                  <a:pt x="1170917" y="0"/>
                </a:moveTo>
                <a:cubicBezTo>
                  <a:pt x="1710531" y="0"/>
                  <a:pt x="2167131" y="355422"/>
                  <a:pt x="2319385" y="844935"/>
                </a:cubicBezTo>
                <a:lnTo>
                  <a:pt x="2324420" y="864516"/>
                </a:lnTo>
                <a:lnTo>
                  <a:pt x="2280044" y="853106"/>
                </a:lnTo>
                <a:cubicBezTo>
                  <a:pt x="2201762" y="837087"/>
                  <a:pt x="2120710" y="828675"/>
                  <a:pt x="2037692" y="828675"/>
                </a:cubicBezTo>
                <a:cubicBezTo>
                  <a:pt x="1747131" y="828675"/>
                  <a:pt x="1480639" y="931727"/>
                  <a:pt x="1272770" y="1103274"/>
                </a:cubicBezTo>
                <a:lnTo>
                  <a:pt x="1201393" y="1168147"/>
                </a:lnTo>
                <a:lnTo>
                  <a:pt x="1166696" y="1136612"/>
                </a:lnTo>
                <a:cubicBezTo>
                  <a:pt x="958828" y="965065"/>
                  <a:pt x="692335" y="862013"/>
                  <a:pt x="401774" y="862013"/>
                </a:cubicBezTo>
                <a:cubicBezTo>
                  <a:pt x="277248" y="862013"/>
                  <a:pt x="157143" y="880941"/>
                  <a:pt x="44178" y="916076"/>
                </a:cubicBezTo>
                <a:lnTo>
                  <a:pt x="0" y="932246"/>
                </a:lnTo>
                <a:lnTo>
                  <a:pt x="22449" y="844935"/>
                </a:lnTo>
                <a:cubicBezTo>
                  <a:pt x="174704" y="355422"/>
                  <a:pt x="631303" y="0"/>
                  <a:pt x="1170917"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B55A4FA-82EB-4347-B989-DB8E2ECB2B03}"/>
              </a:ext>
            </a:extLst>
          </p:cNvPr>
          <p:cNvSpPr/>
          <p:nvPr/>
        </p:nvSpPr>
        <p:spPr>
          <a:xfrm>
            <a:off x="6163158" y="3464842"/>
            <a:ext cx="2002149" cy="2369221"/>
          </a:xfrm>
          <a:custGeom>
            <a:avLst/>
            <a:gdLst>
              <a:gd name="connsiteX0" fmla="*/ 1086346 w 2002149"/>
              <a:gd name="connsiteY0" fmla="*/ 0 h 2369221"/>
              <a:gd name="connsiteX1" fmla="*/ 1157214 w 2002149"/>
              <a:gd name="connsiteY1" fmla="*/ 18222 h 2369221"/>
              <a:gd name="connsiteX2" fmla="*/ 2002149 w 2002149"/>
              <a:gd name="connsiteY2" fmla="*/ 1166690 h 2369221"/>
              <a:gd name="connsiteX3" fmla="*/ 799618 w 2002149"/>
              <a:gd name="connsiteY3" fmla="*/ 2369221 h 2369221"/>
              <a:gd name="connsiteX4" fmla="*/ 34696 w 2002149"/>
              <a:gd name="connsiteY4" fmla="*/ 2094622 h 2369221"/>
              <a:gd name="connsiteX5" fmla="*/ 0 w 2002149"/>
              <a:gd name="connsiteY5" fmla="*/ 2063087 h 2369221"/>
              <a:gd name="connsiteX6" fmla="*/ 14018 w 2002149"/>
              <a:gd name="connsiteY6" fmla="*/ 2050346 h 2369221"/>
              <a:gd name="connsiteX7" fmla="*/ 312168 w 2002149"/>
              <a:gd name="connsiteY7" fmla="*/ 1557624 h 2369221"/>
              <a:gd name="connsiteX8" fmla="*/ 334618 w 2002149"/>
              <a:gd name="connsiteY8" fmla="*/ 1470314 h 2369221"/>
              <a:gd name="connsiteX9" fmla="*/ 400923 w 2002149"/>
              <a:gd name="connsiteY9" fmla="*/ 1446045 h 2369221"/>
              <a:gd name="connsiteX10" fmla="*/ 1135374 w 2002149"/>
              <a:gd name="connsiteY10" fmla="*/ 338015 h 2369221"/>
              <a:gd name="connsiteX11" fmla="*/ 1110943 w 2002149"/>
              <a:gd name="connsiteY11" fmla="*/ 95663 h 2369221"/>
              <a:gd name="connsiteX12" fmla="*/ 1086346 w 2002149"/>
              <a:gd name="connsiteY12" fmla="*/ 0 h 23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149" h="2369221">
                <a:moveTo>
                  <a:pt x="1086346" y="0"/>
                </a:moveTo>
                <a:lnTo>
                  <a:pt x="1157214" y="18222"/>
                </a:lnTo>
                <a:cubicBezTo>
                  <a:pt x="1646727" y="170477"/>
                  <a:pt x="2002149" y="627076"/>
                  <a:pt x="2002149" y="1166690"/>
                </a:cubicBezTo>
                <a:cubicBezTo>
                  <a:pt x="2002149" y="1830830"/>
                  <a:pt x="1463758" y="2369221"/>
                  <a:pt x="799618" y="2369221"/>
                </a:cubicBezTo>
                <a:cubicBezTo>
                  <a:pt x="509057" y="2369221"/>
                  <a:pt x="242565" y="2266170"/>
                  <a:pt x="34696" y="2094622"/>
                </a:cubicBezTo>
                <a:lnTo>
                  <a:pt x="0" y="2063087"/>
                </a:lnTo>
                <a:lnTo>
                  <a:pt x="14018" y="2050346"/>
                </a:lnTo>
                <a:cubicBezTo>
                  <a:pt x="150028" y="1914337"/>
                  <a:pt x="253609" y="1745898"/>
                  <a:pt x="312168" y="1557624"/>
                </a:cubicBezTo>
                <a:lnTo>
                  <a:pt x="334618" y="1470314"/>
                </a:lnTo>
                <a:lnTo>
                  <a:pt x="400923" y="1446045"/>
                </a:lnTo>
                <a:cubicBezTo>
                  <a:pt x="832529" y="1263491"/>
                  <a:pt x="1135374" y="836120"/>
                  <a:pt x="1135374" y="338015"/>
                </a:cubicBezTo>
                <a:cubicBezTo>
                  <a:pt x="1135374" y="254998"/>
                  <a:pt x="1126962" y="173945"/>
                  <a:pt x="1110943" y="95663"/>
                </a:cubicBezTo>
                <a:lnTo>
                  <a:pt x="1086346"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AABCEDE-8E9F-4C45-B82D-FFD716E91994}"/>
              </a:ext>
            </a:extLst>
          </p:cNvPr>
          <p:cNvSpPr/>
          <p:nvPr/>
        </p:nvSpPr>
        <p:spPr>
          <a:xfrm>
            <a:off x="4124327" y="3532572"/>
            <a:ext cx="2038831" cy="2334829"/>
          </a:xfrm>
          <a:custGeom>
            <a:avLst/>
            <a:gdLst>
              <a:gd name="connsiteX0" fmla="*/ 800757 w 2038831"/>
              <a:gd name="connsiteY0" fmla="*/ 0 h 2334829"/>
              <a:gd name="connsiteX1" fmla="*/ 793574 w 2038831"/>
              <a:gd name="connsiteY1" fmla="*/ 27933 h 2334829"/>
              <a:gd name="connsiteX2" fmla="*/ 769143 w 2038831"/>
              <a:gd name="connsiteY2" fmla="*/ 270285 h 2334829"/>
              <a:gd name="connsiteX3" fmla="*/ 1614078 w 2038831"/>
              <a:gd name="connsiteY3" fmla="*/ 1418753 h 2334829"/>
              <a:gd name="connsiteX4" fmla="*/ 1684946 w 2038831"/>
              <a:gd name="connsiteY4" fmla="*/ 1436975 h 2334829"/>
              <a:gd name="connsiteX5" fmla="*/ 1689981 w 2038831"/>
              <a:gd name="connsiteY5" fmla="*/ 1456556 h 2334829"/>
              <a:gd name="connsiteX6" fmla="*/ 1988131 w 2038831"/>
              <a:gd name="connsiteY6" fmla="*/ 1949278 h 2334829"/>
              <a:gd name="connsiteX7" fmla="*/ 2038831 w 2038831"/>
              <a:gd name="connsiteY7" fmla="*/ 1995357 h 2334829"/>
              <a:gd name="connsiteX8" fmla="*/ 1967453 w 2038831"/>
              <a:gd name="connsiteY8" fmla="*/ 2060230 h 2334829"/>
              <a:gd name="connsiteX9" fmla="*/ 1202531 w 2038831"/>
              <a:gd name="connsiteY9" fmla="*/ 2334829 h 2334829"/>
              <a:gd name="connsiteX10" fmla="*/ 0 w 2038831"/>
              <a:gd name="connsiteY10" fmla="*/ 1132298 h 2334829"/>
              <a:gd name="connsiteX11" fmla="*/ 734451 w 2038831"/>
              <a:gd name="connsiteY11" fmla="*/ 24268 h 2334829"/>
              <a:gd name="connsiteX12" fmla="*/ 800757 w 2038831"/>
              <a:gd name="connsiteY12" fmla="*/ 0 h 233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8831" h="2334829">
                <a:moveTo>
                  <a:pt x="800757" y="0"/>
                </a:moveTo>
                <a:lnTo>
                  <a:pt x="793574" y="27933"/>
                </a:lnTo>
                <a:cubicBezTo>
                  <a:pt x="777556" y="106215"/>
                  <a:pt x="769143" y="187268"/>
                  <a:pt x="769143" y="270285"/>
                </a:cubicBezTo>
                <a:cubicBezTo>
                  <a:pt x="769143" y="809899"/>
                  <a:pt x="1124565" y="1266499"/>
                  <a:pt x="1614078" y="1418753"/>
                </a:cubicBezTo>
                <a:lnTo>
                  <a:pt x="1684946" y="1436975"/>
                </a:lnTo>
                <a:lnTo>
                  <a:pt x="1689981" y="1456556"/>
                </a:lnTo>
                <a:cubicBezTo>
                  <a:pt x="1748541" y="1644830"/>
                  <a:pt x="1852122" y="1813269"/>
                  <a:pt x="1988131" y="1949278"/>
                </a:cubicBezTo>
                <a:lnTo>
                  <a:pt x="2038831" y="1995357"/>
                </a:lnTo>
                <a:lnTo>
                  <a:pt x="1967453" y="2060230"/>
                </a:lnTo>
                <a:cubicBezTo>
                  <a:pt x="1759585" y="2231778"/>
                  <a:pt x="1493092" y="2334829"/>
                  <a:pt x="1202531" y="2334829"/>
                </a:cubicBezTo>
                <a:cubicBezTo>
                  <a:pt x="538391" y="2334829"/>
                  <a:pt x="0" y="1796438"/>
                  <a:pt x="0" y="1132298"/>
                </a:cubicBezTo>
                <a:cubicBezTo>
                  <a:pt x="0" y="634193"/>
                  <a:pt x="302845" y="206822"/>
                  <a:pt x="734451" y="24268"/>
                </a:cubicBezTo>
                <a:lnTo>
                  <a:pt x="800757"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81D74ABA-FAEF-42F8-AF33-344B1F2E64C0}"/>
              </a:ext>
            </a:extLst>
          </p:cNvPr>
          <p:cNvSpPr/>
          <p:nvPr/>
        </p:nvSpPr>
        <p:spPr>
          <a:xfrm>
            <a:off x="5760244" y="3768473"/>
            <a:ext cx="769144" cy="1236915"/>
          </a:xfrm>
          <a:custGeom>
            <a:avLst/>
            <a:gdLst>
              <a:gd name="connsiteX0" fmla="*/ 366232 w 769144"/>
              <a:gd name="connsiteY0" fmla="*/ 0 h 1236915"/>
              <a:gd name="connsiteX1" fmla="*/ 416931 w 769144"/>
              <a:gd name="connsiteY1" fmla="*/ 46079 h 1236915"/>
              <a:gd name="connsiteX2" fmla="*/ 769144 w 769144"/>
              <a:gd name="connsiteY2" fmla="*/ 896397 h 1236915"/>
              <a:gd name="connsiteX3" fmla="*/ 744713 w 769144"/>
              <a:gd name="connsiteY3" fmla="*/ 1138749 h 1236915"/>
              <a:gd name="connsiteX4" fmla="*/ 737531 w 769144"/>
              <a:gd name="connsiteY4" fmla="*/ 1166683 h 1236915"/>
              <a:gd name="connsiteX5" fmla="*/ 693352 w 769144"/>
              <a:gd name="connsiteY5" fmla="*/ 1182852 h 1236915"/>
              <a:gd name="connsiteX6" fmla="*/ 335756 w 769144"/>
              <a:gd name="connsiteY6" fmla="*/ 1236915 h 1236915"/>
              <a:gd name="connsiteX7" fmla="*/ 93404 w 769144"/>
              <a:gd name="connsiteY7" fmla="*/ 1212484 h 1236915"/>
              <a:gd name="connsiteX8" fmla="*/ 49028 w 769144"/>
              <a:gd name="connsiteY8" fmla="*/ 1201074 h 1236915"/>
              <a:gd name="connsiteX9" fmla="*/ 24431 w 769144"/>
              <a:gd name="connsiteY9" fmla="*/ 1105411 h 1236915"/>
              <a:gd name="connsiteX10" fmla="*/ 0 w 769144"/>
              <a:gd name="connsiteY10" fmla="*/ 863059 h 1236915"/>
              <a:gd name="connsiteX11" fmla="*/ 352213 w 769144"/>
              <a:gd name="connsiteY11" fmla="*/ 12741 h 1236915"/>
              <a:gd name="connsiteX12" fmla="*/ 366232 w 769144"/>
              <a:gd name="connsiteY12" fmla="*/ 0 h 12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144" h="1236915">
                <a:moveTo>
                  <a:pt x="366232" y="0"/>
                </a:moveTo>
                <a:lnTo>
                  <a:pt x="416931" y="46079"/>
                </a:lnTo>
                <a:cubicBezTo>
                  <a:pt x="634546" y="263694"/>
                  <a:pt x="769144" y="564327"/>
                  <a:pt x="769144" y="896397"/>
                </a:cubicBezTo>
                <a:cubicBezTo>
                  <a:pt x="769144" y="979415"/>
                  <a:pt x="760732" y="1060467"/>
                  <a:pt x="744713" y="1138749"/>
                </a:cubicBezTo>
                <a:lnTo>
                  <a:pt x="737531" y="1166683"/>
                </a:lnTo>
                <a:lnTo>
                  <a:pt x="693352" y="1182852"/>
                </a:lnTo>
                <a:cubicBezTo>
                  <a:pt x="580388" y="1217987"/>
                  <a:pt x="460282" y="1236915"/>
                  <a:pt x="335756" y="1236915"/>
                </a:cubicBezTo>
                <a:cubicBezTo>
                  <a:pt x="252739" y="1236915"/>
                  <a:pt x="171686" y="1228503"/>
                  <a:pt x="93404" y="1212484"/>
                </a:cubicBezTo>
                <a:lnTo>
                  <a:pt x="49028" y="1201074"/>
                </a:lnTo>
                <a:lnTo>
                  <a:pt x="24431" y="1105411"/>
                </a:lnTo>
                <a:cubicBezTo>
                  <a:pt x="8413" y="1027129"/>
                  <a:pt x="0" y="946077"/>
                  <a:pt x="0" y="863059"/>
                </a:cubicBezTo>
                <a:cubicBezTo>
                  <a:pt x="0" y="530989"/>
                  <a:pt x="134598" y="230356"/>
                  <a:pt x="352213" y="12741"/>
                </a:cubicBezTo>
                <a:lnTo>
                  <a:pt x="366232"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6541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5052-532B-4E27-B03A-56C82F8CC915}"/>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729883-666A-467D-A6FC-D7F6C929777E}"/>
                  </a:ext>
                </a:extLst>
              </p:cNvPr>
              <p:cNvSpPr>
                <a:spLocks noGrp="1"/>
              </p:cNvSpPr>
              <p:nvPr>
                <p:ph idx="1"/>
              </p:nvPr>
            </p:nvSpPr>
            <p:spPr>
              <a:xfrm>
                <a:off x="575240" y="1463857"/>
                <a:ext cx="11464360" cy="1136468"/>
              </a:xfrm>
            </p:spPr>
            <p:txBody>
              <a:bodyPr/>
              <a:lstStyle/>
              <a:p>
                <a:r>
                  <a:rPr lang="en-US" dirty="0"/>
                  <a:t>For three sets: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3729883-666A-467D-A6FC-D7F6C929777E}"/>
                  </a:ext>
                </a:extLst>
              </p:cNvPr>
              <p:cNvSpPr>
                <a:spLocks noGrp="1" noRot="1" noChangeAspect="1" noMove="1" noResize="1" noEditPoints="1" noAdjustHandles="1" noChangeArrowheads="1" noChangeShapeType="1" noTextEdit="1"/>
              </p:cNvSpPr>
              <p:nvPr>
                <p:ph idx="1"/>
              </p:nvPr>
            </p:nvSpPr>
            <p:spPr>
              <a:xfrm>
                <a:off x="575240" y="1463857"/>
                <a:ext cx="11464360" cy="1136468"/>
              </a:xfrm>
              <a:blipFill>
                <a:blip r:embed="rId3"/>
                <a:stretch>
                  <a:fillRect l="-638" t="-9091"/>
                </a:stretch>
              </a:blipFill>
            </p:spPr>
            <p:txBody>
              <a:bodyPr/>
              <a:lstStyle/>
              <a:p>
                <a:r>
                  <a:rPr lang="en-US">
                    <a:noFill/>
                  </a:rPr>
                  <a:t> </a:t>
                </a:r>
              </a:p>
            </p:txBody>
          </p:sp>
        </mc:Fallback>
      </mc:AlternateContent>
      <p:sp>
        <p:nvSpPr>
          <p:cNvPr id="14" name="Freeform: Shape 13">
            <a:extLst>
              <a:ext uri="{FF2B5EF4-FFF2-40B4-BE49-F238E27FC236}">
                <a16:creationId xmlns:a16="http://schemas.microsoft.com/office/drawing/2014/main" id="{0D8B4940-A655-4414-A8C9-8B40D436BC0E}"/>
              </a:ext>
            </a:extLst>
          </p:cNvPr>
          <p:cNvSpPr/>
          <p:nvPr/>
        </p:nvSpPr>
        <p:spPr>
          <a:xfrm>
            <a:off x="6126477" y="3429001"/>
            <a:ext cx="1172055" cy="1506155"/>
          </a:xfrm>
          <a:custGeom>
            <a:avLst/>
            <a:gdLst>
              <a:gd name="connsiteX0" fmla="*/ 836299 w 1172055"/>
              <a:gd name="connsiteY0" fmla="*/ 0 h 1506155"/>
              <a:gd name="connsiteX1" fmla="*/ 1078651 w 1172055"/>
              <a:gd name="connsiteY1" fmla="*/ 24431 h 1506155"/>
              <a:gd name="connsiteX2" fmla="*/ 1123027 w 1172055"/>
              <a:gd name="connsiteY2" fmla="*/ 35841 h 1506155"/>
              <a:gd name="connsiteX3" fmla="*/ 1147624 w 1172055"/>
              <a:gd name="connsiteY3" fmla="*/ 131504 h 1506155"/>
              <a:gd name="connsiteX4" fmla="*/ 1172055 w 1172055"/>
              <a:gd name="connsiteY4" fmla="*/ 373856 h 1506155"/>
              <a:gd name="connsiteX5" fmla="*/ 437604 w 1172055"/>
              <a:gd name="connsiteY5" fmla="*/ 1481886 h 1506155"/>
              <a:gd name="connsiteX6" fmla="*/ 371299 w 1172055"/>
              <a:gd name="connsiteY6" fmla="*/ 1506155 h 1506155"/>
              <a:gd name="connsiteX7" fmla="*/ 378481 w 1172055"/>
              <a:gd name="connsiteY7" fmla="*/ 1478221 h 1506155"/>
              <a:gd name="connsiteX8" fmla="*/ 402912 w 1172055"/>
              <a:gd name="connsiteY8" fmla="*/ 1235869 h 1506155"/>
              <a:gd name="connsiteX9" fmla="*/ 50699 w 1172055"/>
              <a:gd name="connsiteY9" fmla="*/ 385551 h 1506155"/>
              <a:gd name="connsiteX10" fmla="*/ 0 w 1172055"/>
              <a:gd name="connsiteY10" fmla="*/ 339472 h 1506155"/>
              <a:gd name="connsiteX11" fmla="*/ 71377 w 1172055"/>
              <a:gd name="connsiteY11" fmla="*/ 274599 h 1506155"/>
              <a:gd name="connsiteX12" fmla="*/ 836299 w 1172055"/>
              <a:gd name="connsiteY12" fmla="*/ 0 h 150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2055" h="1506155">
                <a:moveTo>
                  <a:pt x="836299" y="0"/>
                </a:moveTo>
                <a:cubicBezTo>
                  <a:pt x="919317" y="0"/>
                  <a:pt x="1000369" y="8412"/>
                  <a:pt x="1078651" y="24431"/>
                </a:cubicBezTo>
                <a:lnTo>
                  <a:pt x="1123027" y="35841"/>
                </a:lnTo>
                <a:lnTo>
                  <a:pt x="1147624" y="131504"/>
                </a:lnTo>
                <a:cubicBezTo>
                  <a:pt x="1163643" y="209786"/>
                  <a:pt x="1172055" y="290839"/>
                  <a:pt x="1172055" y="373856"/>
                </a:cubicBezTo>
                <a:cubicBezTo>
                  <a:pt x="1172055" y="871961"/>
                  <a:pt x="869210" y="1299332"/>
                  <a:pt x="437604" y="1481886"/>
                </a:cubicBezTo>
                <a:lnTo>
                  <a:pt x="371299" y="1506155"/>
                </a:lnTo>
                <a:lnTo>
                  <a:pt x="378481" y="1478221"/>
                </a:lnTo>
                <a:cubicBezTo>
                  <a:pt x="394500" y="1399939"/>
                  <a:pt x="402912" y="1318887"/>
                  <a:pt x="402912" y="1235869"/>
                </a:cubicBezTo>
                <a:cubicBezTo>
                  <a:pt x="402912" y="903799"/>
                  <a:pt x="268314" y="603166"/>
                  <a:pt x="50699" y="385551"/>
                </a:cubicBezTo>
                <a:lnTo>
                  <a:pt x="0" y="339472"/>
                </a:lnTo>
                <a:lnTo>
                  <a:pt x="71377" y="274599"/>
                </a:lnTo>
                <a:cubicBezTo>
                  <a:pt x="279246" y="103052"/>
                  <a:pt x="545738" y="0"/>
                  <a:pt x="836299" y="0"/>
                </a:cubicBezTo>
                <a:close/>
              </a:path>
            </a:pathLst>
          </a:custGeom>
          <a:solidFill>
            <a:srgbClr val="A9D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A6898A-E1A7-4A12-BDB1-0D254BDC5F5E}"/>
              </a:ext>
            </a:extLst>
          </p:cNvPr>
          <p:cNvSpPr/>
          <p:nvPr/>
        </p:nvSpPr>
        <p:spPr>
          <a:xfrm>
            <a:off x="4893470" y="3462338"/>
            <a:ext cx="1233007" cy="1507208"/>
          </a:xfrm>
          <a:custGeom>
            <a:avLst/>
            <a:gdLst>
              <a:gd name="connsiteX0" fmla="*/ 433388 w 1233007"/>
              <a:gd name="connsiteY0" fmla="*/ 0 h 1507208"/>
              <a:gd name="connsiteX1" fmla="*/ 1198310 w 1233007"/>
              <a:gd name="connsiteY1" fmla="*/ 274599 h 1507208"/>
              <a:gd name="connsiteX2" fmla="*/ 1233007 w 1233007"/>
              <a:gd name="connsiteY2" fmla="*/ 306134 h 1507208"/>
              <a:gd name="connsiteX3" fmla="*/ 1218988 w 1233007"/>
              <a:gd name="connsiteY3" fmla="*/ 318875 h 1507208"/>
              <a:gd name="connsiteX4" fmla="*/ 866775 w 1233007"/>
              <a:gd name="connsiteY4" fmla="*/ 1169193 h 1507208"/>
              <a:gd name="connsiteX5" fmla="*/ 891206 w 1233007"/>
              <a:gd name="connsiteY5" fmla="*/ 1411545 h 1507208"/>
              <a:gd name="connsiteX6" fmla="*/ 915803 w 1233007"/>
              <a:gd name="connsiteY6" fmla="*/ 1507208 h 1507208"/>
              <a:gd name="connsiteX7" fmla="*/ 844935 w 1233007"/>
              <a:gd name="connsiteY7" fmla="*/ 1488986 h 1507208"/>
              <a:gd name="connsiteX8" fmla="*/ 0 w 1233007"/>
              <a:gd name="connsiteY8" fmla="*/ 340518 h 1507208"/>
              <a:gd name="connsiteX9" fmla="*/ 24431 w 1233007"/>
              <a:gd name="connsiteY9" fmla="*/ 98166 h 1507208"/>
              <a:gd name="connsiteX10" fmla="*/ 31614 w 1233007"/>
              <a:gd name="connsiteY10" fmla="*/ 70233 h 1507208"/>
              <a:gd name="connsiteX11" fmla="*/ 75792 w 1233007"/>
              <a:gd name="connsiteY11" fmla="*/ 54063 h 1507208"/>
              <a:gd name="connsiteX12" fmla="*/ 433388 w 1233007"/>
              <a:gd name="connsiteY12" fmla="*/ 0 h 150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007" h="1507208">
                <a:moveTo>
                  <a:pt x="433388" y="0"/>
                </a:moveTo>
                <a:cubicBezTo>
                  <a:pt x="723949" y="0"/>
                  <a:pt x="990442" y="103052"/>
                  <a:pt x="1198310" y="274599"/>
                </a:cubicBezTo>
                <a:lnTo>
                  <a:pt x="1233007" y="306134"/>
                </a:lnTo>
                <a:lnTo>
                  <a:pt x="1218988" y="318875"/>
                </a:lnTo>
                <a:cubicBezTo>
                  <a:pt x="1001373" y="536490"/>
                  <a:pt x="866775" y="837123"/>
                  <a:pt x="866775" y="1169193"/>
                </a:cubicBezTo>
                <a:cubicBezTo>
                  <a:pt x="866775" y="1252211"/>
                  <a:pt x="875188" y="1333263"/>
                  <a:pt x="891206" y="1411545"/>
                </a:cubicBezTo>
                <a:lnTo>
                  <a:pt x="915803" y="1507208"/>
                </a:lnTo>
                <a:lnTo>
                  <a:pt x="844935" y="1488986"/>
                </a:lnTo>
                <a:cubicBezTo>
                  <a:pt x="355422" y="1336732"/>
                  <a:pt x="0" y="880132"/>
                  <a:pt x="0" y="340518"/>
                </a:cubicBezTo>
                <a:cubicBezTo>
                  <a:pt x="0" y="257501"/>
                  <a:pt x="8413" y="176448"/>
                  <a:pt x="24431" y="98166"/>
                </a:cubicBezTo>
                <a:lnTo>
                  <a:pt x="31614" y="70233"/>
                </a:lnTo>
                <a:lnTo>
                  <a:pt x="75792" y="54063"/>
                </a:lnTo>
                <a:cubicBezTo>
                  <a:pt x="188757" y="18928"/>
                  <a:pt x="308862" y="0"/>
                  <a:pt x="433388" y="0"/>
                </a:cubicBezTo>
                <a:close/>
              </a:path>
            </a:pathLst>
          </a:custGeom>
          <a:solidFill>
            <a:srgbClr val="A9D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E57724B-6645-4E1D-9E0E-BAB19C64E530}"/>
              </a:ext>
            </a:extLst>
          </p:cNvPr>
          <p:cNvSpPr/>
          <p:nvPr/>
        </p:nvSpPr>
        <p:spPr>
          <a:xfrm>
            <a:off x="5809273" y="4935156"/>
            <a:ext cx="688503" cy="592773"/>
          </a:xfrm>
          <a:custGeom>
            <a:avLst/>
            <a:gdLst>
              <a:gd name="connsiteX0" fmla="*/ 688503 w 688503"/>
              <a:gd name="connsiteY0" fmla="*/ 0 h 592773"/>
              <a:gd name="connsiteX1" fmla="*/ 666053 w 688503"/>
              <a:gd name="connsiteY1" fmla="*/ 87310 h 592773"/>
              <a:gd name="connsiteX2" fmla="*/ 367903 w 688503"/>
              <a:gd name="connsiteY2" fmla="*/ 580032 h 592773"/>
              <a:gd name="connsiteX3" fmla="*/ 353885 w 688503"/>
              <a:gd name="connsiteY3" fmla="*/ 592773 h 592773"/>
              <a:gd name="connsiteX4" fmla="*/ 303185 w 688503"/>
              <a:gd name="connsiteY4" fmla="*/ 546694 h 592773"/>
              <a:gd name="connsiteX5" fmla="*/ 5035 w 688503"/>
              <a:gd name="connsiteY5" fmla="*/ 53972 h 592773"/>
              <a:gd name="connsiteX6" fmla="*/ 0 w 688503"/>
              <a:gd name="connsiteY6" fmla="*/ 34391 h 592773"/>
              <a:gd name="connsiteX7" fmla="*/ 44376 w 688503"/>
              <a:gd name="connsiteY7" fmla="*/ 45801 h 592773"/>
              <a:gd name="connsiteX8" fmla="*/ 286728 w 688503"/>
              <a:gd name="connsiteY8" fmla="*/ 70232 h 592773"/>
              <a:gd name="connsiteX9" fmla="*/ 644324 w 688503"/>
              <a:gd name="connsiteY9" fmla="*/ 16169 h 592773"/>
              <a:gd name="connsiteX10" fmla="*/ 688503 w 688503"/>
              <a:gd name="connsiteY10" fmla="*/ 0 h 59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503" h="592773">
                <a:moveTo>
                  <a:pt x="688503" y="0"/>
                </a:moveTo>
                <a:lnTo>
                  <a:pt x="666053" y="87310"/>
                </a:lnTo>
                <a:cubicBezTo>
                  <a:pt x="607494" y="275584"/>
                  <a:pt x="503913" y="444023"/>
                  <a:pt x="367903" y="580032"/>
                </a:cubicBezTo>
                <a:lnTo>
                  <a:pt x="353885" y="592773"/>
                </a:lnTo>
                <a:lnTo>
                  <a:pt x="303185" y="546694"/>
                </a:lnTo>
                <a:cubicBezTo>
                  <a:pt x="167176" y="410685"/>
                  <a:pt x="63595" y="242246"/>
                  <a:pt x="5035" y="53972"/>
                </a:cubicBezTo>
                <a:lnTo>
                  <a:pt x="0" y="34391"/>
                </a:lnTo>
                <a:lnTo>
                  <a:pt x="44376" y="45801"/>
                </a:lnTo>
                <a:cubicBezTo>
                  <a:pt x="122658" y="61820"/>
                  <a:pt x="203711" y="70232"/>
                  <a:pt x="286728" y="70232"/>
                </a:cubicBezTo>
                <a:cubicBezTo>
                  <a:pt x="411254" y="70232"/>
                  <a:pt x="531360" y="51304"/>
                  <a:pt x="644324" y="16169"/>
                </a:cubicBezTo>
                <a:lnTo>
                  <a:pt x="688503"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51C05D6-3DC5-452D-8098-A4BB11AD1B44}"/>
              </a:ext>
            </a:extLst>
          </p:cNvPr>
          <p:cNvSpPr/>
          <p:nvPr/>
        </p:nvSpPr>
        <p:spPr>
          <a:xfrm>
            <a:off x="4925083" y="2600326"/>
            <a:ext cx="2324420" cy="1168147"/>
          </a:xfrm>
          <a:custGeom>
            <a:avLst/>
            <a:gdLst>
              <a:gd name="connsiteX0" fmla="*/ 1170917 w 2324420"/>
              <a:gd name="connsiteY0" fmla="*/ 0 h 1168147"/>
              <a:gd name="connsiteX1" fmla="*/ 2319385 w 2324420"/>
              <a:gd name="connsiteY1" fmla="*/ 844935 h 1168147"/>
              <a:gd name="connsiteX2" fmla="*/ 2324420 w 2324420"/>
              <a:gd name="connsiteY2" fmla="*/ 864516 h 1168147"/>
              <a:gd name="connsiteX3" fmla="*/ 2280044 w 2324420"/>
              <a:gd name="connsiteY3" fmla="*/ 853106 h 1168147"/>
              <a:gd name="connsiteX4" fmla="*/ 2037692 w 2324420"/>
              <a:gd name="connsiteY4" fmla="*/ 828675 h 1168147"/>
              <a:gd name="connsiteX5" fmla="*/ 1272770 w 2324420"/>
              <a:gd name="connsiteY5" fmla="*/ 1103274 h 1168147"/>
              <a:gd name="connsiteX6" fmla="*/ 1201393 w 2324420"/>
              <a:gd name="connsiteY6" fmla="*/ 1168147 h 1168147"/>
              <a:gd name="connsiteX7" fmla="*/ 1166696 w 2324420"/>
              <a:gd name="connsiteY7" fmla="*/ 1136612 h 1168147"/>
              <a:gd name="connsiteX8" fmla="*/ 401774 w 2324420"/>
              <a:gd name="connsiteY8" fmla="*/ 862013 h 1168147"/>
              <a:gd name="connsiteX9" fmla="*/ 44178 w 2324420"/>
              <a:gd name="connsiteY9" fmla="*/ 916076 h 1168147"/>
              <a:gd name="connsiteX10" fmla="*/ 0 w 2324420"/>
              <a:gd name="connsiteY10" fmla="*/ 932246 h 1168147"/>
              <a:gd name="connsiteX11" fmla="*/ 22449 w 2324420"/>
              <a:gd name="connsiteY11" fmla="*/ 844935 h 1168147"/>
              <a:gd name="connsiteX12" fmla="*/ 1170917 w 2324420"/>
              <a:gd name="connsiteY12" fmla="*/ 0 h 11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20" h="1168147">
                <a:moveTo>
                  <a:pt x="1170917" y="0"/>
                </a:moveTo>
                <a:cubicBezTo>
                  <a:pt x="1710531" y="0"/>
                  <a:pt x="2167131" y="355422"/>
                  <a:pt x="2319385" y="844935"/>
                </a:cubicBezTo>
                <a:lnTo>
                  <a:pt x="2324420" y="864516"/>
                </a:lnTo>
                <a:lnTo>
                  <a:pt x="2280044" y="853106"/>
                </a:lnTo>
                <a:cubicBezTo>
                  <a:pt x="2201762" y="837087"/>
                  <a:pt x="2120710" y="828675"/>
                  <a:pt x="2037692" y="828675"/>
                </a:cubicBezTo>
                <a:cubicBezTo>
                  <a:pt x="1747131" y="828675"/>
                  <a:pt x="1480639" y="931727"/>
                  <a:pt x="1272770" y="1103274"/>
                </a:cubicBezTo>
                <a:lnTo>
                  <a:pt x="1201393" y="1168147"/>
                </a:lnTo>
                <a:lnTo>
                  <a:pt x="1166696" y="1136612"/>
                </a:lnTo>
                <a:cubicBezTo>
                  <a:pt x="958828" y="965065"/>
                  <a:pt x="692335" y="862013"/>
                  <a:pt x="401774" y="862013"/>
                </a:cubicBezTo>
                <a:cubicBezTo>
                  <a:pt x="277248" y="862013"/>
                  <a:pt x="157143" y="880941"/>
                  <a:pt x="44178" y="916076"/>
                </a:cubicBezTo>
                <a:lnTo>
                  <a:pt x="0" y="932246"/>
                </a:lnTo>
                <a:lnTo>
                  <a:pt x="22449" y="844935"/>
                </a:lnTo>
                <a:cubicBezTo>
                  <a:pt x="174704" y="355422"/>
                  <a:pt x="631303" y="0"/>
                  <a:pt x="1170917" y="0"/>
                </a:cubicBezTo>
                <a:close/>
              </a:path>
            </a:pathLst>
          </a:custGeom>
          <a:solidFill>
            <a:srgbClr val="A9D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B55A4FA-82EB-4347-B989-DB8E2ECB2B03}"/>
              </a:ext>
            </a:extLst>
          </p:cNvPr>
          <p:cNvSpPr/>
          <p:nvPr/>
        </p:nvSpPr>
        <p:spPr>
          <a:xfrm>
            <a:off x="6160372" y="3462834"/>
            <a:ext cx="2002149" cy="2369221"/>
          </a:xfrm>
          <a:custGeom>
            <a:avLst/>
            <a:gdLst>
              <a:gd name="connsiteX0" fmla="*/ 1086346 w 2002149"/>
              <a:gd name="connsiteY0" fmla="*/ 0 h 2369221"/>
              <a:gd name="connsiteX1" fmla="*/ 1157214 w 2002149"/>
              <a:gd name="connsiteY1" fmla="*/ 18222 h 2369221"/>
              <a:gd name="connsiteX2" fmla="*/ 2002149 w 2002149"/>
              <a:gd name="connsiteY2" fmla="*/ 1166690 h 2369221"/>
              <a:gd name="connsiteX3" fmla="*/ 799618 w 2002149"/>
              <a:gd name="connsiteY3" fmla="*/ 2369221 h 2369221"/>
              <a:gd name="connsiteX4" fmla="*/ 34696 w 2002149"/>
              <a:gd name="connsiteY4" fmla="*/ 2094622 h 2369221"/>
              <a:gd name="connsiteX5" fmla="*/ 0 w 2002149"/>
              <a:gd name="connsiteY5" fmla="*/ 2063087 h 2369221"/>
              <a:gd name="connsiteX6" fmla="*/ 14018 w 2002149"/>
              <a:gd name="connsiteY6" fmla="*/ 2050346 h 2369221"/>
              <a:gd name="connsiteX7" fmla="*/ 312168 w 2002149"/>
              <a:gd name="connsiteY7" fmla="*/ 1557624 h 2369221"/>
              <a:gd name="connsiteX8" fmla="*/ 334618 w 2002149"/>
              <a:gd name="connsiteY8" fmla="*/ 1470314 h 2369221"/>
              <a:gd name="connsiteX9" fmla="*/ 400923 w 2002149"/>
              <a:gd name="connsiteY9" fmla="*/ 1446045 h 2369221"/>
              <a:gd name="connsiteX10" fmla="*/ 1135374 w 2002149"/>
              <a:gd name="connsiteY10" fmla="*/ 338015 h 2369221"/>
              <a:gd name="connsiteX11" fmla="*/ 1110943 w 2002149"/>
              <a:gd name="connsiteY11" fmla="*/ 95663 h 2369221"/>
              <a:gd name="connsiteX12" fmla="*/ 1086346 w 2002149"/>
              <a:gd name="connsiteY12" fmla="*/ 0 h 23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149" h="2369221">
                <a:moveTo>
                  <a:pt x="1086346" y="0"/>
                </a:moveTo>
                <a:lnTo>
                  <a:pt x="1157214" y="18222"/>
                </a:lnTo>
                <a:cubicBezTo>
                  <a:pt x="1646727" y="170477"/>
                  <a:pt x="2002149" y="627076"/>
                  <a:pt x="2002149" y="1166690"/>
                </a:cubicBezTo>
                <a:cubicBezTo>
                  <a:pt x="2002149" y="1830830"/>
                  <a:pt x="1463758" y="2369221"/>
                  <a:pt x="799618" y="2369221"/>
                </a:cubicBezTo>
                <a:cubicBezTo>
                  <a:pt x="509057" y="2369221"/>
                  <a:pt x="242565" y="2266170"/>
                  <a:pt x="34696" y="2094622"/>
                </a:cubicBezTo>
                <a:lnTo>
                  <a:pt x="0" y="2063087"/>
                </a:lnTo>
                <a:lnTo>
                  <a:pt x="14018" y="2050346"/>
                </a:lnTo>
                <a:cubicBezTo>
                  <a:pt x="150028" y="1914337"/>
                  <a:pt x="253609" y="1745898"/>
                  <a:pt x="312168" y="1557624"/>
                </a:cubicBezTo>
                <a:lnTo>
                  <a:pt x="334618" y="1470314"/>
                </a:lnTo>
                <a:lnTo>
                  <a:pt x="400923" y="1446045"/>
                </a:lnTo>
                <a:cubicBezTo>
                  <a:pt x="832529" y="1263491"/>
                  <a:pt x="1135374" y="836120"/>
                  <a:pt x="1135374" y="338015"/>
                </a:cubicBezTo>
                <a:cubicBezTo>
                  <a:pt x="1135374" y="254998"/>
                  <a:pt x="1126962" y="173945"/>
                  <a:pt x="1110943" y="95663"/>
                </a:cubicBezTo>
                <a:lnTo>
                  <a:pt x="1086346"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AABCEDE-8E9F-4C45-B82D-FFD716E91994}"/>
              </a:ext>
            </a:extLst>
          </p:cNvPr>
          <p:cNvSpPr/>
          <p:nvPr/>
        </p:nvSpPr>
        <p:spPr>
          <a:xfrm>
            <a:off x="4126409" y="3531059"/>
            <a:ext cx="2038831" cy="2334829"/>
          </a:xfrm>
          <a:custGeom>
            <a:avLst/>
            <a:gdLst>
              <a:gd name="connsiteX0" fmla="*/ 800757 w 2038831"/>
              <a:gd name="connsiteY0" fmla="*/ 0 h 2334829"/>
              <a:gd name="connsiteX1" fmla="*/ 793574 w 2038831"/>
              <a:gd name="connsiteY1" fmla="*/ 27933 h 2334829"/>
              <a:gd name="connsiteX2" fmla="*/ 769143 w 2038831"/>
              <a:gd name="connsiteY2" fmla="*/ 270285 h 2334829"/>
              <a:gd name="connsiteX3" fmla="*/ 1614078 w 2038831"/>
              <a:gd name="connsiteY3" fmla="*/ 1418753 h 2334829"/>
              <a:gd name="connsiteX4" fmla="*/ 1684946 w 2038831"/>
              <a:gd name="connsiteY4" fmla="*/ 1436975 h 2334829"/>
              <a:gd name="connsiteX5" fmla="*/ 1689981 w 2038831"/>
              <a:gd name="connsiteY5" fmla="*/ 1456556 h 2334829"/>
              <a:gd name="connsiteX6" fmla="*/ 1988131 w 2038831"/>
              <a:gd name="connsiteY6" fmla="*/ 1949278 h 2334829"/>
              <a:gd name="connsiteX7" fmla="*/ 2038831 w 2038831"/>
              <a:gd name="connsiteY7" fmla="*/ 1995357 h 2334829"/>
              <a:gd name="connsiteX8" fmla="*/ 1967453 w 2038831"/>
              <a:gd name="connsiteY8" fmla="*/ 2060230 h 2334829"/>
              <a:gd name="connsiteX9" fmla="*/ 1202531 w 2038831"/>
              <a:gd name="connsiteY9" fmla="*/ 2334829 h 2334829"/>
              <a:gd name="connsiteX10" fmla="*/ 0 w 2038831"/>
              <a:gd name="connsiteY10" fmla="*/ 1132298 h 2334829"/>
              <a:gd name="connsiteX11" fmla="*/ 734451 w 2038831"/>
              <a:gd name="connsiteY11" fmla="*/ 24268 h 2334829"/>
              <a:gd name="connsiteX12" fmla="*/ 800757 w 2038831"/>
              <a:gd name="connsiteY12" fmla="*/ 0 h 233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8831" h="2334829">
                <a:moveTo>
                  <a:pt x="800757" y="0"/>
                </a:moveTo>
                <a:lnTo>
                  <a:pt x="793574" y="27933"/>
                </a:lnTo>
                <a:cubicBezTo>
                  <a:pt x="777556" y="106215"/>
                  <a:pt x="769143" y="187268"/>
                  <a:pt x="769143" y="270285"/>
                </a:cubicBezTo>
                <a:cubicBezTo>
                  <a:pt x="769143" y="809899"/>
                  <a:pt x="1124565" y="1266499"/>
                  <a:pt x="1614078" y="1418753"/>
                </a:cubicBezTo>
                <a:lnTo>
                  <a:pt x="1684946" y="1436975"/>
                </a:lnTo>
                <a:lnTo>
                  <a:pt x="1689981" y="1456556"/>
                </a:lnTo>
                <a:cubicBezTo>
                  <a:pt x="1748541" y="1644830"/>
                  <a:pt x="1852122" y="1813269"/>
                  <a:pt x="1988131" y="1949278"/>
                </a:cubicBezTo>
                <a:lnTo>
                  <a:pt x="2038831" y="1995357"/>
                </a:lnTo>
                <a:lnTo>
                  <a:pt x="1967453" y="2060230"/>
                </a:lnTo>
                <a:cubicBezTo>
                  <a:pt x="1759585" y="2231778"/>
                  <a:pt x="1493092" y="2334829"/>
                  <a:pt x="1202531" y="2334829"/>
                </a:cubicBezTo>
                <a:cubicBezTo>
                  <a:pt x="538391" y="2334829"/>
                  <a:pt x="0" y="1796438"/>
                  <a:pt x="0" y="1132298"/>
                </a:cubicBezTo>
                <a:cubicBezTo>
                  <a:pt x="0" y="634193"/>
                  <a:pt x="302845" y="206822"/>
                  <a:pt x="734451" y="24268"/>
                </a:cubicBezTo>
                <a:lnTo>
                  <a:pt x="800757"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81D74ABA-FAEF-42F8-AF33-344B1F2E64C0}"/>
              </a:ext>
            </a:extLst>
          </p:cNvPr>
          <p:cNvSpPr/>
          <p:nvPr/>
        </p:nvSpPr>
        <p:spPr>
          <a:xfrm>
            <a:off x="5760244" y="3768473"/>
            <a:ext cx="769144" cy="1236915"/>
          </a:xfrm>
          <a:custGeom>
            <a:avLst/>
            <a:gdLst>
              <a:gd name="connsiteX0" fmla="*/ 366232 w 769144"/>
              <a:gd name="connsiteY0" fmla="*/ 0 h 1236915"/>
              <a:gd name="connsiteX1" fmla="*/ 416931 w 769144"/>
              <a:gd name="connsiteY1" fmla="*/ 46079 h 1236915"/>
              <a:gd name="connsiteX2" fmla="*/ 769144 w 769144"/>
              <a:gd name="connsiteY2" fmla="*/ 896397 h 1236915"/>
              <a:gd name="connsiteX3" fmla="*/ 744713 w 769144"/>
              <a:gd name="connsiteY3" fmla="*/ 1138749 h 1236915"/>
              <a:gd name="connsiteX4" fmla="*/ 737531 w 769144"/>
              <a:gd name="connsiteY4" fmla="*/ 1166683 h 1236915"/>
              <a:gd name="connsiteX5" fmla="*/ 693352 w 769144"/>
              <a:gd name="connsiteY5" fmla="*/ 1182852 h 1236915"/>
              <a:gd name="connsiteX6" fmla="*/ 335756 w 769144"/>
              <a:gd name="connsiteY6" fmla="*/ 1236915 h 1236915"/>
              <a:gd name="connsiteX7" fmla="*/ 93404 w 769144"/>
              <a:gd name="connsiteY7" fmla="*/ 1212484 h 1236915"/>
              <a:gd name="connsiteX8" fmla="*/ 49028 w 769144"/>
              <a:gd name="connsiteY8" fmla="*/ 1201074 h 1236915"/>
              <a:gd name="connsiteX9" fmla="*/ 24431 w 769144"/>
              <a:gd name="connsiteY9" fmla="*/ 1105411 h 1236915"/>
              <a:gd name="connsiteX10" fmla="*/ 0 w 769144"/>
              <a:gd name="connsiteY10" fmla="*/ 863059 h 1236915"/>
              <a:gd name="connsiteX11" fmla="*/ 352213 w 769144"/>
              <a:gd name="connsiteY11" fmla="*/ 12741 h 1236915"/>
              <a:gd name="connsiteX12" fmla="*/ 366232 w 769144"/>
              <a:gd name="connsiteY12" fmla="*/ 0 h 12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144" h="1236915">
                <a:moveTo>
                  <a:pt x="366232" y="0"/>
                </a:moveTo>
                <a:lnTo>
                  <a:pt x="416931" y="46079"/>
                </a:lnTo>
                <a:cubicBezTo>
                  <a:pt x="634546" y="263694"/>
                  <a:pt x="769144" y="564327"/>
                  <a:pt x="769144" y="896397"/>
                </a:cubicBezTo>
                <a:cubicBezTo>
                  <a:pt x="769144" y="979415"/>
                  <a:pt x="760732" y="1060467"/>
                  <a:pt x="744713" y="1138749"/>
                </a:cubicBezTo>
                <a:lnTo>
                  <a:pt x="737531" y="1166683"/>
                </a:lnTo>
                <a:lnTo>
                  <a:pt x="693352" y="1182852"/>
                </a:lnTo>
                <a:cubicBezTo>
                  <a:pt x="580388" y="1217987"/>
                  <a:pt x="460282" y="1236915"/>
                  <a:pt x="335756" y="1236915"/>
                </a:cubicBezTo>
                <a:cubicBezTo>
                  <a:pt x="252739" y="1236915"/>
                  <a:pt x="171686" y="1228503"/>
                  <a:pt x="93404" y="1212484"/>
                </a:cubicBezTo>
                <a:lnTo>
                  <a:pt x="49028" y="1201074"/>
                </a:lnTo>
                <a:lnTo>
                  <a:pt x="24431" y="1105411"/>
                </a:lnTo>
                <a:cubicBezTo>
                  <a:pt x="8413" y="1027129"/>
                  <a:pt x="0" y="946077"/>
                  <a:pt x="0" y="863059"/>
                </a:cubicBezTo>
                <a:cubicBezTo>
                  <a:pt x="0" y="530989"/>
                  <a:pt x="134598" y="230356"/>
                  <a:pt x="352213" y="12741"/>
                </a:cubicBezTo>
                <a:lnTo>
                  <a:pt x="366232" y="0"/>
                </a:lnTo>
                <a:close/>
              </a:path>
            </a:pathLst>
          </a:custGeom>
          <a:solidFill>
            <a:srgbClr val="A9D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DF2554-8B07-4192-A046-BDE4C4711400}"/>
              </a:ext>
            </a:extLst>
          </p:cNvPr>
          <p:cNvSpPr/>
          <p:nvPr/>
        </p:nvSpPr>
        <p:spPr>
          <a:xfrm>
            <a:off x="2876550" y="2000250"/>
            <a:ext cx="533400" cy="514350"/>
          </a:xfrm>
          <a:prstGeom prst="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4A8164-CD18-15DD-1A53-429C5819162E}"/>
              </a:ext>
            </a:extLst>
          </p:cNvPr>
          <p:cNvSpPr txBox="1"/>
          <p:nvPr/>
        </p:nvSpPr>
        <p:spPr>
          <a:xfrm>
            <a:off x="5984724" y="2741366"/>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5" name="TextBox 4">
            <a:extLst>
              <a:ext uri="{FF2B5EF4-FFF2-40B4-BE49-F238E27FC236}">
                <a16:creationId xmlns:a16="http://schemas.microsoft.com/office/drawing/2014/main" id="{085FB098-3700-18FF-9208-E784D71414B5}"/>
              </a:ext>
            </a:extLst>
          </p:cNvPr>
          <p:cNvSpPr txBox="1"/>
          <p:nvPr/>
        </p:nvSpPr>
        <p:spPr>
          <a:xfrm>
            <a:off x="5944986" y="4202836"/>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6DDFC30E-4C3E-3C90-CD69-C494ECFF376B}"/>
              </a:ext>
            </a:extLst>
          </p:cNvPr>
          <p:cNvSpPr txBox="1"/>
          <p:nvPr/>
        </p:nvSpPr>
        <p:spPr>
          <a:xfrm>
            <a:off x="6670982" y="3754795"/>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7" name="TextBox 6">
            <a:extLst>
              <a:ext uri="{FF2B5EF4-FFF2-40B4-BE49-F238E27FC236}">
                <a16:creationId xmlns:a16="http://schemas.microsoft.com/office/drawing/2014/main" id="{65987162-F501-EEB5-77BF-336A9EC7293E}"/>
              </a:ext>
            </a:extLst>
          </p:cNvPr>
          <p:cNvSpPr txBox="1"/>
          <p:nvPr/>
        </p:nvSpPr>
        <p:spPr>
          <a:xfrm>
            <a:off x="5223822" y="3768473"/>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Tree>
    <p:extLst>
      <p:ext uri="{BB962C8B-B14F-4D97-AF65-F5344CB8AC3E}">
        <p14:creationId xmlns:p14="http://schemas.microsoft.com/office/powerpoint/2010/main" val="2257671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5052-532B-4E27-B03A-56C82F8CC915}"/>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729883-666A-467D-A6FC-D7F6C929777E}"/>
                  </a:ext>
                </a:extLst>
              </p:cNvPr>
              <p:cNvSpPr>
                <a:spLocks noGrp="1"/>
              </p:cNvSpPr>
              <p:nvPr>
                <p:ph idx="1"/>
              </p:nvPr>
            </p:nvSpPr>
            <p:spPr>
              <a:xfrm>
                <a:off x="575240" y="1463857"/>
                <a:ext cx="11464360" cy="1136468"/>
              </a:xfrm>
            </p:spPr>
            <p:txBody>
              <a:bodyPr/>
              <a:lstStyle/>
              <a:p>
                <a:r>
                  <a:rPr lang="en-US" dirty="0"/>
                  <a:t>For three sets: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3729883-666A-467D-A6FC-D7F6C929777E}"/>
                  </a:ext>
                </a:extLst>
              </p:cNvPr>
              <p:cNvSpPr>
                <a:spLocks noGrp="1" noRot="1" noChangeAspect="1" noMove="1" noResize="1" noEditPoints="1" noAdjustHandles="1" noChangeArrowheads="1" noChangeShapeType="1" noTextEdit="1"/>
              </p:cNvSpPr>
              <p:nvPr>
                <p:ph idx="1"/>
              </p:nvPr>
            </p:nvSpPr>
            <p:spPr>
              <a:xfrm>
                <a:off x="575240" y="1463857"/>
                <a:ext cx="11464360" cy="1136468"/>
              </a:xfrm>
              <a:blipFill>
                <a:blip r:embed="rId3"/>
                <a:stretch>
                  <a:fillRect l="-638" t="-9091"/>
                </a:stretch>
              </a:blipFill>
            </p:spPr>
            <p:txBody>
              <a:bodyPr/>
              <a:lstStyle/>
              <a:p>
                <a:r>
                  <a:rPr lang="en-US">
                    <a:noFill/>
                  </a:rPr>
                  <a:t> </a:t>
                </a:r>
              </a:p>
            </p:txBody>
          </p:sp>
        </mc:Fallback>
      </mc:AlternateContent>
      <p:sp>
        <p:nvSpPr>
          <p:cNvPr id="14" name="Freeform: Shape 13">
            <a:extLst>
              <a:ext uri="{FF2B5EF4-FFF2-40B4-BE49-F238E27FC236}">
                <a16:creationId xmlns:a16="http://schemas.microsoft.com/office/drawing/2014/main" id="{0D8B4940-A655-4414-A8C9-8B40D436BC0E}"/>
              </a:ext>
            </a:extLst>
          </p:cNvPr>
          <p:cNvSpPr/>
          <p:nvPr/>
        </p:nvSpPr>
        <p:spPr>
          <a:xfrm>
            <a:off x="6126477" y="3429001"/>
            <a:ext cx="1172055" cy="1506155"/>
          </a:xfrm>
          <a:custGeom>
            <a:avLst/>
            <a:gdLst>
              <a:gd name="connsiteX0" fmla="*/ 836299 w 1172055"/>
              <a:gd name="connsiteY0" fmla="*/ 0 h 1506155"/>
              <a:gd name="connsiteX1" fmla="*/ 1078651 w 1172055"/>
              <a:gd name="connsiteY1" fmla="*/ 24431 h 1506155"/>
              <a:gd name="connsiteX2" fmla="*/ 1123027 w 1172055"/>
              <a:gd name="connsiteY2" fmla="*/ 35841 h 1506155"/>
              <a:gd name="connsiteX3" fmla="*/ 1147624 w 1172055"/>
              <a:gd name="connsiteY3" fmla="*/ 131504 h 1506155"/>
              <a:gd name="connsiteX4" fmla="*/ 1172055 w 1172055"/>
              <a:gd name="connsiteY4" fmla="*/ 373856 h 1506155"/>
              <a:gd name="connsiteX5" fmla="*/ 437604 w 1172055"/>
              <a:gd name="connsiteY5" fmla="*/ 1481886 h 1506155"/>
              <a:gd name="connsiteX6" fmla="*/ 371299 w 1172055"/>
              <a:gd name="connsiteY6" fmla="*/ 1506155 h 1506155"/>
              <a:gd name="connsiteX7" fmla="*/ 378481 w 1172055"/>
              <a:gd name="connsiteY7" fmla="*/ 1478221 h 1506155"/>
              <a:gd name="connsiteX8" fmla="*/ 402912 w 1172055"/>
              <a:gd name="connsiteY8" fmla="*/ 1235869 h 1506155"/>
              <a:gd name="connsiteX9" fmla="*/ 50699 w 1172055"/>
              <a:gd name="connsiteY9" fmla="*/ 385551 h 1506155"/>
              <a:gd name="connsiteX10" fmla="*/ 0 w 1172055"/>
              <a:gd name="connsiteY10" fmla="*/ 339472 h 1506155"/>
              <a:gd name="connsiteX11" fmla="*/ 71377 w 1172055"/>
              <a:gd name="connsiteY11" fmla="*/ 274599 h 1506155"/>
              <a:gd name="connsiteX12" fmla="*/ 836299 w 1172055"/>
              <a:gd name="connsiteY12" fmla="*/ 0 h 150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2055" h="1506155">
                <a:moveTo>
                  <a:pt x="836299" y="0"/>
                </a:moveTo>
                <a:cubicBezTo>
                  <a:pt x="919317" y="0"/>
                  <a:pt x="1000369" y="8412"/>
                  <a:pt x="1078651" y="24431"/>
                </a:cubicBezTo>
                <a:lnTo>
                  <a:pt x="1123027" y="35841"/>
                </a:lnTo>
                <a:lnTo>
                  <a:pt x="1147624" y="131504"/>
                </a:lnTo>
                <a:cubicBezTo>
                  <a:pt x="1163643" y="209786"/>
                  <a:pt x="1172055" y="290839"/>
                  <a:pt x="1172055" y="373856"/>
                </a:cubicBezTo>
                <a:cubicBezTo>
                  <a:pt x="1172055" y="871961"/>
                  <a:pt x="869210" y="1299332"/>
                  <a:pt x="437604" y="1481886"/>
                </a:cubicBezTo>
                <a:lnTo>
                  <a:pt x="371299" y="1506155"/>
                </a:lnTo>
                <a:lnTo>
                  <a:pt x="378481" y="1478221"/>
                </a:lnTo>
                <a:cubicBezTo>
                  <a:pt x="394500" y="1399939"/>
                  <a:pt x="402912" y="1318887"/>
                  <a:pt x="402912" y="1235869"/>
                </a:cubicBezTo>
                <a:cubicBezTo>
                  <a:pt x="402912" y="903799"/>
                  <a:pt x="268314" y="603166"/>
                  <a:pt x="50699" y="385551"/>
                </a:cubicBezTo>
                <a:lnTo>
                  <a:pt x="0" y="339472"/>
                </a:lnTo>
                <a:lnTo>
                  <a:pt x="71377" y="274599"/>
                </a:lnTo>
                <a:cubicBezTo>
                  <a:pt x="279246" y="103052"/>
                  <a:pt x="545738" y="0"/>
                  <a:pt x="836299" y="0"/>
                </a:cubicBez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A6898A-E1A7-4A12-BDB1-0D254BDC5F5E}"/>
              </a:ext>
            </a:extLst>
          </p:cNvPr>
          <p:cNvSpPr/>
          <p:nvPr/>
        </p:nvSpPr>
        <p:spPr>
          <a:xfrm>
            <a:off x="4893470" y="3462338"/>
            <a:ext cx="1233007" cy="1507208"/>
          </a:xfrm>
          <a:custGeom>
            <a:avLst/>
            <a:gdLst>
              <a:gd name="connsiteX0" fmla="*/ 433388 w 1233007"/>
              <a:gd name="connsiteY0" fmla="*/ 0 h 1507208"/>
              <a:gd name="connsiteX1" fmla="*/ 1198310 w 1233007"/>
              <a:gd name="connsiteY1" fmla="*/ 274599 h 1507208"/>
              <a:gd name="connsiteX2" fmla="*/ 1233007 w 1233007"/>
              <a:gd name="connsiteY2" fmla="*/ 306134 h 1507208"/>
              <a:gd name="connsiteX3" fmla="*/ 1218988 w 1233007"/>
              <a:gd name="connsiteY3" fmla="*/ 318875 h 1507208"/>
              <a:gd name="connsiteX4" fmla="*/ 866775 w 1233007"/>
              <a:gd name="connsiteY4" fmla="*/ 1169193 h 1507208"/>
              <a:gd name="connsiteX5" fmla="*/ 891206 w 1233007"/>
              <a:gd name="connsiteY5" fmla="*/ 1411545 h 1507208"/>
              <a:gd name="connsiteX6" fmla="*/ 915803 w 1233007"/>
              <a:gd name="connsiteY6" fmla="*/ 1507208 h 1507208"/>
              <a:gd name="connsiteX7" fmla="*/ 844935 w 1233007"/>
              <a:gd name="connsiteY7" fmla="*/ 1488986 h 1507208"/>
              <a:gd name="connsiteX8" fmla="*/ 0 w 1233007"/>
              <a:gd name="connsiteY8" fmla="*/ 340518 h 1507208"/>
              <a:gd name="connsiteX9" fmla="*/ 24431 w 1233007"/>
              <a:gd name="connsiteY9" fmla="*/ 98166 h 1507208"/>
              <a:gd name="connsiteX10" fmla="*/ 31614 w 1233007"/>
              <a:gd name="connsiteY10" fmla="*/ 70233 h 1507208"/>
              <a:gd name="connsiteX11" fmla="*/ 75792 w 1233007"/>
              <a:gd name="connsiteY11" fmla="*/ 54063 h 1507208"/>
              <a:gd name="connsiteX12" fmla="*/ 433388 w 1233007"/>
              <a:gd name="connsiteY12" fmla="*/ 0 h 150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007" h="1507208">
                <a:moveTo>
                  <a:pt x="433388" y="0"/>
                </a:moveTo>
                <a:cubicBezTo>
                  <a:pt x="723949" y="0"/>
                  <a:pt x="990442" y="103052"/>
                  <a:pt x="1198310" y="274599"/>
                </a:cubicBezTo>
                <a:lnTo>
                  <a:pt x="1233007" y="306134"/>
                </a:lnTo>
                <a:lnTo>
                  <a:pt x="1218988" y="318875"/>
                </a:lnTo>
                <a:cubicBezTo>
                  <a:pt x="1001373" y="536490"/>
                  <a:pt x="866775" y="837123"/>
                  <a:pt x="866775" y="1169193"/>
                </a:cubicBezTo>
                <a:cubicBezTo>
                  <a:pt x="866775" y="1252211"/>
                  <a:pt x="875188" y="1333263"/>
                  <a:pt x="891206" y="1411545"/>
                </a:cubicBezTo>
                <a:lnTo>
                  <a:pt x="915803" y="1507208"/>
                </a:lnTo>
                <a:lnTo>
                  <a:pt x="844935" y="1488986"/>
                </a:lnTo>
                <a:cubicBezTo>
                  <a:pt x="355422" y="1336732"/>
                  <a:pt x="0" y="880132"/>
                  <a:pt x="0" y="340518"/>
                </a:cubicBezTo>
                <a:cubicBezTo>
                  <a:pt x="0" y="257501"/>
                  <a:pt x="8413" y="176448"/>
                  <a:pt x="24431" y="98166"/>
                </a:cubicBezTo>
                <a:lnTo>
                  <a:pt x="31614" y="70233"/>
                </a:lnTo>
                <a:lnTo>
                  <a:pt x="75792" y="54063"/>
                </a:lnTo>
                <a:cubicBezTo>
                  <a:pt x="188757" y="18928"/>
                  <a:pt x="308862" y="0"/>
                  <a:pt x="433388" y="0"/>
                </a:cubicBezTo>
                <a:close/>
              </a:path>
            </a:pathLst>
          </a:custGeom>
          <a:solidFill>
            <a:srgbClr val="A9D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E57724B-6645-4E1D-9E0E-BAB19C64E530}"/>
              </a:ext>
            </a:extLst>
          </p:cNvPr>
          <p:cNvSpPr/>
          <p:nvPr/>
        </p:nvSpPr>
        <p:spPr>
          <a:xfrm>
            <a:off x="5809273" y="4935156"/>
            <a:ext cx="688503" cy="592773"/>
          </a:xfrm>
          <a:custGeom>
            <a:avLst/>
            <a:gdLst>
              <a:gd name="connsiteX0" fmla="*/ 688503 w 688503"/>
              <a:gd name="connsiteY0" fmla="*/ 0 h 592773"/>
              <a:gd name="connsiteX1" fmla="*/ 666053 w 688503"/>
              <a:gd name="connsiteY1" fmla="*/ 87310 h 592773"/>
              <a:gd name="connsiteX2" fmla="*/ 367903 w 688503"/>
              <a:gd name="connsiteY2" fmla="*/ 580032 h 592773"/>
              <a:gd name="connsiteX3" fmla="*/ 353885 w 688503"/>
              <a:gd name="connsiteY3" fmla="*/ 592773 h 592773"/>
              <a:gd name="connsiteX4" fmla="*/ 303185 w 688503"/>
              <a:gd name="connsiteY4" fmla="*/ 546694 h 592773"/>
              <a:gd name="connsiteX5" fmla="*/ 5035 w 688503"/>
              <a:gd name="connsiteY5" fmla="*/ 53972 h 592773"/>
              <a:gd name="connsiteX6" fmla="*/ 0 w 688503"/>
              <a:gd name="connsiteY6" fmla="*/ 34391 h 592773"/>
              <a:gd name="connsiteX7" fmla="*/ 44376 w 688503"/>
              <a:gd name="connsiteY7" fmla="*/ 45801 h 592773"/>
              <a:gd name="connsiteX8" fmla="*/ 286728 w 688503"/>
              <a:gd name="connsiteY8" fmla="*/ 70232 h 592773"/>
              <a:gd name="connsiteX9" fmla="*/ 644324 w 688503"/>
              <a:gd name="connsiteY9" fmla="*/ 16169 h 592773"/>
              <a:gd name="connsiteX10" fmla="*/ 688503 w 688503"/>
              <a:gd name="connsiteY10" fmla="*/ 0 h 59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503" h="592773">
                <a:moveTo>
                  <a:pt x="688503" y="0"/>
                </a:moveTo>
                <a:lnTo>
                  <a:pt x="666053" y="87310"/>
                </a:lnTo>
                <a:cubicBezTo>
                  <a:pt x="607494" y="275584"/>
                  <a:pt x="503913" y="444023"/>
                  <a:pt x="367903" y="580032"/>
                </a:cubicBezTo>
                <a:lnTo>
                  <a:pt x="353885" y="592773"/>
                </a:lnTo>
                <a:lnTo>
                  <a:pt x="303185" y="546694"/>
                </a:lnTo>
                <a:cubicBezTo>
                  <a:pt x="167176" y="410685"/>
                  <a:pt x="63595" y="242246"/>
                  <a:pt x="5035" y="53972"/>
                </a:cubicBezTo>
                <a:lnTo>
                  <a:pt x="0" y="34391"/>
                </a:lnTo>
                <a:lnTo>
                  <a:pt x="44376" y="45801"/>
                </a:lnTo>
                <a:cubicBezTo>
                  <a:pt x="122658" y="61820"/>
                  <a:pt x="203711" y="70232"/>
                  <a:pt x="286728" y="70232"/>
                </a:cubicBezTo>
                <a:cubicBezTo>
                  <a:pt x="411254" y="70232"/>
                  <a:pt x="531360" y="51304"/>
                  <a:pt x="644324" y="16169"/>
                </a:cubicBezTo>
                <a:lnTo>
                  <a:pt x="688503" y="0"/>
                </a:lnTo>
                <a:close/>
              </a:path>
            </a:pathLst>
          </a:custGeom>
          <a:solidFill>
            <a:srgbClr val="FFA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51C05D6-3DC5-452D-8098-A4BB11AD1B44}"/>
              </a:ext>
            </a:extLst>
          </p:cNvPr>
          <p:cNvSpPr/>
          <p:nvPr/>
        </p:nvSpPr>
        <p:spPr>
          <a:xfrm>
            <a:off x="4925083" y="2600326"/>
            <a:ext cx="2324420" cy="1168147"/>
          </a:xfrm>
          <a:custGeom>
            <a:avLst/>
            <a:gdLst>
              <a:gd name="connsiteX0" fmla="*/ 1170917 w 2324420"/>
              <a:gd name="connsiteY0" fmla="*/ 0 h 1168147"/>
              <a:gd name="connsiteX1" fmla="*/ 2319385 w 2324420"/>
              <a:gd name="connsiteY1" fmla="*/ 844935 h 1168147"/>
              <a:gd name="connsiteX2" fmla="*/ 2324420 w 2324420"/>
              <a:gd name="connsiteY2" fmla="*/ 864516 h 1168147"/>
              <a:gd name="connsiteX3" fmla="*/ 2280044 w 2324420"/>
              <a:gd name="connsiteY3" fmla="*/ 853106 h 1168147"/>
              <a:gd name="connsiteX4" fmla="*/ 2037692 w 2324420"/>
              <a:gd name="connsiteY4" fmla="*/ 828675 h 1168147"/>
              <a:gd name="connsiteX5" fmla="*/ 1272770 w 2324420"/>
              <a:gd name="connsiteY5" fmla="*/ 1103274 h 1168147"/>
              <a:gd name="connsiteX6" fmla="*/ 1201393 w 2324420"/>
              <a:gd name="connsiteY6" fmla="*/ 1168147 h 1168147"/>
              <a:gd name="connsiteX7" fmla="*/ 1166696 w 2324420"/>
              <a:gd name="connsiteY7" fmla="*/ 1136612 h 1168147"/>
              <a:gd name="connsiteX8" fmla="*/ 401774 w 2324420"/>
              <a:gd name="connsiteY8" fmla="*/ 862013 h 1168147"/>
              <a:gd name="connsiteX9" fmla="*/ 44178 w 2324420"/>
              <a:gd name="connsiteY9" fmla="*/ 916076 h 1168147"/>
              <a:gd name="connsiteX10" fmla="*/ 0 w 2324420"/>
              <a:gd name="connsiteY10" fmla="*/ 932246 h 1168147"/>
              <a:gd name="connsiteX11" fmla="*/ 22449 w 2324420"/>
              <a:gd name="connsiteY11" fmla="*/ 844935 h 1168147"/>
              <a:gd name="connsiteX12" fmla="*/ 1170917 w 2324420"/>
              <a:gd name="connsiteY12" fmla="*/ 0 h 11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20" h="1168147">
                <a:moveTo>
                  <a:pt x="1170917" y="0"/>
                </a:moveTo>
                <a:cubicBezTo>
                  <a:pt x="1710531" y="0"/>
                  <a:pt x="2167131" y="355422"/>
                  <a:pt x="2319385" y="844935"/>
                </a:cubicBezTo>
                <a:lnTo>
                  <a:pt x="2324420" y="864516"/>
                </a:lnTo>
                <a:lnTo>
                  <a:pt x="2280044" y="853106"/>
                </a:lnTo>
                <a:cubicBezTo>
                  <a:pt x="2201762" y="837087"/>
                  <a:pt x="2120710" y="828675"/>
                  <a:pt x="2037692" y="828675"/>
                </a:cubicBezTo>
                <a:cubicBezTo>
                  <a:pt x="1747131" y="828675"/>
                  <a:pt x="1480639" y="931727"/>
                  <a:pt x="1272770" y="1103274"/>
                </a:cubicBezTo>
                <a:lnTo>
                  <a:pt x="1201393" y="1168147"/>
                </a:lnTo>
                <a:lnTo>
                  <a:pt x="1166696" y="1136612"/>
                </a:lnTo>
                <a:cubicBezTo>
                  <a:pt x="958828" y="965065"/>
                  <a:pt x="692335" y="862013"/>
                  <a:pt x="401774" y="862013"/>
                </a:cubicBezTo>
                <a:cubicBezTo>
                  <a:pt x="277248" y="862013"/>
                  <a:pt x="157143" y="880941"/>
                  <a:pt x="44178" y="916076"/>
                </a:cubicBezTo>
                <a:lnTo>
                  <a:pt x="0" y="932246"/>
                </a:lnTo>
                <a:lnTo>
                  <a:pt x="22449" y="844935"/>
                </a:lnTo>
                <a:cubicBezTo>
                  <a:pt x="174704" y="355422"/>
                  <a:pt x="631303" y="0"/>
                  <a:pt x="1170917" y="0"/>
                </a:cubicBezTo>
                <a:close/>
              </a:path>
            </a:pathLst>
          </a:custGeom>
          <a:solidFill>
            <a:srgbClr val="A9D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B55A4FA-82EB-4347-B989-DB8E2ECB2B03}"/>
              </a:ext>
            </a:extLst>
          </p:cNvPr>
          <p:cNvSpPr/>
          <p:nvPr/>
        </p:nvSpPr>
        <p:spPr>
          <a:xfrm>
            <a:off x="6165240" y="3462338"/>
            <a:ext cx="2002149" cy="2369221"/>
          </a:xfrm>
          <a:custGeom>
            <a:avLst/>
            <a:gdLst>
              <a:gd name="connsiteX0" fmla="*/ 1086346 w 2002149"/>
              <a:gd name="connsiteY0" fmla="*/ 0 h 2369221"/>
              <a:gd name="connsiteX1" fmla="*/ 1157214 w 2002149"/>
              <a:gd name="connsiteY1" fmla="*/ 18222 h 2369221"/>
              <a:gd name="connsiteX2" fmla="*/ 2002149 w 2002149"/>
              <a:gd name="connsiteY2" fmla="*/ 1166690 h 2369221"/>
              <a:gd name="connsiteX3" fmla="*/ 799618 w 2002149"/>
              <a:gd name="connsiteY3" fmla="*/ 2369221 h 2369221"/>
              <a:gd name="connsiteX4" fmla="*/ 34696 w 2002149"/>
              <a:gd name="connsiteY4" fmla="*/ 2094622 h 2369221"/>
              <a:gd name="connsiteX5" fmla="*/ 0 w 2002149"/>
              <a:gd name="connsiteY5" fmla="*/ 2063087 h 2369221"/>
              <a:gd name="connsiteX6" fmla="*/ 14018 w 2002149"/>
              <a:gd name="connsiteY6" fmla="*/ 2050346 h 2369221"/>
              <a:gd name="connsiteX7" fmla="*/ 312168 w 2002149"/>
              <a:gd name="connsiteY7" fmla="*/ 1557624 h 2369221"/>
              <a:gd name="connsiteX8" fmla="*/ 334618 w 2002149"/>
              <a:gd name="connsiteY8" fmla="*/ 1470314 h 2369221"/>
              <a:gd name="connsiteX9" fmla="*/ 400923 w 2002149"/>
              <a:gd name="connsiteY9" fmla="*/ 1446045 h 2369221"/>
              <a:gd name="connsiteX10" fmla="*/ 1135374 w 2002149"/>
              <a:gd name="connsiteY10" fmla="*/ 338015 h 2369221"/>
              <a:gd name="connsiteX11" fmla="*/ 1110943 w 2002149"/>
              <a:gd name="connsiteY11" fmla="*/ 95663 h 2369221"/>
              <a:gd name="connsiteX12" fmla="*/ 1086346 w 2002149"/>
              <a:gd name="connsiteY12" fmla="*/ 0 h 23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149" h="2369221">
                <a:moveTo>
                  <a:pt x="1086346" y="0"/>
                </a:moveTo>
                <a:lnTo>
                  <a:pt x="1157214" y="18222"/>
                </a:lnTo>
                <a:cubicBezTo>
                  <a:pt x="1646727" y="170477"/>
                  <a:pt x="2002149" y="627076"/>
                  <a:pt x="2002149" y="1166690"/>
                </a:cubicBezTo>
                <a:cubicBezTo>
                  <a:pt x="2002149" y="1830830"/>
                  <a:pt x="1463758" y="2369221"/>
                  <a:pt x="799618" y="2369221"/>
                </a:cubicBezTo>
                <a:cubicBezTo>
                  <a:pt x="509057" y="2369221"/>
                  <a:pt x="242565" y="2266170"/>
                  <a:pt x="34696" y="2094622"/>
                </a:cubicBezTo>
                <a:lnTo>
                  <a:pt x="0" y="2063087"/>
                </a:lnTo>
                <a:lnTo>
                  <a:pt x="14018" y="2050346"/>
                </a:lnTo>
                <a:cubicBezTo>
                  <a:pt x="150028" y="1914337"/>
                  <a:pt x="253609" y="1745898"/>
                  <a:pt x="312168" y="1557624"/>
                </a:cubicBezTo>
                <a:lnTo>
                  <a:pt x="334618" y="1470314"/>
                </a:lnTo>
                <a:lnTo>
                  <a:pt x="400923" y="1446045"/>
                </a:lnTo>
                <a:cubicBezTo>
                  <a:pt x="832529" y="1263491"/>
                  <a:pt x="1135374" y="836120"/>
                  <a:pt x="1135374" y="338015"/>
                </a:cubicBezTo>
                <a:cubicBezTo>
                  <a:pt x="1135374" y="254998"/>
                  <a:pt x="1126962" y="173945"/>
                  <a:pt x="1110943" y="95663"/>
                </a:cubicBezTo>
                <a:lnTo>
                  <a:pt x="1086346" y="0"/>
                </a:lnTo>
                <a:close/>
              </a:path>
            </a:pathLst>
          </a:custGeom>
          <a:solidFill>
            <a:srgbClr val="FFA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AABCEDE-8E9F-4C45-B82D-FFD716E91994}"/>
              </a:ext>
            </a:extLst>
          </p:cNvPr>
          <p:cNvSpPr/>
          <p:nvPr/>
        </p:nvSpPr>
        <p:spPr>
          <a:xfrm>
            <a:off x="4126409" y="3531059"/>
            <a:ext cx="2038831" cy="2334829"/>
          </a:xfrm>
          <a:custGeom>
            <a:avLst/>
            <a:gdLst>
              <a:gd name="connsiteX0" fmla="*/ 800757 w 2038831"/>
              <a:gd name="connsiteY0" fmla="*/ 0 h 2334829"/>
              <a:gd name="connsiteX1" fmla="*/ 793574 w 2038831"/>
              <a:gd name="connsiteY1" fmla="*/ 27933 h 2334829"/>
              <a:gd name="connsiteX2" fmla="*/ 769143 w 2038831"/>
              <a:gd name="connsiteY2" fmla="*/ 270285 h 2334829"/>
              <a:gd name="connsiteX3" fmla="*/ 1614078 w 2038831"/>
              <a:gd name="connsiteY3" fmla="*/ 1418753 h 2334829"/>
              <a:gd name="connsiteX4" fmla="*/ 1684946 w 2038831"/>
              <a:gd name="connsiteY4" fmla="*/ 1436975 h 2334829"/>
              <a:gd name="connsiteX5" fmla="*/ 1689981 w 2038831"/>
              <a:gd name="connsiteY5" fmla="*/ 1456556 h 2334829"/>
              <a:gd name="connsiteX6" fmla="*/ 1988131 w 2038831"/>
              <a:gd name="connsiteY6" fmla="*/ 1949278 h 2334829"/>
              <a:gd name="connsiteX7" fmla="*/ 2038831 w 2038831"/>
              <a:gd name="connsiteY7" fmla="*/ 1995357 h 2334829"/>
              <a:gd name="connsiteX8" fmla="*/ 1967453 w 2038831"/>
              <a:gd name="connsiteY8" fmla="*/ 2060230 h 2334829"/>
              <a:gd name="connsiteX9" fmla="*/ 1202531 w 2038831"/>
              <a:gd name="connsiteY9" fmla="*/ 2334829 h 2334829"/>
              <a:gd name="connsiteX10" fmla="*/ 0 w 2038831"/>
              <a:gd name="connsiteY10" fmla="*/ 1132298 h 2334829"/>
              <a:gd name="connsiteX11" fmla="*/ 734451 w 2038831"/>
              <a:gd name="connsiteY11" fmla="*/ 24268 h 2334829"/>
              <a:gd name="connsiteX12" fmla="*/ 800757 w 2038831"/>
              <a:gd name="connsiteY12" fmla="*/ 0 h 233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8831" h="2334829">
                <a:moveTo>
                  <a:pt x="800757" y="0"/>
                </a:moveTo>
                <a:lnTo>
                  <a:pt x="793574" y="27933"/>
                </a:lnTo>
                <a:cubicBezTo>
                  <a:pt x="777556" y="106215"/>
                  <a:pt x="769143" y="187268"/>
                  <a:pt x="769143" y="270285"/>
                </a:cubicBezTo>
                <a:cubicBezTo>
                  <a:pt x="769143" y="809899"/>
                  <a:pt x="1124565" y="1266499"/>
                  <a:pt x="1614078" y="1418753"/>
                </a:cubicBezTo>
                <a:lnTo>
                  <a:pt x="1684946" y="1436975"/>
                </a:lnTo>
                <a:lnTo>
                  <a:pt x="1689981" y="1456556"/>
                </a:lnTo>
                <a:cubicBezTo>
                  <a:pt x="1748541" y="1644830"/>
                  <a:pt x="1852122" y="1813269"/>
                  <a:pt x="1988131" y="1949278"/>
                </a:cubicBezTo>
                <a:lnTo>
                  <a:pt x="2038831" y="1995357"/>
                </a:lnTo>
                <a:lnTo>
                  <a:pt x="1967453" y="2060230"/>
                </a:lnTo>
                <a:cubicBezTo>
                  <a:pt x="1759585" y="2231778"/>
                  <a:pt x="1493092" y="2334829"/>
                  <a:pt x="1202531" y="2334829"/>
                </a:cubicBezTo>
                <a:cubicBezTo>
                  <a:pt x="538391" y="2334829"/>
                  <a:pt x="0" y="1796438"/>
                  <a:pt x="0" y="1132298"/>
                </a:cubicBezTo>
                <a:cubicBezTo>
                  <a:pt x="0" y="634193"/>
                  <a:pt x="302845" y="206822"/>
                  <a:pt x="734451" y="24268"/>
                </a:cubicBezTo>
                <a:lnTo>
                  <a:pt x="800757"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81D74ABA-FAEF-42F8-AF33-344B1F2E64C0}"/>
              </a:ext>
            </a:extLst>
          </p:cNvPr>
          <p:cNvSpPr/>
          <p:nvPr/>
        </p:nvSpPr>
        <p:spPr>
          <a:xfrm>
            <a:off x="5760244" y="3768473"/>
            <a:ext cx="769144" cy="1236915"/>
          </a:xfrm>
          <a:custGeom>
            <a:avLst/>
            <a:gdLst>
              <a:gd name="connsiteX0" fmla="*/ 366232 w 769144"/>
              <a:gd name="connsiteY0" fmla="*/ 0 h 1236915"/>
              <a:gd name="connsiteX1" fmla="*/ 416931 w 769144"/>
              <a:gd name="connsiteY1" fmla="*/ 46079 h 1236915"/>
              <a:gd name="connsiteX2" fmla="*/ 769144 w 769144"/>
              <a:gd name="connsiteY2" fmla="*/ 896397 h 1236915"/>
              <a:gd name="connsiteX3" fmla="*/ 744713 w 769144"/>
              <a:gd name="connsiteY3" fmla="*/ 1138749 h 1236915"/>
              <a:gd name="connsiteX4" fmla="*/ 737531 w 769144"/>
              <a:gd name="connsiteY4" fmla="*/ 1166683 h 1236915"/>
              <a:gd name="connsiteX5" fmla="*/ 693352 w 769144"/>
              <a:gd name="connsiteY5" fmla="*/ 1182852 h 1236915"/>
              <a:gd name="connsiteX6" fmla="*/ 335756 w 769144"/>
              <a:gd name="connsiteY6" fmla="*/ 1236915 h 1236915"/>
              <a:gd name="connsiteX7" fmla="*/ 93404 w 769144"/>
              <a:gd name="connsiteY7" fmla="*/ 1212484 h 1236915"/>
              <a:gd name="connsiteX8" fmla="*/ 49028 w 769144"/>
              <a:gd name="connsiteY8" fmla="*/ 1201074 h 1236915"/>
              <a:gd name="connsiteX9" fmla="*/ 24431 w 769144"/>
              <a:gd name="connsiteY9" fmla="*/ 1105411 h 1236915"/>
              <a:gd name="connsiteX10" fmla="*/ 0 w 769144"/>
              <a:gd name="connsiteY10" fmla="*/ 863059 h 1236915"/>
              <a:gd name="connsiteX11" fmla="*/ 352213 w 769144"/>
              <a:gd name="connsiteY11" fmla="*/ 12741 h 1236915"/>
              <a:gd name="connsiteX12" fmla="*/ 366232 w 769144"/>
              <a:gd name="connsiteY12" fmla="*/ 0 h 12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144" h="1236915">
                <a:moveTo>
                  <a:pt x="366232" y="0"/>
                </a:moveTo>
                <a:lnTo>
                  <a:pt x="416931" y="46079"/>
                </a:lnTo>
                <a:cubicBezTo>
                  <a:pt x="634546" y="263694"/>
                  <a:pt x="769144" y="564327"/>
                  <a:pt x="769144" y="896397"/>
                </a:cubicBezTo>
                <a:cubicBezTo>
                  <a:pt x="769144" y="979415"/>
                  <a:pt x="760732" y="1060467"/>
                  <a:pt x="744713" y="1138749"/>
                </a:cubicBezTo>
                <a:lnTo>
                  <a:pt x="737531" y="1166683"/>
                </a:lnTo>
                <a:lnTo>
                  <a:pt x="693352" y="1182852"/>
                </a:lnTo>
                <a:cubicBezTo>
                  <a:pt x="580388" y="1217987"/>
                  <a:pt x="460282" y="1236915"/>
                  <a:pt x="335756" y="1236915"/>
                </a:cubicBezTo>
                <a:cubicBezTo>
                  <a:pt x="252739" y="1236915"/>
                  <a:pt x="171686" y="1228503"/>
                  <a:pt x="93404" y="1212484"/>
                </a:cubicBezTo>
                <a:lnTo>
                  <a:pt x="49028" y="1201074"/>
                </a:lnTo>
                <a:lnTo>
                  <a:pt x="24431" y="1105411"/>
                </a:lnTo>
                <a:cubicBezTo>
                  <a:pt x="8413" y="1027129"/>
                  <a:pt x="0" y="946077"/>
                  <a:pt x="0" y="863059"/>
                </a:cubicBezTo>
                <a:cubicBezTo>
                  <a:pt x="0" y="530989"/>
                  <a:pt x="134598" y="230356"/>
                  <a:pt x="352213" y="12741"/>
                </a:cubicBezTo>
                <a:lnTo>
                  <a:pt x="366232" y="0"/>
                </a:ln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DF2554-8B07-4192-A046-BDE4C4711400}"/>
              </a:ext>
            </a:extLst>
          </p:cNvPr>
          <p:cNvSpPr/>
          <p:nvPr/>
        </p:nvSpPr>
        <p:spPr>
          <a:xfrm>
            <a:off x="2876550" y="2000250"/>
            <a:ext cx="533400" cy="514350"/>
          </a:xfrm>
          <a:prstGeom prst="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FD27B9-811F-5291-FCE9-25E6D515D3D7}"/>
              </a:ext>
            </a:extLst>
          </p:cNvPr>
          <p:cNvSpPr/>
          <p:nvPr/>
        </p:nvSpPr>
        <p:spPr>
          <a:xfrm>
            <a:off x="3738563" y="2000250"/>
            <a:ext cx="533400" cy="51435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ED6D4A-2CE7-F55F-EFA6-0222DF9C0C5B}"/>
              </a:ext>
            </a:extLst>
          </p:cNvPr>
          <p:cNvSpPr txBox="1"/>
          <p:nvPr/>
        </p:nvSpPr>
        <p:spPr>
          <a:xfrm>
            <a:off x="5984724" y="2741366"/>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1" name="TextBox 20">
            <a:extLst>
              <a:ext uri="{FF2B5EF4-FFF2-40B4-BE49-F238E27FC236}">
                <a16:creationId xmlns:a16="http://schemas.microsoft.com/office/drawing/2014/main" id="{341DAAFA-7A43-22D0-8D43-9EAAFCD72D97}"/>
              </a:ext>
            </a:extLst>
          </p:cNvPr>
          <p:cNvSpPr txBox="1"/>
          <p:nvPr/>
        </p:nvSpPr>
        <p:spPr>
          <a:xfrm>
            <a:off x="7448309" y="4899723"/>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3" name="TextBox 22">
            <a:extLst>
              <a:ext uri="{FF2B5EF4-FFF2-40B4-BE49-F238E27FC236}">
                <a16:creationId xmlns:a16="http://schemas.microsoft.com/office/drawing/2014/main" id="{66B10814-ED04-FFC5-5EB5-53B6D1F23443}"/>
              </a:ext>
            </a:extLst>
          </p:cNvPr>
          <p:cNvSpPr txBox="1"/>
          <p:nvPr/>
        </p:nvSpPr>
        <p:spPr>
          <a:xfrm>
            <a:off x="5944986" y="4202836"/>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2</a:t>
            </a:r>
          </a:p>
        </p:txBody>
      </p:sp>
      <p:sp>
        <p:nvSpPr>
          <p:cNvPr id="24" name="TextBox 23">
            <a:extLst>
              <a:ext uri="{FF2B5EF4-FFF2-40B4-BE49-F238E27FC236}">
                <a16:creationId xmlns:a16="http://schemas.microsoft.com/office/drawing/2014/main" id="{166809DD-57C3-F77D-E750-A370338DAC95}"/>
              </a:ext>
            </a:extLst>
          </p:cNvPr>
          <p:cNvSpPr txBox="1"/>
          <p:nvPr/>
        </p:nvSpPr>
        <p:spPr>
          <a:xfrm>
            <a:off x="6670982" y="3754795"/>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2</a:t>
            </a:r>
          </a:p>
        </p:txBody>
      </p:sp>
      <p:sp>
        <p:nvSpPr>
          <p:cNvPr id="25" name="TextBox 24">
            <a:extLst>
              <a:ext uri="{FF2B5EF4-FFF2-40B4-BE49-F238E27FC236}">
                <a16:creationId xmlns:a16="http://schemas.microsoft.com/office/drawing/2014/main" id="{ACA5F6CE-6549-1B9A-395B-15BB7655A590}"/>
              </a:ext>
            </a:extLst>
          </p:cNvPr>
          <p:cNvSpPr txBox="1"/>
          <p:nvPr/>
        </p:nvSpPr>
        <p:spPr>
          <a:xfrm>
            <a:off x="5984724" y="4943194"/>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6" name="TextBox 25">
            <a:extLst>
              <a:ext uri="{FF2B5EF4-FFF2-40B4-BE49-F238E27FC236}">
                <a16:creationId xmlns:a16="http://schemas.microsoft.com/office/drawing/2014/main" id="{7B538B01-75E3-2A82-0E13-519ED18176A7}"/>
              </a:ext>
            </a:extLst>
          </p:cNvPr>
          <p:cNvSpPr txBox="1"/>
          <p:nvPr/>
        </p:nvSpPr>
        <p:spPr>
          <a:xfrm>
            <a:off x="5223822" y="3768473"/>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Tree>
    <p:extLst>
      <p:ext uri="{BB962C8B-B14F-4D97-AF65-F5344CB8AC3E}">
        <p14:creationId xmlns:p14="http://schemas.microsoft.com/office/powerpoint/2010/main" val="1202020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5052-532B-4E27-B03A-56C82F8CC915}"/>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729883-666A-467D-A6FC-D7F6C929777E}"/>
                  </a:ext>
                </a:extLst>
              </p:cNvPr>
              <p:cNvSpPr>
                <a:spLocks noGrp="1"/>
              </p:cNvSpPr>
              <p:nvPr>
                <p:ph idx="1"/>
              </p:nvPr>
            </p:nvSpPr>
            <p:spPr>
              <a:xfrm>
                <a:off x="575240" y="1463857"/>
                <a:ext cx="11464360" cy="1136468"/>
              </a:xfrm>
            </p:spPr>
            <p:txBody>
              <a:bodyPr/>
              <a:lstStyle/>
              <a:p>
                <a:r>
                  <a:rPr lang="en-US" dirty="0"/>
                  <a:t>For three sets: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3729883-666A-467D-A6FC-D7F6C929777E}"/>
                  </a:ext>
                </a:extLst>
              </p:cNvPr>
              <p:cNvSpPr>
                <a:spLocks noGrp="1" noRot="1" noChangeAspect="1" noMove="1" noResize="1" noEditPoints="1" noAdjustHandles="1" noChangeArrowheads="1" noChangeShapeType="1" noTextEdit="1"/>
              </p:cNvSpPr>
              <p:nvPr>
                <p:ph idx="1"/>
              </p:nvPr>
            </p:nvSpPr>
            <p:spPr>
              <a:xfrm>
                <a:off x="575240" y="1463857"/>
                <a:ext cx="11464360" cy="1136468"/>
              </a:xfrm>
              <a:blipFill>
                <a:blip r:embed="rId3"/>
                <a:stretch>
                  <a:fillRect l="-638" t="-9091"/>
                </a:stretch>
              </a:blipFill>
            </p:spPr>
            <p:txBody>
              <a:bodyPr/>
              <a:lstStyle/>
              <a:p>
                <a:r>
                  <a:rPr lang="en-US">
                    <a:noFill/>
                  </a:rPr>
                  <a:t> </a:t>
                </a:r>
              </a:p>
            </p:txBody>
          </p:sp>
        </mc:Fallback>
      </mc:AlternateContent>
      <p:sp>
        <p:nvSpPr>
          <p:cNvPr id="14" name="Freeform: Shape 13">
            <a:extLst>
              <a:ext uri="{FF2B5EF4-FFF2-40B4-BE49-F238E27FC236}">
                <a16:creationId xmlns:a16="http://schemas.microsoft.com/office/drawing/2014/main" id="{0D8B4940-A655-4414-A8C9-8B40D436BC0E}"/>
              </a:ext>
            </a:extLst>
          </p:cNvPr>
          <p:cNvSpPr/>
          <p:nvPr/>
        </p:nvSpPr>
        <p:spPr>
          <a:xfrm>
            <a:off x="6126477" y="3429001"/>
            <a:ext cx="1172055" cy="1506155"/>
          </a:xfrm>
          <a:custGeom>
            <a:avLst/>
            <a:gdLst>
              <a:gd name="connsiteX0" fmla="*/ 836299 w 1172055"/>
              <a:gd name="connsiteY0" fmla="*/ 0 h 1506155"/>
              <a:gd name="connsiteX1" fmla="*/ 1078651 w 1172055"/>
              <a:gd name="connsiteY1" fmla="*/ 24431 h 1506155"/>
              <a:gd name="connsiteX2" fmla="*/ 1123027 w 1172055"/>
              <a:gd name="connsiteY2" fmla="*/ 35841 h 1506155"/>
              <a:gd name="connsiteX3" fmla="*/ 1147624 w 1172055"/>
              <a:gd name="connsiteY3" fmla="*/ 131504 h 1506155"/>
              <a:gd name="connsiteX4" fmla="*/ 1172055 w 1172055"/>
              <a:gd name="connsiteY4" fmla="*/ 373856 h 1506155"/>
              <a:gd name="connsiteX5" fmla="*/ 437604 w 1172055"/>
              <a:gd name="connsiteY5" fmla="*/ 1481886 h 1506155"/>
              <a:gd name="connsiteX6" fmla="*/ 371299 w 1172055"/>
              <a:gd name="connsiteY6" fmla="*/ 1506155 h 1506155"/>
              <a:gd name="connsiteX7" fmla="*/ 378481 w 1172055"/>
              <a:gd name="connsiteY7" fmla="*/ 1478221 h 1506155"/>
              <a:gd name="connsiteX8" fmla="*/ 402912 w 1172055"/>
              <a:gd name="connsiteY8" fmla="*/ 1235869 h 1506155"/>
              <a:gd name="connsiteX9" fmla="*/ 50699 w 1172055"/>
              <a:gd name="connsiteY9" fmla="*/ 385551 h 1506155"/>
              <a:gd name="connsiteX10" fmla="*/ 0 w 1172055"/>
              <a:gd name="connsiteY10" fmla="*/ 339472 h 1506155"/>
              <a:gd name="connsiteX11" fmla="*/ 71377 w 1172055"/>
              <a:gd name="connsiteY11" fmla="*/ 274599 h 1506155"/>
              <a:gd name="connsiteX12" fmla="*/ 836299 w 1172055"/>
              <a:gd name="connsiteY12" fmla="*/ 0 h 150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2055" h="1506155">
                <a:moveTo>
                  <a:pt x="836299" y="0"/>
                </a:moveTo>
                <a:cubicBezTo>
                  <a:pt x="919317" y="0"/>
                  <a:pt x="1000369" y="8412"/>
                  <a:pt x="1078651" y="24431"/>
                </a:cubicBezTo>
                <a:lnTo>
                  <a:pt x="1123027" y="35841"/>
                </a:lnTo>
                <a:lnTo>
                  <a:pt x="1147624" y="131504"/>
                </a:lnTo>
                <a:cubicBezTo>
                  <a:pt x="1163643" y="209786"/>
                  <a:pt x="1172055" y="290839"/>
                  <a:pt x="1172055" y="373856"/>
                </a:cubicBezTo>
                <a:cubicBezTo>
                  <a:pt x="1172055" y="871961"/>
                  <a:pt x="869210" y="1299332"/>
                  <a:pt x="437604" y="1481886"/>
                </a:cubicBezTo>
                <a:lnTo>
                  <a:pt x="371299" y="1506155"/>
                </a:lnTo>
                <a:lnTo>
                  <a:pt x="378481" y="1478221"/>
                </a:lnTo>
                <a:cubicBezTo>
                  <a:pt x="394500" y="1399939"/>
                  <a:pt x="402912" y="1318887"/>
                  <a:pt x="402912" y="1235869"/>
                </a:cubicBezTo>
                <a:cubicBezTo>
                  <a:pt x="402912" y="903799"/>
                  <a:pt x="268314" y="603166"/>
                  <a:pt x="50699" y="385551"/>
                </a:cubicBezTo>
                <a:lnTo>
                  <a:pt x="0" y="339472"/>
                </a:lnTo>
                <a:lnTo>
                  <a:pt x="71377" y="274599"/>
                </a:lnTo>
                <a:cubicBezTo>
                  <a:pt x="279246" y="103052"/>
                  <a:pt x="545738" y="0"/>
                  <a:pt x="836299" y="0"/>
                </a:cubicBez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A6898A-E1A7-4A12-BDB1-0D254BDC5F5E}"/>
              </a:ext>
            </a:extLst>
          </p:cNvPr>
          <p:cNvSpPr/>
          <p:nvPr/>
        </p:nvSpPr>
        <p:spPr>
          <a:xfrm>
            <a:off x="4893470" y="3462338"/>
            <a:ext cx="1233007" cy="1507208"/>
          </a:xfrm>
          <a:custGeom>
            <a:avLst/>
            <a:gdLst>
              <a:gd name="connsiteX0" fmla="*/ 433388 w 1233007"/>
              <a:gd name="connsiteY0" fmla="*/ 0 h 1507208"/>
              <a:gd name="connsiteX1" fmla="*/ 1198310 w 1233007"/>
              <a:gd name="connsiteY1" fmla="*/ 274599 h 1507208"/>
              <a:gd name="connsiteX2" fmla="*/ 1233007 w 1233007"/>
              <a:gd name="connsiteY2" fmla="*/ 306134 h 1507208"/>
              <a:gd name="connsiteX3" fmla="*/ 1218988 w 1233007"/>
              <a:gd name="connsiteY3" fmla="*/ 318875 h 1507208"/>
              <a:gd name="connsiteX4" fmla="*/ 866775 w 1233007"/>
              <a:gd name="connsiteY4" fmla="*/ 1169193 h 1507208"/>
              <a:gd name="connsiteX5" fmla="*/ 891206 w 1233007"/>
              <a:gd name="connsiteY5" fmla="*/ 1411545 h 1507208"/>
              <a:gd name="connsiteX6" fmla="*/ 915803 w 1233007"/>
              <a:gd name="connsiteY6" fmla="*/ 1507208 h 1507208"/>
              <a:gd name="connsiteX7" fmla="*/ 844935 w 1233007"/>
              <a:gd name="connsiteY7" fmla="*/ 1488986 h 1507208"/>
              <a:gd name="connsiteX8" fmla="*/ 0 w 1233007"/>
              <a:gd name="connsiteY8" fmla="*/ 340518 h 1507208"/>
              <a:gd name="connsiteX9" fmla="*/ 24431 w 1233007"/>
              <a:gd name="connsiteY9" fmla="*/ 98166 h 1507208"/>
              <a:gd name="connsiteX10" fmla="*/ 31614 w 1233007"/>
              <a:gd name="connsiteY10" fmla="*/ 70233 h 1507208"/>
              <a:gd name="connsiteX11" fmla="*/ 75792 w 1233007"/>
              <a:gd name="connsiteY11" fmla="*/ 54063 h 1507208"/>
              <a:gd name="connsiteX12" fmla="*/ 433388 w 1233007"/>
              <a:gd name="connsiteY12" fmla="*/ 0 h 150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007" h="1507208">
                <a:moveTo>
                  <a:pt x="433388" y="0"/>
                </a:moveTo>
                <a:cubicBezTo>
                  <a:pt x="723949" y="0"/>
                  <a:pt x="990442" y="103052"/>
                  <a:pt x="1198310" y="274599"/>
                </a:cubicBezTo>
                <a:lnTo>
                  <a:pt x="1233007" y="306134"/>
                </a:lnTo>
                <a:lnTo>
                  <a:pt x="1218988" y="318875"/>
                </a:lnTo>
                <a:cubicBezTo>
                  <a:pt x="1001373" y="536490"/>
                  <a:pt x="866775" y="837123"/>
                  <a:pt x="866775" y="1169193"/>
                </a:cubicBezTo>
                <a:cubicBezTo>
                  <a:pt x="866775" y="1252211"/>
                  <a:pt x="875188" y="1333263"/>
                  <a:pt x="891206" y="1411545"/>
                </a:cubicBezTo>
                <a:lnTo>
                  <a:pt x="915803" y="1507208"/>
                </a:lnTo>
                <a:lnTo>
                  <a:pt x="844935" y="1488986"/>
                </a:lnTo>
                <a:cubicBezTo>
                  <a:pt x="355422" y="1336732"/>
                  <a:pt x="0" y="880132"/>
                  <a:pt x="0" y="340518"/>
                </a:cubicBezTo>
                <a:cubicBezTo>
                  <a:pt x="0" y="257501"/>
                  <a:pt x="8413" y="176448"/>
                  <a:pt x="24431" y="98166"/>
                </a:cubicBezTo>
                <a:lnTo>
                  <a:pt x="31614" y="70233"/>
                </a:lnTo>
                <a:lnTo>
                  <a:pt x="75792" y="54063"/>
                </a:lnTo>
                <a:cubicBezTo>
                  <a:pt x="188757" y="18928"/>
                  <a:pt x="308862" y="0"/>
                  <a:pt x="433388" y="0"/>
                </a:cubicBez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E57724B-6645-4E1D-9E0E-BAB19C64E530}"/>
              </a:ext>
            </a:extLst>
          </p:cNvPr>
          <p:cNvSpPr/>
          <p:nvPr/>
        </p:nvSpPr>
        <p:spPr>
          <a:xfrm>
            <a:off x="5809273" y="4935156"/>
            <a:ext cx="688503" cy="592773"/>
          </a:xfrm>
          <a:custGeom>
            <a:avLst/>
            <a:gdLst>
              <a:gd name="connsiteX0" fmla="*/ 688503 w 688503"/>
              <a:gd name="connsiteY0" fmla="*/ 0 h 592773"/>
              <a:gd name="connsiteX1" fmla="*/ 666053 w 688503"/>
              <a:gd name="connsiteY1" fmla="*/ 87310 h 592773"/>
              <a:gd name="connsiteX2" fmla="*/ 367903 w 688503"/>
              <a:gd name="connsiteY2" fmla="*/ 580032 h 592773"/>
              <a:gd name="connsiteX3" fmla="*/ 353885 w 688503"/>
              <a:gd name="connsiteY3" fmla="*/ 592773 h 592773"/>
              <a:gd name="connsiteX4" fmla="*/ 303185 w 688503"/>
              <a:gd name="connsiteY4" fmla="*/ 546694 h 592773"/>
              <a:gd name="connsiteX5" fmla="*/ 5035 w 688503"/>
              <a:gd name="connsiteY5" fmla="*/ 53972 h 592773"/>
              <a:gd name="connsiteX6" fmla="*/ 0 w 688503"/>
              <a:gd name="connsiteY6" fmla="*/ 34391 h 592773"/>
              <a:gd name="connsiteX7" fmla="*/ 44376 w 688503"/>
              <a:gd name="connsiteY7" fmla="*/ 45801 h 592773"/>
              <a:gd name="connsiteX8" fmla="*/ 286728 w 688503"/>
              <a:gd name="connsiteY8" fmla="*/ 70232 h 592773"/>
              <a:gd name="connsiteX9" fmla="*/ 644324 w 688503"/>
              <a:gd name="connsiteY9" fmla="*/ 16169 h 592773"/>
              <a:gd name="connsiteX10" fmla="*/ 688503 w 688503"/>
              <a:gd name="connsiteY10" fmla="*/ 0 h 59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503" h="592773">
                <a:moveTo>
                  <a:pt x="688503" y="0"/>
                </a:moveTo>
                <a:lnTo>
                  <a:pt x="666053" y="87310"/>
                </a:lnTo>
                <a:cubicBezTo>
                  <a:pt x="607494" y="275584"/>
                  <a:pt x="503913" y="444023"/>
                  <a:pt x="367903" y="580032"/>
                </a:cubicBezTo>
                <a:lnTo>
                  <a:pt x="353885" y="592773"/>
                </a:lnTo>
                <a:lnTo>
                  <a:pt x="303185" y="546694"/>
                </a:lnTo>
                <a:cubicBezTo>
                  <a:pt x="167176" y="410685"/>
                  <a:pt x="63595" y="242246"/>
                  <a:pt x="5035" y="53972"/>
                </a:cubicBezTo>
                <a:lnTo>
                  <a:pt x="0" y="34391"/>
                </a:lnTo>
                <a:lnTo>
                  <a:pt x="44376" y="45801"/>
                </a:lnTo>
                <a:cubicBezTo>
                  <a:pt x="122658" y="61820"/>
                  <a:pt x="203711" y="70232"/>
                  <a:pt x="286728" y="70232"/>
                </a:cubicBezTo>
                <a:cubicBezTo>
                  <a:pt x="411254" y="70232"/>
                  <a:pt x="531360" y="51304"/>
                  <a:pt x="644324" y="16169"/>
                </a:cubicBezTo>
                <a:lnTo>
                  <a:pt x="688503" y="0"/>
                </a:lnTo>
                <a:close/>
              </a:path>
            </a:pathLst>
          </a:cu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51C05D6-3DC5-452D-8098-A4BB11AD1B44}"/>
              </a:ext>
            </a:extLst>
          </p:cNvPr>
          <p:cNvSpPr/>
          <p:nvPr/>
        </p:nvSpPr>
        <p:spPr>
          <a:xfrm>
            <a:off x="4925083" y="2600326"/>
            <a:ext cx="2324420" cy="1168147"/>
          </a:xfrm>
          <a:custGeom>
            <a:avLst/>
            <a:gdLst>
              <a:gd name="connsiteX0" fmla="*/ 1170917 w 2324420"/>
              <a:gd name="connsiteY0" fmla="*/ 0 h 1168147"/>
              <a:gd name="connsiteX1" fmla="*/ 2319385 w 2324420"/>
              <a:gd name="connsiteY1" fmla="*/ 844935 h 1168147"/>
              <a:gd name="connsiteX2" fmla="*/ 2324420 w 2324420"/>
              <a:gd name="connsiteY2" fmla="*/ 864516 h 1168147"/>
              <a:gd name="connsiteX3" fmla="*/ 2280044 w 2324420"/>
              <a:gd name="connsiteY3" fmla="*/ 853106 h 1168147"/>
              <a:gd name="connsiteX4" fmla="*/ 2037692 w 2324420"/>
              <a:gd name="connsiteY4" fmla="*/ 828675 h 1168147"/>
              <a:gd name="connsiteX5" fmla="*/ 1272770 w 2324420"/>
              <a:gd name="connsiteY5" fmla="*/ 1103274 h 1168147"/>
              <a:gd name="connsiteX6" fmla="*/ 1201393 w 2324420"/>
              <a:gd name="connsiteY6" fmla="*/ 1168147 h 1168147"/>
              <a:gd name="connsiteX7" fmla="*/ 1166696 w 2324420"/>
              <a:gd name="connsiteY7" fmla="*/ 1136612 h 1168147"/>
              <a:gd name="connsiteX8" fmla="*/ 401774 w 2324420"/>
              <a:gd name="connsiteY8" fmla="*/ 862013 h 1168147"/>
              <a:gd name="connsiteX9" fmla="*/ 44178 w 2324420"/>
              <a:gd name="connsiteY9" fmla="*/ 916076 h 1168147"/>
              <a:gd name="connsiteX10" fmla="*/ 0 w 2324420"/>
              <a:gd name="connsiteY10" fmla="*/ 932246 h 1168147"/>
              <a:gd name="connsiteX11" fmla="*/ 22449 w 2324420"/>
              <a:gd name="connsiteY11" fmla="*/ 844935 h 1168147"/>
              <a:gd name="connsiteX12" fmla="*/ 1170917 w 2324420"/>
              <a:gd name="connsiteY12" fmla="*/ 0 h 11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20" h="1168147">
                <a:moveTo>
                  <a:pt x="1170917" y="0"/>
                </a:moveTo>
                <a:cubicBezTo>
                  <a:pt x="1710531" y="0"/>
                  <a:pt x="2167131" y="355422"/>
                  <a:pt x="2319385" y="844935"/>
                </a:cubicBezTo>
                <a:lnTo>
                  <a:pt x="2324420" y="864516"/>
                </a:lnTo>
                <a:lnTo>
                  <a:pt x="2280044" y="853106"/>
                </a:lnTo>
                <a:cubicBezTo>
                  <a:pt x="2201762" y="837087"/>
                  <a:pt x="2120710" y="828675"/>
                  <a:pt x="2037692" y="828675"/>
                </a:cubicBezTo>
                <a:cubicBezTo>
                  <a:pt x="1747131" y="828675"/>
                  <a:pt x="1480639" y="931727"/>
                  <a:pt x="1272770" y="1103274"/>
                </a:cubicBezTo>
                <a:lnTo>
                  <a:pt x="1201393" y="1168147"/>
                </a:lnTo>
                <a:lnTo>
                  <a:pt x="1166696" y="1136612"/>
                </a:lnTo>
                <a:cubicBezTo>
                  <a:pt x="958828" y="965065"/>
                  <a:pt x="692335" y="862013"/>
                  <a:pt x="401774" y="862013"/>
                </a:cubicBezTo>
                <a:cubicBezTo>
                  <a:pt x="277248" y="862013"/>
                  <a:pt x="157143" y="880941"/>
                  <a:pt x="44178" y="916076"/>
                </a:cubicBezTo>
                <a:lnTo>
                  <a:pt x="0" y="932246"/>
                </a:lnTo>
                <a:lnTo>
                  <a:pt x="22449" y="844935"/>
                </a:lnTo>
                <a:cubicBezTo>
                  <a:pt x="174704" y="355422"/>
                  <a:pt x="631303" y="0"/>
                  <a:pt x="1170917" y="0"/>
                </a:cubicBezTo>
                <a:close/>
              </a:path>
            </a:pathLst>
          </a:custGeom>
          <a:solidFill>
            <a:srgbClr val="A9D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B55A4FA-82EB-4347-B989-DB8E2ECB2B03}"/>
              </a:ext>
            </a:extLst>
          </p:cNvPr>
          <p:cNvSpPr/>
          <p:nvPr/>
        </p:nvSpPr>
        <p:spPr>
          <a:xfrm>
            <a:off x="6165240" y="3462338"/>
            <a:ext cx="2002149" cy="2369221"/>
          </a:xfrm>
          <a:custGeom>
            <a:avLst/>
            <a:gdLst>
              <a:gd name="connsiteX0" fmla="*/ 1086346 w 2002149"/>
              <a:gd name="connsiteY0" fmla="*/ 0 h 2369221"/>
              <a:gd name="connsiteX1" fmla="*/ 1157214 w 2002149"/>
              <a:gd name="connsiteY1" fmla="*/ 18222 h 2369221"/>
              <a:gd name="connsiteX2" fmla="*/ 2002149 w 2002149"/>
              <a:gd name="connsiteY2" fmla="*/ 1166690 h 2369221"/>
              <a:gd name="connsiteX3" fmla="*/ 799618 w 2002149"/>
              <a:gd name="connsiteY3" fmla="*/ 2369221 h 2369221"/>
              <a:gd name="connsiteX4" fmla="*/ 34696 w 2002149"/>
              <a:gd name="connsiteY4" fmla="*/ 2094622 h 2369221"/>
              <a:gd name="connsiteX5" fmla="*/ 0 w 2002149"/>
              <a:gd name="connsiteY5" fmla="*/ 2063087 h 2369221"/>
              <a:gd name="connsiteX6" fmla="*/ 14018 w 2002149"/>
              <a:gd name="connsiteY6" fmla="*/ 2050346 h 2369221"/>
              <a:gd name="connsiteX7" fmla="*/ 312168 w 2002149"/>
              <a:gd name="connsiteY7" fmla="*/ 1557624 h 2369221"/>
              <a:gd name="connsiteX8" fmla="*/ 334618 w 2002149"/>
              <a:gd name="connsiteY8" fmla="*/ 1470314 h 2369221"/>
              <a:gd name="connsiteX9" fmla="*/ 400923 w 2002149"/>
              <a:gd name="connsiteY9" fmla="*/ 1446045 h 2369221"/>
              <a:gd name="connsiteX10" fmla="*/ 1135374 w 2002149"/>
              <a:gd name="connsiteY10" fmla="*/ 338015 h 2369221"/>
              <a:gd name="connsiteX11" fmla="*/ 1110943 w 2002149"/>
              <a:gd name="connsiteY11" fmla="*/ 95663 h 2369221"/>
              <a:gd name="connsiteX12" fmla="*/ 1086346 w 2002149"/>
              <a:gd name="connsiteY12" fmla="*/ 0 h 23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149" h="2369221">
                <a:moveTo>
                  <a:pt x="1086346" y="0"/>
                </a:moveTo>
                <a:lnTo>
                  <a:pt x="1157214" y="18222"/>
                </a:lnTo>
                <a:cubicBezTo>
                  <a:pt x="1646727" y="170477"/>
                  <a:pt x="2002149" y="627076"/>
                  <a:pt x="2002149" y="1166690"/>
                </a:cubicBezTo>
                <a:cubicBezTo>
                  <a:pt x="2002149" y="1830830"/>
                  <a:pt x="1463758" y="2369221"/>
                  <a:pt x="799618" y="2369221"/>
                </a:cubicBezTo>
                <a:cubicBezTo>
                  <a:pt x="509057" y="2369221"/>
                  <a:pt x="242565" y="2266170"/>
                  <a:pt x="34696" y="2094622"/>
                </a:cubicBezTo>
                <a:lnTo>
                  <a:pt x="0" y="2063087"/>
                </a:lnTo>
                <a:lnTo>
                  <a:pt x="14018" y="2050346"/>
                </a:lnTo>
                <a:cubicBezTo>
                  <a:pt x="150028" y="1914337"/>
                  <a:pt x="253609" y="1745898"/>
                  <a:pt x="312168" y="1557624"/>
                </a:cubicBezTo>
                <a:lnTo>
                  <a:pt x="334618" y="1470314"/>
                </a:lnTo>
                <a:lnTo>
                  <a:pt x="400923" y="1446045"/>
                </a:lnTo>
                <a:cubicBezTo>
                  <a:pt x="832529" y="1263491"/>
                  <a:pt x="1135374" y="836120"/>
                  <a:pt x="1135374" y="338015"/>
                </a:cubicBezTo>
                <a:cubicBezTo>
                  <a:pt x="1135374" y="254998"/>
                  <a:pt x="1126962" y="173945"/>
                  <a:pt x="1110943" y="95663"/>
                </a:cubicBezTo>
                <a:lnTo>
                  <a:pt x="1086346" y="0"/>
                </a:lnTo>
                <a:close/>
              </a:path>
            </a:pathLst>
          </a:custGeom>
          <a:solidFill>
            <a:srgbClr val="FFA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AABCEDE-8E9F-4C45-B82D-FFD716E91994}"/>
              </a:ext>
            </a:extLst>
          </p:cNvPr>
          <p:cNvSpPr/>
          <p:nvPr/>
        </p:nvSpPr>
        <p:spPr>
          <a:xfrm>
            <a:off x="4126409" y="3531059"/>
            <a:ext cx="2038831" cy="2334829"/>
          </a:xfrm>
          <a:custGeom>
            <a:avLst/>
            <a:gdLst>
              <a:gd name="connsiteX0" fmla="*/ 800757 w 2038831"/>
              <a:gd name="connsiteY0" fmla="*/ 0 h 2334829"/>
              <a:gd name="connsiteX1" fmla="*/ 793574 w 2038831"/>
              <a:gd name="connsiteY1" fmla="*/ 27933 h 2334829"/>
              <a:gd name="connsiteX2" fmla="*/ 769143 w 2038831"/>
              <a:gd name="connsiteY2" fmla="*/ 270285 h 2334829"/>
              <a:gd name="connsiteX3" fmla="*/ 1614078 w 2038831"/>
              <a:gd name="connsiteY3" fmla="*/ 1418753 h 2334829"/>
              <a:gd name="connsiteX4" fmla="*/ 1684946 w 2038831"/>
              <a:gd name="connsiteY4" fmla="*/ 1436975 h 2334829"/>
              <a:gd name="connsiteX5" fmla="*/ 1689981 w 2038831"/>
              <a:gd name="connsiteY5" fmla="*/ 1456556 h 2334829"/>
              <a:gd name="connsiteX6" fmla="*/ 1988131 w 2038831"/>
              <a:gd name="connsiteY6" fmla="*/ 1949278 h 2334829"/>
              <a:gd name="connsiteX7" fmla="*/ 2038831 w 2038831"/>
              <a:gd name="connsiteY7" fmla="*/ 1995357 h 2334829"/>
              <a:gd name="connsiteX8" fmla="*/ 1967453 w 2038831"/>
              <a:gd name="connsiteY8" fmla="*/ 2060230 h 2334829"/>
              <a:gd name="connsiteX9" fmla="*/ 1202531 w 2038831"/>
              <a:gd name="connsiteY9" fmla="*/ 2334829 h 2334829"/>
              <a:gd name="connsiteX10" fmla="*/ 0 w 2038831"/>
              <a:gd name="connsiteY10" fmla="*/ 1132298 h 2334829"/>
              <a:gd name="connsiteX11" fmla="*/ 734451 w 2038831"/>
              <a:gd name="connsiteY11" fmla="*/ 24268 h 2334829"/>
              <a:gd name="connsiteX12" fmla="*/ 800757 w 2038831"/>
              <a:gd name="connsiteY12" fmla="*/ 0 h 233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8831" h="2334829">
                <a:moveTo>
                  <a:pt x="800757" y="0"/>
                </a:moveTo>
                <a:lnTo>
                  <a:pt x="793574" y="27933"/>
                </a:lnTo>
                <a:cubicBezTo>
                  <a:pt x="777556" y="106215"/>
                  <a:pt x="769143" y="187268"/>
                  <a:pt x="769143" y="270285"/>
                </a:cubicBezTo>
                <a:cubicBezTo>
                  <a:pt x="769143" y="809899"/>
                  <a:pt x="1124565" y="1266499"/>
                  <a:pt x="1614078" y="1418753"/>
                </a:cubicBezTo>
                <a:lnTo>
                  <a:pt x="1684946" y="1436975"/>
                </a:lnTo>
                <a:lnTo>
                  <a:pt x="1689981" y="1456556"/>
                </a:lnTo>
                <a:cubicBezTo>
                  <a:pt x="1748541" y="1644830"/>
                  <a:pt x="1852122" y="1813269"/>
                  <a:pt x="1988131" y="1949278"/>
                </a:cubicBezTo>
                <a:lnTo>
                  <a:pt x="2038831" y="1995357"/>
                </a:lnTo>
                <a:lnTo>
                  <a:pt x="1967453" y="2060230"/>
                </a:lnTo>
                <a:cubicBezTo>
                  <a:pt x="1759585" y="2231778"/>
                  <a:pt x="1493092" y="2334829"/>
                  <a:pt x="1202531" y="2334829"/>
                </a:cubicBezTo>
                <a:cubicBezTo>
                  <a:pt x="538391" y="2334829"/>
                  <a:pt x="0" y="1796438"/>
                  <a:pt x="0" y="1132298"/>
                </a:cubicBezTo>
                <a:cubicBezTo>
                  <a:pt x="0" y="634193"/>
                  <a:pt x="302845" y="206822"/>
                  <a:pt x="734451" y="24268"/>
                </a:cubicBezTo>
                <a:lnTo>
                  <a:pt x="800757" y="0"/>
                </a:lnTo>
                <a:close/>
              </a:path>
            </a:pathLst>
          </a:cu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81D74ABA-FAEF-42F8-AF33-344B1F2E64C0}"/>
              </a:ext>
            </a:extLst>
          </p:cNvPr>
          <p:cNvSpPr/>
          <p:nvPr/>
        </p:nvSpPr>
        <p:spPr>
          <a:xfrm>
            <a:off x="5760244" y="3768473"/>
            <a:ext cx="769144" cy="1236915"/>
          </a:xfrm>
          <a:custGeom>
            <a:avLst/>
            <a:gdLst>
              <a:gd name="connsiteX0" fmla="*/ 366232 w 769144"/>
              <a:gd name="connsiteY0" fmla="*/ 0 h 1236915"/>
              <a:gd name="connsiteX1" fmla="*/ 416931 w 769144"/>
              <a:gd name="connsiteY1" fmla="*/ 46079 h 1236915"/>
              <a:gd name="connsiteX2" fmla="*/ 769144 w 769144"/>
              <a:gd name="connsiteY2" fmla="*/ 896397 h 1236915"/>
              <a:gd name="connsiteX3" fmla="*/ 744713 w 769144"/>
              <a:gd name="connsiteY3" fmla="*/ 1138749 h 1236915"/>
              <a:gd name="connsiteX4" fmla="*/ 737531 w 769144"/>
              <a:gd name="connsiteY4" fmla="*/ 1166683 h 1236915"/>
              <a:gd name="connsiteX5" fmla="*/ 693352 w 769144"/>
              <a:gd name="connsiteY5" fmla="*/ 1182852 h 1236915"/>
              <a:gd name="connsiteX6" fmla="*/ 335756 w 769144"/>
              <a:gd name="connsiteY6" fmla="*/ 1236915 h 1236915"/>
              <a:gd name="connsiteX7" fmla="*/ 93404 w 769144"/>
              <a:gd name="connsiteY7" fmla="*/ 1212484 h 1236915"/>
              <a:gd name="connsiteX8" fmla="*/ 49028 w 769144"/>
              <a:gd name="connsiteY8" fmla="*/ 1201074 h 1236915"/>
              <a:gd name="connsiteX9" fmla="*/ 24431 w 769144"/>
              <a:gd name="connsiteY9" fmla="*/ 1105411 h 1236915"/>
              <a:gd name="connsiteX10" fmla="*/ 0 w 769144"/>
              <a:gd name="connsiteY10" fmla="*/ 863059 h 1236915"/>
              <a:gd name="connsiteX11" fmla="*/ 352213 w 769144"/>
              <a:gd name="connsiteY11" fmla="*/ 12741 h 1236915"/>
              <a:gd name="connsiteX12" fmla="*/ 366232 w 769144"/>
              <a:gd name="connsiteY12" fmla="*/ 0 h 12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144" h="1236915">
                <a:moveTo>
                  <a:pt x="366232" y="0"/>
                </a:moveTo>
                <a:lnTo>
                  <a:pt x="416931" y="46079"/>
                </a:lnTo>
                <a:cubicBezTo>
                  <a:pt x="634546" y="263694"/>
                  <a:pt x="769144" y="564327"/>
                  <a:pt x="769144" y="896397"/>
                </a:cubicBezTo>
                <a:cubicBezTo>
                  <a:pt x="769144" y="979415"/>
                  <a:pt x="760732" y="1060467"/>
                  <a:pt x="744713" y="1138749"/>
                </a:cubicBezTo>
                <a:lnTo>
                  <a:pt x="737531" y="1166683"/>
                </a:lnTo>
                <a:lnTo>
                  <a:pt x="693352" y="1182852"/>
                </a:lnTo>
                <a:cubicBezTo>
                  <a:pt x="580388" y="1217987"/>
                  <a:pt x="460282" y="1236915"/>
                  <a:pt x="335756" y="1236915"/>
                </a:cubicBezTo>
                <a:cubicBezTo>
                  <a:pt x="252739" y="1236915"/>
                  <a:pt x="171686" y="1228503"/>
                  <a:pt x="93404" y="1212484"/>
                </a:cubicBezTo>
                <a:lnTo>
                  <a:pt x="49028" y="1201074"/>
                </a:lnTo>
                <a:lnTo>
                  <a:pt x="24431" y="1105411"/>
                </a:lnTo>
                <a:cubicBezTo>
                  <a:pt x="8413" y="1027129"/>
                  <a:pt x="0" y="946077"/>
                  <a:pt x="0" y="863059"/>
                </a:cubicBezTo>
                <a:cubicBezTo>
                  <a:pt x="0" y="530989"/>
                  <a:pt x="134598" y="230356"/>
                  <a:pt x="352213" y="12741"/>
                </a:cubicBezTo>
                <a:lnTo>
                  <a:pt x="366232" y="0"/>
                </a:lnTo>
                <a:close/>
              </a:path>
            </a:pathLst>
          </a:cu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DF2554-8B07-4192-A046-BDE4C4711400}"/>
              </a:ext>
            </a:extLst>
          </p:cNvPr>
          <p:cNvSpPr/>
          <p:nvPr/>
        </p:nvSpPr>
        <p:spPr>
          <a:xfrm>
            <a:off x="2876550" y="2000250"/>
            <a:ext cx="533400" cy="514350"/>
          </a:xfrm>
          <a:prstGeom prst="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FD27B9-811F-5291-FCE9-25E6D515D3D7}"/>
              </a:ext>
            </a:extLst>
          </p:cNvPr>
          <p:cNvSpPr/>
          <p:nvPr/>
        </p:nvSpPr>
        <p:spPr>
          <a:xfrm>
            <a:off x="3738563" y="2000250"/>
            <a:ext cx="533400" cy="51435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23CF2C-4911-7D6A-3D07-0C70BC22D686}"/>
              </a:ext>
            </a:extLst>
          </p:cNvPr>
          <p:cNvSpPr/>
          <p:nvPr/>
        </p:nvSpPr>
        <p:spPr>
          <a:xfrm>
            <a:off x="4626770" y="2000250"/>
            <a:ext cx="533400" cy="514350"/>
          </a:xfrm>
          <a:prstGeom prst="rect">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D09DC69-554F-16F6-3BF8-D14E25399987}"/>
              </a:ext>
            </a:extLst>
          </p:cNvPr>
          <p:cNvSpPr txBox="1"/>
          <p:nvPr/>
        </p:nvSpPr>
        <p:spPr>
          <a:xfrm>
            <a:off x="5984724" y="2741366"/>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2" name="TextBox 21">
            <a:extLst>
              <a:ext uri="{FF2B5EF4-FFF2-40B4-BE49-F238E27FC236}">
                <a16:creationId xmlns:a16="http://schemas.microsoft.com/office/drawing/2014/main" id="{187B0AC4-E4CC-A360-DF1D-CB6C20456255}"/>
              </a:ext>
            </a:extLst>
          </p:cNvPr>
          <p:cNvSpPr txBox="1"/>
          <p:nvPr/>
        </p:nvSpPr>
        <p:spPr>
          <a:xfrm>
            <a:off x="7448309" y="4899723"/>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3" name="TextBox 22">
            <a:extLst>
              <a:ext uri="{FF2B5EF4-FFF2-40B4-BE49-F238E27FC236}">
                <a16:creationId xmlns:a16="http://schemas.microsoft.com/office/drawing/2014/main" id="{6B4039C3-4D68-2454-66B6-5AEB3674B39A}"/>
              </a:ext>
            </a:extLst>
          </p:cNvPr>
          <p:cNvSpPr txBox="1"/>
          <p:nvPr/>
        </p:nvSpPr>
        <p:spPr>
          <a:xfrm>
            <a:off x="4480291" y="4899722"/>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4" name="TextBox 23">
            <a:extLst>
              <a:ext uri="{FF2B5EF4-FFF2-40B4-BE49-F238E27FC236}">
                <a16:creationId xmlns:a16="http://schemas.microsoft.com/office/drawing/2014/main" id="{B67CCA92-D85F-D51E-55ED-06CE7502E57D}"/>
              </a:ext>
            </a:extLst>
          </p:cNvPr>
          <p:cNvSpPr txBox="1"/>
          <p:nvPr/>
        </p:nvSpPr>
        <p:spPr>
          <a:xfrm>
            <a:off x="5944986" y="4202836"/>
            <a:ext cx="361032" cy="492443"/>
          </a:xfrm>
          <a:prstGeom prst="rect">
            <a:avLst/>
          </a:prstGeom>
          <a:noFill/>
        </p:spPr>
        <p:txBody>
          <a:bodyPr wrap="square">
            <a:spAutoFit/>
          </a:bodyPr>
          <a:lstStyle/>
          <a:p>
            <a:r>
              <a:rPr lang="en-US" sz="2600" b="1" dirty="0">
                <a:solidFill>
                  <a:schemeClr val="bg1"/>
                </a:solidFill>
                <a:latin typeface="Segoe UI" panose="020B0502040204020203" pitchFamily="34" charset="0"/>
                <a:cs typeface="Segoe UI" panose="020B0502040204020203" pitchFamily="34" charset="0"/>
              </a:rPr>
              <a:t>3</a:t>
            </a:r>
          </a:p>
        </p:txBody>
      </p:sp>
      <p:sp>
        <p:nvSpPr>
          <p:cNvPr id="25" name="TextBox 24">
            <a:extLst>
              <a:ext uri="{FF2B5EF4-FFF2-40B4-BE49-F238E27FC236}">
                <a16:creationId xmlns:a16="http://schemas.microsoft.com/office/drawing/2014/main" id="{51403E35-758B-8F78-5DBA-152E2C92006F}"/>
              </a:ext>
            </a:extLst>
          </p:cNvPr>
          <p:cNvSpPr txBox="1"/>
          <p:nvPr/>
        </p:nvSpPr>
        <p:spPr>
          <a:xfrm>
            <a:off x="6670982" y="3754795"/>
            <a:ext cx="361032" cy="492443"/>
          </a:xfrm>
          <a:prstGeom prst="rect">
            <a:avLst/>
          </a:prstGeom>
          <a:noFill/>
        </p:spPr>
        <p:txBody>
          <a:bodyPr wrap="square">
            <a:spAutoFit/>
          </a:bodyPr>
          <a:lstStyle/>
          <a:p>
            <a:r>
              <a:rPr lang="en-US" sz="2600" b="1" dirty="0">
                <a:solidFill>
                  <a:schemeClr val="bg1"/>
                </a:solidFill>
                <a:latin typeface="Segoe UI" panose="020B0502040204020203" pitchFamily="34" charset="0"/>
                <a:cs typeface="Segoe UI" panose="020B0502040204020203" pitchFamily="34" charset="0"/>
              </a:rPr>
              <a:t>2</a:t>
            </a:r>
          </a:p>
        </p:txBody>
      </p:sp>
      <p:sp>
        <p:nvSpPr>
          <p:cNvPr id="26" name="TextBox 25">
            <a:extLst>
              <a:ext uri="{FF2B5EF4-FFF2-40B4-BE49-F238E27FC236}">
                <a16:creationId xmlns:a16="http://schemas.microsoft.com/office/drawing/2014/main" id="{48EAB827-A33D-173D-6A16-D529461C2637}"/>
              </a:ext>
            </a:extLst>
          </p:cNvPr>
          <p:cNvSpPr txBox="1"/>
          <p:nvPr/>
        </p:nvSpPr>
        <p:spPr>
          <a:xfrm>
            <a:off x="5984724" y="4943194"/>
            <a:ext cx="361032" cy="492443"/>
          </a:xfrm>
          <a:prstGeom prst="rect">
            <a:avLst/>
          </a:prstGeom>
          <a:noFill/>
        </p:spPr>
        <p:txBody>
          <a:bodyPr wrap="square">
            <a:spAutoFit/>
          </a:bodyPr>
          <a:lstStyle/>
          <a:p>
            <a:r>
              <a:rPr lang="en-US" sz="2600" b="1" dirty="0">
                <a:solidFill>
                  <a:schemeClr val="bg1"/>
                </a:solidFill>
                <a:latin typeface="Segoe UI" panose="020B0502040204020203" pitchFamily="34" charset="0"/>
                <a:cs typeface="Segoe UI" panose="020B0502040204020203" pitchFamily="34" charset="0"/>
              </a:rPr>
              <a:t>2</a:t>
            </a:r>
          </a:p>
        </p:txBody>
      </p:sp>
      <p:sp>
        <p:nvSpPr>
          <p:cNvPr id="27" name="TextBox 26">
            <a:extLst>
              <a:ext uri="{FF2B5EF4-FFF2-40B4-BE49-F238E27FC236}">
                <a16:creationId xmlns:a16="http://schemas.microsoft.com/office/drawing/2014/main" id="{B983C04E-5CEC-2573-2F2B-8AD1E8FDEA55}"/>
              </a:ext>
            </a:extLst>
          </p:cNvPr>
          <p:cNvSpPr txBox="1"/>
          <p:nvPr/>
        </p:nvSpPr>
        <p:spPr>
          <a:xfrm>
            <a:off x="5223822" y="3768473"/>
            <a:ext cx="361032" cy="492443"/>
          </a:xfrm>
          <a:prstGeom prst="rect">
            <a:avLst/>
          </a:prstGeom>
          <a:noFill/>
        </p:spPr>
        <p:txBody>
          <a:bodyPr wrap="square">
            <a:spAutoFit/>
          </a:bodyPr>
          <a:lstStyle/>
          <a:p>
            <a:r>
              <a:rPr lang="en-US" sz="2600" b="1" dirty="0">
                <a:solidFill>
                  <a:schemeClr val="bg1"/>
                </a:solidFill>
                <a:latin typeface="Segoe UI" panose="020B0502040204020203" pitchFamily="34" charset="0"/>
                <a:cs typeface="Segoe UI" panose="020B0502040204020203" pitchFamily="34" charset="0"/>
              </a:rPr>
              <a:t>2</a:t>
            </a:r>
          </a:p>
        </p:txBody>
      </p:sp>
    </p:spTree>
    <p:extLst>
      <p:ext uri="{BB962C8B-B14F-4D97-AF65-F5344CB8AC3E}">
        <p14:creationId xmlns:p14="http://schemas.microsoft.com/office/powerpoint/2010/main" val="2413209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5052-532B-4E27-B03A-56C82F8CC915}"/>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729883-666A-467D-A6FC-D7F6C929777E}"/>
                  </a:ext>
                </a:extLst>
              </p:cNvPr>
              <p:cNvSpPr>
                <a:spLocks noGrp="1"/>
              </p:cNvSpPr>
              <p:nvPr>
                <p:ph idx="1"/>
              </p:nvPr>
            </p:nvSpPr>
            <p:spPr>
              <a:xfrm>
                <a:off x="575240" y="1463857"/>
                <a:ext cx="11464360" cy="1136468"/>
              </a:xfrm>
            </p:spPr>
            <p:txBody>
              <a:bodyPr/>
              <a:lstStyle/>
              <a:p>
                <a:r>
                  <a:rPr lang="en-US" dirty="0"/>
                  <a:t>For three sets: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3729883-666A-467D-A6FC-D7F6C929777E}"/>
                  </a:ext>
                </a:extLst>
              </p:cNvPr>
              <p:cNvSpPr>
                <a:spLocks noGrp="1" noRot="1" noChangeAspect="1" noMove="1" noResize="1" noEditPoints="1" noAdjustHandles="1" noChangeArrowheads="1" noChangeShapeType="1" noTextEdit="1"/>
              </p:cNvSpPr>
              <p:nvPr>
                <p:ph idx="1"/>
              </p:nvPr>
            </p:nvSpPr>
            <p:spPr>
              <a:xfrm>
                <a:off x="575240" y="1463857"/>
                <a:ext cx="11464360" cy="1136468"/>
              </a:xfrm>
              <a:blipFill>
                <a:blip r:embed="rId3"/>
                <a:stretch>
                  <a:fillRect l="-638" t="-9091"/>
                </a:stretch>
              </a:blipFill>
            </p:spPr>
            <p:txBody>
              <a:bodyPr/>
              <a:lstStyle/>
              <a:p>
                <a:r>
                  <a:rPr lang="en-US">
                    <a:noFill/>
                  </a:rPr>
                  <a:t> </a:t>
                </a:r>
              </a:p>
            </p:txBody>
          </p:sp>
        </mc:Fallback>
      </mc:AlternateContent>
      <p:sp>
        <p:nvSpPr>
          <p:cNvPr id="14" name="Freeform: Shape 13">
            <a:extLst>
              <a:ext uri="{FF2B5EF4-FFF2-40B4-BE49-F238E27FC236}">
                <a16:creationId xmlns:a16="http://schemas.microsoft.com/office/drawing/2014/main" id="{0D8B4940-A655-4414-A8C9-8B40D436BC0E}"/>
              </a:ext>
            </a:extLst>
          </p:cNvPr>
          <p:cNvSpPr/>
          <p:nvPr/>
        </p:nvSpPr>
        <p:spPr>
          <a:xfrm>
            <a:off x="6126477" y="3429001"/>
            <a:ext cx="1172055" cy="1506155"/>
          </a:xfrm>
          <a:custGeom>
            <a:avLst/>
            <a:gdLst>
              <a:gd name="connsiteX0" fmla="*/ 836299 w 1172055"/>
              <a:gd name="connsiteY0" fmla="*/ 0 h 1506155"/>
              <a:gd name="connsiteX1" fmla="*/ 1078651 w 1172055"/>
              <a:gd name="connsiteY1" fmla="*/ 24431 h 1506155"/>
              <a:gd name="connsiteX2" fmla="*/ 1123027 w 1172055"/>
              <a:gd name="connsiteY2" fmla="*/ 35841 h 1506155"/>
              <a:gd name="connsiteX3" fmla="*/ 1147624 w 1172055"/>
              <a:gd name="connsiteY3" fmla="*/ 131504 h 1506155"/>
              <a:gd name="connsiteX4" fmla="*/ 1172055 w 1172055"/>
              <a:gd name="connsiteY4" fmla="*/ 373856 h 1506155"/>
              <a:gd name="connsiteX5" fmla="*/ 437604 w 1172055"/>
              <a:gd name="connsiteY5" fmla="*/ 1481886 h 1506155"/>
              <a:gd name="connsiteX6" fmla="*/ 371299 w 1172055"/>
              <a:gd name="connsiteY6" fmla="*/ 1506155 h 1506155"/>
              <a:gd name="connsiteX7" fmla="*/ 378481 w 1172055"/>
              <a:gd name="connsiteY7" fmla="*/ 1478221 h 1506155"/>
              <a:gd name="connsiteX8" fmla="*/ 402912 w 1172055"/>
              <a:gd name="connsiteY8" fmla="*/ 1235869 h 1506155"/>
              <a:gd name="connsiteX9" fmla="*/ 50699 w 1172055"/>
              <a:gd name="connsiteY9" fmla="*/ 385551 h 1506155"/>
              <a:gd name="connsiteX10" fmla="*/ 0 w 1172055"/>
              <a:gd name="connsiteY10" fmla="*/ 339472 h 1506155"/>
              <a:gd name="connsiteX11" fmla="*/ 71377 w 1172055"/>
              <a:gd name="connsiteY11" fmla="*/ 274599 h 1506155"/>
              <a:gd name="connsiteX12" fmla="*/ 836299 w 1172055"/>
              <a:gd name="connsiteY12" fmla="*/ 0 h 150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2055" h="1506155">
                <a:moveTo>
                  <a:pt x="836299" y="0"/>
                </a:moveTo>
                <a:cubicBezTo>
                  <a:pt x="919317" y="0"/>
                  <a:pt x="1000369" y="8412"/>
                  <a:pt x="1078651" y="24431"/>
                </a:cubicBezTo>
                <a:lnTo>
                  <a:pt x="1123027" y="35841"/>
                </a:lnTo>
                <a:lnTo>
                  <a:pt x="1147624" y="131504"/>
                </a:lnTo>
                <a:cubicBezTo>
                  <a:pt x="1163643" y="209786"/>
                  <a:pt x="1172055" y="290839"/>
                  <a:pt x="1172055" y="373856"/>
                </a:cubicBezTo>
                <a:cubicBezTo>
                  <a:pt x="1172055" y="871961"/>
                  <a:pt x="869210" y="1299332"/>
                  <a:pt x="437604" y="1481886"/>
                </a:cubicBezTo>
                <a:lnTo>
                  <a:pt x="371299" y="1506155"/>
                </a:lnTo>
                <a:lnTo>
                  <a:pt x="378481" y="1478221"/>
                </a:lnTo>
                <a:cubicBezTo>
                  <a:pt x="394500" y="1399939"/>
                  <a:pt x="402912" y="1318887"/>
                  <a:pt x="402912" y="1235869"/>
                </a:cubicBezTo>
                <a:cubicBezTo>
                  <a:pt x="402912" y="903799"/>
                  <a:pt x="268314" y="603166"/>
                  <a:pt x="50699" y="385551"/>
                </a:cubicBezTo>
                <a:lnTo>
                  <a:pt x="0" y="339472"/>
                </a:lnTo>
                <a:lnTo>
                  <a:pt x="71377" y="274599"/>
                </a:lnTo>
                <a:cubicBezTo>
                  <a:pt x="279246" y="103052"/>
                  <a:pt x="545738" y="0"/>
                  <a:pt x="836299" y="0"/>
                </a:cubicBezTo>
                <a:close/>
              </a:path>
            </a:pathLst>
          </a:custGeom>
          <a:solidFill>
            <a:srgbClr val="FFA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A6898A-E1A7-4A12-BDB1-0D254BDC5F5E}"/>
              </a:ext>
            </a:extLst>
          </p:cNvPr>
          <p:cNvSpPr/>
          <p:nvPr/>
        </p:nvSpPr>
        <p:spPr>
          <a:xfrm>
            <a:off x="4893470" y="3462338"/>
            <a:ext cx="1233007" cy="1507208"/>
          </a:xfrm>
          <a:custGeom>
            <a:avLst/>
            <a:gdLst>
              <a:gd name="connsiteX0" fmla="*/ 433388 w 1233007"/>
              <a:gd name="connsiteY0" fmla="*/ 0 h 1507208"/>
              <a:gd name="connsiteX1" fmla="*/ 1198310 w 1233007"/>
              <a:gd name="connsiteY1" fmla="*/ 274599 h 1507208"/>
              <a:gd name="connsiteX2" fmla="*/ 1233007 w 1233007"/>
              <a:gd name="connsiteY2" fmla="*/ 306134 h 1507208"/>
              <a:gd name="connsiteX3" fmla="*/ 1218988 w 1233007"/>
              <a:gd name="connsiteY3" fmla="*/ 318875 h 1507208"/>
              <a:gd name="connsiteX4" fmla="*/ 866775 w 1233007"/>
              <a:gd name="connsiteY4" fmla="*/ 1169193 h 1507208"/>
              <a:gd name="connsiteX5" fmla="*/ 891206 w 1233007"/>
              <a:gd name="connsiteY5" fmla="*/ 1411545 h 1507208"/>
              <a:gd name="connsiteX6" fmla="*/ 915803 w 1233007"/>
              <a:gd name="connsiteY6" fmla="*/ 1507208 h 1507208"/>
              <a:gd name="connsiteX7" fmla="*/ 844935 w 1233007"/>
              <a:gd name="connsiteY7" fmla="*/ 1488986 h 1507208"/>
              <a:gd name="connsiteX8" fmla="*/ 0 w 1233007"/>
              <a:gd name="connsiteY8" fmla="*/ 340518 h 1507208"/>
              <a:gd name="connsiteX9" fmla="*/ 24431 w 1233007"/>
              <a:gd name="connsiteY9" fmla="*/ 98166 h 1507208"/>
              <a:gd name="connsiteX10" fmla="*/ 31614 w 1233007"/>
              <a:gd name="connsiteY10" fmla="*/ 70233 h 1507208"/>
              <a:gd name="connsiteX11" fmla="*/ 75792 w 1233007"/>
              <a:gd name="connsiteY11" fmla="*/ 54063 h 1507208"/>
              <a:gd name="connsiteX12" fmla="*/ 433388 w 1233007"/>
              <a:gd name="connsiteY12" fmla="*/ 0 h 150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007" h="1507208">
                <a:moveTo>
                  <a:pt x="433388" y="0"/>
                </a:moveTo>
                <a:cubicBezTo>
                  <a:pt x="723949" y="0"/>
                  <a:pt x="990442" y="103052"/>
                  <a:pt x="1198310" y="274599"/>
                </a:cubicBezTo>
                <a:lnTo>
                  <a:pt x="1233007" y="306134"/>
                </a:lnTo>
                <a:lnTo>
                  <a:pt x="1218988" y="318875"/>
                </a:lnTo>
                <a:cubicBezTo>
                  <a:pt x="1001373" y="536490"/>
                  <a:pt x="866775" y="837123"/>
                  <a:pt x="866775" y="1169193"/>
                </a:cubicBezTo>
                <a:cubicBezTo>
                  <a:pt x="866775" y="1252211"/>
                  <a:pt x="875188" y="1333263"/>
                  <a:pt x="891206" y="1411545"/>
                </a:cubicBezTo>
                <a:lnTo>
                  <a:pt x="915803" y="1507208"/>
                </a:lnTo>
                <a:lnTo>
                  <a:pt x="844935" y="1488986"/>
                </a:lnTo>
                <a:cubicBezTo>
                  <a:pt x="355422" y="1336732"/>
                  <a:pt x="0" y="880132"/>
                  <a:pt x="0" y="340518"/>
                </a:cubicBezTo>
                <a:cubicBezTo>
                  <a:pt x="0" y="257501"/>
                  <a:pt x="8413" y="176448"/>
                  <a:pt x="24431" y="98166"/>
                </a:cubicBezTo>
                <a:lnTo>
                  <a:pt x="31614" y="70233"/>
                </a:lnTo>
                <a:lnTo>
                  <a:pt x="75792" y="54063"/>
                </a:lnTo>
                <a:cubicBezTo>
                  <a:pt x="188757" y="18928"/>
                  <a:pt x="308862" y="0"/>
                  <a:pt x="433388" y="0"/>
                </a:cubicBez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E57724B-6645-4E1D-9E0E-BAB19C64E530}"/>
              </a:ext>
            </a:extLst>
          </p:cNvPr>
          <p:cNvSpPr/>
          <p:nvPr/>
        </p:nvSpPr>
        <p:spPr>
          <a:xfrm>
            <a:off x="5809273" y="4935156"/>
            <a:ext cx="688503" cy="592773"/>
          </a:xfrm>
          <a:custGeom>
            <a:avLst/>
            <a:gdLst>
              <a:gd name="connsiteX0" fmla="*/ 688503 w 688503"/>
              <a:gd name="connsiteY0" fmla="*/ 0 h 592773"/>
              <a:gd name="connsiteX1" fmla="*/ 666053 w 688503"/>
              <a:gd name="connsiteY1" fmla="*/ 87310 h 592773"/>
              <a:gd name="connsiteX2" fmla="*/ 367903 w 688503"/>
              <a:gd name="connsiteY2" fmla="*/ 580032 h 592773"/>
              <a:gd name="connsiteX3" fmla="*/ 353885 w 688503"/>
              <a:gd name="connsiteY3" fmla="*/ 592773 h 592773"/>
              <a:gd name="connsiteX4" fmla="*/ 303185 w 688503"/>
              <a:gd name="connsiteY4" fmla="*/ 546694 h 592773"/>
              <a:gd name="connsiteX5" fmla="*/ 5035 w 688503"/>
              <a:gd name="connsiteY5" fmla="*/ 53972 h 592773"/>
              <a:gd name="connsiteX6" fmla="*/ 0 w 688503"/>
              <a:gd name="connsiteY6" fmla="*/ 34391 h 592773"/>
              <a:gd name="connsiteX7" fmla="*/ 44376 w 688503"/>
              <a:gd name="connsiteY7" fmla="*/ 45801 h 592773"/>
              <a:gd name="connsiteX8" fmla="*/ 286728 w 688503"/>
              <a:gd name="connsiteY8" fmla="*/ 70232 h 592773"/>
              <a:gd name="connsiteX9" fmla="*/ 644324 w 688503"/>
              <a:gd name="connsiteY9" fmla="*/ 16169 h 592773"/>
              <a:gd name="connsiteX10" fmla="*/ 688503 w 688503"/>
              <a:gd name="connsiteY10" fmla="*/ 0 h 59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503" h="592773">
                <a:moveTo>
                  <a:pt x="688503" y="0"/>
                </a:moveTo>
                <a:lnTo>
                  <a:pt x="666053" y="87310"/>
                </a:lnTo>
                <a:cubicBezTo>
                  <a:pt x="607494" y="275584"/>
                  <a:pt x="503913" y="444023"/>
                  <a:pt x="367903" y="580032"/>
                </a:cubicBezTo>
                <a:lnTo>
                  <a:pt x="353885" y="592773"/>
                </a:lnTo>
                <a:lnTo>
                  <a:pt x="303185" y="546694"/>
                </a:lnTo>
                <a:cubicBezTo>
                  <a:pt x="167176" y="410685"/>
                  <a:pt x="63595" y="242246"/>
                  <a:pt x="5035" y="53972"/>
                </a:cubicBezTo>
                <a:lnTo>
                  <a:pt x="0" y="34391"/>
                </a:lnTo>
                <a:lnTo>
                  <a:pt x="44376" y="45801"/>
                </a:lnTo>
                <a:cubicBezTo>
                  <a:pt x="122658" y="61820"/>
                  <a:pt x="203711" y="70232"/>
                  <a:pt x="286728" y="70232"/>
                </a:cubicBezTo>
                <a:cubicBezTo>
                  <a:pt x="411254" y="70232"/>
                  <a:pt x="531360" y="51304"/>
                  <a:pt x="644324" y="16169"/>
                </a:cubicBezTo>
                <a:lnTo>
                  <a:pt x="688503" y="0"/>
                </a:lnTo>
                <a:close/>
              </a:path>
            </a:pathLst>
          </a:cu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51C05D6-3DC5-452D-8098-A4BB11AD1B44}"/>
              </a:ext>
            </a:extLst>
          </p:cNvPr>
          <p:cNvSpPr/>
          <p:nvPr/>
        </p:nvSpPr>
        <p:spPr>
          <a:xfrm>
            <a:off x="4925083" y="2600326"/>
            <a:ext cx="2324420" cy="1168147"/>
          </a:xfrm>
          <a:custGeom>
            <a:avLst/>
            <a:gdLst>
              <a:gd name="connsiteX0" fmla="*/ 1170917 w 2324420"/>
              <a:gd name="connsiteY0" fmla="*/ 0 h 1168147"/>
              <a:gd name="connsiteX1" fmla="*/ 2319385 w 2324420"/>
              <a:gd name="connsiteY1" fmla="*/ 844935 h 1168147"/>
              <a:gd name="connsiteX2" fmla="*/ 2324420 w 2324420"/>
              <a:gd name="connsiteY2" fmla="*/ 864516 h 1168147"/>
              <a:gd name="connsiteX3" fmla="*/ 2280044 w 2324420"/>
              <a:gd name="connsiteY3" fmla="*/ 853106 h 1168147"/>
              <a:gd name="connsiteX4" fmla="*/ 2037692 w 2324420"/>
              <a:gd name="connsiteY4" fmla="*/ 828675 h 1168147"/>
              <a:gd name="connsiteX5" fmla="*/ 1272770 w 2324420"/>
              <a:gd name="connsiteY5" fmla="*/ 1103274 h 1168147"/>
              <a:gd name="connsiteX6" fmla="*/ 1201393 w 2324420"/>
              <a:gd name="connsiteY6" fmla="*/ 1168147 h 1168147"/>
              <a:gd name="connsiteX7" fmla="*/ 1166696 w 2324420"/>
              <a:gd name="connsiteY7" fmla="*/ 1136612 h 1168147"/>
              <a:gd name="connsiteX8" fmla="*/ 401774 w 2324420"/>
              <a:gd name="connsiteY8" fmla="*/ 862013 h 1168147"/>
              <a:gd name="connsiteX9" fmla="*/ 44178 w 2324420"/>
              <a:gd name="connsiteY9" fmla="*/ 916076 h 1168147"/>
              <a:gd name="connsiteX10" fmla="*/ 0 w 2324420"/>
              <a:gd name="connsiteY10" fmla="*/ 932246 h 1168147"/>
              <a:gd name="connsiteX11" fmla="*/ 22449 w 2324420"/>
              <a:gd name="connsiteY11" fmla="*/ 844935 h 1168147"/>
              <a:gd name="connsiteX12" fmla="*/ 1170917 w 2324420"/>
              <a:gd name="connsiteY12" fmla="*/ 0 h 11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20" h="1168147">
                <a:moveTo>
                  <a:pt x="1170917" y="0"/>
                </a:moveTo>
                <a:cubicBezTo>
                  <a:pt x="1710531" y="0"/>
                  <a:pt x="2167131" y="355422"/>
                  <a:pt x="2319385" y="844935"/>
                </a:cubicBezTo>
                <a:lnTo>
                  <a:pt x="2324420" y="864516"/>
                </a:lnTo>
                <a:lnTo>
                  <a:pt x="2280044" y="853106"/>
                </a:lnTo>
                <a:cubicBezTo>
                  <a:pt x="2201762" y="837087"/>
                  <a:pt x="2120710" y="828675"/>
                  <a:pt x="2037692" y="828675"/>
                </a:cubicBezTo>
                <a:cubicBezTo>
                  <a:pt x="1747131" y="828675"/>
                  <a:pt x="1480639" y="931727"/>
                  <a:pt x="1272770" y="1103274"/>
                </a:cubicBezTo>
                <a:lnTo>
                  <a:pt x="1201393" y="1168147"/>
                </a:lnTo>
                <a:lnTo>
                  <a:pt x="1166696" y="1136612"/>
                </a:lnTo>
                <a:cubicBezTo>
                  <a:pt x="958828" y="965065"/>
                  <a:pt x="692335" y="862013"/>
                  <a:pt x="401774" y="862013"/>
                </a:cubicBezTo>
                <a:cubicBezTo>
                  <a:pt x="277248" y="862013"/>
                  <a:pt x="157143" y="880941"/>
                  <a:pt x="44178" y="916076"/>
                </a:cubicBezTo>
                <a:lnTo>
                  <a:pt x="0" y="932246"/>
                </a:lnTo>
                <a:lnTo>
                  <a:pt x="22449" y="844935"/>
                </a:lnTo>
                <a:cubicBezTo>
                  <a:pt x="174704" y="355422"/>
                  <a:pt x="631303" y="0"/>
                  <a:pt x="1170917" y="0"/>
                </a:cubicBezTo>
                <a:close/>
              </a:path>
            </a:pathLst>
          </a:custGeom>
          <a:solidFill>
            <a:srgbClr val="A9D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B55A4FA-82EB-4347-B989-DB8E2ECB2B03}"/>
              </a:ext>
            </a:extLst>
          </p:cNvPr>
          <p:cNvSpPr/>
          <p:nvPr/>
        </p:nvSpPr>
        <p:spPr>
          <a:xfrm>
            <a:off x="6165240" y="3462338"/>
            <a:ext cx="2002149" cy="2369221"/>
          </a:xfrm>
          <a:custGeom>
            <a:avLst/>
            <a:gdLst>
              <a:gd name="connsiteX0" fmla="*/ 1086346 w 2002149"/>
              <a:gd name="connsiteY0" fmla="*/ 0 h 2369221"/>
              <a:gd name="connsiteX1" fmla="*/ 1157214 w 2002149"/>
              <a:gd name="connsiteY1" fmla="*/ 18222 h 2369221"/>
              <a:gd name="connsiteX2" fmla="*/ 2002149 w 2002149"/>
              <a:gd name="connsiteY2" fmla="*/ 1166690 h 2369221"/>
              <a:gd name="connsiteX3" fmla="*/ 799618 w 2002149"/>
              <a:gd name="connsiteY3" fmla="*/ 2369221 h 2369221"/>
              <a:gd name="connsiteX4" fmla="*/ 34696 w 2002149"/>
              <a:gd name="connsiteY4" fmla="*/ 2094622 h 2369221"/>
              <a:gd name="connsiteX5" fmla="*/ 0 w 2002149"/>
              <a:gd name="connsiteY5" fmla="*/ 2063087 h 2369221"/>
              <a:gd name="connsiteX6" fmla="*/ 14018 w 2002149"/>
              <a:gd name="connsiteY6" fmla="*/ 2050346 h 2369221"/>
              <a:gd name="connsiteX7" fmla="*/ 312168 w 2002149"/>
              <a:gd name="connsiteY7" fmla="*/ 1557624 h 2369221"/>
              <a:gd name="connsiteX8" fmla="*/ 334618 w 2002149"/>
              <a:gd name="connsiteY8" fmla="*/ 1470314 h 2369221"/>
              <a:gd name="connsiteX9" fmla="*/ 400923 w 2002149"/>
              <a:gd name="connsiteY9" fmla="*/ 1446045 h 2369221"/>
              <a:gd name="connsiteX10" fmla="*/ 1135374 w 2002149"/>
              <a:gd name="connsiteY10" fmla="*/ 338015 h 2369221"/>
              <a:gd name="connsiteX11" fmla="*/ 1110943 w 2002149"/>
              <a:gd name="connsiteY11" fmla="*/ 95663 h 2369221"/>
              <a:gd name="connsiteX12" fmla="*/ 1086346 w 2002149"/>
              <a:gd name="connsiteY12" fmla="*/ 0 h 23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149" h="2369221">
                <a:moveTo>
                  <a:pt x="1086346" y="0"/>
                </a:moveTo>
                <a:lnTo>
                  <a:pt x="1157214" y="18222"/>
                </a:lnTo>
                <a:cubicBezTo>
                  <a:pt x="1646727" y="170477"/>
                  <a:pt x="2002149" y="627076"/>
                  <a:pt x="2002149" y="1166690"/>
                </a:cubicBezTo>
                <a:cubicBezTo>
                  <a:pt x="2002149" y="1830830"/>
                  <a:pt x="1463758" y="2369221"/>
                  <a:pt x="799618" y="2369221"/>
                </a:cubicBezTo>
                <a:cubicBezTo>
                  <a:pt x="509057" y="2369221"/>
                  <a:pt x="242565" y="2266170"/>
                  <a:pt x="34696" y="2094622"/>
                </a:cubicBezTo>
                <a:lnTo>
                  <a:pt x="0" y="2063087"/>
                </a:lnTo>
                <a:lnTo>
                  <a:pt x="14018" y="2050346"/>
                </a:lnTo>
                <a:cubicBezTo>
                  <a:pt x="150028" y="1914337"/>
                  <a:pt x="253609" y="1745898"/>
                  <a:pt x="312168" y="1557624"/>
                </a:cubicBezTo>
                <a:lnTo>
                  <a:pt x="334618" y="1470314"/>
                </a:lnTo>
                <a:lnTo>
                  <a:pt x="400923" y="1446045"/>
                </a:lnTo>
                <a:cubicBezTo>
                  <a:pt x="832529" y="1263491"/>
                  <a:pt x="1135374" y="836120"/>
                  <a:pt x="1135374" y="338015"/>
                </a:cubicBezTo>
                <a:cubicBezTo>
                  <a:pt x="1135374" y="254998"/>
                  <a:pt x="1126962" y="173945"/>
                  <a:pt x="1110943" y="95663"/>
                </a:cubicBezTo>
                <a:lnTo>
                  <a:pt x="1086346" y="0"/>
                </a:lnTo>
                <a:close/>
              </a:path>
            </a:pathLst>
          </a:custGeom>
          <a:solidFill>
            <a:srgbClr val="FFA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AABCEDE-8E9F-4C45-B82D-FFD716E91994}"/>
              </a:ext>
            </a:extLst>
          </p:cNvPr>
          <p:cNvSpPr/>
          <p:nvPr/>
        </p:nvSpPr>
        <p:spPr>
          <a:xfrm>
            <a:off x="4126409" y="3531059"/>
            <a:ext cx="2038831" cy="2334829"/>
          </a:xfrm>
          <a:custGeom>
            <a:avLst/>
            <a:gdLst>
              <a:gd name="connsiteX0" fmla="*/ 800757 w 2038831"/>
              <a:gd name="connsiteY0" fmla="*/ 0 h 2334829"/>
              <a:gd name="connsiteX1" fmla="*/ 793574 w 2038831"/>
              <a:gd name="connsiteY1" fmla="*/ 27933 h 2334829"/>
              <a:gd name="connsiteX2" fmla="*/ 769143 w 2038831"/>
              <a:gd name="connsiteY2" fmla="*/ 270285 h 2334829"/>
              <a:gd name="connsiteX3" fmla="*/ 1614078 w 2038831"/>
              <a:gd name="connsiteY3" fmla="*/ 1418753 h 2334829"/>
              <a:gd name="connsiteX4" fmla="*/ 1684946 w 2038831"/>
              <a:gd name="connsiteY4" fmla="*/ 1436975 h 2334829"/>
              <a:gd name="connsiteX5" fmla="*/ 1689981 w 2038831"/>
              <a:gd name="connsiteY5" fmla="*/ 1456556 h 2334829"/>
              <a:gd name="connsiteX6" fmla="*/ 1988131 w 2038831"/>
              <a:gd name="connsiteY6" fmla="*/ 1949278 h 2334829"/>
              <a:gd name="connsiteX7" fmla="*/ 2038831 w 2038831"/>
              <a:gd name="connsiteY7" fmla="*/ 1995357 h 2334829"/>
              <a:gd name="connsiteX8" fmla="*/ 1967453 w 2038831"/>
              <a:gd name="connsiteY8" fmla="*/ 2060230 h 2334829"/>
              <a:gd name="connsiteX9" fmla="*/ 1202531 w 2038831"/>
              <a:gd name="connsiteY9" fmla="*/ 2334829 h 2334829"/>
              <a:gd name="connsiteX10" fmla="*/ 0 w 2038831"/>
              <a:gd name="connsiteY10" fmla="*/ 1132298 h 2334829"/>
              <a:gd name="connsiteX11" fmla="*/ 734451 w 2038831"/>
              <a:gd name="connsiteY11" fmla="*/ 24268 h 2334829"/>
              <a:gd name="connsiteX12" fmla="*/ 800757 w 2038831"/>
              <a:gd name="connsiteY12" fmla="*/ 0 h 233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8831" h="2334829">
                <a:moveTo>
                  <a:pt x="800757" y="0"/>
                </a:moveTo>
                <a:lnTo>
                  <a:pt x="793574" y="27933"/>
                </a:lnTo>
                <a:cubicBezTo>
                  <a:pt x="777556" y="106215"/>
                  <a:pt x="769143" y="187268"/>
                  <a:pt x="769143" y="270285"/>
                </a:cubicBezTo>
                <a:cubicBezTo>
                  <a:pt x="769143" y="809899"/>
                  <a:pt x="1124565" y="1266499"/>
                  <a:pt x="1614078" y="1418753"/>
                </a:cubicBezTo>
                <a:lnTo>
                  <a:pt x="1684946" y="1436975"/>
                </a:lnTo>
                <a:lnTo>
                  <a:pt x="1689981" y="1456556"/>
                </a:lnTo>
                <a:cubicBezTo>
                  <a:pt x="1748541" y="1644830"/>
                  <a:pt x="1852122" y="1813269"/>
                  <a:pt x="1988131" y="1949278"/>
                </a:cubicBezTo>
                <a:lnTo>
                  <a:pt x="2038831" y="1995357"/>
                </a:lnTo>
                <a:lnTo>
                  <a:pt x="1967453" y="2060230"/>
                </a:lnTo>
                <a:cubicBezTo>
                  <a:pt x="1759585" y="2231778"/>
                  <a:pt x="1493092" y="2334829"/>
                  <a:pt x="1202531" y="2334829"/>
                </a:cubicBezTo>
                <a:cubicBezTo>
                  <a:pt x="538391" y="2334829"/>
                  <a:pt x="0" y="1796438"/>
                  <a:pt x="0" y="1132298"/>
                </a:cubicBezTo>
                <a:cubicBezTo>
                  <a:pt x="0" y="634193"/>
                  <a:pt x="302845" y="206822"/>
                  <a:pt x="734451" y="24268"/>
                </a:cubicBezTo>
                <a:lnTo>
                  <a:pt x="800757" y="0"/>
                </a:lnTo>
                <a:close/>
              </a:path>
            </a:pathLst>
          </a:cu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81D74ABA-FAEF-42F8-AF33-344B1F2E64C0}"/>
              </a:ext>
            </a:extLst>
          </p:cNvPr>
          <p:cNvSpPr/>
          <p:nvPr/>
        </p:nvSpPr>
        <p:spPr>
          <a:xfrm>
            <a:off x="5760244" y="3768473"/>
            <a:ext cx="769144" cy="1236915"/>
          </a:xfrm>
          <a:custGeom>
            <a:avLst/>
            <a:gdLst>
              <a:gd name="connsiteX0" fmla="*/ 366232 w 769144"/>
              <a:gd name="connsiteY0" fmla="*/ 0 h 1236915"/>
              <a:gd name="connsiteX1" fmla="*/ 416931 w 769144"/>
              <a:gd name="connsiteY1" fmla="*/ 46079 h 1236915"/>
              <a:gd name="connsiteX2" fmla="*/ 769144 w 769144"/>
              <a:gd name="connsiteY2" fmla="*/ 896397 h 1236915"/>
              <a:gd name="connsiteX3" fmla="*/ 744713 w 769144"/>
              <a:gd name="connsiteY3" fmla="*/ 1138749 h 1236915"/>
              <a:gd name="connsiteX4" fmla="*/ 737531 w 769144"/>
              <a:gd name="connsiteY4" fmla="*/ 1166683 h 1236915"/>
              <a:gd name="connsiteX5" fmla="*/ 693352 w 769144"/>
              <a:gd name="connsiteY5" fmla="*/ 1182852 h 1236915"/>
              <a:gd name="connsiteX6" fmla="*/ 335756 w 769144"/>
              <a:gd name="connsiteY6" fmla="*/ 1236915 h 1236915"/>
              <a:gd name="connsiteX7" fmla="*/ 93404 w 769144"/>
              <a:gd name="connsiteY7" fmla="*/ 1212484 h 1236915"/>
              <a:gd name="connsiteX8" fmla="*/ 49028 w 769144"/>
              <a:gd name="connsiteY8" fmla="*/ 1201074 h 1236915"/>
              <a:gd name="connsiteX9" fmla="*/ 24431 w 769144"/>
              <a:gd name="connsiteY9" fmla="*/ 1105411 h 1236915"/>
              <a:gd name="connsiteX10" fmla="*/ 0 w 769144"/>
              <a:gd name="connsiteY10" fmla="*/ 863059 h 1236915"/>
              <a:gd name="connsiteX11" fmla="*/ 352213 w 769144"/>
              <a:gd name="connsiteY11" fmla="*/ 12741 h 1236915"/>
              <a:gd name="connsiteX12" fmla="*/ 366232 w 769144"/>
              <a:gd name="connsiteY12" fmla="*/ 0 h 12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144" h="1236915">
                <a:moveTo>
                  <a:pt x="366232" y="0"/>
                </a:moveTo>
                <a:lnTo>
                  <a:pt x="416931" y="46079"/>
                </a:lnTo>
                <a:cubicBezTo>
                  <a:pt x="634546" y="263694"/>
                  <a:pt x="769144" y="564327"/>
                  <a:pt x="769144" y="896397"/>
                </a:cubicBezTo>
                <a:cubicBezTo>
                  <a:pt x="769144" y="979415"/>
                  <a:pt x="760732" y="1060467"/>
                  <a:pt x="744713" y="1138749"/>
                </a:cubicBezTo>
                <a:lnTo>
                  <a:pt x="737531" y="1166683"/>
                </a:lnTo>
                <a:lnTo>
                  <a:pt x="693352" y="1182852"/>
                </a:lnTo>
                <a:cubicBezTo>
                  <a:pt x="580388" y="1217987"/>
                  <a:pt x="460282" y="1236915"/>
                  <a:pt x="335756" y="1236915"/>
                </a:cubicBezTo>
                <a:cubicBezTo>
                  <a:pt x="252739" y="1236915"/>
                  <a:pt x="171686" y="1228503"/>
                  <a:pt x="93404" y="1212484"/>
                </a:cubicBezTo>
                <a:lnTo>
                  <a:pt x="49028" y="1201074"/>
                </a:lnTo>
                <a:lnTo>
                  <a:pt x="24431" y="1105411"/>
                </a:lnTo>
                <a:cubicBezTo>
                  <a:pt x="8413" y="1027129"/>
                  <a:pt x="0" y="946077"/>
                  <a:pt x="0" y="863059"/>
                </a:cubicBezTo>
                <a:cubicBezTo>
                  <a:pt x="0" y="530989"/>
                  <a:pt x="134598" y="230356"/>
                  <a:pt x="352213" y="12741"/>
                </a:cubicBezTo>
                <a:lnTo>
                  <a:pt x="366232" y="0"/>
                </a:lnTo>
                <a:close/>
              </a:path>
            </a:pathLst>
          </a:cu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DF2554-8B07-4192-A046-BDE4C4711400}"/>
              </a:ext>
            </a:extLst>
          </p:cNvPr>
          <p:cNvSpPr/>
          <p:nvPr/>
        </p:nvSpPr>
        <p:spPr>
          <a:xfrm>
            <a:off x="2876550" y="2000250"/>
            <a:ext cx="533400" cy="514350"/>
          </a:xfrm>
          <a:prstGeom prst="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FD27B9-811F-5291-FCE9-25E6D515D3D7}"/>
              </a:ext>
            </a:extLst>
          </p:cNvPr>
          <p:cNvSpPr/>
          <p:nvPr/>
        </p:nvSpPr>
        <p:spPr>
          <a:xfrm>
            <a:off x="3738563" y="2000250"/>
            <a:ext cx="533400" cy="51435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23CF2C-4911-7D6A-3D07-0C70BC22D686}"/>
              </a:ext>
            </a:extLst>
          </p:cNvPr>
          <p:cNvSpPr/>
          <p:nvPr/>
        </p:nvSpPr>
        <p:spPr>
          <a:xfrm>
            <a:off x="4626770" y="2000250"/>
            <a:ext cx="533400" cy="514350"/>
          </a:xfrm>
          <a:prstGeom prst="rect">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7D0F5C-1490-47FA-5981-5FC3913633F4}"/>
              </a:ext>
            </a:extLst>
          </p:cNvPr>
          <p:cNvSpPr txBox="1"/>
          <p:nvPr/>
        </p:nvSpPr>
        <p:spPr>
          <a:xfrm>
            <a:off x="5984724" y="2741366"/>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16" name="TextBox 15">
            <a:extLst>
              <a:ext uri="{FF2B5EF4-FFF2-40B4-BE49-F238E27FC236}">
                <a16:creationId xmlns:a16="http://schemas.microsoft.com/office/drawing/2014/main" id="{931DBE9E-F1CB-15F1-12A1-7266D27E85F3}"/>
              </a:ext>
            </a:extLst>
          </p:cNvPr>
          <p:cNvSpPr txBox="1"/>
          <p:nvPr/>
        </p:nvSpPr>
        <p:spPr>
          <a:xfrm>
            <a:off x="7448309" y="4899723"/>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17" name="TextBox 16">
            <a:extLst>
              <a:ext uri="{FF2B5EF4-FFF2-40B4-BE49-F238E27FC236}">
                <a16:creationId xmlns:a16="http://schemas.microsoft.com/office/drawing/2014/main" id="{E7115534-F683-FB7B-9A59-1D2BD7C411C9}"/>
              </a:ext>
            </a:extLst>
          </p:cNvPr>
          <p:cNvSpPr txBox="1"/>
          <p:nvPr/>
        </p:nvSpPr>
        <p:spPr>
          <a:xfrm>
            <a:off x="4480291" y="4899722"/>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18" name="TextBox 17">
            <a:extLst>
              <a:ext uri="{FF2B5EF4-FFF2-40B4-BE49-F238E27FC236}">
                <a16:creationId xmlns:a16="http://schemas.microsoft.com/office/drawing/2014/main" id="{AC7DFFE8-C343-8774-5DCF-DC0A9122EA72}"/>
              </a:ext>
            </a:extLst>
          </p:cNvPr>
          <p:cNvSpPr txBox="1"/>
          <p:nvPr/>
        </p:nvSpPr>
        <p:spPr>
          <a:xfrm>
            <a:off x="5944986" y="4202836"/>
            <a:ext cx="361032" cy="492443"/>
          </a:xfrm>
          <a:prstGeom prst="rect">
            <a:avLst/>
          </a:prstGeom>
          <a:noFill/>
        </p:spPr>
        <p:txBody>
          <a:bodyPr wrap="square">
            <a:spAutoFit/>
          </a:bodyPr>
          <a:lstStyle/>
          <a:p>
            <a:r>
              <a:rPr lang="en-US" sz="2600" b="1" dirty="0">
                <a:solidFill>
                  <a:schemeClr val="bg1"/>
                </a:solidFill>
                <a:latin typeface="Segoe UI" panose="020B0502040204020203" pitchFamily="34" charset="0"/>
                <a:cs typeface="Segoe UI" panose="020B0502040204020203" pitchFamily="34" charset="0"/>
              </a:rPr>
              <a:t>2</a:t>
            </a:r>
          </a:p>
        </p:txBody>
      </p:sp>
      <p:sp>
        <p:nvSpPr>
          <p:cNvPr id="19" name="TextBox 18">
            <a:extLst>
              <a:ext uri="{FF2B5EF4-FFF2-40B4-BE49-F238E27FC236}">
                <a16:creationId xmlns:a16="http://schemas.microsoft.com/office/drawing/2014/main" id="{584847CB-36C5-F032-64AA-D7A030858D39}"/>
              </a:ext>
            </a:extLst>
          </p:cNvPr>
          <p:cNvSpPr txBox="1"/>
          <p:nvPr/>
        </p:nvSpPr>
        <p:spPr>
          <a:xfrm>
            <a:off x="6670982" y="3754795"/>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0" name="TextBox 19">
            <a:extLst>
              <a:ext uri="{FF2B5EF4-FFF2-40B4-BE49-F238E27FC236}">
                <a16:creationId xmlns:a16="http://schemas.microsoft.com/office/drawing/2014/main" id="{85056286-0D16-164E-1151-A75298DC9E2B}"/>
              </a:ext>
            </a:extLst>
          </p:cNvPr>
          <p:cNvSpPr txBox="1"/>
          <p:nvPr/>
        </p:nvSpPr>
        <p:spPr>
          <a:xfrm>
            <a:off x="5984724" y="4943194"/>
            <a:ext cx="361032" cy="492443"/>
          </a:xfrm>
          <a:prstGeom prst="rect">
            <a:avLst/>
          </a:prstGeom>
          <a:noFill/>
        </p:spPr>
        <p:txBody>
          <a:bodyPr wrap="square">
            <a:spAutoFit/>
          </a:bodyPr>
          <a:lstStyle/>
          <a:p>
            <a:r>
              <a:rPr lang="en-US" sz="2600" b="1" dirty="0">
                <a:solidFill>
                  <a:schemeClr val="bg1"/>
                </a:solidFill>
                <a:latin typeface="Segoe UI" panose="020B0502040204020203" pitchFamily="34" charset="0"/>
                <a:cs typeface="Segoe UI" panose="020B0502040204020203" pitchFamily="34" charset="0"/>
              </a:rPr>
              <a:t>2</a:t>
            </a:r>
          </a:p>
        </p:txBody>
      </p:sp>
      <p:sp>
        <p:nvSpPr>
          <p:cNvPr id="21" name="TextBox 20">
            <a:extLst>
              <a:ext uri="{FF2B5EF4-FFF2-40B4-BE49-F238E27FC236}">
                <a16:creationId xmlns:a16="http://schemas.microsoft.com/office/drawing/2014/main" id="{E3A45126-747E-4B88-CD23-5A07FE7A4870}"/>
              </a:ext>
            </a:extLst>
          </p:cNvPr>
          <p:cNvSpPr txBox="1"/>
          <p:nvPr/>
        </p:nvSpPr>
        <p:spPr>
          <a:xfrm>
            <a:off x="5223822" y="3768473"/>
            <a:ext cx="361032" cy="492443"/>
          </a:xfrm>
          <a:prstGeom prst="rect">
            <a:avLst/>
          </a:prstGeom>
          <a:noFill/>
        </p:spPr>
        <p:txBody>
          <a:bodyPr wrap="square">
            <a:spAutoFit/>
          </a:bodyPr>
          <a:lstStyle/>
          <a:p>
            <a:r>
              <a:rPr lang="en-US" sz="2600" b="1" dirty="0">
                <a:solidFill>
                  <a:schemeClr val="bg1"/>
                </a:solidFill>
                <a:latin typeface="Segoe UI" panose="020B0502040204020203" pitchFamily="34" charset="0"/>
                <a:cs typeface="Segoe UI" panose="020B0502040204020203" pitchFamily="34" charset="0"/>
              </a:rPr>
              <a:t>2</a:t>
            </a:r>
          </a:p>
        </p:txBody>
      </p:sp>
      <p:sp>
        <p:nvSpPr>
          <p:cNvPr id="22" name="Rectangle 21">
            <a:extLst>
              <a:ext uri="{FF2B5EF4-FFF2-40B4-BE49-F238E27FC236}">
                <a16:creationId xmlns:a16="http://schemas.microsoft.com/office/drawing/2014/main" id="{439380A9-6981-FB0B-6053-D5E9BA30BCA9}"/>
              </a:ext>
            </a:extLst>
          </p:cNvPr>
          <p:cNvSpPr/>
          <p:nvPr/>
        </p:nvSpPr>
        <p:spPr>
          <a:xfrm>
            <a:off x="5509972" y="1981867"/>
            <a:ext cx="1176577" cy="51435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580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5052-532B-4E27-B03A-56C82F8CC915}"/>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729883-666A-467D-A6FC-D7F6C929777E}"/>
                  </a:ext>
                </a:extLst>
              </p:cNvPr>
              <p:cNvSpPr>
                <a:spLocks noGrp="1"/>
              </p:cNvSpPr>
              <p:nvPr>
                <p:ph idx="1"/>
              </p:nvPr>
            </p:nvSpPr>
            <p:spPr>
              <a:xfrm>
                <a:off x="575240" y="1463857"/>
                <a:ext cx="11464360" cy="1136468"/>
              </a:xfrm>
            </p:spPr>
            <p:txBody>
              <a:bodyPr/>
              <a:lstStyle/>
              <a:p>
                <a:r>
                  <a:rPr lang="en-US" dirty="0"/>
                  <a:t>For three sets: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3729883-666A-467D-A6FC-D7F6C929777E}"/>
                  </a:ext>
                </a:extLst>
              </p:cNvPr>
              <p:cNvSpPr>
                <a:spLocks noGrp="1" noRot="1" noChangeAspect="1" noMove="1" noResize="1" noEditPoints="1" noAdjustHandles="1" noChangeArrowheads="1" noChangeShapeType="1" noTextEdit="1"/>
              </p:cNvSpPr>
              <p:nvPr>
                <p:ph idx="1"/>
              </p:nvPr>
            </p:nvSpPr>
            <p:spPr>
              <a:xfrm>
                <a:off x="575240" y="1463857"/>
                <a:ext cx="11464360" cy="1136468"/>
              </a:xfrm>
              <a:blipFill>
                <a:blip r:embed="rId3"/>
                <a:stretch>
                  <a:fillRect l="-638" t="-9091"/>
                </a:stretch>
              </a:blipFill>
            </p:spPr>
            <p:txBody>
              <a:bodyPr/>
              <a:lstStyle/>
              <a:p>
                <a:r>
                  <a:rPr lang="en-US">
                    <a:noFill/>
                  </a:rPr>
                  <a:t> </a:t>
                </a:r>
              </a:p>
            </p:txBody>
          </p:sp>
        </mc:Fallback>
      </mc:AlternateContent>
      <p:sp>
        <p:nvSpPr>
          <p:cNvPr id="14" name="Freeform: Shape 13">
            <a:extLst>
              <a:ext uri="{FF2B5EF4-FFF2-40B4-BE49-F238E27FC236}">
                <a16:creationId xmlns:a16="http://schemas.microsoft.com/office/drawing/2014/main" id="{0D8B4940-A655-4414-A8C9-8B40D436BC0E}"/>
              </a:ext>
            </a:extLst>
          </p:cNvPr>
          <p:cNvSpPr/>
          <p:nvPr/>
        </p:nvSpPr>
        <p:spPr>
          <a:xfrm>
            <a:off x="6126477" y="3429001"/>
            <a:ext cx="1172055" cy="1506155"/>
          </a:xfrm>
          <a:custGeom>
            <a:avLst/>
            <a:gdLst>
              <a:gd name="connsiteX0" fmla="*/ 836299 w 1172055"/>
              <a:gd name="connsiteY0" fmla="*/ 0 h 1506155"/>
              <a:gd name="connsiteX1" fmla="*/ 1078651 w 1172055"/>
              <a:gd name="connsiteY1" fmla="*/ 24431 h 1506155"/>
              <a:gd name="connsiteX2" fmla="*/ 1123027 w 1172055"/>
              <a:gd name="connsiteY2" fmla="*/ 35841 h 1506155"/>
              <a:gd name="connsiteX3" fmla="*/ 1147624 w 1172055"/>
              <a:gd name="connsiteY3" fmla="*/ 131504 h 1506155"/>
              <a:gd name="connsiteX4" fmla="*/ 1172055 w 1172055"/>
              <a:gd name="connsiteY4" fmla="*/ 373856 h 1506155"/>
              <a:gd name="connsiteX5" fmla="*/ 437604 w 1172055"/>
              <a:gd name="connsiteY5" fmla="*/ 1481886 h 1506155"/>
              <a:gd name="connsiteX6" fmla="*/ 371299 w 1172055"/>
              <a:gd name="connsiteY6" fmla="*/ 1506155 h 1506155"/>
              <a:gd name="connsiteX7" fmla="*/ 378481 w 1172055"/>
              <a:gd name="connsiteY7" fmla="*/ 1478221 h 1506155"/>
              <a:gd name="connsiteX8" fmla="*/ 402912 w 1172055"/>
              <a:gd name="connsiteY8" fmla="*/ 1235869 h 1506155"/>
              <a:gd name="connsiteX9" fmla="*/ 50699 w 1172055"/>
              <a:gd name="connsiteY9" fmla="*/ 385551 h 1506155"/>
              <a:gd name="connsiteX10" fmla="*/ 0 w 1172055"/>
              <a:gd name="connsiteY10" fmla="*/ 339472 h 1506155"/>
              <a:gd name="connsiteX11" fmla="*/ 71377 w 1172055"/>
              <a:gd name="connsiteY11" fmla="*/ 274599 h 1506155"/>
              <a:gd name="connsiteX12" fmla="*/ 836299 w 1172055"/>
              <a:gd name="connsiteY12" fmla="*/ 0 h 150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2055" h="1506155">
                <a:moveTo>
                  <a:pt x="836299" y="0"/>
                </a:moveTo>
                <a:cubicBezTo>
                  <a:pt x="919317" y="0"/>
                  <a:pt x="1000369" y="8412"/>
                  <a:pt x="1078651" y="24431"/>
                </a:cubicBezTo>
                <a:lnTo>
                  <a:pt x="1123027" y="35841"/>
                </a:lnTo>
                <a:lnTo>
                  <a:pt x="1147624" y="131504"/>
                </a:lnTo>
                <a:cubicBezTo>
                  <a:pt x="1163643" y="209786"/>
                  <a:pt x="1172055" y="290839"/>
                  <a:pt x="1172055" y="373856"/>
                </a:cubicBezTo>
                <a:cubicBezTo>
                  <a:pt x="1172055" y="871961"/>
                  <a:pt x="869210" y="1299332"/>
                  <a:pt x="437604" y="1481886"/>
                </a:cubicBezTo>
                <a:lnTo>
                  <a:pt x="371299" y="1506155"/>
                </a:lnTo>
                <a:lnTo>
                  <a:pt x="378481" y="1478221"/>
                </a:lnTo>
                <a:cubicBezTo>
                  <a:pt x="394500" y="1399939"/>
                  <a:pt x="402912" y="1318887"/>
                  <a:pt x="402912" y="1235869"/>
                </a:cubicBezTo>
                <a:cubicBezTo>
                  <a:pt x="402912" y="903799"/>
                  <a:pt x="268314" y="603166"/>
                  <a:pt x="50699" y="385551"/>
                </a:cubicBezTo>
                <a:lnTo>
                  <a:pt x="0" y="339472"/>
                </a:lnTo>
                <a:lnTo>
                  <a:pt x="71377" y="274599"/>
                </a:lnTo>
                <a:cubicBezTo>
                  <a:pt x="279246" y="103052"/>
                  <a:pt x="545738" y="0"/>
                  <a:pt x="836299" y="0"/>
                </a:cubicBezTo>
                <a:close/>
              </a:path>
            </a:pathLst>
          </a:custGeom>
          <a:solidFill>
            <a:srgbClr val="FFA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A6898A-E1A7-4A12-BDB1-0D254BDC5F5E}"/>
              </a:ext>
            </a:extLst>
          </p:cNvPr>
          <p:cNvSpPr/>
          <p:nvPr/>
        </p:nvSpPr>
        <p:spPr>
          <a:xfrm>
            <a:off x="4893470" y="3462338"/>
            <a:ext cx="1233007" cy="1507208"/>
          </a:xfrm>
          <a:custGeom>
            <a:avLst/>
            <a:gdLst>
              <a:gd name="connsiteX0" fmla="*/ 433388 w 1233007"/>
              <a:gd name="connsiteY0" fmla="*/ 0 h 1507208"/>
              <a:gd name="connsiteX1" fmla="*/ 1198310 w 1233007"/>
              <a:gd name="connsiteY1" fmla="*/ 274599 h 1507208"/>
              <a:gd name="connsiteX2" fmla="*/ 1233007 w 1233007"/>
              <a:gd name="connsiteY2" fmla="*/ 306134 h 1507208"/>
              <a:gd name="connsiteX3" fmla="*/ 1218988 w 1233007"/>
              <a:gd name="connsiteY3" fmla="*/ 318875 h 1507208"/>
              <a:gd name="connsiteX4" fmla="*/ 866775 w 1233007"/>
              <a:gd name="connsiteY4" fmla="*/ 1169193 h 1507208"/>
              <a:gd name="connsiteX5" fmla="*/ 891206 w 1233007"/>
              <a:gd name="connsiteY5" fmla="*/ 1411545 h 1507208"/>
              <a:gd name="connsiteX6" fmla="*/ 915803 w 1233007"/>
              <a:gd name="connsiteY6" fmla="*/ 1507208 h 1507208"/>
              <a:gd name="connsiteX7" fmla="*/ 844935 w 1233007"/>
              <a:gd name="connsiteY7" fmla="*/ 1488986 h 1507208"/>
              <a:gd name="connsiteX8" fmla="*/ 0 w 1233007"/>
              <a:gd name="connsiteY8" fmla="*/ 340518 h 1507208"/>
              <a:gd name="connsiteX9" fmla="*/ 24431 w 1233007"/>
              <a:gd name="connsiteY9" fmla="*/ 98166 h 1507208"/>
              <a:gd name="connsiteX10" fmla="*/ 31614 w 1233007"/>
              <a:gd name="connsiteY10" fmla="*/ 70233 h 1507208"/>
              <a:gd name="connsiteX11" fmla="*/ 75792 w 1233007"/>
              <a:gd name="connsiteY11" fmla="*/ 54063 h 1507208"/>
              <a:gd name="connsiteX12" fmla="*/ 433388 w 1233007"/>
              <a:gd name="connsiteY12" fmla="*/ 0 h 150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007" h="1507208">
                <a:moveTo>
                  <a:pt x="433388" y="0"/>
                </a:moveTo>
                <a:cubicBezTo>
                  <a:pt x="723949" y="0"/>
                  <a:pt x="990442" y="103052"/>
                  <a:pt x="1198310" y="274599"/>
                </a:cubicBezTo>
                <a:lnTo>
                  <a:pt x="1233007" y="306134"/>
                </a:lnTo>
                <a:lnTo>
                  <a:pt x="1218988" y="318875"/>
                </a:lnTo>
                <a:cubicBezTo>
                  <a:pt x="1001373" y="536490"/>
                  <a:pt x="866775" y="837123"/>
                  <a:pt x="866775" y="1169193"/>
                </a:cubicBezTo>
                <a:cubicBezTo>
                  <a:pt x="866775" y="1252211"/>
                  <a:pt x="875188" y="1333263"/>
                  <a:pt x="891206" y="1411545"/>
                </a:cubicBezTo>
                <a:lnTo>
                  <a:pt x="915803" y="1507208"/>
                </a:lnTo>
                <a:lnTo>
                  <a:pt x="844935" y="1488986"/>
                </a:lnTo>
                <a:cubicBezTo>
                  <a:pt x="355422" y="1336732"/>
                  <a:pt x="0" y="880132"/>
                  <a:pt x="0" y="340518"/>
                </a:cubicBezTo>
                <a:cubicBezTo>
                  <a:pt x="0" y="257501"/>
                  <a:pt x="8413" y="176448"/>
                  <a:pt x="24431" y="98166"/>
                </a:cubicBezTo>
                <a:lnTo>
                  <a:pt x="31614" y="70233"/>
                </a:lnTo>
                <a:lnTo>
                  <a:pt x="75792" y="54063"/>
                </a:lnTo>
                <a:cubicBezTo>
                  <a:pt x="188757" y="18928"/>
                  <a:pt x="308862" y="0"/>
                  <a:pt x="433388" y="0"/>
                </a:cubicBez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E57724B-6645-4E1D-9E0E-BAB19C64E530}"/>
              </a:ext>
            </a:extLst>
          </p:cNvPr>
          <p:cNvSpPr/>
          <p:nvPr/>
        </p:nvSpPr>
        <p:spPr>
          <a:xfrm>
            <a:off x="5809273" y="4935156"/>
            <a:ext cx="688503" cy="592773"/>
          </a:xfrm>
          <a:custGeom>
            <a:avLst/>
            <a:gdLst>
              <a:gd name="connsiteX0" fmla="*/ 688503 w 688503"/>
              <a:gd name="connsiteY0" fmla="*/ 0 h 592773"/>
              <a:gd name="connsiteX1" fmla="*/ 666053 w 688503"/>
              <a:gd name="connsiteY1" fmla="*/ 87310 h 592773"/>
              <a:gd name="connsiteX2" fmla="*/ 367903 w 688503"/>
              <a:gd name="connsiteY2" fmla="*/ 580032 h 592773"/>
              <a:gd name="connsiteX3" fmla="*/ 353885 w 688503"/>
              <a:gd name="connsiteY3" fmla="*/ 592773 h 592773"/>
              <a:gd name="connsiteX4" fmla="*/ 303185 w 688503"/>
              <a:gd name="connsiteY4" fmla="*/ 546694 h 592773"/>
              <a:gd name="connsiteX5" fmla="*/ 5035 w 688503"/>
              <a:gd name="connsiteY5" fmla="*/ 53972 h 592773"/>
              <a:gd name="connsiteX6" fmla="*/ 0 w 688503"/>
              <a:gd name="connsiteY6" fmla="*/ 34391 h 592773"/>
              <a:gd name="connsiteX7" fmla="*/ 44376 w 688503"/>
              <a:gd name="connsiteY7" fmla="*/ 45801 h 592773"/>
              <a:gd name="connsiteX8" fmla="*/ 286728 w 688503"/>
              <a:gd name="connsiteY8" fmla="*/ 70232 h 592773"/>
              <a:gd name="connsiteX9" fmla="*/ 644324 w 688503"/>
              <a:gd name="connsiteY9" fmla="*/ 16169 h 592773"/>
              <a:gd name="connsiteX10" fmla="*/ 688503 w 688503"/>
              <a:gd name="connsiteY10" fmla="*/ 0 h 59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503" h="592773">
                <a:moveTo>
                  <a:pt x="688503" y="0"/>
                </a:moveTo>
                <a:lnTo>
                  <a:pt x="666053" y="87310"/>
                </a:lnTo>
                <a:cubicBezTo>
                  <a:pt x="607494" y="275584"/>
                  <a:pt x="503913" y="444023"/>
                  <a:pt x="367903" y="580032"/>
                </a:cubicBezTo>
                <a:lnTo>
                  <a:pt x="353885" y="592773"/>
                </a:lnTo>
                <a:lnTo>
                  <a:pt x="303185" y="546694"/>
                </a:lnTo>
                <a:cubicBezTo>
                  <a:pt x="167176" y="410685"/>
                  <a:pt x="63595" y="242246"/>
                  <a:pt x="5035" y="53972"/>
                </a:cubicBezTo>
                <a:lnTo>
                  <a:pt x="0" y="34391"/>
                </a:lnTo>
                <a:lnTo>
                  <a:pt x="44376" y="45801"/>
                </a:lnTo>
                <a:cubicBezTo>
                  <a:pt x="122658" y="61820"/>
                  <a:pt x="203711" y="70232"/>
                  <a:pt x="286728" y="70232"/>
                </a:cubicBezTo>
                <a:cubicBezTo>
                  <a:pt x="411254" y="70232"/>
                  <a:pt x="531360" y="51304"/>
                  <a:pt x="644324" y="16169"/>
                </a:cubicBezTo>
                <a:lnTo>
                  <a:pt x="688503" y="0"/>
                </a:lnTo>
                <a:close/>
              </a:path>
            </a:pathLst>
          </a:cu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51C05D6-3DC5-452D-8098-A4BB11AD1B44}"/>
              </a:ext>
            </a:extLst>
          </p:cNvPr>
          <p:cNvSpPr/>
          <p:nvPr/>
        </p:nvSpPr>
        <p:spPr>
          <a:xfrm>
            <a:off x="4925083" y="2600326"/>
            <a:ext cx="2324420" cy="1168147"/>
          </a:xfrm>
          <a:custGeom>
            <a:avLst/>
            <a:gdLst>
              <a:gd name="connsiteX0" fmla="*/ 1170917 w 2324420"/>
              <a:gd name="connsiteY0" fmla="*/ 0 h 1168147"/>
              <a:gd name="connsiteX1" fmla="*/ 2319385 w 2324420"/>
              <a:gd name="connsiteY1" fmla="*/ 844935 h 1168147"/>
              <a:gd name="connsiteX2" fmla="*/ 2324420 w 2324420"/>
              <a:gd name="connsiteY2" fmla="*/ 864516 h 1168147"/>
              <a:gd name="connsiteX3" fmla="*/ 2280044 w 2324420"/>
              <a:gd name="connsiteY3" fmla="*/ 853106 h 1168147"/>
              <a:gd name="connsiteX4" fmla="*/ 2037692 w 2324420"/>
              <a:gd name="connsiteY4" fmla="*/ 828675 h 1168147"/>
              <a:gd name="connsiteX5" fmla="*/ 1272770 w 2324420"/>
              <a:gd name="connsiteY5" fmla="*/ 1103274 h 1168147"/>
              <a:gd name="connsiteX6" fmla="*/ 1201393 w 2324420"/>
              <a:gd name="connsiteY6" fmla="*/ 1168147 h 1168147"/>
              <a:gd name="connsiteX7" fmla="*/ 1166696 w 2324420"/>
              <a:gd name="connsiteY7" fmla="*/ 1136612 h 1168147"/>
              <a:gd name="connsiteX8" fmla="*/ 401774 w 2324420"/>
              <a:gd name="connsiteY8" fmla="*/ 862013 h 1168147"/>
              <a:gd name="connsiteX9" fmla="*/ 44178 w 2324420"/>
              <a:gd name="connsiteY9" fmla="*/ 916076 h 1168147"/>
              <a:gd name="connsiteX10" fmla="*/ 0 w 2324420"/>
              <a:gd name="connsiteY10" fmla="*/ 932246 h 1168147"/>
              <a:gd name="connsiteX11" fmla="*/ 22449 w 2324420"/>
              <a:gd name="connsiteY11" fmla="*/ 844935 h 1168147"/>
              <a:gd name="connsiteX12" fmla="*/ 1170917 w 2324420"/>
              <a:gd name="connsiteY12" fmla="*/ 0 h 11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20" h="1168147">
                <a:moveTo>
                  <a:pt x="1170917" y="0"/>
                </a:moveTo>
                <a:cubicBezTo>
                  <a:pt x="1710531" y="0"/>
                  <a:pt x="2167131" y="355422"/>
                  <a:pt x="2319385" y="844935"/>
                </a:cubicBezTo>
                <a:lnTo>
                  <a:pt x="2324420" y="864516"/>
                </a:lnTo>
                <a:lnTo>
                  <a:pt x="2280044" y="853106"/>
                </a:lnTo>
                <a:cubicBezTo>
                  <a:pt x="2201762" y="837087"/>
                  <a:pt x="2120710" y="828675"/>
                  <a:pt x="2037692" y="828675"/>
                </a:cubicBezTo>
                <a:cubicBezTo>
                  <a:pt x="1747131" y="828675"/>
                  <a:pt x="1480639" y="931727"/>
                  <a:pt x="1272770" y="1103274"/>
                </a:cubicBezTo>
                <a:lnTo>
                  <a:pt x="1201393" y="1168147"/>
                </a:lnTo>
                <a:lnTo>
                  <a:pt x="1166696" y="1136612"/>
                </a:lnTo>
                <a:cubicBezTo>
                  <a:pt x="958828" y="965065"/>
                  <a:pt x="692335" y="862013"/>
                  <a:pt x="401774" y="862013"/>
                </a:cubicBezTo>
                <a:cubicBezTo>
                  <a:pt x="277248" y="862013"/>
                  <a:pt x="157143" y="880941"/>
                  <a:pt x="44178" y="916076"/>
                </a:cubicBezTo>
                <a:lnTo>
                  <a:pt x="0" y="932246"/>
                </a:lnTo>
                <a:lnTo>
                  <a:pt x="22449" y="844935"/>
                </a:lnTo>
                <a:cubicBezTo>
                  <a:pt x="174704" y="355422"/>
                  <a:pt x="631303" y="0"/>
                  <a:pt x="1170917" y="0"/>
                </a:cubicBezTo>
                <a:close/>
              </a:path>
            </a:pathLst>
          </a:custGeom>
          <a:solidFill>
            <a:srgbClr val="A9D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B55A4FA-82EB-4347-B989-DB8E2ECB2B03}"/>
              </a:ext>
            </a:extLst>
          </p:cNvPr>
          <p:cNvSpPr/>
          <p:nvPr/>
        </p:nvSpPr>
        <p:spPr>
          <a:xfrm>
            <a:off x="6165240" y="3462338"/>
            <a:ext cx="2002149" cy="2369221"/>
          </a:xfrm>
          <a:custGeom>
            <a:avLst/>
            <a:gdLst>
              <a:gd name="connsiteX0" fmla="*/ 1086346 w 2002149"/>
              <a:gd name="connsiteY0" fmla="*/ 0 h 2369221"/>
              <a:gd name="connsiteX1" fmla="*/ 1157214 w 2002149"/>
              <a:gd name="connsiteY1" fmla="*/ 18222 h 2369221"/>
              <a:gd name="connsiteX2" fmla="*/ 2002149 w 2002149"/>
              <a:gd name="connsiteY2" fmla="*/ 1166690 h 2369221"/>
              <a:gd name="connsiteX3" fmla="*/ 799618 w 2002149"/>
              <a:gd name="connsiteY3" fmla="*/ 2369221 h 2369221"/>
              <a:gd name="connsiteX4" fmla="*/ 34696 w 2002149"/>
              <a:gd name="connsiteY4" fmla="*/ 2094622 h 2369221"/>
              <a:gd name="connsiteX5" fmla="*/ 0 w 2002149"/>
              <a:gd name="connsiteY5" fmla="*/ 2063087 h 2369221"/>
              <a:gd name="connsiteX6" fmla="*/ 14018 w 2002149"/>
              <a:gd name="connsiteY6" fmla="*/ 2050346 h 2369221"/>
              <a:gd name="connsiteX7" fmla="*/ 312168 w 2002149"/>
              <a:gd name="connsiteY7" fmla="*/ 1557624 h 2369221"/>
              <a:gd name="connsiteX8" fmla="*/ 334618 w 2002149"/>
              <a:gd name="connsiteY8" fmla="*/ 1470314 h 2369221"/>
              <a:gd name="connsiteX9" fmla="*/ 400923 w 2002149"/>
              <a:gd name="connsiteY9" fmla="*/ 1446045 h 2369221"/>
              <a:gd name="connsiteX10" fmla="*/ 1135374 w 2002149"/>
              <a:gd name="connsiteY10" fmla="*/ 338015 h 2369221"/>
              <a:gd name="connsiteX11" fmla="*/ 1110943 w 2002149"/>
              <a:gd name="connsiteY11" fmla="*/ 95663 h 2369221"/>
              <a:gd name="connsiteX12" fmla="*/ 1086346 w 2002149"/>
              <a:gd name="connsiteY12" fmla="*/ 0 h 23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149" h="2369221">
                <a:moveTo>
                  <a:pt x="1086346" y="0"/>
                </a:moveTo>
                <a:lnTo>
                  <a:pt x="1157214" y="18222"/>
                </a:lnTo>
                <a:cubicBezTo>
                  <a:pt x="1646727" y="170477"/>
                  <a:pt x="2002149" y="627076"/>
                  <a:pt x="2002149" y="1166690"/>
                </a:cubicBezTo>
                <a:cubicBezTo>
                  <a:pt x="2002149" y="1830830"/>
                  <a:pt x="1463758" y="2369221"/>
                  <a:pt x="799618" y="2369221"/>
                </a:cubicBezTo>
                <a:cubicBezTo>
                  <a:pt x="509057" y="2369221"/>
                  <a:pt x="242565" y="2266170"/>
                  <a:pt x="34696" y="2094622"/>
                </a:cubicBezTo>
                <a:lnTo>
                  <a:pt x="0" y="2063087"/>
                </a:lnTo>
                <a:lnTo>
                  <a:pt x="14018" y="2050346"/>
                </a:lnTo>
                <a:cubicBezTo>
                  <a:pt x="150028" y="1914337"/>
                  <a:pt x="253609" y="1745898"/>
                  <a:pt x="312168" y="1557624"/>
                </a:cubicBezTo>
                <a:lnTo>
                  <a:pt x="334618" y="1470314"/>
                </a:lnTo>
                <a:lnTo>
                  <a:pt x="400923" y="1446045"/>
                </a:lnTo>
                <a:cubicBezTo>
                  <a:pt x="832529" y="1263491"/>
                  <a:pt x="1135374" y="836120"/>
                  <a:pt x="1135374" y="338015"/>
                </a:cubicBezTo>
                <a:cubicBezTo>
                  <a:pt x="1135374" y="254998"/>
                  <a:pt x="1126962" y="173945"/>
                  <a:pt x="1110943" y="95663"/>
                </a:cubicBezTo>
                <a:lnTo>
                  <a:pt x="1086346" y="0"/>
                </a:lnTo>
                <a:close/>
              </a:path>
            </a:pathLst>
          </a:custGeom>
          <a:solidFill>
            <a:srgbClr val="FFA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AABCEDE-8E9F-4C45-B82D-FFD716E91994}"/>
              </a:ext>
            </a:extLst>
          </p:cNvPr>
          <p:cNvSpPr/>
          <p:nvPr/>
        </p:nvSpPr>
        <p:spPr>
          <a:xfrm>
            <a:off x="4126409" y="3531059"/>
            <a:ext cx="2038831" cy="2334829"/>
          </a:xfrm>
          <a:custGeom>
            <a:avLst/>
            <a:gdLst>
              <a:gd name="connsiteX0" fmla="*/ 800757 w 2038831"/>
              <a:gd name="connsiteY0" fmla="*/ 0 h 2334829"/>
              <a:gd name="connsiteX1" fmla="*/ 793574 w 2038831"/>
              <a:gd name="connsiteY1" fmla="*/ 27933 h 2334829"/>
              <a:gd name="connsiteX2" fmla="*/ 769143 w 2038831"/>
              <a:gd name="connsiteY2" fmla="*/ 270285 h 2334829"/>
              <a:gd name="connsiteX3" fmla="*/ 1614078 w 2038831"/>
              <a:gd name="connsiteY3" fmla="*/ 1418753 h 2334829"/>
              <a:gd name="connsiteX4" fmla="*/ 1684946 w 2038831"/>
              <a:gd name="connsiteY4" fmla="*/ 1436975 h 2334829"/>
              <a:gd name="connsiteX5" fmla="*/ 1689981 w 2038831"/>
              <a:gd name="connsiteY5" fmla="*/ 1456556 h 2334829"/>
              <a:gd name="connsiteX6" fmla="*/ 1988131 w 2038831"/>
              <a:gd name="connsiteY6" fmla="*/ 1949278 h 2334829"/>
              <a:gd name="connsiteX7" fmla="*/ 2038831 w 2038831"/>
              <a:gd name="connsiteY7" fmla="*/ 1995357 h 2334829"/>
              <a:gd name="connsiteX8" fmla="*/ 1967453 w 2038831"/>
              <a:gd name="connsiteY8" fmla="*/ 2060230 h 2334829"/>
              <a:gd name="connsiteX9" fmla="*/ 1202531 w 2038831"/>
              <a:gd name="connsiteY9" fmla="*/ 2334829 h 2334829"/>
              <a:gd name="connsiteX10" fmla="*/ 0 w 2038831"/>
              <a:gd name="connsiteY10" fmla="*/ 1132298 h 2334829"/>
              <a:gd name="connsiteX11" fmla="*/ 734451 w 2038831"/>
              <a:gd name="connsiteY11" fmla="*/ 24268 h 2334829"/>
              <a:gd name="connsiteX12" fmla="*/ 800757 w 2038831"/>
              <a:gd name="connsiteY12" fmla="*/ 0 h 233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8831" h="2334829">
                <a:moveTo>
                  <a:pt x="800757" y="0"/>
                </a:moveTo>
                <a:lnTo>
                  <a:pt x="793574" y="27933"/>
                </a:lnTo>
                <a:cubicBezTo>
                  <a:pt x="777556" y="106215"/>
                  <a:pt x="769143" y="187268"/>
                  <a:pt x="769143" y="270285"/>
                </a:cubicBezTo>
                <a:cubicBezTo>
                  <a:pt x="769143" y="809899"/>
                  <a:pt x="1124565" y="1266499"/>
                  <a:pt x="1614078" y="1418753"/>
                </a:cubicBezTo>
                <a:lnTo>
                  <a:pt x="1684946" y="1436975"/>
                </a:lnTo>
                <a:lnTo>
                  <a:pt x="1689981" y="1456556"/>
                </a:lnTo>
                <a:cubicBezTo>
                  <a:pt x="1748541" y="1644830"/>
                  <a:pt x="1852122" y="1813269"/>
                  <a:pt x="1988131" y="1949278"/>
                </a:cubicBezTo>
                <a:lnTo>
                  <a:pt x="2038831" y="1995357"/>
                </a:lnTo>
                <a:lnTo>
                  <a:pt x="1967453" y="2060230"/>
                </a:lnTo>
                <a:cubicBezTo>
                  <a:pt x="1759585" y="2231778"/>
                  <a:pt x="1493092" y="2334829"/>
                  <a:pt x="1202531" y="2334829"/>
                </a:cubicBezTo>
                <a:cubicBezTo>
                  <a:pt x="538391" y="2334829"/>
                  <a:pt x="0" y="1796438"/>
                  <a:pt x="0" y="1132298"/>
                </a:cubicBezTo>
                <a:cubicBezTo>
                  <a:pt x="0" y="634193"/>
                  <a:pt x="302845" y="206822"/>
                  <a:pt x="734451" y="24268"/>
                </a:cubicBezTo>
                <a:lnTo>
                  <a:pt x="800757" y="0"/>
                </a:lnTo>
                <a:close/>
              </a:path>
            </a:pathLst>
          </a:cu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81D74ABA-FAEF-42F8-AF33-344B1F2E64C0}"/>
              </a:ext>
            </a:extLst>
          </p:cNvPr>
          <p:cNvSpPr/>
          <p:nvPr/>
        </p:nvSpPr>
        <p:spPr>
          <a:xfrm>
            <a:off x="5760244" y="3768473"/>
            <a:ext cx="769144" cy="1236915"/>
          </a:xfrm>
          <a:custGeom>
            <a:avLst/>
            <a:gdLst>
              <a:gd name="connsiteX0" fmla="*/ 366232 w 769144"/>
              <a:gd name="connsiteY0" fmla="*/ 0 h 1236915"/>
              <a:gd name="connsiteX1" fmla="*/ 416931 w 769144"/>
              <a:gd name="connsiteY1" fmla="*/ 46079 h 1236915"/>
              <a:gd name="connsiteX2" fmla="*/ 769144 w 769144"/>
              <a:gd name="connsiteY2" fmla="*/ 896397 h 1236915"/>
              <a:gd name="connsiteX3" fmla="*/ 744713 w 769144"/>
              <a:gd name="connsiteY3" fmla="*/ 1138749 h 1236915"/>
              <a:gd name="connsiteX4" fmla="*/ 737531 w 769144"/>
              <a:gd name="connsiteY4" fmla="*/ 1166683 h 1236915"/>
              <a:gd name="connsiteX5" fmla="*/ 693352 w 769144"/>
              <a:gd name="connsiteY5" fmla="*/ 1182852 h 1236915"/>
              <a:gd name="connsiteX6" fmla="*/ 335756 w 769144"/>
              <a:gd name="connsiteY6" fmla="*/ 1236915 h 1236915"/>
              <a:gd name="connsiteX7" fmla="*/ 93404 w 769144"/>
              <a:gd name="connsiteY7" fmla="*/ 1212484 h 1236915"/>
              <a:gd name="connsiteX8" fmla="*/ 49028 w 769144"/>
              <a:gd name="connsiteY8" fmla="*/ 1201074 h 1236915"/>
              <a:gd name="connsiteX9" fmla="*/ 24431 w 769144"/>
              <a:gd name="connsiteY9" fmla="*/ 1105411 h 1236915"/>
              <a:gd name="connsiteX10" fmla="*/ 0 w 769144"/>
              <a:gd name="connsiteY10" fmla="*/ 863059 h 1236915"/>
              <a:gd name="connsiteX11" fmla="*/ 352213 w 769144"/>
              <a:gd name="connsiteY11" fmla="*/ 12741 h 1236915"/>
              <a:gd name="connsiteX12" fmla="*/ 366232 w 769144"/>
              <a:gd name="connsiteY12" fmla="*/ 0 h 12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144" h="1236915">
                <a:moveTo>
                  <a:pt x="366232" y="0"/>
                </a:moveTo>
                <a:lnTo>
                  <a:pt x="416931" y="46079"/>
                </a:lnTo>
                <a:cubicBezTo>
                  <a:pt x="634546" y="263694"/>
                  <a:pt x="769144" y="564327"/>
                  <a:pt x="769144" y="896397"/>
                </a:cubicBezTo>
                <a:cubicBezTo>
                  <a:pt x="769144" y="979415"/>
                  <a:pt x="760732" y="1060467"/>
                  <a:pt x="744713" y="1138749"/>
                </a:cubicBezTo>
                <a:lnTo>
                  <a:pt x="737531" y="1166683"/>
                </a:lnTo>
                <a:lnTo>
                  <a:pt x="693352" y="1182852"/>
                </a:lnTo>
                <a:cubicBezTo>
                  <a:pt x="580388" y="1217987"/>
                  <a:pt x="460282" y="1236915"/>
                  <a:pt x="335756" y="1236915"/>
                </a:cubicBezTo>
                <a:cubicBezTo>
                  <a:pt x="252739" y="1236915"/>
                  <a:pt x="171686" y="1228503"/>
                  <a:pt x="93404" y="1212484"/>
                </a:cubicBezTo>
                <a:lnTo>
                  <a:pt x="49028" y="1201074"/>
                </a:lnTo>
                <a:lnTo>
                  <a:pt x="24431" y="1105411"/>
                </a:lnTo>
                <a:cubicBezTo>
                  <a:pt x="8413" y="1027129"/>
                  <a:pt x="0" y="946077"/>
                  <a:pt x="0" y="863059"/>
                </a:cubicBezTo>
                <a:cubicBezTo>
                  <a:pt x="0" y="530989"/>
                  <a:pt x="134598" y="230356"/>
                  <a:pt x="352213" y="12741"/>
                </a:cubicBezTo>
                <a:lnTo>
                  <a:pt x="366232" y="0"/>
                </a:lnTo>
                <a:close/>
              </a:path>
            </a:pathLst>
          </a:cu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DF2554-8B07-4192-A046-BDE4C4711400}"/>
              </a:ext>
            </a:extLst>
          </p:cNvPr>
          <p:cNvSpPr/>
          <p:nvPr/>
        </p:nvSpPr>
        <p:spPr>
          <a:xfrm>
            <a:off x="2876550" y="2000250"/>
            <a:ext cx="533400" cy="514350"/>
          </a:xfrm>
          <a:prstGeom prst="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FD27B9-811F-5291-FCE9-25E6D515D3D7}"/>
              </a:ext>
            </a:extLst>
          </p:cNvPr>
          <p:cNvSpPr/>
          <p:nvPr/>
        </p:nvSpPr>
        <p:spPr>
          <a:xfrm>
            <a:off x="3738563" y="2000250"/>
            <a:ext cx="533400" cy="51435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23CF2C-4911-7D6A-3D07-0C70BC22D686}"/>
              </a:ext>
            </a:extLst>
          </p:cNvPr>
          <p:cNvSpPr/>
          <p:nvPr/>
        </p:nvSpPr>
        <p:spPr>
          <a:xfrm>
            <a:off x="4626770" y="2000250"/>
            <a:ext cx="533400" cy="514350"/>
          </a:xfrm>
          <a:prstGeom prst="rect">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7D0F5C-1490-47FA-5981-5FC3913633F4}"/>
              </a:ext>
            </a:extLst>
          </p:cNvPr>
          <p:cNvSpPr txBox="1"/>
          <p:nvPr/>
        </p:nvSpPr>
        <p:spPr>
          <a:xfrm>
            <a:off x="5984724" y="2741366"/>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16" name="TextBox 15">
            <a:extLst>
              <a:ext uri="{FF2B5EF4-FFF2-40B4-BE49-F238E27FC236}">
                <a16:creationId xmlns:a16="http://schemas.microsoft.com/office/drawing/2014/main" id="{931DBE9E-F1CB-15F1-12A1-7266D27E85F3}"/>
              </a:ext>
            </a:extLst>
          </p:cNvPr>
          <p:cNvSpPr txBox="1"/>
          <p:nvPr/>
        </p:nvSpPr>
        <p:spPr>
          <a:xfrm>
            <a:off x="7448309" y="4899723"/>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17" name="TextBox 16">
            <a:extLst>
              <a:ext uri="{FF2B5EF4-FFF2-40B4-BE49-F238E27FC236}">
                <a16:creationId xmlns:a16="http://schemas.microsoft.com/office/drawing/2014/main" id="{E7115534-F683-FB7B-9A59-1D2BD7C411C9}"/>
              </a:ext>
            </a:extLst>
          </p:cNvPr>
          <p:cNvSpPr txBox="1"/>
          <p:nvPr/>
        </p:nvSpPr>
        <p:spPr>
          <a:xfrm>
            <a:off x="4480291" y="4899722"/>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18" name="TextBox 17">
            <a:extLst>
              <a:ext uri="{FF2B5EF4-FFF2-40B4-BE49-F238E27FC236}">
                <a16:creationId xmlns:a16="http://schemas.microsoft.com/office/drawing/2014/main" id="{AC7DFFE8-C343-8774-5DCF-DC0A9122EA72}"/>
              </a:ext>
            </a:extLst>
          </p:cNvPr>
          <p:cNvSpPr txBox="1"/>
          <p:nvPr/>
        </p:nvSpPr>
        <p:spPr>
          <a:xfrm>
            <a:off x="5944986" y="4202836"/>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19" name="TextBox 18">
            <a:extLst>
              <a:ext uri="{FF2B5EF4-FFF2-40B4-BE49-F238E27FC236}">
                <a16:creationId xmlns:a16="http://schemas.microsoft.com/office/drawing/2014/main" id="{584847CB-36C5-F032-64AA-D7A030858D39}"/>
              </a:ext>
            </a:extLst>
          </p:cNvPr>
          <p:cNvSpPr txBox="1"/>
          <p:nvPr/>
        </p:nvSpPr>
        <p:spPr>
          <a:xfrm>
            <a:off x="6670982" y="3754795"/>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0" name="TextBox 19">
            <a:extLst>
              <a:ext uri="{FF2B5EF4-FFF2-40B4-BE49-F238E27FC236}">
                <a16:creationId xmlns:a16="http://schemas.microsoft.com/office/drawing/2014/main" id="{85056286-0D16-164E-1151-A75298DC9E2B}"/>
              </a:ext>
            </a:extLst>
          </p:cNvPr>
          <p:cNvSpPr txBox="1"/>
          <p:nvPr/>
        </p:nvSpPr>
        <p:spPr>
          <a:xfrm>
            <a:off x="5984724" y="4943194"/>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1" name="TextBox 20">
            <a:extLst>
              <a:ext uri="{FF2B5EF4-FFF2-40B4-BE49-F238E27FC236}">
                <a16:creationId xmlns:a16="http://schemas.microsoft.com/office/drawing/2014/main" id="{E3A45126-747E-4B88-CD23-5A07FE7A4870}"/>
              </a:ext>
            </a:extLst>
          </p:cNvPr>
          <p:cNvSpPr txBox="1"/>
          <p:nvPr/>
        </p:nvSpPr>
        <p:spPr>
          <a:xfrm>
            <a:off x="5240233" y="3768473"/>
            <a:ext cx="328211" cy="492443"/>
          </a:xfrm>
          <a:prstGeom prst="rect">
            <a:avLst/>
          </a:prstGeom>
          <a:noFill/>
        </p:spPr>
        <p:txBody>
          <a:bodyPr wrap="square">
            <a:spAutoFit/>
          </a:bodyPr>
          <a:lstStyle/>
          <a:p>
            <a:r>
              <a:rPr lang="en-US" sz="2600" b="1" dirty="0">
                <a:solidFill>
                  <a:schemeClr val="bg1"/>
                </a:solidFill>
                <a:latin typeface="Segoe UI" panose="020B0502040204020203" pitchFamily="34" charset="0"/>
                <a:cs typeface="Segoe UI" panose="020B0502040204020203" pitchFamily="34" charset="0"/>
              </a:rPr>
              <a:t>2</a:t>
            </a:r>
          </a:p>
        </p:txBody>
      </p:sp>
      <p:sp>
        <p:nvSpPr>
          <p:cNvPr id="22" name="Rectangle 21">
            <a:extLst>
              <a:ext uri="{FF2B5EF4-FFF2-40B4-BE49-F238E27FC236}">
                <a16:creationId xmlns:a16="http://schemas.microsoft.com/office/drawing/2014/main" id="{439380A9-6981-FB0B-6053-D5E9BA30BCA9}"/>
              </a:ext>
            </a:extLst>
          </p:cNvPr>
          <p:cNvSpPr/>
          <p:nvPr/>
        </p:nvSpPr>
        <p:spPr>
          <a:xfrm>
            <a:off x="5509972" y="1981867"/>
            <a:ext cx="1176577" cy="51435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F92B80A-F9B1-F051-7A10-E32BE1B5AF85}"/>
              </a:ext>
            </a:extLst>
          </p:cNvPr>
          <p:cNvSpPr/>
          <p:nvPr/>
        </p:nvSpPr>
        <p:spPr>
          <a:xfrm>
            <a:off x="7031832" y="2000250"/>
            <a:ext cx="1176577" cy="514350"/>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896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5052-532B-4E27-B03A-56C82F8CC915}"/>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729883-666A-467D-A6FC-D7F6C929777E}"/>
                  </a:ext>
                </a:extLst>
              </p:cNvPr>
              <p:cNvSpPr>
                <a:spLocks noGrp="1"/>
              </p:cNvSpPr>
              <p:nvPr>
                <p:ph idx="1"/>
              </p:nvPr>
            </p:nvSpPr>
            <p:spPr>
              <a:xfrm>
                <a:off x="575240" y="1463857"/>
                <a:ext cx="11464360" cy="1136468"/>
              </a:xfrm>
            </p:spPr>
            <p:txBody>
              <a:bodyPr/>
              <a:lstStyle/>
              <a:p>
                <a:r>
                  <a:rPr lang="en-US" dirty="0"/>
                  <a:t>For three sets: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3729883-666A-467D-A6FC-D7F6C929777E}"/>
                  </a:ext>
                </a:extLst>
              </p:cNvPr>
              <p:cNvSpPr>
                <a:spLocks noGrp="1" noRot="1" noChangeAspect="1" noMove="1" noResize="1" noEditPoints="1" noAdjustHandles="1" noChangeArrowheads="1" noChangeShapeType="1" noTextEdit="1"/>
              </p:cNvSpPr>
              <p:nvPr>
                <p:ph idx="1"/>
              </p:nvPr>
            </p:nvSpPr>
            <p:spPr>
              <a:xfrm>
                <a:off x="575240" y="1463857"/>
                <a:ext cx="11464360" cy="1136468"/>
              </a:xfrm>
              <a:blipFill>
                <a:blip r:embed="rId3"/>
                <a:stretch>
                  <a:fillRect l="-638" t="-9091"/>
                </a:stretch>
              </a:blipFill>
            </p:spPr>
            <p:txBody>
              <a:bodyPr/>
              <a:lstStyle/>
              <a:p>
                <a:r>
                  <a:rPr lang="en-US">
                    <a:noFill/>
                  </a:rPr>
                  <a:t> </a:t>
                </a:r>
              </a:p>
            </p:txBody>
          </p:sp>
        </mc:Fallback>
      </mc:AlternateContent>
      <p:sp>
        <p:nvSpPr>
          <p:cNvPr id="14" name="Freeform: Shape 13">
            <a:extLst>
              <a:ext uri="{FF2B5EF4-FFF2-40B4-BE49-F238E27FC236}">
                <a16:creationId xmlns:a16="http://schemas.microsoft.com/office/drawing/2014/main" id="{0D8B4940-A655-4414-A8C9-8B40D436BC0E}"/>
              </a:ext>
            </a:extLst>
          </p:cNvPr>
          <p:cNvSpPr/>
          <p:nvPr/>
        </p:nvSpPr>
        <p:spPr>
          <a:xfrm>
            <a:off x="6126477" y="3429001"/>
            <a:ext cx="1172055" cy="1506155"/>
          </a:xfrm>
          <a:custGeom>
            <a:avLst/>
            <a:gdLst>
              <a:gd name="connsiteX0" fmla="*/ 836299 w 1172055"/>
              <a:gd name="connsiteY0" fmla="*/ 0 h 1506155"/>
              <a:gd name="connsiteX1" fmla="*/ 1078651 w 1172055"/>
              <a:gd name="connsiteY1" fmla="*/ 24431 h 1506155"/>
              <a:gd name="connsiteX2" fmla="*/ 1123027 w 1172055"/>
              <a:gd name="connsiteY2" fmla="*/ 35841 h 1506155"/>
              <a:gd name="connsiteX3" fmla="*/ 1147624 w 1172055"/>
              <a:gd name="connsiteY3" fmla="*/ 131504 h 1506155"/>
              <a:gd name="connsiteX4" fmla="*/ 1172055 w 1172055"/>
              <a:gd name="connsiteY4" fmla="*/ 373856 h 1506155"/>
              <a:gd name="connsiteX5" fmla="*/ 437604 w 1172055"/>
              <a:gd name="connsiteY5" fmla="*/ 1481886 h 1506155"/>
              <a:gd name="connsiteX6" fmla="*/ 371299 w 1172055"/>
              <a:gd name="connsiteY6" fmla="*/ 1506155 h 1506155"/>
              <a:gd name="connsiteX7" fmla="*/ 378481 w 1172055"/>
              <a:gd name="connsiteY7" fmla="*/ 1478221 h 1506155"/>
              <a:gd name="connsiteX8" fmla="*/ 402912 w 1172055"/>
              <a:gd name="connsiteY8" fmla="*/ 1235869 h 1506155"/>
              <a:gd name="connsiteX9" fmla="*/ 50699 w 1172055"/>
              <a:gd name="connsiteY9" fmla="*/ 385551 h 1506155"/>
              <a:gd name="connsiteX10" fmla="*/ 0 w 1172055"/>
              <a:gd name="connsiteY10" fmla="*/ 339472 h 1506155"/>
              <a:gd name="connsiteX11" fmla="*/ 71377 w 1172055"/>
              <a:gd name="connsiteY11" fmla="*/ 274599 h 1506155"/>
              <a:gd name="connsiteX12" fmla="*/ 836299 w 1172055"/>
              <a:gd name="connsiteY12" fmla="*/ 0 h 150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2055" h="1506155">
                <a:moveTo>
                  <a:pt x="836299" y="0"/>
                </a:moveTo>
                <a:cubicBezTo>
                  <a:pt x="919317" y="0"/>
                  <a:pt x="1000369" y="8412"/>
                  <a:pt x="1078651" y="24431"/>
                </a:cubicBezTo>
                <a:lnTo>
                  <a:pt x="1123027" y="35841"/>
                </a:lnTo>
                <a:lnTo>
                  <a:pt x="1147624" y="131504"/>
                </a:lnTo>
                <a:cubicBezTo>
                  <a:pt x="1163643" y="209786"/>
                  <a:pt x="1172055" y="290839"/>
                  <a:pt x="1172055" y="373856"/>
                </a:cubicBezTo>
                <a:cubicBezTo>
                  <a:pt x="1172055" y="871961"/>
                  <a:pt x="869210" y="1299332"/>
                  <a:pt x="437604" y="1481886"/>
                </a:cubicBezTo>
                <a:lnTo>
                  <a:pt x="371299" y="1506155"/>
                </a:lnTo>
                <a:lnTo>
                  <a:pt x="378481" y="1478221"/>
                </a:lnTo>
                <a:cubicBezTo>
                  <a:pt x="394500" y="1399939"/>
                  <a:pt x="402912" y="1318887"/>
                  <a:pt x="402912" y="1235869"/>
                </a:cubicBezTo>
                <a:cubicBezTo>
                  <a:pt x="402912" y="903799"/>
                  <a:pt x="268314" y="603166"/>
                  <a:pt x="50699" y="385551"/>
                </a:cubicBezTo>
                <a:lnTo>
                  <a:pt x="0" y="339472"/>
                </a:lnTo>
                <a:lnTo>
                  <a:pt x="71377" y="274599"/>
                </a:lnTo>
                <a:cubicBezTo>
                  <a:pt x="279246" y="103052"/>
                  <a:pt x="545738" y="0"/>
                  <a:pt x="836299" y="0"/>
                </a:cubicBezTo>
                <a:close/>
              </a:path>
            </a:pathLst>
          </a:custGeom>
          <a:solidFill>
            <a:srgbClr val="FFA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A6898A-E1A7-4A12-BDB1-0D254BDC5F5E}"/>
              </a:ext>
            </a:extLst>
          </p:cNvPr>
          <p:cNvSpPr/>
          <p:nvPr/>
        </p:nvSpPr>
        <p:spPr>
          <a:xfrm>
            <a:off x="4893470" y="3462338"/>
            <a:ext cx="1233007" cy="1507208"/>
          </a:xfrm>
          <a:custGeom>
            <a:avLst/>
            <a:gdLst>
              <a:gd name="connsiteX0" fmla="*/ 433388 w 1233007"/>
              <a:gd name="connsiteY0" fmla="*/ 0 h 1507208"/>
              <a:gd name="connsiteX1" fmla="*/ 1198310 w 1233007"/>
              <a:gd name="connsiteY1" fmla="*/ 274599 h 1507208"/>
              <a:gd name="connsiteX2" fmla="*/ 1233007 w 1233007"/>
              <a:gd name="connsiteY2" fmla="*/ 306134 h 1507208"/>
              <a:gd name="connsiteX3" fmla="*/ 1218988 w 1233007"/>
              <a:gd name="connsiteY3" fmla="*/ 318875 h 1507208"/>
              <a:gd name="connsiteX4" fmla="*/ 866775 w 1233007"/>
              <a:gd name="connsiteY4" fmla="*/ 1169193 h 1507208"/>
              <a:gd name="connsiteX5" fmla="*/ 891206 w 1233007"/>
              <a:gd name="connsiteY5" fmla="*/ 1411545 h 1507208"/>
              <a:gd name="connsiteX6" fmla="*/ 915803 w 1233007"/>
              <a:gd name="connsiteY6" fmla="*/ 1507208 h 1507208"/>
              <a:gd name="connsiteX7" fmla="*/ 844935 w 1233007"/>
              <a:gd name="connsiteY7" fmla="*/ 1488986 h 1507208"/>
              <a:gd name="connsiteX8" fmla="*/ 0 w 1233007"/>
              <a:gd name="connsiteY8" fmla="*/ 340518 h 1507208"/>
              <a:gd name="connsiteX9" fmla="*/ 24431 w 1233007"/>
              <a:gd name="connsiteY9" fmla="*/ 98166 h 1507208"/>
              <a:gd name="connsiteX10" fmla="*/ 31614 w 1233007"/>
              <a:gd name="connsiteY10" fmla="*/ 70233 h 1507208"/>
              <a:gd name="connsiteX11" fmla="*/ 75792 w 1233007"/>
              <a:gd name="connsiteY11" fmla="*/ 54063 h 1507208"/>
              <a:gd name="connsiteX12" fmla="*/ 433388 w 1233007"/>
              <a:gd name="connsiteY12" fmla="*/ 0 h 150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007" h="1507208">
                <a:moveTo>
                  <a:pt x="433388" y="0"/>
                </a:moveTo>
                <a:cubicBezTo>
                  <a:pt x="723949" y="0"/>
                  <a:pt x="990442" y="103052"/>
                  <a:pt x="1198310" y="274599"/>
                </a:cubicBezTo>
                <a:lnTo>
                  <a:pt x="1233007" y="306134"/>
                </a:lnTo>
                <a:lnTo>
                  <a:pt x="1218988" y="318875"/>
                </a:lnTo>
                <a:cubicBezTo>
                  <a:pt x="1001373" y="536490"/>
                  <a:pt x="866775" y="837123"/>
                  <a:pt x="866775" y="1169193"/>
                </a:cubicBezTo>
                <a:cubicBezTo>
                  <a:pt x="866775" y="1252211"/>
                  <a:pt x="875188" y="1333263"/>
                  <a:pt x="891206" y="1411545"/>
                </a:cubicBezTo>
                <a:lnTo>
                  <a:pt x="915803" y="1507208"/>
                </a:lnTo>
                <a:lnTo>
                  <a:pt x="844935" y="1488986"/>
                </a:lnTo>
                <a:cubicBezTo>
                  <a:pt x="355422" y="1336732"/>
                  <a:pt x="0" y="880132"/>
                  <a:pt x="0" y="340518"/>
                </a:cubicBezTo>
                <a:cubicBezTo>
                  <a:pt x="0" y="257501"/>
                  <a:pt x="8413" y="176448"/>
                  <a:pt x="24431" y="98166"/>
                </a:cubicBezTo>
                <a:lnTo>
                  <a:pt x="31614" y="70233"/>
                </a:lnTo>
                <a:lnTo>
                  <a:pt x="75792" y="54063"/>
                </a:lnTo>
                <a:cubicBezTo>
                  <a:pt x="188757" y="18928"/>
                  <a:pt x="308862" y="0"/>
                  <a:pt x="433388" y="0"/>
                </a:cubicBezTo>
                <a:close/>
              </a:path>
            </a:pathLst>
          </a:custGeom>
          <a:solidFill>
            <a:srgbClr val="A9D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E57724B-6645-4E1D-9E0E-BAB19C64E530}"/>
              </a:ext>
            </a:extLst>
          </p:cNvPr>
          <p:cNvSpPr/>
          <p:nvPr/>
        </p:nvSpPr>
        <p:spPr>
          <a:xfrm>
            <a:off x="5809273" y="4935156"/>
            <a:ext cx="688503" cy="592773"/>
          </a:xfrm>
          <a:custGeom>
            <a:avLst/>
            <a:gdLst>
              <a:gd name="connsiteX0" fmla="*/ 688503 w 688503"/>
              <a:gd name="connsiteY0" fmla="*/ 0 h 592773"/>
              <a:gd name="connsiteX1" fmla="*/ 666053 w 688503"/>
              <a:gd name="connsiteY1" fmla="*/ 87310 h 592773"/>
              <a:gd name="connsiteX2" fmla="*/ 367903 w 688503"/>
              <a:gd name="connsiteY2" fmla="*/ 580032 h 592773"/>
              <a:gd name="connsiteX3" fmla="*/ 353885 w 688503"/>
              <a:gd name="connsiteY3" fmla="*/ 592773 h 592773"/>
              <a:gd name="connsiteX4" fmla="*/ 303185 w 688503"/>
              <a:gd name="connsiteY4" fmla="*/ 546694 h 592773"/>
              <a:gd name="connsiteX5" fmla="*/ 5035 w 688503"/>
              <a:gd name="connsiteY5" fmla="*/ 53972 h 592773"/>
              <a:gd name="connsiteX6" fmla="*/ 0 w 688503"/>
              <a:gd name="connsiteY6" fmla="*/ 34391 h 592773"/>
              <a:gd name="connsiteX7" fmla="*/ 44376 w 688503"/>
              <a:gd name="connsiteY7" fmla="*/ 45801 h 592773"/>
              <a:gd name="connsiteX8" fmla="*/ 286728 w 688503"/>
              <a:gd name="connsiteY8" fmla="*/ 70232 h 592773"/>
              <a:gd name="connsiteX9" fmla="*/ 644324 w 688503"/>
              <a:gd name="connsiteY9" fmla="*/ 16169 h 592773"/>
              <a:gd name="connsiteX10" fmla="*/ 688503 w 688503"/>
              <a:gd name="connsiteY10" fmla="*/ 0 h 59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503" h="592773">
                <a:moveTo>
                  <a:pt x="688503" y="0"/>
                </a:moveTo>
                <a:lnTo>
                  <a:pt x="666053" y="87310"/>
                </a:lnTo>
                <a:cubicBezTo>
                  <a:pt x="607494" y="275584"/>
                  <a:pt x="503913" y="444023"/>
                  <a:pt x="367903" y="580032"/>
                </a:cubicBezTo>
                <a:lnTo>
                  <a:pt x="353885" y="592773"/>
                </a:lnTo>
                <a:lnTo>
                  <a:pt x="303185" y="546694"/>
                </a:lnTo>
                <a:cubicBezTo>
                  <a:pt x="167176" y="410685"/>
                  <a:pt x="63595" y="242246"/>
                  <a:pt x="5035" y="53972"/>
                </a:cubicBezTo>
                <a:lnTo>
                  <a:pt x="0" y="34391"/>
                </a:lnTo>
                <a:lnTo>
                  <a:pt x="44376" y="45801"/>
                </a:lnTo>
                <a:cubicBezTo>
                  <a:pt x="122658" y="61820"/>
                  <a:pt x="203711" y="70232"/>
                  <a:pt x="286728" y="70232"/>
                </a:cubicBezTo>
                <a:cubicBezTo>
                  <a:pt x="411254" y="70232"/>
                  <a:pt x="531360" y="51304"/>
                  <a:pt x="644324" y="16169"/>
                </a:cubicBezTo>
                <a:lnTo>
                  <a:pt x="688503" y="0"/>
                </a:lnTo>
                <a:close/>
              </a:path>
            </a:pathLst>
          </a:cu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51C05D6-3DC5-452D-8098-A4BB11AD1B44}"/>
              </a:ext>
            </a:extLst>
          </p:cNvPr>
          <p:cNvSpPr/>
          <p:nvPr/>
        </p:nvSpPr>
        <p:spPr>
          <a:xfrm>
            <a:off x="4925083" y="2600326"/>
            <a:ext cx="2324420" cy="1168147"/>
          </a:xfrm>
          <a:custGeom>
            <a:avLst/>
            <a:gdLst>
              <a:gd name="connsiteX0" fmla="*/ 1170917 w 2324420"/>
              <a:gd name="connsiteY0" fmla="*/ 0 h 1168147"/>
              <a:gd name="connsiteX1" fmla="*/ 2319385 w 2324420"/>
              <a:gd name="connsiteY1" fmla="*/ 844935 h 1168147"/>
              <a:gd name="connsiteX2" fmla="*/ 2324420 w 2324420"/>
              <a:gd name="connsiteY2" fmla="*/ 864516 h 1168147"/>
              <a:gd name="connsiteX3" fmla="*/ 2280044 w 2324420"/>
              <a:gd name="connsiteY3" fmla="*/ 853106 h 1168147"/>
              <a:gd name="connsiteX4" fmla="*/ 2037692 w 2324420"/>
              <a:gd name="connsiteY4" fmla="*/ 828675 h 1168147"/>
              <a:gd name="connsiteX5" fmla="*/ 1272770 w 2324420"/>
              <a:gd name="connsiteY5" fmla="*/ 1103274 h 1168147"/>
              <a:gd name="connsiteX6" fmla="*/ 1201393 w 2324420"/>
              <a:gd name="connsiteY6" fmla="*/ 1168147 h 1168147"/>
              <a:gd name="connsiteX7" fmla="*/ 1166696 w 2324420"/>
              <a:gd name="connsiteY7" fmla="*/ 1136612 h 1168147"/>
              <a:gd name="connsiteX8" fmla="*/ 401774 w 2324420"/>
              <a:gd name="connsiteY8" fmla="*/ 862013 h 1168147"/>
              <a:gd name="connsiteX9" fmla="*/ 44178 w 2324420"/>
              <a:gd name="connsiteY9" fmla="*/ 916076 h 1168147"/>
              <a:gd name="connsiteX10" fmla="*/ 0 w 2324420"/>
              <a:gd name="connsiteY10" fmla="*/ 932246 h 1168147"/>
              <a:gd name="connsiteX11" fmla="*/ 22449 w 2324420"/>
              <a:gd name="connsiteY11" fmla="*/ 844935 h 1168147"/>
              <a:gd name="connsiteX12" fmla="*/ 1170917 w 2324420"/>
              <a:gd name="connsiteY12" fmla="*/ 0 h 11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20" h="1168147">
                <a:moveTo>
                  <a:pt x="1170917" y="0"/>
                </a:moveTo>
                <a:cubicBezTo>
                  <a:pt x="1710531" y="0"/>
                  <a:pt x="2167131" y="355422"/>
                  <a:pt x="2319385" y="844935"/>
                </a:cubicBezTo>
                <a:lnTo>
                  <a:pt x="2324420" y="864516"/>
                </a:lnTo>
                <a:lnTo>
                  <a:pt x="2280044" y="853106"/>
                </a:lnTo>
                <a:cubicBezTo>
                  <a:pt x="2201762" y="837087"/>
                  <a:pt x="2120710" y="828675"/>
                  <a:pt x="2037692" y="828675"/>
                </a:cubicBezTo>
                <a:cubicBezTo>
                  <a:pt x="1747131" y="828675"/>
                  <a:pt x="1480639" y="931727"/>
                  <a:pt x="1272770" y="1103274"/>
                </a:cubicBezTo>
                <a:lnTo>
                  <a:pt x="1201393" y="1168147"/>
                </a:lnTo>
                <a:lnTo>
                  <a:pt x="1166696" y="1136612"/>
                </a:lnTo>
                <a:cubicBezTo>
                  <a:pt x="958828" y="965065"/>
                  <a:pt x="692335" y="862013"/>
                  <a:pt x="401774" y="862013"/>
                </a:cubicBezTo>
                <a:cubicBezTo>
                  <a:pt x="277248" y="862013"/>
                  <a:pt x="157143" y="880941"/>
                  <a:pt x="44178" y="916076"/>
                </a:cubicBezTo>
                <a:lnTo>
                  <a:pt x="0" y="932246"/>
                </a:lnTo>
                <a:lnTo>
                  <a:pt x="22449" y="844935"/>
                </a:lnTo>
                <a:cubicBezTo>
                  <a:pt x="174704" y="355422"/>
                  <a:pt x="631303" y="0"/>
                  <a:pt x="1170917" y="0"/>
                </a:cubicBezTo>
                <a:close/>
              </a:path>
            </a:pathLst>
          </a:custGeom>
          <a:solidFill>
            <a:srgbClr val="A9D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B55A4FA-82EB-4347-B989-DB8E2ECB2B03}"/>
              </a:ext>
            </a:extLst>
          </p:cNvPr>
          <p:cNvSpPr/>
          <p:nvPr/>
        </p:nvSpPr>
        <p:spPr>
          <a:xfrm>
            <a:off x="6165240" y="3462338"/>
            <a:ext cx="2002149" cy="2369221"/>
          </a:xfrm>
          <a:custGeom>
            <a:avLst/>
            <a:gdLst>
              <a:gd name="connsiteX0" fmla="*/ 1086346 w 2002149"/>
              <a:gd name="connsiteY0" fmla="*/ 0 h 2369221"/>
              <a:gd name="connsiteX1" fmla="*/ 1157214 w 2002149"/>
              <a:gd name="connsiteY1" fmla="*/ 18222 h 2369221"/>
              <a:gd name="connsiteX2" fmla="*/ 2002149 w 2002149"/>
              <a:gd name="connsiteY2" fmla="*/ 1166690 h 2369221"/>
              <a:gd name="connsiteX3" fmla="*/ 799618 w 2002149"/>
              <a:gd name="connsiteY3" fmla="*/ 2369221 h 2369221"/>
              <a:gd name="connsiteX4" fmla="*/ 34696 w 2002149"/>
              <a:gd name="connsiteY4" fmla="*/ 2094622 h 2369221"/>
              <a:gd name="connsiteX5" fmla="*/ 0 w 2002149"/>
              <a:gd name="connsiteY5" fmla="*/ 2063087 h 2369221"/>
              <a:gd name="connsiteX6" fmla="*/ 14018 w 2002149"/>
              <a:gd name="connsiteY6" fmla="*/ 2050346 h 2369221"/>
              <a:gd name="connsiteX7" fmla="*/ 312168 w 2002149"/>
              <a:gd name="connsiteY7" fmla="*/ 1557624 h 2369221"/>
              <a:gd name="connsiteX8" fmla="*/ 334618 w 2002149"/>
              <a:gd name="connsiteY8" fmla="*/ 1470314 h 2369221"/>
              <a:gd name="connsiteX9" fmla="*/ 400923 w 2002149"/>
              <a:gd name="connsiteY9" fmla="*/ 1446045 h 2369221"/>
              <a:gd name="connsiteX10" fmla="*/ 1135374 w 2002149"/>
              <a:gd name="connsiteY10" fmla="*/ 338015 h 2369221"/>
              <a:gd name="connsiteX11" fmla="*/ 1110943 w 2002149"/>
              <a:gd name="connsiteY11" fmla="*/ 95663 h 2369221"/>
              <a:gd name="connsiteX12" fmla="*/ 1086346 w 2002149"/>
              <a:gd name="connsiteY12" fmla="*/ 0 h 23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149" h="2369221">
                <a:moveTo>
                  <a:pt x="1086346" y="0"/>
                </a:moveTo>
                <a:lnTo>
                  <a:pt x="1157214" y="18222"/>
                </a:lnTo>
                <a:cubicBezTo>
                  <a:pt x="1646727" y="170477"/>
                  <a:pt x="2002149" y="627076"/>
                  <a:pt x="2002149" y="1166690"/>
                </a:cubicBezTo>
                <a:cubicBezTo>
                  <a:pt x="2002149" y="1830830"/>
                  <a:pt x="1463758" y="2369221"/>
                  <a:pt x="799618" y="2369221"/>
                </a:cubicBezTo>
                <a:cubicBezTo>
                  <a:pt x="509057" y="2369221"/>
                  <a:pt x="242565" y="2266170"/>
                  <a:pt x="34696" y="2094622"/>
                </a:cubicBezTo>
                <a:lnTo>
                  <a:pt x="0" y="2063087"/>
                </a:lnTo>
                <a:lnTo>
                  <a:pt x="14018" y="2050346"/>
                </a:lnTo>
                <a:cubicBezTo>
                  <a:pt x="150028" y="1914337"/>
                  <a:pt x="253609" y="1745898"/>
                  <a:pt x="312168" y="1557624"/>
                </a:cubicBezTo>
                <a:lnTo>
                  <a:pt x="334618" y="1470314"/>
                </a:lnTo>
                <a:lnTo>
                  <a:pt x="400923" y="1446045"/>
                </a:lnTo>
                <a:cubicBezTo>
                  <a:pt x="832529" y="1263491"/>
                  <a:pt x="1135374" y="836120"/>
                  <a:pt x="1135374" y="338015"/>
                </a:cubicBezTo>
                <a:cubicBezTo>
                  <a:pt x="1135374" y="254998"/>
                  <a:pt x="1126962" y="173945"/>
                  <a:pt x="1110943" y="95663"/>
                </a:cubicBezTo>
                <a:lnTo>
                  <a:pt x="1086346" y="0"/>
                </a:lnTo>
                <a:close/>
              </a:path>
            </a:pathLst>
          </a:custGeom>
          <a:solidFill>
            <a:srgbClr val="FFA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AABCEDE-8E9F-4C45-B82D-FFD716E91994}"/>
              </a:ext>
            </a:extLst>
          </p:cNvPr>
          <p:cNvSpPr/>
          <p:nvPr/>
        </p:nvSpPr>
        <p:spPr>
          <a:xfrm>
            <a:off x="4126409" y="3531059"/>
            <a:ext cx="2038831" cy="2334829"/>
          </a:xfrm>
          <a:custGeom>
            <a:avLst/>
            <a:gdLst>
              <a:gd name="connsiteX0" fmla="*/ 800757 w 2038831"/>
              <a:gd name="connsiteY0" fmla="*/ 0 h 2334829"/>
              <a:gd name="connsiteX1" fmla="*/ 793574 w 2038831"/>
              <a:gd name="connsiteY1" fmla="*/ 27933 h 2334829"/>
              <a:gd name="connsiteX2" fmla="*/ 769143 w 2038831"/>
              <a:gd name="connsiteY2" fmla="*/ 270285 h 2334829"/>
              <a:gd name="connsiteX3" fmla="*/ 1614078 w 2038831"/>
              <a:gd name="connsiteY3" fmla="*/ 1418753 h 2334829"/>
              <a:gd name="connsiteX4" fmla="*/ 1684946 w 2038831"/>
              <a:gd name="connsiteY4" fmla="*/ 1436975 h 2334829"/>
              <a:gd name="connsiteX5" fmla="*/ 1689981 w 2038831"/>
              <a:gd name="connsiteY5" fmla="*/ 1456556 h 2334829"/>
              <a:gd name="connsiteX6" fmla="*/ 1988131 w 2038831"/>
              <a:gd name="connsiteY6" fmla="*/ 1949278 h 2334829"/>
              <a:gd name="connsiteX7" fmla="*/ 2038831 w 2038831"/>
              <a:gd name="connsiteY7" fmla="*/ 1995357 h 2334829"/>
              <a:gd name="connsiteX8" fmla="*/ 1967453 w 2038831"/>
              <a:gd name="connsiteY8" fmla="*/ 2060230 h 2334829"/>
              <a:gd name="connsiteX9" fmla="*/ 1202531 w 2038831"/>
              <a:gd name="connsiteY9" fmla="*/ 2334829 h 2334829"/>
              <a:gd name="connsiteX10" fmla="*/ 0 w 2038831"/>
              <a:gd name="connsiteY10" fmla="*/ 1132298 h 2334829"/>
              <a:gd name="connsiteX11" fmla="*/ 734451 w 2038831"/>
              <a:gd name="connsiteY11" fmla="*/ 24268 h 2334829"/>
              <a:gd name="connsiteX12" fmla="*/ 800757 w 2038831"/>
              <a:gd name="connsiteY12" fmla="*/ 0 h 233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8831" h="2334829">
                <a:moveTo>
                  <a:pt x="800757" y="0"/>
                </a:moveTo>
                <a:lnTo>
                  <a:pt x="793574" y="27933"/>
                </a:lnTo>
                <a:cubicBezTo>
                  <a:pt x="777556" y="106215"/>
                  <a:pt x="769143" y="187268"/>
                  <a:pt x="769143" y="270285"/>
                </a:cubicBezTo>
                <a:cubicBezTo>
                  <a:pt x="769143" y="809899"/>
                  <a:pt x="1124565" y="1266499"/>
                  <a:pt x="1614078" y="1418753"/>
                </a:cubicBezTo>
                <a:lnTo>
                  <a:pt x="1684946" y="1436975"/>
                </a:lnTo>
                <a:lnTo>
                  <a:pt x="1689981" y="1456556"/>
                </a:lnTo>
                <a:cubicBezTo>
                  <a:pt x="1748541" y="1644830"/>
                  <a:pt x="1852122" y="1813269"/>
                  <a:pt x="1988131" y="1949278"/>
                </a:cubicBezTo>
                <a:lnTo>
                  <a:pt x="2038831" y="1995357"/>
                </a:lnTo>
                <a:lnTo>
                  <a:pt x="1967453" y="2060230"/>
                </a:lnTo>
                <a:cubicBezTo>
                  <a:pt x="1759585" y="2231778"/>
                  <a:pt x="1493092" y="2334829"/>
                  <a:pt x="1202531" y="2334829"/>
                </a:cubicBezTo>
                <a:cubicBezTo>
                  <a:pt x="538391" y="2334829"/>
                  <a:pt x="0" y="1796438"/>
                  <a:pt x="0" y="1132298"/>
                </a:cubicBezTo>
                <a:cubicBezTo>
                  <a:pt x="0" y="634193"/>
                  <a:pt x="302845" y="206822"/>
                  <a:pt x="734451" y="24268"/>
                </a:cubicBezTo>
                <a:lnTo>
                  <a:pt x="800757" y="0"/>
                </a:lnTo>
                <a:close/>
              </a:path>
            </a:pathLst>
          </a:cu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DF2554-8B07-4192-A046-BDE4C4711400}"/>
              </a:ext>
            </a:extLst>
          </p:cNvPr>
          <p:cNvSpPr/>
          <p:nvPr/>
        </p:nvSpPr>
        <p:spPr>
          <a:xfrm>
            <a:off x="2876550" y="2000250"/>
            <a:ext cx="533400" cy="514350"/>
          </a:xfrm>
          <a:prstGeom prst="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FD27B9-811F-5291-FCE9-25E6D515D3D7}"/>
              </a:ext>
            </a:extLst>
          </p:cNvPr>
          <p:cNvSpPr/>
          <p:nvPr/>
        </p:nvSpPr>
        <p:spPr>
          <a:xfrm>
            <a:off x="3738563" y="2000250"/>
            <a:ext cx="533400" cy="51435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23CF2C-4911-7D6A-3D07-0C70BC22D686}"/>
              </a:ext>
            </a:extLst>
          </p:cNvPr>
          <p:cNvSpPr/>
          <p:nvPr/>
        </p:nvSpPr>
        <p:spPr>
          <a:xfrm>
            <a:off x="4626770" y="2000250"/>
            <a:ext cx="533400" cy="514350"/>
          </a:xfrm>
          <a:prstGeom prst="rect">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7D0F5C-1490-47FA-5981-5FC3913633F4}"/>
              </a:ext>
            </a:extLst>
          </p:cNvPr>
          <p:cNvSpPr txBox="1"/>
          <p:nvPr/>
        </p:nvSpPr>
        <p:spPr>
          <a:xfrm>
            <a:off x="5984724" y="2741366"/>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16" name="TextBox 15">
            <a:extLst>
              <a:ext uri="{FF2B5EF4-FFF2-40B4-BE49-F238E27FC236}">
                <a16:creationId xmlns:a16="http://schemas.microsoft.com/office/drawing/2014/main" id="{931DBE9E-F1CB-15F1-12A1-7266D27E85F3}"/>
              </a:ext>
            </a:extLst>
          </p:cNvPr>
          <p:cNvSpPr txBox="1"/>
          <p:nvPr/>
        </p:nvSpPr>
        <p:spPr>
          <a:xfrm>
            <a:off x="7448309" y="4899723"/>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17" name="TextBox 16">
            <a:extLst>
              <a:ext uri="{FF2B5EF4-FFF2-40B4-BE49-F238E27FC236}">
                <a16:creationId xmlns:a16="http://schemas.microsoft.com/office/drawing/2014/main" id="{E7115534-F683-FB7B-9A59-1D2BD7C411C9}"/>
              </a:ext>
            </a:extLst>
          </p:cNvPr>
          <p:cNvSpPr txBox="1"/>
          <p:nvPr/>
        </p:nvSpPr>
        <p:spPr>
          <a:xfrm>
            <a:off x="4480291" y="4899722"/>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18" name="TextBox 17">
            <a:extLst>
              <a:ext uri="{FF2B5EF4-FFF2-40B4-BE49-F238E27FC236}">
                <a16:creationId xmlns:a16="http://schemas.microsoft.com/office/drawing/2014/main" id="{AC7DFFE8-C343-8774-5DCF-DC0A9122EA72}"/>
              </a:ext>
            </a:extLst>
          </p:cNvPr>
          <p:cNvSpPr txBox="1"/>
          <p:nvPr/>
        </p:nvSpPr>
        <p:spPr>
          <a:xfrm>
            <a:off x="5944986" y="4202836"/>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0</a:t>
            </a:r>
          </a:p>
        </p:txBody>
      </p:sp>
      <p:sp>
        <p:nvSpPr>
          <p:cNvPr id="19" name="TextBox 18">
            <a:extLst>
              <a:ext uri="{FF2B5EF4-FFF2-40B4-BE49-F238E27FC236}">
                <a16:creationId xmlns:a16="http://schemas.microsoft.com/office/drawing/2014/main" id="{584847CB-36C5-F032-64AA-D7A030858D39}"/>
              </a:ext>
            </a:extLst>
          </p:cNvPr>
          <p:cNvSpPr txBox="1"/>
          <p:nvPr/>
        </p:nvSpPr>
        <p:spPr>
          <a:xfrm>
            <a:off x="6670982" y="3754795"/>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0" name="TextBox 19">
            <a:extLst>
              <a:ext uri="{FF2B5EF4-FFF2-40B4-BE49-F238E27FC236}">
                <a16:creationId xmlns:a16="http://schemas.microsoft.com/office/drawing/2014/main" id="{85056286-0D16-164E-1151-A75298DC9E2B}"/>
              </a:ext>
            </a:extLst>
          </p:cNvPr>
          <p:cNvSpPr txBox="1"/>
          <p:nvPr/>
        </p:nvSpPr>
        <p:spPr>
          <a:xfrm>
            <a:off x="5984724" y="4943194"/>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1" name="TextBox 20">
            <a:extLst>
              <a:ext uri="{FF2B5EF4-FFF2-40B4-BE49-F238E27FC236}">
                <a16:creationId xmlns:a16="http://schemas.microsoft.com/office/drawing/2014/main" id="{E3A45126-747E-4B88-CD23-5A07FE7A4870}"/>
              </a:ext>
            </a:extLst>
          </p:cNvPr>
          <p:cNvSpPr txBox="1"/>
          <p:nvPr/>
        </p:nvSpPr>
        <p:spPr>
          <a:xfrm>
            <a:off x="5240233" y="3768473"/>
            <a:ext cx="328211"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2" name="Rectangle 21">
            <a:extLst>
              <a:ext uri="{FF2B5EF4-FFF2-40B4-BE49-F238E27FC236}">
                <a16:creationId xmlns:a16="http://schemas.microsoft.com/office/drawing/2014/main" id="{439380A9-6981-FB0B-6053-D5E9BA30BCA9}"/>
              </a:ext>
            </a:extLst>
          </p:cNvPr>
          <p:cNvSpPr/>
          <p:nvPr/>
        </p:nvSpPr>
        <p:spPr>
          <a:xfrm>
            <a:off x="5509972" y="1981867"/>
            <a:ext cx="1176577" cy="51435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F92B80A-F9B1-F051-7A10-E32BE1B5AF85}"/>
              </a:ext>
            </a:extLst>
          </p:cNvPr>
          <p:cNvSpPr/>
          <p:nvPr/>
        </p:nvSpPr>
        <p:spPr>
          <a:xfrm>
            <a:off x="7031832" y="2000250"/>
            <a:ext cx="1176577" cy="514350"/>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E52388B-3851-F06A-D392-684420164945}"/>
              </a:ext>
            </a:extLst>
          </p:cNvPr>
          <p:cNvSpPr/>
          <p:nvPr/>
        </p:nvSpPr>
        <p:spPr>
          <a:xfrm>
            <a:off x="8542026" y="2000250"/>
            <a:ext cx="1176577" cy="514350"/>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38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a:xfrm>
            <a:off x="575239" y="263276"/>
            <a:ext cx="15512900" cy="1014667"/>
          </a:xfrm>
        </p:spPr>
        <p:txBody>
          <a:bodyPr>
            <a:normAutofit/>
          </a:bodyPr>
          <a:lstStyle/>
          <a:p>
            <a:r>
              <a:rPr lang="en-US" dirty="0"/>
              <a:t>Picture Time 📸</a:t>
            </a:r>
            <a:endParaRPr lang="en-US"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39" y="1344585"/>
                <a:ext cx="11401901" cy="4845504"/>
              </a:xfrm>
            </p:spPr>
            <p:txBody>
              <a:bodyPr>
                <a:normAutofit/>
              </a:bodyPr>
              <a:lstStyle/>
              <a:p>
                <a:r>
                  <a:rPr lang="en-US" b="1" dirty="0"/>
                  <a:t>How many ways to arrange 3 people from a group of 20 people (A,B,C,…) to stand in a line for a picture?  </a:t>
                </a:r>
              </a:p>
              <a:p>
                <a:pPr marL="0" indent="0">
                  <a:buNone/>
                </a:pPr>
                <a:r>
                  <a:rPr lang="en-US" b="1" dirty="0"/>
                  <a:t> </a:t>
                </a:r>
                <a:r>
                  <a:rPr lang="en-US" i="1" dirty="0"/>
                  <a:t>this means that ABC, CBA, BCD, etc. are all counted as different outcomes</a:t>
                </a:r>
                <a:endParaRPr lang="en-US" b="1" dirty="0"/>
              </a:p>
              <a:p>
                <a:endParaRPr lang="en-US" dirty="0"/>
              </a:p>
              <a:p>
                <a:r>
                  <a:rPr lang="en-US" dirty="0"/>
                  <a:t>Creating an </a:t>
                </a:r>
                <a:r>
                  <a:rPr lang="en-US" u="sng" dirty="0"/>
                  <a:t>ordered sequence</a:t>
                </a:r>
                <a:r>
                  <a:rPr lang="en-US" dirty="0"/>
                  <a:t> of people with </a:t>
                </a:r>
                <a:r>
                  <a:rPr lang="en-US" u="sng" dirty="0"/>
                  <a:t>no repeats</a:t>
                </a:r>
                <a:r>
                  <a:rPr lang="en-US" dirty="0"/>
                  <a:t> -&gt; permutation</a:t>
                </a:r>
              </a:p>
              <a:p>
                <a:endParaRPr lang="en-US" dirty="0"/>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20</m:t>
                        </m:r>
                        <m:r>
                          <a:rPr lang="en-US" b="0" i="1" smtClean="0">
                            <a:latin typeface="Cambria Math" panose="02040503050406030204" pitchFamily="18" charset="0"/>
                          </a:rPr>
                          <m:t>,</m:t>
                        </m:r>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20</m:t>
                    </m:r>
                    <m:r>
                      <a:rPr lang="en-US" b="0" i="1" smtClean="0">
                        <a:latin typeface="Cambria Math" panose="02040503050406030204" pitchFamily="18" charset="0"/>
                      </a:rPr>
                      <m:t>⋅</m:t>
                    </m:r>
                    <m:r>
                      <a:rPr lang="en-US" b="0" i="1" smtClean="0">
                        <a:latin typeface="Cambria Math" panose="02040503050406030204" pitchFamily="18" charset="0"/>
                      </a:rPr>
                      <m:t>19</m:t>
                    </m:r>
                    <m:r>
                      <a:rPr lang="en-US" b="0" i="1" smtClean="0">
                        <a:latin typeface="Cambria Math" panose="02040503050406030204" pitchFamily="18" charset="0"/>
                      </a:rPr>
                      <m:t>⋅</m:t>
                    </m:r>
                    <m:r>
                      <a:rPr lang="en-US" b="0" i="1" smtClean="0">
                        <a:latin typeface="Cambria Math" panose="02040503050406030204" pitchFamily="18" charset="0"/>
                      </a:rPr>
                      <m:t>18</m:t>
                    </m:r>
                  </m:oMath>
                </a14:m>
                <a:r>
                  <a:rPr lang="en-US" dirty="0"/>
                  <a:t> because we are creating an ordered sequence of </a:t>
                </a:r>
                <a14:m>
                  <m:oMath xmlns:m="http://schemas.openxmlformats.org/officeDocument/2006/math">
                    <m:r>
                      <a:rPr lang="en-US" i="1" dirty="0" smtClean="0">
                        <a:latin typeface="Cambria Math" panose="02040503050406030204" pitchFamily="18" charset="0"/>
                      </a:rPr>
                      <m:t>3</m:t>
                    </m:r>
                  </m:oMath>
                </a14:m>
                <a:r>
                  <a:rPr lang="en-US" dirty="0"/>
                  <a:t> people from a larger group of </a:t>
                </a:r>
                <a14:m>
                  <m:oMath xmlns:m="http://schemas.openxmlformats.org/officeDocument/2006/math">
                    <m:r>
                      <a:rPr lang="en-US" i="1" dirty="0" smtClean="0">
                        <a:latin typeface="Cambria Math" panose="02040503050406030204" pitchFamily="18" charset="0"/>
                      </a:rPr>
                      <m:t>20</m:t>
                    </m:r>
                  </m:oMath>
                </a14:m>
                <a:r>
                  <a:rPr lang="en-US" dirty="0"/>
                  <a:t> people</a:t>
                </a:r>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39" y="1344585"/>
                <a:ext cx="11401901" cy="4845504"/>
              </a:xfrm>
              <a:blipFill>
                <a:blip r:embed="rId3"/>
                <a:stretch>
                  <a:fillRect l="-1497" t="-2267" r="-2138"/>
                </a:stretch>
              </a:blipFill>
            </p:spPr>
            <p:txBody>
              <a:bodyPr/>
              <a:lstStyle/>
              <a:p>
                <a:r>
                  <a:rPr lang="en-US">
                    <a:noFill/>
                  </a:rPr>
                  <a:t> </a:t>
                </a:r>
              </a:p>
            </p:txBody>
          </p:sp>
        </mc:Fallback>
      </mc:AlternateContent>
    </p:spTree>
    <p:extLst>
      <p:ext uri="{BB962C8B-B14F-4D97-AF65-F5344CB8AC3E}">
        <p14:creationId xmlns:p14="http://schemas.microsoft.com/office/powerpoint/2010/main" val="541568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A1A8022-3F1F-DF64-34A4-8CDF2BC9736E}"/>
              </a:ext>
            </a:extLst>
          </p:cNvPr>
          <p:cNvSpPr/>
          <p:nvPr/>
        </p:nvSpPr>
        <p:spPr>
          <a:xfrm>
            <a:off x="5760244" y="3768473"/>
            <a:ext cx="769144" cy="1236915"/>
          </a:xfrm>
          <a:custGeom>
            <a:avLst/>
            <a:gdLst>
              <a:gd name="connsiteX0" fmla="*/ 366232 w 769144"/>
              <a:gd name="connsiteY0" fmla="*/ 0 h 1236915"/>
              <a:gd name="connsiteX1" fmla="*/ 416931 w 769144"/>
              <a:gd name="connsiteY1" fmla="*/ 46079 h 1236915"/>
              <a:gd name="connsiteX2" fmla="*/ 769144 w 769144"/>
              <a:gd name="connsiteY2" fmla="*/ 896397 h 1236915"/>
              <a:gd name="connsiteX3" fmla="*/ 744713 w 769144"/>
              <a:gd name="connsiteY3" fmla="*/ 1138749 h 1236915"/>
              <a:gd name="connsiteX4" fmla="*/ 737531 w 769144"/>
              <a:gd name="connsiteY4" fmla="*/ 1166683 h 1236915"/>
              <a:gd name="connsiteX5" fmla="*/ 693352 w 769144"/>
              <a:gd name="connsiteY5" fmla="*/ 1182852 h 1236915"/>
              <a:gd name="connsiteX6" fmla="*/ 335756 w 769144"/>
              <a:gd name="connsiteY6" fmla="*/ 1236915 h 1236915"/>
              <a:gd name="connsiteX7" fmla="*/ 93404 w 769144"/>
              <a:gd name="connsiteY7" fmla="*/ 1212484 h 1236915"/>
              <a:gd name="connsiteX8" fmla="*/ 49028 w 769144"/>
              <a:gd name="connsiteY8" fmla="*/ 1201074 h 1236915"/>
              <a:gd name="connsiteX9" fmla="*/ 24431 w 769144"/>
              <a:gd name="connsiteY9" fmla="*/ 1105411 h 1236915"/>
              <a:gd name="connsiteX10" fmla="*/ 0 w 769144"/>
              <a:gd name="connsiteY10" fmla="*/ 863059 h 1236915"/>
              <a:gd name="connsiteX11" fmla="*/ 352213 w 769144"/>
              <a:gd name="connsiteY11" fmla="*/ 12741 h 1236915"/>
              <a:gd name="connsiteX12" fmla="*/ 366232 w 769144"/>
              <a:gd name="connsiteY12" fmla="*/ 0 h 12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144" h="1236915">
                <a:moveTo>
                  <a:pt x="366232" y="0"/>
                </a:moveTo>
                <a:lnTo>
                  <a:pt x="416931" y="46079"/>
                </a:lnTo>
                <a:cubicBezTo>
                  <a:pt x="634546" y="263694"/>
                  <a:pt x="769144" y="564327"/>
                  <a:pt x="769144" y="896397"/>
                </a:cubicBezTo>
                <a:cubicBezTo>
                  <a:pt x="769144" y="979415"/>
                  <a:pt x="760732" y="1060467"/>
                  <a:pt x="744713" y="1138749"/>
                </a:cubicBezTo>
                <a:lnTo>
                  <a:pt x="737531" y="1166683"/>
                </a:lnTo>
                <a:lnTo>
                  <a:pt x="693352" y="1182852"/>
                </a:lnTo>
                <a:cubicBezTo>
                  <a:pt x="580388" y="1217987"/>
                  <a:pt x="460282" y="1236915"/>
                  <a:pt x="335756" y="1236915"/>
                </a:cubicBezTo>
                <a:cubicBezTo>
                  <a:pt x="252739" y="1236915"/>
                  <a:pt x="171686" y="1228503"/>
                  <a:pt x="93404" y="1212484"/>
                </a:cubicBezTo>
                <a:lnTo>
                  <a:pt x="49028" y="1201074"/>
                </a:lnTo>
                <a:lnTo>
                  <a:pt x="24431" y="1105411"/>
                </a:lnTo>
                <a:cubicBezTo>
                  <a:pt x="8413" y="1027129"/>
                  <a:pt x="0" y="946077"/>
                  <a:pt x="0" y="863059"/>
                </a:cubicBezTo>
                <a:cubicBezTo>
                  <a:pt x="0" y="530989"/>
                  <a:pt x="134598" y="230356"/>
                  <a:pt x="352213" y="12741"/>
                </a:cubicBezTo>
                <a:lnTo>
                  <a:pt x="366232" y="0"/>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05052-532B-4E27-B03A-56C82F8CC915}"/>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729883-666A-467D-A6FC-D7F6C929777E}"/>
                  </a:ext>
                </a:extLst>
              </p:cNvPr>
              <p:cNvSpPr>
                <a:spLocks noGrp="1"/>
              </p:cNvSpPr>
              <p:nvPr>
                <p:ph idx="1"/>
              </p:nvPr>
            </p:nvSpPr>
            <p:spPr>
              <a:xfrm>
                <a:off x="575240" y="1463857"/>
                <a:ext cx="11464360" cy="1136468"/>
              </a:xfrm>
            </p:spPr>
            <p:txBody>
              <a:bodyPr/>
              <a:lstStyle/>
              <a:p>
                <a:r>
                  <a:rPr lang="en-US" dirty="0"/>
                  <a:t>For three sets: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3729883-666A-467D-A6FC-D7F6C929777E}"/>
                  </a:ext>
                </a:extLst>
              </p:cNvPr>
              <p:cNvSpPr>
                <a:spLocks noGrp="1" noRot="1" noChangeAspect="1" noMove="1" noResize="1" noEditPoints="1" noAdjustHandles="1" noChangeArrowheads="1" noChangeShapeType="1" noTextEdit="1"/>
              </p:cNvSpPr>
              <p:nvPr>
                <p:ph idx="1"/>
              </p:nvPr>
            </p:nvSpPr>
            <p:spPr>
              <a:xfrm>
                <a:off x="575240" y="1463857"/>
                <a:ext cx="11464360" cy="1136468"/>
              </a:xfrm>
              <a:blipFill>
                <a:blip r:embed="rId3"/>
                <a:stretch>
                  <a:fillRect l="-638" t="-9091"/>
                </a:stretch>
              </a:blipFill>
            </p:spPr>
            <p:txBody>
              <a:bodyPr/>
              <a:lstStyle/>
              <a:p>
                <a:r>
                  <a:rPr lang="en-US">
                    <a:noFill/>
                  </a:rPr>
                  <a:t> </a:t>
                </a:r>
              </a:p>
            </p:txBody>
          </p:sp>
        </mc:Fallback>
      </mc:AlternateContent>
      <p:sp>
        <p:nvSpPr>
          <p:cNvPr id="14" name="Freeform: Shape 13">
            <a:extLst>
              <a:ext uri="{FF2B5EF4-FFF2-40B4-BE49-F238E27FC236}">
                <a16:creationId xmlns:a16="http://schemas.microsoft.com/office/drawing/2014/main" id="{0D8B4940-A655-4414-A8C9-8B40D436BC0E}"/>
              </a:ext>
            </a:extLst>
          </p:cNvPr>
          <p:cNvSpPr/>
          <p:nvPr/>
        </p:nvSpPr>
        <p:spPr>
          <a:xfrm>
            <a:off x="6137494" y="3429001"/>
            <a:ext cx="1172055" cy="1506155"/>
          </a:xfrm>
          <a:custGeom>
            <a:avLst/>
            <a:gdLst>
              <a:gd name="connsiteX0" fmla="*/ 836299 w 1172055"/>
              <a:gd name="connsiteY0" fmla="*/ 0 h 1506155"/>
              <a:gd name="connsiteX1" fmla="*/ 1078651 w 1172055"/>
              <a:gd name="connsiteY1" fmla="*/ 24431 h 1506155"/>
              <a:gd name="connsiteX2" fmla="*/ 1123027 w 1172055"/>
              <a:gd name="connsiteY2" fmla="*/ 35841 h 1506155"/>
              <a:gd name="connsiteX3" fmla="*/ 1147624 w 1172055"/>
              <a:gd name="connsiteY3" fmla="*/ 131504 h 1506155"/>
              <a:gd name="connsiteX4" fmla="*/ 1172055 w 1172055"/>
              <a:gd name="connsiteY4" fmla="*/ 373856 h 1506155"/>
              <a:gd name="connsiteX5" fmla="*/ 437604 w 1172055"/>
              <a:gd name="connsiteY5" fmla="*/ 1481886 h 1506155"/>
              <a:gd name="connsiteX6" fmla="*/ 371299 w 1172055"/>
              <a:gd name="connsiteY6" fmla="*/ 1506155 h 1506155"/>
              <a:gd name="connsiteX7" fmla="*/ 378481 w 1172055"/>
              <a:gd name="connsiteY7" fmla="*/ 1478221 h 1506155"/>
              <a:gd name="connsiteX8" fmla="*/ 402912 w 1172055"/>
              <a:gd name="connsiteY8" fmla="*/ 1235869 h 1506155"/>
              <a:gd name="connsiteX9" fmla="*/ 50699 w 1172055"/>
              <a:gd name="connsiteY9" fmla="*/ 385551 h 1506155"/>
              <a:gd name="connsiteX10" fmla="*/ 0 w 1172055"/>
              <a:gd name="connsiteY10" fmla="*/ 339472 h 1506155"/>
              <a:gd name="connsiteX11" fmla="*/ 71377 w 1172055"/>
              <a:gd name="connsiteY11" fmla="*/ 274599 h 1506155"/>
              <a:gd name="connsiteX12" fmla="*/ 836299 w 1172055"/>
              <a:gd name="connsiteY12" fmla="*/ 0 h 150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2055" h="1506155">
                <a:moveTo>
                  <a:pt x="836299" y="0"/>
                </a:moveTo>
                <a:cubicBezTo>
                  <a:pt x="919317" y="0"/>
                  <a:pt x="1000369" y="8412"/>
                  <a:pt x="1078651" y="24431"/>
                </a:cubicBezTo>
                <a:lnTo>
                  <a:pt x="1123027" y="35841"/>
                </a:lnTo>
                <a:lnTo>
                  <a:pt x="1147624" y="131504"/>
                </a:lnTo>
                <a:cubicBezTo>
                  <a:pt x="1163643" y="209786"/>
                  <a:pt x="1172055" y="290839"/>
                  <a:pt x="1172055" y="373856"/>
                </a:cubicBezTo>
                <a:cubicBezTo>
                  <a:pt x="1172055" y="871961"/>
                  <a:pt x="869210" y="1299332"/>
                  <a:pt x="437604" y="1481886"/>
                </a:cubicBezTo>
                <a:lnTo>
                  <a:pt x="371299" y="1506155"/>
                </a:lnTo>
                <a:lnTo>
                  <a:pt x="378481" y="1478221"/>
                </a:lnTo>
                <a:cubicBezTo>
                  <a:pt x="394500" y="1399939"/>
                  <a:pt x="402912" y="1318887"/>
                  <a:pt x="402912" y="1235869"/>
                </a:cubicBezTo>
                <a:cubicBezTo>
                  <a:pt x="402912" y="903799"/>
                  <a:pt x="268314" y="603166"/>
                  <a:pt x="50699" y="385551"/>
                </a:cubicBezTo>
                <a:lnTo>
                  <a:pt x="0" y="339472"/>
                </a:lnTo>
                <a:lnTo>
                  <a:pt x="71377" y="274599"/>
                </a:lnTo>
                <a:cubicBezTo>
                  <a:pt x="279246" y="103052"/>
                  <a:pt x="545738" y="0"/>
                  <a:pt x="836299" y="0"/>
                </a:cubicBezTo>
                <a:close/>
              </a:path>
            </a:pathLst>
          </a:custGeom>
          <a:solidFill>
            <a:srgbClr val="FFA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A6898A-E1A7-4A12-BDB1-0D254BDC5F5E}"/>
              </a:ext>
            </a:extLst>
          </p:cNvPr>
          <p:cNvSpPr/>
          <p:nvPr/>
        </p:nvSpPr>
        <p:spPr>
          <a:xfrm>
            <a:off x="4893470" y="3462338"/>
            <a:ext cx="1233007" cy="1507208"/>
          </a:xfrm>
          <a:custGeom>
            <a:avLst/>
            <a:gdLst>
              <a:gd name="connsiteX0" fmla="*/ 433388 w 1233007"/>
              <a:gd name="connsiteY0" fmla="*/ 0 h 1507208"/>
              <a:gd name="connsiteX1" fmla="*/ 1198310 w 1233007"/>
              <a:gd name="connsiteY1" fmla="*/ 274599 h 1507208"/>
              <a:gd name="connsiteX2" fmla="*/ 1233007 w 1233007"/>
              <a:gd name="connsiteY2" fmla="*/ 306134 h 1507208"/>
              <a:gd name="connsiteX3" fmla="*/ 1218988 w 1233007"/>
              <a:gd name="connsiteY3" fmla="*/ 318875 h 1507208"/>
              <a:gd name="connsiteX4" fmla="*/ 866775 w 1233007"/>
              <a:gd name="connsiteY4" fmla="*/ 1169193 h 1507208"/>
              <a:gd name="connsiteX5" fmla="*/ 891206 w 1233007"/>
              <a:gd name="connsiteY5" fmla="*/ 1411545 h 1507208"/>
              <a:gd name="connsiteX6" fmla="*/ 915803 w 1233007"/>
              <a:gd name="connsiteY6" fmla="*/ 1507208 h 1507208"/>
              <a:gd name="connsiteX7" fmla="*/ 844935 w 1233007"/>
              <a:gd name="connsiteY7" fmla="*/ 1488986 h 1507208"/>
              <a:gd name="connsiteX8" fmla="*/ 0 w 1233007"/>
              <a:gd name="connsiteY8" fmla="*/ 340518 h 1507208"/>
              <a:gd name="connsiteX9" fmla="*/ 24431 w 1233007"/>
              <a:gd name="connsiteY9" fmla="*/ 98166 h 1507208"/>
              <a:gd name="connsiteX10" fmla="*/ 31614 w 1233007"/>
              <a:gd name="connsiteY10" fmla="*/ 70233 h 1507208"/>
              <a:gd name="connsiteX11" fmla="*/ 75792 w 1233007"/>
              <a:gd name="connsiteY11" fmla="*/ 54063 h 1507208"/>
              <a:gd name="connsiteX12" fmla="*/ 433388 w 1233007"/>
              <a:gd name="connsiteY12" fmla="*/ 0 h 150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007" h="1507208">
                <a:moveTo>
                  <a:pt x="433388" y="0"/>
                </a:moveTo>
                <a:cubicBezTo>
                  <a:pt x="723949" y="0"/>
                  <a:pt x="990442" y="103052"/>
                  <a:pt x="1198310" y="274599"/>
                </a:cubicBezTo>
                <a:lnTo>
                  <a:pt x="1233007" y="306134"/>
                </a:lnTo>
                <a:lnTo>
                  <a:pt x="1218988" y="318875"/>
                </a:lnTo>
                <a:cubicBezTo>
                  <a:pt x="1001373" y="536490"/>
                  <a:pt x="866775" y="837123"/>
                  <a:pt x="866775" y="1169193"/>
                </a:cubicBezTo>
                <a:cubicBezTo>
                  <a:pt x="866775" y="1252211"/>
                  <a:pt x="875188" y="1333263"/>
                  <a:pt x="891206" y="1411545"/>
                </a:cubicBezTo>
                <a:lnTo>
                  <a:pt x="915803" y="1507208"/>
                </a:lnTo>
                <a:lnTo>
                  <a:pt x="844935" y="1488986"/>
                </a:lnTo>
                <a:cubicBezTo>
                  <a:pt x="355422" y="1336732"/>
                  <a:pt x="0" y="880132"/>
                  <a:pt x="0" y="340518"/>
                </a:cubicBezTo>
                <a:cubicBezTo>
                  <a:pt x="0" y="257501"/>
                  <a:pt x="8413" y="176448"/>
                  <a:pt x="24431" y="98166"/>
                </a:cubicBezTo>
                <a:lnTo>
                  <a:pt x="31614" y="70233"/>
                </a:lnTo>
                <a:lnTo>
                  <a:pt x="75792" y="54063"/>
                </a:lnTo>
                <a:cubicBezTo>
                  <a:pt x="188757" y="18928"/>
                  <a:pt x="308862" y="0"/>
                  <a:pt x="433388" y="0"/>
                </a:cubicBezTo>
                <a:close/>
              </a:path>
            </a:pathLst>
          </a:custGeom>
          <a:solidFill>
            <a:srgbClr val="A9D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E57724B-6645-4E1D-9E0E-BAB19C64E530}"/>
              </a:ext>
            </a:extLst>
          </p:cNvPr>
          <p:cNvSpPr/>
          <p:nvPr/>
        </p:nvSpPr>
        <p:spPr>
          <a:xfrm>
            <a:off x="5809273" y="4935156"/>
            <a:ext cx="688503" cy="592773"/>
          </a:xfrm>
          <a:custGeom>
            <a:avLst/>
            <a:gdLst>
              <a:gd name="connsiteX0" fmla="*/ 688503 w 688503"/>
              <a:gd name="connsiteY0" fmla="*/ 0 h 592773"/>
              <a:gd name="connsiteX1" fmla="*/ 666053 w 688503"/>
              <a:gd name="connsiteY1" fmla="*/ 87310 h 592773"/>
              <a:gd name="connsiteX2" fmla="*/ 367903 w 688503"/>
              <a:gd name="connsiteY2" fmla="*/ 580032 h 592773"/>
              <a:gd name="connsiteX3" fmla="*/ 353885 w 688503"/>
              <a:gd name="connsiteY3" fmla="*/ 592773 h 592773"/>
              <a:gd name="connsiteX4" fmla="*/ 303185 w 688503"/>
              <a:gd name="connsiteY4" fmla="*/ 546694 h 592773"/>
              <a:gd name="connsiteX5" fmla="*/ 5035 w 688503"/>
              <a:gd name="connsiteY5" fmla="*/ 53972 h 592773"/>
              <a:gd name="connsiteX6" fmla="*/ 0 w 688503"/>
              <a:gd name="connsiteY6" fmla="*/ 34391 h 592773"/>
              <a:gd name="connsiteX7" fmla="*/ 44376 w 688503"/>
              <a:gd name="connsiteY7" fmla="*/ 45801 h 592773"/>
              <a:gd name="connsiteX8" fmla="*/ 286728 w 688503"/>
              <a:gd name="connsiteY8" fmla="*/ 70232 h 592773"/>
              <a:gd name="connsiteX9" fmla="*/ 644324 w 688503"/>
              <a:gd name="connsiteY9" fmla="*/ 16169 h 592773"/>
              <a:gd name="connsiteX10" fmla="*/ 688503 w 688503"/>
              <a:gd name="connsiteY10" fmla="*/ 0 h 59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503" h="592773">
                <a:moveTo>
                  <a:pt x="688503" y="0"/>
                </a:moveTo>
                <a:lnTo>
                  <a:pt x="666053" y="87310"/>
                </a:lnTo>
                <a:cubicBezTo>
                  <a:pt x="607494" y="275584"/>
                  <a:pt x="503913" y="444023"/>
                  <a:pt x="367903" y="580032"/>
                </a:cubicBezTo>
                <a:lnTo>
                  <a:pt x="353885" y="592773"/>
                </a:lnTo>
                <a:lnTo>
                  <a:pt x="303185" y="546694"/>
                </a:lnTo>
                <a:cubicBezTo>
                  <a:pt x="167176" y="410685"/>
                  <a:pt x="63595" y="242246"/>
                  <a:pt x="5035" y="53972"/>
                </a:cubicBezTo>
                <a:lnTo>
                  <a:pt x="0" y="34391"/>
                </a:lnTo>
                <a:lnTo>
                  <a:pt x="44376" y="45801"/>
                </a:lnTo>
                <a:cubicBezTo>
                  <a:pt x="122658" y="61820"/>
                  <a:pt x="203711" y="70232"/>
                  <a:pt x="286728" y="70232"/>
                </a:cubicBezTo>
                <a:cubicBezTo>
                  <a:pt x="411254" y="70232"/>
                  <a:pt x="531360" y="51304"/>
                  <a:pt x="644324" y="16169"/>
                </a:cubicBezTo>
                <a:lnTo>
                  <a:pt x="688503" y="0"/>
                </a:lnTo>
                <a:close/>
              </a:path>
            </a:pathLst>
          </a:cu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51C05D6-3DC5-452D-8098-A4BB11AD1B44}"/>
              </a:ext>
            </a:extLst>
          </p:cNvPr>
          <p:cNvSpPr/>
          <p:nvPr/>
        </p:nvSpPr>
        <p:spPr>
          <a:xfrm>
            <a:off x="4925083" y="2600326"/>
            <a:ext cx="2324420" cy="1168147"/>
          </a:xfrm>
          <a:custGeom>
            <a:avLst/>
            <a:gdLst>
              <a:gd name="connsiteX0" fmla="*/ 1170917 w 2324420"/>
              <a:gd name="connsiteY0" fmla="*/ 0 h 1168147"/>
              <a:gd name="connsiteX1" fmla="*/ 2319385 w 2324420"/>
              <a:gd name="connsiteY1" fmla="*/ 844935 h 1168147"/>
              <a:gd name="connsiteX2" fmla="*/ 2324420 w 2324420"/>
              <a:gd name="connsiteY2" fmla="*/ 864516 h 1168147"/>
              <a:gd name="connsiteX3" fmla="*/ 2280044 w 2324420"/>
              <a:gd name="connsiteY3" fmla="*/ 853106 h 1168147"/>
              <a:gd name="connsiteX4" fmla="*/ 2037692 w 2324420"/>
              <a:gd name="connsiteY4" fmla="*/ 828675 h 1168147"/>
              <a:gd name="connsiteX5" fmla="*/ 1272770 w 2324420"/>
              <a:gd name="connsiteY5" fmla="*/ 1103274 h 1168147"/>
              <a:gd name="connsiteX6" fmla="*/ 1201393 w 2324420"/>
              <a:gd name="connsiteY6" fmla="*/ 1168147 h 1168147"/>
              <a:gd name="connsiteX7" fmla="*/ 1166696 w 2324420"/>
              <a:gd name="connsiteY7" fmla="*/ 1136612 h 1168147"/>
              <a:gd name="connsiteX8" fmla="*/ 401774 w 2324420"/>
              <a:gd name="connsiteY8" fmla="*/ 862013 h 1168147"/>
              <a:gd name="connsiteX9" fmla="*/ 44178 w 2324420"/>
              <a:gd name="connsiteY9" fmla="*/ 916076 h 1168147"/>
              <a:gd name="connsiteX10" fmla="*/ 0 w 2324420"/>
              <a:gd name="connsiteY10" fmla="*/ 932246 h 1168147"/>
              <a:gd name="connsiteX11" fmla="*/ 22449 w 2324420"/>
              <a:gd name="connsiteY11" fmla="*/ 844935 h 1168147"/>
              <a:gd name="connsiteX12" fmla="*/ 1170917 w 2324420"/>
              <a:gd name="connsiteY12" fmla="*/ 0 h 11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20" h="1168147">
                <a:moveTo>
                  <a:pt x="1170917" y="0"/>
                </a:moveTo>
                <a:cubicBezTo>
                  <a:pt x="1710531" y="0"/>
                  <a:pt x="2167131" y="355422"/>
                  <a:pt x="2319385" y="844935"/>
                </a:cubicBezTo>
                <a:lnTo>
                  <a:pt x="2324420" y="864516"/>
                </a:lnTo>
                <a:lnTo>
                  <a:pt x="2280044" y="853106"/>
                </a:lnTo>
                <a:cubicBezTo>
                  <a:pt x="2201762" y="837087"/>
                  <a:pt x="2120710" y="828675"/>
                  <a:pt x="2037692" y="828675"/>
                </a:cubicBezTo>
                <a:cubicBezTo>
                  <a:pt x="1747131" y="828675"/>
                  <a:pt x="1480639" y="931727"/>
                  <a:pt x="1272770" y="1103274"/>
                </a:cubicBezTo>
                <a:lnTo>
                  <a:pt x="1201393" y="1168147"/>
                </a:lnTo>
                <a:lnTo>
                  <a:pt x="1166696" y="1136612"/>
                </a:lnTo>
                <a:cubicBezTo>
                  <a:pt x="958828" y="965065"/>
                  <a:pt x="692335" y="862013"/>
                  <a:pt x="401774" y="862013"/>
                </a:cubicBezTo>
                <a:cubicBezTo>
                  <a:pt x="277248" y="862013"/>
                  <a:pt x="157143" y="880941"/>
                  <a:pt x="44178" y="916076"/>
                </a:cubicBezTo>
                <a:lnTo>
                  <a:pt x="0" y="932246"/>
                </a:lnTo>
                <a:lnTo>
                  <a:pt x="22449" y="844935"/>
                </a:lnTo>
                <a:cubicBezTo>
                  <a:pt x="174704" y="355422"/>
                  <a:pt x="631303" y="0"/>
                  <a:pt x="1170917" y="0"/>
                </a:cubicBezTo>
                <a:close/>
              </a:path>
            </a:pathLst>
          </a:custGeom>
          <a:solidFill>
            <a:srgbClr val="A9D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B55A4FA-82EB-4347-B989-DB8E2ECB2B03}"/>
              </a:ext>
            </a:extLst>
          </p:cNvPr>
          <p:cNvSpPr/>
          <p:nvPr/>
        </p:nvSpPr>
        <p:spPr>
          <a:xfrm>
            <a:off x="6165240" y="3462338"/>
            <a:ext cx="2002149" cy="2369221"/>
          </a:xfrm>
          <a:custGeom>
            <a:avLst/>
            <a:gdLst>
              <a:gd name="connsiteX0" fmla="*/ 1086346 w 2002149"/>
              <a:gd name="connsiteY0" fmla="*/ 0 h 2369221"/>
              <a:gd name="connsiteX1" fmla="*/ 1157214 w 2002149"/>
              <a:gd name="connsiteY1" fmla="*/ 18222 h 2369221"/>
              <a:gd name="connsiteX2" fmla="*/ 2002149 w 2002149"/>
              <a:gd name="connsiteY2" fmla="*/ 1166690 h 2369221"/>
              <a:gd name="connsiteX3" fmla="*/ 799618 w 2002149"/>
              <a:gd name="connsiteY3" fmla="*/ 2369221 h 2369221"/>
              <a:gd name="connsiteX4" fmla="*/ 34696 w 2002149"/>
              <a:gd name="connsiteY4" fmla="*/ 2094622 h 2369221"/>
              <a:gd name="connsiteX5" fmla="*/ 0 w 2002149"/>
              <a:gd name="connsiteY5" fmla="*/ 2063087 h 2369221"/>
              <a:gd name="connsiteX6" fmla="*/ 14018 w 2002149"/>
              <a:gd name="connsiteY6" fmla="*/ 2050346 h 2369221"/>
              <a:gd name="connsiteX7" fmla="*/ 312168 w 2002149"/>
              <a:gd name="connsiteY7" fmla="*/ 1557624 h 2369221"/>
              <a:gd name="connsiteX8" fmla="*/ 334618 w 2002149"/>
              <a:gd name="connsiteY8" fmla="*/ 1470314 h 2369221"/>
              <a:gd name="connsiteX9" fmla="*/ 400923 w 2002149"/>
              <a:gd name="connsiteY9" fmla="*/ 1446045 h 2369221"/>
              <a:gd name="connsiteX10" fmla="*/ 1135374 w 2002149"/>
              <a:gd name="connsiteY10" fmla="*/ 338015 h 2369221"/>
              <a:gd name="connsiteX11" fmla="*/ 1110943 w 2002149"/>
              <a:gd name="connsiteY11" fmla="*/ 95663 h 2369221"/>
              <a:gd name="connsiteX12" fmla="*/ 1086346 w 2002149"/>
              <a:gd name="connsiteY12" fmla="*/ 0 h 23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149" h="2369221">
                <a:moveTo>
                  <a:pt x="1086346" y="0"/>
                </a:moveTo>
                <a:lnTo>
                  <a:pt x="1157214" y="18222"/>
                </a:lnTo>
                <a:cubicBezTo>
                  <a:pt x="1646727" y="170477"/>
                  <a:pt x="2002149" y="627076"/>
                  <a:pt x="2002149" y="1166690"/>
                </a:cubicBezTo>
                <a:cubicBezTo>
                  <a:pt x="2002149" y="1830830"/>
                  <a:pt x="1463758" y="2369221"/>
                  <a:pt x="799618" y="2369221"/>
                </a:cubicBezTo>
                <a:cubicBezTo>
                  <a:pt x="509057" y="2369221"/>
                  <a:pt x="242565" y="2266170"/>
                  <a:pt x="34696" y="2094622"/>
                </a:cubicBezTo>
                <a:lnTo>
                  <a:pt x="0" y="2063087"/>
                </a:lnTo>
                <a:lnTo>
                  <a:pt x="14018" y="2050346"/>
                </a:lnTo>
                <a:cubicBezTo>
                  <a:pt x="150028" y="1914337"/>
                  <a:pt x="253609" y="1745898"/>
                  <a:pt x="312168" y="1557624"/>
                </a:cubicBezTo>
                <a:lnTo>
                  <a:pt x="334618" y="1470314"/>
                </a:lnTo>
                <a:lnTo>
                  <a:pt x="400923" y="1446045"/>
                </a:lnTo>
                <a:cubicBezTo>
                  <a:pt x="832529" y="1263491"/>
                  <a:pt x="1135374" y="836120"/>
                  <a:pt x="1135374" y="338015"/>
                </a:cubicBezTo>
                <a:cubicBezTo>
                  <a:pt x="1135374" y="254998"/>
                  <a:pt x="1126962" y="173945"/>
                  <a:pt x="1110943" y="95663"/>
                </a:cubicBezTo>
                <a:lnTo>
                  <a:pt x="1086346" y="0"/>
                </a:lnTo>
                <a:close/>
              </a:path>
            </a:pathLst>
          </a:custGeom>
          <a:solidFill>
            <a:srgbClr val="FFA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AABCEDE-8E9F-4C45-B82D-FFD716E91994}"/>
              </a:ext>
            </a:extLst>
          </p:cNvPr>
          <p:cNvSpPr/>
          <p:nvPr/>
        </p:nvSpPr>
        <p:spPr>
          <a:xfrm>
            <a:off x="4126409" y="3531059"/>
            <a:ext cx="2038831" cy="2334829"/>
          </a:xfrm>
          <a:custGeom>
            <a:avLst/>
            <a:gdLst>
              <a:gd name="connsiteX0" fmla="*/ 800757 w 2038831"/>
              <a:gd name="connsiteY0" fmla="*/ 0 h 2334829"/>
              <a:gd name="connsiteX1" fmla="*/ 793574 w 2038831"/>
              <a:gd name="connsiteY1" fmla="*/ 27933 h 2334829"/>
              <a:gd name="connsiteX2" fmla="*/ 769143 w 2038831"/>
              <a:gd name="connsiteY2" fmla="*/ 270285 h 2334829"/>
              <a:gd name="connsiteX3" fmla="*/ 1614078 w 2038831"/>
              <a:gd name="connsiteY3" fmla="*/ 1418753 h 2334829"/>
              <a:gd name="connsiteX4" fmla="*/ 1684946 w 2038831"/>
              <a:gd name="connsiteY4" fmla="*/ 1436975 h 2334829"/>
              <a:gd name="connsiteX5" fmla="*/ 1689981 w 2038831"/>
              <a:gd name="connsiteY5" fmla="*/ 1456556 h 2334829"/>
              <a:gd name="connsiteX6" fmla="*/ 1988131 w 2038831"/>
              <a:gd name="connsiteY6" fmla="*/ 1949278 h 2334829"/>
              <a:gd name="connsiteX7" fmla="*/ 2038831 w 2038831"/>
              <a:gd name="connsiteY7" fmla="*/ 1995357 h 2334829"/>
              <a:gd name="connsiteX8" fmla="*/ 1967453 w 2038831"/>
              <a:gd name="connsiteY8" fmla="*/ 2060230 h 2334829"/>
              <a:gd name="connsiteX9" fmla="*/ 1202531 w 2038831"/>
              <a:gd name="connsiteY9" fmla="*/ 2334829 h 2334829"/>
              <a:gd name="connsiteX10" fmla="*/ 0 w 2038831"/>
              <a:gd name="connsiteY10" fmla="*/ 1132298 h 2334829"/>
              <a:gd name="connsiteX11" fmla="*/ 734451 w 2038831"/>
              <a:gd name="connsiteY11" fmla="*/ 24268 h 2334829"/>
              <a:gd name="connsiteX12" fmla="*/ 800757 w 2038831"/>
              <a:gd name="connsiteY12" fmla="*/ 0 h 233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8831" h="2334829">
                <a:moveTo>
                  <a:pt x="800757" y="0"/>
                </a:moveTo>
                <a:lnTo>
                  <a:pt x="793574" y="27933"/>
                </a:lnTo>
                <a:cubicBezTo>
                  <a:pt x="777556" y="106215"/>
                  <a:pt x="769143" y="187268"/>
                  <a:pt x="769143" y="270285"/>
                </a:cubicBezTo>
                <a:cubicBezTo>
                  <a:pt x="769143" y="809899"/>
                  <a:pt x="1124565" y="1266499"/>
                  <a:pt x="1614078" y="1418753"/>
                </a:cubicBezTo>
                <a:lnTo>
                  <a:pt x="1684946" y="1436975"/>
                </a:lnTo>
                <a:lnTo>
                  <a:pt x="1689981" y="1456556"/>
                </a:lnTo>
                <a:cubicBezTo>
                  <a:pt x="1748541" y="1644830"/>
                  <a:pt x="1852122" y="1813269"/>
                  <a:pt x="1988131" y="1949278"/>
                </a:cubicBezTo>
                <a:lnTo>
                  <a:pt x="2038831" y="1995357"/>
                </a:lnTo>
                <a:lnTo>
                  <a:pt x="1967453" y="2060230"/>
                </a:lnTo>
                <a:cubicBezTo>
                  <a:pt x="1759585" y="2231778"/>
                  <a:pt x="1493092" y="2334829"/>
                  <a:pt x="1202531" y="2334829"/>
                </a:cubicBezTo>
                <a:cubicBezTo>
                  <a:pt x="538391" y="2334829"/>
                  <a:pt x="0" y="1796438"/>
                  <a:pt x="0" y="1132298"/>
                </a:cubicBezTo>
                <a:cubicBezTo>
                  <a:pt x="0" y="634193"/>
                  <a:pt x="302845" y="206822"/>
                  <a:pt x="734451" y="24268"/>
                </a:cubicBezTo>
                <a:lnTo>
                  <a:pt x="800757" y="0"/>
                </a:lnTo>
                <a:close/>
              </a:path>
            </a:pathLst>
          </a:cu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DF2554-8B07-4192-A046-BDE4C4711400}"/>
              </a:ext>
            </a:extLst>
          </p:cNvPr>
          <p:cNvSpPr/>
          <p:nvPr/>
        </p:nvSpPr>
        <p:spPr>
          <a:xfrm>
            <a:off x="2876550" y="2000250"/>
            <a:ext cx="533400" cy="514350"/>
          </a:xfrm>
          <a:prstGeom prst="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FD27B9-811F-5291-FCE9-25E6D515D3D7}"/>
              </a:ext>
            </a:extLst>
          </p:cNvPr>
          <p:cNvSpPr/>
          <p:nvPr/>
        </p:nvSpPr>
        <p:spPr>
          <a:xfrm>
            <a:off x="3738563" y="2000250"/>
            <a:ext cx="533400" cy="51435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23CF2C-4911-7D6A-3D07-0C70BC22D686}"/>
              </a:ext>
            </a:extLst>
          </p:cNvPr>
          <p:cNvSpPr/>
          <p:nvPr/>
        </p:nvSpPr>
        <p:spPr>
          <a:xfrm>
            <a:off x="4626770" y="2000250"/>
            <a:ext cx="533400" cy="514350"/>
          </a:xfrm>
          <a:prstGeom prst="rect">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7D0F5C-1490-47FA-5981-5FC3913633F4}"/>
              </a:ext>
            </a:extLst>
          </p:cNvPr>
          <p:cNvSpPr txBox="1"/>
          <p:nvPr/>
        </p:nvSpPr>
        <p:spPr>
          <a:xfrm>
            <a:off x="5984724" y="2741366"/>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16" name="TextBox 15">
            <a:extLst>
              <a:ext uri="{FF2B5EF4-FFF2-40B4-BE49-F238E27FC236}">
                <a16:creationId xmlns:a16="http://schemas.microsoft.com/office/drawing/2014/main" id="{931DBE9E-F1CB-15F1-12A1-7266D27E85F3}"/>
              </a:ext>
            </a:extLst>
          </p:cNvPr>
          <p:cNvSpPr txBox="1"/>
          <p:nvPr/>
        </p:nvSpPr>
        <p:spPr>
          <a:xfrm>
            <a:off x="7448309" y="4899723"/>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17" name="TextBox 16">
            <a:extLst>
              <a:ext uri="{FF2B5EF4-FFF2-40B4-BE49-F238E27FC236}">
                <a16:creationId xmlns:a16="http://schemas.microsoft.com/office/drawing/2014/main" id="{E7115534-F683-FB7B-9A59-1D2BD7C411C9}"/>
              </a:ext>
            </a:extLst>
          </p:cNvPr>
          <p:cNvSpPr txBox="1"/>
          <p:nvPr/>
        </p:nvSpPr>
        <p:spPr>
          <a:xfrm>
            <a:off x="4480291" y="4899722"/>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18" name="TextBox 17">
            <a:extLst>
              <a:ext uri="{FF2B5EF4-FFF2-40B4-BE49-F238E27FC236}">
                <a16:creationId xmlns:a16="http://schemas.microsoft.com/office/drawing/2014/main" id="{AC7DFFE8-C343-8774-5DCF-DC0A9122EA72}"/>
              </a:ext>
            </a:extLst>
          </p:cNvPr>
          <p:cNvSpPr txBox="1"/>
          <p:nvPr/>
        </p:nvSpPr>
        <p:spPr>
          <a:xfrm>
            <a:off x="5944986" y="4202836"/>
            <a:ext cx="361032" cy="492443"/>
          </a:xfrm>
          <a:prstGeom prst="rect">
            <a:avLst/>
          </a:prstGeom>
          <a:noFill/>
        </p:spPr>
        <p:txBody>
          <a:bodyPr wrap="square">
            <a:spAutoFit/>
          </a:bodyPr>
          <a:lstStyle/>
          <a:p>
            <a:r>
              <a:rPr lang="en-US" sz="2600" b="1" dirty="0">
                <a:solidFill>
                  <a:schemeClr val="bg1"/>
                </a:solidFill>
                <a:latin typeface="Segoe UI" panose="020B0502040204020203" pitchFamily="34" charset="0"/>
                <a:cs typeface="Segoe UI" panose="020B0502040204020203" pitchFamily="34" charset="0"/>
              </a:rPr>
              <a:t>1</a:t>
            </a:r>
          </a:p>
        </p:txBody>
      </p:sp>
      <p:sp>
        <p:nvSpPr>
          <p:cNvPr id="19" name="TextBox 18">
            <a:extLst>
              <a:ext uri="{FF2B5EF4-FFF2-40B4-BE49-F238E27FC236}">
                <a16:creationId xmlns:a16="http://schemas.microsoft.com/office/drawing/2014/main" id="{584847CB-36C5-F032-64AA-D7A030858D39}"/>
              </a:ext>
            </a:extLst>
          </p:cNvPr>
          <p:cNvSpPr txBox="1"/>
          <p:nvPr/>
        </p:nvSpPr>
        <p:spPr>
          <a:xfrm>
            <a:off x="6670982" y="3754795"/>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0" name="TextBox 19">
            <a:extLst>
              <a:ext uri="{FF2B5EF4-FFF2-40B4-BE49-F238E27FC236}">
                <a16:creationId xmlns:a16="http://schemas.microsoft.com/office/drawing/2014/main" id="{85056286-0D16-164E-1151-A75298DC9E2B}"/>
              </a:ext>
            </a:extLst>
          </p:cNvPr>
          <p:cNvSpPr txBox="1"/>
          <p:nvPr/>
        </p:nvSpPr>
        <p:spPr>
          <a:xfrm>
            <a:off x="5984724" y="4943194"/>
            <a:ext cx="361032"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1" name="TextBox 20">
            <a:extLst>
              <a:ext uri="{FF2B5EF4-FFF2-40B4-BE49-F238E27FC236}">
                <a16:creationId xmlns:a16="http://schemas.microsoft.com/office/drawing/2014/main" id="{E3A45126-747E-4B88-CD23-5A07FE7A4870}"/>
              </a:ext>
            </a:extLst>
          </p:cNvPr>
          <p:cNvSpPr txBox="1"/>
          <p:nvPr/>
        </p:nvSpPr>
        <p:spPr>
          <a:xfrm>
            <a:off x="5240233" y="3768473"/>
            <a:ext cx="328211" cy="492443"/>
          </a:xfrm>
          <a:prstGeom prst="rect">
            <a:avLst/>
          </a:prstGeom>
          <a:noFill/>
        </p:spPr>
        <p:txBody>
          <a:bodyPr wrap="square">
            <a:spAutoFit/>
          </a:bodyPr>
          <a:lstStyle/>
          <a:p>
            <a:r>
              <a:rPr lang="en-US" sz="2600" b="1" dirty="0">
                <a:latin typeface="Segoe UI" panose="020B0502040204020203" pitchFamily="34" charset="0"/>
                <a:cs typeface="Segoe UI" panose="020B0502040204020203" pitchFamily="34" charset="0"/>
              </a:rPr>
              <a:t>1</a:t>
            </a:r>
          </a:p>
        </p:txBody>
      </p:sp>
      <p:sp>
        <p:nvSpPr>
          <p:cNvPr id="22" name="Rectangle 21">
            <a:extLst>
              <a:ext uri="{FF2B5EF4-FFF2-40B4-BE49-F238E27FC236}">
                <a16:creationId xmlns:a16="http://schemas.microsoft.com/office/drawing/2014/main" id="{439380A9-6981-FB0B-6053-D5E9BA30BCA9}"/>
              </a:ext>
            </a:extLst>
          </p:cNvPr>
          <p:cNvSpPr/>
          <p:nvPr/>
        </p:nvSpPr>
        <p:spPr>
          <a:xfrm>
            <a:off x="5509972" y="1981867"/>
            <a:ext cx="1176577" cy="51435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F92B80A-F9B1-F051-7A10-E32BE1B5AF85}"/>
              </a:ext>
            </a:extLst>
          </p:cNvPr>
          <p:cNvSpPr/>
          <p:nvPr/>
        </p:nvSpPr>
        <p:spPr>
          <a:xfrm>
            <a:off x="7031832" y="2000250"/>
            <a:ext cx="1176577" cy="514350"/>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E52388B-3851-F06A-D392-684420164945}"/>
              </a:ext>
            </a:extLst>
          </p:cNvPr>
          <p:cNvSpPr/>
          <p:nvPr/>
        </p:nvSpPr>
        <p:spPr>
          <a:xfrm>
            <a:off x="8542026" y="2000250"/>
            <a:ext cx="1176577" cy="514350"/>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3F4FE70-28AA-DCCD-88CB-D99C7AD22816}"/>
              </a:ext>
            </a:extLst>
          </p:cNvPr>
          <p:cNvSpPr/>
          <p:nvPr/>
        </p:nvSpPr>
        <p:spPr>
          <a:xfrm>
            <a:off x="10052220" y="2032091"/>
            <a:ext cx="1815930" cy="51435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61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9577-9CED-47F8-B130-DDF910F85C80}"/>
              </a:ext>
            </a:extLst>
          </p:cNvPr>
          <p:cNvSpPr>
            <a:spLocks noGrp="1"/>
          </p:cNvSpPr>
          <p:nvPr>
            <p:ph type="title"/>
          </p:nvPr>
        </p:nvSpPr>
        <p:spPr/>
        <p:txBody>
          <a:bodyPr/>
          <a:lstStyle/>
          <a:p>
            <a:r>
              <a:rPr lang="en-US" dirty="0"/>
              <a:t>In general: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D6840F-BE06-4AB3-954D-9609FC77AC0D}"/>
                  </a:ext>
                </a:extLst>
              </p:cNvPr>
              <p:cNvSpPr>
                <a:spLocks noGrp="1"/>
              </p:cNvSpPr>
              <p:nvPr>
                <p:ph idx="1"/>
              </p:nvPr>
            </p:nvSpPr>
            <p:spPr>
              <a:xfrm>
                <a:off x="367323" y="1463857"/>
                <a:ext cx="11715262" cy="4845504"/>
              </a:xfrm>
            </p:spPr>
            <p:txBody>
              <a:bodyPr>
                <a:normAutofit fontScale="92500" lnSpcReduction="10000"/>
              </a:bodyPr>
              <a:lstStyle/>
              <a:p>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oMath>
                </a14:m>
                <a:endParaRPr lang="en-US" b="0" dirty="0"/>
              </a:p>
              <a:p>
                <a:r>
                  <a:rPr lang="en-US" dirty="0"/>
                  <a:t>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d>
                  </m:oMath>
                </a14:m>
                <a:endParaRPr lang="en-US" b="0" dirty="0"/>
              </a:p>
              <a:p>
                <a:r>
                  <a:rPr lang="en-US" dirty="0"/>
                  <a:t>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d>
                      </m:e>
                    </m:d>
                  </m:oMath>
                </a14:m>
                <a:endParaRPr lang="en-US" b="0" dirty="0"/>
              </a:p>
              <a:p>
                <a:r>
                  <a:rPr lang="en-US" dirty="0"/>
                  <a:t>   </a:t>
                </a:r>
                <a14:m>
                  <m:oMath xmlns:m="http://schemas.openxmlformats.org/officeDocument/2006/math">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d>
                    <m:r>
                      <a:rPr lang="en-US" b="0" i="0" smtClean="0">
                        <a:latin typeface="Cambria Math" panose="02040503050406030204" pitchFamily="18" charset="0"/>
                      </a:rPr>
                      <m:t>)</m:t>
                    </m:r>
                  </m:oMath>
                </a14:m>
                <a:endParaRPr lang="en-US" dirty="0"/>
              </a:p>
              <a:p>
                <a:r>
                  <a:rPr lang="en-US" dirty="0"/>
                  <a:t>   </a:t>
                </a:r>
                <a14:m>
                  <m:oMath xmlns:m="http://schemas.openxmlformats.org/officeDocument/2006/math">
                    <m:r>
                      <a:rPr lang="en-US" b="0" i="1" smtClean="0">
                        <a:latin typeface="Cambria Math" panose="02040503050406030204" pitchFamily="18" charset="0"/>
                      </a:rPr>
                      <m:t>− …</m:t>
                    </m:r>
                  </m:oMath>
                </a14:m>
                <a:endParaRPr lang="en-US" b="0"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a:p>
                <a:endParaRPr lang="en-US" dirty="0"/>
              </a:p>
              <a:p>
                <a:r>
                  <a:rPr lang="en-US" dirty="0"/>
                  <a:t>Add the individual sets, subtract all pairwise intersections, add all three-wise intersections, subtract all four-wise intersections,…, [add/subtract] the </a:t>
                </a:r>
                <a14:m>
                  <m:oMath xmlns:m="http://schemas.openxmlformats.org/officeDocument/2006/math">
                    <m:r>
                      <a:rPr lang="en-US" b="0" i="1" smtClean="0">
                        <a:latin typeface="Cambria Math" panose="02040503050406030204" pitchFamily="18" charset="0"/>
                      </a:rPr>
                      <m:t>𝑛</m:t>
                    </m:r>
                  </m:oMath>
                </a14:m>
                <a:r>
                  <a:rPr lang="en-US" dirty="0"/>
                  <a:t>-wise intersection.</a:t>
                </a:r>
              </a:p>
            </p:txBody>
          </p:sp>
        </mc:Choice>
        <mc:Fallback xmlns="">
          <p:sp>
            <p:nvSpPr>
              <p:cNvPr id="3" name="Content Placeholder 2">
                <a:extLst>
                  <a:ext uri="{FF2B5EF4-FFF2-40B4-BE49-F238E27FC236}">
                    <a16:creationId xmlns:a16="http://schemas.microsoft.com/office/drawing/2014/main" id="{F8D6840F-BE06-4AB3-954D-9609FC77AC0D}"/>
                  </a:ext>
                </a:extLst>
              </p:cNvPr>
              <p:cNvSpPr>
                <a:spLocks noGrp="1" noRot="1" noChangeAspect="1" noMove="1" noResize="1" noEditPoints="1" noAdjustHandles="1" noChangeArrowheads="1" noChangeShapeType="1" noTextEdit="1"/>
              </p:cNvSpPr>
              <p:nvPr>
                <p:ph idx="1"/>
              </p:nvPr>
            </p:nvSpPr>
            <p:spPr>
              <a:xfrm>
                <a:off x="367323" y="1463857"/>
                <a:ext cx="11715262" cy="4845504"/>
              </a:xfrm>
              <a:blipFill>
                <a:blip r:embed="rId2"/>
                <a:stretch>
                  <a:fillRect l="-520"/>
                </a:stretch>
              </a:blipFill>
            </p:spPr>
            <p:txBody>
              <a:bodyPr/>
              <a:lstStyle/>
              <a:p>
                <a:r>
                  <a:rPr lang="en-US">
                    <a:noFill/>
                  </a:rPr>
                  <a:t> </a:t>
                </a:r>
              </a:p>
            </p:txBody>
          </p:sp>
        </mc:Fallback>
      </mc:AlternateContent>
    </p:spTree>
    <p:extLst>
      <p:ext uri="{BB962C8B-B14F-4D97-AF65-F5344CB8AC3E}">
        <p14:creationId xmlns:p14="http://schemas.microsoft.com/office/powerpoint/2010/main" val="40995797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15FB-D45C-4A3C-9D26-09E620B4AD03}"/>
              </a:ext>
            </a:extLst>
          </p:cNvPr>
          <p:cNvSpPr>
            <a:spLocks noGrp="1"/>
          </p:cNvSpPr>
          <p:nvPr>
            <p:ph type="title"/>
          </p:nvPr>
        </p:nvSpPr>
        <p:spPr/>
        <p:txBody>
          <a:bodyPr/>
          <a:lstStyle/>
          <a:p>
            <a:r>
              <a:rPr lang="en-US" dirty="0"/>
              <a:t>Principle of Inclusion-Exclusion</a:t>
            </a:r>
          </a:p>
        </p:txBody>
      </p:sp>
      <p:grpSp>
        <p:nvGrpSpPr>
          <p:cNvPr id="4" name="Group 3">
            <a:extLst>
              <a:ext uri="{FF2B5EF4-FFF2-40B4-BE49-F238E27FC236}">
                <a16:creationId xmlns:a16="http://schemas.microsoft.com/office/drawing/2014/main" id="{935BB0CC-145F-BE58-678E-9F8B5517450E}"/>
              </a:ext>
            </a:extLst>
          </p:cNvPr>
          <p:cNvGrpSpPr/>
          <p:nvPr/>
        </p:nvGrpSpPr>
        <p:grpSpPr>
          <a:xfrm>
            <a:off x="369302" y="1638300"/>
            <a:ext cx="11453395" cy="4800600"/>
            <a:chOff x="1185843" y="3429000"/>
            <a:chExt cx="5829338" cy="268644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00913CE-4063-901A-ABDD-05EEFF9965A1}"/>
                    </a:ext>
                  </a:extLst>
                </p:cNvPr>
                <p:cNvSpPr/>
                <p:nvPr/>
              </p:nvSpPr>
              <p:spPr>
                <a:xfrm>
                  <a:off x="1185843" y="3429000"/>
                  <a:ext cx="5829337" cy="26864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latin typeface="Segoe UI Semibold" panose="020B0702040204020203" pitchFamily="34" charset="0"/>
                    <a:cs typeface="Segoe UI Semibold" panose="020B0702040204020203" pitchFamily="34" charset="0"/>
                  </a:endParaRPr>
                </a:p>
                <a:p>
                  <a:endParaRPr lang="en-US" sz="2800" dirty="0">
                    <a:latin typeface="Segoe UI Semibold" panose="020B0702040204020203" pitchFamily="34" charset="0"/>
                    <a:cs typeface="Segoe UI Semibold" panose="020B0702040204020203" pitchFamily="34" charset="0"/>
                  </a:endParaRPr>
                </a:p>
                <a:p>
                  <a:endParaRPr lang="en-US" sz="2800" dirty="0">
                    <a:latin typeface="Segoe UI Semibold" panose="020B0702040204020203" pitchFamily="34" charset="0"/>
                    <a:cs typeface="Segoe UI Semibold" panose="020B0702040204020203" pitchFamily="34" charset="0"/>
                  </a:endParaRPr>
                </a:p>
                <a:p>
                  <a:endParaRPr lang="en-US" sz="2800" dirty="0">
                    <a:latin typeface="Segoe UI Semibold" panose="020B0702040204020203" pitchFamily="34" charset="0"/>
                    <a:cs typeface="Segoe UI Semibold" panose="020B0702040204020203" pitchFamily="34" charset="0"/>
                  </a:endParaRPr>
                </a:p>
                <a:p>
                  <a:r>
                    <a:rPr lang="en-US" sz="2800" dirty="0">
                      <a:latin typeface="Segoe UI Semibold" panose="020B0702040204020203" pitchFamily="34" charset="0"/>
                      <a:cs typeface="Segoe UI Semibold" panose="020B0702040204020203" pitchFamily="34" charset="0"/>
                    </a:rPr>
                    <a:t>For any two sets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oMath>
                  </a14:m>
                  <a:r>
                    <a:rPr lang="en-US" sz="2800"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𝐵</m:t>
                      </m:r>
                    </m:oMath>
                  </a14:m>
                  <a:r>
                    <a:rPr lang="en-US" sz="2800" dirty="0">
                      <a:latin typeface="Segoe UI Semibold" panose="020B0702040204020203" pitchFamily="34" charset="0"/>
                      <a:cs typeface="Segoe UI Semibold" panose="020B0702040204020203" pitchFamily="34" charset="0"/>
                    </a:rPr>
                    <a:t>:</a:t>
                  </a:r>
                </a:p>
                <a:p>
                  <a:pPr/>
                  <a14:m>
                    <m:oMathPara xmlns:m="http://schemas.openxmlformats.org/officeDocument/2006/math">
                      <m:oMathParaPr>
                        <m:jc m:val="left"/>
                      </m:oMathParaPr>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𝐵</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e>
                        </m:d>
                      </m:oMath>
                    </m:oMathPara>
                  </a14:m>
                  <a:endParaRPr lang="en-US" sz="2800" b="0" dirty="0">
                    <a:latin typeface="Segoe UI Semibold" panose="020B0702040204020203" pitchFamily="34" charset="0"/>
                  </a:endParaRPr>
                </a:p>
                <a:p>
                  <a:endParaRPr lang="en-US" sz="2800" dirty="0">
                    <a:latin typeface="Segoe UI Semibold" panose="020B0702040204020203" pitchFamily="34" charset="0"/>
                    <a:cs typeface="Segoe UI Semibold" panose="020B0702040204020203" pitchFamily="34" charset="0"/>
                  </a:endParaRPr>
                </a:p>
                <a:p>
                  <a:r>
                    <a:rPr lang="en-US" sz="2800" dirty="0">
                      <a:latin typeface="Segoe UI Semibold" panose="020B0702040204020203" pitchFamily="34" charset="0"/>
                      <a:cs typeface="Segoe UI Semibold" panose="020B0702040204020203" pitchFamily="34" charset="0"/>
                    </a:rPr>
                    <a:t>For three sets:</a:t>
                  </a:r>
                </a:p>
                <a:p>
                  <a:pPr/>
                  <a14:m>
                    <m:oMathPara xmlns:m="http://schemas.openxmlformats.org/officeDocument/2006/math">
                      <m:oMathParaPr>
                        <m:jc m:val="left"/>
                      </m:oMathParaPr>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𝐶</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𝐵</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𝐶</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𝐶</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𝐶</m:t>
                            </m:r>
                          </m:e>
                        </m:d>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m:t>
                        </m:r>
                      </m:oMath>
                    </m:oMathPara>
                  </a14:m>
                  <a:endParaRPr lang="en-US" sz="2800" dirty="0"/>
                </a:p>
                <a:p>
                  <a:endParaRPr lang="en-US" sz="2800" dirty="0">
                    <a:latin typeface="Segoe UI Semibold" panose="020B0702040204020203" pitchFamily="34" charset="0"/>
                    <a:cs typeface="Segoe UI Semibold" panose="020B0702040204020203" pitchFamily="34" charset="0"/>
                  </a:endParaRPr>
                </a:p>
                <a:p>
                  <a:r>
                    <a:rPr lang="en-US" sz="2800" dirty="0">
                      <a:latin typeface="Segoe UI Semibold" panose="020B0702040204020203" pitchFamily="34" charset="0"/>
                      <a:cs typeface="Segoe UI Semibold" panose="020B0702040204020203" pitchFamily="34" charset="0"/>
                    </a:rPr>
                    <a:t>For any number of sets: </a:t>
                  </a:r>
                </a:p>
                <a:p>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i="1">
                              <a:latin typeface="Cambria Math" panose="02040503050406030204" pitchFamily="18" charset="0"/>
                            </a:rPr>
                            <m:t>∪</m:t>
                          </m:r>
                          <m:r>
                            <a:rPr lang="en-US" sz="2800" b="0" i="1" smtClean="0">
                              <a:latin typeface="Cambria Math" panose="02040503050406030204" pitchFamily="18" charset="0"/>
                            </a:rPr>
                            <m:t>…</m:t>
                          </m:r>
                        </m:e>
                      </m:d>
                      <m:r>
                        <a:rPr lang="en-US" sz="2800" b="0" i="1" smtClean="0">
                          <a:latin typeface="Cambria Math" panose="02040503050406030204" pitchFamily="18" charset="0"/>
                        </a:rPr>
                        <m:t>=</m:t>
                      </m:r>
                    </m:oMath>
                  </a14:m>
                  <a:r>
                    <a:rPr lang="en-US" sz="2800" dirty="0">
                      <a:latin typeface="Segoe UI Semibold" panose="020B0702040204020203" pitchFamily="34" charset="0"/>
                      <a:cs typeface="Segoe UI Semibold" panose="020B0702040204020203" pitchFamily="34" charset="0"/>
                    </a:rPr>
                    <a:t> singles – doubles + triples – quadruples + ….</a:t>
                  </a:r>
                </a:p>
                <a:p>
                  <a:endParaRPr lang="en-US" sz="2800" dirty="0">
                    <a:latin typeface="Segoe UI Semibold" panose="020B0702040204020203" pitchFamily="34" charset="0"/>
                    <a:cs typeface="Segoe UI Semibold" panose="020B0702040204020203" pitchFamily="34" charset="0"/>
                  </a:endParaRPr>
                </a:p>
                <a:p>
                  <a:endParaRPr lang="en-US" sz="28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B00913CE-4063-901A-ABDD-05EEFF9965A1}"/>
                    </a:ext>
                  </a:extLst>
                </p:cNvPr>
                <p:cNvSpPr>
                  <a:spLocks noRot="1" noChangeAspect="1" noMove="1" noResize="1" noEditPoints="1" noAdjustHandles="1" noChangeArrowheads="1" noChangeShapeType="1" noTextEdit="1"/>
                </p:cNvSpPr>
                <p:nvPr/>
              </p:nvSpPr>
              <p:spPr>
                <a:xfrm>
                  <a:off x="1185843" y="3429000"/>
                  <a:ext cx="5829337" cy="2686444"/>
                </a:xfrm>
                <a:prstGeom prst="rect">
                  <a:avLst/>
                </a:prstGeom>
                <a:blipFill>
                  <a:blip r:embed="rId3"/>
                  <a:stretch>
                    <a:fillRect l="-1118"/>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50093459-0F9D-355F-23DF-10A976DB3BF7}"/>
                </a:ext>
              </a:extLst>
            </p:cNvPr>
            <p:cNvSpPr/>
            <p:nvPr/>
          </p:nvSpPr>
          <p:spPr>
            <a:xfrm>
              <a:off x="1195367" y="3429001"/>
              <a:ext cx="5819814" cy="4821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Principle of Inclusion-Exclusion</a:t>
              </a:r>
            </a:p>
          </p:txBody>
        </p:sp>
      </p:grpSp>
    </p:spTree>
    <p:extLst>
      <p:ext uri="{BB962C8B-B14F-4D97-AF65-F5344CB8AC3E}">
        <p14:creationId xmlns:p14="http://schemas.microsoft.com/office/powerpoint/2010/main" val="711039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0138-3BD4-4273-8A91-D0A9DE08682A}"/>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103C32-D181-4DCD-91A3-A92EFF052C01}"/>
                  </a:ext>
                </a:extLst>
              </p:cNvPr>
              <p:cNvSpPr>
                <a:spLocks noGrp="1"/>
              </p:cNvSpPr>
              <p:nvPr>
                <p:ph idx="1"/>
              </p:nvPr>
            </p:nvSpPr>
            <p:spPr>
              <a:xfrm>
                <a:off x="575240" y="1463856"/>
                <a:ext cx="11187258" cy="5130867"/>
              </a:xfrm>
            </p:spPr>
            <p:txBody>
              <a:bodyPr>
                <a:normAutofit fontScale="92500" lnSpcReduction="20000"/>
              </a:bodyPr>
              <a:lstStyle/>
              <a:p>
                <a:r>
                  <a:rPr lang="en-US" dirty="0"/>
                  <a:t>How many length 5 strings over the alphabet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contain:</a:t>
                </a:r>
              </a:p>
              <a:p>
                <a:r>
                  <a:rPr lang="en-US" dirty="0"/>
                  <a:t>Exactly 2 ‘a’s OR</a:t>
                </a:r>
              </a:p>
              <a:p>
                <a:r>
                  <a:rPr lang="en-US" dirty="0"/>
                  <a:t>Exactly 1 ‘b’ OR</a:t>
                </a:r>
              </a:p>
              <a:p>
                <a:r>
                  <a:rPr lang="en-US" dirty="0"/>
                  <a:t>No ‘x’s</a:t>
                </a:r>
              </a:p>
              <a:p>
                <a:endParaRPr lang="en-US" dirty="0"/>
              </a:p>
              <a:p>
                <a:r>
                  <a:rPr lang="en-US" dirty="0"/>
                  <a:t>For what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do we want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a:t>
                </a:r>
              </a:p>
              <a:p>
                <a14:m>
                  <m:oMath xmlns:m="http://schemas.openxmlformats.org/officeDocument/2006/math">
                    <m:r>
                      <a:rPr lang="en-US" b="0" i="1" smtClean="0">
                        <a:latin typeface="Cambria Math" panose="02040503050406030204" pitchFamily="18" charset="0"/>
                      </a:rPr>
                      <m:t>𝐴</m:t>
                    </m:r>
                  </m:oMath>
                </a14:m>
                <a:r>
                  <a:rPr lang="en-US" dirty="0"/>
                  <a:t> ~ set of length 5 strings with exactly 2 a’s</a:t>
                </a:r>
              </a:p>
              <a:p>
                <a14:m>
                  <m:oMath xmlns:m="http://schemas.openxmlformats.org/officeDocument/2006/math">
                    <m:r>
                      <a:rPr lang="en-US" b="0" i="1" smtClean="0">
                        <a:latin typeface="Cambria Math" panose="02040503050406030204" pitchFamily="18" charset="0"/>
                      </a:rPr>
                      <m:t>𝐵</m:t>
                    </m:r>
                  </m:oMath>
                </a14:m>
                <a:r>
                  <a:rPr lang="en-US" dirty="0"/>
                  <a:t> ~ set of length 5 strings with exactly 1 b</a:t>
                </a:r>
              </a:p>
              <a:p>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 set of length 5 strings with no x’s</a:t>
                </a:r>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 set of strings that fall into at least one of the above sets </a:t>
                </a:r>
              </a:p>
              <a:p>
                <a:pPr lvl="1"/>
                <a:r>
                  <a:rPr lang="en-US" dirty="0"/>
                  <a:t>^ we are interested in the size of this set!</a:t>
                </a:r>
              </a:p>
            </p:txBody>
          </p:sp>
        </mc:Choice>
        <mc:Fallback xmlns="">
          <p:sp>
            <p:nvSpPr>
              <p:cNvPr id="3" name="Content Placeholder 2">
                <a:extLst>
                  <a:ext uri="{FF2B5EF4-FFF2-40B4-BE49-F238E27FC236}">
                    <a16:creationId xmlns:a16="http://schemas.microsoft.com/office/drawing/2014/main" id="{2A103C32-D181-4DCD-91A3-A92EFF052C01}"/>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2"/>
                <a:stretch>
                  <a:fillRect l="-545" t="-3207"/>
                </a:stretch>
              </a:blipFill>
            </p:spPr>
            <p:txBody>
              <a:bodyPr/>
              <a:lstStyle/>
              <a:p>
                <a:r>
                  <a:rPr lang="en-US">
                    <a:noFill/>
                  </a:rPr>
                  <a:t> </a:t>
                </a:r>
              </a:p>
            </p:txBody>
          </p:sp>
        </mc:Fallback>
      </mc:AlternateContent>
    </p:spTree>
    <p:extLst>
      <p:ext uri="{BB962C8B-B14F-4D97-AF65-F5344CB8AC3E}">
        <p14:creationId xmlns:p14="http://schemas.microsoft.com/office/powerpoint/2010/main" val="346973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8134DA-F288-6728-8AE0-91569F2A8278}"/>
              </a:ext>
            </a:extLst>
          </p:cNvPr>
          <p:cNvSpPr/>
          <p:nvPr/>
        </p:nvSpPr>
        <p:spPr>
          <a:xfrm>
            <a:off x="170028" y="108705"/>
            <a:ext cx="2192357" cy="3405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B104E-F4B5-4546-A9C7-45758EAFFF75}"/>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E0EB64-3A6F-4896-A41C-F81A8D1693B8}"/>
                  </a:ext>
                </a:extLst>
              </p:cNvPr>
              <p:cNvSpPr txBox="1"/>
              <p:nvPr/>
            </p:nvSpPr>
            <p:spPr>
              <a:xfrm>
                <a:off x="575239" y="2526941"/>
                <a:ext cx="11763653" cy="44627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𝐴</m:t>
                          </m:r>
                        </m:e>
                      </m:d>
                      <m:r>
                        <a:rPr lang="en-US" sz="2800" i="1">
                          <a:latin typeface="Cambria Math" panose="02040503050406030204" pitchFamily="18" charset="0"/>
                        </a:rPr>
                        <m:t>=</m:t>
                      </m:r>
                    </m:oMath>
                  </m:oMathPara>
                </a14:m>
                <a:endParaRPr lang="en-US" sz="2800" dirty="0"/>
              </a:p>
              <a:p>
                <a:pPr/>
                <a14:m>
                  <m:oMathPara xmlns:m="http://schemas.openxmlformats.org/officeDocument/2006/math">
                    <m:oMathParaPr>
                      <m:jc m:val="left"/>
                    </m:oMathParaPr>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𝐵</m:t>
                          </m:r>
                        </m:e>
                      </m:d>
                      <m:r>
                        <a:rPr lang="en-US" sz="2800" i="1">
                          <a:latin typeface="Cambria Math" panose="02040503050406030204" pitchFamily="18" charset="0"/>
                        </a:rPr>
                        <m:t>= </m:t>
                      </m:r>
                      <m:r>
                        <a:rPr lang="en-US" sz="2800" b="0" i="1" smtClean="0">
                          <a:latin typeface="Cambria Math" panose="02040503050406030204" pitchFamily="18" charset="0"/>
                        </a:rPr>
                        <m:t> </m:t>
                      </m:r>
                    </m:oMath>
                  </m:oMathPara>
                </a14:m>
                <a:endParaRPr lang="en-US" sz="28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𝐶</m:t>
                          </m:r>
                        </m:e>
                      </m:d>
                      <m:r>
                        <a:rPr lang="en-US" sz="2800" i="1">
                          <a:latin typeface="Cambria Math" panose="02040503050406030204" pitchFamily="18" charset="0"/>
                        </a:rPr>
                        <m:t>=</m:t>
                      </m:r>
                    </m:oMath>
                  </m:oMathPara>
                </a14:m>
                <a:endParaRPr lang="en-US" sz="2800" dirty="0"/>
              </a:p>
              <a:p>
                <a:endParaRPr lang="en-US" sz="2500" dirty="0"/>
              </a:p>
              <a:p>
                <a:pPr/>
                <a14:m>
                  <m:oMathPara xmlns:m="http://schemas.openxmlformats.org/officeDocument/2006/math">
                    <m:oMathParaPr>
                      <m:jc m:val="left"/>
                    </m:oMathParaPr>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𝐵</m:t>
                          </m:r>
                        </m:e>
                      </m:d>
                      <m:r>
                        <a:rPr lang="en-US" sz="2800" i="1">
                          <a:latin typeface="Cambria Math" panose="02040503050406030204" pitchFamily="18" charset="0"/>
                          <a:cs typeface="Segoe UI Semilight" panose="020B0402040204020203" pitchFamily="34" charset="0"/>
                        </a:rPr>
                        <m:t>=</m:t>
                      </m:r>
                    </m:oMath>
                  </m:oMathPara>
                </a14:m>
                <a:endParaRPr lang="en-US" sz="2800" i="1" dirty="0">
                  <a:latin typeface="Cambria Math" panose="02040503050406030204" pitchFamily="18" charset="0"/>
                  <a:cs typeface="Segoe UI Semilight" panose="020B0402040204020203" pitchFamily="34" charset="0"/>
                </a:endParaRPr>
              </a:p>
              <a:p>
                <a:pPr/>
                <a14:m>
                  <m:oMathPara xmlns:m="http://schemas.openxmlformats.org/officeDocument/2006/math">
                    <m:oMathParaPr>
                      <m:jc m:val="left"/>
                    </m:oMathParaPr>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pPr/>
                <a14:m>
                  <m:oMathPara xmlns:m="http://schemas.openxmlformats.org/officeDocument/2006/math">
                    <m:oMathParaPr>
                      <m:jc m:val="left"/>
                    </m:oMathParaPr>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𝐵</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oMath>
                  </m:oMathPara>
                </a14:m>
                <a:endParaRPr lang="en-US" sz="1000" dirty="0">
                  <a:latin typeface="Segoe UI Semilight" panose="020B0402040204020203" pitchFamily="34" charset="0"/>
                  <a:cs typeface="Segoe UI Semilight" panose="020B0402040204020203" pitchFamily="34" charset="0"/>
                </a:endParaRPr>
              </a:p>
              <a:p>
                <a:endParaRPr lang="en-US" sz="25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left"/>
                    </m:oMathParaPr>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𝐵</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oMath>
                  </m:oMathPara>
                </a14:m>
                <a:endParaRPr lang="en-US" sz="2800" dirty="0"/>
              </a:p>
              <a:p>
                <a:endParaRPr lang="en-US" sz="2800" dirty="0"/>
              </a:p>
            </p:txBody>
          </p:sp>
        </mc:Choice>
        <mc:Fallback xmlns="">
          <p:sp>
            <p:nvSpPr>
              <p:cNvPr id="5" name="TextBox 4">
                <a:extLst>
                  <a:ext uri="{FF2B5EF4-FFF2-40B4-BE49-F238E27FC236}">
                    <a16:creationId xmlns:a16="http://schemas.microsoft.com/office/drawing/2014/main" id="{1DE0EB64-3A6F-4896-A41C-F81A8D1693B8}"/>
                  </a:ext>
                </a:extLst>
              </p:cNvPr>
              <p:cNvSpPr txBox="1">
                <a:spLocks noRot="1" noChangeAspect="1" noMove="1" noResize="1" noEditPoints="1" noAdjustHandles="1" noChangeArrowheads="1" noChangeShapeType="1" noTextEdit="1"/>
              </p:cNvSpPr>
              <p:nvPr/>
            </p:nvSpPr>
            <p:spPr>
              <a:xfrm>
                <a:off x="575239" y="2526941"/>
                <a:ext cx="11763653" cy="44627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0EB049C1-264A-4874-F7FC-FCBBEF08B902}"/>
                  </a:ext>
                </a:extLst>
              </p:cNvPr>
              <p:cNvSpPr/>
              <p:nvPr/>
            </p:nvSpPr>
            <p:spPr>
              <a:xfrm>
                <a:off x="306059" y="183284"/>
                <a:ext cx="11579881" cy="2189317"/>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exactly 2 ‘a’s</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exactly 1 ‘b’s</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𝐶</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no ‘x’s </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endParaRPr lang="en-US" sz="1000" dirty="0">
                  <a:solidFill>
                    <a:schemeClr val="tx1"/>
                  </a:solidFill>
                </a:endParaRPr>
              </a:p>
              <a:p>
                <a:pPr/>
                <a14:m>
                  <m:oMathPara xmlns:m="http://schemas.openxmlformats.org/officeDocument/2006/math">
                    <m:oMathParaPr>
                      <m:jc m:val="left"/>
                    </m:oMathParaPr>
                    <m:oMath xmlns:m="http://schemas.openxmlformats.org/officeDocument/2006/math">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𝐵</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r>
                        <a:rPr lang="en-US" sz="2800" i="1">
                          <a:solidFill>
                            <a:schemeClr val="tx1"/>
                          </a:solidFill>
                          <a:latin typeface="Cambria Math" panose="02040503050406030204" pitchFamily="18" charset="0"/>
                        </a:rPr>
                        <m:t>|</m:t>
                      </m:r>
                    </m:oMath>
                  </m:oMathPara>
                </a14:m>
                <a:endParaRPr lang="en-US" sz="2800" dirty="0"/>
              </a:p>
            </p:txBody>
          </p:sp>
        </mc:Choice>
        <mc:Fallback xmlns="">
          <p:sp>
            <p:nvSpPr>
              <p:cNvPr id="7" name="Rectangle: Rounded Corners 6">
                <a:extLst>
                  <a:ext uri="{FF2B5EF4-FFF2-40B4-BE49-F238E27FC236}">
                    <a16:creationId xmlns:a16="http://schemas.microsoft.com/office/drawing/2014/main" id="{0EB049C1-264A-4874-F7FC-FCBBEF08B902}"/>
                  </a:ext>
                </a:extLst>
              </p:cNvPr>
              <p:cNvSpPr>
                <a:spLocks noRot="1" noChangeAspect="1" noMove="1" noResize="1" noEditPoints="1" noAdjustHandles="1" noChangeArrowheads="1" noChangeShapeType="1" noTextEdit="1"/>
              </p:cNvSpPr>
              <p:nvPr/>
            </p:nvSpPr>
            <p:spPr>
              <a:xfrm>
                <a:off x="306059" y="183284"/>
                <a:ext cx="11579881" cy="2189317"/>
              </a:xfrm>
              <a:prstGeom prst="roundRect">
                <a:avLst/>
              </a:prstGeom>
              <a:blipFill>
                <a:blip r:embed="rId4"/>
                <a:stretch>
                  <a:fillRect/>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33DE9B26-9E75-791D-51EA-55F13D8F4266}"/>
              </a:ext>
            </a:extLst>
          </p:cNvPr>
          <p:cNvSpPr/>
          <p:nvPr/>
        </p:nvSpPr>
        <p:spPr>
          <a:xfrm>
            <a:off x="2666081" y="1696596"/>
            <a:ext cx="2280492" cy="59888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6DF52A-50F8-D551-6532-E88D15F007E2}"/>
              </a:ext>
            </a:extLst>
          </p:cNvPr>
          <p:cNvSpPr/>
          <p:nvPr/>
        </p:nvSpPr>
        <p:spPr>
          <a:xfrm>
            <a:off x="575238" y="2569172"/>
            <a:ext cx="11389080" cy="1385778"/>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66AA16-CAE4-A855-7C6B-9459D4893517}"/>
              </a:ext>
            </a:extLst>
          </p:cNvPr>
          <p:cNvSpPr/>
          <p:nvPr/>
        </p:nvSpPr>
        <p:spPr>
          <a:xfrm>
            <a:off x="575236" y="4175492"/>
            <a:ext cx="11310703" cy="1494113"/>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B847BF-7798-00E6-4E6A-C18F42414599}"/>
              </a:ext>
            </a:extLst>
          </p:cNvPr>
          <p:cNvSpPr/>
          <p:nvPr/>
        </p:nvSpPr>
        <p:spPr>
          <a:xfrm>
            <a:off x="4946573" y="1696596"/>
            <a:ext cx="4527933" cy="598885"/>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1C3C71-4BB9-49A8-68B4-CC16A92B5176}"/>
              </a:ext>
            </a:extLst>
          </p:cNvPr>
          <p:cNvSpPr/>
          <p:nvPr/>
        </p:nvSpPr>
        <p:spPr>
          <a:xfrm>
            <a:off x="9474506" y="1696595"/>
            <a:ext cx="2197865" cy="598885"/>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D54DD-F7AF-39D3-BB8B-CE0207BA21CC}"/>
              </a:ext>
            </a:extLst>
          </p:cNvPr>
          <p:cNvSpPr/>
          <p:nvPr/>
        </p:nvSpPr>
        <p:spPr>
          <a:xfrm>
            <a:off x="575236" y="5868014"/>
            <a:ext cx="11310703" cy="61519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85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8134DA-F288-6728-8AE0-91569F2A8278}"/>
              </a:ext>
            </a:extLst>
          </p:cNvPr>
          <p:cNvSpPr/>
          <p:nvPr/>
        </p:nvSpPr>
        <p:spPr>
          <a:xfrm>
            <a:off x="170028" y="108705"/>
            <a:ext cx="2192357" cy="3405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B104E-F4B5-4546-A9C7-45758EAFFF75}"/>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E0EB64-3A6F-4896-A41C-F81A8D1693B8}"/>
                  </a:ext>
                </a:extLst>
              </p:cNvPr>
              <p:cNvSpPr txBox="1"/>
              <p:nvPr/>
            </p:nvSpPr>
            <p:spPr>
              <a:xfrm>
                <a:off x="575239" y="2537958"/>
                <a:ext cx="11763653" cy="3915687"/>
              </a:xfrm>
              <a:prstGeom prst="rect">
                <a:avLst/>
              </a:prstGeom>
              <a:noFill/>
            </p:spPr>
            <p:txBody>
              <a:bodyPr wrap="square" rtlCol="0">
                <a:spAutoFit/>
              </a:bodyPr>
              <a:lstStyle/>
              <a:p>
                <a14:m>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𝐴</m:t>
                        </m:r>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2</m:t>
                            </m:r>
                          </m:den>
                        </m:f>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25</m:t>
                        </m:r>
                      </m:e>
                      <m:sup>
                        <m:r>
                          <a:rPr lang="en-US" sz="2800" i="1">
                            <a:latin typeface="Cambria Math" panose="02040503050406030204" pitchFamily="18" charset="0"/>
                          </a:rPr>
                          <m:t>3</m:t>
                        </m:r>
                      </m:sup>
                    </m:sSup>
                  </m:oMath>
                </a14:m>
                <a:r>
                  <a:rPr lang="en-US" sz="2800" dirty="0"/>
                  <a:t> </a:t>
                </a:r>
                <a:r>
                  <a:rPr lang="en-US" sz="2800" dirty="0">
                    <a:latin typeface="Segoe UI Semilight" panose="020B0402040204020203" pitchFamily="34" charset="0"/>
                    <a:cs typeface="Segoe UI Semilight" panose="020B0402040204020203" pitchFamily="34" charset="0"/>
                  </a:rPr>
                  <a:t>(choose ‘a’ spots, remaining chars)</a:t>
                </a:r>
                <a:endParaRPr lang="en-US" sz="2800" dirty="0"/>
              </a:p>
              <a:p>
                <a14:m>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𝐵</m:t>
                        </m:r>
                      </m:e>
                    </m:d>
                    <m:r>
                      <a:rPr lang="en-US" sz="2800" i="1">
                        <a:latin typeface="Cambria Math" panose="02040503050406030204" pitchFamily="18" charset="0"/>
                      </a:rPr>
                      <m:t>= </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1</m:t>
                            </m:r>
                          </m:den>
                        </m:f>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25</m:t>
                        </m:r>
                      </m:e>
                      <m:sup>
                        <m:r>
                          <a:rPr lang="en-US" sz="2800" b="0" i="1" smtClean="0">
                            <a:latin typeface="Cambria Math" panose="02040503050406030204" pitchFamily="18" charset="0"/>
                          </a:rPr>
                          <m:t>4</m:t>
                        </m:r>
                      </m:sup>
                    </m:sSup>
                  </m:oMath>
                </a14:m>
                <a:r>
                  <a:rPr lang="en-US" sz="2800" dirty="0"/>
                  <a:t> </a:t>
                </a:r>
                <a:r>
                  <a:rPr lang="en-US" sz="2800" dirty="0">
                    <a:latin typeface="Segoe UI Semilight" panose="020B0402040204020203" pitchFamily="34" charset="0"/>
                    <a:cs typeface="Segoe UI Semilight" panose="020B0402040204020203" pitchFamily="34" charset="0"/>
                  </a:rPr>
                  <a:t>(choose ‘b’ spot, remaining chars)</a:t>
                </a:r>
                <a:endParaRPr lang="en-US" sz="2800" dirty="0"/>
              </a:p>
              <a:p>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𝐶</m:t>
                        </m:r>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25</m:t>
                        </m:r>
                      </m:e>
                      <m:sup>
                        <m:r>
                          <a:rPr lang="en-US" sz="2800" i="1">
                            <a:latin typeface="Cambria Math" panose="02040503050406030204" pitchFamily="18" charset="0"/>
                          </a:rPr>
                          <m:t>5</m:t>
                        </m:r>
                      </m:sup>
                    </m:sSup>
                  </m:oMath>
                </a14:m>
                <a:r>
                  <a:rPr lang="en-US" sz="2800" dirty="0"/>
                  <a:t> </a:t>
                </a:r>
                <a:r>
                  <a:rPr lang="en-US" sz="2800" dirty="0">
                    <a:latin typeface="Segoe UI Semilight" panose="020B0402040204020203" pitchFamily="34" charset="0"/>
                    <a:cs typeface="Segoe UI Semilight" panose="020B0402040204020203" pitchFamily="34" charset="0"/>
                  </a:rPr>
                  <a:t>(select [non-’x’] characters for each spot)</a:t>
                </a:r>
                <a:endParaRPr lang="en-US" sz="2800" dirty="0"/>
              </a:p>
              <a:p>
                <a:endParaRPr lang="en-US" sz="2000" dirty="0"/>
              </a:p>
              <a:p>
                <a:pPr/>
                <a14:m>
                  <m:oMathPara xmlns:m="http://schemas.openxmlformats.org/officeDocument/2006/math">
                    <m:oMathParaPr>
                      <m:jc m:val="left"/>
                    </m:oMathParaPr>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𝐵</m:t>
                          </m:r>
                        </m:e>
                      </m:d>
                      <m:r>
                        <a:rPr lang="en-US" sz="2800" i="1">
                          <a:latin typeface="Cambria Math" panose="02040503050406030204" pitchFamily="18" charset="0"/>
                          <a:cs typeface="Segoe UI Semilight" panose="020B0402040204020203" pitchFamily="34" charset="0"/>
                        </a:rPr>
                        <m:t>=</m:t>
                      </m:r>
                    </m:oMath>
                  </m:oMathPara>
                </a14:m>
                <a:endParaRPr lang="en-US" sz="2800" i="1" dirty="0">
                  <a:latin typeface="Cambria Math" panose="02040503050406030204" pitchFamily="18" charset="0"/>
                  <a:cs typeface="Segoe UI Semilight" panose="020B0402040204020203" pitchFamily="34" charset="0"/>
                </a:endParaRPr>
              </a:p>
              <a:p>
                <a:pPr/>
                <a14:m>
                  <m:oMathPara xmlns:m="http://schemas.openxmlformats.org/officeDocument/2006/math">
                    <m:oMathParaPr>
                      <m:jc m:val="left"/>
                    </m:oMathParaPr>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oMath>
                  </m:oMathPara>
                </a14:m>
                <a:endParaRPr lang="en-US" sz="28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left"/>
                    </m:oMathParaPr>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𝐵</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oMath>
                  </m:oMathPara>
                </a14:m>
                <a:endParaRPr lang="en-US" sz="2800" dirty="0">
                  <a:latin typeface="Segoe UI Semilight" panose="020B0402040204020203" pitchFamily="34" charset="0"/>
                  <a:cs typeface="Segoe UI Semilight" panose="020B0402040204020203" pitchFamily="34" charset="0"/>
                </a:endParaRPr>
              </a:p>
              <a:p>
                <a:endParaRPr lang="en-US" sz="20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left"/>
                    </m:oMathParaPr>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𝐵</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oMath>
                  </m:oMathPara>
                </a14:m>
                <a:endParaRPr lang="en-US" sz="2800" dirty="0"/>
              </a:p>
            </p:txBody>
          </p:sp>
        </mc:Choice>
        <mc:Fallback xmlns="">
          <p:sp>
            <p:nvSpPr>
              <p:cNvPr id="5" name="TextBox 4">
                <a:extLst>
                  <a:ext uri="{FF2B5EF4-FFF2-40B4-BE49-F238E27FC236}">
                    <a16:creationId xmlns:a16="http://schemas.microsoft.com/office/drawing/2014/main" id="{1DE0EB64-3A6F-4896-A41C-F81A8D1693B8}"/>
                  </a:ext>
                </a:extLst>
              </p:cNvPr>
              <p:cNvSpPr txBox="1">
                <a:spLocks noRot="1" noChangeAspect="1" noMove="1" noResize="1" noEditPoints="1" noAdjustHandles="1" noChangeArrowheads="1" noChangeShapeType="1" noTextEdit="1"/>
              </p:cNvSpPr>
              <p:nvPr/>
            </p:nvSpPr>
            <p:spPr>
              <a:xfrm>
                <a:off x="575239" y="2537958"/>
                <a:ext cx="11763653" cy="3915687"/>
              </a:xfrm>
              <a:prstGeom prst="rect">
                <a:avLst/>
              </a:prstGeom>
              <a:blipFill>
                <a:blip r:embed="rId2"/>
                <a:stretch>
                  <a:fillRect t="-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0EB049C1-264A-4874-F7FC-FCBBEF08B902}"/>
                  </a:ext>
                </a:extLst>
              </p:cNvPr>
              <p:cNvSpPr/>
              <p:nvPr/>
            </p:nvSpPr>
            <p:spPr>
              <a:xfrm>
                <a:off x="306059" y="183284"/>
                <a:ext cx="11579881" cy="2189317"/>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exactly 2 ‘a’s</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exactly 1 ‘b’s</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𝐶</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no ‘x’s </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endParaRPr lang="en-US" sz="1000" dirty="0">
                  <a:solidFill>
                    <a:schemeClr val="tx1"/>
                  </a:solidFill>
                </a:endParaRPr>
              </a:p>
              <a:p>
                <a:pPr/>
                <a14:m>
                  <m:oMathPara xmlns:m="http://schemas.openxmlformats.org/officeDocument/2006/math">
                    <m:oMathParaPr>
                      <m:jc m:val="left"/>
                    </m:oMathParaPr>
                    <m:oMath xmlns:m="http://schemas.openxmlformats.org/officeDocument/2006/math">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𝐵</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r>
                        <a:rPr lang="en-US" sz="2800" i="1">
                          <a:solidFill>
                            <a:schemeClr val="tx1"/>
                          </a:solidFill>
                          <a:latin typeface="Cambria Math" panose="02040503050406030204" pitchFamily="18" charset="0"/>
                        </a:rPr>
                        <m:t>|</m:t>
                      </m:r>
                    </m:oMath>
                  </m:oMathPara>
                </a14:m>
                <a:endParaRPr lang="en-US" sz="2800" dirty="0"/>
              </a:p>
            </p:txBody>
          </p:sp>
        </mc:Choice>
        <mc:Fallback xmlns="">
          <p:sp>
            <p:nvSpPr>
              <p:cNvPr id="7" name="Rectangle: Rounded Corners 6">
                <a:extLst>
                  <a:ext uri="{FF2B5EF4-FFF2-40B4-BE49-F238E27FC236}">
                    <a16:creationId xmlns:a16="http://schemas.microsoft.com/office/drawing/2014/main" id="{0EB049C1-264A-4874-F7FC-FCBBEF08B902}"/>
                  </a:ext>
                </a:extLst>
              </p:cNvPr>
              <p:cNvSpPr>
                <a:spLocks noRot="1" noChangeAspect="1" noMove="1" noResize="1" noEditPoints="1" noAdjustHandles="1" noChangeArrowheads="1" noChangeShapeType="1" noTextEdit="1"/>
              </p:cNvSpPr>
              <p:nvPr/>
            </p:nvSpPr>
            <p:spPr>
              <a:xfrm>
                <a:off x="306059" y="183284"/>
                <a:ext cx="11579881" cy="2189317"/>
              </a:xfrm>
              <a:prstGeom prst="roundRect">
                <a:avLst/>
              </a:prstGeom>
              <a:blipFill>
                <a:blip r:embed="rId3"/>
                <a:stretch>
                  <a:fillRect/>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33DE9B26-9E75-791D-51EA-55F13D8F4266}"/>
              </a:ext>
            </a:extLst>
          </p:cNvPr>
          <p:cNvSpPr/>
          <p:nvPr/>
        </p:nvSpPr>
        <p:spPr>
          <a:xfrm>
            <a:off x="2666081" y="1696596"/>
            <a:ext cx="2280492" cy="59888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6DF52A-50F8-D551-6532-E88D15F007E2}"/>
              </a:ext>
            </a:extLst>
          </p:cNvPr>
          <p:cNvSpPr/>
          <p:nvPr/>
        </p:nvSpPr>
        <p:spPr>
          <a:xfrm>
            <a:off x="575238" y="2569171"/>
            <a:ext cx="11389080" cy="1573171"/>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66AA16-CAE4-A855-7C6B-9459D4893517}"/>
              </a:ext>
            </a:extLst>
          </p:cNvPr>
          <p:cNvSpPr/>
          <p:nvPr/>
        </p:nvSpPr>
        <p:spPr>
          <a:xfrm>
            <a:off x="575236" y="4276786"/>
            <a:ext cx="11310703" cy="1469940"/>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B847BF-7798-00E6-4E6A-C18F42414599}"/>
              </a:ext>
            </a:extLst>
          </p:cNvPr>
          <p:cNvSpPr/>
          <p:nvPr/>
        </p:nvSpPr>
        <p:spPr>
          <a:xfrm>
            <a:off x="4946573" y="1696596"/>
            <a:ext cx="4527933" cy="598885"/>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1C3C71-4BB9-49A8-68B4-CC16A92B5176}"/>
              </a:ext>
            </a:extLst>
          </p:cNvPr>
          <p:cNvSpPr/>
          <p:nvPr/>
        </p:nvSpPr>
        <p:spPr>
          <a:xfrm>
            <a:off x="9474506" y="1696595"/>
            <a:ext cx="2197865" cy="598885"/>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D54DD-F7AF-39D3-BB8B-CE0207BA21CC}"/>
              </a:ext>
            </a:extLst>
          </p:cNvPr>
          <p:cNvSpPr/>
          <p:nvPr/>
        </p:nvSpPr>
        <p:spPr>
          <a:xfrm>
            <a:off x="575236" y="5879031"/>
            <a:ext cx="11310703" cy="615189"/>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1889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8134DA-F288-6728-8AE0-91569F2A8278}"/>
              </a:ext>
            </a:extLst>
          </p:cNvPr>
          <p:cNvSpPr/>
          <p:nvPr/>
        </p:nvSpPr>
        <p:spPr>
          <a:xfrm>
            <a:off x="170028" y="108705"/>
            <a:ext cx="2192357" cy="3405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B104E-F4B5-4546-A9C7-45758EAFFF75}"/>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E0EB64-3A6F-4896-A41C-F81A8D1693B8}"/>
                  </a:ext>
                </a:extLst>
              </p:cNvPr>
              <p:cNvSpPr txBox="1"/>
              <p:nvPr/>
            </p:nvSpPr>
            <p:spPr>
              <a:xfrm>
                <a:off x="575239" y="2537958"/>
                <a:ext cx="11763653" cy="4041876"/>
              </a:xfrm>
              <a:prstGeom prst="rect">
                <a:avLst/>
              </a:prstGeom>
              <a:noFill/>
            </p:spPr>
            <p:txBody>
              <a:bodyPr wrap="square" rtlCol="0">
                <a:spAutoFit/>
              </a:bodyPr>
              <a:lstStyle/>
              <a:p>
                <a14:m>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𝐴</m:t>
                        </m:r>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2</m:t>
                            </m:r>
                          </m:den>
                        </m:f>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25</m:t>
                        </m:r>
                      </m:e>
                      <m:sup>
                        <m:r>
                          <a:rPr lang="en-US" sz="2800" i="1">
                            <a:latin typeface="Cambria Math" panose="02040503050406030204" pitchFamily="18" charset="0"/>
                          </a:rPr>
                          <m:t>3</m:t>
                        </m:r>
                      </m:sup>
                    </m:sSup>
                  </m:oMath>
                </a14:m>
                <a:r>
                  <a:rPr lang="en-US" sz="2800" dirty="0"/>
                  <a:t> </a:t>
                </a:r>
                <a:r>
                  <a:rPr lang="en-US" sz="2800" dirty="0">
                    <a:latin typeface="Segoe UI Semilight" panose="020B0402040204020203" pitchFamily="34" charset="0"/>
                    <a:cs typeface="Segoe UI Semilight" panose="020B0402040204020203" pitchFamily="34" charset="0"/>
                  </a:rPr>
                  <a:t>(choose ‘a’ spots, remaining chars)</a:t>
                </a:r>
                <a:endParaRPr lang="en-US" sz="2800" dirty="0"/>
              </a:p>
              <a:p>
                <a14:m>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𝐵</m:t>
                        </m:r>
                      </m:e>
                    </m:d>
                    <m:r>
                      <a:rPr lang="en-US" sz="2800" i="1">
                        <a:latin typeface="Cambria Math" panose="02040503050406030204" pitchFamily="18" charset="0"/>
                      </a:rPr>
                      <m:t>= </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1</m:t>
                            </m:r>
                          </m:den>
                        </m:f>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25</m:t>
                        </m:r>
                      </m:e>
                      <m:sup>
                        <m:r>
                          <a:rPr lang="en-US" sz="2800" b="0" i="1" smtClean="0">
                            <a:latin typeface="Cambria Math" panose="02040503050406030204" pitchFamily="18" charset="0"/>
                          </a:rPr>
                          <m:t>4</m:t>
                        </m:r>
                      </m:sup>
                    </m:sSup>
                  </m:oMath>
                </a14:m>
                <a:r>
                  <a:rPr lang="en-US" sz="2800" dirty="0"/>
                  <a:t> </a:t>
                </a:r>
                <a:r>
                  <a:rPr lang="en-US" sz="2800" dirty="0">
                    <a:latin typeface="Segoe UI Semilight" panose="020B0402040204020203" pitchFamily="34" charset="0"/>
                    <a:cs typeface="Segoe UI Semilight" panose="020B0402040204020203" pitchFamily="34" charset="0"/>
                  </a:rPr>
                  <a:t>(choose ‘b’ spot, remaining chars)</a:t>
                </a:r>
                <a:endParaRPr lang="en-US" sz="2800" dirty="0"/>
              </a:p>
              <a:p>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𝐶</m:t>
                        </m:r>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25</m:t>
                        </m:r>
                      </m:e>
                      <m:sup>
                        <m:r>
                          <a:rPr lang="en-US" sz="2800" i="1">
                            <a:latin typeface="Cambria Math" panose="02040503050406030204" pitchFamily="18" charset="0"/>
                          </a:rPr>
                          <m:t>5</m:t>
                        </m:r>
                      </m:sup>
                    </m:sSup>
                  </m:oMath>
                </a14:m>
                <a:r>
                  <a:rPr lang="en-US" sz="2800" dirty="0"/>
                  <a:t> </a:t>
                </a:r>
                <a:r>
                  <a:rPr lang="en-US" sz="2800" dirty="0">
                    <a:latin typeface="Segoe UI Semilight" panose="020B0402040204020203" pitchFamily="34" charset="0"/>
                    <a:cs typeface="Segoe UI Semilight" panose="020B0402040204020203" pitchFamily="34" charset="0"/>
                  </a:rPr>
                  <a:t>(select [non-’x’] characters for each spot)</a:t>
                </a:r>
                <a:endParaRPr lang="en-US" sz="2800" dirty="0"/>
              </a:p>
              <a:p>
                <a:endParaRPr lang="en-US" sz="1000" dirty="0"/>
              </a:p>
              <a:p>
                <a14:m>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𝐵</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5</m:t>
                            </m:r>
                          </m:num>
                          <m:den>
                            <m:r>
                              <a:rPr lang="en-US" sz="2800" i="1">
                                <a:latin typeface="Cambria Math" panose="02040503050406030204" pitchFamily="18" charset="0"/>
                                <a:cs typeface="Segoe UI Semilight" panose="020B0402040204020203" pitchFamily="34" charset="0"/>
                              </a:rPr>
                              <m:t>2</m:t>
                            </m:r>
                          </m:den>
                        </m:f>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3</m:t>
                            </m:r>
                          </m:num>
                          <m:den>
                            <m:r>
                              <a:rPr lang="en-US" sz="2800" i="1">
                                <a:latin typeface="Cambria Math" panose="02040503050406030204" pitchFamily="18" charset="0"/>
                                <a:cs typeface="Segoe UI Semilight" panose="020B0402040204020203" pitchFamily="34" charset="0"/>
                              </a:rPr>
                              <m:t>1</m:t>
                            </m:r>
                          </m:den>
                        </m:f>
                      </m:e>
                    </m:d>
                    <m:r>
                      <a:rPr lang="en-US" sz="2800" i="1">
                        <a:latin typeface="Cambria Math" panose="02040503050406030204" pitchFamily="18" charset="0"/>
                        <a:cs typeface="Segoe UI Semilight" panose="020B0402040204020203" pitchFamily="34" charset="0"/>
                      </a:rPr>
                      <m:t>⋅</m:t>
                    </m:r>
                    <m:sSup>
                      <m:sSupPr>
                        <m:ctrlPr>
                          <a:rPr lang="en-US" sz="2800" i="1">
                            <a:latin typeface="Cambria Math" panose="02040503050406030204" pitchFamily="18" charset="0"/>
                            <a:cs typeface="Segoe UI Semilight" panose="020B0402040204020203" pitchFamily="34" charset="0"/>
                          </a:rPr>
                        </m:ctrlPr>
                      </m:sSupPr>
                      <m:e>
                        <m:r>
                          <a:rPr lang="en-US" sz="2800" i="1">
                            <a:latin typeface="Cambria Math" panose="02040503050406030204" pitchFamily="18" charset="0"/>
                            <a:cs typeface="Segoe UI Semilight" panose="020B0402040204020203" pitchFamily="34" charset="0"/>
                          </a:rPr>
                          <m:t>24</m:t>
                        </m:r>
                      </m:e>
                      <m:sup>
                        <m:r>
                          <a:rPr lang="en-US" sz="2800" i="1">
                            <a:latin typeface="Cambria Math" panose="02040503050406030204" pitchFamily="18" charset="0"/>
                            <a:cs typeface="Segoe UI Semilight" panose="020B0402040204020203" pitchFamily="34" charset="0"/>
                          </a:rPr>
                          <m:t>2</m:t>
                        </m:r>
                      </m:sup>
                    </m:sSup>
                  </m:oMath>
                </a14:m>
                <a:r>
                  <a:rPr lang="en-US" sz="2800" dirty="0">
                    <a:latin typeface="Segoe UI Semilight" panose="020B0402040204020203" pitchFamily="34" charset="0"/>
                    <a:cs typeface="Segoe UI Semilight" panose="020B0402040204020203" pitchFamily="34" charset="0"/>
                  </a:rPr>
                  <a:t> (choose ‘a’ spots, ‘b’ spot, remaining chars)</a:t>
                </a:r>
              </a:p>
              <a:p>
                <a14:m>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5</m:t>
                            </m:r>
                          </m:num>
                          <m:den>
                            <m:r>
                              <a:rPr lang="en-US" sz="2800" i="1">
                                <a:latin typeface="Cambria Math" panose="02040503050406030204" pitchFamily="18" charset="0"/>
                                <a:cs typeface="Segoe UI Semilight" panose="020B0402040204020203" pitchFamily="34" charset="0"/>
                              </a:rPr>
                              <m:t>2</m:t>
                            </m:r>
                          </m:den>
                        </m:f>
                      </m:e>
                    </m:d>
                    <m:r>
                      <a:rPr lang="en-US" sz="2800" i="1">
                        <a:latin typeface="Cambria Math" panose="02040503050406030204" pitchFamily="18" charset="0"/>
                        <a:cs typeface="Segoe UI Semilight" panose="020B0402040204020203" pitchFamily="34" charset="0"/>
                      </a:rPr>
                      <m:t>⋅</m:t>
                    </m:r>
                    <m:sSup>
                      <m:sSupPr>
                        <m:ctrlPr>
                          <a:rPr lang="en-US" sz="2800" i="1">
                            <a:latin typeface="Cambria Math" panose="02040503050406030204" pitchFamily="18" charset="0"/>
                            <a:cs typeface="Segoe UI Semilight" panose="020B0402040204020203" pitchFamily="34" charset="0"/>
                          </a:rPr>
                        </m:ctrlPr>
                      </m:sSupPr>
                      <m:e>
                        <m:r>
                          <a:rPr lang="en-US" sz="2800" i="1">
                            <a:latin typeface="Cambria Math" panose="02040503050406030204" pitchFamily="18" charset="0"/>
                            <a:cs typeface="Segoe UI Semilight" panose="020B0402040204020203" pitchFamily="34" charset="0"/>
                          </a:rPr>
                          <m:t>24</m:t>
                        </m:r>
                      </m:e>
                      <m:sup>
                        <m:r>
                          <a:rPr lang="en-US" sz="2800" i="1">
                            <a:latin typeface="Cambria Math" panose="02040503050406030204" pitchFamily="18" charset="0"/>
                            <a:cs typeface="Segoe UI Semilight" panose="020B0402040204020203" pitchFamily="34" charset="0"/>
                          </a:rPr>
                          <m:t>3</m:t>
                        </m:r>
                      </m:sup>
                    </m:sSup>
                  </m:oMath>
                </a14:m>
                <a:r>
                  <a:rPr lang="en-US" sz="2800" dirty="0">
                    <a:latin typeface="Segoe UI Semilight" panose="020B0402040204020203" pitchFamily="34" charset="0"/>
                    <a:cs typeface="Segoe UI Semilight" panose="020B0402040204020203" pitchFamily="34" charset="0"/>
                  </a:rPr>
                  <a:t> (choose ‘a’ spots, remaining [non-’x’] chars)</a:t>
                </a:r>
              </a:p>
              <a:p>
                <a14:m>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𝐵</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5</m:t>
                            </m:r>
                          </m:num>
                          <m:den>
                            <m:r>
                              <a:rPr lang="en-US" sz="2800" i="1">
                                <a:latin typeface="Cambria Math" panose="02040503050406030204" pitchFamily="18" charset="0"/>
                                <a:cs typeface="Segoe UI Semilight" panose="020B0402040204020203" pitchFamily="34" charset="0"/>
                              </a:rPr>
                              <m:t>1</m:t>
                            </m:r>
                          </m:den>
                        </m:f>
                      </m:e>
                    </m:d>
                    <m:r>
                      <a:rPr lang="en-US" sz="2800" i="1">
                        <a:latin typeface="Cambria Math" panose="02040503050406030204" pitchFamily="18" charset="0"/>
                        <a:cs typeface="Segoe UI Semilight" panose="020B0402040204020203" pitchFamily="34" charset="0"/>
                      </a:rPr>
                      <m:t>⋅</m:t>
                    </m:r>
                    <m:sSup>
                      <m:sSupPr>
                        <m:ctrlPr>
                          <a:rPr lang="en-US" sz="2800" i="1">
                            <a:latin typeface="Cambria Math" panose="02040503050406030204" pitchFamily="18" charset="0"/>
                            <a:cs typeface="Segoe UI Semilight" panose="020B0402040204020203" pitchFamily="34" charset="0"/>
                          </a:rPr>
                        </m:ctrlPr>
                      </m:sSupPr>
                      <m:e>
                        <m:r>
                          <a:rPr lang="en-US" sz="2800" i="1">
                            <a:latin typeface="Cambria Math" panose="02040503050406030204" pitchFamily="18" charset="0"/>
                            <a:cs typeface="Segoe UI Semilight" panose="020B0402040204020203" pitchFamily="34" charset="0"/>
                          </a:rPr>
                          <m:t>24</m:t>
                        </m:r>
                      </m:e>
                      <m:sup>
                        <m:r>
                          <a:rPr lang="en-US" sz="2800" i="1">
                            <a:latin typeface="Cambria Math" panose="02040503050406030204" pitchFamily="18" charset="0"/>
                            <a:cs typeface="Segoe UI Semilight" panose="020B0402040204020203" pitchFamily="34" charset="0"/>
                          </a:rPr>
                          <m:t>4</m:t>
                        </m:r>
                      </m:sup>
                    </m:sSup>
                  </m:oMath>
                </a14:m>
                <a:r>
                  <a:rPr lang="en-US" sz="2800" dirty="0">
                    <a:latin typeface="Segoe UI Semilight" panose="020B0402040204020203" pitchFamily="34" charset="0"/>
                    <a:cs typeface="Segoe UI Semilight" panose="020B0402040204020203" pitchFamily="34" charset="0"/>
                  </a:rPr>
                  <a:t> </a:t>
                </a:r>
              </a:p>
              <a:p>
                <a:endParaRPr lang="en-US" sz="15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left"/>
                    </m:oMathParaPr>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𝐵</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oMath>
                  </m:oMathPara>
                </a14:m>
                <a:endParaRPr lang="en-US" sz="2800" dirty="0"/>
              </a:p>
            </p:txBody>
          </p:sp>
        </mc:Choice>
        <mc:Fallback xmlns="">
          <p:sp>
            <p:nvSpPr>
              <p:cNvPr id="5" name="TextBox 4">
                <a:extLst>
                  <a:ext uri="{FF2B5EF4-FFF2-40B4-BE49-F238E27FC236}">
                    <a16:creationId xmlns:a16="http://schemas.microsoft.com/office/drawing/2014/main" id="{1DE0EB64-3A6F-4896-A41C-F81A8D1693B8}"/>
                  </a:ext>
                </a:extLst>
              </p:cNvPr>
              <p:cNvSpPr txBox="1">
                <a:spLocks noRot="1" noChangeAspect="1" noMove="1" noResize="1" noEditPoints="1" noAdjustHandles="1" noChangeArrowheads="1" noChangeShapeType="1" noTextEdit="1"/>
              </p:cNvSpPr>
              <p:nvPr/>
            </p:nvSpPr>
            <p:spPr>
              <a:xfrm>
                <a:off x="575239" y="2537958"/>
                <a:ext cx="11763653" cy="4041876"/>
              </a:xfrm>
              <a:prstGeom prst="rect">
                <a:avLst/>
              </a:prstGeom>
              <a:blipFill>
                <a:blip r:embed="rId2"/>
                <a:stretch>
                  <a:fillRect t="-6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0EB049C1-264A-4874-F7FC-FCBBEF08B902}"/>
                  </a:ext>
                </a:extLst>
              </p:cNvPr>
              <p:cNvSpPr/>
              <p:nvPr/>
            </p:nvSpPr>
            <p:spPr>
              <a:xfrm>
                <a:off x="306059" y="183284"/>
                <a:ext cx="11579881" cy="2189317"/>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exactly 2 ‘a’s</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exactly 1 ‘b’s</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𝐶</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no ‘x’s </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endParaRPr lang="en-US" sz="1000" dirty="0">
                  <a:solidFill>
                    <a:schemeClr val="tx1"/>
                  </a:solidFill>
                </a:endParaRPr>
              </a:p>
              <a:p>
                <a:pPr/>
                <a14:m>
                  <m:oMathPara xmlns:m="http://schemas.openxmlformats.org/officeDocument/2006/math">
                    <m:oMathParaPr>
                      <m:jc m:val="left"/>
                    </m:oMathParaPr>
                    <m:oMath xmlns:m="http://schemas.openxmlformats.org/officeDocument/2006/math">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𝐵</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r>
                        <a:rPr lang="en-US" sz="2800" i="1">
                          <a:solidFill>
                            <a:schemeClr val="tx1"/>
                          </a:solidFill>
                          <a:latin typeface="Cambria Math" panose="02040503050406030204" pitchFamily="18" charset="0"/>
                        </a:rPr>
                        <m:t>|</m:t>
                      </m:r>
                    </m:oMath>
                  </m:oMathPara>
                </a14:m>
                <a:endParaRPr lang="en-US" sz="2800" dirty="0"/>
              </a:p>
            </p:txBody>
          </p:sp>
        </mc:Choice>
        <mc:Fallback xmlns="">
          <p:sp>
            <p:nvSpPr>
              <p:cNvPr id="7" name="Rectangle: Rounded Corners 6">
                <a:extLst>
                  <a:ext uri="{FF2B5EF4-FFF2-40B4-BE49-F238E27FC236}">
                    <a16:creationId xmlns:a16="http://schemas.microsoft.com/office/drawing/2014/main" id="{0EB049C1-264A-4874-F7FC-FCBBEF08B902}"/>
                  </a:ext>
                </a:extLst>
              </p:cNvPr>
              <p:cNvSpPr>
                <a:spLocks noRot="1" noChangeAspect="1" noMove="1" noResize="1" noEditPoints="1" noAdjustHandles="1" noChangeArrowheads="1" noChangeShapeType="1" noTextEdit="1"/>
              </p:cNvSpPr>
              <p:nvPr/>
            </p:nvSpPr>
            <p:spPr>
              <a:xfrm>
                <a:off x="306059" y="183284"/>
                <a:ext cx="11579881" cy="2189317"/>
              </a:xfrm>
              <a:prstGeom prst="roundRect">
                <a:avLst/>
              </a:prstGeom>
              <a:blipFill>
                <a:blip r:embed="rId3"/>
                <a:stretch>
                  <a:fillRect l="-158"/>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33DE9B26-9E75-791D-51EA-55F13D8F4266}"/>
              </a:ext>
            </a:extLst>
          </p:cNvPr>
          <p:cNvSpPr/>
          <p:nvPr/>
        </p:nvSpPr>
        <p:spPr>
          <a:xfrm>
            <a:off x="2666081" y="1696596"/>
            <a:ext cx="2280492" cy="59888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6DF52A-50F8-D551-6532-E88D15F007E2}"/>
              </a:ext>
            </a:extLst>
          </p:cNvPr>
          <p:cNvSpPr/>
          <p:nvPr/>
        </p:nvSpPr>
        <p:spPr>
          <a:xfrm>
            <a:off x="575238" y="2569171"/>
            <a:ext cx="11389080" cy="1573171"/>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66AA16-CAE4-A855-7C6B-9459D4893517}"/>
              </a:ext>
            </a:extLst>
          </p:cNvPr>
          <p:cNvSpPr/>
          <p:nvPr/>
        </p:nvSpPr>
        <p:spPr>
          <a:xfrm>
            <a:off x="575236" y="4197427"/>
            <a:ext cx="11310703" cy="1652530"/>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B847BF-7798-00E6-4E6A-C18F42414599}"/>
              </a:ext>
            </a:extLst>
          </p:cNvPr>
          <p:cNvSpPr/>
          <p:nvPr/>
        </p:nvSpPr>
        <p:spPr>
          <a:xfrm>
            <a:off x="4946573" y="1696596"/>
            <a:ext cx="4527933" cy="598885"/>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1C3C71-4BB9-49A8-68B4-CC16A92B5176}"/>
              </a:ext>
            </a:extLst>
          </p:cNvPr>
          <p:cNvSpPr/>
          <p:nvPr/>
        </p:nvSpPr>
        <p:spPr>
          <a:xfrm>
            <a:off x="9474506" y="1696595"/>
            <a:ext cx="2197865" cy="598885"/>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D54DD-F7AF-39D3-BB8B-CE0207BA21CC}"/>
              </a:ext>
            </a:extLst>
          </p:cNvPr>
          <p:cNvSpPr/>
          <p:nvPr/>
        </p:nvSpPr>
        <p:spPr>
          <a:xfrm>
            <a:off x="575236" y="5912082"/>
            <a:ext cx="11310703" cy="615189"/>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244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8134DA-F288-6728-8AE0-91569F2A8278}"/>
              </a:ext>
            </a:extLst>
          </p:cNvPr>
          <p:cNvSpPr/>
          <p:nvPr/>
        </p:nvSpPr>
        <p:spPr>
          <a:xfrm>
            <a:off x="170028" y="108705"/>
            <a:ext cx="2192357" cy="3405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B104E-F4B5-4546-A9C7-45758EAFFF75}"/>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E0EB64-3A6F-4896-A41C-F81A8D1693B8}"/>
                  </a:ext>
                </a:extLst>
              </p:cNvPr>
              <p:cNvSpPr txBox="1"/>
              <p:nvPr/>
            </p:nvSpPr>
            <p:spPr>
              <a:xfrm>
                <a:off x="575239" y="2537958"/>
                <a:ext cx="11763653" cy="4843121"/>
              </a:xfrm>
              <a:prstGeom prst="rect">
                <a:avLst/>
              </a:prstGeom>
              <a:noFill/>
            </p:spPr>
            <p:txBody>
              <a:bodyPr wrap="square" rtlCol="0">
                <a:spAutoFit/>
              </a:bodyPr>
              <a:lstStyle/>
              <a:p>
                <a14:m>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𝐴</m:t>
                        </m:r>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2</m:t>
                            </m:r>
                          </m:den>
                        </m:f>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25</m:t>
                        </m:r>
                      </m:e>
                      <m:sup>
                        <m:r>
                          <a:rPr lang="en-US" sz="2800" i="1">
                            <a:latin typeface="Cambria Math" panose="02040503050406030204" pitchFamily="18" charset="0"/>
                          </a:rPr>
                          <m:t>3</m:t>
                        </m:r>
                      </m:sup>
                    </m:sSup>
                  </m:oMath>
                </a14:m>
                <a:r>
                  <a:rPr lang="en-US" sz="2800" dirty="0"/>
                  <a:t> </a:t>
                </a:r>
                <a:r>
                  <a:rPr lang="en-US" sz="2800" dirty="0">
                    <a:latin typeface="Segoe UI Semilight" panose="020B0402040204020203" pitchFamily="34" charset="0"/>
                    <a:cs typeface="Segoe UI Semilight" panose="020B0402040204020203" pitchFamily="34" charset="0"/>
                  </a:rPr>
                  <a:t>(choose ‘a’ spots, remaining chars)</a:t>
                </a:r>
                <a:endParaRPr lang="en-US" sz="2800" dirty="0"/>
              </a:p>
              <a:p>
                <a14:m>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𝐵</m:t>
                        </m:r>
                      </m:e>
                    </m:d>
                    <m:r>
                      <a:rPr lang="en-US" sz="2800" i="1">
                        <a:latin typeface="Cambria Math" panose="02040503050406030204" pitchFamily="18" charset="0"/>
                      </a:rPr>
                      <m:t>= </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1</m:t>
                            </m:r>
                          </m:den>
                        </m:f>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25</m:t>
                        </m:r>
                      </m:e>
                      <m:sup>
                        <m:r>
                          <a:rPr lang="en-US" sz="2800" b="0" i="1" smtClean="0">
                            <a:latin typeface="Cambria Math" panose="02040503050406030204" pitchFamily="18" charset="0"/>
                          </a:rPr>
                          <m:t>4</m:t>
                        </m:r>
                      </m:sup>
                    </m:sSup>
                  </m:oMath>
                </a14:m>
                <a:r>
                  <a:rPr lang="en-US" sz="2800" dirty="0"/>
                  <a:t> </a:t>
                </a:r>
                <a:r>
                  <a:rPr lang="en-US" sz="2800" dirty="0">
                    <a:latin typeface="Segoe UI Semilight" panose="020B0402040204020203" pitchFamily="34" charset="0"/>
                    <a:cs typeface="Segoe UI Semilight" panose="020B0402040204020203" pitchFamily="34" charset="0"/>
                  </a:rPr>
                  <a:t>(choose ‘b’ spot, remaining chars)</a:t>
                </a:r>
                <a:endParaRPr lang="en-US" sz="2800" dirty="0"/>
              </a:p>
              <a:p>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𝐶</m:t>
                        </m:r>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25</m:t>
                        </m:r>
                      </m:e>
                      <m:sup>
                        <m:r>
                          <a:rPr lang="en-US" sz="2800" i="1">
                            <a:latin typeface="Cambria Math" panose="02040503050406030204" pitchFamily="18" charset="0"/>
                          </a:rPr>
                          <m:t>5</m:t>
                        </m:r>
                      </m:sup>
                    </m:sSup>
                  </m:oMath>
                </a14:m>
                <a:r>
                  <a:rPr lang="en-US" sz="2800" dirty="0"/>
                  <a:t> </a:t>
                </a:r>
                <a:r>
                  <a:rPr lang="en-US" sz="2800" dirty="0">
                    <a:latin typeface="Segoe UI Semilight" panose="020B0402040204020203" pitchFamily="34" charset="0"/>
                    <a:cs typeface="Segoe UI Semilight" panose="020B0402040204020203" pitchFamily="34" charset="0"/>
                  </a:rPr>
                  <a:t>(select [non-’x’] characters for each spot)</a:t>
                </a:r>
                <a:endParaRPr lang="en-US" sz="2800" dirty="0"/>
              </a:p>
              <a:p>
                <a:endParaRPr lang="en-US" sz="1000" dirty="0"/>
              </a:p>
              <a:p>
                <a14:m>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𝐵</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5</m:t>
                            </m:r>
                          </m:num>
                          <m:den>
                            <m:r>
                              <a:rPr lang="en-US" sz="2800" i="1">
                                <a:latin typeface="Cambria Math" panose="02040503050406030204" pitchFamily="18" charset="0"/>
                                <a:cs typeface="Segoe UI Semilight" panose="020B0402040204020203" pitchFamily="34" charset="0"/>
                              </a:rPr>
                              <m:t>2</m:t>
                            </m:r>
                          </m:den>
                        </m:f>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3</m:t>
                            </m:r>
                          </m:num>
                          <m:den>
                            <m:r>
                              <a:rPr lang="en-US" sz="2800" i="1">
                                <a:latin typeface="Cambria Math" panose="02040503050406030204" pitchFamily="18" charset="0"/>
                                <a:cs typeface="Segoe UI Semilight" panose="020B0402040204020203" pitchFamily="34" charset="0"/>
                              </a:rPr>
                              <m:t>1</m:t>
                            </m:r>
                          </m:den>
                        </m:f>
                      </m:e>
                    </m:d>
                    <m:r>
                      <a:rPr lang="en-US" sz="2800" i="1">
                        <a:latin typeface="Cambria Math" panose="02040503050406030204" pitchFamily="18" charset="0"/>
                        <a:cs typeface="Segoe UI Semilight" panose="020B0402040204020203" pitchFamily="34" charset="0"/>
                      </a:rPr>
                      <m:t>⋅</m:t>
                    </m:r>
                    <m:sSup>
                      <m:sSupPr>
                        <m:ctrlPr>
                          <a:rPr lang="en-US" sz="2800" i="1">
                            <a:latin typeface="Cambria Math" panose="02040503050406030204" pitchFamily="18" charset="0"/>
                            <a:cs typeface="Segoe UI Semilight" panose="020B0402040204020203" pitchFamily="34" charset="0"/>
                          </a:rPr>
                        </m:ctrlPr>
                      </m:sSupPr>
                      <m:e>
                        <m:r>
                          <a:rPr lang="en-US" sz="2800" i="1">
                            <a:latin typeface="Cambria Math" panose="02040503050406030204" pitchFamily="18" charset="0"/>
                            <a:cs typeface="Segoe UI Semilight" panose="020B0402040204020203" pitchFamily="34" charset="0"/>
                          </a:rPr>
                          <m:t>24</m:t>
                        </m:r>
                      </m:e>
                      <m:sup>
                        <m:r>
                          <a:rPr lang="en-US" sz="2800" i="1">
                            <a:latin typeface="Cambria Math" panose="02040503050406030204" pitchFamily="18" charset="0"/>
                            <a:cs typeface="Segoe UI Semilight" panose="020B0402040204020203" pitchFamily="34" charset="0"/>
                          </a:rPr>
                          <m:t>2</m:t>
                        </m:r>
                      </m:sup>
                    </m:sSup>
                  </m:oMath>
                </a14:m>
                <a:r>
                  <a:rPr lang="en-US" sz="2800" dirty="0">
                    <a:latin typeface="Segoe UI Semilight" panose="020B0402040204020203" pitchFamily="34" charset="0"/>
                    <a:cs typeface="Segoe UI Semilight" panose="020B0402040204020203" pitchFamily="34" charset="0"/>
                  </a:rPr>
                  <a:t> (choose ‘a’ spots, ‘b’ spot, remaining chars)</a:t>
                </a:r>
              </a:p>
              <a:p>
                <a14:m>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5</m:t>
                            </m:r>
                          </m:num>
                          <m:den>
                            <m:r>
                              <a:rPr lang="en-US" sz="2800" i="1">
                                <a:latin typeface="Cambria Math" panose="02040503050406030204" pitchFamily="18" charset="0"/>
                                <a:cs typeface="Segoe UI Semilight" panose="020B0402040204020203" pitchFamily="34" charset="0"/>
                              </a:rPr>
                              <m:t>2</m:t>
                            </m:r>
                          </m:den>
                        </m:f>
                      </m:e>
                    </m:d>
                    <m:r>
                      <a:rPr lang="en-US" sz="2800" i="1">
                        <a:latin typeface="Cambria Math" panose="02040503050406030204" pitchFamily="18" charset="0"/>
                        <a:cs typeface="Segoe UI Semilight" panose="020B0402040204020203" pitchFamily="34" charset="0"/>
                      </a:rPr>
                      <m:t>⋅</m:t>
                    </m:r>
                    <m:sSup>
                      <m:sSupPr>
                        <m:ctrlPr>
                          <a:rPr lang="en-US" sz="2800" i="1">
                            <a:latin typeface="Cambria Math" panose="02040503050406030204" pitchFamily="18" charset="0"/>
                            <a:cs typeface="Segoe UI Semilight" panose="020B0402040204020203" pitchFamily="34" charset="0"/>
                          </a:rPr>
                        </m:ctrlPr>
                      </m:sSupPr>
                      <m:e>
                        <m:r>
                          <a:rPr lang="en-US" sz="2800" i="1">
                            <a:latin typeface="Cambria Math" panose="02040503050406030204" pitchFamily="18" charset="0"/>
                            <a:cs typeface="Segoe UI Semilight" panose="020B0402040204020203" pitchFamily="34" charset="0"/>
                          </a:rPr>
                          <m:t>24</m:t>
                        </m:r>
                      </m:e>
                      <m:sup>
                        <m:r>
                          <a:rPr lang="en-US" sz="2800" i="1">
                            <a:latin typeface="Cambria Math" panose="02040503050406030204" pitchFamily="18" charset="0"/>
                            <a:cs typeface="Segoe UI Semilight" panose="020B0402040204020203" pitchFamily="34" charset="0"/>
                          </a:rPr>
                          <m:t>3</m:t>
                        </m:r>
                      </m:sup>
                    </m:sSup>
                  </m:oMath>
                </a14:m>
                <a:r>
                  <a:rPr lang="en-US" sz="2800" dirty="0">
                    <a:latin typeface="Segoe UI Semilight" panose="020B0402040204020203" pitchFamily="34" charset="0"/>
                    <a:cs typeface="Segoe UI Semilight" panose="020B0402040204020203" pitchFamily="34" charset="0"/>
                  </a:rPr>
                  <a:t> (choose ‘a’ spots, remaining [non-’x’] chars)</a:t>
                </a:r>
              </a:p>
              <a:p>
                <a14:m>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𝐵</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5</m:t>
                            </m:r>
                          </m:num>
                          <m:den>
                            <m:r>
                              <a:rPr lang="en-US" sz="2800" i="1">
                                <a:latin typeface="Cambria Math" panose="02040503050406030204" pitchFamily="18" charset="0"/>
                                <a:cs typeface="Segoe UI Semilight" panose="020B0402040204020203" pitchFamily="34" charset="0"/>
                              </a:rPr>
                              <m:t>1</m:t>
                            </m:r>
                          </m:den>
                        </m:f>
                      </m:e>
                    </m:d>
                    <m:r>
                      <a:rPr lang="en-US" sz="2800" i="1">
                        <a:latin typeface="Cambria Math" panose="02040503050406030204" pitchFamily="18" charset="0"/>
                        <a:cs typeface="Segoe UI Semilight" panose="020B0402040204020203" pitchFamily="34" charset="0"/>
                      </a:rPr>
                      <m:t>⋅</m:t>
                    </m:r>
                    <m:sSup>
                      <m:sSupPr>
                        <m:ctrlPr>
                          <a:rPr lang="en-US" sz="2800" i="1">
                            <a:latin typeface="Cambria Math" panose="02040503050406030204" pitchFamily="18" charset="0"/>
                            <a:cs typeface="Segoe UI Semilight" panose="020B0402040204020203" pitchFamily="34" charset="0"/>
                          </a:rPr>
                        </m:ctrlPr>
                      </m:sSupPr>
                      <m:e>
                        <m:r>
                          <a:rPr lang="en-US" sz="2800" i="1">
                            <a:latin typeface="Cambria Math" panose="02040503050406030204" pitchFamily="18" charset="0"/>
                            <a:cs typeface="Segoe UI Semilight" panose="020B0402040204020203" pitchFamily="34" charset="0"/>
                          </a:rPr>
                          <m:t>24</m:t>
                        </m:r>
                      </m:e>
                      <m:sup>
                        <m:r>
                          <a:rPr lang="en-US" sz="2800" i="1">
                            <a:latin typeface="Cambria Math" panose="02040503050406030204" pitchFamily="18" charset="0"/>
                            <a:cs typeface="Segoe UI Semilight" panose="020B0402040204020203" pitchFamily="34" charset="0"/>
                          </a:rPr>
                          <m:t>4</m:t>
                        </m:r>
                      </m:sup>
                    </m:sSup>
                  </m:oMath>
                </a14:m>
                <a:r>
                  <a:rPr lang="en-US" sz="2800" dirty="0">
                    <a:latin typeface="Segoe UI Semilight" panose="020B0402040204020203" pitchFamily="34" charset="0"/>
                    <a:cs typeface="Segoe UI Semilight" panose="020B0402040204020203" pitchFamily="34" charset="0"/>
                  </a:rPr>
                  <a:t> </a:t>
                </a:r>
              </a:p>
              <a:p>
                <a:endParaRPr lang="en-US" sz="1000" dirty="0">
                  <a:latin typeface="Segoe UI Semilight" panose="020B0402040204020203" pitchFamily="34" charset="0"/>
                  <a:cs typeface="Segoe UI Semilight" panose="020B0402040204020203" pitchFamily="34" charset="0"/>
                </a:endParaRPr>
              </a:p>
              <a:p>
                <a14:m>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𝐵</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5</m:t>
                            </m:r>
                          </m:num>
                          <m:den>
                            <m:r>
                              <a:rPr lang="en-US" sz="2800" i="1">
                                <a:latin typeface="Cambria Math" panose="02040503050406030204" pitchFamily="18" charset="0"/>
                                <a:cs typeface="Segoe UI Semilight" panose="020B0402040204020203" pitchFamily="34" charset="0"/>
                              </a:rPr>
                              <m:t>2</m:t>
                            </m:r>
                          </m:den>
                        </m:f>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3</m:t>
                            </m:r>
                          </m:num>
                          <m:den>
                            <m:r>
                              <a:rPr lang="en-US" sz="2800" i="1">
                                <a:latin typeface="Cambria Math" panose="02040503050406030204" pitchFamily="18" charset="0"/>
                                <a:cs typeface="Segoe UI Semilight" panose="020B0402040204020203" pitchFamily="34" charset="0"/>
                              </a:rPr>
                              <m:t>1</m:t>
                            </m:r>
                          </m:den>
                        </m:f>
                      </m:e>
                    </m:d>
                    <m:r>
                      <a:rPr lang="en-US" sz="2800" i="1">
                        <a:latin typeface="Cambria Math" panose="02040503050406030204" pitchFamily="18" charset="0"/>
                        <a:cs typeface="Segoe UI Semilight" panose="020B0402040204020203" pitchFamily="34" charset="0"/>
                      </a:rPr>
                      <m:t>⋅</m:t>
                    </m:r>
                    <m:sSup>
                      <m:sSupPr>
                        <m:ctrlPr>
                          <a:rPr lang="en-US" sz="2800" i="1">
                            <a:latin typeface="Cambria Math" panose="02040503050406030204" pitchFamily="18" charset="0"/>
                            <a:cs typeface="Segoe UI Semilight" panose="020B0402040204020203" pitchFamily="34" charset="0"/>
                          </a:rPr>
                        </m:ctrlPr>
                      </m:sSupPr>
                      <m:e>
                        <m:r>
                          <a:rPr lang="en-US" sz="2800" i="1">
                            <a:latin typeface="Cambria Math" panose="02040503050406030204" pitchFamily="18" charset="0"/>
                            <a:cs typeface="Segoe UI Semilight" panose="020B0402040204020203" pitchFamily="34" charset="0"/>
                          </a:rPr>
                          <m:t>23</m:t>
                        </m:r>
                      </m:e>
                      <m:sup>
                        <m:r>
                          <a:rPr lang="en-US" sz="2800" i="1">
                            <a:latin typeface="Cambria Math" panose="02040503050406030204" pitchFamily="18" charset="0"/>
                            <a:cs typeface="Segoe UI Semilight" panose="020B0402040204020203" pitchFamily="34" charset="0"/>
                          </a:rPr>
                          <m:t>2</m:t>
                        </m:r>
                      </m:sup>
                    </m:sSup>
                  </m:oMath>
                </a14:m>
                <a:r>
                  <a:rPr lang="en-US" sz="2800" dirty="0">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(choose ‘a’ spots, ‘b’ spot, remaining [non-’x’] chars)</a:t>
                </a:r>
              </a:p>
              <a:p>
                <a:endParaRPr lang="en-US" sz="2800" dirty="0"/>
              </a:p>
              <a:p>
                <a:endParaRPr lang="en-US" sz="2800" dirty="0"/>
              </a:p>
            </p:txBody>
          </p:sp>
        </mc:Choice>
        <mc:Fallback xmlns="">
          <p:sp>
            <p:nvSpPr>
              <p:cNvPr id="5" name="TextBox 4">
                <a:extLst>
                  <a:ext uri="{FF2B5EF4-FFF2-40B4-BE49-F238E27FC236}">
                    <a16:creationId xmlns:a16="http://schemas.microsoft.com/office/drawing/2014/main" id="{1DE0EB64-3A6F-4896-A41C-F81A8D1693B8}"/>
                  </a:ext>
                </a:extLst>
              </p:cNvPr>
              <p:cNvSpPr txBox="1">
                <a:spLocks noRot="1" noChangeAspect="1" noMove="1" noResize="1" noEditPoints="1" noAdjustHandles="1" noChangeArrowheads="1" noChangeShapeType="1" noTextEdit="1"/>
              </p:cNvSpPr>
              <p:nvPr/>
            </p:nvSpPr>
            <p:spPr>
              <a:xfrm>
                <a:off x="575239" y="2537958"/>
                <a:ext cx="11763653" cy="4843121"/>
              </a:xfrm>
              <a:prstGeom prst="rect">
                <a:avLst/>
              </a:prstGeom>
              <a:blipFill>
                <a:blip r:embed="rId2"/>
                <a:stretch>
                  <a:fillRect t="-5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0EB049C1-264A-4874-F7FC-FCBBEF08B902}"/>
                  </a:ext>
                </a:extLst>
              </p:cNvPr>
              <p:cNvSpPr/>
              <p:nvPr/>
            </p:nvSpPr>
            <p:spPr>
              <a:xfrm>
                <a:off x="306059" y="183284"/>
                <a:ext cx="11579881" cy="2189317"/>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exactly 2 ‘a’s</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exactly 1 ‘b’s</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𝐶</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no ‘x’s </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endParaRPr lang="en-US" sz="1000" dirty="0">
                  <a:solidFill>
                    <a:schemeClr val="tx1"/>
                  </a:solidFill>
                </a:endParaRPr>
              </a:p>
              <a:p>
                <a:pPr/>
                <a14:m>
                  <m:oMathPara xmlns:m="http://schemas.openxmlformats.org/officeDocument/2006/math">
                    <m:oMathParaPr>
                      <m:jc m:val="left"/>
                    </m:oMathParaPr>
                    <m:oMath xmlns:m="http://schemas.openxmlformats.org/officeDocument/2006/math">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𝐵</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r>
                        <a:rPr lang="en-US" sz="2800" i="1">
                          <a:solidFill>
                            <a:schemeClr val="tx1"/>
                          </a:solidFill>
                          <a:latin typeface="Cambria Math" panose="02040503050406030204" pitchFamily="18" charset="0"/>
                        </a:rPr>
                        <m:t>|</m:t>
                      </m:r>
                    </m:oMath>
                  </m:oMathPara>
                </a14:m>
                <a:endParaRPr lang="en-US" sz="2800" dirty="0"/>
              </a:p>
            </p:txBody>
          </p:sp>
        </mc:Choice>
        <mc:Fallback xmlns="">
          <p:sp>
            <p:nvSpPr>
              <p:cNvPr id="7" name="Rectangle: Rounded Corners 6">
                <a:extLst>
                  <a:ext uri="{FF2B5EF4-FFF2-40B4-BE49-F238E27FC236}">
                    <a16:creationId xmlns:a16="http://schemas.microsoft.com/office/drawing/2014/main" id="{0EB049C1-264A-4874-F7FC-FCBBEF08B902}"/>
                  </a:ext>
                </a:extLst>
              </p:cNvPr>
              <p:cNvSpPr>
                <a:spLocks noRot="1" noChangeAspect="1" noMove="1" noResize="1" noEditPoints="1" noAdjustHandles="1" noChangeArrowheads="1" noChangeShapeType="1" noTextEdit="1"/>
              </p:cNvSpPr>
              <p:nvPr/>
            </p:nvSpPr>
            <p:spPr>
              <a:xfrm>
                <a:off x="306059" y="183284"/>
                <a:ext cx="11579881" cy="2189317"/>
              </a:xfrm>
              <a:prstGeom prst="roundRect">
                <a:avLst/>
              </a:prstGeom>
              <a:blipFill>
                <a:blip r:embed="rId3"/>
                <a:stretch>
                  <a:fillRect/>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33DE9B26-9E75-791D-51EA-55F13D8F4266}"/>
              </a:ext>
            </a:extLst>
          </p:cNvPr>
          <p:cNvSpPr/>
          <p:nvPr/>
        </p:nvSpPr>
        <p:spPr>
          <a:xfrm>
            <a:off x="2666081" y="1696596"/>
            <a:ext cx="2280492" cy="59888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6DF52A-50F8-D551-6532-E88D15F007E2}"/>
              </a:ext>
            </a:extLst>
          </p:cNvPr>
          <p:cNvSpPr/>
          <p:nvPr/>
        </p:nvSpPr>
        <p:spPr>
          <a:xfrm>
            <a:off x="575238" y="2569171"/>
            <a:ext cx="11389080" cy="1573171"/>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66AA16-CAE4-A855-7C6B-9459D4893517}"/>
              </a:ext>
            </a:extLst>
          </p:cNvPr>
          <p:cNvSpPr/>
          <p:nvPr/>
        </p:nvSpPr>
        <p:spPr>
          <a:xfrm>
            <a:off x="575236" y="4197427"/>
            <a:ext cx="11310703" cy="1652530"/>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B847BF-7798-00E6-4E6A-C18F42414599}"/>
              </a:ext>
            </a:extLst>
          </p:cNvPr>
          <p:cNvSpPr/>
          <p:nvPr/>
        </p:nvSpPr>
        <p:spPr>
          <a:xfrm>
            <a:off x="4946573" y="1696596"/>
            <a:ext cx="4527933" cy="598885"/>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1C3C71-4BB9-49A8-68B4-CC16A92B5176}"/>
              </a:ext>
            </a:extLst>
          </p:cNvPr>
          <p:cNvSpPr/>
          <p:nvPr/>
        </p:nvSpPr>
        <p:spPr>
          <a:xfrm>
            <a:off x="9474506" y="1696595"/>
            <a:ext cx="2197865" cy="598885"/>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D54DD-F7AF-39D3-BB8B-CE0207BA21CC}"/>
              </a:ext>
            </a:extLst>
          </p:cNvPr>
          <p:cNvSpPr/>
          <p:nvPr/>
        </p:nvSpPr>
        <p:spPr>
          <a:xfrm>
            <a:off x="575236" y="5912082"/>
            <a:ext cx="11310703" cy="615189"/>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7243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8134DA-F288-6728-8AE0-91569F2A8278}"/>
              </a:ext>
            </a:extLst>
          </p:cNvPr>
          <p:cNvSpPr/>
          <p:nvPr/>
        </p:nvSpPr>
        <p:spPr>
          <a:xfrm>
            <a:off x="170028" y="108705"/>
            <a:ext cx="2192357" cy="3405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B104E-F4B5-4546-A9C7-45758EAFFF75}"/>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E0EB64-3A6F-4896-A41C-F81A8D1693B8}"/>
                  </a:ext>
                </a:extLst>
              </p:cNvPr>
              <p:cNvSpPr txBox="1"/>
              <p:nvPr/>
            </p:nvSpPr>
            <p:spPr>
              <a:xfrm>
                <a:off x="575240" y="2537958"/>
                <a:ext cx="4470486" cy="4412234"/>
              </a:xfrm>
              <a:prstGeom prst="rect">
                <a:avLst/>
              </a:prstGeom>
              <a:noFill/>
            </p:spPr>
            <p:txBody>
              <a:bodyPr wrap="square" rtlCol="0">
                <a:spAutoFit/>
              </a:bodyPr>
              <a:lstStyle/>
              <a:p>
                <a14:m>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𝐴</m:t>
                        </m:r>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2</m:t>
                            </m:r>
                          </m:den>
                        </m:f>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25</m:t>
                        </m:r>
                      </m:e>
                      <m:sup>
                        <m:r>
                          <a:rPr lang="en-US" sz="2800" i="1">
                            <a:latin typeface="Cambria Math" panose="02040503050406030204" pitchFamily="18" charset="0"/>
                          </a:rPr>
                          <m:t>3</m:t>
                        </m:r>
                      </m:sup>
                    </m:sSup>
                  </m:oMath>
                </a14:m>
                <a:r>
                  <a:rPr lang="en-US" sz="2800" dirty="0"/>
                  <a:t> </a:t>
                </a:r>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𝐵</m:t>
                        </m:r>
                      </m:e>
                    </m:d>
                    <m:r>
                      <a:rPr lang="en-US" sz="2800" i="1">
                        <a:latin typeface="Cambria Math" panose="02040503050406030204" pitchFamily="18" charset="0"/>
                      </a:rPr>
                      <m:t>= </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1</m:t>
                            </m:r>
                          </m:den>
                        </m:f>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25</m:t>
                        </m:r>
                      </m:e>
                      <m:sup>
                        <m:r>
                          <a:rPr lang="en-US" sz="2800" b="0" i="1" smtClean="0">
                            <a:latin typeface="Cambria Math" panose="02040503050406030204" pitchFamily="18" charset="0"/>
                          </a:rPr>
                          <m:t>4</m:t>
                        </m:r>
                      </m:sup>
                    </m:sSup>
                  </m:oMath>
                </a14:m>
                <a:r>
                  <a:rPr lang="en-US" sz="2800" dirty="0">
                    <a:latin typeface="Segoe UI Semilight" panose="020B0402040204020203" pitchFamily="34" charset="0"/>
                    <a:cs typeface="Segoe UI Semilight" panose="020B0402040204020203" pitchFamily="34" charset="0"/>
                  </a:rPr>
                  <a:t> </a:t>
                </a:r>
                <a:endParaRPr lang="en-US" sz="2800" dirty="0"/>
              </a:p>
              <a:p>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𝐶</m:t>
                        </m:r>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25</m:t>
                        </m:r>
                      </m:e>
                      <m:sup>
                        <m:r>
                          <a:rPr lang="en-US" sz="2800" i="1">
                            <a:latin typeface="Cambria Math" panose="02040503050406030204" pitchFamily="18" charset="0"/>
                          </a:rPr>
                          <m:t>5</m:t>
                        </m:r>
                      </m:sup>
                    </m:sSup>
                  </m:oMath>
                </a14:m>
                <a:r>
                  <a:rPr lang="en-US" sz="2800" dirty="0"/>
                  <a:t> </a:t>
                </a:r>
                <a:r>
                  <a:rPr lang="en-US" sz="2800" dirty="0">
                    <a:latin typeface="Segoe UI Semilight" panose="020B0402040204020203" pitchFamily="34" charset="0"/>
                    <a:cs typeface="Segoe UI Semilight" panose="020B0402040204020203" pitchFamily="34" charset="0"/>
                  </a:rPr>
                  <a:t> </a:t>
                </a:r>
                <a:endParaRPr lang="en-US" sz="2800" dirty="0"/>
              </a:p>
              <a:p>
                <a:endParaRPr lang="en-US" sz="1000" dirty="0"/>
              </a:p>
              <a:p>
                <a14:m>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𝐵</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5</m:t>
                            </m:r>
                          </m:num>
                          <m:den>
                            <m:r>
                              <a:rPr lang="en-US" sz="2800" i="1">
                                <a:latin typeface="Cambria Math" panose="02040503050406030204" pitchFamily="18" charset="0"/>
                                <a:cs typeface="Segoe UI Semilight" panose="020B0402040204020203" pitchFamily="34" charset="0"/>
                              </a:rPr>
                              <m:t>2</m:t>
                            </m:r>
                          </m:den>
                        </m:f>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3</m:t>
                            </m:r>
                          </m:num>
                          <m:den>
                            <m:r>
                              <a:rPr lang="en-US" sz="2800" i="1">
                                <a:latin typeface="Cambria Math" panose="02040503050406030204" pitchFamily="18" charset="0"/>
                                <a:cs typeface="Segoe UI Semilight" panose="020B0402040204020203" pitchFamily="34" charset="0"/>
                              </a:rPr>
                              <m:t>1</m:t>
                            </m:r>
                          </m:den>
                        </m:f>
                      </m:e>
                    </m:d>
                    <m:r>
                      <a:rPr lang="en-US" sz="2800" i="1">
                        <a:latin typeface="Cambria Math" panose="02040503050406030204" pitchFamily="18" charset="0"/>
                        <a:cs typeface="Segoe UI Semilight" panose="020B0402040204020203" pitchFamily="34" charset="0"/>
                      </a:rPr>
                      <m:t>⋅</m:t>
                    </m:r>
                    <m:sSup>
                      <m:sSupPr>
                        <m:ctrlPr>
                          <a:rPr lang="en-US" sz="2800" i="1">
                            <a:latin typeface="Cambria Math" panose="02040503050406030204" pitchFamily="18" charset="0"/>
                            <a:cs typeface="Segoe UI Semilight" panose="020B0402040204020203" pitchFamily="34" charset="0"/>
                          </a:rPr>
                        </m:ctrlPr>
                      </m:sSupPr>
                      <m:e>
                        <m:r>
                          <a:rPr lang="en-US" sz="2800" i="1">
                            <a:latin typeface="Cambria Math" panose="02040503050406030204" pitchFamily="18" charset="0"/>
                            <a:cs typeface="Segoe UI Semilight" panose="020B0402040204020203" pitchFamily="34" charset="0"/>
                          </a:rPr>
                          <m:t>24</m:t>
                        </m:r>
                      </m:e>
                      <m:sup>
                        <m:r>
                          <a:rPr lang="en-US" sz="2800" i="1">
                            <a:latin typeface="Cambria Math" panose="02040503050406030204" pitchFamily="18" charset="0"/>
                            <a:cs typeface="Segoe UI Semilight" panose="020B0402040204020203" pitchFamily="34" charset="0"/>
                          </a:rPr>
                          <m:t>2</m:t>
                        </m:r>
                      </m:sup>
                    </m:sSup>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5</m:t>
                            </m:r>
                          </m:num>
                          <m:den>
                            <m:r>
                              <a:rPr lang="en-US" sz="2800" i="1">
                                <a:latin typeface="Cambria Math" panose="02040503050406030204" pitchFamily="18" charset="0"/>
                                <a:cs typeface="Segoe UI Semilight" panose="020B0402040204020203" pitchFamily="34" charset="0"/>
                              </a:rPr>
                              <m:t>2</m:t>
                            </m:r>
                          </m:den>
                        </m:f>
                      </m:e>
                    </m:d>
                    <m:r>
                      <a:rPr lang="en-US" sz="2800" i="1">
                        <a:latin typeface="Cambria Math" panose="02040503050406030204" pitchFamily="18" charset="0"/>
                        <a:cs typeface="Segoe UI Semilight" panose="020B0402040204020203" pitchFamily="34" charset="0"/>
                      </a:rPr>
                      <m:t>⋅</m:t>
                    </m:r>
                    <m:sSup>
                      <m:sSupPr>
                        <m:ctrlPr>
                          <a:rPr lang="en-US" sz="2800" i="1">
                            <a:latin typeface="Cambria Math" panose="02040503050406030204" pitchFamily="18" charset="0"/>
                            <a:cs typeface="Segoe UI Semilight" panose="020B0402040204020203" pitchFamily="34" charset="0"/>
                          </a:rPr>
                        </m:ctrlPr>
                      </m:sSupPr>
                      <m:e>
                        <m:r>
                          <a:rPr lang="en-US" sz="2800" i="1">
                            <a:latin typeface="Cambria Math" panose="02040503050406030204" pitchFamily="18" charset="0"/>
                            <a:cs typeface="Segoe UI Semilight" panose="020B0402040204020203" pitchFamily="34" charset="0"/>
                          </a:rPr>
                          <m:t>24</m:t>
                        </m:r>
                      </m:e>
                      <m:sup>
                        <m:r>
                          <a:rPr lang="en-US" sz="2800" i="1">
                            <a:latin typeface="Cambria Math" panose="02040503050406030204" pitchFamily="18" charset="0"/>
                            <a:cs typeface="Segoe UI Semilight" panose="020B0402040204020203" pitchFamily="34" charset="0"/>
                          </a:rPr>
                          <m:t>3</m:t>
                        </m:r>
                      </m:sup>
                    </m:sSup>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𝐵</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5</m:t>
                            </m:r>
                          </m:num>
                          <m:den>
                            <m:r>
                              <a:rPr lang="en-US" sz="2800" i="1">
                                <a:latin typeface="Cambria Math" panose="02040503050406030204" pitchFamily="18" charset="0"/>
                                <a:cs typeface="Segoe UI Semilight" panose="020B0402040204020203" pitchFamily="34" charset="0"/>
                              </a:rPr>
                              <m:t>1</m:t>
                            </m:r>
                          </m:den>
                        </m:f>
                      </m:e>
                    </m:d>
                    <m:r>
                      <a:rPr lang="en-US" sz="2800" i="1">
                        <a:latin typeface="Cambria Math" panose="02040503050406030204" pitchFamily="18" charset="0"/>
                        <a:cs typeface="Segoe UI Semilight" panose="020B0402040204020203" pitchFamily="34" charset="0"/>
                      </a:rPr>
                      <m:t>⋅</m:t>
                    </m:r>
                    <m:sSup>
                      <m:sSupPr>
                        <m:ctrlPr>
                          <a:rPr lang="en-US" sz="2800" i="1">
                            <a:latin typeface="Cambria Math" panose="02040503050406030204" pitchFamily="18" charset="0"/>
                            <a:cs typeface="Segoe UI Semilight" panose="020B0402040204020203" pitchFamily="34" charset="0"/>
                          </a:rPr>
                        </m:ctrlPr>
                      </m:sSupPr>
                      <m:e>
                        <m:r>
                          <a:rPr lang="en-US" sz="2800" i="1">
                            <a:latin typeface="Cambria Math" panose="02040503050406030204" pitchFamily="18" charset="0"/>
                            <a:cs typeface="Segoe UI Semilight" panose="020B0402040204020203" pitchFamily="34" charset="0"/>
                          </a:rPr>
                          <m:t>24</m:t>
                        </m:r>
                      </m:e>
                      <m:sup>
                        <m:r>
                          <a:rPr lang="en-US" sz="2800" i="1">
                            <a:latin typeface="Cambria Math" panose="02040503050406030204" pitchFamily="18" charset="0"/>
                            <a:cs typeface="Segoe UI Semilight" panose="020B0402040204020203" pitchFamily="34" charset="0"/>
                          </a:rPr>
                          <m:t>4</m:t>
                        </m:r>
                      </m:sup>
                    </m:sSup>
                  </m:oMath>
                </a14:m>
                <a:r>
                  <a:rPr lang="en-US" sz="2800" dirty="0">
                    <a:latin typeface="Segoe UI Semilight" panose="020B0402040204020203" pitchFamily="34" charset="0"/>
                    <a:cs typeface="Segoe UI Semilight" panose="020B0402040204020203" pitchFamily="34" charset="0"/>
                  </a:rPr>
                  <a:t> </a:t>
                </a:r>
              </a:p>
              <a:p>
                <a:endParaRPr lang="en-US" sz="1000" dirty="0">
                  <a:latin typeface="Segoe UI Semilight" panose="020B0402040204020203" pitchFamily="34" charset="0"/>
                  <a:cs typeface="Segoe UI Semilight" panose="020B0402040204020203" pitchFamily="34" charset="0"/>
                </a:endParaRPr>
              </a:p>
              <a:p>
                <a14:m>
                  <m:oMath xmlns:m="http://schemas.openxmlformats.org/officeDocument/2006/math">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𝐴</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𝐵</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𝐶</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5</m:t>
                            </m:r>
                          </m:num>
                          <m:den>
                            <m:r>
                              <a:rPr lang="en-US" sz="2800" i="1">
                                <a:latin typeface="Cambria Math" panose="02040503050406030204" pitchFamily="18" charset="0"/>
                                <a:cs typeface="Segoe UI Semilight" panose="020B0402040204020203" pitchFamily="34" charset="0"/>
                              </a:rPr>
                              <m:t>2</m:t>
                            </m:r>
                          </m:den>
                        </m:f>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f>
                          <m:fPr>
                            <m:type m:val="noBa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3</m:t>
                            </m:r>
                          </m:num>
                          <m:den>
                            <m:r>
                              <a:rPr lang="en-US" sz="2800" i="1">
                                <a:latin typeface="Cambria Math" panose="02040503050406030204" pitchFamily="18" charset="0"/>
                                <a:cs typeface="Segoe UI Semilight" panose="020B0402040204020203" pitchFamily="34" charset="0"/>
                              </a:rPr>
                              <m:t>1</m:t>
                            </m:r>
                          </m:den>
                        </m:f>
                      </m:e>
                    </m:d>
                    <m:r>
                      <a:rPr lang="en-US" sz="2800" i="1">
                        <a:latin typeface="Cambria Math" panose="02040503050406030204" pitchFamily="18" charset="0"/>
                        <a:cs typeface="Segoe UI Semilight" panose="020B0402040204020203" pitchFamily="34" charset="0"/>
                      </a:rPr>
                      <m:t>⋅</m:t>
                    </m:r>
                    <m:sSup>
                      <m:sSupPr>
                        <m:ctrlPr>
                          <a:rPr lang="en-US" sz="2800" i="1">
                            <a:latin typeface="Cambria Math" panose="02040503050406030204" pitchFamily="18" charset="0"/>
                            <a:cs typeface="Segoe UI Semilight" panose="020B0402040204020203" pitchFamily="34" charset="0"/>
                          </a:rPr>
                        </m:ctrlPr>
                      </m:sSupPr>
                      <m:e>
                        <m:r>
                          <a:rPr lang="en-US" sz="2800" i="1">
                            <a:latin typeface="Cambria Math" panose="02040503050406030204" pitchFamily="18" charset="0"/>
                            <a:cs typeface="Segoe UI Semilight" panose="020B0402040204020203" pitchFamily="34" charset="0"/>
                          </a:rPr>
                          <m:t>23</m:t>
                        </m:r>
                      </m:e>
                      <m:sup>
                        <m:r>
                          <a:rPr lang="en-US" sz="2800" i="1">
                            <a:latin typeface="Cambria Math" panose="02040503050406030204" pitchFamily="18" charset="0"/>
                            <a:cs typeface="Segoe UI Semilight" panose="020B0402040204020203" pitchFamily="34" charset="0"/>
                          </a:rPr>
                          <m:t>2</m:t>
                        </m:r>
                      </m:sup>
                    </m:sSup>
                  </m:oMath>
                </a14:m>
                <a:r>
                  <a:rPr lang="en-US" sz="2800" dirty="0">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 </a:t>
                </a:r>
                <a:endParaRPr lang="en-US" sz="2800" dirty="0"/>
              </a:p>
              <a:p>
                <a:endParaRPr lang="en-US" sz="2800" dirty="0"/>
              </a:p>
            </p:txBody>
          </p:sp>
        </mc:Choice>
        <mc:Fallback xmlns="">
          <p:sp>
            <p:nvSpPr>
              <p:cNvPr id="5" name="TextBox 4">
                <a:extLst>
                  <a:ext uri="{FF2B5EF4-FFF2-40B4-BE49-F238E27FC236}">
                    <a16:creationId xmlns:a16="http://schemas.microsoft.com/office/drawing/2014/main" id="{1DE0EB64-3A6F-4896-A41C-F81A8D1693B8}"/>
                  </a:ext>
                </a:extLst>
              </p:cNvPr>
              <p:cNvSpPr txBox="1">
                <a:spLocks noRot="1" noChangeAspect="1" noMove="1" noResize="1" noEditPoints="1" noAdjustHandles="1" noChangeArrowheads="1" noChangeShapeType="1" noTextEdit="1"/>
              </p:cNvSpPr>
              <p:nvPr/>
            </p:nvSpPr>
            <p:spPr>
              <a:xfrm>
                <a:off x="575240" y="2537958"/>
                <a:ext cx="4470486" cy="4412234"/>
              </a:xfrm>
              <a:prstGeom prst="rect">
                <a:avLst/>
              </a:prstGeom>
              <a:blipFill>
                <a:blip r:embed="rId2"/>
                <a:stretch>
                  <a:fillRect t="-276" r="-43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0EB049C1-264A-4874-F7FC-FCBBEF08B902}"/>
                  </a:ext>
                </a:extLst>
              </p:cNvPr>
              <p:cNvSpPr/>
              <p:nvPr/>
            </p:nvSpPr>
            <p:spPr>
              <a:xfrm>
                <a:off x="306059" y="183284"/>
                <a:ext cx="11579881" cy="2189317"/>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exactly 2 ‘a’s</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exactly 1 ‘b’s</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𝐶</m:t>
                    </m:r>
                    <m:r>
                      <a:rPr lang="en-US" sz="2800" i="1">
                        <a:solidFill>
                          <a:schemeClr val="tx1"/>
                        </a:solidFill>
                        <a:latin typeface="Cambria Math" panose="02040503050406030204" pitchFamily="18" charset="0"/>
                      </a:rPr>
                      <m:t>={</m:t>
                    </m:r>
                  </m:oMath>
                </a14:m>
                <a:r>
                  <a:rPr lang="en-US" sz="2800" dirty="0">
                    <a:solidFill>
                      <a:schemeClr val="tx1"/>
                    </a:solidFill>
                  </a:rPr>
                  <a:t>length </a:t>
                </a:r>
                <a14:m>
                  <m:oMath xmlns:m="http://schemas.openxmlformats.org/officeDocument/2006/math">
                    <m:r>
                      <a:rPr lang="en-US" sz="2800" i="1">
                        <a:solidFill>
                          <a:schemeClr val="tx1"/>
                        </a:solidFill>
                        <a:latin typeface="Cambria Math" panose="02040503050406030204" pitchFamily="18" charset="0"/>
                      </a:rPr>
                      <m:t>5</m:t>
                    </m:r>
                  </m:oMath>
                </a14:m>
                <a:r>
                  <a:rPr lang="en-US" sz="2800" dirty="0">
                    <a:solidFill>
                      <a:schemeClr val="tx1"/>
                    </a:solidFill>
                  </a:rPr>
                  <a:t> strings that contain no ‘x’s </a:t>
                </a:r>
                <a14:m>
                  <m:oMath xmlns:m="http://schemas.openxmlformats.org/officeDocument/2006/math">
                    <m:r>
                      <a:rPr lang="en-US" sz="2800" i="1">
                        <a:solidFill>
                          <a:schemeClr val="tx1"/>
                        </a:solidFill>
                        <a:latin typeface="Cambria Math" panose="02040503050406030204" pitchFamily="18" charset="0"/>
                      </a:rPr>
                      <m:t>}</m:t>
                    </m:r>
                  </m:oMath>
                </a14:m>
                <a:endParaRPr lang="en-US" sz="2800" dirty="0">
                  <a:solidFill>
                    <a:schemeClr val="tx1"/>
                  </a:solidFill>
                  <a:effectLst/>
                </a:endParaRPr>
              </a:p>
              <a:p>
                <a:endParaRPr lang="en-US" sz="1000" dirty="0">
                  <a:solidFill>
                    <a:schemeClr val="tx1"/>
                  </a:solidFill>
                </a:endParaRPr>
              </a:p>
              <a:p>
                <a:pPr/>
                <a14:m>
                  <m:oMathPara xmlns:m="http://schemas.openxmlformats.org/officeDocument/2006/math">
                    <m:oMathParaPr>
                      <m:jc m:val="left"/>
                    </m:oMathParaPr>
                    <m:oMath xmlns:m="http://schemas.openxmlformats.org/officeDocument/2006/math">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𝐵</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r>
                        <a:rPr lang="en-US" sz="2800" i="1">
                          <a:solidFill>
                            <a:schemeClr val="tx1"/>
                          </a:solidFill>
                          <a:latin typeface="Cambria Math" panose="02040503050406030204" pitchFamily="18" charset="0"/>
                        </a:rPr>
                        <m:t>|</m:t>
                      </m:r>
                    </m:oMath>
                  </m:oMathPara>
                </a14:m>
                <a:endParaRPr lang="en-US" sz="2800" dirty="0"/>
              </a:p>
            </p:txBody>
          </p:sp>
        </mc:Choice>
        <mc:Fallback xmlns="">
          <p:sp>
            <p:nvSpPr>
              <p:cNvPr id="7" name="Rectangle: Rounded Corners 6">
                <a:extLst>
                  <a:ext uri="{FF2B5EF4-FFF2-40B4-BE49-F238E27FC236}">
                    <a16:creationId xmlns:a16="http://schemas.microsoft.com/office/drawing/2014/main" id="{0EB049C1-264A-4874-F7FC-FCBBEF08B902}"/>
                  </a:ext>
                </a:extLst>
              </p:cNvPr>
              <p:cNvSpPr>
                <a:spLocks noRot="1" noChangeAspect="1" noMove="1" noResize="1" noEditPoints="1" noAdjustHandles="1" noChangeArrowheads="1" noChangeShapeType="1" noTextEdit="1"/>
              </p:cNvSpPr>
              <p:nvPr/>
            </p:nvSpPr>
            <p:spPr>
              <a:xfrm>
                <a:off x="306059" y="183284"/>
                <a:ext cx="11579881" cy="2189317"/>
              </a:xfrm>
              <a:prstGeom prst="roundRect">
                <a:avLst/>
              </a:prstGeom>
              <a:blipFill>
                <a:blip r:embed="rId3"/>
                <a:stretch>
                  <a:fillRect/>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33DE9B26-9E75-791D-51EA-55F13D8F4266}"/>
              </a:ext>
            </a:extLst>
          </p:cNvPr>
          <p:cNvSpPr/>
          <p:nvPr/>
        </p:nvSpPr>
        <p:spPr>
          <a:xfrm>
            <a:off x="2666081" y="1696596"/>
            <a:ext cx="2280492" cy="59888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6DF52A-50F8-D551-6532-E88D15F007E2}"/>
              </a:ext>
            </a:extLst>
          </p:cNvPr>
          <p:cNvSpPr/>
          <p:nvPr/>
        </p:nvSpPr>
        <p:spPr>
          <a:xfrm>
            <a:off x="575238" y="2569171"/>
            <a:ext cx="4558623" cy="1573171"/>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66AA16-CAE4-A855-7C6B-9459D4893517}"/>
              </a:ext>
            </a:extLst>
          </p:cNvPr>
          <p:cNvSpPr/>
          <p:nvPr/>
        </p:nvSpPr>
        <p:spPr>
          <a:xfrm>
            <a:off x="575237" y="4197427"/>
            <a:ext cx="4558624" cy="1652530"/>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B847BF-7798-00E6-4E6A-C18F42414599}"/>
              </a:ext>
            </a:extLst>
          </p:cNvPr>
          <p:cNvSpPr/>
          <p:nvPr/>
        </p:nvSpPr>
        <p:spPr>
          <a:xfrm>
            <a:off x="4946573" y="1696596"/>
            <a:ext cx="4527933" cy="598885"/>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1C3C71-4BB9-49A8-68B4-CC16A92B5176}"/>
              </a:ext>
            </a:extLst>
          </p:cNvPr>
          <p:cNvSpPr/>
          <p:nvPr/>
        </p:nvSpPr>
        <p:spPr>
          <a:xfrm>
            <a:off x="9474506" y="1696595"/>
            <a:ext cx="2197865" cy="598885"/>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D54DD-F7AF-39D3-BB8B-CE0207BA21CC}"/>
              </a:ext>
            </a:extLst>
          </p:cNvPr>
          <p:cNvSpPr/>
          <p:nvPr/>
        </p:nvSpPr>
        <p:spPr>
          <a:xfrm>
            <a:off x="575237" y="5912082"/>
            <a:ext cx="4558624" cy="615189"/>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EC830D-236C-7BC5-C41B-29F4D2F9767E}"/>
                  </a:ext>
                </a:extLst>
              </p:cNvPr>
              <p:cNvSpPr txBox="1"/>
              <p:nvPr/>
            </p:nvSpPr>
            <p:spPr>
              <a:xfrm>
                <a:off x="6035407" y="3610865"/>
                <a:ext cx="6095999" cy="1749069"/>
              </a:xfrm>
              <a:prstGeom prst="rect">
                <a:avLst/>
              </a:prstGeom>
              <a:noFill/>
            </p:spPr>
            <p:txBody>
              <a:bodyPr wrap="square">
                <a:spAutoFit/>
              </a:bodyPr>
              <a:lstStyle/>
              <a:p>
                <a14:m>
                  <m:oMath xmlns:m="http://schemas.openxmlformats.org/officeDocument/2006/math">
                    <m:d>
                      <m:dPr>
                        <m:begChr m:val="|"/>
                        <m:endChr m:val="|"/>
                        <m:ctrlPr>
                          <a:rPr lang="en-US" sz="2400" i="1" smtClean="0">
                            <a:solidFill>
                              <a:schemeClr val="tx1"/>
                            </a:solidFill>
                            <a:latin typeface="Cambria Math" panose="02040503050406030204" pitchFamily="18" charset="0"/>
                          </a:rPr>
                        </m:ctrlPr>
                      </m:dPr>
                      <m:e>
                        <m:r>
                          <a:rPr lang="en-US" sz="2400" b="0" i="1">
                            <a:solidFill>
                              <a:schemeClr val="tx1"/>
                            </a:solidFill>
                            <a:latin typeface="Cambria Math" panose="02040503050406030204" pitchFamily="18" charset="0"/>
                          </a:rPr>
                          <m:t>𝐴</m:t>
                        </m:r>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𝐵</m:t>
                        </m:r>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𝐶</m:t>
                        </m:r>
                      </m:e>
                    </m:d>
                  </m:oMath>
                </a14:m>
                <a:r>
                  <a:rPr lang="en-US" sz="2400" dirty="0"/>
                  <a:t> </a:t>
                </a:r>
              </a:p>
              <a:p>
                <a:r>
                  <a:rPr lang="en-US" sz="2400" dirty="0"/>
                  <a:t>= </a:t>
                </a:r>
                <a14:m>
                  <m:oMath xmlns:m="http://schemas.openxmlformats.org/officeDocument/2006/math">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b="0" i="1">
                                <a:latin typeface="Cambria Math" panose="02040503050406030204" pitchFamily="18" charset="0"/>
                              </a:rPr>
                              <m:t>5</m:t>
                            </m:r>
                          </m:num>
                          <m:den>
                            <m:r>
                              <a:rPr lang="en-US" sz="2400" b="0" i="1">
                                <a:latin typeface="Cambria Math" panose="02040503050406030204" pitchFamily="18" charset="0"/>
                              </a:rPr>
                              <m:t>2</m:t>
                            </m:r>
                          </m:den>
                        </m:f>
                      </m:e>
                    </m:d>
                    <m:r>
                      <a:rPr lang="en-US" sz="2400" b="0" i="1">
                        <a:latin typeface="Cambria Math" panose="02040503050406030204" pitchFamily="18" charset="0"/>
                      </a:rPr>
                      <m:t>⋅</m:t>
                    </m:r>
                    <m:sSup>
                      <m:sSupPr>
                        <m:ctrlPr>
                          <a:rPr lang="en-US" sz="2400" i="1">
                            <a:latin typeface="Cambria Math" panose="02040503050406030204" pitchFamily="18" charset="0"/>
                          </a:rPr>
                        </m:ctrlPr>
                      </m:sSupPr>
                      <m:e>
                        <m:r>
                          <a:rPr lang="en-US" sz="2400" b="0" i="1">
                            <a:latin typeface="Cambria Math" panose="02040503050406030204" pitchFamily="18" charset="0"/>
                          </a:rPr>
                          <m:t>25</m:t>
                        </m:r>
                      </m:e>
                      <m:sup>
                        <m:r>
                          <a:rPr lang="en-US" sz="2400" b="0" i="1">
                            <a:latin typeface="Cambria Math" panose="02040503050406030204" pitchFamily="18" charset="0"/>
                          </a:rPr>
                          <m:t>3</m:t>
                        </m:r>
                      </m:sup>
                    </m:sSup>
                  </m:oMath>
                </a14:m>
                <a:r>
                  <a:rPr lang="en-US" sz="2400" dirty="0"/>
                  <a:t>+ </a:t>
                </a:r>
                <a14:m>
                  <m:oMath xmlns:m="http://schemas.openxmlformats.org/officeDocument/2006/math">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b="0" i="1">
                                <a:latin typeface="Cambria Math" panose="02040503050406030204" pitchFamily="18" charset="0"/>
                              </a:rPr>
                              <m:t>5</m:t>
                            </m:r>
                          </m:num>
                          <m:den>
                            <m:r>
                              <a:rPr lang="en-US" sz="2400" b="0" i="1">
                                <a:latin typeface="Cambria Math" panose="02040503050406030204" pitchFamily="18" charset="0"/>
                              </a:rPr>
                              <m:t>1</m:t>
                            </m:r>
                          </m:den>
                        </m:f>
                      </m:e>
                    </m:d>
                    <m:r>
                      <a:rPr lang="en-US" sz="2400" b="0" i="1">
                        <a:latin typeface="Cambria Math" panose="02040503050406030204" pitchFamily="18" charset="0"/>
                      </a:rPr>
                      <m:t>⋅</m:t>
                    </m:r>
                    <m:sSup>
                      <m:sSupPr>
                        <m:ctrlPr>
                          <a:rPr lang="en-US" sz="2400" i="1">
                            <a:latin typeface="Cambria Math" panose="02040503050406030204" pitchFamily="18" charset="0"/>
                          </a:rPr>
                        </m:ctrlPr>
                      </m:sSupPr>
                      <m:e>
                        <m:r>
                          <a:rPr lang="en-US" sz="2400" b="0" i="1">
                            <a:latin typeface="Cambria Math" panose="02040503050406030204" pitchFamily="18" charset="0"/>
                          </a:rPr>
                          <m:t>25</m:t>
                        </m:r>
                      </m:e>
                      <m:sup>
                        <m:r>
                          <a:rPr lang="en-US" sz="2400" b="0" i="1" smtClean="0">
                            <a:latin typeface="Cambria Math" panose="02040503050406030204" pitchFamily="18" charset="0"/>
                          </a:rPr>
                          <m:t>4</m:t>
                        </m:r>
                      </m:sup>
                    </m:sSup>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b="0" i="1">
                            <a:latin typeface="Cambria Math" panose="02040503050406030204" pitchFamily="18" charset="0"/>
                          </a:rPr>
                          <m:t>25</m:t>
                        </m:r>
                      </m:e>
                      <m:sup>
                        <m:r>
                          <a:rPr lang="en-US" sz="2400" b="0" i="1">
                            <a:latin typeface="Cambria Math" panose="02040503050406030204" pitchFamily="18" charset="0"/>
                          </a:rPr>
                          <m:t>5</m:t>
                        </m:r>
                      </m:sup>
                    </m:sSup>
                  </m:oMath>
                </a14:m>
                <a:r>
                  <a:rPr lang="en-US" sz="2400" dirty="0"/>
                  <a:t>-</a:t>
                </a:r>
                <a:r>
                  <a:rPr lang="en-US" sz="2400" dirty="0">
                    <a:cs typeface="Segoe UI Semilight" panose="020B0402040204020203" pitchFamily="34" charset="0"/>
                  </a:rPr>
                  <a:t>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f>
                          <m:fPr>
                            <m:type m:val="noBar"/>
                            <m:ctrlPr>
                              <a:rPr lang="en-US" sz="2400" i="1">
                                <a:latin typeface="Cambria Math" panose="02040503050406030204" pitchFamily="18" charset="0"/>
                                <a:cs typeface="Segoe UI Semilight" panose="020B0402040204020203" pitchFamily="34" charset="0"/>
                              </a:rPr>
                            </m:ctrlPr>
                          </m:fPr>
                          <m:num>
                            <m:r>
                              <a:rPr lang="en-US" sz="2400" b="0" i="1">
                                <a:latin typeface="Cambria Math" panose="02040503050406030204" pitchFamily="18" charset="0"/>
                                <a:cs typeface="Segoe UI Semilight" panose="020B0402040204020203" pitchFamily="34" charset="0"/>
                              </a:rPr>
                              <m:t>5</m:t>
                            </m:r>
                          </m:num>
                          <m:den>
                            <m:r>
                              <a:rPr lang="en-US" sz="2400" b="0" i="1">
                                <a:latin typeface="Cambria Math" panose="02040503050406030204" pitchFamily="18" charset="0"/>
                                <a:cs typeface="Segoe UI Semilight" panose="020B0402040204020203" pitchFamily="34" charset="0"/>
                              </a:rPr>
                              <m:t>2</m:t>
                            </m:r>
                          </m:den>
                        </m:f>
                      </m:e>
                    </m:d>
                    <m:r>
                      <a:rPr lang="en-US" sz="2400" b="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f>
                          <m:fPr>
                            <m:type m:val="noBar"/>
                            <m:ctrlPr>
                              <a:rPr lang="en-US" sz="2400" i="1">
                                <a:latin typeface="Cambria Math" panose="02040503050406030204" pitchFamily="18" charset="0"/>
                                <a:cs typeface="Segoe UI Semilight" panose="020B0402040204020203" pitchFamily="34" charset="0"/>
                              </a:rPr>
                            </m:ctrlPr>
                          </m:fPr>
                          <m:num>
                            <m:r>
                              <a:rPr lang="en-US" sz="2400" b="0" i="1">
                                <a:latin typeface="Cambria Math" panose="02040503050406030204" pitchFamily="18" charset="0"/>
                                <a:cs typeface="Segoe UI Semilight" panose="020B0402040204020203" pitchFamily="34" charset="0"/>
                              </a:rPr>
                              <m:t>3</m:t>
                            </m:r>
                          </m:num>
                          <m:den>
                            <m:r>
                              <a:rPr lang="en-US" sz="2400" b="0" i="1">
                                <a:latin typeface="Cambria Math" panose="02040503050406030204" pitchFamily="18" charset="0"/>
                                <a:cs typeface="Segoe UI Semilight" panose="020B0402040204020203" pitchFamily="34" charset="0"/>
                              </a:rPr>
                              <m:t>1</m:t>
                            </m:r>
                          </m:den>
                        </m:f>
                      </m:e>
                    </m:d>
                    <m:r>
                      <a:rPr lang="en-US" sz="2400" b="0" i="1">
                        <a:latin typeface="Cambria Math" panose="02040503050406030204" pitchFamily="18" charset="0"/>
                        <a:cs typeface="Segoe UI Semilight" panose="020B0402040204020203" pitchFamily="34" charset="0"/>
                      </a:rPr>
                      <m:t>⋅</m:t>
                    </m:r>
                    <m:sSup>
                      <m:sSupPr>
                        <m:ctrlPr>
                          <a:rPr lang="en-US" sz="2400" i="1">
                            <a:latin typeface="Cambria Math" panose="02040503050406030204" pitchFamily="18" charset="0"/>
                            <a:cs typeface="Segoe UI Semilight" panose="020B0402040204020203" pitchFamily="34" charset="0"/>
                          </a:rPr>
                        </m:ctrlPr>
                      </m:sSupPr>
                      <m:e>
                        <m:r>
                          <a:rPr lang="en-US" sz="2400" b="0" i="1">
                            <a:latin typeface="Cambria Math" panose="02040503050406030204" pitchFamily="18" charset="0"/>
                            <a:cs typeface="Segoe UI Semilight" panose="020B0402040204020203" pitchFamily="34" charset="0"/>
                          </a:rPr>
                          <m:t>24</m:t>
                        </m:r>
                      </m:e>
                      <m:sup>
                        <m:r>
                          <a:rPr lang="en-US" sz="2400" b="0" i="1">
                            <a:latin typeface="Cambria Math" panose="02040503050406030204" pitchFamily="18" charset="0"/>
                            <a:cs typeface="Segoe UI Semilight" panose="020B0402040204020203" pitchFamily="34" charset="0"/>
                          </a:rPr>
                          <m:t>2</m:t>
                        </m:r>
                      </m:sup>
                    </m:sSup>
                  </m:oMath>
                </a14:m>
                <a:r>
                  <a:rPr lang="en-US" sz="2400" dirty="0"/>
                  <a:t>-</a:t>
                </a:r>
                <a:r>
                  <a:rPr lang="en-US" sz="2400" dirty="0">
                    <a:cs typeface="Segoe UI Semilight" panose="020B0402040204020203" pitchFamily="34" charset="0"/>
                  </a:rPr>
                  <a:t> </a:t>
                </a:r>
              </a:p>
              <a:p>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f>
                          <m:fPr>
                            <m:type m:val="noBar"/>
                            <m:ctrlPr>
                              <a:rPr lang="en-US" sz="2400" i="1">
                                <a:latin typeface="Cambria Math" panose="02040503050406030204" pitchFamily="18" charset="0"/>
                                <a:cs typeface="Segoe UI Semilight" panose="020B0402040204020203" pitchFamily="34" charset="0"/>
                              </a:rPr>
                            </m:ctrlPr>
                          </m:fPr>
                          <m:num>
                            <m:r>
                              <a:rPr lang="en-US" sz="2400" b="0" i="1">
                                <a:latin typeface="Cambria Math" panose="02040503050406030204" pitchFamily="18" charset="0"/>
                                <a:cs typeface="Segoe UI Semilight" panose="020B0402040204020203" pitchFamily="34" charset="0"/>
                              </a:rPr>
                              <m:t>5</m:t>
                            </m:r>
                          </m:num>
                          <m:den>
                            <m:r>
                              <a:rPr lang="en-US" sz="2400" b="0" i="1">
                                <a:latin typeface="Cambria Math" panose="02040503050406030204" pitchFamily="18" charset="0"/>
                                <a:cs typeface="Segoe UI Semilight" panose="020B0402040204020203" pitchFamily="34" charset="0"/>
                              </a:rPr>
                              <m:t>2</m:t>
                            </m:r>
                          </m:den>
                        </m:f>
                      </m:e>
                    </m:d>
                    <m:r>
                      <a:rPr lang="en-US" sz="2400" b="0" i="1">
                        <a:latin typeface="Cambria Math" panose="02040503050406030204" pitchFamily="18" charset="0"/>
                        <a:cs typeface="Segoe UI Semilight" panose="020B0402040204020203" pitchFamily="34" charset="0"/>
                      </a:rPr>
                      <m:t>⋅</m:t>
                    </m:r>
                    <m:sSup>
                      <m:sSupPr>
                        <m:ctrlPr>
                          <a:rPr lang="en-US" sz="2400" i="1">
                            <a:latin typeface="Cambria Math" panose="02040503050406030204" pitchFamily="18" charset="0"/>
                            <a:cs typeface="Segoe UI Semilight" panose="020B0402040204020203" pitchFamily="34" charset="0"/>
                          </a:rPr>
                        </m:ctrlPr>
                      </m:sSupPr>
                      <m:e>
                        <m:r>
                          <a:rPr lang="en-US" sz="2400" b="0" i="1">
                            <a:latin typeface="Cambria Math" panose="02040503050406030204" pitchFamily="18" charset="0"/>
                            <a:cs typeface="Segoe UI Semilight" panose="020B0402040204020203" pitchFamily="34" charset="0"/>
                          </a:rPr>
                          <m:t>24</m:t>
                        </m:r>
                      </m:e>
                      <m:sup>
                        <m:r>
                          <a:rPr lang="en-US" sz="2400" b="0" i="1">
                            <a:latin typeface="Cambria Math" panose="02040503050406030204" pitchFamily="18" charset="0"/>
                            <a:cs typeface="Segoe UI Semilight" panose="020B0402040204020203" pitchFamily="34" charset="0"/>
                          </a:rPr>
                          <m:t>3</m:t>
                        </m:r>
                      </m:sup>
                    </m:sSup>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f>
                          <m:fPr>
                            <m:type m:val="noBar"/>
                            <m:ctrlPr>
                              <a:rPr lang="en-US" sz="2400" i="1">
                                <a:latin typeface="Cambria Math" panose="02040503050406030204" pitchFamily="18" charset="0"/>
                                <a:cs typeface="Segoe UI Semilight" panose="020B0402040204020203" pitchFamily="34" charset="0"/>
                              </a:rPr>
                            </m:ctrlPr>
                          </m:fPr>
                          <m:num>
                            <m:r>
                              <a:rPr lang="en-US" sz="2400" b="0" i="1">
                                <a:latin typeface="Cambria Math" panose="02040503050406030204" pitchFamily="18" charset="0"/>
                                <a:cs typeface="Segoe UI Semilight" panose="020B0402040204020203" pitchFamily="34" charset="0"/>
                              </a:rPr>
                              <m:t>5</m:t>
                            </m:r>
                          </m:num>
                          <m:den>
                            <m:r>
                              <a:rPr lang="en-US" sz="2400" b="0" i="1">
                                <a:latin typeface="Cambria Math" panose="02040503050406030204" pitchFamily="18" charset="0"/>
                                <a:cs typeface="Segoe UI Semilight" panose="020B0402040204020203" pitchFamily="34" charset="0"/>
                              </a:rPr>
                              <m:t>1</m:t>
                            </m:r>
                          </m:den>
                        </m:f>
                      </m:e>
                    </m:d>
                    <m:r>
                      <a:rPr lang="en-US" sz="2400" b="0" i="1">
                        <a:latin typeface="Cambria Math" panose="02040503050406030204" pitchFamily="18" charset="0"/>
                        <a:cs typeface="Segoe UI Semilight" panose="020B0402040204020203" pitchFamily="34" charset="0"/>
                      </a:rPr>
                      <m:t>⋅</m:t>
                    </m:r>
                    <m:sSup>
                      <m:sSupPr>
                        <m:ctrlPr>
                          <a:rPr lang="en-US" sz="2400" i="1">
                            <a:latin typeface="Cambria Math" panose="02040503050406030204" pitchFamily="18" charset="0"/>
                            <a:cs typeface="Segoe UI Semilight" panose="020B0402040204020203" pitchFamily="34" charset="0"/>
                          </a:rPr>
                        </m:ctrlPr>
                      </m:sSupPr>
                      <m:e>
                        <m:r>
                          <a:rPr lang="en-US" sz="2400" b="0" i="1">
                            <a:latin typeface="Cambria Math" panose="02040503050406030204" pitchFamily="18" charset="0"/>
                            <a:cs typeface="Segoe UI Semilight" panose="020B0402040204020203" pitchFamily="34" charset="0"/>
                          </a:rPr>
                          <m:t>24</m:t>
                        </m:r>
                      </m:e>
                      <m:sup>
                        <m:r>
                          <a:rPr lang="en-US" sz="2400" b="0" i="1">
                            <a:latin typeface="Cambria Math" panose="02040503050406030204" pitchFamily="18" charset="0"/>
                            <a:cs typeface="Segoe UI Semilight" panose="020B0402040204020203" pitchFamily="34" charset="0"/>
                          </a:rPr>
                          <m:t>4</m:t>
                        </m:r>
                      </m:sup>
                    </m:sSup>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f>
                          <m:fPr>
                            <m:type m:val="noBar"/>
                            <m:ctrlPr>
                              <a:rPr lang="en-US" sz="2400" i="1">
                                <a:latin typeface="Cambria Math" panose="02040503050406030204" pitchFamily="18" charset="0"/>
                                <a:cs typeface="Segoe UI Semilight" panose="020B0402040204020203" pitchFamily="34" charset="0"/>
                              </a:rPr>
                            </m:ctrlPr>
                          </m:fPr>
                          <m:num>
                            <m:r>
                              <a:rPr lang="en-US" sz="2400" b="0" i="1">
                                <a:latin typeface="Cambria Math" panose="02040503050406030204" pitchFamily="18" charset="0"/>
                                <a:cs typeface="Segoe UI Semilight" panose="020B0402040204020203" pitchFamily="34" charset="0"/>
                              </a:rPr>
                              <m:t>5</m:t>
                            </m:r>
                          </m:num>
                          <m:den>
                            <m:r>
                              <a:rPr lang="en-US" sz="2400" b="0" i="1">
                                <a:latin typeface="Cambria Math" panose="02040503050406030204" pitchFamily="18" charset="0"/>
                                <a:cs typeface="Segoe UI Semilight" panose="020B0402040204020203" pitchFamily="34" charset="0"/>
                              </a:rPr>
                              <m:t>2</m:t>
                            </m:r>
                          </m:den>
                        </m:f>
                      </m:e>
                    </m:d>
                    <m:r>
                      <a:rPr lang="en-US" sz="2400" b="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f>
                          <m:fPr>
                            <m:type m:val="noBar"/>
                            <m:ctrlPr>
                              <a:rPr lang="en-US" sz="2400" i="1">
                                <a:latin typeface="Cambria Math" panose="02040503050406030204" pitchFamily="18" charset="0"/>
                                <a:cs typeface="Segoe UI Semilight" panose="020B0402040204020203" pitchFamily="34" charset="0"/>
                              </a:rPr>
                            </m:ctrlPr>
                          </m:fPr>
                          <m:num>
                            <m:r>
                              <a:rPr lang="en-US" sz="2400" b="0" i="1">
                                <a:latin typeface="Cambria Math" panose="02040503050406030204" pitchFamily="18" charset="0"/>
                                <a:cs typeface="Segoe UI Semilight" panose="020B0402040204020203" pitchFamily="34" charset="0"/>
                              </a:rPr>
                              <m:t>3</m:t>
                            </m:r>
                          </m:num>
                          <m:den>
                            <m:r>
                              <a:rPr lang="en-US" sz="2400" b="0" i="1">
                                <a:latin typeface="Cambria Math" panose="02040503050406030204" pitchFamily="18" charset="0"/>
                                <a:cs typeface="Segoe UI Semilight" panose="020B0402040204020203" pitchFamily="34" charset="0"/>
                              </a:rPr>
                              <m:t>1</m:t>
                            </m:r>
                          </m:den>
                        </m:f>
                      </m:e>
                    </m:d>
                    <m:r>
                      <a:rPr lang="en-US" sz="2400" b="0" i="1">
                        <a:latin typeface="Cambria Math" panose="02040503050406030204" pitchFamily="18" charset="0"/>
                        <a:cs typeface="Segoe UI Semilight" panose="020B0402040204020203" pitchFamily="34" charset="0"/>
                      </a:rPr>
                      <m:t>⋅</m:t>
                    </m:r>
                    <m:sSup>
                      <m:sSupPr>
                        <m:ctrlPr>
                          <a:rPr lang="en-US" sz="2400" i="1">
                            <a:latin typeface="Cambria Math" panose="02040503050406030204" pitchFamily="18" charset="0"/>
                            <a:cs typeface="Segoe UI Semilight" panose="020B0402040204020203" pitchFamily="34" charset="0"/>
                          </a:rPr>
                        </m:ctrlPr>
                      </m:sSupPr>
                      <m:e>
                        <m:r>
                          <a:rPr lang="en-US" sz="2400" b="0" i="1">
                            <a:latin typeface="Cambria Math" panose="02040503050406030204" pitchFamily="18" charset="0"/>
                            <a:cs typeface="Segoe UI Semilight" panose="020B0402040204020203" pitchFamily="34" charset="0"/>
                          </a:rPr>
                          <m:t>23</m:t>
                        </m:r>
                      </m:e>
                      <m:sup>
                        <m:r>
                          <a:rPr lang="en-US" sz="2400" b="0" i="1">
                            <a:latin typeface="Cambria Math" panose="02040503050406030204" pitchFamily="18" charset="0"/>
                            <a:cs typeface="Segoe UI Semilight" panose="020B0402040204020203" pitchFamily="34" charset="0"/>
                          </a:rPr>
                          <m:t>2</m:t>
                        </m:r>
                      </m:sup>
                    </m:sSup>
                  </m:oMath>
                </a14:m>
                <a:endParaRPr lang="en-US" sz="2400" dirty="0"/>
              </a:p>
              <a:p>
                <a:r>
                  <a:rPr lang="en-US" sz="2400" dirty="0"/>
                  <a:t>= </a:t>
                </a:r>
                <a14:m>
                  <m:oMath xmlns:m="http://schemas.openxmlformats.org/officeDocument/2006/math">
                    <m:r>
                      <a:rPr lang="en-US" sz="2400" b="0" i="1" smtClean="0">
                        <a:latin typeface="Cambria Math" panose="02040503050406030204" pitchFamily="18" charset="0"/>
                      </a:rPr>
                      <m:t>10</m:t>
                    </m:r>
                    <m:r>
                      <a:rPr lang="en-US" sz="2400" b="0" i="1" smtClean="0">
                        <a:latin typeface="Cambria Math" panose="02040503050406030204" pitchFamily="18" charset="0"/>
                      </a:rPr>
                      <m:t>,</m:t>
                    </m:r>
                    <m:r>
                      <a:rPr lang="en-US" sz="2400" b="0" i="1" smtClean="0">
                        <a:latin typeface="Cambria Math" panose="02040503050406030204" pitchFamily="18" charset="0"/>
                      </a:rPr>
                      <m:t>076</m:t>
                    </m:r>
                    <m:r>
                      <a:rPr lang="en-US" sz="2400" b="0" i="1" smtClean="0">
                        <a:latin typeface="Cambria Math" panose="02040503050406030204" pitchFamily="18" charset="0"/>
                      </a:rPr>
                      <m:t>,</m:t>
                    </m:r>
                    <m:r>
                      <a:rPr lang="en-US" sz="2400" b="0" i="1" smtClean="0">
                        <a:latin typeface="Cambria Math" panose="02040503050406030204" pitchFamily="18" charset="0"/>
                      </a:rPr>
                      <m:t>470</m:t>
                    </m:r>
                  </m:oMath>
                </a14:m>
                <a:endParaRPr lang="en-US" sz="2400" dirty="0"/>
              </a:p>
            </p:txBody>
          </p:sp>
        </mc:Choice>
        <mc:Fallback xmlns="">
          <p:sp>
            <p:nvSpPr>
              <p:cNvPr id="4" name="TextBox 3">
                <a:extLst>
                  <a:ext uri="{FF2B5EF4-FFF2-40B4-BE49-F238E27FC236}">
                    <a16:creationId xmlns:a16="http://schemas.microsoft.com/office/drawing/2014/main" id="{41EC830D-236C-7BC5-C41B-29F4D2F9767E}"/>
                  </a:ext>
                </a:extLst>
              </p:cNvPr>
              <p:cNvSpPr txBox="1">
                <a:spLocks noRot="1" noChangeAspect="1" noMove="1" noResize="1" noEditPoints="1" noAdjustHandles="1" noChangeArrowheads="1" noChangeShapeType="1" noTextEdit="1"/>
              </p:cNvSpPr>
              <p:nvPr/>
            </p:nvSpPr>
            <p:spPr>
              <a:xfrm>
                <a:off x="6035407" y="3610865"/>
                <a:ext cx="6095999" cy="1749069"/>
              </a:xfrm>
              <a:prstGeom prst="rect">
                <a:avLst/>
              </a:prstGeom>
              <a:blipFill>
                <a:blip r:embed="rId4"/>
                <a:stretch>
                  <a:fillRect l="-1500" t="-2787" b="-5923"/>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07E8EDBE-29AE-2B86-AA7E-234DFB9B039F}"/>
              </a:ext>
            </a:extLst>
          </p:cNvPr>
          <p:cNvSpPr/>
          <p:nvPr/>
        </p:nvSpPr>
        <p:spPr>
          <a:xfrm>
            <a:off x="5327243" y="4099155"/>
            <a:ext cx="615175" cy="77248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2927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C35BB-AA82-4E9F-A553-D43D0FDF4ED6}"/>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69A546-9A4D-451F-8D05-58280C82FB9D}"/>
                  </a:ext>
                </a:extLst>
              </p:cNvPr>
              <p:cNvSpPr>
                <a:spLocks noGrp="1"/>
              </p:cNvSpPr>
              <p:nvPr>
                <p:ph idx="1"/>
              </p:nvPr>
            </p:nvSpPr>
            <p:spPr/>
            <p:txBody>
              <a:bodyPr>
                <a:normAutofit/>
              </a:bodyPr>
              <a:lstStyle/>
              <a:p>
                <a:r>
                  <a:rPr lang="en-US" b="1" dirty="0"/>
                  <a:t>How do I know I’m looking for the size of a union of some sets? </a:t>
                </a:r>
              </a:p>
              <a:p>
                <a:endParaRPr lang="en-US" b="1" dirty="0"/>
              </a:p>
              <a:p>
                <a:r>
                  <a:rPr lang="en-US" dirty="0"/>
                  <a:t>“how many ways for A </a:t>
                </a:r>
                <a:r>
                  <a:rPr lang="en-US" b="1" dirty="0"/>
                  <a:t>or</a:t>
                </a:r>
                <a:r>
                  <a:rPr lang="en-US" dirty="0"/>
                  <a:t> B </a:t>
                </a:r>
                <a:r>
                  <a:rPr lang="en-US" b="1" dirty="0"/>
                  <a:t>or</a:t>
                </a:r>
                <a:r>
                  <a:rPr lang="en-US" dirty="0"/>
                  <a:t> C to happen” </a:t>
                </a:r>
                <a:r>
                  <a:rPr lang="en-US" dirty="0">
                    <a:sym typeface="Wingdings" panose="05000000000000000000" pitchFamily="2" charset="2"/>
                  </a:rPr>
                  <a:t> </a:t>
                </a:r>
                <a14:m>
                  <m:oMath xmlns:m="http://schemas.openxmlformats.org/officeDocument/2006/math">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𝐴</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𝐵</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𝐶</m:t>
                    </m:r>
                    <m:r>
                      <a:rPr lang="en-US" b="0" i="1" smtClean="0">
                        <a:latin typeface="Cambria Math" panose="02040503050406030204" pitchFamily="18" charset="0"/>
                        <a:sym typeface="Wingdings" panose="05000000000000000000" pitchFamily="2" charset="2"/>
                      </a:rPr>
                      <m:t>|</m:t>
                    </m:r>
                  </m:oMath>
                </a14:m>
                <a:endParaRPr lang="en-US" dirty="0"/>
              </a:p>
              <a:p>
                <a:r>
                  <a:rPr lang="en-US" dirty="0"/>
                  <a:t>“how many ways for </a:t>
                </a:r>
                <a:r>
                  <a:rPr lang="en-US" b="1" dirty="0"/>
                  <a:t>at least one </a:t>
                </a:r>
                <a:r>
                  <a:rPr lang="en-US" dirty="0"/>
                  <a:t>of A, B, or C” </a:t>
                </a:r>
                <a:r>
                  <a:rPr lang="en-US" dirty="0">
                    <a:sym typeface="Wingdings" panose="05000000000000000000" pitchFamily="2" charset="2"/>
                  </a:rPr>
                  <a:t> </a:t>
                </a:r>
                <a14:m>
                  <m:oMath xmlns:m="http://schemas.openxmlformats.org/officeDocument/2006/math">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𝐴</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𝐵</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𝐶</m:t>
                    </m:r>
                    <m:r>
                      <a:rPr lang="en-US" b="0" i="1" smtClean="0">
                        <a:latin typeface="Cambria Math" panose="02040503050406030204" pitchFamily="18" charset="0"/>
                        <a:sym typeface="Wingdings" panose="05000000000000000000" pitchFamily="2" charset="2"/>
                      </a:rPr>
                      <m:t>|</m:t>
                    </m:r>
                  </m:oMath>
                </a14:m>
                <a:endParaRPr lang="en-US" dirty="0"/>
              </a:p>
              <a:p>
                <a:r>
                  <a:rPr lang="en-US" dirty="0"/>
                  <a:t>“how many ways for </a:t>
                </a:r>
                <a:r>
                  <a:rPr lang="en-US" b="1" dirty="0"/>
                  <a:t>none</a:t>
                </a:r>
                <a:r>
                  <a:rPr lang="en-US" dirty="0"/>
                  <a:t> of A, B, C” </a:t>
                </a:r>
                <a:r>
                  <a:rPr lang="en-US" dirty="0">
                    <a:sym typeface="Wingdings" panose="05000000000000000000" pitchFamily="2" charset="2"/>
                  </a:rPr>
                  <a:t> </a:t>
                </a:r>
                <a14:m>
                  <m:oMath xmlns:m="http://schemas.openxmlformats.org/officeDocument/2006/math">
                    <m:acc>
                      <m:accPr>
                        <m:chr m:val="̅"/>
                        <m:ctrlPr>
                          <a:rPr lang="en-US" b="0" i="1" smtClean="0">
                            <a:solidFill>
                              <a:srgbClr val="836967"/>
                            </a:solidFill>
                            <a:latin typeface="Cambria Math" panose="02040503050406030204" pitchFamily="18" charset="0"/>
                            <a:sym typeface="Wingdings" panose="05000000000000000000" pitchFamily="2" charset="2"/>
                          </a:rPr>
                        </m:ctrlPr>
                      </m:accPr>
                      <m:e>
                        <m:r>
                          <a:rPr lang="en-US" b="0" i="1" smtClean="0">
                            <a:latin typeface="Cambria Math" panose="02040503050406030204" pitchFamily="18" charset="0"/>
                            <a:sym typeface="Wingdings" panose="05000000000000000000" pitchFamily="2" charset="2"/>
                          </a:rPr>
                          <m:t>𝐴</m:t>
                        </m:r>
                      </m:e>
                    </m:acc>
                    <m:r>
                      <a:rPr lang="en-US" b="0" i="1" smtClean="0">
                        <a:latin typeface="Cambria Math" panose="02040503050406030204" pitchFamily="18" charset="0"/>
                        <a:sym typeface="Wingdings" panose="05000000000000000000" pitchFamily="2" charset="2"/>
                      </a:rPr>
                      <m:t>∩</m:t>
                    </m:r>
                    <m:acc>
                      <m:accPr>
                        <m:chr m:val="̅"/>
                        <m:ctrlPr>
                          <a:rPr lang="en-US" b="0" i="1" smtClean="0">
                            <a:solidFill>
                              <a:srgbClr val="836967"/>
                            </a:solidFill>
                            <a:latin typeface="Cambria Math" panose="02040503050406030204" pitchFamily="18" charset="0"/>
                            <a:sym typeface="Wingdings" panose="05000000000000000000" pitchFamily="2" charset="2"/>
                          </a:rPr>
                        </m:ctrlPr>
                      </m:accPr>
                      <m:e>
                        <m:r>
                          <a:rPr lang="en-US" b="0" i="1" smtClean="0">
                            <a:latin typeface="Cambria Math" panose="02040503050406030204" pitchFamily="18" charset="0"/>
                            <a:sym typeface="Wingdings" panose="05000000000000000000" pitchFamily="2" charset="2"/>
                          </a:rPr>
                          <m:t>𝐵</m:t>
                        </m:r>
                      </m:e>
                    </m:acc>
                    <m:r>
                      <a:rPr lang="en-US" b="0" i="1" smtClean="0">
                        <a:latin typeface="Cambria Math" panose="02040503050406030204" pitchFamily="18" charset="0"/>
                        <a:sym typeface="Wingdings" panose="05000000000000000000" pitchFamily="2" charset="2"/>
                      </a:rPr>
                      <m:t>∩</m:t>
                    </m:r>
                    <m:acc>
                      <m:accPr>
                        <m:chr m:val="̅"/>
                        <m:ctrlPr>
                          <a:rPr lang="en-US" b="0" i="1" smtClean="0">
                            <a:solidFill>
                              <a:srgbClr val="836967"/>
                            </a:solidFill>
                            <a:latin typeface="Cambria Math" panose="02040503050406030204" pitchFamily="18" charset="0"/>
                            <a:sym typeface="Wingdings" panose="05000000000000000000" pitchFamily="2" charset="2"/>
                          </a:rPr>
                        </m:ctrlPr>
                      </m:accPr>
                      <m:e>
                        <m:r>
                          <a:rPr lang="en-US" b="0" i="1" smtClean="0">
                            <a:latin typeface="Cambria Math" panose="02040503050406030204" pitchFamily="18" charset="0"/>
                            <a:sym typeface="Wingdings" panose="05000000000000000000" pitchFamily="2" charset="2"/>
                          </a:rPr>
                          <m:t>𝐶</m:t>
                        </m:r>
                      </m:e>
                    </m:acc>
                    <m:r>
                      <a:rPr lang="en-US" b="0" i="1" smtClean="0">
                        <a:latin typeface="Cambria Math" panose="02040503050406030204" pitchFamily="18" charset="0"/>
                        <a:sym typeface="Wingdings" panose="05000000000000000000" pitchFamily="2" charset="2"/>
                      </a:rPr>
                      <m:t>=</m:t>
                    </m:r>
                    <m:acc>
                      <m:accPr>
                        <m:chr m:val="̅"/>
                        <m:ctrlPr>
                          <a:rPr lang="en-US" i="1" dirty="0" smtClean="0">
                            <a:solidFill>
                              <a:srgbClr val="836967"/>
                            </a:solidFill>
                            <a:latin typeface="Cambria Math" panose="02040503050406030204" pitchFamily="18" charset="0"/>
                          </a:rPr>
                        </m:ctrlPr>
                      </m:accPr>
                      <m:e>
                        <m:r>
                          <a:rPr lang="en-US" i="1" dirty="0">
                            <a:latin typeface="Cambria Math" panose="02040503050406030204" pitchFamily="18" charset="0"/>
                          </a:rPr>
                          <m:t>𝐴</m:t>
                        </m:r>
                        <m:r>
                          <a:rPr lang="en-US" i="0" dirty="0">
                            <a:latin typeface="Cambria Math" panose="02040503050406030204" pitchFamily="18" charset="0"/>
                          </a:rPr>
                          <m:t>∪</m:t>
                        </m:r>
                        <m:r>
                          <a:rPr lang="en-US" i="1" dirty="0">
                            <a:latin typeface="Cambria Math" panose="02040503050406030204" pitchFamily="18" charset="0"/>
                          </a:rPr>
                          <m:t>𝐵</m:t>
                        </m:r>
                        <m:r>
                          <a:rPr lang="en-US" i="0" dirty="0">
                            <a:latin typeface="Cambria Math" panose="02040503050406030204" pitchFamily="18" charset="0"/>
                          </a:rPr>
                          <m:t>∪</m:t>
                        </m:r>
                        <m:r>
                          <a:rPr lang="en-US" i="1" dirty="0">
                            <a:latin typeface="Cambria Math" panose="02040503050406030204" pitchFamily="18" charset="0"/>
                          </a:rPr>
                          <m:t>𝐶</m:t>
                        </m:r>
                      </m:e>
                    </m:acc>
                  </m:oMath>
                </a14:m>
                <a:endParaRPr lang="en-US" dirty="0"/>
              </a:p>
              <a:p>
                <a:pPr lvl="1"/>
                <a:r>
                  <a:rPr lang="en-US" i="1" dirty="0"/>
                  <a:t>maybe use complementary counting + inclusion-exclusion (total – # at least 1 occur)</a:t>
                </a:r>
              </a:p>
            </p:txBody>
          </p:sp>
        </mc:Choice>
        <mc:Fallback xmlns="">
          <p:sp>
            <p:nvSpPr>
              <p:cNvPr id="3" name="Content Placeholder 2">
                <a:extLst>
                  <a:ext uri="{FF2B5EF4-FFF2-40B4-BE49-F238E27FC236}">
                    <a16:creationId xmlns:a16="http://schemas.microsoft.com/office/drawing/2014/main" id="{8A69A546-9A4D-451F-8D05-58280C82FB9D}"/>
                  </a:ext>
                </a:extLst>
              </p:cNvPr>
              <p:cNvSpPr>
                <a:spLocks noGrp="1" noRot="1" noChangeAspect="1" noMove="1" noResize="1" noEditPoints="1" noAdjustHandles="1" noChangeArrowheads="1" noChangeShapeType="1" noTextEdit="1"/>
              </p:cNvSpPr>
              <p:nvPr>
                <p:ph idx="1"/>
              </p:nvPr>
            </p:nvSpPr>
            <p:spPr>
              <a:blipFill>
                <a:blip r:embed="rId3"/>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97605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a:xfrm>
            <a:off x="575239" y="263276"/>
            <a:ext cx="15512900" cy="1014667"/>
          </a:xfrm>
        </p:spPr>
        <p:txBody>
          <a:bodyPr>
            <a:normAutofit/>
          </a:bodyPr>
          <a:lstStyle/>
          <a:p>
            <a:r>
              <a:rPr lang="en-US" dirty="0"/>
              <a:t>Picture Time 📸 (but change it slightly)</a:t>
            </a:r>
          </a:p>
        </p:txBody>
      </p:sp>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39" y="1344585"/>
            <a:ext cx="11616761" cy="4845504"/>
          </a:xfrm>
        </p:spPr>
        <p:txBody>
          <a:bodyPr>
            <a:normAutofit/>
          </a:bodyPr>
          <a:lstStyle/>
          <a:p>
            <a:r>
              <a:rPr lang="en-US" b="1" dirty="0"/>
              <a:t>How many ways to select 3 people from a group of 20 people (A,B,C,…) to be in a picture, but we don’t care about the order they stand in?  </a:t>
            </a:r>
          </a:p>
          <a:p>
            <a:pPr marL="0" indent="0">
              <a:buNone/>
            </a:pPr>
            <a:r>
              <a:rPr lang="en-US" b="1" dirty="0"/>
              <a:t> </a:t>
            </a:r>
            <a:r>
              <a:rPr lang="en-US" i="1" dirty="0"/>
              <a:t>this means ABC, CDF, BCD, etc. are all counted as different outcomes, </a:t>
            </a:r>
            <a:r>
              <a:rPr lang="en-US" b="1" i="1" dirty="0"/>
              <a:t>but</a:t>
            </a:r>
            <a:r>
              <a:rPr lang="en-US" i="1" dirty="0"/>
              <a:t> ABC, BCA,CBA, etc. are counted as the same outcome</a:t>
            </a:r>
            <a:endParaRPr lang="en-US" b="1" dirty="0"/>
          </a:p>
          <a:p>
            <a:endParaRPr lang="en-US" dirty="0"/>
          </a:p>
          <a:p>
            <a:endParaRPr lang="en-US" dirty="0"/>
          </a:p>
          <a:p>
            <a:pPr marL="0" indent="0">
              <a:buNone/>
            </a:pPr>
            <a:r>
              <a:rPr lang="en-US" dirty="0"/>
              <a:t>Same as before but now we do not care about order! </a:t>
            </a:r>
          </a:p>
          <a:p>
            <a:pPr marL="0" indent="0">
              <a:buNone/>
            </a:pPr>
            <a:r>
              <a:rPr lang="en-US" dirty="0"/>
              <a:t>Looking for the number of possible </a:t>
            </a:r>
            <a:r>
              <a:rPr lang="en-US" b="1" dirty="0"/>
              <a:t>subsets</a:t>
            </a:r>
            <a:r>
              <a:rPr lang="en-US" dirty="0"/>
              <a:t> of 3 from the group of 20</a:t>
            </a:r>
          </a:p>
        </p:txBody>
      </p:sp>
    </p:spTree>
    <p:extLst>
      <p:ext uri="{BB962C8B-B14F-4D97-AF65-F5344CB8AC3E}">
        <p14:creationId xmlns:p14="http://schemas.microsoft.com/office/powerpoint/2010/main" val="103864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C35BB-AA82-4E9F-A553-D43D0FDF4ED6}"/>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69A546-9A4D-451F-8D05-58280C82FB9D}"/>
                  </a:ext>
                </a:extLst>
              </p:cNvPr>
              <p:cNvSpPr>
                <a:spLocks noGrp="1"/>
              </p:cNvSpPr>
              <p:nvPr>
                <p:ph idx="1"/>
              </p:nvPr>
            </p:nvSpPr>
            <p:spPr>
              <a:xfrm>
                <a:off x="575239" y="1479355"/>
                <a:ext cx="12489832" cy="4845504"/>
              </a:xfrm>
            </p:spPr>
            <p:txBody>
              <a:bodyPr>
                <a:normAutofit/>
              </a:bodyPr>
              <a:lstStyle/>
              <a:p>
                <a:pPr>
                  <a:buFont typeface="Arial" panose="020B0604020202020204" pitchFamily="34" charset="0"/>
                  <a:buChar char="•"/>
                </a:pPr>
                <a:r>
                  <a:rPr lang="en-US" dirty="0"/>
                  <a:t> Give yourself clear definitions of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b="0" dirty="0"/>
              </a:p>
              <a:p>
                <a:pPr>
                  <a:buFont typeface="Arial" panose="020B0604020202020204" pitchFamily="34" charset="0"/>
                  <a:buChar char="•"/>
                </a:pPr>
                <a:r>
                  <a:rPr lang="en-US" dirty="0"/>
                  <a:t> Make a list of all the formulas you need before you start calculating.</a:t>
                </a:r>
              </a:p>
              <a:p>
                <a:pPr>
                  <a:buFont typeface="Arial" panose="020B0604020202020204" pitchFamily="34" charset="0"/>
                  <a:buChar char="•"/>
                </a:pPr>
                <a:r>
                  <a:rPr lang="en-US" dirty="0"/>
                  <a:t> Calculate “size-by-size” and incorporate into the total.</a:t>
                </a:r>
              </a:p>
              <a:p>
                <a:pPr marL="0" indent="0">
                  <a:buNone/>
                </a:pPr>
                <a:endParaRPr lang="en-US" dirty="0"/>
              </a:p>
              <a:p>
                <a:pPr>
                  <a:buFont typeface="Arial" panose="020B0604020202020204" pitchFamily="34" charset="0"/>
                  <a:buChar char="•"/>
                </a:pPr>
                <a:r>
                  <a:rPr lang="en-US" b="1" dirty="0"/>
                  <a:t> Basic check</a:t>
                </a:r>
                <a:r>
                  <a:rPr lang="en-US" dirty="0"/>
                  <a:t>: If (in an intermediate step) you ever:</a:t>
                </a:r>
              </a:p>
              <a:p>
                <a:pPr marL="0" indent="0">
                  <a:buNone/>
                </a:pPr>
                <a:r>
                  <a:rPr lang="en-US" dirty="0"/>
                  <a:t>  1. Get a negative value</a:t>
                </a:r>
              </a:p>
              <a:p>
                <a:pPr marL="0" indent="0">
                  <a:buNone/>
                </a:pPr>
                <a:r>
                  <a:rPr lang="en-US" dirty="0"/>
                  <a:t>  2. Calculate that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&gt;|</m:t>
                    </m:r>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pPr marL="0" indent="0">
                  <a:buNone/>
                </a:pPr>
                <a:r>
                  <a:rPr lang="en-US" dirty="0"/>
                  <a:t>Then something has gone wrong! Recheck calculations </a:t>
                </a:r>
                <a:r>
                  <a:rPr lang="en-US" dirty="0">
                    <a:sym typeface="Wingdings" panose="05000000000000000000" pitchFamily="2" charset="2"/>
                  </a:rPr>
                  <a:t> </a:t>
                </a:r>
                <a:endParaRPr lang="en-US" dirty="0"/>
              </a:p>
            </p:txBody>
          </p:sp>
        </mc:Choice>
        <mc:Fallback xmlns="">
          <p:sp>
            <p:nvSpPr>
              <p:cNvPr id="3" name="Content Placeholder 2">
                <a:extLst>
                  <a:ext uri="{FF2B5EF4-FFF2-40B4-BE49-F238E27FC236}">
                    <a16:creationId xmlns:a16="http://schemas.microsoft.com/office/drawing/2014/main" id="{8A69A546-9A4D-451F-8D05-58280C82FB9D}"/>
                  </a:ext>
                </a:extLst>
              </p:cNvPr>
              <p:cNvSpPr>
                <a:spLocks noGrp="1" noRot="1" noChangeAspect="1" noMove="1" noResize="1" noEditPoints="1" noAdjustHandles="1" noChangeArrowheads="1" noChangeShapeType="1" noTextEdit="1"/>
              </p:cNvSpPr>
              <p:nvPr>
                <p:ph idx="1"/>
              </p:nvPr>
            </p:nvSpPr>
            <p:spPr>
              <a:xfrm>
                <a:off x="575239" y="1479355"/>
                <a:ext cx="12489832" cy="4845504"/>
              </a:xfrm>
              <a:blipFill>
                <a:blip r:embed="rId2"/>
                <a:stretch>
                  <a:fillRect l="-1367" t="-2264"/>
                </a:stretch>
              </a:blipFill>
            </p:spPr>
            <p:txBody>
              <a:bodyPr/>
              <a:lstStyle/>
              <a:p>
                <a:r>
                  <a:rPr lang="en-US">
                    <a:noFill/>
                  </a:rPr>
                  <a:t> </a:t>
                </a:r>
              </a:p>
            </p:txBody>
          </p:sp>
        </mc:Fallback>
      </mc:AlternateContent>
    </p:spTree>
    <p:extLst>
      <p:ext uri="{BB962C8B-B14F-4D97-AF65-F5344CB8AC3E}">
        <p14:creationId xmlns:p14="http://schemas.microsoft.com/office/powerpoint/2010/main" val="1526859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18874-9234-400F-A25C-F8E414A9242E}"/>
              </a:ext>
            </a:extLst>
          </p:cNvPr>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4AA524A2-6125-4C27-9161-3FA2974D2B7F}"/>
              </a:ext>
            </a:extLst>
          </p:cNvPr>
          <p:cNvSpPr>
            <a:spLocks noGrp="1"/>
          </p:cNvSpPr>
          <p:nvPr>
            <p:ph idx="1"/>
          </p:nvPr>
        </p:nvSpPr>
        <p:spPr>
          <a:xfrm>
            <a:off x="575240" y="1463857"/>
            <a:ext cx="11616760" cy="4845504"/>
          </a:xfrm>
        </p:spPr>
        <p:txBody>
          <a:bodyPr/>
          <a:lstStyle/>
          <a:p>
            <a:r>
              <a:rPr lang="en-US" b="1" dirty="0"/>
              <a:t>Permutations</a:t>
            </a:r>
            <a:r>
              <a:rPr lang="en-US" dirty="0"/>
              <a:t> (order matters) and </a:t>
            </a:r>
            <a:r>
              <a:rPr lang="en-US" b="1" dirty="0"/>
              <a:t>Combinations</a:t>
            </a:r>
            <a:r>
              <a:rPr lang="en-US" dirty="0"/>
              <a:t> (order doesn’t matter)</a:t>
            </a:r>
          </a:p>
          <a:p>
            <a:r>
              <a:rPr lang="en-US" b="1" dirty="0"/>
              <a:t>Applications of Combinations</a:t>
            </a:r>
          </a:p>
          <a:p>
            <a:pPr lvl="1"/>
            <a:r>
              <a:rPr lang="en-US" b="1" dirty="0"/>
              <a:t>Path Counting </a:t>
            </a:r>
          </a:p>
          <a:p>
            <a:pPr lvl="1"/>
            <a:r>
              <a:rPr lang="en-US" b="1" dirty="0"/>
              <a:t>Rearranging Strings / Multinomial Coefficients</a:t>
            </a:r>
          </a:p>
          <a:p>
            <a:pPr lvl="1"/>
            <a:r>
              <a:rPr lang="en-US" b="1" dirty="0"/>
              <a:t>Binomial Theorem</a:t>
            </a:r>
            <a:r>
              <a:rPr lang="en-US" dirty="0"/>
              <a:t> </a:t>
            </a:r>
            <a:endParaRPr lang="en-US" b="1" dirty="0"/>
          </a:p>
          <a:p>
            <a:r>
              <a:rPr lang="en-US" b="1" dirty="0"/>
              <a:t>Inclusion-Exclusion</a:t>
            </a:r>
          </a:p>
          <a:p>
            <a:endParaRPr lang="en-US" dirty="0"/>
          </a:p>
          <a:p>
            <a:r>
              <a:rPr lang="en-US" dirty="0"/>
              <a:t>A useful trick for counting is to pretend order matters, then account for the overcounting at the end (by dividing out repetitions)</a:t>
            </a:r>
          </a:p>
        </p:txBody>
      </p:sp>
    </p:spTree>
    <p:extLst>
      <p:ext uri="{BB962C8B-B14F-4D97-AF65-F5344CB8AC3E}">
        <p14:creationId xmlns:p14="http://schemas.microsoft.com/office/powerpoint/2010/main" val="157480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AB868-2634-4638-B6B2-33E1FFAD30FE}"/>
              </a:ext>
            </a:extLst>
          </p:cNvPr>
          <p:cNvSpPr>
            <a:spLocks noGrp="1"/>
          </p:cNvSpPr>
          <p:nvPr>
            <p:ph type="title"/>
          </p:nvPr>
        </p:nvSpPr>
        <p:spPr>
          <a:xfrm>
            <a:off x="1902776" y="3262680"/>
            <a:ext cx="3264647" cy="590415"/>
          </a:xfrm>
        </p:spPr>
        <p:txBody>
          <a:bodyPr/>
          <a:lstStyle/>
          <a:p>
            <a:r>
              <a:rPr lang="en-US" dirty="0"/>
              <a:t>More examples</a:t>
            </a:r>
          </a:p>
        </p:txBody>
      </p:sp>
      <p:sp>
        <p:nvSpPr>
          <p:cNvPr id="5" name="Text Placeholder 4">
            <a:extLst>
              <a:ext uri="{FF2B5EF4-FFF2-40B4-BE49-F238E27FC236}">
                <a16:creationId xmlns:a16="http://schemas.microsoft.com/office/drawing/2014/main" id="{F2A76DDB-601C-4C86-84C9-07834D9FFEBB}"/>
              </a:ext>
            </a:extLst>
          </p:cNvPr>
          <p:cNvSpPr>
            <a:spLocks noGrp="1"/>
          </p:cNvSpPr>
          <p:nvPr>
            <p:ph type="body" idx="1"/>
          </p:nvPr>
        </p:nvSpPr>
        <p:spPr>
          <a:xfrm>
            <a:off x="1890075" y="3731090"/>
            <a:ext cx="6504161" cy="506283"/>
          </a:xfrm>
        </p:spPr>
        <p:txBody>
          <a:bodyPr>
            <a:normAutofit/>
          </a:bodyPr>
          <a:lstStyle/>
          <a:p>
            <a:r>
              <a:rPr lang="en-US" sz="2400" b="1" dirty="0"/>
              <a:t>Putting it all together! </a:t>
            </a:r>
          </a:p>
        </p:txBody>
      </p:sp>
    </p:spTree>
    <p:extLst>
      <p:ext uri="{BB962C8B-B14F-4D97-AF65-F5344CB8AC3E}">
        <p14:creationId xmlns:p14="http://schemas.microsoft.com/office/powerpoint/2010/main" val="3630156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E761-97E2-4573-8398-1D41D9E29527}"/>
              </a:ext>
            </a:extLst>
          </p:cNvPr>
          <p:cNvSpPr>
            <a:spLocks noGrp="1"/>
          </p:cNvSpPr>
          <p:nvPr>
            <p:ph type="title"/>
          </p:nvPr>
        </p:nvSpPr>
        <p:spPr/>
        <p:txBody>
          <a:bodyPr>
            <a:normAutofit/>
          </a:bodyPr>
          <a:lstStyle/>
          <a:p>
            <a:r>
              <a:rPr lang="en-US" dirty="0"/>
              <a:t>Cards</a:t>
            </a:r>
            <a:br>
              <a:rPr lang="en-US" sz="2400" dirty="0"/>
            </a:br>
            <a:r>
              <a:rPr lang="en-US" sz="2400" dirty="0"/>
              <a:t>A lot of counting problems deal with cards!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7643BB-E627-40E4-9B5A-9334F6D9A7D9}"/>
                  </a:ext>
                </a:extLst>
              </p:cNvPr>
              <p:cNvSpPr>
                <a:spLocks noGrp="1"/>
              </p:cNvSpPr>
              <p:nvPr>
                <p:ph idx="1"/>
              </p:nvPr>
            </p:nvSpPr>
            <p:spPr>
              <a:xfrm>
                <a:off x="575240" y="1463856"/>
                <a:ext cx="11187258" cy="5394143"/>
              </a:xfrm>
            </p:spPr>
            <p:txBody>
              <a:bodyPr>
                <a:normAutofit/>
              </a:bodyPr>
              <a:lstStyle/>
              <a:p>
                <a:r>
                  <a:rPr lang="en-US" u="sng" dirty="0"/>
                  <a:t>A “standard” deck of cards has 52 cards</a:t>
                </a:r>
                <a:r>
                  <a:rPr lang="en-US" dirty="0"/>
                  <a:t> (</a:t>
                </a:r>
                <a14:m>
                  <m:oMath xmlns:m="http://schemas.openxmlformats.org/officeDocument/2006/math">
                    <m:r>
                      <a:rPr lang="en-US" b="0" i="1" smtClean="0">
                        <a:latin typeface="Cambria Math" panose="02040503050406030204" pitchFamily="18" charset="0"/>
                      </a:rPr>
                      <m:t>13⋅4=52</m:t>
                    </m:r>
                  </m:oMath>
                </a14:m>
                <a:r>
                  <a:rPr lang="en-US" dirty="0"/>
                  <a:t>). </a:t>
                </a:r>
              </a:p>
              <a:p>
                <a:r>
                  <a:rPr lang="en-US" dirty="0"/>
                  <a:t>Each card has one of </a:t>
                </a:r>
                <a:r>
                  <a:rPr lang="en-US" b="1" dirty="0"/>
                  <a:t>4 suits</a:t>
                </a:r>
              </a:p>
              <a:p>
                <a:pPr lvl="1"/>
                <a:r>
                  <a:rPr lang="en-US" dirty="0"/>
                  <a:t>diamonds </a:t>
                </a:r>
                <a:r>
                  <a:rPr lang="en-US" dirty="0">
                    <a:solidFill>
                      <a:srgbClr val="FF0000"/>
                    </a:solidFill>
                  </a:rPr>
                  <a:t>️♦</a:t>
                </a:r>
                <a:r>
                  <a:rPr lang="en-US" dirty="0"/>
                  <a:t>, </a:t>
                </a:r>
              </a:p>
              <a:p>
                <a:pPr lvl="1"/>
                <a:r>
                  <a:rPr lang="en-US" dirty="0"/>
                  <a:t>hearts</a:t>
                </a:r>
                <a:r>
                  <a:rPr lang="en-US" dirty="0">
                    <a:solidFill>
                      <a:srgbClr val="FF0000"/>
                    </a:solidFill>
                  </a:rPr>
                  <a:t> ♥️</a:t>
                </a:r>
                <a:r>
                  <a:rPr lang="en-US" dirty="0"/>
                  <a:t>, </a:t>
                </a:r>
              </a:p>
              <a:p>
                <a:pPr lvl="1"/>
                <a:r>
                  <a:rPr lang="en-US" dirty="0"/>
                  <a:t>clubs ♧, </a:t>
                </a:r>
              </a:p>
              <a:p>
                <a:pPr lvl="1"/>
                <a:r>
                  <a:rPr lang="en-US" dirty="0"/>
                  <a:t>spades ♠️</a:t>
                </a:r>
              </a:p>
              <a:p>
                <a:r>
                  <a:rPr lang="en-US" dirty="0"/>
                  <a:t>and one of </a:t>
                </a:r>
                <a:r>
                  <a:rPr lang="en-US" b="1" dirty="0"/>
                  <a:t>13 values/ranks </a:t>
                </a:r>
                <a:r>
                  <a:rPr lang="en-US" dirty="0"/>
                  <a:t>(Ace,2,3,4,5,6,7,8,9,10,Jack,Queen, King). </a:t>
                </a:r>
              </a:p>
              <a:p>
                <a:pPr lvl="1"/>
                <a:r>
                  <a:rPr lang="en-US" dirty="0"/>
                  <a:t>e.g., </a:t>
                </a:r>
                <a:r>
                  <a:rPr lang="en-US" b="1" dirty="0"/>
                  <a:t>Ace</a:t>
                </a:r>
                <a:r>
                  <a:rPr lang="en-US" sz="3100" dirty="0">
                    <a:solidFill>
                      <a:srgbClr val="FF0000"/>
                    </a:solidFill>
                  </a:rPr>
                  <a:t>♦,</a:t>
                </a:r>
                <a:r>
                  <a:rPr kumimoji="0" lang="en-US"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5</a:t>
                </a:r>
                <a:r>
                  <a:rPr kumimoji="0" lang="en-US" sz="3100"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lang="en-US" b="1" dirty="0">
                    <a:solidFill>
                      <a:prstClr val="black"/>
                    </a:solidFill>
                  </a:rPr>
                  <a:t>, </a:t>
                </a:r>
                <a:r>
                  <a:rPr kumimoji="0" lang="en-US"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5</a:t>
                </a:r>
                <a:r>
                  <a:rPr lang="en-US" sz="3200" dirty="0"/>
                  <a:t>♧, </a:t>
                </a:r>
                <a:r>
                  <a:rPr lang="en-US" b="1" dirty="0"/>
                  <a:t>10</a:t>
                </a:r>
                <a:r>
                  <a:rPr lang="en-US" sz="3200" dirty="0"/>
                  <a:t>♠️ </a:t>
                </a:r>
                <a:r>
                  <a:rPr lang="en-US" sz="2200" dirty="0"/>
                  <a:t>are all possible cards</a:t>
                </a:r>
                <a:endParaRPr lang="en-US" sz="3100" dirty="0"/>
              </a:p>
              <a:p>
                <a:r>
                  <a:rPr lang="en-US" dirty="0"/>
                  <a:t>A “</a:t>
                </a:r>
                <a14:m>
                  <m:oMath xmlns:m="http://schemas.openxmlformats.org/officeDocument/2006/math">
                    <m:r>
                      <a:rPr lang="en-US" b="0" i="1" smtClean="0">
                        <a:latin typeface="Cambria Math" panose="02040503050406030204" pitchFamily="18" charset="0"/>
                      </a:rPr>
                      <m:t>𝑘</m:t>
                    </m:r>
                  </m:oMath>
                </a14:m>
                <a:r>
                  <a:rPr lang="en-US" dirty="0"/>
                  <a:t>-card-hand” is an unordered set of </a:t>
                </a:r>
                <a14:m>
                  <m:oMath xmlns:m="http://schemas.openxmlformats.org/officeDocument/2006/math">
                    <m:r>
                      <a:rPr lang="en-US" b="0" i="1" dirty="0" smtClean="0">
                        <a:latin typeface="Cambria Math" panose="02040503050406030204" pitchFamily="18" charset="0"/>
                      </a:rPr>
                      <m:t>𝑘</m:t>
                    </m:r>
                  </m:oMath>
                </a14:m>
                <a:r>
                  <a:rPr lang="en-US" dirty="0"/>
                  <a:t> cards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A27643BB-E627-40E4-9B5A-9334F6D9A7D9}"/>
                  </a:ext>
                </a:extLst>
              </p:cNvPr>
              <p:cNvSpPr>
                <a:spLocks noGrp="1" noRot="1" noChangeAspect="1" noMove="1" noResize="1" noEditPoints="1" noAdjustHandles="1" noChangeArrowheads="1" noChangeShapeType="1" noTextEdit="1"/>
              </p:cNvSpPr>
              <p:nvPr>
                <p:ph idx="1"/>
              </p:nvPr>
            </p:nvSpPr>
            <p:spPr>
              <a:xfrm>
                <a:off x="575240" y="1463856"/>
                <a:ext cx="11187258" cy="5394143"/>
              </a:xfrm>
              <a:blipFill>
                <a:blip r:embed="rId3"/>
                <a:stretch>
                  <a:fillRect l="-1525" t="-1921" b="-3616"/>
                </a:stretch>
              </a:blipFill>
            </p:spPr>
            <p:txBody>
              <a:bodyPr/>
              <a:lstStyle/>
              <a:p>
                <a:r>
                  <a:rPr lang="en-US">
                    <a:noFill/>
                  </a:rPr>
                  <a:t> </a:t>
                </a:r>
              </a:p>
            </p:txBody>
          </p:sp>
        </mc:Fallback>
      </mc:AlternateContent>
    </p:spTree>
    <p:extLst>
      <p:ext uri="{BB962C8B-B14F-4D97-AF65-F5344CB8AC3E}">
        <p14:creationId xmlns:p14="http://schemas.microsoft.com/office/powerpoint/2010/main" val="33723294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E761-97E2-4573-8398-1D41D9E29527}"/>
              </a:ext>
            </a:extLst>
          </p:cNvPr>
          <p:cNvSpPr>
            <a:spLocks noGrp="1"/>
          </p:cNvSpPr>
          <p:nvPr>
            <p:ph type="title"/>
          </p:nvPr>
        </p:nvSpPr>
        <p:spPr/>
        <p:txBody>
          <a:bodyPr>
            <a:normAutofit/>
          </a:bodyPr>
          <a:lstStyle/>
          <a:p>
            <a:r>
              <a:rPr lang="en-US" dirty="0"/>
              <a:t>Cards</a:t>
            </a:r>
            <a:br>
              <a:rPr lang="en-US" sz="2400" dirty="0"/>
            </a:br>
            <a:r>
              <a:rPr lang="en-US" sz="2400" dirty="0"/>
              <a:t>A lot of counting problems deal with cards!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7643BB-E627-40E4-9B5A-9334F6D9A7D9}"/>
                  </a:ext>
                </a:extLst>
              </p:cNvPr>
              <p:cNvSpPr>
                <a:spLocks noGrp="1"/>
              </p:cNvSpPr>
              <p:nvPr>
                <p:ph idx="1"/>
              </p:nvPr>
            </p:nvSpPr>
            <p:spPr>
              <a:xfrm>
                <a:off x="575240" y="1463857"/>
                <a:ext cx="11187258" cy="4890448"/>
              </a:xfrm>
            </p:spPr>
            <p:txBody>
              <a:bodyPr>
                <a:normAutofit fontScale="92500" lnSpcReduction="10000"/>
              </a:bodyPr>
              <a:lstStyle/>
              <a:p>
                <a:r>
                  <a:rPr lang="en-US" u="sng" dirty="0"/>
                  <a:t>A “standard” deck of cards has 52 cards</a:t>
                </a:r>
                <a:r>
                  <a:rPr lang="en-US" dirty="0"/>
                  <a:t> (</a:t>
                </a:r>
                <a14:m>
                  <m:oMath xmlns:m="http://schemas.openxmlformats.org/officeDocument/2006/math">
                    <m:r>
                      <a:rPr lang="en-US" b="0" i="1" smtClean="0">
                        <a:latin typeface="Cambria Math" panose="02040503050406030204" pitchFamily="18" charset="0"/>
                      </a:rPr>
                      <m:t>13</m:t>
                    </m:r>
                    <m:r>
                      <a:rPr lang="en-US" b="0" i="1" smtClean="0">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52</m:t>
                    </m:r>
                  </m:oMath>
                </a14:m>
                <a:r>
                  <a:rPr lang="en-US" dirty="0"/>
                  <a:t>). </a:t>
                </a:r>
              </a:p>
              <a:p>
                <a:r>
                  <a:rPr lang="en-US" dirty="0"/>
                  <a:t>Each card has one of </a:t>
                </a:r>
                <a:r>
                  <a:rPr lang="en-US" b="1" dirty="0"/>
                  <a:t>4 suits</a:t>
                </a:r>
              </a:p>
              <a:p>
                <a:pPr lvl="1"/>
                <a:r>
                  <a:rPr lang="en-US" dirty="0"/>
                  <a:t>diamonds </a:t>
                </a:r>
                <a:r>
                  <a:rPr lang="en-US" dirty="0">
                    <a:solidFill>
                      <a:srgbClr val="FF0000"/>
                    </a:solidFill>
                  </a:rPr>
                  <a:t>️♦</a:t>
                </a:r>
                <a:r>
                  <a:rPr lang="en-US" dirty="0"/>
                  <a:t>, </a:t>
                </a:r>
              </a:p>
              <a:p>
                <a:pPr lvl="1"/>
                <a:r>
                  <a:rPr lang="en-US" dirty="0"/>
                  <a:t>hearts</a:t>
                </a:r>
                <a:r>
                  <a:rPr lang="en-US" dirty="0">
                    <a:solidFill>
                      <a:srgbClr val="FF0000"/>
                    </a:solidFill>
                  </a:rPr>
                  <a:t> ♥️</a:t>
                </a:r>
                <a:r>
                  <a:rPr lang="en-US" dirty="0"/>
                  <a:t>, </a:t>
                </a:r>
              </a:p>
              <a:p>
                <a:pPr lvl="1"/>
                <a:r>
                  <a:rPr lang="en-US" dirty="0"/>
                  <a:t>clubs ♧, </a:t>
                </a:r>
              </a:p>
              <a:p>
                <a:pPr lvl="1"/>
                <a:r>
                  <a:rPr lang="en-US" dirty="0"/>
                  <a:t>spades ♠️</a:t>
                </a:r>
              </a:p>
              <a:p>
                <a:r>
                  <a:rPr lang="en-US" dirty="0"/>
                  <a:t>and one of </a:t>
                </a:r>
                <a:r>
                  <a:rPr lang="en-US" b="1" dirty="0"/>
                  <a:t>13 values/ranks </a:t>
                </a:r>
                <a:r>
                  <a:rPr lang="en-US" dirty="0"/>
                  <a:t>(Ace,2,3,4,5,6,7,8,9,10,Jack,Queen, King). </a:t>
                </a:r>
              </a:p>
              <a:p>
                <a:pPr lvl="1"/>
                <a:r>
                  <a:rPr lang="en-US" dirty="0"/>
                  <a:t>e.g., </a:t>
                </a:r>
                <a:r>
                  <a:rPr lang="en-US" b="1" dirty="0"/>
                  <a:t>Ace</a:t>
                </a:r>
                <a:r>
                  <a:rPr lang="en-US" sz="3100" dirty="0">
                    <a:solidFill>
                      <a:srgbClr val="FF0000"/>
                    </a:solidFill>
                  </a:rPr>
                  <a:t>♦,</a:t>
                </a:r>
                <a:r>
                  <a:rPr kumimoji="0" lang="en-US"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5</a:t>
                </a:r>
                <a:r>
                  <a:rPr kumimoji="0" lang="en-US" sz="3100"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lang="en-US" b="1" dirty="0">
                    <a:solidFill>
                      <a:prstClr val="black"/>
                    </a:solidFill>
                  </a:rPr>
                  <a:t>, </a:t>
                </a:r>
                <a:r>
                  <a:rPr kumimoji="0" lang="en-US"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5</a:t>
                </a:r>
                <a:r>
                  <a:rPr lang="en-US" sz="3200" dirty="0"/>
                  <a:t>♧, </a:t>
                </a:r>
                <a:r>
                  <a:rPr lang="en-US" b="1" dirty="0"/>
                  <a:t>10</a:t>
                </a:r>
                <a:r>
                  <a:rPr lang="en-US" sz="3200" dirty="0"/>
                  <a:t>♠️ </a:t>
                </a:r>
                <a:r>
                  <a:rPr lang="en-US" sz="2200" dirty="0"/>
                  <a:t>are all possible cards</a:t>
                </a:r>
                <a:endParaRPr lang="en-US" sz="3100" dirty="0"/>
              </a:p>
              <a:p>
                <a:r>
                  <a:rPr lang="en-US" dirty="0"/>
                  <a:t>A “</a:t>
                </a:r>
                <a14:m>
                  <m:oMath xmlns:m="http://schemas.openxmlformats.org/officeDocument/2006/math">
                    <m:r>
                      <a:rPr lang="en-US" b="0" i="1" smtClean="0">
                        <a:latin typeface="Cambria Math" panose="02040503050406030204" pitchFamily="18" charset="0"/>
                      </a:rPr>
                      <m:t>𝑘</m:t>
                    </m:r>
                  </m:oMath>
                </a14:m>
                <a:r>
                  <a:rPr lang="en-US" dirty="0"/>
                  <a:t>-card-hand” is an unordered set of </a:t>
                </a:r>
                <a14:m>
                  <m:oMath xmlns:m="http://schemas.openxmlformats.org/officeDocument/2006/math">
                    <m:r>
                      <a:rPr lang="en-US" b="0" i="1" dirty="0" smtClean="0">
                        <a:latin typeface="Cambria Math" panose="02040503050406030204" pitchFamily="18" charset="0"/>
                      </a:rPr>
                      <m:t>𝑘</m:t>
                    </m:r>
                  </m:oMath>
                </a14:m>
                <a:r>
                  <a:rPr lang="en-US" dirty="0"/>
                  <a:t> cards</a:t>
                </a:r>
              </a:p>
              <a:p>
                <a:endParaRPr lang="en-US" sz="1100" dirty="0"/>
              </a:p>
              <a:p>
                <a:r>
                  <a:rPr lang="en-US" dirty="0"/>
                  <a:t>How many five-card “flushes” are there? – a flush is a hand of cards all of the same suit. (e.g., {A♠️, 3♠️, 5♠️, 6♠️, Q♠️})</a:t>
                </a:r>
              </a:p>
            </p:txBody>
          </p:sp>
        </mc:Choice>
        <mc:Fallback xmlns="">
          <p:sp>
            <p:nvSpPr>
              <p:cNvPr id="3" name="Content Placeholder 2">
                <a:extLst>
                  <a:ext uri="{FF2B5EF4-FFF2-40B4-BE49-F238E27FC236}">
                    <a16:creationId xmlns:a16="http://schemas.microsoft.com/office/drawing/2014/main" id="{A27643BB-E627-40E4-9B5A-9334F6D9A7D9}"/>
                  </a:ext>
                </a:extLst>
              </p:cNvPr>
              <p:cNvSpPr>
                <a:spLocks noGrp="1" noRot="1" noChangeAspect="1" noMove="1" noResize="1" noEditPoints="1" noAdjustHandles="1" noChangeArrowheads="1" noChangeShapeType="1" noTextEdit="1"/>
              </p:cNvSpPr>
              <p:nvPr>
                <p:ph idx="1"/>
              </p:nvPr>
            </p:nvSpPr>
            <p:spPr>
              <a:xfrm>
                <a:off x="575240" y="1463857"/>
                <a:ext cx="11187258" cy="4890448"/>
              </a:xfrm>
              <a:blipFill>
                <a:blip r:embed="rId3"/>
                <a:stretch>
                  <a:fillRect l="-1362" t="-2618" r="-654" b="-1995"/>
                </a:stretch>
              </a:blipFill>
            </p:spPr>
            <p:txBody>
              <a:bodyPr/>
              <a:lstStyle/>
              <a:p>
                <a:r>
                  <a:rPr lang="en-US">
                    <a:noFill/>
                  </a:rPr>
                  <a:t> </a:t>
                </a:r>
              </a:p>
            </p:txBody>
          </p:sp>
        </mc:Fallback>
      </mc:AlternateContent>
    </p:spTree>
    <p:extLst>
      <p:ext uri="{BB962C8B-B14F-4D97-AF65-F5344CB8AC3E}">
        <p14:creationId xmlns:p14="http://schemas.microsoft.com/office/powerpoint/2010/main" val="11384325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E761-97E2-4573-8398-1D41D9E29527}"/>
              </a:ext>
            </a:extLst>
          </p:cNvPr>
          <p:cNvSpPr>
            <a:spLocks noGrp="1"/>
          </p:cNvSpPr>
          <p:nvPr>
            <p:ph type="title"/>
          </p:nvPr>
        </p:nvSpPr>
        <p:spPr/>
        <p:txBody>
          <a:bodyPr/>
          <a:lstStyle/>
          <a:p>
            <a:r>
              <a:rPr lang="en-US" dirty="0"/>
              <a:t>Five-card “flushes”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7643BB-E627-40E4-9B5A-9334F6D9A7D9}"/>
                  </a:ext>
                </a:extLst>
              </p:cNvPr>
              <p:cNvSpPr>
                <a:spLocks noGrp="1"/>
              </p:cNvSpPr>
              <p:nvPr>
                <p:ph idx="1"/>
              </p:nvPr>
            </p:nvSpPr>
            <p:spPr>
              <a:xfrm>
                <a:off x="575239" y="1463857"/>
                <a:ext cx="11705366" cy="4845504"/>
              </a:xfrm>
            </p:spPr>
            <p:txBody>
              <a:bodyPr>
                <a:normAutofit/>
              </a:bodyPr>
              <a:lstStyle/>
              <a:p>
                <a:r>
                  <a:rPr lang="en-US" b="1" dirty="0"/>
                  <a:t>How many five-card “flushes” are there? – a flush is a hand of cards all of the same suit. </a:t>
                </a:r>
              </a:p>
              <a:p>
                <a:pPr lvl="1"/>
                <a:r>
                  <a:rPr lang="en-US" dirty="0"/>
                  <a:t>Think: How would I create a set of cards that is a flush? </a:t>
                </a:r>
              </a:p>
              <a:p>
                <a:pPr lvl="1"/>
                <a:endParaRPr lang="en-US" sz="600" dirty="0"/>
              </a:p>
              <a:p>
                <a:r>
                  <a:rPr lang="en-US" b="1" i="1" dirty="0"/>
                  <a:t>Way 1:</a:t>
                </a:r>
                <a:r>
                  <a:rPr lang="en-US" dirty="0"/>
                  <a:t> </a:t>
                </a:r>
              </a:p>
              <a:p>
                <a:r>
                  <a:rPr lang="en-US" dirty="0"/>
                  <a:t>1. Pick the suit (e.g., ♠️) – </a:t>
                </a:r>
                <a14:m>
                  <m:oMath xmlns:m="http://schemas.openxmlformats.org/officeDocument/2006/math">
                    <m:d>
                      <m:dPr>
                        <m:ctrlPr>
                          <a:rPr lang="en-US" b="1" i="1">
                            <a:latin typeface="Cambria Math" panose="02040503050406030204" pitchFamily="18" charset="0"/>
                          </a:rPr>
                        </m:ctrlPr>
                      </m:dPr>
                      <m:e>
                        <m:f>
                          <m:fPr>
                            <m:type m:val="noBar"/>
                            <m:ctrlPr>
                              <a:rPr lang="en-US" b="1" i="1">
                                <a:latin typeface="Cambria Math" panose="02040503050406030204" pitchFamily="18" charset="0"/>
                              </a:rPr>
                            </m:ctrlPr>
                          </m:fPr>
                          <m:num>
                            <m:r>
                              <a:rPr lang="en-US" b="1" i="1">
                                <a:latin typeface="Cambria Math" panose="02040503050406030204" pitchFamily="18" charset="0"/>
                              </a:rPr>
                              <m:t>𝟒</m:t>
                            </m:r>
                          </m:num>
                          <m:den>
                            <m:r>
                              <a:rPr lang="en-US" b="1" i="1">
                                <a:latin typeface="Cambria Math" panose="02040503050406030204" pitchFamily="18" charset="0"/>
                              </a:rPr>
                              <m:t>𝟏</m:t>
                            </m:r>
                          </m:den>
                        </m:f>
                      </m:e>
                    </m:d>
                  </m:oMath>
                </a14:m>
                <a:endParaRPr lang="en-US" b="1" dirty="0"/>
              </a:p>
              <a:p>
                <a:r>
                  <a:rPr lang="en-US" dirty="0"/>
                  <a:t>2. Pick the specific values/cards from that suit (e.g., {A,3,5,6,Q}) - </a:t>
                </a:r>
                <a14:m>
                  <m:oMath xmlns:m="http://schemas.openxmlformats.org/officeDocument/2006/math">
                    <m:d>
                      <m:dPr>
                        <m:ctrlPr>
                          <a:rPr lang="en-US" b="1" i="1" smtClean="0">
                            <a:latin typeface="Cambria Math" panose="02040503050406030204" pitchFamily="18" charset="0"/>
                          </a:rPr>
                        </m:ctrlPr>
                      </m:dPr>
                      <m:e>
                        <m:f>
                          <m:fPr>
                            <m:type m:val="noBar"/>
                            <m:ctrlPr>
                              <a:rPr lang="en-US" b="1" i="1" smtClean="0">
                                <a:latin typeface="Cambria Math" panose="02040503050406030204" pitchFamily="18" charset="0"/>
                              </a:rPr>
                            </m:ctrlPr>
                          </m:fPr>
                          <m:num>
                            <m:r>
                              <a:rPr lang="en-US" b="1" i="1" smtClean="0">
                                <a:latin typeface="Cambria Math" panose="02040503050406030204" pitchFamily="18" charset="0"/>
                              </a:rPr>
                              <m:t>𝟏𝟑</m:t>
                            </m:r>
                          </m:num>
                          <m:den>
                            <m:r>
                              <a:rPr lang="en-US" b="1" i="1" smtClean="0">
                                <a:latin typeface="Cambria Math" panose="02040503050406030204" pitchFamily="18" charset="0"/>
                              </a:rPr>
                              <m:t>𝟓</m:t>
                            </m:r>
                          </m:den>
                        </m:f>
                      </m:e>
                    </m:d>
                  </m:oMath>
                </a14:m>
                <a:endParaRPr lang="en-US" b="1" dirty="0"/>
              </a:p>
              <a:p>
                <a:r>
                  <a:rPr lang="en-US" dirty="0"/>
                  <a:t>Now we’ve created an unordered 5-card flush! (e.g., {A♠️, 3♠️, 5♠️, 6♠️, Q♠️})</a:t>
                </a:r>
              </a:p>
              <a:p>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1</m:t>
                            </m:r>
                          </m:den>
                        </m:f>
                      </m:e>
                    </m:d>
                    <m:r>
                      <a:rPr lang="en-US" b="0" i="1" smtClean="0">
                        <a:latin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13</m:t>
                            </m:r>
                          </m:num>
                          <m:den>
                            <m:r>
                              <a:rPr lang="en-US" i="1">
                                <a:latin typeface="Cambria Math" panose="02040503050406030204" pitchFamily="18" charset="0"/>
                              </a:rPr>
                              <m:t>5</m:t>
                            </m:r>
                          </m:den>
                        </m:f>
                      </m:e>
                    </m:d>
                  </m:oMath>
                </a14:m>
                <a:endParaRPr lang="en-US" dirty="0"/>
              </a:p>
            </p:txBody>
          </p:sp>
        </mc:Choice>
        <mc:Fallback xmlns="">
          <p:sp>
            <p:nvSpPr>
              <p:cNvPr id="3" name="Content Placeholder 2">
                <a:extLst>
                  <a:ext uri="{FF2B5EF4-FFF2-40B4-BE49-F238E27FC236}">
                    <a16:creationId xmlns:a16="http://schemas.microsoft.com/office/drawing/2014/main" id="{A27643BB-E627-40E4-9B5A-9334F6D9A7D9}"/>
                  </a:ext>
                </a:extLst>
              </p:cNvPr>
              <p:cNvSpPr>
                <a:spLocks noGrp="1" noRot="1" noChangeAspect="1" noMove="1" noResize="1" noEditPoints="1" noAdjustHandles="1" noChangeArrowheads="1" noChangeShapeType="1" noTextEdit="1"/>
              </p:cNvSpPr>
              <p:nvPr>
                <p:ph idx="1"/>
              </p:nvPr>
            </p:nvSpPr>
            <p:spPr>
              <a:xfrm>
                <a:off x="575239" y="1463857"/>
                <a:ext cx="11705366" cy="4845504"/>
              </a:xfrm>
              <a:blipFill>
                <a:blip r:embed="rId3"/>
                <a:stretch>
                  <a:fillRect l="-1458"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9DD4AF3-5984-71A6-B3D8-105841BEE600}"/>
              </a:ext>
            </a:extLst>
          </p:cNvPr>
          <p:cNvSpPr/>
          <p:nvPr/>
        </p:nvSpPr>
        <p:spPr>
          <a:xfrm>
            <a:off x="575239" y="5351607"/>
            <a:ext cx="1678863" cy="64139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3953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A22A-6CF5-4B43-B708-5BB45BB45A14}"/>
              </a:ext>
            </a:extLst>
          </p:cNvPr>
          <p:cNvSpPr>
            <a:spLocks noGrp="1"/>
          </p:cNvSpPr>
          <p:nvPr>
            <p:ph type="title"/>
          </p:nvPr>
        </p:nvSpPr>
        <p:spPr/>
        <p:txBody>
          <a:bodyPr/>
          <a:lstStyle/>
          <a:p>
            <a:r>
              <a:rPr lang="en-US" dirty="0"/>
              <a:t>Five-card “flushes”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21343C-DCAC-4898-80EF-69B1F646CEE5}"/>
                  </a:ext>
                </a:extLst>
              </p:cNvPr>
              <p:cNvSpPr>
                <a:spLocks noGrp="1"/>
              </p:cNvSpPr>
              <p:nvPr>
                <p:ph idx="1"/>
              </p:nvPr>
            </p:nvSpPr>
            <p:spPr/>
            <p:txBody>
              <a:bodyPr>
                <a:normAutofit fontScale="92500" lnSpcReduction="20000"/>
              </a:bodyPr>
              <a:lstStyle/>
              <a:p>
                <a:r>
                  <a:rPr lang="en-US" b="1" i="1" dirty="0"/>
                  <a:t>Way 2: </a:t>
                </a:r>
              </a:p>
              <a:p>
                <a:r>
                  <a:rPr lang="en-US" b="1" dirty="0"/>
                  <a:t>Pretend order matters</a:t>
                </a:r>
                <a:r>
                  <a:rPr lang="en-US" dirty="0"/>
                  <a:t>. </a:t>
                </a:r>
              </a:p>
              <a:p>
                <a:r>
                  <a:rPr lang="en-US" dirty="0"/>
                  <a:t>1. Pick any first card – </a:t>
                </a:r>
                <a14:m>
                  <m:oMath xmlns:m="http://schemas.openxmlformats.org/officeDocument/2006/math">
                    <m:r>
                      <a:rPr lang="en-US" b="0" i="1" smtClean="0">
                        <a:latin typeface="Cambria Math" panose="02040503050406030204" pitchFamily="18" charset="0"/>
                      </a:rPr>
                      <m:t>52</m:t>
                    </m:r>
                  </m:oMath>
                </a14:m>
                <a:r>
                  <a:rPr lang="en-US" dirty="0"/>
                  <a:t> options</a:t>
                </a:r>
              </a:p>
              <a:p>
                <a:r>
                  <a:rPr lang="en-US" dirty="0"/>
                  <a:t>2. All remaining cards must be from the same suit of that first suit: </a:t>
                </a:r>
              </a:p>
              <a:p>
                <a:pPr lvl="1"/>
                <a:r>
                  <a:rPr lang="en-US" dirty="0"/>
                  <a:t>	</a:t>
                </a:r>
                <a14:m>
                  <m:oMath xmlns:m="http://schemas.openxmlformats.org/officeDocument/2006/math">
                    <m:r>
                      <a:rPr lang="en-US" b="0" i="1" smtClean="0">
                        <a:latin typeface="Cambria Math" panose="02040503050406030204" pitchFamily="18" charset="0"/>
                      </a:rPr>
                      <m:t>12</m:t>
                    </m:r>
                  </m:oMath>
                </a14:m>
                <a:r>
                  <a:rPr lang="en-US" dirty="0"/>
                  <a:t> options for the 2</a:t>
                </a:r>
                <a:r>
                  <a:rPr lang="en-US" baseline="30000" dirty="0"/>
                  <a:t>nd</a:t>
                </a:r>
                <a:r>
                  <a:rPr lang="en-US" dirty="0"/>
                  <a:t> card, </a:t>
                </a:r>
                <a14:m>
                  <m:oMath xmlns:m="http://schemas.openxmlformats.org/officeDocument/2006/math">
                    <m:r>
                      <a:rPr lang="en-US" b="0" i="1" smtClean="0">
                        <a:latin typeface="Cambria Math" panose="02040503050406030204" pitchFamily="18" charset="0"/>
                      </a:rPr>
                      <m:t>11</m:t>
                    </m:r>
                  </m:oMath>
                </a14:m>
                <a:r>
                  <a:rPr lang="en-US" dirty="0"/>
                  <a:t> options for the 3</a:t>
                </a:r>
                <a:r>
                  <a:rPr lang="en-US" baseline="30000" dirty="0"/>
                  <a:t>rd</a:t>
                </a:r>
                <a:r>
                  <a:rPr lang="en-US" dirty="0"/>
                  <a:t> card, etc. </a:t>
                </a:r>
              </a:p>
              <a:p>
                <a:r>
                  <a:rPr lang="en-US" b="1" dirty="0"/>
                  <a:t>Divide out the overcounting </a:t>
                </a:r>
                <a:r>
                  <a:rPr lang="en-US" dirty="0"/>
                  <a:t>- divide by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m:t>
                    </m:r>
                  </m:oMath>
                </a14:m>
                <a:r>
                  <a:rPr lang="en-US" dirty="0"/>
                  <a:t>, since order isn’t supposed to matter (i.e., only count each unordered flush once)</a:t>
                </a:r>
              </a:p>
              <a:p>
                <a:endParaRPr lang="en-US" dirty="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52</m:t>
                        </m:r>
                        <m:r>
                          <a:rPr lang="en-US" b="0" i="1" smtClean="0">
                            <a:latin typeface="Cambria Math" panose="02040503050406030204" pitchFamily="18" charset="0"/>
                          </a:rPr>
                          <m:t>⋅</m:t>
                        </m:r>
                        <m:r>
                          <a:rPr lang="en-US" b="0" i="1" smtClean="0">
                            <a:latin typeface="Cambria Math" panose="02040503050406030204" pitchFamily="18" charset="0"/>
                          </a:rPr>
                          <m:t>12</m:t>
                        </m:r>
                        <m:r>
                          <a:rPr lang="en-US" b="0" i="1" smtClean="0">
                            <a:latin typeface="Cambria Math" panose="02040503050406030204" pitchFamily="18" charset="0"/>
                          </a:rPr>
                          <m:t>⋅</m:t>
                        </m:r>
                        <m:r>
                          <a:rPr lang="en-US" b="0" i="1" smtClean="0">
                            <a:latin typeface="Cambria Math" panose="02040503050406030204" pitchFamily="18" charset="0"/>
                          </a:rPr>
                          <m:t>11</m:t>
                        </m:r>
                        <m:r>
                          <a:rPr lang="en-US" b="0" i="1" smtClean="0">
                            <a:latin typeface="Cambria Math" panose="02040503050406030204" pitchFamily="18" charset="0"/>
                          </a:rPr>
                          <m:t>⋅</m:t>
                        </m:r>
                        <m:r>
                          <a:rPr lang="en-US" b="0" i="1" smtClean="0">
                            <a:latin typeface="Cambria Math" panose="02040503050406030204" pitchFamily="18" charset="0"/>
                          </a:rPr>
                          <m:t>10</m:t>
                        </m:r>
                        <m:r>
                          <a:rPr lang="en-US" b="0" i="1" smtClean="0">
                            <a:latin typeface="Cambria Math" panose="02040503050406030204" pitchFamily="18" charset="0"/>
                          </a:rPr>
                          <m:t>⋅</m:t>
                        </m:r>
                        <m:r>
                          <a:rPr lang="en-US" b="0" i="1" smtClean="0">
                            <a:latin typeface="Cambria Math" panose="02040503050406030204" pitchFamily="18" charset="0"/>
                          </a:rPr>
                          <m:t>9</m:t>
                        </m:r>
                      </m:num>
                      <m:den>
                        <m:r>
                          <a:rPr lang="en-US" b="0" i="1" smtClean="0">
                            <a:latin typeface="Cambria Math" panose="02040503050406030204" pitchFamily="18" charset="0"/>
                          </a:rPr>
                          <m:t>5</m:t>
                        </m:r>
                        <m:r>
                          <a:rPr lang="en-US" b="0" i="1" smtClean="0">
                            <a:latin typeface="Cambria Math" panose="02040503050406030204" pitchFamily="18" charset="0"/>
                          </a:rPr>
                          <m:t>!</m:t>
                        </m:r>
                      </m:den>
                    </m:f>
                  </m:oMath>
                </a14:m>
                <a:endParaRPr lang="en-US" dirty="0"/>
              </a:p>
              <a:p>
                <a:endParaRPr lang="en-US" dirty="0"/>
              </a:p>
              <a:p>
                <a:r>
                  <a:rPr lang="en-US" dirty="0"/>
                  <a:t>This equals the same number as what we got on the last slide!</a:t>
                </a:r>
              </a:p>
            </p:txBody>
          </p:sp>
        </mc:Choice>
        <mc:Fallback xmlns="">
          <p:sp>
            <p:nvSpPr>
              <p:cNvPr id="3" name="Content Placeholder 2">
                <a:extLst>
                  <a:ext uri="{FF2B5EF4-FFF2-40B4-BE49-F238E27FC236}">
                    <a16:creationId xmlns:a16="http://schemas.microsoft.com/office/drawing/2014/main" id="{E921343C-DCAC-4898-80EF-69B1F646CEE5}"/>
                  </a:ext>
                </a:extLst>
              </p:cNvPr>
              <p:cNvSpPr>
                <a:spLocks noGrp="1" noRot="1" noChangeAspect="1" noMove="1" noResize="1" noEditPoints="1" noAdjustHandles="1" noChangeArrowheads="1" noChangeShapeType="1" noTextEdit="1"/>
              </p:cNvSpPr>
              <p:nvPr>
                <p:ph idx="1"/>
              </p:nvPr>
            </p:nvSpPr>
            <p:spPr>
              <a:blipFill>
                <a:blip r:embed="rId3"/>
                <a:stretch>
                  <a:fillRect l="-1362" t="-3396" b="-314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8EB6E79-01CB-B9A7-AE46-71BABDFB4A9D}"/>
              </a:ext>
            </a:extLst>
          </p:cNvPr>
          <p:cNvSpPr/>
          <p:nvPr/>
        </p:nvSpPr>
        <p:spPr>
          <a:xfrm>
            <a:off x="575239" y="4731487"/>
            <a:ext cx="1817087" cy="723014"/>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0713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3B06-D2A3-4354-A49F-BA953FB30F0B}"/>
              </a:ext>
            </a:extLst>
          </p:cNvPr>
          <p:cNvSpPr>
            <a:spLocks noGrp="1"/>
          </p:cNvSpPr>
          <p:nvPr>
            <p:ph type="title"/>
          </p:nvPr>
        </p:nvSpPr>
        <p:spPr>
          <a:xfrm>
            <a:off x="575239" y="263276"/>
            <a:ext cx="11616761" cy="1014667"/>
          </a:xfrm>
        </p:spPr>
        <p:txBody>
          <a:bodyPr>
            <a:normAutofit fontScale="90000"/>
          </a:bodyPr>
          <a:lstStyle/>
          <a:p>
            <a:r>
              <a:rPr lang="en-US" dirty="0"/>
              <a:t>How many 5-card hands have </a:t>
            </a:r>
            <a:r>
              <a:rPr lang="en-US" u="sng" dirty="0"/>
              <a:t>at least </a:t>
            </a:r>
            <a:r>
              <a:rPr lang="en-US" dirty="0"/>
              <a:t>3 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105BD8-2085-433B-A1F3-B2685F2AE382}"/>
                  </a:ext>
                </a:extLst>
              </p:cNvPr>
              <p:cNvSpPr>
                <a:spLocks noGrp="1"/>
              </p:cNvSpPr>
              <p:nvPr>
                <p:ph idx="1"/>
              </p:nvPr>
            </p:nvSpPr>
            <p:spPr>
              <a:xfrm>
                <a:off x="575240" y="1473283"/>
                <a:ext cx="11187258" cy="5246494"/>
              </a:xfrm>
            </p:spPr>
            <p:txBody>
              <a:bodyPr>
                <a:normAutofit/>
              </a:bodyPr>
              <a:lstStyle/>
              <a:p>
                <a:r>
                  <a:rPr lang="en-US" dirty="0"/>
                  <a:t>There are 4 Aces (and 48 non aces) in a deck of cards</a:t>
                </a:r>
              </a:p>
              <a:p>
                <a:r>
                  <a:rPr lang="en-US" b="1" dirty="0"/>
                  <a:t>1</a:t>
                </a:r>
                <a:r>
                  <a:rPr lang="en-US" dirty="0"/>
                  <a:t>. </a:t>
                </a:r>
                <a:r>
                  <a:rPr lang="en-US" b="1" dirty="0"/>
                  <a:t>Choose </a:t>
                </a:r>
                <a14:m>
                  <m:oMath xmlns:m="http://schemas.openxmlformats.org/officeDocument/2006/math">
                    <m:r>
                      <a:rPr lang="en-US" b="1" i="1" smtClean="0">
                        <a:latin typeface="Cambria Math" panose="02040503050406030204" pitchFamily="18" charset="0"/>
                      </a:rPr>
                      <m:t>𝟑</m:t>
                    </m:r>
                  </m:oMath>
                </a14:m>
                <a:r>
                  <a:rPr lang="en-US" b="1" dirty="0"/>
                  <a:t> aces</a:t>
                </a:r>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e>
                    </m:d>
                  </m:oMath>
                </a14:m>
                <a:endParaRPr lang="en-US" dirty="0"/>
              </a:p>
              <a:p>
                <a:r>
                  <a:rPr lang="en-US" b="1" dirty="0"/>
                  <a:t>2</a:t>
                </a:r>
                <a:r>
                  <a:rPr lang="en-US" dirty="0"/>
                  <a:t>. Then </a:t>
                </a:r>
                <a:r>
                  <a:rPr lang="en-US" b="1" dirty="0"/>
                  <a:t>pick </a:t>
                </a:r>
                <a14:m>
                  <m:oMath xmlns:m="http://schemas.openxmlformats.org/officeDocument/2006/math">
                    <m:r>
                      <a:rPr lang="en-US" b="1" i="1" dirty="0" smtClean="0">
                        <a:latin typeface="Cambria Math" panose="02040503050406030204" pitchFamily="18" charset="0"/>
                      </a:rPr>
                      <m:t>𝟐</m:t>
                    </m:r>
                  </m:oMath>
                </a14:m>
                <a:r>
                  <a:rPr lang="en-US" b="1" dirty="0"/>
                  <a:t> of the </a:t>
                </a:r>
                <a14:m>
                  <m:oMath xmlns:m="http://schemas.openxmlformats.org/officeDocument/2006/math">
                    <m:r>
                      <a:rPr lang="en-US" b="1" i="1" dirty="0" smtClean="0">
                        <a:latin typeface="Cambria Math" panose="02040503050406030204" pitchFamily="18" charset="0"/>
                      </a:rPr>
                      <m:t>𝟒𝟗</m:t>
                    </m:r>
                  </m:oMath>
                </a14:m>
                <a:r>
                  <a:rPr lang="en-US" b="1" dirty="0"/>
                  <a:t> remaining cards </a:t>
                </a:r>
                <a:r>
                  <a:rPr lang="en-US" dirty="0"/>
                  <a:t>to form a </a:t>
                </a:r>
                <a14:m>
                  <m:oMath xmlns:m="http://schemas.openxmlformats.org/officeDocument/2006/math">
                    <m:r>
                      <a:rPr lang="en-US" b="0" i="1" smtClean="0">
                        <a:latin typeface="Cambria Math" panose="02040503050406030204" pitchFamily="18" charset="0"/>
                      </a:rPr>
                      <m:t>5</m:t>
                    </m:r>
                  </m:oMath>
                </a14:m>
                <a:r>
                  <a:rPr lang="en-US" dirty="0"/>
                  <a:t>(the last ace is allowed as well, because we’re allowed to have all</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4</m:t>
                    </m:r>
                  </m:oMath>
                </a14:m>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49</m:t>
                            </m:r>
                          </m:num>
                          <m:den>
                            <m:r>
                              <a:rPr lang="en-US" i="1">
                                <a:latin typeface="Cambria Math" panose="02040503050406030204" pitchFamily="18" charset="0"/>
                              </a:rPr>
                              <m:t>2</m:t>
                            </m:r>
                          </m:den>
                        </m:f>
                      </m:e>
                    </m:d>
                  </m:oMath>
                </a14:m>
                <a:endParaRPr lang="en-US" dirty="0"/>
              </a:p>
              <a:p>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49</m:t>
                            </m:r>
                          </m:num>
                          <m:den>
                            <m:r>
                              <a:rPr lang="en-US" b="0" i="1" smtClean="0">
                                <a:latin typeface="Cambria Math" panose="02040503050406030204" pitchFamily="18" charset="0"/>
                              </a:rPr>
                              <m:t>2</m:t>
                            </m:r>
                          </m:den>
                        </m:f>
                      </m:e>
                    </m:d>
                  </m:oMath>
                </a14:m>
                <a:endParaRPr lang="en-US" dirty="0"/>
              </a:p>
              <a:p>
                <a:endParaRPr lang="en-US" sz="1500" dirty="0"/>
              </a:p>
              <a:p>
                <a:r>
                  <a:rPr lang="en-US" dirty="0"/>
                  <a:t>What’s wrong with this calculation? Does it,</a:t>
                </a:r>
              </a:p>
              <a:p>
                <a:r>
                  <a:rPr lang="en-US" dirty="0"/>
                  <a:t>A) Overcount B) Undercount C) It’s correct! D) I have no idea </a:t>
                </a:r>
                <a:r>
                  <a:rPr lang="en-US" dirty="0">
                    <a:sym typeface="Wingdings" panose="05000000000000000000" pitchFamily="2" charset="2"/>
                  </a:rPr>
                  <a:t>:)</a:t>
                </a:r>
                <a:endParaRPr lang="en-US" dirty="0"/>
              </a:p>
            </p:txBody>
          </p:sp>
        </mc:Choice>
        <mc:Fallback xmlns="">
          <p:sp>
            <p:nvSpPr>
              <p:cNvPr id="3" name="Content Placeholder 2">
                <a:extLst>
                  <a:ext uri="{FF2B5EF4-FFF2-40B4-BE49-F238E27FC236}">
                    <a16:creationId xmlns:a16="http://schemas.microsoft.com/office/drawing/2014/main" id="{32105BD8-2085-433B-A1F3-B2685F2AE382}"/>
                  </a:ext>
                </a:extLst>
              </p:cNvPr>
              <p:cNvSpPr>
                <a:spLocks noGrp="1" noRot="1" noChangeAspect="1" noMove="1" noResize="1" noEditPoints="1" noAdjustHandles="1" noChangeArrowheads="1" noChangeShapeType="1" noTextEdit="1"/>
              </p:cNvSpPr>
              <p:nvPr>
                <p:ph idx="1"/>
              </p:nvPr>
            </p:nvSpPr>
            <p:spPr>
              <a:xfrm>
                <a:off x="575240" y="1473283"/>
                <a:ext cx="11187258" cy="5246494"/>
              </a:xfrm>
              <a:blipFill>
                <a:blip r:embed="rId3"/>
                <a:stretch>
                  <a:fillRect l="-1525" t="-2093"/>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DCB1F5EE-5A62-F2AF-047B-A366E85C199B}"/>
              </a:ext>
            </a:extLst>
          </p:cNvPr>
          <p:cNvSpPr/>
          <p:nvPr/>
        </p:nvSpPr>
        <p:spPr>
          <a:xfrm>
            <a:off x="575239" y="5911215"/>
            <a:ext cx="3714974" cy="6835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Join at: </a:t>
            </a:r>
            <a:r>
              <a:rPr lang="en-US" b="1" dirty="0">
                <a:latin typeface="Segoe UI" panose="020B0502040204020203" pitchFamily="34" charset="0"/>
                <a:cs typeface="Segoe UI" panose="020B0502040204020203" pitchFamily="34" charset="0"/>
              </a:rPr>
              <a:t>slido.com, #6868 301</a:t>
            </a:r>
          </a:p>
        </p:txBody>
      </p:sp>
    </p:spTree>
    <p:extLst>
      <p:ext uri="{BB962C8B-B14F-4D97-AF65-F5344CB8AC3E}">
        <p14:creationId xmlns:p14="http://schemas.microsoft.com/office/powerpoint/2010/main" val="2272109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3B06-D2A3-4354-A49F-BA953FB30F0B}"/>
              </a:ext>
            </a:extLst>
          </p:cNvPr>
          <p:cNvSpPr>
            <a:spLocks noGrp="1"/>
          </p:cNvSpPr>
          <p:nvPr>
            <p:ph type="title"/>
          </p:nvPr>
        </p:nvSpPr>
        <p:spPr>
          <a:xfrm>
            <a:off x="575239" y="263276"/>
            <a:ext cx="11616761" cy="1014667"/>
          </a:xfrm>
        </p:spPr>
        <p:txBody>
          <a:bodyPr>
            <a:normAutofit fontScale="90000"/>
          </a:bodyPr>
          <a:lstStyle/>
          <a:p>
            <a:r>
              <a:rPr lang="en-US" dirty="0"/>
              <a:t>Sleuth’s Criterion</a:t>
            </a:r>
            <a:br>
              <a:rPr lang="en-US" sz="3300" b="1" dirty="0"/>
            </a:br>
            <a:r>
              <a:rPr lang="en-US" sz="3300" b="1" dirty="0"/>
              <a:t>How to check if we counted correctly?</a:t>
            </a:r>
          </a:p>
        </p:txBody>
      </p:sp>
      <p:sp>
        <p:nvSpPr>
          <p:cNvPr id="3" name="Content Placeholder 2">
            <a:extLst>
              <a:ext uri="{FF2B5EF4-FFF2-40B4-BE49-F238E27FC236}">
                <a16:creationId xmlns:a16="http://schemas.microsoft.com/office/drawing/2014/main" id="{32105BD8-2085-433B-A1F3-B2685F2AE382}"/>
              </a:ext>
            </a:extLst>
          </p:cNvPr>
          <p:cNvSpPr>
            <a:spLocks noGrp="1"/>
          </p:cNvSpPr>
          <p:nvPr>
            <p:ph idx="1"/>
          </p:nvPr>
        </p:nvSpPr>
        <p:spPr>
          <a:xfrm>
            <a:off x="575240" y="1473283"/>
            <a:ext cx="11187258" cy="5246494"/>
          </a:xfrm>
        </p:spPr>
        <p:txBody>
          <a:bodyPr>
            <a:normAutofit/>
          </a:bodyPr>
          <a:lstStyle/>
          <a:p>
            <a:pPr>
              <a:spcBef>
                <a:spcPts val="2000"/>
              </a:spcBef>
            </a:pPr>
            <a:r>
              <a:rPr lang="en-US" dirty="0"/>
              <a:t>For each outcome that we want to count, there should be </a:t>
            </a:r>
            <a:r>
              <a:rPr lang="en-US" u="sng" dirty="0"/>
              <a:t>exactly one</a:t>
            </a:r>
            <a:r>
              <a:rPr lang="en-US" dirty="0"/>
              <a:t> set of choices in the sequential process that will lead to that outcome. </a:t>
            </a:r>
          </a:p>
          <a:p>
            <a:pPr>
              <a:spcBef>
                <a:spcPts val="2000"/>
              </a:spcBef>
            </a:pPr>
            <a:r>
              <a:rPr lang="en-US" dirty="0"/>
              <a:t>&gt; If there are </a:t>
            </a:r>
            <a:r>
              <a:rPr lang="en-US" u="sng" dirty="0"/>
              <a:t>no sequence of choices</a:t>
            </a:r>
            <a:r>
              <a:rPr lang="en-US" dirty="0"/>
              <a:t> that will lead to the outcome, we have </a:t>
            </a:r>
            <a:r>
              <a:rPr lang="en-US" b="1" dirty="0"/>
              <a:t>undercounted</a:t>
            </a:r>
            <a:r>
              <a:rPr lang="en-US" dirty="0"/>
              <a:t>.</a:t>
            </a:r>
          </a:p>
          <a:p>
            <a:pPr>
              <a:spcBef>
                <a:spcPts val="2000"/>
              </a:spcBef>
            </a:pPr>
            <a:r>
              <a:rPr lang="en-US" dirty="0"/>
              <a:t>&gt; If there is </a:t>
            </a:r>
            <a:r>
              <a:rPr lang="en-US" u="sng" dirty="0"/>
              <a:t>more than one sequence of choices</a:t>
            </a:r>
            <a:r>
              <a:rPr lang="en-US" dirty="0"/>
              <a:t> that will lead to the outcome, we have </a:t>
            </a:r>
            <a:r>
              <a:rPr lang="en-US" b="1" dirty="0"/>
              <a:t>overcounted</a:t>
            </a:r>
            <a:r>
              <a:rPr lang="en-US" dirty="0"/>
              <a:t>. </a:t>
            </a:r>
          </a:p>
        </p:txBody>
      </p:sp>
    </p:spTree>
    <p:extLst>
      <p:ext uri="{BB962C8B-B14F-4D97-AF65-F5344CB8AC3E}">
        <p14:creationId xmlns:p14="http://schemas.microsoft.com/office/powerpoint/2010/main" val="1125274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3B06-D2A3-4354-A49F-BA953FB30F0B}"/>
              </a:ext>
            </a:extLst>
          </p:cNvPr>
          <p:cNvSpPr>
            <a:spLocks noGrp="1"/>
          </p:cNvSpPr>
          <p:nvPr>
            <p:ph type="title"/>
          </p:nvPr>
        </p:nvSpPr>
        <p:spPr>
          <a:xfrm>
            <a:off x="575239" y="263276"/>
            <a:ext cx="11616761" cy="1014667"/>
          </a:xfrm>
        </p:spPr>
        <p:txBody>
          <a:bodyPr>
            <a:normAutofit fontScale="90000"/>
          </a:bodyPr>
          <a:lstStyle/>
          <a:p>
            <a:r>
              <a:rPr lang="en-US" dirty="0"/>
              <a:t>Sleuth’s Criterion (in context)</a:t>
            </a:r>
            <a:br>
              <a:rPr lang="en-US" sz="3300" b="1" dirty="0"/>
            </a:br>
            <a:r>
              <a:rPr lang="en-US" sz="3300" b="1" dirty="0"/>
              <a:t>How to check if we counted correctly?</a:t>
            </a:r>
          </a:p>
        </p:txBody>
      </p:sp>
      <p:sp>
        <p:nvSpPr>
          <p:cNvPr id="3" name="Content Placeholder 2">
            <a:extLst>
              <a:ext uri="{FF2B5EF4-FFF2-40B4-BE49-F238E27FC236}">
                <a16:creationId xmlns:a16="http://schemas.microsoft.com/office/drawing/2014/main" id="{32105BD8-2085-433B-A1F3-B2685F2AE382}"/>
              </a:ext>
            </a:extLst>
          </p:cNvPr>
          <p:cNvSpPr>
            <a:spLocks noGrp="1"/>
          </p:cNvSpPr>
          <p:nvPr>
            <p:ph idx="1"/>
          </p:nvPr>
        </p:nvSpPr>
        <p:spPr>
          <a:xfrm>
            <a:off x="575240" y="1473283"/>
            <a:ext cx="11187258" cy="5246494"/>
          </a:xfrm>
        </p:spPr>
        <p:txBody>
          <a:bodyPr>
            <a:normAutofit/>
          </a:bodyPr>
          <a:lstStyle/>
          <a:p>
            <a:pPr>
              <a:spcBef>
                <a:spcPts val="2000"/>
              </a:spcBef>
            </a:pPr>
            <a:r>
              <a:rPr lang="en-US" dirty="0"/>
              <a:t>For each “</a:t>
            </a:r>
            <a:r>
              <a:rPr lang="en-US" b="1" dirty="0">
                <a:solidFill>
                  <a:schemeClr val="accent3"/>
                </a:solidFill>
              </a:rPr>
              <a:t>5-card hands with at least 3 aces</a:t>
            </a:r>
            <a:r>
              <a:rPr lang="en-US" dirty="0"/>
              <a:t>” that we want to count, there should be </a:t>
            </a:r>
            <a:r>
              <a:rPr lang="en-US" u="sng" dirty="0"/>
              <a:t>exactly one</a:t>
            </a:r>
            <a:r>
              <a:rPr lang="en-US" dirty="0"/>
              <a:t> set of choices in the sequential process that will lead to that outcome. </a:t>
            </a:r>
          </a:p>
          <a:p>
            <a:pPr>
              <a:spcBef>
                <a:spcPts val="2000"/>
              </a:spcBef>
            </a:pPr>
            <a:r>
              <a:rPr lang="en-US" dirty="0"/>
              <a:t>&gt; If there are </a:t>
            </a:r>
            <a:r>
              <a:rPr lang="en-US" u="sng" dirty="0"/>
              <a:t>no sequence of choices</a:t>
            </a:r>
            <a:r>
              <a:rPr lang="en-US" dirty="0"/>
              <a:t> that will lead to a particular </a:t>
            </a:r>
            <a:r>
              <a:rPr lang="en-US" b="1" dirty="0">
                <a:solidFill>
                  <a:schemeClr val="accent3"/>
                </a:solidFill>
              </a:rPr>
              <a:t>5-card hand with at least 3 aces</a:t>
            </a:r>
            <a:r>
              <a:rPr lang="en-US" dirty="0"/>
              <a:t>, we have </a:t>
            </a:r>
            <a:r>
              <a:rPr lang="en-US" b="1" dirty="0"/>
              <a:t>undercounted</a:t>
            </a:r>
            <a:r>
              <a:rPr lang="en-US" dirty="0"/>
              <a:t>.</a:t>
            </a:r>
          </a:p>
          <a:p>
            <a:pPr>
              <a:spcBef>
                <a:spcPts val="2000"/>
              </a:spcBef>
            </a:pPr>
            <a:r>
              <a:rPr lang="en-US" dirty="0"/>
              <a:t>&gt; If there is </a:t>
            </a:r>
            <a:r>
              <a:rPr lang="en-US" u="sng" dirty="0"/>
              <a:t>more than one sequence of choices</a:t>
            </a:r>
            <a:r>
              <a:rPr lang="en-US" dirty="0"/>
              <a:t> that will lead to a particular </a:t>
            </a:r>
            <a:r>
              <a:rPr lang="en-US" b="1" dirty="0"/>
              <a:t>5-card hand with at least 3 aces</a:t>
            </a:r>
            <a:r>
              <a:rPr lang="en-US" dirty="0"/>
              <a:t>, we have </a:t>
            </a:r>
            <a:r>
              <a:rPr lang="en-US" b="1" dirty="0"/>
              <a:t>overcounted</a:t>
            </a:r>
            <a:r>
              <a:rPr lang="en-US" dirty="0"/>
              <a:t>. </a:t>
            </a:r>
          </a:p>
        </p:txBody>
      </p:sp>
    </p:spTree>
    <p:extLst>
      <p:ext uri="{BB962C8B-B14F-4D97-AF65-F5344CB8AC3E}">
        <p14:creationId xmlns:p14="http://schemas.microsoft.com/office/powerpoint/2010/main" val="62214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9DFE-7E87-4930-9A92-4AC37C5028BE}"/>
              </a:ext>
            </a:extLst>
          </p:cNvPr>
          <p:cNvSpPr>
            <a:spLocks noGrp="1"/>
          </p:cNvSpPr>
          <p:nvPr>
            <p:ph type="title"/>
          </p:nvPr>
        </p:nvSpPr>
        <p:spPr/>
        <p:txBody>
          <a:bodyPr/>
          <a:lstStyle/>
          <a:p>
            <a:r>
              <a:rPr lang="en-US" dirty="0"/>
              <a:t>Clever approach – count two 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4479E8-1CC4-4CD8-98B8-E3C8A8D9E09E}"/>
                  </a:ext>
                </a:extLst>
              </p:cNvPr>
              <p:cNvSpPr>
                <a:spLocks noGrp="1"/>
              </p:cNvSpPr>
              <p:nvPr>
                <p:ph idx="1"/>
              </p:nvPr>
            </p:nvSpPr>
            <p:spPr>
              <a:xfrm>
                <a:off x="575240" y="1463857"/>
                <a:ext cx="11491842" cy="4845504"/>
              </a:xfrm>
            </p:spPr>
            <p:txBody>
              <a:bodyPr>
                <a:normAutofit/>
              </a:bodyPr>
              <a:lstStyle/>
              <a:p>
                <a:r>
                  <a:rPr lang="en-US" b="1" dirty="0"/>
                  <a:t>Let’s go back to the first problem, where order mattered.</a:t>
                </a:r>
                <a:endParaRPr lang="en-US" dirty="0"/>
              </a:p>
              <a:p>
                <a:r>
                  <a:rPr lang="en-US" dirty="0"/>
                  <a:t>The total options was</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20,3</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20!</m:t>
                        </m:r>
                      </m:num>
                      <m:den>
                        <m:d>
                          <m:dPr>
                            <m:ctrlPr>
                              <a:rPr lang="en-US" i="1">
                                <a:latin typeface="Cambria Math" panose="02040503050406030204" pitchFamily="18" charset="0"/>
                              </a:rPr>
                            </m:ctrlPr>
                          </m:dPr>
                          <m:e>
                            <m:r>
                              <a:rPr lang="en-US" i="1">
                                <a:latin typeface="Cambria Math" panose="02040503050406030204" pitchFamily="18" charset="0"/>
                              </a:rPr>
                              <m:t>20−</m:t>
                            </m:r>
                            <m:r>
                              <a:rPr lang="en-US" b="0" i="1" smtClean="0">
                                <a:latin typeface="Cambria Math" panose="02040503050406030204" pitchFamily="18" charset="0"/>
                              </a:rPr>
                              <m:t>3</m:t>
                            </m:r>
                          </m:e>
                        </m:d>
                        <m:r>
                          <a:rPr lang="en-US" i="1">
                            <a:latin typeface="Cambria Math" panose="02040503050406030204" pitchFamily="18" charset="0"/>
                          </a:rPr>
                          <m:t>!</m:t>
                        </m:r>
                      </m:den>
                    </m:f>
                  </m:oMath>
                </a14:m>
                <a:endParaRPr lang="en-US" dirty="0"/>
              </a:p>
              <a:p>
                <a:r>
                  <a:rPr lang="en-US" dirty="0"/>
                  <a:t>How else could we get an ordered list? With this sequential process:</a:t>
                </a:r>
              </a:p>
              <a:p>
                <a:r>
                  <a:rPr lang="en-US" dirty="0"/>
                  <a:t>Step 1: Choose a subset of 3 people. Let’s say there are </a:t>
                </a:r>
                <a14:m>
                  <m:oMath xmlns:m="http://schemas.openxmlformats.org/officeDocument/2006/math">
                    <m:r>
                      <a:rPr lang="en-US" b="0" i="1" smtClean="0">
                        <a:latin typeface="Cambria Math" panose="02040503050406030204" pitchFamily="18" charset="0"/>
                      </a:rPr>
                      <m:t>𝑥</m:t>
                    </m:r>
                  </m:oMath>
                </a14:m>
                <a:r>
                  <a:rPr lang="en-US" dirty="0"/>
                  <a:t> options for this </a:t>
                </a:r>
              </a:p>
              <a:p>
                <a:r>
                  <a:rPr lang="en-US" dirty="0"/>
                  <a:t>Step 2: Put the subset in order. </a:t>
                </a:r>
                <a14:m>
                  <m:oMath xmlns:m="http://schemas.openxmlformats.org/officeDocument/2006/math">
                    <m:r>
                      <a:rPr lang="en-US" b="0" i="1" smtClean="0">
                        <a:latin typeface="Cambria Math" panose="02040503050406030204" pitchFamily="18" charset="0"/>
                      </a:rPr>
                      <m:t>3!</m:t>
                    </m:r>
                  </m:oMath>
                </a14:m>
                <a:r>
                  <a:rPr lang="en-US" dirty="0"/>
                  <a:t> ways to arrange </a:t>
                </a:r>
                <a14:m>
                  <m:oMath xmlns:m="http://schemas.openxmlformats.org/officeDocument/2006/math">
                    <m:r>
                      <a:rPr lang="en-US" b="0" i="1" dirty="0" smtClean="0">
                        <a:latin typeface="Cambria Math" panose="02040503050406030204" pitchFamily="18" charset="0"/>
                      </a:rPr>
                      <m:t>3</m:t>
                    </m:r>
                  </m:oMath>
                </a14:m>
                <a:r>
                  <a:rPr lang="en-US" dirty="0"/>
                  <a:t> people</a:t>
                </a:r>
              </a:p>
              <a:p>
                <a:endParaRPr lang="en-US" sz="1500" dirty="0"/>
              </a:p>
            </p:txBody>
          </p:sp>
        </mc:Choice>
        <mc:Fallback xmlns="">
          <p:sp>
            <p:nvSpPr>
              <p:cNvPr id="3" name="Content Placeholder 2">
                <a:extLst>
                  <a:ext uri="{FF2B5EF4-FFF2-40B4-BE49-F238E27FC236}">
                    <a16:creationId xmlns:a16="http://schemas.microsoft.com/office/drawing/2014/main" id="{814479E8-1CC4-4CD8-98B8-E3C8A8D9E09E}"/>
                  </a:ext>
                </a:extLst>
              </p:cNvPr>
              <p:cNvSpPr>
                <a:spLocks noGrp="1" noRot="1" noChangeAspect="1" noMove="1" noResize="1" noEditPoints="1" noAdjustHandles="1" noChangeArrowheads="1" noChangeShapeType="1" noTextEdit="1"/>
              </p:cNvSpPr>
              <p:nvPr>
                <p:ph idx="1"/>
              </p:nvPr>
            </p:nvSpPr>
            <p:spPr>
              <a:xfrm>
                <a:off x="575240" y="1463857"/>
                <a:ext cx="11491842" cy="4845504"/>
              </a:xfrm>
              <a:blipFill>
                <a:blip r:embed="rId3"/>
                <a:stretch>
                  <a:fillRect l="-1485" t="-2138"/>
                </a:stretch>
              </a:blipFill>
            </p:spPr>
            <p:txBody>
              <a:bodyPr/>
              <a:lstStyle/>
              <a:p>
                <a:r>
                  <a:rPr lang="en-US">
                    <a:noFill/>
                  </a:rPr>
                  <a:t> </a:t>
                </a:r>
              </a:p>
            </p:txBody>
          </p:sp>
        </mc:Fallback>
      </mc:AlternateContent>
    </p:spTree>
    <p:extLst>
      <p:ext uri="{BB962C8B-B14F-4D97-AF65-F5344CB8AC3E}">
        <p14:creationId xmlns:p14="http://schemas.microsoft.com/office/powerpoint/2010/main" val="18806359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6B70-1487-48D2-ADC3-C6D804FF7109}"/>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p:sp>
        <p:nvSpPr>
          <p:cNvPr id="3" name="Content Placeholder 2">
            <a:extLst>
              <a:ext uri="{FF2B5EF4-FFF2-40B4-BE49-F238E27FC236}">
                <a16:creationId xmlns:a16="http://schemas.microsoft.com/office/drawing/2014/main" id="{C27FBC60-E941-4E60-9786-F04D7A45CC67}"/>
              </a:ext>
            </a:extLst>
          </p:cNvPr>
          <p:cNvSpPr>
            <a:spLocks noGrp="1"/>
          </p:cNvSpPr>
          <p:nvPr>
            <p:ph idx="1"/>
          </p:nvPr>
        </p:nvSpPr>
        <p:spPr>
          <a:xfrm>
            <a:off x="575241" y="1463857"/>
            <a:ext cx="11187258" cy="4845504"/>
          </a:xfrm>
        </p:spPr>
        <p:txBody>
          <a:bodyPr>
            <a:normAutofit/>
          </a:bodyPr>
          <a:lstStyle/>
          <a:p>
            <a:pPr>
              <a:spcBef>
                <a:spcPts val="0"/>
              </a:spcBef>
              <a:spcAft>
                <a:spcPts val="0"/>
              </a:spcAft>
            </a:pPr>
            <a:r>
              <a:rPr lang="en-US" dirty="0"/>
              <a:t>For each “</a:t>
            </a:r>
            <a:r>
              <a:rPr lang="en-US" b="1" dirty="0">
                <a:solidFill>
                  <a:schemeClr val="accent3"/>
                </a:solidFill>
              </a:rPr>
              <a:t>5-card hands with at least 3 aces</a:t>
            </a:r>
            <a:r>
              <a:rPr lang="en-US" dirty="0"/>
              <a:t>” that we want to count, there should be </a:t>
            </a:r>
            <a:r>
              <a:rPr lang="en-US" u="sng" dirty="0"/>
              <a:t>exactly one</a:t>
            </a:r>
            <a:r>
              <a:rPr lang="en-US" dirty="0"/>
              <a:t> set of choices in the sequential process that will lead to that outcome. </a:t>
            </a:r>
          </a:p>
          <a:p>
            <a:pPr>
              <a:spcBef>
                <a:spcPts val="0"/>
              </a:spcBef>
              <a:spcAft>
                <a:spcPts val="0"/>
              </a:spcAft>
            </a:pPr>
            <a:endParaRPr lang="en-US" sz="2000" dirty="0"/>
          </a:p>
          <a:p>
            <a:pPr>
              <a:spcBef>
                <a:spcPts val="0"/>
              </a:spcBef>
              <a:spcAft>
                <a:spcPts val="0"/>
              </a:spcAft>
            </a:pPr>
            <a:r>
              <a:rPr lang="en-US" dirty="0"/>
              <a:t>A♧, A♠️, A</a:t>
            </a:r>
            <a:r>
              <a:rPr lang="en-US" dirty="0">
                <a:solidFill>
                  <a:srgbClr val="FF0000"/>
                </a:solidFill>
              </a:rPr>
              <a:t>♦️</a:t>
            </a:r>
            <a:r>
              <a:rPr lang="en-US" dirty="0"/>
              <a:t>, Q</a:t>
            </a:r>
            <a:r>
              <a:rPr lang="en-US" dirty="0">
                <a:solidFill>
                  <a:srgbClr val="FF0000"/>
                </a:solidFill>
              </a:rPr>
              <a:t>♥️</a:t>
            </a:r>
            <a:r>
              <a:rPr lang="en-US" dirty="0"/>
              <a:t>, K ♠️ is a valid outcome should counted exactly once. </a:t>
            </a:r>
          </a:p>
          <a:p>
            <a:pPr>
              <a:spcBef>
                <a:spcPts val="0"/>
              </a:spcBef>
              <a:spcAft>
                <a:spcPts val="0"/>
              </a:spcAft>
            </a:pPr>
            <a:endParaRPr lang="en-US" dirty="0"/>
          </a:p>
          <a:p>
            <a:pPr marL="0" indent="0">
              <a:spcAft>
                <a:spcPts val="2000"/>
              </a:spcAft>
              <a:buNone/>
            </a:pPr>
            <a:endParaRPr lang="en-US" dirty="0"/>
          </a:p>
        </p:txBody>
      </p:sp>
      <p:sp>
        <p:nvSpPr>
          <p:cNvPr id="4" name="Rectangle: Rounded Corners 3">
            <a:extLst>
              <a:ext uri="{FF2B5EF4-FFF2-40B4-BE49-F238E27FC236}">
                <a16:creationId xmlns:a16="http://schemas.microsoft.com/office/drawing/2014/main" id="{B26D4E57-503A-61DE-3E67-5E4E014E4217}"/>
              </a:ext>
            </a:extLst>
          </p:cNvPr>
          <p:cNvSpPr/>
          <p:nvPr/>
        </p:nvSpPr>
        <p:spPr>
          <a:xfrm>
            <a:off x="575239" y="3888148"/>
            <a:ext cx="6903247" cy="1254189"/>
          </a:xfrm>
          <a:prstGeom prst="roundRect">
            <a:avLst/>
          </a:prstGeom>
          <a:solidFill>
            <a:srgbClr val="E4F5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egoe UI" panose="020B0502040204020203" pitchFamily="34" charset="0"/>
                <a:cs typeface="Segoe UI" panose="020B0502040204020203" pitchFamily="34" charset="0"/>
              </a:rPr>
              <a:t>Step 1 (choose 3 aces): {A♧, A♠️, A</a:t>
            </a:r>
            <a:r>
              <a:rPr lang="en-US" sz="2800" dirty="0">
                <a:solidFill>
                  <a:srgbClr val="FF0000"/>
                </a:solidFill>
                <a:latin typeface="Segoe UI" panose="020B0502040204020203" pitchFamily="34" charset="0"/>
                <a:cs typeface="Segoe UI" panose="020B0502040204020203" pitchFamily="34" charset="0"/>
              </a:rPr>
              <a:t>♦️</a:t>
            </a:r>
            <a:r>
              <a:rPr lang="en-US" sz="2800" dirty="0">
                <a:solidFill>
                  <a:schemeClr val="tx1"/>
                </a:solidFill>
                <a:latin typeface="Segoe UI" panose="020B0502040204020203" pitchFamily="34" charset="0"/>
                <a:cs typeface="Segoe UI" panose="020B0502040204020203" pitchFamily="34" charset="0"/>
              </a:rPr>
              <a:t>}</a:t>
            </a:r>
          </a:p>
          <a:p>
            <a:r>
              <a:rPr lang="en-US" sz="2800" dirty="0">
                <a:solidFill>
                  <a:schemeClr val="tx1"/>
                </a:solidFill>
                <a:latin typeface="Segoe UI" panose="020B0502040204020203" pitchFamily="34" charset="0"/>
                <a:cs typeface="Segoe UI" panose="020B0502040204020203" pitchFamily="34" charset="0"/>
              </a:rPr>
              <a:t>Step 2 (pick 2 of remaining 49): {</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Q</a:t>
            </a:r>
            <a:r>
              <a:rPr kumimoji="0" lang="en-US" sz="2800"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K ♠️</a:t>
            </a:r>
            <a:r>
              <a:rPr lang="en-US" sz="2800" dirty="0">
                <a:solidFill>
                  <a:schemeClr val="tx1"/>
                </a:solidFill>
                <a:latin typeface="Segoe UI" panose="020B0502040204020203" pitchFamily="34" charset="0"/>
                <a:cs typeface="Segoe UI" panose="020B0502040204020203" pitchFamily="34" charset="0"/>
              </a:rPr>
              <a:t>}</a:t>
            </a:r>
          </a:p>
        </p:txBody>
      </p:sp>
      <p:sp>
        <p:nvSpPr>
          <p:cNvPr id="9" name="TextBox 8">
            <a:extLst>
              <a:ext uri="{FF2B5EF4-FFF2-40B4-BE49-F238E27FC236}">
                <a16:creationId xmlns:a16="http://schemas.microsoft.com/office/drawing/2014/main" id="{80085F99-3627-A9C2-FCBB-471C3A9A3A08}"/>
              </a:ext>
            </a:extLst>
          </p:cNvPr>
          <p:cNvSpPr txBox="1"/>
          <p:nvPr/>
        </p:nvSpPr>
        <p:spPr>
          <a:xfrm>
            <a:off x="7478485" y="3886609"/>
            <a:ext cx="4354286" cy="1255728"/>
          </a:xfrm>
          <a:prstGeom prst="rect">
            <a:avLst/>
          </a:prstGeom>
          <a:noFill/>
        </p:spPr>
        <p:txBody>
          <a:bodyPr wrap="square">
            <a:spAutoFit/>
          </a:bodyPr>
          <a:lstStyle/>
          <a:p>
            <a:pPr marL="91440" marR="0" lvl="0" indent="-91440" algn="l" defTabSz="914400" rtl="0" eaLnBrk="1" fontAlgn="auto" latinLnBrk="0" hangingPunct="1">
              <a:lnSpc>
                <a:spcPct val="90000"/>
              </a:lnSpc>
              <a:spcBef>
                <a:spcPts val="0"/>
              </a:spcBef>
              <a:spcAft>
                <a:spcPts val="0"/>
              </a:spcAft>
              <a:buClr>
                <a:srgbClr val="1CADE4"/>
              </a:buClr>
              <a:buSzPct val="100000"/>
              <a:buFont typeface="Tw Cen MT" panose="020B0602020104020603" pitchFamily="34" charset="0"/>
              <a:buChar char=" "/>
              <a:tabLst/>
              <a:defRPr/>
            </a:pPr>
            <a:r>
              <a:rPr lang="en-US" sz="2800" dirty="0">
                <a:solidFill>
                  <a:prstClr val="black"/>
                </a:solidFill>
                <a:latin typeface="Segoe UI Semilight" panose="020B0402040204020203" pitchFamily="34" charset="0"/>
                <a:cs typeface="Segoe UI Semilight" panose="020B0402040204020203" pitchFamily="34" charset="0"/>
              </a:rPr>
              <a:t>Great! There’s no other set of choices that will lead to this hand.</a:t>
            </a:r>
            <a:endParaRPr kumimoji="0" lang="en-US" sz="2800" b="1" i="0" u="none" strike="noStrike" kern="1200" cap="none" spc="0" normalizeH="0" baseline="0" noProof="0" dirty="0">
              <a:ln>
                <a:noFill/>
              </a:ln>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42560818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6B70-1487-48D2-ADC3-C6D804FF7109}"/>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p:sp>
        <p:nvSpPr>
          <p:cNvPr id="3" name="Content Placeholder 2">
            <a:extLst>
              <a:ext uri="{FF2B5EF4-FFF2-40B4-BE49-F238E27FC236}">
                <a16:creationId xmlns:a16="http://schemas.microsoft.com/office/drawing/2014/main" id="{C27FBC60-E941-4E60-9786-F04D7A45CC67}"/>
              </a:ext>
            </a:extLst>
          </p:cNvPr>
          <p:cNvSpPr>
            <a:spLocks noGrp="1"/>
          </p:cNvSpPr>
          <p:nvPr>
            <p:ph idx="1"/>
          </p:nvPr>
        </p:nvSpPr>
        <p:spPr>
          <a:xfrm>
            <a:off x="575241" y="1463857"/>
            <a:ext cx="11187258" cy="4845504"/>
          </a:xfrm>
        </p:spPr>
        <p:txBody>
          <a:bodyPr>
            <a:normAutofit/>
          </a:bodyPr>
          <a:lstStyle/>
          <a:p>
            <a:pPr>
              <a:spcBef>
                <a:spcPts val="0"/>
              </a:spcBef>
              <a:spcAft>
                <a:spcPts val="0"/>
              </a:spcAft>
            </a:pPr>
            <a:r>
              <a:rPr lang="en-US" dirty="0"/>
              <a:t>For each “</a:t>
            </a:r>
            <a:r>
              <a:rPr lang="en-US" b="1" dirty="0">
                <a:solidFill>
                  <a:schemeClr val="accent3"/>
                </a:solidFill>
              </a:rPr>
              <a:t>5-card hands with at least 3 aces</a:t>
            </a:r>
            <a:r>
              <a:rPr lang="en-US" dirty="0"/>
              <a:t>” that we want to count, there should be </a:t>
            </a:r>
            <a:r>
              <a:rPr lang="en-US" u="sng" dirty="0"/>
              <a:t>exactly one</a:t>
            </a:r>
            <a:r>
              <a:rPr lang="en-US" dirty="0"/>
              <a:t> set of choices in the sequential process that will lead to that outcome. </a:t>
            </a:r>
          </a:p>
          <a:p>
            <a:pPr>
              <a:spcBef>
                <a:spcPts val="0"/>
              </a:spcBef>
              <a:spcAft>
                <a:spcPts val="0"/>
              </a:spcAft>
            </a:pPr>
            <a:endParaRPr lang="en-US" sz="2000" dirty="0"/>
          </a:p>
          <a:p>
            <a:pPr>
              <a:spcBef>
                <a:spcPts val="0"/>
              </a:spcBef>
              <a:spcAft>
                <a:spcPts val="0"/>
              </a:spcAft>
            </a:pPr>
            <a:r>
              <a:rPr lang="en-US" dirty="0"/>
              <a:t>A♧, A♠️, A</a:t>
            </a:r>
            <a:r>
              <a:rPr lang="en-US" dirty="0">
                <a:solidFill>
                  <a:srgbClr val="FF0000"/>
                </a:solidFill>
              </a:rPr>
              <a:t>♦️</a:t>
            </a:r>
            <a:r>
              <a:rPr lang="en-US" dirty="0"/>
              <a:t>, A</a:t>
            </a:r>
            <a:r>
              <a:rPr lang="en-US" dirty="0">
                <a:solidFill>
                  <a:srgbClr val="FF0000"/>
                </a:solidFill>
              </a:rPr>
              <a:t>♥️</a:t>
            </a:r>
            <a:r>
              <a:rPr lang="en-US" dirty="0"/>
              <a:t>, K ♠️ is a valid outcome should counted exactly once. </a:t>
            </a:r>
          </a:p>
          <a:p>
            <a:pPr>
              <a:spcBef>
                <a:spcPts val="0"/>
              </a:spcBef>
              <a:spcAft>
                <a:spcPts val="0"/>
              </a:spcAft>
            </a:pPr>
            <a:r>
              <a:rPr lang="en-US" dirty="0"/>
              <a:t>But…</a:t>
            </a:r>
          </a:p>
          <a:p>
            <a:pPr marL="0" indent="0">
              <a:spcAft>
                <a:spcPts val="2000"/>
              </a:spcAft>
              <a:buNone/>
            </a:pPr>
            <a:endParaRPr lang="en-US" dirty="0"/>
          </a:p>
        </p:txBody>
      </p:sp>
      <p:sp>
        <p:nvSpPr>
          <p:cNvPr id="4" name="Rectangle: Rounded Corners 3">
            <a:extLst>
              <a:ext uri="{FF2B5EF4-FFF2-40B4-BE49-F238E27FC236}">
                <a16:creationId xmlns:a16="http://schemas.microsoft.com/office/drawing/2014/main" id="{B26D4E57-503A-61DE-3E67-5E4E014E4217}"/>
              </a:ext>
            </a:extLst>
          </p:cNvPr>
          <p:cNvSpPr/>
          <p:nvPr/>
        </p:nvSpPr>
        <p:spPr>
          <a:xfrm>
            <a:off x="575239" y="3888148"/>
            <a:ext cx="6903247" cy="1119437"/>
          </a:xfrm>
          <a:prstGeom prst="roundRect">
            <a:avLst/>
          </a:prstGeom>
          <a:solidFill>
            <a:srgbClr val="E4F5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egoe UI" panose="020B0502040204020203" pitchFamily="34" charset="0"/>
                <a:cs typeface="Segoe UI" panose="020B0502040204020203" pitchFamily="34" charset="0"/>
              </a:rPr>
              <a:t>Step 1 (choose 3 aces): {A♧, A♠️, A</a:t>
            </a:r>
            <a:r>
              <a:rPr lang="en-US" sz="2800" dirty="0">
                <a:solidFill>
                  <a:srgbClr val="FF0000"/>
                </a:solidFill>
                <a:latin typeface="Segoe UI" panose="020B0502040204020203" pitchFamily="34" charset="0"/>
                <a:cs typeface="Segoe UI" panose="020B0502040204020203" pitchFamily="34" charset="0"/>
              </a:rPr>
              <a:t>♦️</a:t>
            </a:r>
            <a:r>
              <a:rPr lang="en-US" sz="2800" dirty="0">
                <a:solidFill>
                  <a:schemeClr val="tx1"/>
                </a:solidFill>
                <a:latin typeface="Segoe UI" panose="020B0502040204020203" pitchFamily="34" charset="0"/>
                <a:cs typeface="Segoe UI" panose="020B0502040204020203" pitchFamily="34" charset="0"/>
              </a:rPr>
              <a:t>}</a:t>
            </a:r>
          </a:p>
          <a:p>
            <a:r>
              <a:rPr lang="en-US" sz="2800" dirty="0">
                <a:solidFill>
                  <a:schemeClr val="tx1"/>
                </a:solidFill>
                <a:latin typeface="Segoe UI" panose="020B0502040204020203" pitchFamily="34" charset="0"/>
                <a:cs typeface="Segoe UI" panose="020B0502040204020203" pitchFamily="34" charset="0"/>
              </a:rPr>
              <a:t>Step 2 (pick 2 of remaining 49): {A</a:t>
            </a:r>
            <a:r>
              <a:rPr lang="en-US" sz="2800" dirty="0">
                <a:solidFill>
                  <a:srgbClr val="FF0000"/>
                </a:solidFill>
                <a:latin typeface="Segoe UI" panose="020B0502040204020203" pitchFamily="34" charset="0"/>
                <a:cs typeface="Segoe UI" panose="020B0502040204020203" pitchFamily="34" charset="0"/>
              </a:rPr>
              <a:t>♥️</a:t>
            </a:r>
            <a:r>
              <a:rPr lang="en-US" sz="2800" dirty="0">
                <a:solidFill>
                  <a:schemeClr val="tx1"/>
                </a:solidFill>
                <a:latin typeface="Segoe UI" panose="020B0502040204020203" pitchFamily="34" charset="0"/>
                <a:cs typeface="Segoe UI" panose="020B0502040204020203" pitchFamily="34" charset="0"/>
              </a:rPr>
              <a:t>, K ♠️}</a:t>
            </a:r>
          </a:p>
        </p:txBody>
      </p:sp>
      <p:sp>
        <p:nvSpPr>
          <p:cNvPr id="5" name="Rectangle: Rounded Corners 4">
            <a:extLst>
              <a:ext uri="{FF2B5EF4-FFF2-40B4-BE49-F238E27FC236}">
                <a16:creationId xmlns:a16="http://schemas.microsoft.com/office/drawing/2014/main" id="{D6B42C97-FC93-BDC3-1CE6-2628CC0CE7F3}"/>
              </a:ext>
            </a:extLst>
          </p:cNvPr>
          <p:cNvSpPr/>
          <p:nvPr/>
        </p:nvSpPr>
        <p:spPr>
          <a:xfrm>
            <a:off x="575239" y="5109640"/>
            <a:ext cx="6903246" cy="1119437"/>
          </a:xfrm>
          <a:prstGeom prst="roundRect">
            <a:avLst/>
          </a:prstGeom>
          <a:solidFill>
            <a:srgbClr val="E4F5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egoe UI" panose="020B0502040204020203" pitchFamily="34" charset="0"/>
                <a:cs typeface="Segoe UI" panose="020B0502040204020203" pitchFamily="34" charset="0"/>
              </a:rPr>
              <a:t>Step 1 (choose 3 aces): {A♧, A</a:t>
            </a:r>
            <a:r>
              <a:rPr lang="en-US" sz="2800" dirty="0">
                <a:solidFill>
                  <a:srgbClr val="FF0000"/>
                </a:solidFill>
                <a:latin typeface="Segoe UI" panose="020B0502040204020203" pitchFamily="34" charset="0"/>
                <a:cs typeface="Segoe UI" panose="020B0502040204020203" pitchFamily="34" charset="0"/>
              </a:rPr>
              <a:t>♥️</a:t>
            </a:r>
            <a:r>
              <a:rPr lang="en-US" sz="2800" dirty="0">
                <a:solidFill>
                  <a:schemeClr val="tx1"/>
                </a:solidFill>
                <a:latin typeface="Segoe UI" panose="020B0502040204020203" pitchFamily="34" charset="0"/>
                <a:cs typeface="Segoe UI" panose="020B0502040204020203" pitchFamily="34" charset="0"/>
              </a:rPr>
              <a:t>, A</a:t>
            </a:r>
            <a:r>
              <a:rPr lang="en-US" sz="2800" dirty="0">
                <a:solidFill>
                  <a:srgbClr val="FF0000"/>
                </a:solidFill>
                <a:latin typeface="Segoe UI" panose="020B0502040204020203" pitchFamily="34" charset="0"/>
                <a:cs typeface="Segoe UI" panose="020B0502040204020203" pitchFamily="34" charset="0"/>
              </a:rPr>
              <a:t>♦️</a:t>
            </a:r>
            <a:r>
              <a:rPr lang="en-US" sz="2800" dirty="0">
                <a:solidFill>
                  <a:schemeClr val="tx1"/>
                </a:solidFill>
                <a:latin typeface="Segoe UI" panose="020B0502040204020203" pitchFamily="34" charset="0"/>
                <a:cs typeface="Segoe UI" panose="020B0502040204020203" pitchFamily="34" charset="0"/>
              </a:rPr>
              <a:t>}</a:t>
            </a:r>
          </a:p>
          <a:p>
            <a:r>
              <a:rPr lang="en-US" sz="2800" dirty="0">
                <a:solidFill>
                  <a:schemeClr val="tx1"/>
                </a:solidFill>
                <a:latin typeface="Segoe UI" panose="020B0502040204020203" pitchFamily="34" charset="0"/>
                <a:cs typeface="Segoe UI" panose="020B0502040204020203" pitchFamily="34" charset="0"/>
              </a:rPr>
              <a:t>Step 2 (pick 2 of remaining 49): {A ♠️, K ♠️}</a:t>
            </a:r>
          </a:p>
        </p:txBody>
      </p:sp>
      <p:sp>
        <p:nvSpPr>
          <p:cNvPr id="9" name="TextBox 8">
            <a:extLst>
              <a:ext uri="{FF2B5EF4-FFF2-40B4-BE49-F238E27FC236}">
                <a16:creationId xmlns:a16="http://schemas.microsoft.com/office/drawing/2014/main" id="{80085F99-3627-A9C2-FCBB-471C3A9A3A08}"/>
              </a:ext>
            </a:extLst>
          </p:cNvPr>
          <p:cNvSpPr txBox="1"/>
          <p:nvPr/>
        </p:nvSpPr>
        <p:spPr>
          <a:xfrm>
            <a:off x="7478485" y="3886609"/>
            <a:ext cx="4354286" cy="2460674"/>
          </a:xfrm>
          <a:prstGeom prst="rect">
            <a:avLst/>
          </a:prstGeom>
          <a:noFill/>
        </p:spPr>
        <p:txBody>
          <a:bodyPr wrap="square">
            <a:spAutoFit/>
          </a:bodyPr>
          <a:lstStyle/>
          <a:p>
            <a:pPr marL="91440" marR="0" lvl="0" indent="-91440" algn="l" defTabSz="914400" rtl="0" eaLnBrk="1" fontAlgn="auto" latinLnBrk="0" hangingPunct="1">
              <a:lnSpc>
                <a:spcPct val="90000"/>
              </a:lnSpc>
              <a:spcBef>
                <a:spcPts val="0"/>
              </a:spcBef>
              <a:spcAft>
                <a:spcPts val="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Both of these are different choices in the sequential process and are counted separately, but they are the same hand!</a:t>
            </a:r>
          </a:p>
          <a:p>
            <a:pPr marL="91440" marR="0" lvl="0" indent="-91440" algn="l" defTabSz="914400" rtl="0" eaLnBrk="1" fontAlgn="auto" latinLnBrk="0" hangingPunct="1">
              <a:lnSpc>
                <a:spcPct val="90000"/>
              </a:lnSpc>
              <a:spcBef>
                <a:spcPts val="0"/>
              </a:spcBef>
              <a:spcAft>
                <a:spcPts val="0"/>
              </a:spcAft>
              <a:buClr>
                <a:srgbClr val="1CADE4"/>
              </a:buClr>
              <a:buSzPct val="100000"/>
              <a:buFont typeface="Tw Cen MT" panose="020B0602020104020603" pitchFamily="34" charset="0"/>
              <a:buChar char=" "/>
              <a:tabLst/>
              <a:defRPr/>
            </a:pPr>
            <a:endParaRPr kumimoji="0" lang="en-US" sz="3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91440" marR="0" lvl="0" indent="-91440" algn="l" defTabSz="914400" rtl="0" eaLnBrk="1" fontAlgn="auto" latinLnBrk="0" hangingPunct="1">
              <a:lnSpc>
                <a:spcPct val="90000"/>
              </a:lnSpc>
              <a:spcBef>
                <a:spcPts val="0"/>
              </a:spcBef>
              <a:spcAft>
                <a:spcPts val="0"/>
              </a:spcAft>
              <a:buClr>
                <a:srgbClr val="1CADE4"/>
              </a:buClr>
              <a:buSzPct val="100000"/>
              <a:buFont typeface="Tw Cen MT" panose="020B0602020104020603" pitchFamily="34" charset="0"/>
              <a:buChar char=" "/>
              <a:tabLst/>
              <a:defRPr/>
            </a:pPr>
            <a:r>
              <a:rPr lang="en-US" sz="2800" b="1" dirty="0">
                <a:latin typeface="Segoe UI Semilight" panose="020B0402040204020203" pitchFamily="34" charset="0"/>
                <a:cs typeface="Segoe UI Semilight" panose="020B0402040204020203" pitchFamily="34" charset="0"/>
              </a:rPr>
              <a:t>This is </a:t>
            </a:r>
            <a:r>
              <a:rPr lang="en-US" sz="2800" b="1" dirty="0">
                <a:solidFill>
                  <a:srgbClr val="C00000"/>
                </a:solidFill>
                <a:latin typeface="Segoe UI Semilight" panose="020B0402040204020203" pitchFamily="34" charset="0"/>
                <a:cs typeface="Segoe UI Semilight" panose="020B0402040204020203" pitchFamily="34" charset="0"/>
              </a:rPr>
              <a:t>overcounting </a:t>
            </a:r>
            <a:r>
              <a:rPr lang="en-US" sz="2800" b="1" dirty="0">
                <a:latin typeface="Segoe UI Semilight" panose="020B0402040204020203" pitchFamily="34" charset="0"/>
                <a:cs typeface="Segoe UI Semilight" panose="020B0402040204020203" pitchFamily="34" charset="0"/>
                <a:sym typeface="Wingdings" panose="05000000000000000000" pitchFamily="2" charset="2"/>
              </a:rPr>
              <a:t> </a:t>
            </a:r>
            <a:endParaRPr kumimoji="0" lang="en-US" sz="2800" b="1" i="0" u="none" strike="noStrike" kern="1200" cap="none" spc="0" normalizeH="0" baseline="0" noProof="0" dirty="0">
              <a:ln>
                <a:noFill/>
              </a:ln>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5713614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A4DF2-7EAB-4058-ADB4-CB61326025ED}"/>
              </a:ext>
            </a:extLst>
          </p:cNvPr>
          <p:cNvSpPr>
            <a:spLocks noGrp="1"/>
          </p:cNvSpPr>
          <p:nvPr>
            <p:ph type="title"/>
          </p:nvPr>
        </p:nvSpPr>
        <p:spPr/>
        <p:txBody>
          <a:bodyPr/>
          <a:lstStyle/>
          <a:p>
            <a:r>
              <a:rPr lang="en-US" dirty="0"/>
              <a:t>Fixing The Overcounting</a:t>
            </a:r>
          </a:p>
        </p:txBody>
      </p:sp>
      <p:sp>
        <p:nvSpPr>
          <p:cNvPr id="5" name="Text Placeholder 4">
            <a:extLst>
              <a:ext uri="{FF2B5EF4-FFF2-40B4-BE49-F238E27FC236}">
                <a16:creationId xmlns:a16="http://schemas.microsoft.com/office/drawing/2014/main" id="{FB69C2C2-A6F5-4398-A528-71A676D81C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457920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1B82F6-CA28-4BAD-BA53-4C8EC2F04A32}"/>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p:sp>
        <p:nvSpPr>
          <p:cNvPr id="5" name="Content Placeholder 4">
            <a:extLst>
              <a:ext uri="{FF2B5EF4-FFF2-40B4-BE49-F238E27FC236}">
                <a16:creationId xmlns:a16="http://schemas.microsoft.com/office/drawing/2014/main" id="{715F12BC-28E4-44D2-B51D-FC8A6883C3C6}"/>
              </a:ext>
            </a:extLst>
          </p:cNvPr>
          <p:cNvSpPr>
            <a:spLocks noGrp="1"/>
          </p:cNvSpPr>
          <p:nvPr>
            <p:ph idx="1"/>
          </p:nvPr>
        </p:nvSpPr>
        <p:spPr>
          <a:xfrm>
            <a:off x="575240" y="1463856"/>
            <a:ext cx="11616760" cy="5270319"/>
          </a:xfrm>
        </p:spPr>
        <p:txBody>
          <a:bodyPr>
            <a:normAutofit fontScale="85000" lnSpcReduction="10000"/>
          </a:bodyPr>
          <a:lstStyle/>
          <a:p>
            <a:r>
              <a:rPr lang="en-US" dirty="0"/>
              <a:t>Way 1: We could start with our incorrect solution &amp; </a:t>
            </a:r>
            <a:r>
              <a:rPr lang="en-US" b="1" dirty="0"/>
              <a:t>subtract the overcounting.</a:t>
            </a:r>
          </a:p>
          <a:p>
            <a:endParaRPr lang="en-US" sz="1100" dirty="0"/>
          </a:p>
          <a:p>
            <a:pPr marL="0" indent="0">
              <a:buNone/>
            </a:pPr>
            <a:endParaRPr lang="en-US" dirty="0"/>
          </a:p>
          <a:p>
            <a:pPr marL="0" indent="0">
              <a:buNone/>
            </a:pPr>
            <a:r>
              <a:rPr lang="en-US" dirty="0"/>
              <a:t> </a:t>
            </a:r>
          </a:p>
          <a:p>
            <a:pPr marL="0" indent="0">
              <a:buNone/>
            </a:pPr>
            <a:r>
              <a:rPr lang="en-US" b="1" dirty="0"/>
              <a:t>What kinds of hands do we overcount </a:t>
            </a:r>
            <a:r>
              <a:rPr lang="en-US" dirty="0"/>
              <a:t>(counted many times in the sequential process)?</a:t>
            </a:r>
          </a:p>
          <a:p>
            <a:pPr marL="0" indent="0">
              <a:buNone/>
            </a:pPr>
            <a:r>
              <a:rPr lang="en-US" dirty="0"/>
              <a:t>&gt; 5-card hands with 4 Aces (i.e., a hand like {A♧, A♠️, A</a:t>
            </a:r>
            <a:r>
              <a:rPr lang="en-US" dirty="0">
                <a:solidFill>
                  <a:srgbClr val="FF0000"/>
                </a:solidFill>
              </a:rPr>
              <a:t>♦️</a:t>
            </a:r>
            <a:r>
              <a:rPr lang="en-US" dirty="0"/>
              <a:t>, A</a:t>
            </a:r>
            <a:r>
              <a:rPr lang="en-US" dirty="0">
                <a:solidFill>
                  <a:srgbClr val="FF0000"/>
                </a:solidFill>
              </a:rPr>
              <a:t>♥️</a:t>
            </a:r>
            <a:r>
              <a:rPr lang="en-US" dirty="0"/>
              <a:t>, </a:t>
            </a:r>
            <a:r>
              <a:rPr lang="en-US" b="1" dirty="0"/>
              <a:t>X</a:t>
            </a:r>
            <a:r>
              <a:rPr lang="en-US" dirty="0"/>
              <a:t>})</a:t>
            </a:r>
          </a:p>
          <a:p>
            <a:pPr marL="0" indent="0">
              <a:buNone/>
            </a:pPr>
            <a:r>
              <a:rPr lang="en-US" dirty="0"/>
              <a:t>&gt; This hand is counted 4 different times (each row below is a different set of choices)</a:t>
            </a:r>
          </a:p>
          <a:p>
            <a:r>
              <a:rPr lang="en-US" dirty="0"/>
              <a:t>{A♧, A♠️, A</a:t>
            </a:r>
            <a:r>
              <a:rPr lang="en-US" dirty="0">
                <a:solidFill>
                  <a:srgbClr val="FF0000"/>
                </a:solidFill>
              </a:rPr>
              <a:t>♦️</a:t>
            </a:r>
            <a:r>
              <a:rPr lang="en-US" dirty="0"/>
              <a:t>},</a:t>
            </a:r>
            <a:r>
              <a:rPr lang="en-US" dirty="0">
                <a:solidFill>
                  <a:srgbClr val="FF0000"/>
                </a:solidFill>
              </a:rPr>
              <a:t> </a:t>
            </a:r>
            <a:r>
              <a:rPr lang="en-US" dirty="0"/>
              <a:t>{A</a:t>
            </a:r>
            <a:r>
              <a:rPr lang="en-US" dirty="0">
                <a:solidFill>
                  <a:srgbClr val="FF0000"/>
                </a:solidFill>
              </a:rPr>
              <a:t>♥️</a:t>
            </a:r>
            <a:r>
              <a:rPr lang="en-US" dirty="0"/>
              <a:t>, </a:t>
            </a:r>
            <a:r>
              <a:rPr lang="en-US" b="1" dirty="0"/>
              <a:t>X</a:t>
            </a:r>
            <a:r>
              <a:rPr lang="en-US" dirty="0"/>
              <a:t>}</a:t>
            </a:r>
          </a:p>
          <a:p>
            <a:r>
              <a:rPr lang="en-US" dirty="0"/>
              <a:t>{A♧, A♠️, A</a:t>
            </a:r>
            <a:r>
              <a:rPr lang="en-US" dirty="0">
                <a:solidFill>
                  <a:srgbClr val="FF0000"/>
                </a:solidFill>
              </a:rPr>
              <a:t>♥️</a:t>
            </a:r>
            <a:r>
              <a:rPr lang="en-US" dirty="0"/>
              <a:t>}, {A</a:t>
            </a:r>
            <a:r>
              <a:rPr lang="en-US" dirty="0">
                <a:solidFill>
                  <a:srgbClr val="FF0000"/>
                </a:solidFill>
              </a:rPr>
              <a:t>♦️,</a:t>
            </a:r>
            <a:r>
              <a:rPr lang="en-US" dirty="0"/>
              <a:t> </a:t>
            </a:r>
            <a:r>
              <a:rPr lang="en-US" b="1" dirty="0"/>
              <a:t>X</a:t>
            </a:r>
            <a:r>
              <a:rPr lang="en-US" dirty="0"/>
              <a:t>}</a:t>
            </a:r>
          </a:p>
          <a:p>
            <a:r>
              <a:rPr lang="en-US" dirty="0"/>
              <a:t>{A♧, A</a:t>
            </a:r>
            <a:r>
              <a:rPr lang="en-US" dirty="0">
                <a:solidFill>
                  <a:srgbClr val="FF0000"/>
                </a:solidFill>
              </a:rPr>
              <a:t>♥️</a:t>
            </a:r>
            <a:r>
              <a:rPr lang="en-US" dirty="0"/>
              <a:t>, A</a:t>
            </a:r>
            <a:r>
              <a:rPr lang="en-US" dirty="0">
                <a:solidFill>
                  <a:srgbClr val="FF0000"/>
                </a:solidFill>
              </a:rPr>
              <a:t>♦️</a:t>
            </a:r>
            <a:r>
              <a:rPr lang="en-US" dirty="0"/>
              <a:t>}, {A♠️, </a:t>
            </a:r>
            <a:r>
              <a:rPr lang="en-US" b="1" dirty="0"/>
              <a:t>X</a:t>
            </a:r>
            <a:r>
              <a:rPr lang="en-US" dirty="0"/>
              <a:t>}</a:t>
            </a:r>
          </a:p>
          <a:p>
            <a:r>
              <a:rPr lang="en-US" dirty="0"/>
              <a:t>{A</a:t>
            </a:r>
            <a:r>
              <a:rPr lang="en-US" dirty="0">
                <a:solidFill>
                  <a:srgbClr val="FF0000"/>
                </a:solidFill>
              </a:rPr>
              <a:t>♥️</a:t>
            </a:r>
            <a:r>
              <a:rPr lang="en-US" dirty="0"/>
              <a:t>, A♠️, A</a:t>
            </a:r>
            <a:r>
              <a:rPr lang="en-US" dirty="0">
                <a:solidFill>
                  <a:srgbClr val="FF0000"/>
                </a:solidFill>
              </a:rPr>
              <a:t>♦️</a:t>
            </a:r>
            <a:r>
              <a:rPr lang="en-US" dirty="0"/>
              <a:t>}, {A♧, </a:t>
            </a:r>
            <a:r>
              <a:rPr lang="en-US" b="1" dirty="0"/>
              <a:t>X</a:t>
            </a:r>
            <a:r>
              <a:rPr lang="en-US" dirty="0"/>
              <a:t>}</a:t>
            </a: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8CD58953-EFAB-897F-B5AA-15F803CBA4FB}"/>
                  </a:ext>
                </a:extLst>
              </p:cNvPr>
              <p:cNvSpPr/>
              <p:nvPr/>
            </p:nvSpPr>
            <p:spPr>
              <a:xfrm>
                <a:off x="575239" y="1949824"/>
                <a:ext cx="10923156" cy="821951"/>
              </a:xfrm>
              <a:prstGeom prst="roundRect">
                <a:avLst/>
              </a:prstGeom>
              <a:solidFill>
                <a:srgbClr val="FF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Our original incorrect solution:</a:t>
                </a:r>
                <a:endParaRPr lang="en-US" sz="600" dirty="0">
                  <a:solidFill>
                    <a:schemeClr val="tx1"/>
                  </a:solidFill>
                  <a:latin typeface="Segoe UI" panose="020B0502040204020203" pitchFamily="34" charset="0"/>
                  <a:cs typeface="Segoe UI" panose="020B0502040204020203" pitchFamily="34" charset="0"/>
                </a:endParaRPr>
              </a:p>
              <a:p>
                <a:pPr marL="91440" marR="0" lvl="0" indent="-91440" algn="l" defTabSz="914400" rtl="0" eaLnBrk="1" fontAlgn="auto" latinLnBrk="0" hangingPunct="1">
                  <a:lnSpc>
                    <a:spcPct val="90000"/>
                  </a:lnSpc>
                  <a:spcAft>
                    <a:spcPts val="200"/>
                  </a:spcAft>
                  <a:buClr>
                    <a:srgbClr val="1CADE4"/>
                  </a:buClr>
                  <a:buSzPct val="100000"/>
                  <a:buFont typeface="Tw Cen MT" panose="020B0602020104020603" pitchFamily="34" charset="0"/>
                  <a:buChar char=" "/>
                  <a:tabLst/>
                  <a:defRPr/>
                </a:pP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Choose </a:t>
                </a:r>
                <a14:m>
                  <m:oMath xmlns:m="http://schemas.openxmlformats.org/officeDocument/2006/math">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rPr>
                      <m:t>𝟑</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aces</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14:m>
                  <m:oMath xmlns:m="http://schemas.openxmlformats.org/officeDocument/2006/math">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4</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3</m:t>
                            </m:r>
                          </m:den>
                        </m:f>
                      </m:e>
                    </m:d>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2</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Then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pick </a:t>
                </a:r>
                <a14:m>
                  <m:oMath xmlns:m="http://schemas.openxmlformats.org/officeDocument/2006/math">
                    <m:r>
                      <a:rPr kumimoji="0" lang="en-US" sz="2400" b="1"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𝟐</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of the </a:t>
                </a:r>
                <a14:m>
                  <m:oMath xmlns:m="http://schemas.openxmlformats.org/officeDocument/2006/math">
                    <m:r>
                      <a:rPr kumimoji="0" lang="en-US" sz="2400" b="1"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𝟒𝟗</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remaining cards: </a:t>
                </a:r>
                <a14:m>
                  <m:oMath xmlns:m="http://schemas.openxmlformats.org/officeDocument/2006/math">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49</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2</m:t>
                            </m:r>
                          </m:den>
                        </m:f>
                      </m:e>
                    </m:d>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sym typeface="Wingdings" panose="05000000000000000000" pitchFamily="2" charset="2"/>
                  </a:rPr>
                  <a:t></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 </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4</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3</m:t>
                            </m:r>
                          </m:den>
                        </m:f>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49</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2</m:t>
                            </m:r>
                          </m:den>
                        </m:f>
                      </m:e>
                    </m:d>
                  </m:oMath>
                </a14:m>
                <a:endPar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2" name="Rectangle: Rounded Corners 1">
                <a:extLst>
                  <a:ext uri="{FF2B5EF4-FFF2-40B4-BE49-F238E27FC236}">
                    <a16:creationId xmlns:a16="http://schemas.microsoft.com/office/drawing/2014/main" id="{8CD58953-EFAB-897F-B5AA-15F803CBA4FB}"/>
                  </a:ext>
                </a:extLst>
              </p:cNvPr>
              <p:cNvSpPr>
                <a:spLocks noRot="1" noChangeAspect="1" noMove="1" noResize="1" noEditPoints="1" noAdjustHandles="1" noChangeArrowheads="1" noChangeShapeType="1" noTextEdit="1"/>
              </p:cNvSpPr>
              <p:nvPr/>
            </p:nvSpPr>
            <p:spPr>
              <a:xfrm>
                <a:off x="575239" y="1949824"/>
                <a:ext cx="10923156" cy="821951"/>
              </a:xfrm>
              <a:prstGeom prst="roundRect">
                <a:avLst/>
              </a:prstGeom>
              <a:blipFill>
                <a:blip r:embed="rId3"/>
                <a:stretch>
                  <a:fillRect l="-502" t="-8148" b="-1407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2382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1B82F6-CA28-4BAD-BA53-4C8EC2F04A32}"/>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15F12BC-28E4-44D2-B51D-FC8A6883C3C6}"/>
                  </a:ext>
                </a:extLst>
              </p:cNvPr>
              <p:cNvSpPr>
                <a:spLocks noGrp="1"/>
              </p:cNvSpPr>
              <p:nvPr>
                <p:ph idx="1"/>
              </p:nvPr>
            </p:nvSpPr>
            <p:spPr>
              <a:xfrm>
                <a:off x="575240" y="1463856"/>
                <a:ext cx="11616760" cy="5270319"/>
              </a:xfrm>
            </p:spPr>
            <p:txBody>
              <a:bodyPr>
                <a:normAutofit fontScale="85000" lnSpcReduction="20000"/>
              </a:bodyPr>
              <a:lstStyle/>
              <a:p>
                <a:r>
                  <a:rPr lang="en-US" dirty="0"/>
                  <a:t>Way 1: We could start with our incorrect solution &amp; </a:t>
                </a:r>
                <a:r>
                  <a:rPr lang="en-US" b="1" dirty="0"/>
                  <a:t>subtract the overcounting.</a:t>
                </a:r>
              </a:p>
              <a:p>
                <a:endParaRPr lang="en-US" sz="1100" dirty="0"/>
              </a:p>
              <a:p>
                <a:pPr marL="0" indent="0">
                  <a:buNone/>
                </a:pPr>
                <a:endParaRPr lang="en-US" dirty="0"/>
              </a:p>
              <a:p>
                <a:pPr marL="0" indent="0">
                  <a:buNone/>
                </a:pPr>
                <a:r>
                  <a:rPr lang="en-US" dirty="0"/>
                  <a:t> </a:t>
                </a:r>
              </a:p>
              <a:p>
                <a:pPr marL="0" indent="0">
                  <a:buNone/>
                </a:pPr>
                <a:r>
                  <a:rPr lang="en-US" b="1" dirty="0"/>
                  <a:t>What kinds of hands do we overcount </a:t>
                </a:r>
                <a:r>
                  <a:rPr lang="en-US" dirty="0"/>
                  <a:t>(counted many times in the sequential process)?</a:t>
                </a:r>
              </a:p>
              <a:p>
                <a:pPr marL="0" indent="0">
                  <a:buNone/>
                </a:pPr>
                <a:r>
                  <a:rPr lang="en-US" dirty="0"/>
                  <a:t>&gt; 5-card hands with 4 Aces (i.e., a hand like {A♧, A♠️, A</a:t>
                </a:r>
                <a:r>
                  <a:rPr lang="en-US" dirty="0">
                    <a:solidFill>
                      <a:srgbClr val="FF0000"/>
                    </a:solidFill>
                  </a:rPr>
                  <a:t>♦️</a:t>
                </a:r>
                <a:r>
                  <a:rPr lang="en-US" dirty="0"/>
                  <a:t>, A</a:t>
                </a:r>
                <a:r>
                  <a:rPr lang="en-US" dirty="0">
                    <a:solidFill>
                      <a:srgbClr val="FF0000"/>
                    </a:solidFill>
                  </a:rPr>
                  <a:t>♥️</a:t>
                </a:r>
                <a:r>
                  <a:rPr lang="en-US" dirty="0"/>
                  <a:t>, </a:t>
                </a:r>
                <a:r>
                  <a:rPr lang="en-US" b="1" dirty="0"/>
                  <a:t>X</a:t>
                </a:r>
                <a:r>
                  <a:rPr lang="en-US" dirty="0"/>
                  <a:t>})</a:t>
                </a:r>
              </a:p>
              <a:p>
                <a:pPr marL="0" indent="0">
                  <a:buNone/>
                </a:pPr>
                <a:endParaRPr lang="en-US" sz="800" dirty="0"/>
              </a:p>
              <a:p>
                <a:r>
                  <a:rPr lang="en-US" b="1" dirty="0"/>
                  <a:t>So, how many outcomes are overcounted? </a:t>
                </a:r>
              </a:p>
              <a:p>
                <a:pPr marL="0" indent="0">
                  <a:buNone/>
                </a:pPr>
                <a:r>
                  <a:rPr lang="en-US" dirty="0"/>
                  <a:t> &gt;There are </a:t>
                </a:r>
                <a14:m>
                  <m:oMath xmlns:m="http://schemas.openxmlformats.org/officeDocument/2006/math">
                    <m:d>
                      <m:dPr>
                        <m:ctrlPr>
                          <a:rPr lang="en-US" b="0" i="1" dirty="0" smtClean="0">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r>
                      <a:rPr lang="en-US" i="1" dirty="0" smtClean="0">
                        <a:latin typeface="Cambria Math" panose="02040503050406030204" pitchFamily="18" charset="0"/>
                      </a:rPr>
                      <m:t>48</m:t>
                    </m:r>
                    <m:r>
                      <a:rPr lang="en-US" b="0" i="1" dirty="0" smtClean="0">
                        <a:latin typeface="Cambria Math" panose="02040503050406030204" pitchFamily="18" charset="0"/>
                      </a:rPr>
                      <m:t>=</m:t>
                    </m:r>
                    <m:r>
                      <a:rPr lang="en-US" b="0" i="1" dirty="0" smtClean="0">
                        <a:latin typeface="Cambria Math" panose="02040503050406030204" pitchFamily="18" charset="0"/>
                      </a:rPr>
                      <m:t>48</m:t>
                    </m:r>
                  </m:oMath>
                </a14:m>
                <a:r>
                  <a:rPr lang="en-US" dirty="0"/>
                  <a:t> 5-card hands with all 4 Aces</a:t>
                </a:r>
              </a:p>
              <a:p>
                <a:pPr marL="0" indent="0">
                  <a:buNone/>
                </a:pPr>
                <a:r>
                  <a:rPr lang="en-US" dirty="0"/>
                  <a:t>&gt; Each of these hands is counted 4 times, but we only want to count it once</a:t>
                </a:r>
              </a:p>
              <a:p>
                <a:pPr marL="0" indent="0">
                  <a:buNone/>
                </a:pPr>
                <a:r>
                  <a:rPr lang="en-US" dirty="0"/>
                  <a:t>&gt; So we’ve counted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48</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48</m:t>
                    </m:r>
                  </m:oMath>
                </a14:m>
                <a:r>
                  <a:rPr lang="en-US" dirty="0"/>
                  <a:t> processes that shouldn’t count.</a:t>
                </a:r>
              </a:p>
              <a:p>
                <a:pPr marL="0" indent="0">
                  <a:buNone/>
                </a:pPr>
                <a:endParaRPr lang="en-US" sz="700" dirty="0"/>
              </a:p>
              <a:p>
                <a:r>
                  <a:rPr lang="en-US" dirty="0"/>
                  <a:t>That would give a corrected total of </a:t>
                </a:r>
                <a14:m>
                  <m:oMath xmlns:m="http://schemas.openxmlformats.org/officeDocument/2006/math">
                    <m:d>
                      <m:dPr>
                        <m:ctrlPr>
                          <a:rPr lang="en-US" b="0" i="1" smtClean="0">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49</m:t>
                            </m:r>
                          </m:num>
                          <m:den>
                            <m:r>
                              <a:rPr lang="en-US" i="1">
                                <a:latin typeface="Cambria Math" panose="02040503050406030204" pitchFamily="18" charset="0"/>
                              </a:rPr>
                              <m:t>2</m:t>
                            </m:r>
                          </m:den>
                        </m:f>
                      </m:e>
                    </m:d>
                    <m:r>
                      <a:rPr lang="en-US" b="0" i="0" smtClean="0">
                        <a:latin typeface="Cambria Math" panose="02040503050406030204" pitchFamily="18" charset="0"/>
                      </a:rPr>
                      <m:t>−</m:t>
                    </m:r>
                    <m:r>
                      <a:rPr lang="en-US" b="0" i="0"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48</m:t>
                    </m:r>
                  </m:oMath>
                </a14:m>
                <a:endParaRPr lang="en-US" dirty="0"/>
              </a:p>
            </p:txBody>
          </p:sp>
        </mc:Choice>
        <mc:Fallback xmlns="">
          <p:sp>
            <p:nvSpPr>
              <p:cNvPr id="5" name="Content Placeholder 4">
                <a:extLst>
                  <a:ext uri="{FF2B5EF4-FFF2-40B4-BE49-F238E27FC236}">
                    <a16:creationId xmlns:a16="http://schemas.microsoft.com/office/drawing/2014/main" id="{715F12BC-28E4-44D2-B51D-FC8A6883C3C6}"/>
                  </a:ext>
                </a:extLst>
              </p:cNvPr>
              <p:cNvSpPr>
                <a:spLocks noGrp="1" noRot="1" noChangeAspect="1" noMove="1" noResize="1" noEditPoints="1" noAdjustHandles="1" noChangeArrowheads="1" noChangeShapeType="1" noTextEdit="1"/>
              </p:cNvSpPr>
              <p:nvPr>
                <p:ph idx="1"/>
              </p:nvPr>
            </p:nvSpPr>
            <p:spPr>
              <a:xfrm>
                <a:off x="575240" y="1463856"/>
                <a:ext cx="11616760" cy="5270319"/>
              </a:xfrm>
              <a:blipFill>
                <a:blip r:embed="rId2"/>
                <a:stretch>
                  <a:fillRect l="-1207" t="-27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8CD58953-EFAB-897F-B5AA-15F803CBA4FB}"/>
                  </a:ext>
                </a:extLst>
              </p:cNvPr>
              <p:cNvSpPr/>
              <p:nvPr/>
            </p:nvSpPr>
            <p:spPr>
              <a:xfrm>
                <a:off x="575239" y="1949824"/>
                <a:ext cx="10923156" cy="821951"/>
              </a:xfrm>
              <a:prstGeom prst="roundRect">
                <a:avLst/>
              </a:prstGeom>
              <a:solidFill>
                <a:srgbClr val="FF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Segoe UI" panose="020B0502040204020203" pitchFamily="34" charset="0"/>
                    <a:cs typeface="Segoe UI" panose="020B0502040204020203" pitchFamily="34" charset="0"/>
                  </a:rPr>
                  <a:t>Our original incorrect solution:</a:t>
                </a:r>
                <a:endParaRPr lang="en-US" sz="600" dirty="0">
                  <a:solidFill>
                    <a:schemeClr val="tx1"/>
                  </a:solidFill>
                  <a:latin typeface="Segoe UI" panose="020B0502040204020203" pitchFamily="34" charset="0"/>
                  <a:cs typeface="Segoe UI" panose="020B0502040204020203" pitchFamily="34" charset="0"/>
                </a:endParaRPr>
              </a:p>
              <a:p>
                <a:pPr marL="91440" marR="0" lvl="0" indent="-91440" algn="l" defTabSz="914400" rtl="0" eaLnBrk="1" fontAlgn="auto" latinLnBrk="0" hangingPunct="1">
                  <a:lnSpc>
                    <a:spcPct val="90000"/>
                  </a:lnSpc>
                  <a:spcAft>
                    <a:spcPts val="200"/>
                  </a:spcAft>
                  <a:buClr>
                    <a:srgbClr val="1CADE4"/>
                  </a:buClr>
                  <a:buSzPct val="100000"/>
                  <a:buFont typeface="Tw Cen MT" panose="020B0602020104020603" pitchFamily="34" charset="0"/>
                  <a:buChar char=" "/>
                  <a:tabLst/>
                  <a:defRPr/>
                </a:pP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Choose </a:t>
                </a:r>
                <a14:m>
                  <m:oMath xmlns:m="http://schemas.openxmlformats.org/officeDocument/2006/math">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rPr>
                      <m:t>𝟑</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aces</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14:m>
                  <m:oMath xmlns:m="http://schemas.openxmlformats.org/officeDocument/2006/math">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4</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3</m:t>
                            </m:r>
                          </m:den>
                        </m:f>
                      </m:e>
                    </m:d>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2</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Then </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pick </a:t>
                </a:r>
                <a14:m>
                  <m:oMath xmlns:m="http://schemas.openxmlformats.org/officeDocument/2006/math">
                    <m:r>
                      <a:rPr kumimoji="0" lang="en-US" sz="2400" b="1"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𝟐</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of the </a:t>
                </a:r>
                <a14:m>
                  <m:oMath xmlns:m="http://schemas.openxmlformats.org/officeDocument/2006/math">
                    <m:r>
                      <a:rPr kumimoji="0" lang="en-US" sz="2400" b="1"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𝟒𝟗</m:t>
                    </m:r>
                  </m:oMath>
                </a14:m>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remaining cards: </a:t>
                </a:r>
                <a14:m>
                  <m:oMath xmlns:m="http://schemas.openxmlformats.org/officeDocument/2006/math">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49</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rPr>
                              <m:t>2</m:t>
                            </m:r>
                          </m:den>
                        </m:f>
                      </m:e>
                    </m:d>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sym typeface="Wingdings" panose="05000000000000000000" pitchFamily="2" charset="2"/>
                  </a:rPr>
                  <a:t></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 </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4</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3</m:t>
                            </m:r>
                          </m:den>
                        </m:f>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f>
                          <m:fPr>
                            <m:type m:val="noBa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49</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2</m:t>
                            </m:r>
                          </m:den>
                        </m:f>
                      </m:e>
                    </m:d>
                  </m:oMath>
                </a14:m>
                <a:endPar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2" name="Rectangle: Rounded Corners 1">
                <a:extLst>
                  <a:ext uri="{FF2B5EF4-FFF2-40B4-BE49-F238E27FC236}">
                    <a16:creationId xmlns:a16="http://schemas.microsoft.com/office/drawing/2014/main" id="{8CD58953-EFAB-897F-B5AA-15F803CBA4FB}"/>
                  </a:ext>
                </a:extLst>
              </p:cNvPr>
              <p:cNvSpPr>
                <a:spLocks noRot="1" noChangeAspect="1" noMove="1" noResize="1" noEditPoints="1" noAdjustHandles="1" noChangeArrowheads="1" noChangeShapeType="1" noTextEdit="1"/>
              </p:cNvSpPr>
              <p:nvPr/>
            </p:nvSpPr>
            <p:spPr>
              <a:xfrm>
                <a:off x="575239" y="1949824"/>
                <a:ext cx="10923156" cy="821951"/>
              </a:xfrm>
              <a:prstGeom prst="roundRect">
                <a:avLst/>
              </a:prstGeom>
              <a:blipFill>
                <a:blip r:embed="rId3"/>
                <a:stretch>
                  <a:fillRect l="-502" t="-8148" b="-14074"/>
                </a:stretch>
              </a:blipFill>
              <a:ln>
                <a:no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AC16E0DD-E297-C721-A8F9-7ED3FD324082}"/>
              </a:ext>
            </a:extLst>
          </p:cNvPr>
          <p:cNvSpPr txBox="1"/>
          <p:nvPr/>
        </p:nvSpPr>
        <p:spPr>
          <a:xfrm>
            <a:off x="9373367" y="3541461"/>
            <a:ext cx="2502403" cy="10895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91440" lvl="0" indent="-91440">
              <a:lnSpc>
                <a:spcPct val="90000"/>
              </a:lnSpc>
              <a:buClr>
                <a:srgbClr val="1CADE4"/>
              </a:buClr>
              <a:buSzPct val="100000"/>
              <a:buFont typeface="Tw Cen MT" panose="020B0602020104020603" pitchFamily="34" charset="0"/>
              <a:buChar char=" "/>
              <a:defRPr/>
            </a:pP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 A♠️, 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 </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lang="en-US" b="1" dirty="0"/>
              <a:t>X</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a:p>
            <a:pPr marL="91440" lvl="0" indent="-91440">
              <a:lnSpc>
                <a:spcPct val="90000"/>
              </a:lnSpc>
              <a:buClr>
                <a:srgbClr val="1CADE4"/>
              </a:buClr>
              <a:buSzPct val="100000"/>
              <a:buFont typeface="Tw Cen MT" panose="020B0602020104020603" pitchFamily="34" charset="0"/>
              <a:buChar char=" "/>
              <a:defRPr/>
            </a:pP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 A♠️, 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lang="en-US" b="1" dirty="0"/>
              <a:t>X</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a:p>
            <a:pPr marL="91440" lvl="0" indent="-91440">
              <a:lnSpc>
                <a:spcPct val="90000"/>
              </a:lnSpc>
              <a:buClr>
                <a:srgbClr val="1CADE4"/>
              </a:buClr>
              <a:buSzPct val="100000"/>
              <a:buFont typeface="Tw Cen MT" panose="020B0602020104020603" pitchFamily="34" charset="0"/>
              <a:buChar char=" "/>
              <a:defRPr/>
            </a:pP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 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 </a:t>
            </a:r>
            <a:r>
              <a:rPr lang="en-US" b="1" dirty="0"/>
              <a:t>X</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a:p>
            <a:pPr marL="91440" lvl="0" indent="-91440">
              <a:lnSpc>
                <a:spcPct val="90000"/>
              </a:lnSpc>
              <a:buClr>
                <a:srgbClr val="1CADE4"/>
              </a:buClr>
              <a:buSzPct val="100000"/>
              <a:buFont typeface="Tw Cen MT" panose="020B0602020104020603" pitchFamily="34" charset="0"/>
              <a:buChar char=" "/>
              <a:defRPr/>
            </a:pP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 A</a:t>
            </a:r>
            <a:r>
              <a:rPr kumimoji="0" lang="en-US" b="0" i="0" u="none" strike="noStrike" kern="1200" cap="none" spc="0" normalizeH="0" baseline="0" noProof="0" dirty="0">
                <a:ln>
                  <a:noFill/>
                </a:ln>
                <a:solidFill>
                  <a:srgbClr val="FF0000"/>
                </a:solidFill>
                <a:effectLst/>
                <a:uLnTx/>
                <a:uFillTx/>
                <a:latin typeface="Segoe UI Semilight" panose="020B0402040204020203" pitchFamily="34" charset="0"/>
                <a:ea typeface="+mn-ea"/>
                <a:cs typeface="Segoe UI Semilight" panose="020B0402040204020203" pitchFamily="34" charset="0"/>
              </a:rPr>
              <a:t>♦️</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 </a:t>
            </a:r>
            <a:r>
              <a:rPr lang="en-US" b="1" dirty="0"/>
              <a:t>X</a:t>
            </a:r>
            <a:r>
              <a:rPr kumimoji="0" lang="en-US"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p:txBody>
      </p:sp>
    </p:spTree>
    <p:extLst>
      <p:ext uri="{BB962C8B-B14F-4D97-AF65-F5344CB8AC3E}">
        <p14:creationId xmlns:p14="http://schemas.microsoft.com/office/powerpoint/2010/main" val="143570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25-B95B-4921-B542-0671C5CEA5C3}"/>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B9D6398-7153-412D-911A-818ECA1EBE27}"/>
                  </a:ext>
                </a:extLst>
              </p:cNvPr>
              <p:cNvSpPr>
                <a:spLocks noGrp="1"/>
              </p:cNvSpPr>
              <p:nvPr>
                <p:ph idx="1"/>
              </p:nvPr>
            </p:nvSpPr>
            <p:spPr>
              <a:xfrm>
                <a:off x="575240" y="1463856"/>
                <a:ext cx="11187258" cy="5394144"/>
              </a:xfrm>
            </p:spPr>
            <p:txBody>
              <a:bodyPr>
                <a:normAutofit fontScale="92500"/>
              </a:bodyPr>
              <a:lstStyle/>
              <a:p>
                <a:r>
                  <a:rPr lang="en-US" dirty="0"/>
                  <a:t>Way 1: We could </a:t>
                </a:r>
                <a:r>
                  <a:rPr lang="en-US" b="1" dirty="0"/>
                  <a:t>subtract out the overcounting </a:t>
                </a:r>
                <a:r>
                  <a:rPr lang="en-US" dirty="0"/>
                  <a:t>- count exactly which hands are overcounted in our sequential process, and how many times each of those hands are overcounted, and subtract that from our initial count. </a:t>
                </a:r>
              </a:p>
              <a:p>
                <a:pPr lvl="1"/>
                <a14:m>
                  <m:oMathPara xmlns:m="http://schemas.openxmlformats.org/officeDocument/2006/math">
                    <m:oMathParaPr>
                      <m:jc m:val="left"/>
                    </m:oMathParaPr>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49</m:t>
                              </m:r>
                            </m:num>
                            <m:den>
                              <m:r>
                                <a:rPr lang="en-US" i="1">
                                  <a:latin typeface="Cambria Math" panose="02040503050406030204" pitchFamily="18" charset="0"/>
                                </a:rPr>
                                <m:t>2</m:t>
                              </m:r>
                            </m:den>
                          </m:f>
                        </m:e>
                      </m:d>
                      <m:r>
                        <a:rPr lang="en-US" i="1">
                          <a:latin typeface="Cambria Math" panose="02040503050406030204" pitchFamily="18" charset="0"/>
                        </a:rPr>
                        <m:t>−</m:t>
                      </m:r>
                      <m:r>
                        <a:rPr lang="en-US" i="1">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48</m:t>
                      </m:r>
                    </m:oMath>
                  </m:oMathPara>
                </a14:m>
                <a:endParaRPr lang="en-US" dirty="0"/>
              </a:p>
              <a:p>
                <a:pPr lvl="1"/>
                <a:endParaRPr lang="en-US" sz="1000" dirty="0"/>
              </a:p>
              <a:p>
                <a:r>
                  <a:rPr lang="en-US" dirty="0"/>
                  <a:t>Way 2: Try a different approach! The problem with our original solutions was trying to account for the “at least” - </a:t>
                </a:r>
                <a:r>
                  <a:rPr lang="en-US" b="1" dirty="0"/>
                  <a:t>come up with disjoint sets and count separately.</a:t>
                </a:r>
              </a:p>
              <a:p>
                <a:r>
                  <a:rPr lang="en-US" dirty="0"/>
                  <a:t>Case 1: There are exactly 3 aces: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48</m:t>
                            </m:r>
                          </m:num>
                          <m:den>
                            <m:r>
                              <a:rPr lang="en-US" i="1">
                                <a:latin typeface="Cambria Math" panose="02040503050406030204" pitchFamily="18" charset="0"/>
                              </a:rPr>
                              <m:t>2</m:t>
                            </m:r>
                          </m:den>
                        </m:f>
                      </m:e>
                    </m:d>
                  </m:oMath>
                </a14:m>
                <a:endParaRPr lang="en-US" dirty="0"/>
              </a:p>
              <a:p>
                <a:r>
                  <a:rPr lang="en-US" dirty="0"/>
                  <a:t>Case 2: There are exactly (all) 4 aces: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4</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48</m:t>
                            </m:r>
                          </m:num>
                          <m:den>
                            <m:r>
                              <a:rPr lang="en-US" i="1">
                                <a:latin typeface="Cambria Math" panose="02040503050406030204" pitchFamily="18" charset="0"/>
                              </a:rPr>
                              <m:t>1</m:t>
                            </m:r>
                          </m:den>
                        </m:f>
                      </m:e>
                    </m:d>
                    <m:r>
                      <a:rPr lang="en-US" i="1">
                        <a:latin typeface="Cambria Math" panose="02040503050406030204" pitchFamily="18" charset="0"/>
                      </a:rPr>
                      <m:t> </m:t>
                    </m:r>
                  </m:oMath>
                </a14:m>
                <a:endParaRPr lang="en-US" dirty="0"/>
              </a:p>
              <a:p>
                <a:r>
                  <a:rPr lang="en-US" dirty="0"/>
                  <a:t>Applying the sum </a:t>
                </a:r>
                <a:r>
                  <a:rPr lang="en-US" dirty="0" err="1"/>
                  <a:t>r</a:t>
                </a:r>
                <a:r>
                  <a:rPr lang="en-US" dirty="0"/>
                  <a:t>ule: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48</m:t>
                            </m:r>
                          </m:num>
                          <m:den>
                            <m:r>
                              <a:rPr lang="en-US" b="0" i="1" smtClean="0">
                                <a:latin typeface="Cambria Math" panose="02040503050406030204" pitchFamily="18" charset="0"/>
                              </a:rPr>
                              <m:t>2</m:t>
                            </m:r>
                          </m:den>
                        </m:f>
                      </m:e>
                    </m:d>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48</m:t>
                            </m:r>
                          </m:num>
                          <m:den>
                            <m:r>
                              <a:rPr lang="en-US" b="0" i="1" smtClean="0">
                                <a:latin typeface="Cambria Math" panose="02040503050406030204" pitchFamily="18" charset="0"/>
                              </a:rPr>
                              <m:t>1</m:t>
                            </m:r>
                          </m:den>
                        </m:f>
                      </m:e>
                    </m:d>
                    <m:r>
                      <a:rPr lang="en-US" b="0" i="1" smtClean="0">
                        <a:latin typeface="Cambria Math" panose="02040503050406030204" pitchFamily="18" charset="0"/>
                      </a:rPr>
                      <m:t> </m:t>
                    </m:r>
                  </m:oMath>
                </a14:m>
                <a:endParaRPr lang="en-US" dirty="0"/>
              </a:p>
            </p:txBody>
          </p:sp>
        </mc:Choice>
        <mc:Fallback>
          <p:sp>
            <p:nvSpPr>
              <p:cNvPr id="3" name="Content Placeholder 2">
                <a:extLst>
                  <a:ext uri="{FF2B5EF4-FFF2-40B4-BE49-F238E27FC236}">
                    <a16:creationId xmlns:a16="http://schemas.microsoft.com/office/drawing/2014/main" id="{7B9D6398-7153-412D-911A-818ECA1EBE27}"/>
                  </a:ext>
                </a:extLst>
              </p:cNvPr>
              <p:cNvSpPr>
                <a:spLocks noGrp="1" noRot="1" noChangeAspect="1" noMove="1" noResize="1" noEditPoints="1" noAdjustHandles="1" noChangeArrowheads="1" noChangeShapeType="1" noTextEdit="1"/>
              </p:cNvSpPr>
              <p:nvPr>
                <p:ph idx="1"/>
              </p:nvPr>
            </p:nvSpPr>
            <p:spPr>
              <a:xfrm>
                <a:off x="575240" y="1463856"/>
                <a:ext cx="11187258" cy="5394144"/>
              </a:xfrm>
              <a:blipFill>
                <a:blip r:embed="rId3"/>
                <a:stretch>
                  <a:fillRect l="-1362" t="-1695" r="-654"/>
                </a:stretch>
              </a:blipFill>
            </p:spPr>
            <p:txBody>
              <a:bodyPr/>
              <a:lstStyle/>
              <a:p>
                <a:r>
                  <a:rPr lang="en-US">
                    <a:noFill/>
                  </a:rPr>
                  <a:t> </a:t>
                </a:r>
              </a:p>
            </p:txBody>
          </p:sp>
        </mc:Fallback>
      </mc:AlternateContent>
    </p:spTree>
    <p:extLst>
      <p:ext uri="{BB962C8B-B14F-4D97-AF65-F5344CB8AC3E}">
        <p14:creationId xmlns:p14="http://schemas.microsoft.com/office/powerpoint/2010/main" val="796224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25-B95B-4921-B542-0671C5CEA5C3}"/>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9D6398-7153-412D-911A-818ECA1EBE27}"/>
                  </a:ext>
                </a:extLst>
              </p:cNvPr>
              <p:cNvSpPr>
                <a:spLocks noGrp="1"/>
              </p:cNvSpPr>
              <p:nvPr>
                <p:ph idx="1"/>
              </p:nvPr>
            </p:nvSpPr>
            <p:spPr>
              <a:xfrm>
                <a:off x="575240" y="1463857"/>
                <a:ext cx="11187258" cy="5196180"/>
              </a:xfrm>
            </p:spPr>
            <p:txBody>
              <a:bodyPr>
                <a:normAutofit/>
              </a:bodyPr>
              <a:lstStyle/>
              <a:p>
                <a:r>
                  <a:rPr lang="en-US" sz="2600" dirty="0"/>
                  <a:t>Way 2: Try a different approach! The problem with our original solutions was trying to account for the “at least” - </a:t>
                </a:r>
                <a:r>
                  <a:rPr lang="en-US" sz="2600" b="1" dirty="0"/>
                  <a:t>come up with disjoint sets and count separately.</a:t>
                </a:r>
              </a:p>
              <a:p>
                <a:r>
                  <a:rPr lang="en-US" sz="2600" dirty="0"/>
                  <a:t>Case 1: There are exactly 3 aces: </a:t>
                </a:r>
                <a14:m>
                  <m:oMath xmlns:m="http://schemas.openxmlformats.org/officeDocument/2006/math">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m:t>
                            </m:r>
                          </m:num>
                          <m:den>
                            <m:r>
                              <a:rPr lang="en-US" sz="2600" i="1">
                                <a:latin typeface="Cambria Math" panose="02040503050406030204" pitchFamily="18" charset="0"/>
                              </a:rPr>
                              <m:t>3</m:t>
                            </m:r>
                          </m:den>
                        </m:f>
                      </m:e>
                    </m:d>
                    <m:r>
                      <a:rPr lang="en-US" sz="2600" i="1">
                        <a:latin typeface="Cambria Math" panose="02040503050406030204" pitchFamily="18" charset="0"/>
                      </a:rPr>
                      <m:t>⋅</m:t>
                    </m:r>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48</m:t>
                            </m:r>
                          </m:num>
                          <m:den>
                            <m:r>
                              <a:rPr lang="en-US" sz="2600" i="1">
                                <a:latin typeface="Cambria Math" panose="02040503050406030204" pitchFamily="18" charset="0"/>
                              </a:rPr>
                              <m:t>2</m:t>
                            </m:r>
                          </m:den>
                        </m:f>
                      </m:e>
                    </m:d>
                  </m:oMath>
                </a14:m>
                <a:endParaRPr lang="en-US" sz="2600" dirty="0"/>
              </a:p>
              <a:p>
                <a:r>
                  <a:rPr lang="en-US" sz="2600" dirty="0"/>
                  <a:t>Case 2: There are exactly (all) 4 aces: </a:t>
                </a:r>
                <a14:m>
                  <m:oMath xmlns:m="http://schemas.openxmlformats.org/officeDocument/2006/math">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m:t>
                            </m:r>
                          </m:num>
                          <m:den>
                            <m:r>
                              <a:rPr lang="en-US" sz="2600" i="1">
                                <a:latin typeface="Cambria Math" panose="02040503050406030204" pitchFamily="18" charset="0"/>
                              </a:rPr>
                              <m:t>4</m:t>
                            </m:r>
                          </m:den>
                        </m:f>
                      </m:e>
                    </m:d>
                    <m:r>
                      <a:rPr lang="en-US" sz="2600" i="1">
                        <a:latin typeface="Cambria Math" panose="02040503050406030204" pitchFamily="18" charset="0"/>
                      </a:rPr>
                      <m:t>⋅</m:t>
                    </m:r>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48</m:t>
                            </m:r>
                          </m:num>
                          <m:den>
                            <m:r>
                              <a:rPr lang="en-US" sz="2600" i="1">
                                <a:latin typeface="Cambria Math" panose="02040503050406030204" pitchFamily="18" charset="0"/>
                              </a:rPr>
                              <m:t>1</m:t>
                            </m:r>
                          </m:den>
                        </m:f>
                      </m:e>
                    </m:d>
                    <m:r>
                      <a:rPr lang="en-US" sz="2600" i="1">
                        <a:latin typeface="Cambria Math" panose="02040503050406030204" pitchFamily="18" charset="0"/>
                      </a:rPr>
                      <m:t> </m:t>
                    </m:r>
                  </m:oMath>
                </a14:m>
                <a:endParaRPr lang="en-US" sz="2600" dirty="0"/>
              </a:p>
              <a:p>
                <a:r>
                  <a:rPr lang="en-US" sz="2600" dirty="0"/>
                  <a:t>Applying the sum </a:t>
                </a:r>
                <a:r>
                  <a:rPr lang="en-US" sz="2600" dirty="0" err="1"/>
                  <a:t>r</a:t>
                </a:r>
                <a:r>
                  <a:rPr lang="en-US" sz="2600" dirty="0"/>
                  <a:t>ule: </a:t>
                </a:r>
                <a14:m>
                  <m:oMath xmlns:m="http://schemas.openxmlformats.org/officeDocument/2006/math">
                    <m:d>
                      <m:dPr>
                        <m:ctrlPr>
                          <a:rPr lang="en-US" sz="2600" i="1" smtClean="0">
                            <a:latin typeface="Cambria Math" panose="02040503050406030204" pitchFamily="18" charset="0"/>
                          </a:rPr>
                        </m:ctrlPr>
                      </m:dPr>
                      <m:e>
                        <m:f>
                          <m:fPr>
                            <m:type m:val="noBar"/>
                            <m:ctrlPr>
                              <a:rPr lang="en-US" sz="2600" i="1" smtClean="0">
                                <a:latin typeface="Cambria Math" panose="02040503050406030204" pitchFamily="18" charset="0"/>
                              </a:rPr>
                            </m:ctrlPr>
                          </m:fPr>
                          <m:num>
                            <m:r>
                              <a:rPr lang="en-US" sz="2600" b="0" i="1" smtClean="0">
                                <a:latin typeface="Cambria Math" panose="02040503050406030204" pitchFamily="18" charset="0"/>
                              </a:rPr>
                              <m:t>4</m:t>
                            </m:r>
                          </m:num>
                          <m:den>
                            <m:r>
                              <a:rPr lang="en-US" sz="2600" b="0" i="1" smtClean="0">
                                <a:latin typeface="Cambria Math" panose="02040503050406030204" pitchFamily="18" charset="0"/>
                              </a:rPr>
                              <m:t>3</m:t>
                            </m:r>
                          </m:den>
                        </m:f>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f>
                          <m:fPr>
                            <m:type m:val="noBar"/>
                            <m:ctrlPr>
                              <a:rPr lang="en-US" sz="2600" b="0" i="1" smtClean="0">
                                <a:latin typeface="Cambria Math" panose="02040503050406030204" pitchFamily="18" charset="0"/>
                              </a:rPr>
                            </m:ctrlPr>
                          </m:fPr>
                          <m:num>
                            <m:r>
                              <a:rPr lang="en-US" sz="2600" b="0" i="1" smtClean="0">
                                <a:latin typeface="Cambria Math" panose="02040503050406030204" pitchFamily="18" charset="0"/>
                              </a:rPr>
                              <m:t>48</m:t>
                            </m:r>
                          </m:num>
                          <m:den>
                            <m:r>
                              <a:rPr lang="en-US" sz="2600" b="0" i="1" smtClean="0">
                                <a:latin typeface="Cambria Math" panose="02040503050406030204" pitchFamily="18" charset="0"/>
                              </a:rPr>
                              <m:t>2</m:t>
                            </m:r>
                          </m:den>
                        </m:f>
                      </m:e>
                    </m:d>
                    <m:r>
                      <a:rPr lang="en-US" sz="2600" b="0" i="1" smtClean="0">
                        <a:latin typeface="Cambria Math" panose="02040503050406030204" pitchFamily="18" charset="0"/>
                      </a:rPr>
                      <m:t>+ </m:t>
                    </m:r>
                    <m:d>
                      <m:dPr>
                        <m:ctrlPr>
                          <a:rPr lang="en-US" sz="2600" b="0" i="1" smtClean="0">
                            <a:latin typeface="Cambria Math" panose="02040503050406030204" pitchFamily="18" charset="0"/>
                          </a:rPr>
                        </m:ctrlPr>
                      </m:dPr>
                      <m:e>
                        <m:f>
                          <m:fPr>
                            <m:type m:val="noBar"/>
                            <m:ctrlPr>
                              <a:rPr lang="en-US" sz="2600" b="0" i="1" smtClean="0">
                                <a:latin typeface="Cambria Math" panose="02040503050406030204" pitchFamily="18" charset="0"/>
                              </a:rPr>
                            </m:ctrlPr>
                          </m:fPr>
                          <m:num>
                            <m:r>
                              <a:rPr lang="en-US" sz="2600" b="0" i="1" smtClean="0">
                                <a:latin typeface="Cambria Math" panose="02040503050406030204" pitchFamily="18" charset="0"/>
                              </a:rPr>
                              <m:t>4</m:t>
                            </m:r>
                          </m:num>
                          <m:den>
                            <m:r>
                              <a:rPr lang="en-US" sz="2600" b="0" i="1" smtClean="0">
                                <a:latin typeface="Cambria Math" panose="02040503050406030204" pitchFamily="18" charset="0"/>
                              </a:rPr>
                              <m:t>4</m:t>
                            </m:r>
                          </m:den>
                        </m:f>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f>
                          <m:fPr>
                            <m:type m:val="noBar"/>
                            <m:ctrlPr>
                              <a:rPr lang="en-US" sz="2600" b="0" i="1" smtClean="0">
                                <a:latin typeface="Cambria Math" panose="02040503050406030204" pitchFamily="18" charset="0"/>
                              </a:rPr>
                            </m:ctrlPr>
                          </m:fPr>
                          <m:num>
                            <m:r>
                              <a:rPr lang="en-US" sz="2600" b="0" i="1" smtClean="0">
                                <a:latin typeface="Cambria Math" panose="02040503050406030204" pitchFamily="18" charset="0"/>
                              </a:rPr>
                              <m:t>48</m:t>
                            </m:r>
                          </m:num>
                          <m:den>
                            <m:r>
                              <a:rPr lang="en-US" sz="2600" b="0" i="1" smtClean="0">
                                <a:latin typeface="Cambria Math" panose="02040503050406030204" pitchFamily="18" charset="0"/>
                              </a:rPr>
                              <m:t>1</m:t>
                            </m:r>
                          </m:den>
                        </m:f>
                      </m:e>
                    </m:d>
                    <m:r>
                      <a:rPr lang="en-US" sz="2600" b="0" i="1" smtClean="0">
                        <a:latin typeface="Cambria Math" panose="02040503050406030204" pitchFamily="18" charset="0"/>
                      </a:rPr>
                      <m:t> </m:t>
                    </m:r>
                  </m:oMath>
                </a14:m>
                <a:endParaRPr lang="en-US" sz="2600" dirty="0"/>
              </a:p>
              <a:p>
                <a:endParaRPr lang="en-US" sz="2600" dirty="0"/>
              </a:p>
              <a:p>
                <a:endParaRPr lang="en-US" sz="2600" dirty="0"/>
              </a:p>
              <a:p>
                <a:endParaRPr lang="en-US" sz="2600" dirty="0"/>
              </a:p>
              <a:p>
                <a:pPr marL="0" indent="0">
                  <a:buNone/>
                </a:pPr>
                <a:endParaRPr lang="en-US" sz="2600" dirty="0"/>
              </a:p>
              <a:p>
                <a:endParaRPr lang="en-US" sz="2600" dirty="0"/>
              </a:p>
            </p:txBody>
          </p:sp>
        </mc:Choice>
        <mc:Fallback xmlns="">
          <p:sp>
            <p:nvSpPr>
              <p:cNvPr id="3" name="Content Placeholder 2">
                <a:extLst>
                  <a:ext uri="{FF2B5EF4-FFF2-40B4-BE49-F238E27FC236}">
                    <a16:creationId xmlns:a16="http://schemas.microsoft.com/office/drawing/2014/main" id="{7B9D6398-7153-412D-911A-818ECA1EBE27}"/>
                  </a:ext>
                </a:extLst>
              </p:cNvPr>
              <p:cNvSpPr>
                <a:spLocks noGrp="1" noRot="1" noChangeAspect="1" noMove="1" noResize="1" noEditPoints="1" noAdjustHandles="1" noChangeArrowheads="1" noChangeShapeType="1" noTextEdit="1"/>
              </p:cNvSpPr>
              <p:nvPr>
                <p:ph idx="1"/>
              </p:nvPr>
            </p:nvSpPr>
            <p:spPr>
              <a:xfrm>
                <a:off x="575240" y="1463857"/>
                <a:ext cx="11187258" cy="5196180"/>
              </a:xfrm>
              <a:blipFill>
                <a:blip r:embed="rId3"/>
                <a:stretch>
                  <a:fillRect l="-1362" t="-1758" r="-654" b="-1195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A9AD55A2-C34D-E720-1AD4-186DF999C4E1}"/>
              </a:ext>
            </a:extLst>
          </p:cNvPr>
          <p:cNvSpPr/>
          <p:nvPr/>
        </p:nvSpPr>
        <p:spPr>
          <a:xfrm>
            <a:off x="198304" y="4757306"/>
            <a:ext cx="11901966" cy="1902731"/>
          </a:xfrm>
          <a:prstGeom prst="roundRect">
            <a:avLst/>
          </a:prstGeom>
          <a:solidFill>
            <a:srgbClr val="E4F5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latin typeface="Segoe UI" panose="020B0502040204020203" pitchFamily="34" charset="0"/>
                <a:cs typeface="Segoe UI" panose="020B0502040204020203" pitchFamily="34" charset="0"/>
              </a:rPr>
              <a:t>Does this overcount/undercount?</a:t>
            </a:r>
          </a:p>
          <a:p>
            <a:r>
              <a:rPr lang="en-US" sz="2400" dirty="0">
                <a:solidFill>
                  <a:schemeClr val="tx1"/>
                </a:solidFill>
                <a:latin typeface="Segoe UI" panose="020B0502040204020203" pitchFamily="34" charset="0"/>
                <a:cs typeface="Segoe UI" panose="020B0502040204020203" pitchFamily="34" charset="0"/>
              </a:rPr>
              <a:t>For a valid outcome, there should be exactly 1 set of choices leading to that outcome:</a:t>
            </a:r>
          </a:p>
          <a:p>
            <a:endParaRPr lang="en-US" sz="600" dirty="0">
              <a:solidFill>
                <a:schemeClr val="tx1"/>
              </a:solidFill>
              <a:latin typeface="Segoe UI" panose="020B0502040204020203" pitchFamily="34" charset="0"/>
              <a:cs typeface="Segoe UI" panose="020B0502040204020203" pitchFamily="34" charset="0"/>
            </a:endParaRPr>
          </a:p>
          <a:p>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 A♠️, A</a:t>
            </a:r>
            <a:r>
              <a:rPr kumimoji="0" lang="en-US" sz="2400" b="0"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Q ♧, K ♠️ - this will fall under the first case. The only possible set of choices leading to this is </a:t>
            </a:r>
            <a:r>
              <a:rPr lang="en-US" sz="2400" dirty="0">
                <a:solidFill>
                  <a:schemeClr val="tx1"/>
                </a:solidFill>
                <a:latin typeface="Segoe UI" panose="020B0502040204020203" pitchFamily="34" charset="0"/>
                <a:cs typeface="Segoe UI" panose="020B0502040204020203" pitchFamily="34" charset="0"/>
              </a:rPr>
              <a:t>{A♧, A♠️, A</a:t>
            </a:r>
            <a:r>
              <a:rPr lang="en-US" sz="2400" dirty="0">
                <a:solidFill>
                  <a:srgbClr val="FF0000"/>
                </a:solidFill>
                <a:latin typeface="Segoe UI" panose="020B0502040204020203" pitchFamily="34" charset="0"/>
                <a:cs typeface="Segoe UI" panose="020B0502040204020203" pitchFamily="34" charset="0"/>
              </a:rPr>
              <a:t>♦️</a:t>
            </a:r>
            <a:r>
              <a:rPr lang="en-US" sz="2400" dirty="0">
                <a:solidFill>
                  <a:schemeClr val="tx1"/>
                </a:solidFill>
                <a:latin typeface="Segoe UI" panose="020B0502040204020203" pitchFamily="34" charset="0"/>
                <a:cs typeface="Segoe UI" panose="020B0502040204020203" pitchFamily="34" charset="0"/>
              </a:rPr>
              <a:t>} in the 1st step and {</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Q ♧, K ♠️</a:t>
            </a:r>
            <a:r>
              <a:rPr lang="en-US" sz="2400" dirty="0">
                <a:solidFill>
                  <a:schemeClr val="tx1"/>
                </a:solidFill>
                <a:latin typeface="Segoe UI" panose="020B0502040204020203" pitchFamily="34" charset="0"/>
                <a:cs typeface="Segoe UI" panose="020B0502040204020203" pitchFamily="34" charset="0"/>
              </a:rPr>
              <a:t>} in the 2nd</a:t>
            </a:r>
          </a:p>
        </p:txBody>
      </p:sp>
    </p:spTree>
    <p:extLst>
      <p:ext uri="{BB962C8B-B14F-4D97-AF65-F5344CB8AC3E}">
        <p14:creationId xmlns:p14="http://schemas.microsoft.com/office/powerpoint/2010/main" val="15791844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25-B95B-4921-B542-0671C5CEA5C3}"/>
              </a:ext>
            </a:extLst>
          </p:cNvPr>
          <p:cNvSpPr>
            <a:spLocks noGrp="1"/>
          </p:cNvSpPr>
          <p:nvPr>
            <p:ph type="title"/>
          </p:nvPr>
        </p:nvSpPr>
        <p:spPr/>
        <p:txBody>
          <a:bodyPr>
            <a:normAutofit fontScale="90000"/>
          </a:bodyPr>
          <a:lstStyle/>
          <a:p>
            <a:r>
              <a:rPr lang="en-US" dirty="0"/>
              <a:t>How many 5-card hands have </a:t>
            </a:r>
            <a:r>
              <a:rPr lang="en-US" u="sng" dirty="0"/>
              <a:t>at least </a:t>
            </a:r>
            <a:r>
              <a:rPr lang="en-US" dirty="0"/>
              <a:t>3 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9D6398-7153-412D-911A-818ECA1EBE27}"/>
                  </a:ext>
                </a:extLst>
              </p:cNvPr>
              <p:cNvSpPr>
                <a:spLocks noGrp="1"/>
              </p:cNvSpPr>
              <p:nvPr>
                <p:ph idx="1"/>
              </p:nvPr>
            </p:nvSpPr>
            <p:spPr>
              <a:xfrm>
                <a:off x="575240" y="1463857"/>
                <a:ext cx="11187258" cy="5196180"/>
              </a:xfrm>
            </p:spPr>
            <p:txBody>
              <a:bodyPr>
                <a:normAutofit/>
              </a:bodyPr>
              <a:lstStyle/>
              <a:p>
                <a:r>
                  <a:rPr lang="en-US" sz="2600" dirty="0"/>
                  <a:t>Way 2: Try a different approach! The problem with our original solutions was trying to account for the “at least” - </a:t>
                </a:r>
                <a:r>
                  <a:rPr lang="en-US" sz="2600" b="1" dirty="0"/>
                  <a:t>come up with disjoint sets and count separately.</a:t>
                </a:r>
              </a:p>
              <a:p>
                <a:r>
                  <a:rPr lang="en-US" sz="2600" dirty="0"/>
                  <a:t>Case 1: There are exactly 3 aces: </a:t>
                </a:r>
                <a14:m>
                  <m:oMath xmlns:m="http://schemas.openxmlformats.org/officeDocument/2006/math">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m:t>
                            </m:r>
                          </m:num>
                          <m:den>
                            <m:r>
                              <a:rPr lang="en-US" sz="2600" i="1">
                                <a:latin typeface="Cambria Math" panose="02040503050406030204" pitchFamily="18" charset="0"/>
                              </a:rPr>
                              <m:t>3</m:t>
                            </m:r>
                          </m:den>
                        </m:f>
                      </m:e>
                    </m:d>
                    <m:r>
                      <a:rPr lang="en-US" sz="2600" i="1">
                        <a:latin typeface="Cambria Math" panose="02040503050406030204" pitchFamily="18" charset="0"/>
                      </a:rPr>
                      <m:t>⋅</m:t>
                    </m:r>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48</m:t>
                            </m:r>
                          </m:num>
                          <m:den>
                            <m:r>
                              <a:rPr lang="en-US" sz="2600" i="1">
                                <a:latin typeface="Cambria Math" panose="02040503050406030204" pitchFamily="18" charset="0"/>
                              </a:rPr>
                              <m:t>2</m:t>
                            </m:r>
                          </m:den>
                        </m:f>
                      </m:e>
                    </m:d>
                  </m:oMath>
                </a14:m>
                <a:endParaRPr lang="en-US" sz="2600" dirty="0"/>
              </a:p>
              <a:p>
                <a:r>
                  <a:rPr lang="en-US" sz="2600" dirty="0"/>
                  <a:t>Case 2: There are exactly (all) 4 aces: </a:t>
                </a:r>
                <a14:m>
                  <m:oMath xmlns:m="http://schemas.openxmlformats.org/officeDocument/2006/math">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m:t>
                            </m:r>
                          </m:num>
                          <m:den>
                            <m:r>
                              <a:rPr lang="en-US" sz="2600" i="1">
                                <a:latin typeface="Cambria Math" panose="02040503050406030204" pitchFamily="18" charset="0"/>
                              </a:rPr>
                              <m:t>4</m:t>
                            </m:r>
                          </m:den>
                        </m:f>
                      </m:e>
                    </m:d>
                    <m:r>
                      <a:rPr lang="en-US" sz="2600" i="1">
                        <a:latin typeface="Cambria Math" panose="02040503050406030204" pitchFamily="18" charset="0"/>
                      </a:rPr>
                      <m:t>⋅</m:t>
                    </m:r>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i="1">
                                <a:latin typeface="Cambria Math" panose="02040503050406030204" pitchFamily="18" charset="0"/>
                              </a:rPr>
                              <m:t>48</m:t>
                            </m:r>
                          </m:num>
                          <m:den>
                            <m:r>
                              <a:rPr lang="en-US" sz="2600" i="1">
                                <a:latin typeface="Cambria Math" panose="02040503050406030204" pitchFamily="18" charset="0"/>
                              </a:rPr>
                              <m:t>1</m:t>
                            </m:r>
                          </m:den>
                        </m:f>
                      </m:e>
                    </m:d>
                    <m:r>
                      <a:rPr lang="en-US" sz="2600" i="1">
                        <a:latin typeface="Cambria Math" panose="02040503050406030204" pitchFamily="18" charset="0"/>
                      </a:rPr>
                      <m:t> </m:t>
                    </m:r>
                  </m:oMath>
                </a14:m>
                <a:endParaRPr lang="en-US" sz="2600" dirty="0"/>
              </a:p>
              <a:p>
                <a:r>
                  <a:rPr lang="en-US" sz="2600" dirty="0"/>
                  <a:t>Applying the sum </a:t>
                </a:r>
                <a:r>
                  <a:rPr lang="en-US" sz="2600" dirty="0" err="1"/>
                  <a:t>r</a:t>
                </a:r>
                <a:r>
                  <a:rPr lang="en-US" sz="2600" dirty="0"/>
                  <a:t>ule: </a:t>
                </a:r>
                <a14:m>
                  <m:oMath xmlns:m="http://schemas.openxmlformats.org/officeDocument/2006/math">
                    <m:d>
                      <m:dPr>
                        <m:ctrlPr>
                          <a:rPr lang="en-US" sz="2600" i="1" smtClean="0">
                            <a:latin typeface="Cambria Math" panose="02040503050406030204" pitchFamily="18" charset="0"/>
                          </a:rPr>
                        </m:ctrlPr>
                      </m:dPr>
                      <m:e>
                        <m:f>
                          <m:fPr>
                            <m:type m:val="noBar"/>
                            <m:ctrlPr>
                              <a:rPr lang="en-US" sz="2600" i="1" smtClean="0">
                                <a:latin typeface="Cambria Math" panose="02040503050406030204" pitchFamily="18" charset="0"/>
                              </a:rPr>
                            </m:ctrlPr>
                          </m:fPr>
                          <m:num>
                            <m:r>
                              <a:rPr lang="en-US" sz="2600" b="0" i="1" smtClean="0">
                                <a:latin typeface="Cambria Math" panose="02040503050406030204" pitchFamily="18" charset="0"/>
                              </a:rPr>
                              <m:t>4</m:t>
                            </m:r>
                          </m:num>
                          <m:den>
                            <m:r>
                              <a:rPr lang="en-US" sz="2600" b="0" i="1" smtClean="0">
                                <a:latin typeface="Cambria Math" panose="02040503050406030204" pitchFamily="18" charset="0"/>
                              </a:rPr>
                              <m:t>3</m:t>
                            </m:r>
                          </m:den>
                        </m:f>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f>
                          <m:fPr>
                            <m:type m:val="noBar"/>
                            <m:ctrlPr>
                              <a:rPr lang="en-US" sz="2600" b="0" i="1" smtClean="0">
                                <a:latin typeface="Cambria Math" panose="02040503050406030204" pitchFamily="18" charset="0"/>
                              </a:rPr>
                            </m:ctrlPr>
                          </m:fPr>
                          <m:num>
                            <m:r>
                              <a:rPr lang="en-US" sz="2600" b="0" i="1" smtClean="0">
                                <a:latin typeface="Cambria Math" panose="02040503050406030204" pitchFamily="18" charset="0"/>
                              </a:rPr>
                              <m:t>48</m:t>
                            </m:r>
                          </m:num>
                          <m:den>
                            <m:r>
                              <a:rPr lang="en-US" sz="2600" b="0" i="1" smtClean="0">
                                <a:latin typeface="Cambria Math" panose="02040503050406030204" pitchFamily="18" charset="0"/>
                              </a:rPr>
                              <m:t>2</m:t>
                            </m:r>
                          </m:den>
                        </m:f>
                      </m:e>
                    </m:d>
                    <m:r>
                      <a:rPr lang="en-US" sz="2600" b="0" i="1" smtClean="0">
                        <a:latin typeface="Cambria Math" panose="02040503050406030204" pitchFamily="18" charset="0"/>
                      </a:rPr>
                      <m:t>+ </m:t>
                    </m:r>
                    <m:d>
                      <m:dPr>
                        <m:ctrlPr>
                          <a:rPr lang="en-US" sz="2600" b="0" i="1" smtClean="0">
                            <a:latin typeface="Cambria Math" panose="02040503050406030204" pitchFamily="18" charset="0"/>
                          </a:rPr>
                        </m:ctrlPr>
                      </m:dPr>
                      <m:e>
                        <m:f>
                          <m:fPr>
                            <m:type m:val="noBar"/>
                            <m:ctrlPr>
                              <a:rPr lang="en-US" sz="2600" b="0" i="1" smtClean="0">
                                <a:latin typeface="Cambria Math" panose="02040503050406030204" pitchFamily="18" charset="0"/>
                              </a:rPr>
                            </m:ctrlPr>
                          </m:fPr>
                          <m:num>
                            <m:r>
                              <a:rPr lang="en-US" sz="2600" b="0" i="1" smtClean="0">
                                <a:latin typeface="Cambria Math" panose="02040503050406030204" pitchFamily="18" charset="0"/>
                              </a:rPr>
                              <m:t>4</m:t>
                            </m:r>
                          </m:num>
                          <m:den>
                            <m:r>
                              <a:rPr lang="en-US" sz="2600" b="0" i="1" smtClean="0">
                                <a:latin typeface="Cambria Math" panose="02040503050406030204" pitchFamily="18" charset="0"/>
                              </a:rPr>
                              <m:t>4</m:t>
                            </m:r>
                          </m:den>
                        </m:f>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f>
                          <m:fPr>
                            <m:type m:val="noBar"/>
                            <m:ctrlPr>
                              <a:rPr lang="en-US" sz="2600" b="0" i="1" smtClean="0">
                                <a:latin typeface="Cambria Math" panose="02040503050406030204" pitchFamily="18" charset="0"/>
                              </a:rPr>
                            </m:ctrlPr>
                          </m:fPr>
                          <m:num>
                            <m:r>
                              <a:rPr lang="en-US" sz="2600" b="0" i="1" smtClean="0">
                                <a:latin typeface="Cambria Math" panose="02040503050406030204" pitchFamily="18" charset="0"/>
                              </a:rPr>
                              <m:t>48</m:t>
                            </m:r>
                          </m:num>
                          <m:den>
                            <m:r>
                              <a:rPr lang="en-US" sz="2600" b="0" i="1" smtClean="0">
                                <a:latin typeface="Cambria Math" panose="02040503050406030204" pitchFamily="18" charset="0"/>
                              </a:rPr>
                              <m:t>1</m:t>
                            </m:r>
                          </m:den>
                        </m:f>
                      </m:e>
                    </m:d>
                    <m:r>
                      <a:rPr lang="en-US" sz="2600" b="0" i="1" smtClean="0">
                        <a:latin typeface="Cambria Math" panose="02040503050406030204" pitchFamily="18" charset="0"/>
                      </a:rPr>
                      <m:t> </m:t>
                    </m:r>
                  </m:oMath>
                </a14:m>
                <a:endParaRPr lang="en-US" sz="2600" dirty="0"/>
              </a:p>
              <a:p>
                <a:endParaRPr lang="en-US" sz="2600" dirty="0"/>
              </a:p>
              <a:p>
                <a:endParaRPr lang="en-US" sz="2600" dirty="0"/>
              </a:p>
              <a:p>
                <a:endParaRPr lang="en-US" sz="2600" dirty="0"/>
              </a:p>
              <a:p>
                <a:pPr marL="0" indent="0">
                  <a:buNone/>
                </a:pPr>
                <a:endParaRPr lang="en-US" sz="2600" dirty="0"/>
              </a:p>
              <a:p>
                <a:endParaRPr lang="en-US" sz="2600" dirty="0"/>
              </a:p>
            </p:txBody>
          </p:sp>
        </mc:Choice>
        <mc:Fallback xmlns="">
          <p:sp>
            <p:nvSpPr>
              <p:cNvPr id="3" name="Content Placeholder 2">
                <a:extLst>
                  <a:ext uri="{FF2B5EF4-FFF2-40B4-BE49-F238E27FC236}">
                    <a16:creationId xmlns:a16="http://schemas.microsoft.com/office/drawing/2014/main" id="{7B9D6398-7153-412D-911A-818ECA1EBE27}"/>
                  </a:ext>
                </a:extLst>
              </p:cNvPr>
              <p:cNvSpPr>
                <a:spLocks noGrp="1" noRot="1" noChangeAspect="1" noMove="1" noResize="1" noEditPoints="1" noAdjustHandles="1" noChangeArrowheads="1" noChangeShapeType="1" noTextEdit="1"/>
              </p:cNvSpPr>
              <p:nvPr>
                <p:ph idx="1"/>
              </p:nvPr>
            </p:nvSpPr>
            <p:spPr>
              <a:xfrm>
                <a:off x="575240" y="1463857"/>
                <a:ext cx="11187258" cy="5196180"/>
              </a:xfrm>
              <a:blipFill>
                <a:blip r:embed="rId3"/>
                <a:stretch>
                  <a:fillRect l="-1362" t="-1758" r="-654" b="-1195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A9AD55A2-C34D-E720-1AD4-186DF999C4E1}"/>
              </a:ext>
            </a:extLst>
          </p:cNvPr>
          <p:cNvSpPr/>
          <p:nvPr/>
        </p:nvSpPr>
        <p:spPr>
          <a:xfrm>
            <a:off x="198304" y="4757306"/>
            <a:ext cx="11901966" cy="1902731"/>
          </a:xfrm>
          <a:prstGeom prst="roundRect">
            <a:avLst/>
          </a:prstGeom>
          <a:solidFill>
            <a:srgbClr val="E4F5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latin typeface="Segoe UI" panose="020B0502040204020203" pitchFamily="34" charset="0"/>
                <a:cs typeface="Segoe UI" panose="020B0502040204020203" pitchFamily="34" charset="0"/>
              </a:rPr>
              <a:t>Does this overcount/undercount?</a:t>
            </a:r>
          </a:p>
          <a:p>
            <a:r>
              <a:rPr lang="en-US" sz="2400" dirty="0">
                <a:solidFill>
                  <a:schemeClr val="tx1"/>
                </a:solidFill>
                <a:latin typeface="Segoe UI" panose="020B0502040204020203" pitchFamily="34" charset="0"/>
                <a:cs typeface="Segoe UI" panose="020B0502040204020203" pitchFamily="34" charset="0"/>
              </a:rPr>
              <a:t>For a valid outcome, there should be exactly 1 set of choices leading to that outcome:</a:t>
            </a:r>
          </a:p>
          <a:p>
            <a:endParaRPr lang="en-US" sz="600" dirty="0">
              <a:solidFill>
                <a:schemeClr val="tx1"/>
              </a:solidFill>
              <a:latin typeface="Segoe UI" panose="020B0502040204020203" pitchFamily="34" charset="0"/>
              <a:cs typeface="Segoe UI" panose="020B0502040204020203" pitchFamily="34" charset="0"/>
            </a:endParaRPr>
          </a:p>
          <a:p>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 A♠️, A</a:t>
            </a:r>
            <a:r>
              <a:rPr kumimoji="0" lang="en-US" sz="2400" b="0"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a:t>
            </a:r>
            <a:r>
              <a:rPr kumimoji="0" lang="en-US" sz="2400" b="0"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K ♠️ - this will fall under the second case. The only possible set of choices leading to this is </a:t>
            </a:r>
            <a:r>
              <a:rPr lang="en-US" sz="2400" dirty="0">
                <a:solidFill>
                  <a:schemeClr val="tx1"/>
                </a:solidFill>
                <a:latin typeface="Segoe UI" panose="020B0502040204020203" pitchFamily="34" charset="0"/>
                <a:cs typeface="Segoe UI" panose="020B0502040204020203" pitchFamily="34" charset="0"/>
              </a:rPr>
              <a:t>{A♧, A♠️, A</a:t>
            </a:r>
            <a:r>
              <a:rPr lang="en-US" sz="2400" dirty="0">
                <a:solidFill>
                  <a:srgbClr val="FF0000"/>
                </a:solidFill>
                <a:latin typeface="Segoe UI" panose="020B0502040204020203" pitchFamily="34" charset="0"/>
                <a:cs typeface="Segoe UI" panose="020B0502040204020203" pitchFamily="34" charset="0"/>
              </a:rPr>
              <a:t>♦️</a:t>
            </a:r>
            <a:r>
              <a:rPr lang="en-US" sz="2400" dirty="0">
                <a:solidFill>
                  <a:schemeClr val="tx1"/>
                </a:solidFill>
                <a:latin typeface="Segoe UI" panose="020B0502040204020203" pitchFamily="34" charset="0"/>
                <a:cs typeface="Segoe UI" panose="020B0502040204020203" pitchFamily="34" charset="0"/>
              </a:rPr>
              <a:t>, A</a:t>
            </a:r>
            <a:r>
              <a:rPr lang="en-US" sz="2400" dirty="0">
                <a:solidFill>
                  <a:srgbClr val="FF0000"/>
                </a:solidFill>
                <a:latin typeface="Segoe UI" panose="020B0502040204020203" pitchFamily="34" charset="0"/>
                <a:cs typeface="Segoe UI" panose="020B0502040204020203" pitchFamily="34" charset="0"/>
              </a:rPr>
              <a:t>♥️</a:t>
            </a:r>
            <a:r>
              <a:rPr lang="en-US" sz="2400" dirty="0">
                <a:solidFill>
                  <a:schemeClr val="tx1"/>
                </a:solidFill>
                <a:latin typeface="Segoe UI" panose="020B0502040204020203" pitchFamily="34" charset="0"/>
                <a:cs typeface="Segoe UI" panose="020B0502040204020203" pitchFamily="34" charset="0"/>
              </a:rPr>
              <a:t>} in the 1st step and {K ♠️} in the 2nd</a:t>
            </a:r>
          </a:p>
        </p:txBody>
      </p:sp>
    </p:spTree>
    <p:extLst>
      <p:ext uri="{BB962C8B-B14F-4D97-AF65-F5344CB8AC3E}">
        <p14:creationId xmlns:p14="http://schemas.microsoft.com/office/powerpoint/2010/main" val="6019383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0012B-10EF-49EB-89E7-E3CB0B0135BC}"/>
              </a:ext>
            </a:extLst>
          </p:cNvPr>
          <p:cNvSpPr>
            <a:spLocks noGrp="1"/>
          </p:cNvSpPr>
          <p:nvPr>
            <p:ph type="title"/>
          </p:nvPr>
        </p:nvSpPr>
        <p:spPr/>
        <p:txBody>
          <a:bodyPr/>
          <a:lstStyle/>
          <a:p>
            <a:r>
              <a:rPr lang="en-US" dirty="0"/>
              <a:t>Takeaway</a:t>
            </a:r>
          </a:p>
        </p:txBody>
      </p:sp>
      <p:sp>
        <p:nvSpPr>
          <p:cNvPr id="3" name="Content Placeholder 2">
            <a:extLst>
              <a:ext uri="{FF2B5EF4-FFF2-40B4-BE49-F238E27FC236}">
                <a16:creationId xmlns:a16="http://schemas.microsoft.com/office/drawing/2014/main" id="{1F01014A-822A-4493-9095-3E9314EF28C0}"/>
              </a:ext>
            </a:extLst>
          </p:cNvPr>
          <p:cNvSpPr>
            <a:spLocks noGrp="1"/>
          </p:cNvSpPr>
          <p:nvPr>
            <p:ph idx="1"/>
          </p:nvPr>
        </p:nvSpPr>
        <p:spPr>
          <a:xfrm>
            <a:off x="575240" y="1463857"/>
            <a:ext cx="10827218" cy="4845504"/>
          </a:xfrm>
        </p:spPr>
        <p:txBody>
          <a:bodyPr/>
          <a:lstStyle/>
          <a:p>
            <a:r>
              <a:rPr lang="en-US" dirty="0"/>
              <a:t>It’s hard to count sets where one of the conditions is “at least X”</a:t>
            </a:r>
          </a:p>
          <a:p>
            <a:r>
              <a:rPr lang="en-US" dirty="0"/>
              <a:t>Depending on the problem, you may have to:</a:t>
            </a:r>
          </a:p>
          <a:p>
            <a:r>
              <a:rPr lang="en-US" dirty="0"/>
              <a:t>- Break into need to break those conditions up into disjoint sets and use the sum rule</a:t>
            </a:r>
          </a:p>
          <a:p>
            <a:r>
              <a:rPr lang="en-US" dirty="0"/>
              <a:t>- Take the complement and find the total ways to have &lt;X things</a:t>
            </a:r>
          </a:p>
          <a:p>
            <a:pPr lvl="1"/>
            <a:r>
              <a:rPr lang="en-US" dirty="0"/>
              <a:t>  usually more helpful when we’re asking for ways for “at least 1 thing occur”</a:t>
            </a:r>
          </a:p>
          <a:p>
            <a:r>
              <a:rPr lang="en-US" dirty="0"/>
              <a:t>- If we want at least 1 of some conditions to be met, may be able to write as a union of sets and use inclusion exclusion</a:t>
            </a:r>
          </a:p>
          <a:p>
            <a:pPr lvl="1"/>
            <a:r>
              <a:rPr lang="en-US" dirty="0"/>
              <a:t> </a:t>
            </a:r>
          </a:p>
        </p:txBody>
      </p:sp>
    </p:spTree>
    <p:extLst>
      <p:ext uri="{BB962C8B-B14F-4D97-AF65-F5344CB8AC3E}">
        <p14:creationId xmlns:p14="http://schemas.microsoft.com/office/powerpoint/2010/main" val="39926850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3AFF86-3C1B-44CC-B66E-A923118396CC}"/>
              </a:ext>
            </a:extLst>
          </p:cNvPr>
          <p:cNvSpPr>
            <a:spLocks noGrp="1"/>
          </p:cNvSpPr>
          <p:nvPr>
            <p:ph type="title"/>
          </p:nvPr>
        </p:nvSpPr>
        <p:spPr/>
        <p:txBody>
          <a:bodyPr/>
          <a:lstStyle/>
          <a:p>
            <a:r>
              <a:rPr lang="en-US" dirty="0"/>
              <a:t>Extra Practice</a:t>
            </a:r>
          </a:p>
        </p:txBody>
      </p:sp>
      <p:sp>
        <p:nvSpPr>
          <p:cNvPr id="5" name="Text Placeholder 4">
            <a:extLst>
              <a:ext uri="{FF2B5EF4-FFF2-40B4-BE49-F238E27FC236}">
                <a16:creationId xmlns:a16="http://schemas.microsoft.com/office/drawing/2014/main" id="{6F18E84B-9C90-49C0-8D62-12E747DC6C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491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9DFE-7E87-4930-9A92-4AC37C5028BE}"/>
              </a:ext>
            </a:extLst>
          </p:cNvPr>
          <p:cNvSpPr>
            <a:spLocks noGrp="1"/>
          </p:cNvSpPr>
          <p:nvPr>
            <p:ph type="title"/>
          </p:nvPr>
        </p:nvSpPr>
        <p:spPr/>
        <p:txBody>
          <a:bodyPr/>
          <a:lstStyle/>
          <a:p>
            <a:r>
              <a:rPr lang="en-US" dirty="0"/>
              <a:t>Clever approach – count two 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4479E8-1CC4-4CD8-98B8-E3C8A8D9E09E}"/>
                  </a:ext>
                </a:extLst>
              </p:cNvPr>
              <p:cNvSpPr>
                <a:spLocks noGrp="1"/>
              </p:cNvSpPr>
              <p:nvPr>
                <p:ph idx="1"/>
              </p:nvPr>
            </p:nvSpPr>
            <p:spPr>
              <a:xfrm>
                <a:off x="575240" y="1463857"/>
                <a:ext cx="11491842" cy="4845504"/>
              </a:xfrm>
            </p:spPr>
            <p:txBody>
              <a:bodyPr>
                <a:normAutofit/>
              </a:bodyPr>
              <a:lstStyle/>
              <a:p>
                <a:r>
                  <a:rPr lang="en-US" b="1" dirty="0"/>
                  <a:t>Let’s go back to the first problem, where order mattered.</a:t>
                </a:r>
                <a:endParaRPr lang="en-US" dirty="0"/>
              </a:p>
              <a:p>
                <a:r>
                  <a:rPr lang="en-US" dirty="0"/>
                  <a:t>The total options was</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20</m:t>
                        </m:r>
                        <m:r>
                          <a:rPr lang="en-US" b="0" i="1" smtClean="0">
                            <a:latin typeface="Cambria Math" panose="02040503050406030204" pitchFamily="18" charset="0"/>
                          </a:rPr>
                          <m:t>,</m:t>
                        </m:r>
                        <m:r>
                          <a:rPr lang="en-US" b="0" i="1" smtClean="0">
                            <a:latin typeface="Cambria Math" panose="02040503050406030204" pitchFamily="18" charset="0"/>
                          </a:rPr>
                          <m:t>3</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20</m:t>
                        </m:r>
                        <m:r>
                          <a:rPr lang="en-US" i="1">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20</m:t>
                            </m:r>
                            <m:r>
                              <a:rPr lang="en-US" i="1">
                                <a:latin typeface="Cambria Math" panose="02040503050406030204" pitchFamily="18" charset="0"/>
                              </a:rPr>
                              <m:t>−</m:t>
                            </m:r>
                            <m:r>
                              <a:rPr lang="en-US" b="0" i="1" smtClean="0">
                                <a:latin typeface="Cambria Math" panose="02040503050406030204" pitchFamily="18" charset="0"/>
                              </a:rPr>
                              <m:t>3</m:t>
                            </m:r>
                          </m:e>
                        </m:d>
                        <m:r>
                          <a:rPr lang="en-US" i="1">
                            <a:latin typeface="Cambria Math" panose="02040503050406030204" pitchFamily="18" charset="0"/>
                          </a:rPr>
                          <m:t>!</m:t>
                        </m:r>
                      </m:den>
                    </m:f>
                  </m:oMath>
                </a14:m>
                <a:endParaRPr lang="en-US" dirty="0"/>
              </a:p>
              <a:p>
                <a:r>
                  <a:rPr lang="en-US" dirty="0"/>
                  <a:t>How else could we get an ordered list? With this sequential process:</a:t>
                </a:r>
              </a:p>
              <a:p>
                <a:r>
                  <a:rPr lang="en-US" dirty="0"/>
                  <a:t>Step 1: Choose a subset of 3 people. Let’s say there are </a:t>
                </a:r>
                <a14:m>
                  <m:oMath xmlns:m="http://schemas.openxmlformats.org/officeDocument/2006/math">
                    <m:r>
                      <a:rPr lang="en-US" b="0" i="1" smtClean="0">
                        <a:latin typeface="Cambria Math" panose="02040503050406030204" pitchFamily="18" charset="0"/>
                      </a:rPr>
                      <m:t>𝑥</m:t>
                    </m:r>
                  </m:oMath>
                </a14:m>
                <a:r>
                  <a:rPr lang="en-US" dirty="0"/>
                  <a:t> options for this </a:t>
                </a:r>
              </a:p>
              <a:p>
                <a:r>
                  <a:rPr lang="en-US" dirty="0"/>
                  <a:t>Step 2: Put the subset in order.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m:t>
                    </m:r>
                  </m:oMath>
                </a14:m>
                <a:r>
                  <a:rPr lang="en-US" dirty="0"/>
                  <a:t> ways to arrange </a:t>
                </a:r>
                <a14:m>
                  <m:oMath xmlns:m="http://schemas.openxmlformats.org/officeDocument/2006/math">
                    <m:r>
                      <a:rPr lang="en-US" b="0" i="1" dirty="0" smtClean="0">
                        <a:latin typeface="Cambria Math" panose="02040503050406030204" pitchFamily="18" charset="0"/>
                      </a:rPr>
                      <m:t>3</m:t>
                    </m:r>
                  </m:oMath>
                </a14:m>
                <a:r>
                  <a:rPr lang="en-US" dirty="0"/>
                  <a:t> people</a:t>
                </a:r>
              </a:p>
              <a:p>
                <a:endParaRPr lang="en-US" sz="1500" dirty="0"/>
              </a:p>
              <a:p>
                <a:r>
                  <a:rPr lang="en-US" dirty="0"/>
                  <a:t>Both approaches better give us the same number, so:</a:t>
                </a:r>
              </a:p>
              <a:p>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20</m:t>
                        </m:r>
                        <m:r>
                          <a:rPr lang="en-US" i="1">
                            <a:latin typeface="Cambria Math" panose="02040503050406030204" pitchFamily="18" charset="0"/>
                          </a:rPr>
                          <m:t>,</m:t>
                        </m:r>
                        <m:r>
                          <a:rPr lang="en-US" b="0" i="1" smtClean="0">
                            <a:latin typeface="Cambria Math" panose="02040503050406030204" pitchFamily="18" charset="0"/>
                          </a:rPr>
                          <m:t>3</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20</m:t>
                        </m:r>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20</m:t>
                            </m:r>
                            <m:r>
                              <a:rPr lang="en-US" b="0" i="1" smtClean="0">
                                <a:latin typeface="Cambria Math" panose="02040503050406030204" pitchFamily="18" charset="0"/>
                              </a:rPr>
                              <m:t>−</m:t>
                            </m:r>
                            <m:r>
                              <a:rPr lang="en-US" b="0" i="1" smtClean="0">
                                <a:latin typeface="Cambria Math" panose="02040503050406030204" pitchFamily="18" charset="0"/>
                              </a:rPr>
                              <m:t>3</m:t>
                            </m:r>
                          </m:e>
                        </m:d>
                        <m:r>
                          <a:rPr lang="en-US" b="0" i="1" smtClean="0">
                            <a:latin typeface="Cambria Math" panose="02040503050406030204" pitchFamily="18" charset="0"/>
                          </a:rPr>
                          <m:t>!</m:t>
                        </m:r>
                      </m:den>
                    </m:f>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814479E8-1CC4-4CD8-98B8-E3C8A8D9E09E}"/>
                  </a:ext>
                </a:extLst>
              </p:cNvPr>
              <p:cNvSpPr>
                <a:spLocks noGrp="1" noRot="1" noChangeAspect="1" noMove="1" noResize="1" noEditPoints="1" noAdjustHandles="1" noChangeArrowheads="1" noChangeShapeType="1" noTextEdit="1"/>
              </p:cNvSpPr>
              <p:nvPr>
                <p:ph idx="1"/>
              </p:nvPr>
            </p:nvSpPr>
            <p:spPr>
              <a:xfrm>
                <a:off x="575240" y="1463857"/>
                <a:ext cx="11491842" cy="4845504"/>
              </a:xfrm>
              <a:blipFill>
                <a:blip r:embed="rId3"/>
                <a:stretch>
                  <a:fillRect l="-1485" t="-21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1C5C8AA-7B03-1333-74AC-488C088E5983}"/>
                  </a:ext>
                </a:extLst>
              </p:cNvPr>
              <p:cNvSpPr txBox="1"/>
              <p:nvPr/>
            </p:nvSpPr>
            <p:spPr>
              <a:xfrm>
                <a:off x="4825190" y="5417893"/>
                <a:ext cx="6815016" cy="1230658"/>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So the number of size-3 subsets of a size-20 set is:</a:t>
                </a: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20</m:t>
                              </m:r>
                              <m:r>
                                <a:rPr lang="en-US" sz="2400" i="1">
                                  <a:latin typeface="Cambria Math" panose="02040503050406030204" pitchFamily="18" charset="0"/>
                                </a:rPr>
                                <m:t>,</m:t>
                              </m:r>
                              <m:r>
                                <a:rPr lang="en-US" sz="2400" b="0" i="1" smtClean="0">
                                  <a:latin typeface="Cambria Math" panose="02040503050406030204" pitchFamily="18" charset="0"/>
                                </a:rPr>
                                <m:t>3</m:t>
                              </m:r>
                            </m:e>
                          </m:d>
                        </m:num>
                        <m:den>
                          <m:r>
                            <a:rPr lang="en-US" sz="2400" b="0" i="1" smtClean="0">
                              <a:latin typeface="Cambria Math" panose="02040503050406030204" pitchFamily="18" charset="0"/>
                            </a:rPr>
                            <m:t>3</m:t>
                          </m:r>
                          <m:r>
                            <a:rPr lang="en-US" sz="2400" b="0" i="1" smtClean="0">
                              <a:latin typeface="Cambria Math" panose="02040503050406030204" pitchFamily="18" charset="0"/>
                            </a:rPr>
                            <m:t>!</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20</m:t>
                          </m:r>
                          <m:r>
                            <a:rPr lang="en-US" sz="2400" b="0" i="1" smtClean="0">
                              <a:latin typeface="Cambria Math" panose="02040503050406030204" pitchFamily="18" charset="0"/>
                            </a:rPr>
                            <m:t>!</m:t>
                          </m:r>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20</m:t>
                              </m:r>
                              <m:r>
                                <a:rPr lang="en-US" sz="2400" b="0" i="1" smtClean="0">
                                  <a:latin typeface="Cambria Math" panose="02040503050406030204" pitchFamily="18" charset="0"/>
                                </a:rPr>
                                <m:t>−</m:t>
                              </m:r>
                              <m:r>
                                <a:rPr lang="en-US" sz="2400" b="0" i="1" smtClean="0">
                                  <a:latin typeface="Cambria Math" panose="02040503050406030204" pitchFamily="18" charset="0"/>
                                </a:rPr>
                                <m:t>3</m:t>
                              </m:r>
                            </m:e>
                          </m:d>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m:t>
                          </m:r>
                        </m:den>
                      </m:f>
                    </m:oMath>
                  </m:oMathPara>
                </a14:m>
                <a:endParaRPr lang="en-US" sz="2400" dirty="0">
                  <a:latin typeface="Segoe UI Semilight" panose="020B0402040204020203" pitchFamily="34" charset="0"/>
                  <a:cs typeface="Segoe UI Semilight" panose="020B0402040204020203" pitchFamily="34" charset="0"/>
                </a:endParaRPr>
              </a:p>
            </p:txBody>
          </p:sp>
        </mc:Choice>
        <mc:Fallback>
          <p:sp>
            <p:nvSpPr>
              <p:cNvPr id="4" name="TextBox 3">
                <a:extLst>
                  <a:ext uri="{FF2B5EF4-FFF2-40B4-BE49-F238E27FC236}">
                    <a16:creationId xmlns:a16="http://schemas.microsoft.com/office/drawing/2014/main" id="{E1C5C8AA-7B03-1333-74AC-488C088E5983}"/>
                  </a:ext>
                </a:extLst>
              </p:cNvPr>
              <p:cNvSpPr txBox="1">
                <a:spLocks noRot="1" noChangeAspect="1" noMove="1" noResize="1" noEditPoints="1" noAdjustHandles="1" noChangeArrowheads="1" noChangeShapeType="1" noTextEdit="1"/>
              </p:cNvSpPr>
              <p:nvPr/>
            </p:nvSpPr>
            <p:spPr>
              <a:xfrm>
                <a:off x="4825190" y="5417893"/>
                <a:ext cx="6815016" cy="1230658"/>
              </a:xfrm>
              <a:prstGeom prst="rect">
                <a:avLst/>
              </a:prstGeom>
              <a:blipFill>
                <a:blip r:embed="rId4"/>
                <a:stretch>
                  <a:fillRect l="-1248" t="-2415" r="-891"/>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24765201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CB3AE9-C4ED-4727-B1E5-52C378148F1D}"/>
              </a:ext>
            </a:extLst>
          </p:cNvPr>
          <p:cNvSpPr>
            <a:spLocks noGrp="1"/>
          </p:cNvSpPr>
          <p:nvPr>
            <p:ph type="title"/>
          </p:nvPr>
        </p:nvSpPr>
        <p:spPr/>
        <p:txBody>
          <a:bodyPr/>
          <a:lstStyle/>
          <a:p>
            <a:r>
              <a:rPr lang="en-US" dirty="0"/>
              <a:t>Books, revisited</a:t>
            </a:r>
          </a:p>
        </p:txBody>
      </p:sp>
      <p:sp>
        <p:nvSpPr>
          <p:cNvPr id="5" name="Content Placeholder 4">
            <a:extLst>
              <a:ext uri="{FF2B5EF4-FFF2-40B4-BE49-F238E27FC236}">
                <a16:creationId xmlns:a16="http://schemas.microsoft.com/office/drawing/2014/main" id="{ACC879A2-F02E-4F63-A4C4-C8138D84248D}"/>
              </a:ext>
            </a:extLst>
          </p:cNvPr>
          <p:cNvSpPr>
            <a:spLocks noGrp="1"/>
          </p:cNvSpPr>
          <p:nvPr>
            <p:ph idx="1"/>
          </p:nvPr>
        </p:nvSpPr>
        <p:spPr/>
        <p:txBody>
          <a:bodyPr/>
          <a:lstStyle/>
          <a:p>
            <a:r>
              <a:rPr lang="en-US" dirty="0"/>
              <a:t>Remember the books problem from lecture 1? Books 1,2,3,4,5 need to be assigned to Alice, Bob, and Charlie (each book to exactly one person).</a:t>
            </a:r>
          </a:p>
          <a:p>
            <a:r>
              <a:rPr lang="en-US" dirty="0"/>
              <a:t>Now that we know combinations, try a sequential process approach. It won’t be as nice as the change of perspective, but we can make it work.</a:t>
            </a:r>
          </a:p>
          <a:p>
            <a:endParaRPr lang="en-US" dirty="0"/>
          </a:p>
          <a:p>
            <a:r>
              <a:rPr lang="en-US" dirty="0"/>
              <a:t>Break into cases based on how many books Alice gets, use the sum rule to combine.</a:t>
            </a:r>
          </a:p>
        </p:txBody>
      </p:sp>
    </p:spTree>
    <p:extLst>
      <p:ext uri="{BB962C8B-B14F-4D97-AF65-F5344CB8AC3E}">
        <p14:creationId xmlns:p14="http://schemas.microsoft.com/office/powerpoint/2010/main" val="10943995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7376-E043-4402-B844-64C0FE7F7943}"/>
              </a:ext>
            </a:extLst>
          </p:cNvPr>
          <p:cNvSpPr>
            <a:spLocks noGrp="1"/>
          </p:cNvSpPr>
          <p:nvPr>
            <p:ph type="title"/>
          </p:nvPr>
        </p:nvSpPr>
        <p:spPr/>
        <p:txBody>
          <a:bodyPr/>
          <a:lstStyle/>
          <a:p>
            <a:r>
              <a:rPr lang="en-US" dirty="0"/>
              <a:t>Books, revisited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82DA-5C74-4819-A6E5-29AB2FEFBBFC}"/>
                  </a:ext>
                </a:extLst>
              </p:cNvPr>
              <p:cNvSpPr>
                <a:spLocks noGrp="1"/>
              </p:cNvSpPr>
              <p:nvPr>
                <p:ph idx="1"/>
              </p:nvPr>
            </p:nvSpPr>
            <p:spPr/>
            <p:txBody>
              <a:bodyPr/>
              <a:lstStyle/>
              <a:p>
                <a:r>
                  <a:rPr lang="en-US" dirty="0"/>
                  <a:t>Step 1: give Alice gets </a:t>
                </a:r>
                <a14:m>
                  <m:oMath xmlns:m="http://schemas.openxmlformats.org/officeDocument/2006/math">
                    <m:r>
                      <a:rPr lang="en-US" b="0" i="1" smtClean="0">
                        <a:latin typeface="Cambria Math" panose="02040503050406030204" pitchFamily="18" charset="0"/>
                      </a:rPr>
                      <m:t>0</m:t>
                    </m:r>
                  </m:oMath>
                </a14:m>
                <a:r>
                  <a:rPr lang="en-US" dirty="0"/>
                  <a:t> books (1 way to do this)</a:t>
                </a:r>
              </a:p>
              <a:p>
                <a:r>
                  <a:rPr lang="en-US" dirty="0"/>
                  <a:t>Step 2: give Bob a subset of the remaining books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a14:m>
                <a:r>
                  <a:rPr lang="en-US" dirty="0"/>
                  <a:t> ways.</a:t>
                </a:r>
              </a:p>
              <a:p>
                <a:r>
                  <a:rPr lang="en-US" dirty="0"/>
                  <a:t>Step 3: give Charlie the remaining books (no choice – 1 way)</a:t>
                </a:r>
              </a:p>
              <a:p>
                <a14:m>
                  <m:oMath xmlns:m="http://schemas.openxmlformats.org/officeDocument/2006/math">
                    <m:r>
                      <a:rPr lang="en-US" b="0" i="1" smtClean="0">
                        <a:latin typeface="Cambria Math" panose="02040503050406030204" pitchFamily="18" charset="0"/>
                      </a:rPr>
                      <m:t>+</m:t>
                    </m:r>
                  </m:oMath>
                </a14:m>
                <a:endParaRPr lang="en-US" dirty="0"/>
              </a:p>
              <a:p>
                <a:r>
                  <a:rPr lang="en-US" dirty="0"/>
                  <a:t>Step 1: give Alice </a:t>
                </a:r>
                <a14:m>
                  <m:oMath xmlns:m="http://schemas.openxmlformats.org/officeDocument/2006/math">
                    <m:r>
                      <a:rPr lang="en-US" b="0" i="1" smtClean="0">
                        <a:latin typeface="Cambria Math" panose="02040503050406030204" pitchFamily="18" charset="0"/>
                      </a:rPr>
                      <m:t>1</m:t>
                    </m:r>
                  </m:oMath>
                </a14:m>
                <a:r>
                  <a:rPr lang="en-US" dirty="0"/>
                  <a:t> book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m:t>
                            </m:r>
                          </m:den>
                        </m:f>
                      </m:e>
                    </m:d>
                  </m:oMath>
                </a14:m>
                <a:r>
                  <a:rPr lang="en-US" dirty="0"/>
                  <a:t> ways to do this)</a:t>
                </a:r>
              </a:p>
              <a:p>
                <a:r>
                  <a:rPr lang="en-US" dirty="0"/>
                  <a:t>Step 2: give Bob a subset of the </a:t>
                </a:r>
                <a14:m>
                  <m:oMath xmlns:m="http://schemas.openxmlformats.org/officeDocument/2006/math">
                    <m:r>
                      <a:rPr lang="en-US" b="0" i="1" smtClean="0">
                        <a:latin typeface="Cambria Math" panose="02040503050406030204" pitchFamily="18" charset="0"/>
                      </a:rPr>
                      <m:t>4</m:t>
                    </m:r>
                  </m:oMath>
                </a14:m>
                <a:r>
                  <a:rPr lang="en-US" dirty="0"/>
                  <a:t> remaining books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m:t>
                        </m:r>
                      </m:sup>
                    </m:sSup>
                  </m:oMath>
                </a14:m>
                <a:r>
                  <a:rPr lang="en-US" dirty="0"/>
                  <a:t> ways.</a:t>
                </a:r>
              </a:p>
              <a:p>
                <a:r>
                  <a:rPr lang="en-US" dirty="0"/>
                  <a:t>Step 3: give Charlie the remaining books (no choice – 1 way)</a:t>
                </a:r>
              </a:p>
              <a:p>
                <a14:m>
                  <m:oMath xmlns:m="http://schemas.openxmlformats.org/officeDocument/2006/math">
                    <m:r>
                      <a:rPr lang="en-US" b="0" i="1" smtClean="0">
                        <a:latin typeface="Cambria Math" panose="02040503050406030204" pitchFamily="18" charset="0"/>
                      </a:rPr>
                      <m:t>+ …</m:t>
                    </m:r>
                  </m:oMath>
                </a14:m>
                <a:endParaRPr lang="en-US" dirty="0"/>
              </a:p>
            </p:txBody>
          </p:sp>
        </mc:Choice>
        <mc:Fallback xmlns="">
          <p:sp>
            <p:nvSpPr>
              <p:cNvPr id="3" name="Content Placeholder 2">
                <a:extLst>
                  <a:ext uri="{FF2B5EF4-FFF2-40B4-BE49-F238E27FC236}">
                    <a16:creationId xmlns:a16="http://schemas.microsoft.com/office/drawing/2014/main" id="{867082DA-5C74-4819-A6E5-29AB2FEFBBF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79294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3A4-3E4D-47D9-AEED-1510EA341A0A}"/>
              </a:ext>
            </a:extLst>
          </p:cNvPr>
          <p:cNvSpPr>
            <a:spLocks noGrp="1"/>
          </p:cNvSpPr>
          <p:nvPr>
            <p:ph type="title"/>
          </p:nvPr>
        </p:nvSpPr>
        <p:spPr/>
        <p:txBody>
          <a:bodyPr/>
          <a:lstStyle/>
          <a:p>
            <a:r>
              <a:rPr lang="en-US" dirty="0"/>
              <a:t>Books, revisited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6E4EDB-BC8D-45FF-AE31-FA29C0E486E7}"/>
                  </a:ext>
                </a:extLst>
              </p:cNvPr>
              <p:cNvSpPr>
                <a:spLocks noGrp="1"/>
              </p:cNvSpPr>
              <p:nvPr>
                <p:ph idx="1"/>
              </p:nvPr>
            </p:nvSpPr>
            <p:spPr/>
            <p:txBody>
              <a:bodyPr/>
              <a:lstStyle/>
              <a:p>
                <a:r>
                  <a:rPr lang="en-US" dirty="0"/>
                  <a:t>Add all the options together</a:t>
                </a:r>
              </a:p>
              <a:p>
                <a:endParaRPr lang="en-US" dirty="0"/>
              </a:p>
              <a:p>
                <a14:m>
                  <m:oMath xmlns:m="http://schemas.openxmlformats.org/officeDocument/2006/math">
                    <m:r>
                      <a:rPr lang="en-US" sz="2400" b="0" i="1" smtClean="0">
                        <a:latin typeface="Cambria Math" panose="02040503050406030204" pitchFamily="18" charset="0"/>
                      </a:rPr>
                      <m:t>1</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5</m:t>
                        </m:r>
                      </m:sup>
                    </m:sSup>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f>
                          <m:fPr>
                            <m:type m:val="noBa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m:t>
                            </m:r>
                          </m:den>
                        </m:f>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4</m:t>
                        </m:r>
                      </m:sup>
                    </m:sSup>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2</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3</m:t>
                        </m:r>
                      </m:sup>
                    </m:sSup>
                    <m:r>
                      <a:rPr lang="en-US" sz="2400" i="1">
                        <a:latin typeface="Cambria Math" panose="02040503050406030204" pitchFamily="18" charset="0"/>
                      </a:rPr>
                      <m:t>⋅</m:t>
                    </m:r>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3</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2</m:t>
                        </m:r>
                      </m:sup>
                    </m:sSup>
                    <m:r>
                      <a:rPr lang="en-US" sz="2400" i="1">
                        <a:latin typeface="Cambria Math" panose="02040503050406030204" pitchFamily="18" charset="0"/>
                      </a:rPr>
                      <m:t>⋅</m:t>
                    </m:r>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4</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1</m:t>
                        </m:r>
                      </m:sup>
                    </m:sSup>
                    <m:r>
                      <a:rPr lang="en-US" sz="2400" i="1">
                        <a:latin typeface="Cambria Math" panose="02040503050406030204" pitchFamily="18" charset="0"/>
                      </a:rPr>
                      <m:t>⋅</m:t>
                    </m:r>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5</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0</m:t>
                        </m:r>
                      </m:sup>
                    </m:sSup>
                    <m:r>
                      <a:rPr lang="en-US" sz="2400" i="1">
                        <a:latin typeface="Cambria Math" panose="02040503050406030204" pitchFamily="18" charset="0"/>
                      </a:rPr>
                      <m:t>⋅</m:t>
                    </m:r>
                    <m:r>
                      <a:rPr lang="en-US" sz="2400" i="1">
                        <a:latin typeface="Cambria Math" panose="02040503050406030204" pitchFamily="18" charset="0"/>
                      </a:rPr>
                      <m:t>1</m:t>
                    </m:r>
                  </m:oMath>
                </a14:m>
                <a:endParaRPr lang="en-US" sz="2400" dirty="0"/>
              </a:p>
              <a:p>
                <a:endParaRPr lang="en-US" sz="2400" dirty="0"/>
              </a:p>
              <a:p>
                <a:r>
                  <a:rPr lang="en-US" sz="2400" dirty="0"/>
                  <a:t>If you plug and chug, you’ll get the number we got last time. It took quite a bit of work, but we got there! </a:t>
                </a:r>
              </a:p>
            </p:txBody>
          </p:sp>
        </mc:Choice>
        <mc:Fallback xmlns="">
          <p:sp>
            <p:nvSpPr>
              <p:cNvPr id="3" name="Content Placeholder 2">
                <a:extLst>
                  <a:ext uri="{FF2B5EF4-FFF2-40B4-BE49-F238E27FC236}">
                    <a16:creationId xmlns:a16="http://schemas.microsoft.com/office/drawing/2014/main" id="{856E4EDB-BC8D-45FF-AE31-FA29C0E486E7}"/>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580734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312_template</Template>
  <TotalTime>32216</TotalTime>
  <Words>7481</Words>
  <Application>Microsoft Office PowerPoint</Application>
  <PresentationFormat>Widescreen</PresentationFormat>
  <Paragraphs>927</Paragraphs>
  <Slides>92</Slides>
  <Notes>73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92</vt:i4>
      </vt:variant>
    </vt:vector>
  </HeadingPairs>
  <TitlesOfParts>
    <vt:vector size="103" baseType="lpstr">
      <vt:lpstr>Aptos</vt:lpstr>
      <vt:lpstr>Arial</vt:lpstr>
      <vt:lpstr>Cambria Math</vt:lpstr>
      <vt:lpstr>Segoe UI</vt:lpstr>
      <vt:lpstr>Segoe UI Light</vt:lpstr>
      <vt:lpstr>Segoe UI Semibold</vt:lpstr>
      <vt:lpstr>Segoe UI Semilight</vt:lpstr>
      <vt:lpstr>Tw Cen MT</vt:lpstr>
      <vt:lpstr>Wingdings</vt:lpstr>
      <vt:lpstr>Wingdings 3</vt:lpstr>
      <vt:lpstr>Integral</vt:lpstr>
      <vt:lpstr>More Counting! </vt:lpstr>
      <vt:lpstr>Announcements</vt:lpstr>
      <vt:lpstr>Announcements</vt:lpstr>
      <vt:lpstr>Where Are We?</vt:lpstr>
      <vt:lpstr>Recap: k-permutation</vt:lpstr>
      <vt:lpstr>Picture Time 📸</vt:lpstr>
      <vt:lpstr>Picture Time 📸 (but change it slightly)</vt:lpstr>
      <vt:lpstr>Clever approach – count two ways</vt:lpstr>
      <vt:lpstr>Clever approach – count two ways</vt:lpstr>
      <vt:lpstr>Number of Subsets - k-combination</vt:lpstr>
      <vt:lpstr>Another approach for deriving k-combinations</vt:lpstr>
      <vt:lpstr>Another approach for deriving k-combinations</vt:lpstr>
      <vt:lpstr>Path Counting 🏔️</vt:lpstr>
      <vt:lpstr>Path Counting</vt:lpstr>
      <vt:lpstr>Path Counting</vt:lpstr>
      <vt:lpstr>Path Counting</vt:lpstr>
      <vt:lpstr>Path Counting</vt:lpstr>
      <vt:lpstr>Path Counting</vt:lpstr>
      <vt:lpstr>Path Counting</vt:lpstr>
      <vt:lpstr>Path Counting</vt:lpstr>
      <vt:lpstr>Binomial Theorem another application of combinations!</vt:lpstr>
      <vt:lpstr>Binomial Theorem</vt:lpstr>
      <vt:lpstr>Binomial Theorem</vt:lpstr>
      <vt:lpstr>Binomial Theorem</vt:lpstr>
      <vt:lpstr>Some intuition</vt:lpstr>
      <vt:lpstr>Some intuition</vt:lpstr>
      <vt:lpstr>So What?</vt:lpstr>
      <vt:lpstr>What if there are some duplicate/identical items and the rest are distinct? </vt:lpstr>
      <vt:lpstr>Rearranging Distinct Elements</vt:lpstr>
      <vt:lpstr>Rearranging Distinct Elements</vt:lpstr>
      <vt:lpstr>Rearranging With Duplicates</vt:lpstr>
      <vt:lpstr>Rearranging With Duplicates</vt:lpstr>
      <vt:lpstr>Rearranging With Duplicates (approach 1)</vt:lpstr>
      <vt:lpstr>Rearranging With Duplicates (approach 1)</vt:lpstr>
      <vt:lpstr>Rearranging With Duplicates (approach 2) </vt:lpstr>
      <vt:lpstr>Rearranging With Duplicates (approach 2) </vt:lpstr>
      <vt:lpstr>Rearranging With Duplicates (approach 2) </vt:lpstr>
      <vt:lpstr>Rearranging With Duplicates</vt:lpstr>
      <vt:lpstr>Principle of Inclusion-Exclusion</vt:lpstr>
      <vt:lpstr>Recall: Sum Rule</vt:lpstr>
      <vt:lpstr>Recall: Sum Rule</vt:lpstr>
      <vt:lpstr>What if the sets overlap?</vt:lpstr>
      <vt:lpstr>What if the sets overlap?</vt:lpstr>
      <vt:lpstr>What if the sets overlap?</vt:lpstr>
      <vt:lpstr>What if the sets overlap?</vt:lpstr>
      <vt:lpstr>What if the sets overlap?</vt:lpstr>
      <vt:lpstr>What if the sets overlap?</vt:lpstr>
      <vt:lpstr>What if the sets overlap?</vt:lpstr>
      <vt:lpstr>Principle of Inclusion-Exclusion</vt:lpstr>
      <vt:lpstr>Principle of Inclusion-Exclusion</vt:lpstr>
      <vt:lpstr>Principle of Inclusion-Exclusion</vt:lpstr>
      <vt:lpstr>Principle of Inclusion-Exclusion</vt:lpstr>
      <vt:lpstr>Principle of Inclusion-Exclusion</vt:lpstr>
      <vt:lpstr>Principle of Inclusion-Exclusion</vt:lpstr>
      <vt:lpstr>Principle of Inclusion-Exclusion</vt:lpstr>
      <vt:lpstr>Principle of Inclusion-Exclusion</vt:lpstr>
      <vt:lpstr>Principle of Inclusion-Exclusion</vt:lpstr>
      <vt:lpstr>Principle of Inclusion-Exclusion</vt:lpstr>
      <vt:lpstr>Principle of Inclusion-Exclusion</vt:lpstr>
      <vt:lpstr>Principle of Inclusion-Exclusion</vt:lpstr>
      <vt:lpstr>In general:</vt:lpstr>
      <vt:lpstr>Principle of Inclusion-Exclusion</vt:lpstr>
      <vt:lpstr>Example</vt:lpstr>
      <vt:lpstr>Example</vt:lpstr>
      <vt:lpstr>Example</vt:lpstr>
      <vt:lpstr>Example</vt:lpstr>
      <vt:lpstr>Example</vt:lpstr>
      <vt:lpstr>Example</vt:lpstr>
      <vt:lpstr>Practical tips</vt:lpstr>
      <vt:lpstr>Practical tips</vt:lpstr>
      <vt:lpstr>Summary</vt:lpstr>
      <vt:lpstr>More examples</vt:lpstr>
      <vt:lpstr>Cards A lot of counting problems deal with cards! </vt:lpstr>
      <vt:lpstr>Cards A lot of counting problems deal with cards! </vt:lpstr>
      <vt:lpstr>Five-card “flushes”</vt:lpstr>
      <vt:lpstr>Five-card “flushes”</vt:lpstr>
      <vt:lpstr>How many 5-card hands have at least 3 aces?</vt:lpstr>
      <vt:lpstr>Sleuth’s Criterion How to check if we counted correctly?</vt:lpstr>
      <vt:lpstr>Sleuth’s Criterion (in context) How to check if we counted correctly?</vt:lpstr>
      <vt:lpstr>How many 5-card hands have at least 3 aces?</vt:lpstr>
      <vt:lpstr>How many 5-card hands have at least 3 aces?</vt:lpstr>
      <vt:lpstr>Fixing The Overcounting</vt:lpstr>
      <vt:lpstr>How many 5-card hands have at least 3 aces?</vt:lpstr>
      <vt:lpstr>How many 5-card hands have at least 3 aces?</vt:lpstr>
      <vt:lpstr>How many 5-card hands have at least 3 aces?</vt:lpstr>
      <vt:lpstr>How many 5-card hands have at least 3 aces?</vt:lpstr>
      <vt:lpstr>How many 5-card hands have at least 3 aces?</vt:lpstr>
      <vt:lpstr>Takeaway</vt:lpstr>
      <vt:lpstr>Extra Practice</vt:lpstr>
      <vt:lpstr>Books, revisited</vt:lpstr>
      <vt:lpstr>Books, revisited</vt:lpstr>
      <vt:lpstr>Books, revisited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Counting</dc:title>
  <dc:creator>rtweber2</dc:creator>
  <cp:lastModifiedBy>Jolie Zhou</cp:lastModifiedBy>
  <cp:revision>71</cp:revision>
  <cp:lastPrinted>2023-03-28T18:24:05Z</cp:lastPrinted>
  <dcterms:created xsi:type="dcterms:W3CDTF">2021-03-26T20:50:20Z</dcterms:created>
  <dcterms:modified xsi:type="dcterms:W3CDTF">2026-06-24T20:18:15Z</dcterms:modified>
</cp:coreProperties>
</file>