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79"/>
  </p:notesMasterIdLst>
  <p:sldIdLst>
    <p:sldId id="330" r:id="rId2"/>
    <p:sldId id="256" r:id="rId3"/>
    <p:sldId id="331" r:id="rId4"/>
    <p:sldId id="260" r:id="rId5"/>
    <p:sldId id="365" r:id="rId6"/>
    <p:sldId id="1109" r:id="rId7"/>
    <p:sldId id="363" r:id="rId8"/>
    <p:sldId id="264" r:id="rId9"/>
    <p:sldId id="332" r:id="rId10"/>
    <p:sldId id="1110" r:id="rId11"/>
    <p:sldId id="990" r:id="rId12"/>
    <p:sldId id="998" r:id="rId13"/>
    <p:sldId id="1117" r:id="rId14"/>
    <p:sldId id="1136" r:id="rId15"/>
    <p:sldId id="1141" r:id="rId16"/>
    <p:sldId id="1124" r:id="rId17"/>
    <p:sldId id="1121" r:id="rId18"/>
    <p:sldId id="1135" r:id="rId19"/>
    <p:sldId id="1130" r:id="rId20"/>
    <p:sldId id="335" r:id="rId21"/>
    <p:sldId id="336" r:id="rId22"/>
    <p:sldId id="337" r:id="rId23"/>
    <p:sldId id="1111" r:id="rId24"/>
    <p:sldId id="390" r:id="rId25"/>
    <p:sldId id="388" r:id="rId26"/>
    <p:sldId id="389" r:id="rId27"/>
    <p:sldId id="391" r:id="rId28"/>
    <p:sldId id="340" r:id="rId29"/>
    <p:sldId id="392" r:id="rId30"/>
    <p:sldId id="394" r:id="rId31"/>
    <p:sldId id="393" r:id="rId32"/>
    <p:sldId id="341" r:id="rId33"/>
    <p:sldId id="404" r:id="rId34"/>
    <p:sldId id="408" r:id="rId35"/>
    <p:sldId id="407" r:id="rId36"/>
    <p:sldId id="405" r:id="rId37"/>
    <p:sldId id="406" r:id="rId38"/>
    <p:sldId id="1138" r:id="rId39"/>
    <p:sldId id="1137" r:id="rId40"/>
    <p:sldId id="342" r:id="rId41"/>
    <p:sldId id="395" r:id="rId42"/>
    <p:sldId id="396" r:id="rId43"/>
    <p:sldId id="353" r:id="rId44"/>
    <p:sldId id="344" r:id="rId45"/>
    <p:sldId id="397" r:id="rId46"/>
    <p:sldId id="398" r:id="rId47"/>
    <p:sldId id="356" r:id="rId48"/>
    <p:sldId id="357" r:id="rId49"/>
    <p:sldId id="358" r:id="rId50"/>
    <p:sldId id="409" r:id="rId51"/>
    <p:sldId id="1144" r:id="rId52"/>
    <p:sldId id="375" r:id="rId53"/>
    <p:sldId id="376" r:id="rId54"/>
    <p:sldId id="261" r:id="rId55"/>
    <p:sldId id="400" r:id="rId56"/>
    <p:sldId id="1142" r:id="rId57"/>
    <p:sldId id="263" r:id="rId58"/>
    <p:sldId id="378" r:id="rId59"/>
    <p:sldId id="1145" r:id="rId60"/>
    <p:sldId id="1076" r:id="rId61"/>
    <p:sldId id="1143" r:id="rId62"/>
    <p:sldId id="266" r:id="rId63"/>
    <p:sldId id="1140" r:id="rId64"/>
    <p:sldId id="380" r:id="rId65"/>
    <p:sldId id="379" r:id="rId66"/>
    <p:sldId id="414" r:id="rId67"/>
    <p:sldId id="413" r:id="rId68"/>
    <p:sldId id="412" r:id="rId69"/>
    <p:sldId id="411" r:id="rId70"/>
    <p:sldId id="381" r:id="rId71"/>
    <p:sldId id="383" r:id="rId72"/>
    <p:sldId id="1094" r:id="rId73"/>
    <p:sldId id="384" r:id="rId74"/>
    <p:sldId id="348" r:id="rId75"/>
    <p:sldId id="347" r:id="rId76"/>
    <p:sldId id="350" r:id="rId77"/>
    <p:sldId id="351"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2E76"/>
    <a:srgbClr val="7D5CC0"/>
    <a:srgbClr val="A48D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885" autoAdjust="0"/>
    <p:restoredTop sz="67125" autoAdjust="0"/>
  </p:normalViewPr>
  <p:slideViewPr>
    <p:cSldViewPr snapToGrid="0">
      <p:cViewPr varScale="1">
        <p:scale>
          <a:sx n="86" d="100"/>
          <a:sy n="8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23A9C6-EE7C-4524-A332-ED3EFC905080}" type="datetimeFigureOut">
              <a:rPr lang="en-US" smtClean="0"/>
              <a:t>6/21/2026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DBBC5D-E0FA-4E69-A178-505D1CF70151}" type="slidenum">
              <a:rPr lang="en-US" smtClean="0"/>
              <a:t>‹#›</a:t>
            </a:fld>
            <a:endParaRPr lang="en-US"/>
          </a:p>
        </p:txBody>
      </p:sp>
    </p:spTree>
    <p:extLst>
      <p:ext uri="{BB962C8B-B14F-4D97-AF65-F5344CB8AC3E}">
        <p14:creationId xmlns:p14="http://schemas.microsoft.com/office/powerpoint/2010/main" val="3601167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WjYqN4kGXQA"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F8DADB-08B8-674F-B7D9-7A1ACF1733EC}" type="slidenum">
              <a:rPr lang="en-US" smtClean="0"/>
              <a:t>6</a:t>
            </a:fld>
            <a:endParaRPr lang="en-US"/>
          </a:p>
        </p:txBody>
      </p:sp>
    </p:spTree>
    <p:extLst>
      <p:ext uri="{BB962C8B-B14F-4D97-AF65-F5344CB8AC3E}">
        <p14:creationId xmlns:p14="http://schemas.microsoft.com/office/powerpoint/2010/main" val="3280703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01857-91FC-BDA8-0AED-25D88B3C73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286BFB-5DFB-8262-9E5A-CE843AAA35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ED878F-656F-D88A-D85E-289AE44EEBED}"/>
              </a:ext>
            </a:extLst>
          </p:cNvPr>
          <p:cNvSpPr>
            <a:spLocks noGrp="1"/>
          </p:cNvSpPr>
          <p:nvPr>
            <p:ph type="body" idx="1"/>
          </p:nvPr>
        </p:nvSpPr>
        <p:spPr/>
        <p:txBody>
          <a:bodyPr/>
          <a:lstStyle/>
          <a:p>
            <a:r>
              <a:rPr lang="en-US" dirty="0"/>
              <a:t>But if you want help getting started on homework, you need to first make a sincere and serious effort to solve it on your own. If you don’t do that, you won’t really learn.</a:t>
            </a:r>
          </a:p>
        </p:txBody>
      </p:sp>
      <p:sp>
        <p:nvSpPr>
          <p:cNvPr id="4" name="Slide Number Placeholder 3">
            <a:extLst>
              <a:ext uri="{FF2B5EF4-FFF2-40B4-BE49-F238E27FC236}">
                <a16:creationId xmlns:a16="http://schemas.microsoft.com/office/drawing/2014/main" id="{D41F6519-430B-1F74-A396-5E0C5CC6C2FB}"/>
              </a:ext>
            </a:extLst>
          </p:cNvPr>
          <p:cNvSpPr>
            <a:spLocks noGrp="1"/>
          </p:cNvSpPr>
          <p:nvPr>
            <p:ph type="sldNum" sz="quarter" idx="5"/>
          </p:nvPr>
        </p:nvSpPr>
        <p:spPr/>
        <p:txBody>
          <a:bodyPr/>
          <a:lstStyle/>
          <a:p>
            <a:fld id="{7CF8DADB-08B8-674F-B7D9-7A1ACF1733EC}" type="slidenum">
              <a:rPr lang="en-US" smtClean="0"/>
              <a:t>18</a:t>
            </a:fld>
            <a:endParaRPr lang="en-US"/>
          </a:p>
        </p:txBody>
      </p:sp>
    </p:spTree>
    <p:extLst>
      <p:ext uri="{BB962C8B-B14F-4D97-AF65-F5344CB8AC3E}">
        <p14:creationId xmlns:p14="http://schemas.microsoft.com/office/powerpoint/2010/main" val="2993202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B8A64-AB15-81F2-AE15-93EC68DF5A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0EEC6D-BEB2-0FDB-962B-AE98C145EB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4D7A6F-EBA8-92FB-15D2-A2802BC5BC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8AA8BC-84EC-B04C-6153-83B55F3F1A66}"/>
              </a:ext>
            </a:extLst>
          </p:cNvPr>
          <p:cNvSpPr>
            <a:spLocks noGrp="1"/>
          </p:cNvSpPr>
          <p:nvPr>
            <p:ph type="sldNum" sz="quarter" idx="5"/>
          </p:nvPr>
        </p:nvSpPr>
        <p:spPr/>
        <p:txBody>
          <a:bodyPr/>
          <a:lstStyle/>
          <a:p>
            <a:fld id="{7CF8DADB-08B8-674F-B7D9-7A1ACF1733EC}" type="slidenum">
              <a:rPr lang="en-US" smtClean="0"/>
              <a:t>19</a:t>
            </a:fld>
            <a:endParaRPr lang="en-US"/>
          </a:p>
        </p:txBody>
      </p:sp>
    </p:spTree>
    <p:extLst>
      <p:ext uri="{BB962C8B-B14F-4D97-AF65-F5344CB8AC3E}">
        <p14:creationId xmlns:p14="http://schemas.microsoft.com/office/powerpoint/2010/main" val="2857474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Outline of topics for the quarter</a:t>
            </a:r>
          </a:p>
        </p:txBody>
      </p:sp>
      <p:sp>
        <p:nvSpPr>
          <p:cNvPr id="4" name="Slide Number Placeholder 3"/>
          <p:cNvSpPr>
            <a:spLocks noGrp="1"/>
          </p:cNvSpPr>
          <p:nvPr>
            <p:ph type="sldNum" sz="quarter" idx="5"/>
          </p:nvPr>
        </p:nvSpPr>
        <p:spPr/>
        <p:txBody>
          <a:bodyPr/>
          <a:lstStyle/>
          <a:p>
            <a:fld id="{33DBBC5D-E0FA-4E69-A178-505D1CF70151}" type="slidenum">
              <a:rPr lang="en-US" smtClean="0"/>
              <a:t>20</a:t>
            </a:fld>
            <a:endParaRPr lang="en-US"/>
          </a:p>
        </p:txBody>
      </p:sp>
    </p:spTree>
    <p:extLst>
      <p:ext uri="{BB962C8B-B14F-4D97-AF65-F5344CB8AC3E}">
        <p14:creationId xmlns:p14="http://schemas.microsoft.com/office/powerpoint/2010/main" val="301740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Count the ways for something to occur, we can’t always just list out all the possible options and enumerate. </a:t>
            </a:r>
          </a:p>
          <a:p>
            <a:endParaRPr lang="en-US" dirty="0"/>
          </a:p>
          <a:p>
            <a:r>
              <a:rPr lang="en-US" dirty="0"/>
              <a:t>Combinatorics is a fancy word for counting techniques. It gives us methods to count more complex situations where we can’t just directly count the number of options.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Where is this useful? Algorithmic analysis? For example, what is the max number of things we might need to search over till we find what we’re looking for</a:t>
            </a:r>
          </a:p>
          <a:p>
            <a:r>
              <a:rPr lang="en-US" dirty="0"/>
              <a:t>Brute force – checking every possible outcome until we find the .. Counting techniques to count the number of things we might need to search over. . Tells u </a:t>
            </a:r>
            <a:r>
              <a:rPr lang="en-US" dirty="0" err="1"/>
              <a:t>kh</a:t>
            </a:r>
            <a:r>
              <a:rPr lang="en-US" dirty="0"/>
              <a:t>==e </a:t>
            </a:r>
          </a:p>
          <a:p>
            <a:endParaRPr lang="en-US" dirty="0"/>
          </a:p>
          <a:p>
            <a:r>
              <a:rPr lang="en-US" dirty="0"/>
              <a:t>Basics of probability theory. We’re going to get to this in the next few lectures, but generally we’re looking of how likely something </a:t>
            </a:r>
            <a:r>
              <a:rPr lang="en-US" dirty="0" err="1"/>
              <a:t>ocures</a:t>
            </a:r>
            <a:r>
              <a:rPr lang="en-US" dirty="0"/>
              <a:t>.. </a:t>
            </a:r>
          </a:p>
        </p:txBody>
      </p:sp>
      <p:sp>
        <p:nvSpPr>
          <p:cNvPr id="4" name="Slide Number Placeholder 3"/>
          <p:cNvSpPr>
            <a:spLocks noGrp="1"/>
          </p:cNvSpPr>
          <p:nvPr>
            <p:ph type="sldNum" sz="quarter" idx="5"/>
          </p:nvPr>
        </p:nvSpPr>
        <p:spPr/>
        <p:txBody>
          <a:bodyPr/>
          <a:lstStyle/>
          <a:p>
            <a:fld id="{4D86A365-D682-4744-817E-42C211056C14}" type="slidenum">
              <a:rPr lang="en-US" smtClean="0"/>
              <a:t>23</a:t>
            </a:fld>
            <a:endParaRPr lang="en-US"/>
          </a:p>
        </p:txBody>
      </p:sp>
    </p:spTree>
    <p:extLst>
      <p:ext uri="{BB962C8B-B14F-4D97-AF65-F5344CB8AC3E}">
        <p14:creationId xmlns:p14="http://schemas.microsoft.com/office/powerpoint/2010/main" val="21492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a set anyone remember from 311? </a:t>
            </a:r>
          </a:p>
          <a:p>
            <a:endParaRPr lang="en-US" dirty="0"/>
          </a:p>
          <a:p>
            <a:r>
              <a:rPr lang="en-US" dirty="0"/>
              <a:t>It’s a </a:t>
            </a:r>
            <a:r>
              <a:rPr lang="en-US" dirty="0" err="1"/>
              <a:t>unorderd</a:t>
            </a:r>
            <a:r>
              <a:rPr lang="en-US" dirty="0"/>
              <a:t> </a:t>
            </a:r>
            <a:r>
              <a:rPr lang="en-US" dirty="0" err="1"/>
              <a:t>listes</a:t>
            </a:r>
            <a:r>
              <a:rPr lang="en-US" dirty="0"/>
              <a:t> of elements, don’t have repeats.</a:t>
            </a:r>
          </a:p>
          <a:p>
            <a:endParaRPr lang="en-US" dirty="0"/>
          </a:p>
          <a:p>
            <a:r>
              <a:rPr lang="en-US" dirty="0"/>
              <a:t>Does anyone remember what the cardinality of a set is? It’s the number of elements in it!</a:t>
            </a:r>
          </a:p>
          <a:p>
            <a:endParaRPr lang="en-US" dirty="0"/>
          </a:p>
          <a:p>
            <a:r>
              <a:rPr lang="en-US" dirty="0"/>
              <a:t>This set has </a:t>
            </a:r>
            <a:r>
              <a:rPr lang="en-US" dirty="0" err="1"/>
              <a:t>cardinalizty</a:t>
            </a:r>
            <a:r>
              <a:rPr lang="en-US" dirty="0"/>
              <a:t> of 3, it’s size is 3. why is this relevant? Well when we’re talking about counting, we’re really talking about counting the size of set. We’re going to talk in the next few </a:t>
            </a:r>
            <a:r>
              <a:rPr lang="en-US" dirty="0" err="1"/>
              <a:t>lectures,techniques</a:t>
            </a:r>
            <a:r>
              <a:rPr lang="en-US" dirty="0"/>
              <a:t> for counting the size of more complex sets, where we can’t just list out all the options and count it up</a:t>
            </a:r>
          </a:p>
        </p:txBody>
      </p:sp>
      <p:sp>
        <p:nvSpPr>
          <p:cNvPr id="4" name="Slide Number Placeholder 3"/>
          <p:cNvSpPr>
            <a:spLocks noGrp="1"/>
          </p:cNvSpPr>
          <p:nvPr>
            <p:ph type="sldNum" sz="quarter" idx="5"/>
          </p:nvPr>
        </p:nvSpPr>
        <p:spPr/>
        <p:txBody>
          <a:bodyPr/>
          <a:lstStyle/>
          <a:p>
            <a:fld id="{4D86A365-D682-4744-817E-42C211056C14}" type="slidenum">
              <a:rPr lang="en-US" smtClean="0"/>
              <a:t>24</a:t>
            </a:fld>
            <a:endParaRPr lang="en-US"/>
          </a:p>
        </p:txBody>
      </p:sp>
    </p:spTree>
    <p:extLst>
      <p:ext uri="{BB962C8B-B14F-4D97-AF65-F5344CB8AC3E}">
        <p14:creationId xmlns:p14="http://schemas.microsoft.com/office/powerpoint/2010/main" val="3487963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a set anyone remember from 311? </a:t>
            </a:r>
          </a:p>
          <a:p>
            <a:endParaRPr lang="en-US" dirty="0"/>
          </a:p>
          <a:p>
            <a:r>
              <a:rPr lang="en-US" dirty="0"/>
              <a:t>It’s a </a:t>
            </a:r>
            <a:r>
              <a:rPr lang="en-US" dirty="0" err="1"/>
              <a:t>unorderd</a:t>
            </a:r>
            <a:r>
              <a:rPr lang="en-US" dirty="0"/>
              <a:t> </a:t>
            </a:r>
            <a:r>
              <a:rPr lang="en-US" dirty="0" err="1"/>
              <a:t>listes</a:t>
            </a:r>
            <a:r>
              <a:rPr lang="en-US" dirty="0"/>
              <a:t> of elements, don’t have repeats.</a:t>
            </a:r>
          </a:p>
          <a:p>
            <a:endParaRPr lang="en-US" dirty="0"/>
          </a:p>
          <a:p>
            <a:r>
              <a:rPr lang="en-US" dirty="0"/>
              <a:t>Does anyone remember what the cardinality of a set is? It’s the number of elements in it!</a:t>
            </a:r>
          </a:p>
          <a:p>
            <a:endParaRPr lang="en-US" dirty="0"/>
          </a:p>
          <a:p>
            <a:r>
              <a:rPr lang="en-US" dirty="0"/>
              <a:t>This set has </a:t>
            </a:r>
            <a:r>
              <a:rPr lang="en-US" dirty="0" err="1"/>
              <a:t>cardinalizty</a:t>
            </a:r>
            <a:r>
              <a:rPr lang="en-US" dirty="0"/>
              <a:t> of 3, it’s size is 3. why is this relevant? Well when we’re talking about counting, we’re really talking about counting the size of set. We’re going to talk in the next few </a:t>
            </a:r>
            <a:r>
              <a:rPr lang="en-US" dirty="0" err="1"/>
              <a:t>lectures,techniques</a:t>
            </a:r>
            <a:r>
              <a:rPr lang="en-US" dirty="0"/>
              <a:t> for counting the size of more complex sets, where we can’t just list out all the options and count it up</a:t>
            </a:r>
          </a:p>
        </p:txBody>
      </p:sp>
      <p:sp>
        <p:nvSpPr>
          <p:cNvPr id="4" name="Slide Number Placeholder 3"/>
          <p:cNvSpPr>
            <a:spLocks noGrp="1"/>
          </p:cNvSpPr>
          <p:nvPr>
            <p:ph type="sldNum" sz="quarter" idx="5"/>
          </p:nvPr>
        </p:nvSpPr>
        <p:spPr/>
        <p:txBody>
          <a:bodyPr/>
          <a:lstStyle/>
          <a:p>
            <a:fld id="{4D86A365-D682-4744-817E-42C211056C14}" type="slidenum">
              <a:rPr lang="en-US" smtClean="0"/>
              <a:t>25</a:t>
            </a:fld>
            <a:endParaRPr lang="en-US"/>
          </a:p>
        </p:txBody>
      </p:sp>
    </p:spTree>
    <p:extLst>
      <p:ext uri="{BB962C8B-B14F-4D97-AF65-F5344CB8AC3E}">
        <p14:creationId xmlns:p14="http://schemas.microsoft.com/office/powerpoint/2010/main" val="1457824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a set anyone remember from 311? </a:t>
            </a:r>
          </a:p>
          <a:p>
            <a:endParaRPr lang="en-US" dirty="0"/>
          </a:p>
          <a:p>
            <a:r>
              <a:rPr lang="en-US" dirty="0"/>
              <a:t>It’s a </a:t>
            </a:r>
            <a:r>
              <a:rPr lang="en-US" dirty="0" err="1"/>
              <a:t>unorderd</a:t>
            </a:r>
            <a:r>
              <a:rPr lang="en-US" dirty="0"/>
              <a:t> </a:t>
            </a:r>
            <a:r>
              <a:rPr lang="en-US" dirty="0" err="1"/>
              <a:t>listes</a:t>
            </a:r>
            <a:r>
              <a:rPr lang="en-US" dirty="0"/>
              <a:t> of elements, don’t have repeats. For example here, 1,2,3 is a set, all we care </a:t>
            </a:r>
            <a:r>
              <a:rPr lang="en-US" dirty="0" err="1"/>
              <a:t>abt</a:t>
            </a:r>
            <a:r>
              <a:rPr lang="en-US" dirty="0"/>
              <a:t> is which elements are in it – these are all equivalent. </a:t>
            </a:r>
          </a:p>
          <a:p>
            <a:endParaRPr lang="en-US" dirty="0"/>
          </a:p>
          <a:p>
            <a:r>
              <a:rPr lang="en-US" dirty="0"/>
              <a:t>Does anyone remember what the cardinality of a set is? It’s the number of elements in it!</a:t>
            </a:r>
          </a:p>
          <a:p>
            <a:endParaRPr lang="en-US" dirty="0"/>
          </a:p>
          <a:p>
            <a:r>
              <a:rPr lang="en-US" dirty="0"/>
              <a:t>This set has </a:t>
            </a:r>
            <a:r>
              <a:rPr lang="en-US" dirty="0" err="1"/>
              <a:t>cardinalizty</a:t>
            </a:r>
            <a:r>
              <a:rPr lang="en-US" dirty="0"/>
              <a:t> of 3, it’s size is 3. </a:t>
            </a:r>
          </a:p>
          <a:p>
            <a:endParaRPr lang="en-US" dirty="0"/>
          </a:p>
          <a:p>
            <a:r>
              <a:rPr lang="en-US" dirty="0"/>
              <a:t>why is this relevant? Well when we’re talking about counting, we’re really talking about counting the size of set. We’re going to talk in the next few </a:t>
            </a:r>
            <a:r>
              <a:rPr lang="en-US" dirty="0" err="1"/>
              <a:t>lectures,techniques</a:t>
            </a:r>
            <a:r>
              <a:rPr lang="en-US" dirty="0"/>
              <a:t> for counting the size of more complex sets, where we can’t just list out all the options and count it up. Let’s start by talking </a:t>
            </a:r>
            <a:r>
              <a:rPr lang="en-US" dirty="0" err="1"/>
              <a:t>abousome</a:t>
            </a:r>
            <a:r>
              <a:rPr lang="en-US" dirty="0"/>
              <a:t> counting rules. First,</a:t>
            </a:r>
          </a:p>
        </p:txBody>
      </p:sp>
      <p:sp>
        <p:nvSpPr>
          <p:cNvPr id="4" name="Slide Number Placeholder 3"/>
          <p:cNvSpPr>
            <a:spLocks noGrp="1"/>
          </p:cNvSpPr>
          <p:nvPr>
            <p:ph type="sldNum" sz="quarter" idx="5"/>
          </p:nvPr>
        </p:nvSpPr>
        <p:spPr/>
        <p:txBody>
          <a:bodyPr/>
          <a:lstStyle/>
          <a:p>
            <a:fld id="{4D86A365-D682-4744-817E-42C211056C14}" type="slidenum">
              <a:rPr lang="en-US" smtClean="0"/>
              <a:t>26</a:t>
            </a:fld>
            <a:endParaRPr lang="en-US"/>
          </a:p>
        </p:txBody>
      </p:sp>
    </p:spTree>
    <p:extLst>
      <p:ext uri="{BB962C8B-B14F-4D97-AF65-F5344CB8AC3E}">
        <p14:creationId xmlns:p14="http://schemas.microsoft.com/office/powerpoint/2010/main" val="3983932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lunch time! So let’s see how many options we have for lunch…… before we go on, what exactly are we trying to do here? We’re counting the size of a set. Here’ the set is the set of all possible meals I could have for lunch, we’re interested in the size or cardinality of this set</a:t>
            </a:r>
          </a:p>
          <a:p>
            <a:endParaRPr lang="en-US" dirty="0"/>
          </a:p>
          <a:p>
            <a:r>
              <a:rPr lang="en-US" dirty="0"/>
              <a:t>Write set notation as well</a:t>
            </a:r>
          </a:p>
        </p:txBody>
      </p:sp>
      <p:sp>
        <p:nvSpPr>
          <p:cNvPr id="4" name="Slide Number Placeholder 3"/>
          <p:cNvSpPr>
            <a:spLocks noGrp="1"/>
          </p:cNvSpPr>
          <p:nvPr>
            <p:ph type="sldNum" sz="quarter" idx="5"/>
          </p:nvPr>
        </p:nvSpPr>
        <p:spPr/>
        <p:txBody>
          <a:bodyPr/>
          <a:lstStyle/>
          <a:p>
            <a:fld id="{4D86A365-D682-4744-817E-42C211056C14}" type="slidenum">
              <a:rPr lang="en-US" smtClean="0"/>
              <a:t>27</a:t>
            </a:fld>
            <a:endParaRPr lang="en-US"/>
          </a:p>
        </p:txBody>
      </p:sp>
    </p:spTree>
    <p:extLst>
      <p:ext uri="{BB962C8B-B14F-4D97-AF65-F5344CB8AC3E}">
        <p14:creationId xmlns:p14="http://schemas.microsoft.com/office/powerpoint/2010/main" val="2926191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lunch time! So let’s see how many options we have for lunch…… before we go on, what exactly are we trying to do here? We’re counting the size of a set. Here’ the set is the set of all possible meals I could have for lunch, we’re interested in the size or cardinality of this set</a:t>
            </a:r>
          </a:p>
          <a:p>
            <a:endParaRPr lang="en-US" dirty="0"/>
          </a:p>
          <a:p>
            <a:r>
              <a:rPr lang="en-US" dirty="0"/>
              <a:t>Write set notation as well</a:t>
            </a:r>
          </a:p>
        </p:txBody>
      </p:sp>
      <p:sp>
        <p:nvSpPr>
          <p:cNvPr id="4" name="Slide Number Placeholder 3"/>
          <p:cNvSpPr>
            <a:spLocks noGrp="1"/>
          </p:cNvSpPr>
          <p:nvPr>
            <p:ph type="sldNum" sz="quarter" idx="5"/>
          </p:nvPr>
        </p:nvSpPr>
        <p:spPr/>
        <p:txBody>
          <a:bodyPr/>
          <a:lstStyle/>
          <a:p>
            <a:fld id="{4D86A365-D682-4744-817E-42C211056C14}" type="slidenum">
              <a:rPr lang="en-US" smtClean="0"/>
              <a:t>28</a:t>
            </a:fld>
            <a:endParaRPr lang="en-US"/>
          </a:p>
        </p:txBody>
      </p:sp>
    </p:spTree>
    <p:extLst>
      <p:ext uri="{BB962C8B-B14F-4D97-AF65-F5344CB8AC3E}">
        <p14:creationId xmlns:p14="http://schemas.microsoft.com/office/powerpoint/2010/main" val="2834522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lunch time! So let’s see how many options we have for lunch…… before we go on, what exactly are we trying to do here? We’re counting the size of a set. Here’ the set is the set of all possible meals I could have for lunch, we’re interested in the size or cardinality of this set</a:t>
            </a:r>
          </a:p>
          <a:p>
            <a:endParaRPr lang="en-US" dirty="0"/>
          </a:p>
          <a:p>
            <a:r>
              <a:rPr lang="en-US" dirty="0"/>
              <a:t>Write set notation as well</a:t>
            </a:r>
          </a:p>
        </p:txBody>
      </p:sp>
      <p:sp>
        <p:nvSpPr>
          <p:cNvPr id="4" name="Slide Number Placeholder 3"/>
          <p:cNvSpPr>
            <a:spLocks noGrp="1"/>
          </p:cNvSpPr>
          <p:nvPr>
            <p:ph type="sldNum" sz="quarter" idx="5"/>
          </p:nvPr>
        </p:nvSpPr>
        <p:spPr/>
        <p:txBody>
          <a:bodyPr/>
          <a:lstStyle/>
          <a:p>
            <a:fld id="{4D86A365-D682-4744-817E-42C211056C14}" type="slidenum">
              <a:rPr lang="en-US" smtClean="0"/>
              <a:t>29</a:t>
            </a:fld>
            <a:endParaRPr lang="en-US"/>
          </a:p>
        </p:txBody>
      </p:sp>
    </p:spTree>
    <p:extLst>
      <p:ext uri="{BB962C8B-B14F-4D97-AF65-F5344CB8AC3E}">
        <p14:creationId xmlns:p14="http://schemas.microsoft.com/office/powerpoint/2010/main" val="455010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syllabus for details on how grades are assigned and for how we deal with conflict.</a:t>
            </a:r>
          </a:p>
          <a:p>
            <a:endParaRPr lang="en-US" dirty="0"/>
          </a:p>
          <a:p>
            <a:r>
              <a:rPr lang="en-US" dirty="0"/>
              <a:t>Put exam times on your calendars now!</a:t>
            </a:r>
          </a:p>
        </p:txBody>
      </p:sp>
      <p:sp>
        <p:nvSpPr>
          <p:cNvPr id="4" name="Slide Number Placeholder 3"/>
          <p:cNvSpPr>
            <a:spLocks noGrp="1"/>
          </p:cNvSpPr>
          <p:nvPr>
            <p:ph type="sldNum" sz="quarter" idx="5"/>
          </p:nvPr>
        </p:nvSpPr>
        <p:spPr/>
        <p:txBody>
          <a:bodyPr/>
          <a:lstStyle/>
          <a:p>
            <a:fld id="{7CF8DADB-08B8-674F-B7D9-7A1ACF1733EC}" type="slidenum">
              <a:rPr lang="en-US" smtClean="0"/>
              <a:t>8</a:t>
            </a:fld>
            <a:endParaRPr lang="en-US"/>
          </a:p>
        </p:txBody>
      </p:sp>
    </p:spTree>
    <p:extLst>
      <p:ext uri="{BB962C8B-B14F-4D97-AF65-F5344CB8AC3E}">
        <p14:creationId xmlns:p14="http://schemas.microsoft.com/office/powerpoint/2010/main" val="3395791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lunch time! So let’s see how many options we have for lunch…… before we go on, what exactly are we trying to do here? We’re counting the size of a set. Here’ the set is the set of all possible meals I could have for lunch, we’re interested in the size or cardinality of this set</a:t>
            </a:r>
          </a:p>
          <a:p>
            <a:endParaRPr lang="en-US" dirty="0"/>
          </a:p>
          <a:p>
            <a:r>
              <a:rPr lang="en-US" dirty="0"/>
              <a:t>Write set notation as well</a:t>
            </a:r>
          </a:p>
        </p:txBody>
      </p:sp>
      <p:sp>
        <p:nvSpPr>
          <p:cNvPr id="4" name="Slide Number Placeholder 3"/>
          <p:cNvSpPr>
            <a:spLocks noGrp="1"/>
          </p:cNvSpPr>
          <p:nvPr>
            <p:ph type="sldNum" sz="quarter" idx="5"/>
          </p:nvPr>
        </p:nvSpPr>
        <p:spPr/>
        <p:txBody>
          <a:bodyPr/>
          <a:lstStyle/>
          <a:p>
            <a:fld id="{4D86A365-D682-4744-817E-42C211056C14}" type="slidenum">
              <a:rPr lang="en-US" smtClean="0"/>
              <a:t>30</a:t>
            </a:fld>
            <a:endParaRPr lang="en-US"/>
          </a:p>
        </p:txBody>
      </p:sp>
    </p:spTree>
    <p:extLst>
      <p:ext uri="{BB962C8B-B14F-4D97-AF65-F5344CB8AC3E}">
        <p14:creationId xmlns:p14="http://schemas.microsoft.com/office/powerpoint/2010/main" val="92638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lunch time! So let’s see how many options we have for lunch…… before we go on, what exactly are we trying to do here? We’re counting the size of a set. Here the set is the set of all possible pizzas I could have for lunch, and we’re interested in the size or cardinality of this set. What do you think? What’s the </a:t>
            </a:r>
            <a:r>
              <a:rPr lang="en-US" dirty="0" err="1"/>
              <a:t>toal</a:t>
            </a:r>
            <a:r>
              <a:rPr lang="en-US" dirty="0"/>
              <a:t> number of options we have here? </a:t>
            </a:r>
          </a:p>
          <a:p>
            <a:endParaRPr lang="en-US" dirty="0"/>
          </a:p>
          <a:p>
            <a:r>
              <a:rPr lang="en-US" dirty="0"/>
              <a:t>Either have 6 or 4 10 in total. </a:t>
            </a:r>
          </a:p>
          <a:p>
            <a:endParaRPr lang="en-US" dirty="0"/>
          </a:p>
          <a:p>
            <a:r>
              <a:rPr lang="en-US" dirty="0"/>
              <a:t>To generalize this, if we’re choosing between n options in one group, m options in a different group. These groups do not overlap, the total options is the sum options in each group. So </a:t>
            </a:r>
            <a:r>
              <a:rPr lang="en-US" dirty="0" err="1"/>
              <a:t>n+m</a:t>
            </a:r>
            <a:r>
              <a:rPr lang="en-US" dirty="0"/>
              <a:t>. </a:t>
            </a:r>
          </a:p>
          <a:p>
            <a:endParaRPr lang="en-US" dirty="0"/>
          </a:p>
          <a:p>
            <a:r>
              <a:rPr lang="en-US" dirty="0"/>
              <a:t>Here we’re going to </a:t>
            </a:r>
            <a:r>
              <a:rPr lang="en-US" dirty="0" err="1"/>
              <a:t>Delifines</a:t>
            </a:r>
            <a:r>
              <a:rPr lang="en-US" dirty="0"/>
              <a:t> OR supreme, and these set’s don’t’ overlap. We’re picking only 1 pizza, so we sue this sum rule here. </a:t>
            </a:r>
          </a:p>
          <a:p>
            <a:endParaRPr lang="en-US" dirty="0"/>
          </a:p>
          <a:p>
            <a:r>
              <a:rPr lang="en-US" dirty="0"/>
              <a:t>Write set notation as well. D, S.. |D U S|=|D|+|S|</a:t>
            </a:r>
          </a:p>
        </p:txBody>
      </p:sp>
      <p:sp>
        <p:nvSpPr>
          <p:cNvPr id="4" name="Slide Number Placeholder 3"/>
          <p:cNvSpPr>
            <a:spLocks noGrp="1"/>
          </p:cNvSpPr>
          <p:nvPr>
            <p:ph type="sldNum" sz="quarter" idx="5"/>
          </p:nvPr>
        </p:nvSpPr>
        <p:spPr/>
        <p:txBody>
          <a:bodyPr/>
          <a:lstStyle/>
          <a:p>
            <a:fld id="{4D86A365-D682-4744-817E-42C211056C14}" type="slidenum">
              <a:rPr lang="en-US" smtClean="0"/>
              <a:t>31</a:t>
            </a:fld>
            <a:endParaRPr lang="en-US"/>
          </a:p>
        </p:txBody>
      </p:sp>
    </p:spTree>
    <p:extLst>
      <p:ext uri="{BB962C8B-B14F-4D97-AF65-F5344CB8AC3E}">
        <p14:creationId xmlns:p14="http://schemas.microsoft.com/office/powerpoint/2010/main" val="4063506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ad a good lunch </a:t>
            </a:r>
            <a:r>
              <a:rPr lang="en-US" dirty="0" err="1"/>
              <a:t>amd</a:t>
            </a:r>
            <a:r>
              <a:rPr lang="en-US" dirty="0"/>
              <a:t> I’m feeling sleepy. To get coffee, w…. Any ideas?  </a:t>
            </a:r>
          </a:p>
        </p:txBody>
      </p:sp>
      <p:sp>
        <p:nvSpPr>
          <p:cNvPr id="4" name="Slide Number Placeholder 3"/>
          <p:cNvSpPr>
            <a:spLocks noGrp="1"/>
          </p:cNvSpPr>
          <p:nvPr>
            <p:ph type="sldNum" sz="quarter" idx="5"/>
          </p:nvPr>
        </p:nvSpPr>
        <p:spPr/>
        <p:txBody>
          <a:bodyPr/>
          <a:lstStyle/>
          <a:p>
            <a:fld id="{4D86A365-D682-4744-817E-42C211056C14}" type="slidenum">
              <a:rPr lang="en-US" smtClean="0"/>
              <a:t>32</a:t>
            </a:fld>
            <a:endParaRPr lang="en-US"/>
          </a:p>
        </p:txBody>
      </p:sp>
    </p:spTree>
    <p:extLst>
      <p:ext uri="{BB962C8B-B14F-4D97-AF65-F5344CB8AC3E}">
        <p14:creationId xmlns:p14="http://schemas.microsoft.com/office/powerpoint/2010/main" val="24121729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think of this like a sequential process. So to construct our coffee order, we first choose… now, we choose .. Note how for each of these “bases’, there are two options for the preparation. This give 6 options for these first 2 steps. Now. 3</a:t>
            </a:r>
            <a:r>
              <a:rPr lang="en-US" baseline="30000" dirty="0"/>
              <a:t>rd</a:t>
            </a:r>
            <a:r>
              <a:rPr lang="en-US" dirty="0"/>
              <a:t> step.. Gives 4 </a:t>
            </a:r>
            <a:r>
              <a:rPr lang="en-US" dirty="0" err="1"/>
              <a:t>additonla</a:t>
            </a:r>
            <a:r>
              <a:rPr lang="en-US" dirty="0"/>
              <a:t> options for each of those 6 </a:t>
            </a:r>
            <a:r>
              <a:rPr lang="en-US" dirty="0" err="1"/>
              <a:t>optiosnf</a:t>
            </a:r>
            <a:r>
              <a:rPr lang="en-US" dirty="0"/>
              <a:t> rom those first two steps. Putting it all together, there are 24 options. We’re multiplying the number of options in each them. To generalize this, product rule step says that if we’re counting the number of options </a:t>
            </a:r>
            <a:r>
              <a:rPr lang="en-US" dirty="0" err="1"/>
              <a:t>whereeach</a:t>
            </a:r>
            <a:r>
              <a:rPr lang="en-US" dirty="0"/>
              <a:t> option is constructed by some sequential process, the number of total options is the product of the number of options in each step. So.. You can think of this as a tree, for every additional step, we multiply by that number of options because each option has that many more possibilities. </a:t>
            </a:r>
          </a:p>
        </p:txBody>
      </p:sp>
      <p:sp>
        <p:nvSpPr>
          <p:cNvPr id="4" name="Slide Number Placeholder 3"/>
          <p:cNvSpPr>
            <a:spLocks noGrp="1"/>
          </p:cNvSpPr>
          <p:nvPr>
            <p:ph type="sldNum" sz="quarter" idx="5"/>
          </p:nvPr>
        </p:nvSpPr>
        <p:spPr/>
        <p:txBody>
          <a:bodyPr/>
          <a:lstStyle/>
          <a:p>
            <a:fld id="{4D86A365-D682-4744-817E-42C211056C14}" type="slidenum">
              <a:rPr lang="en-US" smtClean="0"/>
              <a:t>33</a:t>
            </a:fld>
            <a:endParaRPr lang="en-US"/>
          </a:p>
        </p:txBody>
      </p:sp>
    </p:spTree>
    <p:extLst>
      <p:ext uri="{BB962C8B-B14F-4D97-AF65-F5344CB8AC3E}">
        <p14:creationId xmlns:p14="http://schemas.microsoft.com/office/powerpoint/2010/main" val="3880727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think of this like a sequential process. So to construct our coffee order, we first choose… now, we choose .. Note how for each of these “bases’, there are two options for the preparation. This give 6 options for these first 2 steps. Now. 3</a:t>
            </a:r>
            <a:r>
              <a:rPr lang="en-US" baseline="30000" dirty="0"/>
              <a:t>rd</a:t>
            </a:r>
            <a:r>
              <a:rPr lang="en-US" dirty="0"/>
              <a:t> step.. Gives 4 </a:t>
            </a:r>
            <a:r>
              <a:rPr lang="en-US" dirty="0" err="1"/>
              <a:t>additonla</a:t>
            </a:r>
            <a:r>
              <a:rPr lang="en-US" dirty="0"/>
              <a:t> options for each of those 6 </a:t>
            </a:r>
            <a:r>
              <a:rPr lang="en-US" dirty="0" err="1"/>
              <a:t>optiosnf</a:t>
            </a:r>
            <a:r>
              <a:rPr lang="en-US" dirty="0"/>
              <a:t> rom those first two steps. Putting it all together, there are 24 options. We’re multiplying the number of options in each them. To generalize this, product rule step says that if we’re counting the number of options </a:t>
            </a:r>
            <a:r>
              <a:rPr lang="en-US" dirty="0" err="1"/>
              <a:t>whereeach</a:t>
            </a:r>
            <a:r>
              <a:rPr lang="en-US" dirty="0"/>
              <a:t> option is constructed by some sequential process, the number of total options is the product of the number of options in each step. So.. You can think of this as a tree, for every additional step, we multiply by that number of options because each option has that many more possibilities. </a:t>
            </a:r>
          </a:p>
        </p:txBody>
      </p:sp>
      <p:sp>
        <p:nvSpPr>
          <p:cNvPr id="4" name="Slide Number Placeholder 3"/>
          <p:cNvSpPr>
            <a:spLocks noGrp="1"/>
          </p:cNvSpPr>
          <p:nvPr>
            <p:ph type="sldNum" sz="quarter" idx="5"/>
          </p:nvPr>
        </p:nvSpPr>
        <p:spPr/>
        <p:txBody>
          <a:bodyPr/>
          <a:lstStyle/>
          <a:p>
            <a:fld id="{4D86A365-D682-4744-817E-42C211056C14}" type="slidenum">
              <a:rPr lang="en-US" smtClean="0"/>
              <a:t>34</a:t>
            </a:fld>
            <a:endParaRPr lang="en-US"/>
          </a:p>
        </p:txBody>
      </p:sp>
    </p:spTree>
    <p:extLst>
      <p:ext uri="{BB962C8B-B14F-4D97-AF65-F5344CB8AC3E}">
        <p14:creationId xmlns:p14="http://schemas.microsoft.com/office/powerpoint/2010/main" val="7227365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think of this like a sequential process. So to construct our coffee order, we first choose… now, we choose .. Note how for each of these “bases’, there are two options for the preparation. This give 6 options for these first 2 steps. Now. 3</a:t>
            </a:r>
            <a:r>
              <a:rPr lang="en-US" baseline="30000" dirty="0"/>
              <a:t>rd</a:t>
            </a:r>
            <a:r>
              <a:rPr lang="en-US" dirty="0"/>
              <a:t> step.. Gives 4 </a:t>
            </a:r>
            <a:r>
              <a:rPr lang="en-US" dirty="0" err="1"/>
              <a:t>additonla</a:t>
            </a:r>
            <a:r>
              <a:rPr lang="en-US" dirty="0"/>
              <a:t> options for each of those 6 </a:t>
            </a:r>
            <a:r>
              <a:rPr lang="en-US" dirty="0" err="1"/>
              <a:t>optiosnf</a:t>
            </a:r>
            <a:r>
              <a:rPr lang="en-US" dirty="0"/>
              <a:t> rom those first two steps. Putting it all together, there are 24 options. We’re multiplying the number of options in each them. To generalize this, product rule step says that if we’re counting the number of options </a:t>
            </a:r>
            <a:r>
              <a:rPr lang="en-US" dirty="0" err="1"/>
              <a:t>whereeach</a:t>
            </a:r>
            <a:r>
              <a:rPr lang="en-US" dirty="0"/>
              <a:t> option is constructed by some sequential process, the number of total options is the product of the number of options in each step. So.. You can think of this as a tree, for every additional step, we multiply by that number of options because each option has that many more possibilities. </a:t>
            </a:r>
          </a:p>
        </p:txBody>
      </p:sp>
      <p:sp>
        <p:nvSpPr>
          <p:cNvPr id="4" name="Slide Number Placeholder 3"/>
          <p:cNvSpPr>
            <a:spLocks noGrp="1"/>
          </p:cNvSpPr>
          <p:nvPr>
            <p:ph type="sldNum" sz="quarter" idx="5"/>
          </p:nvPr>
        </p:nvSpPr>
        <p:spPr/>
        <p:txBody>
          <a:bodyPr/>
          <a:lstStyle/>
          <a:p>
            <a:fld id="{4D86A365-D682-4744-817E-42C211056C14}" type="slidenum">
              <a:rPr lang="en-US" smtClean="0"/>
              <a:t>35</a:t>
            </a:fld>
            <a:endParaRPr lang="en-US"/>
          </a:p>
        </p:txBody>
      </p:sp>
    </p:spTree>
    <p:extLst>
      <p:ext uri="{BB962C8B-B14F-4D97-AF65-F5344CB8AC3E}">
        <p14:creationId xmlns:p14="http://schemas.microsoft.com/office/powerpoint/2010/main" val="1659272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think of this like a sequential process. So to construct our coffee order, we first choose… now, we choose .. Note how for each of these “bases’, there are two options for the preparation. This give 6 options for these first 2 steps. Now. 3</a:t>
            </a:r>
            <a:r>
              <a:rPr lang="en-US" baseline="30000" dirty="0"/>
              <a:t>rd</a:t>
            </a:r>
            <a:r>
              <a:rPr lang="en-US" dirty="0"/>
              <a:t> step.. Gives 4 </a:t>
            </a:r>
            <a:r>
              <a:rPr lang="en-US" dirty="0" err="1"/>
              <a:t>additonla</a:t>
            </a:r>
            <a:r>
              <a:rPr lang="en-US" dirty="0"/>
              <a:t> options for each of those 6 </a:t>
            </a:r>
            <a:r>
              <a:rPr lang="en-US" dirty="0" err="1"/>
              <a:t>optiosnf</a:t>
            </a:r>
            <a:r>
              <a:rPr lang="en-US" dirty="0"/>
              <a:t> rom those first two steps. Putting it all together, there are 24 options. We’re multiplying the number of options in each them. To generalize this, product rule step says that if we’re counting the number of options </a:t>
            </a:r>
            <a:r>
              <a:rPr lang="en-US" dirty="0" err="1"/>
              <a:t>whereeach</a:t>
            </a:r>
            <a:r>
              <a:rPr lang="en-US" dirty="0"/>
              <a:t> option is constructed by some sequential process, the number of total options is the product of the number of options in each step. So.. You can think of this as a tree, for every additional step, we multiply by that number of options because each option has that many more possibilities. </a:t>
            </a:r>
          </a:p>
        </p:txBody>
      </p:sp>
      <p:sp>
        <p:nvSpPr>
          <p:cNvPr id="4" name="Slide Number Placeholder 3"/>
          <p:cNvSpPr>
            <a:spLocks noGrp="1"/>
          </p:cNvSpPr>
          <p:nvPr>
            <p:ph type="sldNum" sz="quarter" idx="5"/>
          </p:nvPr>
        </p:nvSpPr>
        <p:spPr/>
        <p:txBody>
          <a:bodyPr/>
          <a:lstStyle/>
          <a:p>
            <a:fld id="{4D86A365-D682-4744-817E-42C211056C14}" type="slidenum">
              <a:rPr lang="en-US" smtClean="0"/>
              <a:t>36</a:t>
            </a:fld>
            <a:endParaRPr lang="en-US"/>
          </a:p>
        </p:txBody>
      </p:sp>
    </p:spTree>
    <p:extLst>
      <p:ext uri="{BB962C8B-B14F-4D97-AF65-F5344CB8AC3E}">
        <p14:creationId xmlns:p14="http://schemas.microsoft.com/office/powerpoint/2010/main" val="28332343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think of this like a sequential process. So to construct our coffee order, we first choose… now, we choose .. Note how for each of these “bases’, there are two options for the preparation. This give 6 options for these first 2 steps. Now. 3</a:t>
            </a:r>
            <a:r>
              <a:rPr lang="en-US" baseline="30000" dirty="0"/>
              <a:t>rd</a:t>
            </a:r>
            <a:r>
              <a:rPr lang="en-US" dirty="0"/>
              <a:t> step.. Gives 4 </a:t>
            </a:r>
            <a:r>
              <a:rPr lang="en-US" dirty="0" err="1"/>
              <a:t>additonla</a:t>
            </a:r>
            <a:r>
              <a:rPr lang="en-US" dirty="0"/>
              <a:t> options for each of those 6 </a:t>
            </a:r>
            <a:r>
              <a:rPr lang="en-US" dirty="0" err="1"/>
              <a:t>optiosnf</a:t>
            </a:r>
            <a:r>
              <a:rPr lang="en-US" dirty="0"/>
              <a:t> rom those first two steps. Putting it all together, there are 24 options. We’re multiplying the number of options in each them. To generalize this, product rule step says that if we’re counting the number of options </a:t>
            </a:r>
            <a:r>
              <a:rPr lang="en-US" dirty="0" err="1"/>
              <a:t>whereeach</a:t>
            </a:r>
            <a:r>
              <a:rPr lang="en-US" dirty="0"/>
              <a:t> option is constructed by some sequential process, the number of total options is the product of the number of options in each step. So.. You can think of this as a tree, for every additional step, we multiply by that number of options because each option has that many more possibilities. </a:t>
            </a:r>
          </a:p>
        </p:txBody>
      </p:sp>
      <p:sp>
        <p:nvSpPr>
          <p:cNvPr id="4" name="Slide Number Placeholder 3"/>
          <p:cNvSpPr>
            <a:spLocks noGrp="1"/>
          </p:cNvSpPr>
          <p:nvPr>
            <p:ph type="sldNum" sz="quarter" idx="5"/>
          </p:nvPr>
        </p:nvSpPr>
        <p:spPr/>
        <p:txBody>
          <a:bodyPr/>
          <a:lstStyle/>
          <a:p>
            <a:fld id="{4D86A365-D682-4744-817E-42C211056C14}" type="slidenum">
              <a:rPr lang="en-US" smtClean="0"/>
              <a:t>37</a:t>
            </a:fld>
            <a:endParaRPr lang="en-US"/>
          </a:p>
        </p:txBody>
      </p:sp>
    </p:spTree>
    <p:extLst>
      <p:ext uri="{BB962C8B-B14F-4D97-AF65-F5344CB8AC3E}">
        <p14:creationId xmlns:p14="http://schemas.microsoft.com/office/powerpoint/2010/main" val="4048814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summarize what we just talked about… sum rule… product rule when we have a sequential process. And we’re going to choose 1 from all of the steps, multiply .. </a:t>
            </a:r>
          </a:p>
        </p:txBody>
      </p:sp>
      <p:sp>
        <p:nvSpPr>
          <p:cNvPr id="4" name="Slide Number Placeholder 3"/>
          <p:cNvSpPr>
            <a:spLocks noGrp="1"/>
          </p:cNvSpPr>
          <p:nvPr>
            <p:ph type="sldNum" sz="quarter" idx="5"/>
          </p:nvPr>
        </p:nvSpPr>
        <p:spPr/>
        <p:txBody>
          <a:bodyPr/>
          <a:lstStyle/>
          <a:p>
            <a:fld id="{4D86A365-D682-4744-817E-42C211056C14}" type="slidenum">
              <a:rPr lang="en-US" smtClean="0"/>
              <a:t>38</a:t>
            </a:fld>
            <a:endParaRPr lang="en-US"/>
          </a:p>
        </p:txBody>
      </p:sp>
    </p:spTree>
    <p:extLst>
      <p:ext uri="{BB962C8B-B14F-4D97-AF65-F5344CB8AC3E}">
        <p14:creationId xmlns:p14="http://schemas.microsoft.com/office/powerpoint/2010/main" val="31869393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some applications of the product rule</a:t>
            </a:r>
          </a:p>
        </p:txBody>
      </p:sp>
      <p:sp>
        <p:nvSpPr>
          <p:cNvPr id="4" name="Slide Number Placeholder 3"/>
          <p:cNvSpPr>
            <a:spLocks noGrp="1"/>
          </p:cNvSpPr>
          <p:nvPr>
            <p:ph type="sldNum" sz="quarter" idx="5"/>
          </p:nvPr>
        </p:nvSpPr>
        <p:spPr/>
        <p:txBody>
          <a:bodyPr/>
          <a:lstStyle/>
          <a:p>
            <a:fld id="{4D86A365-D682-4744-817E-42C211056C14}" type="slidenum">
              <a:rPr lang="en-US" smtClean="0"/>
              <a:t>39</a:t>
            </a:fld>
            <a:endParaRPr lang="en-US"/>
          </a:p>
        </p:txBody>
      </p:sp>
    </p:spTree>
    <p:extLst>
      <p:ext uri="{BB962C8B-B14F-4D97-AF65-F5344CB8AC3E}">
        <p14:creationId xmlns:p14="http://schemas.microsoft.com/office/powerpoint/2010/main" val="3470154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Probability is a precise mathematical way of measuring and analyzing uncertainty.</a:t>
            </a:r>
          </a:p>
        </p:txBody>
      </p:sp>
      <p:sp>
        <p:nvSpPr>
          <p:cNvPr id="4" name="Slide Number Placeholder 3"/>
          <p:cNvSpPr>
            <a:spLocks noGrp="1"/>
          </p:cNvSpPr>
          <p:nvPr>
            <p:ph type="sldNum" sz="quarter" idx="5"/>
          </p:nvPr>
        </p:nvSpPr>
        <p:spPr/>
        <p:txBody>
          <a:bodyPr/>
          <a:lstStyle/>
          <a:p>
            <a:fld id="{7CF8DADB-08B8-674F-B7D9-7A1ACF1733EC}" type="slidenum">
              <a:rPr lang="en-US" smtClean="0"/>
              <a:t>11</a:t>
            </a:fld>
            <a:endParaRPr lang="en-US"/>
          </a:p>
        </p:txBody>
      </p:sp>
    </p:spTree>
    <p:extLst>
      <p:ext uri="{BB962C8B-B14F-4D97-AF65-F5344CB8AC3E}">
        <p14:creationId xmlns:p14="http://schemas.microsoft.com/office/powerpoint/2010/main" val="14340633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Write down |S x T| how many elements are there in the cross product of these sets. Each element in this cartesian product going to have one  </a:t>
            </a:r>
          </a:p>
        </p:txBody>
      </p:sp>
      <p:sp>
        <p:nvSpPr>
          <p:cNvPr id="4" name="Slide Number Placeholder 3"/>
          <p:cNvSpPr>
            <a:spLocks noGrp="1"/>
          </p:cNvSpPr>
          <p:nvPr>
            <p:ph type="sldNum" sz="quarter" idx="5"/>
          </p:nvPr>
        </p:nvSpPr>
        <p:spPr/>
        <p:txBody>
          <a:bodyPr/>
          <a:lstStyle/>
          <a:p>
            <a:fld id="{4D86A365-D682-4744-817E-42C211056C14}" type="slidenum">
              <a:rPr lang="en-US" smtClean="0"/>
              <a:t>40</a:t>
            </a:fld>
            <a:endParaRPr lang="en-US"/>
          </a:p>
        </p:txBody>
      </p:sp>
    </p:spTree>
    <p:extLst>
      <p:ext uri="{BB962C8B-B14F-4D97-AF65-F5344CB8AC3E}">
        <p14:creationId xmlns:p14="http://schemas.microsoft.com/office/powerpoint/2010/main" val="27804910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86A365-D682-4744-817E-42C211056C14}" type="slidenum">
              <a:rPr lang="en-US" smtClean="0"/>
              <a:t>41</a:t>
            </a:fld>
            <a:endParaRPr lang="en-US"/>
          </a:p>
        </p:txBody>
      </p:sp>
    </p:spTree>
    <p:extLst>
      <p:ext uri="{BB962C8B-B14F-4D97-AF65-F5344CB8AC3E}">
        <p14:creationId xmlns:p14="http://schemas.microsoft.com/office/powerpoint/2010/main" val="31652828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Power set is a set that contains all possible subsets of a particular set. So X, we have this set X that consists of 1,2,3. the power set is the set of al </a:t>
            </a:r>
            <a:r>
              <a:rPr lang="en-US" dirty="0" err="1"/>
              <a:t>lpossbile</a:t>
            </a:r>
            <a:r>
              <a:rPr lang="en-US" dirty="0"/>
              <a:t> subsets of this.. </a:t>
            </a:r>
          </a:p>
          <a:p>
            <a:endParaRPr lang="en-US" dirty="0"/>
          </a:p>
          <a:p>
            <a:r>
              <a:rPr lang="en-US" dirty="0"/>
              <a:t>What’s the size of an </a:t>
            </a:r>
            <a:r>
              <a:rPr lang="en-US" dirty="0" err="1"/>
              <a:t>arbitray</a:t>
            </a:r>
            <a:r>
              <a:rPr lang="en-US" dirty="0"/>
              <a:t> power set? Think about using the product rule! We’re counting the number of possible subsets. What sequential process u could use o create a subset of S</a:t>
            </a:r>
          </a:p>
        </p:txBody>
      </p:sp>
      <p:sp>
        <p:nvSpPr>
          <p:cNvPr id="4" name="Slide Number Placeholder 3"/>
          <p:cNvSpPr>
            <a:spLocks noGrp="1"/>
          </p:cNvSpPr>
          <p:nvPr>
            <p:ph type="sldNum" sz="quarter" idx="5"/>
          </p:nvPr>
        </p:nvSpPr>
        <p:spPr/>
        <p:txBody>
          <a:bodyPr/>
          <a:lstStyle/>
          <a:p>
            <a:fld id="{4D86A365-D682-4744-817E-42C211056C14}" type="slidenum">
              <a:rPr lang="en-US" smtClean="0"/>
              <a:t>42</a:t>
            </a:fld>
            <a:endParaRPr lang="en-US"/>
          </a:p>
        </p:txBody>
      </p:sp>
    </p:spTree>
    <p:extLst>
      <p:ext uri="{BB962C8B-B14F-4D97-AF65-F5344CB8AC3E}">
        <p14:creationId xmlns:p14="http://schemas.microsoft.com/office/powerpoint/2010/main" val="24224860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86A365-D682-4744-817E-42C211056C14}" type="slidenum">
              <a:rPr lang="en-US" smtClean="0"/>
              <a:t>43</a:t>
            </a:fld>
            <a:endParaRPr lang="en-US"/>
          </a:p>
        </p:txBody>
      </p:sp>
    </p:spTree>
    <p:extLst>
      <p:ext uri="{BB962C8B-B14F-4D97-AF65-F5344CB8AC3E}">
        <p14:creationId xmlns:p14="http://schemas.microsoft.com/office/powerpoint/2010/main" val="2764258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it in terms of people first</a:t>
            </a:r>
          </a:p>
          <a:p>
            <a:r>
              <a:rPr lang="en-US" dirty="0"/>
              <a:t>Alice gets the set of books with 1</a:t>
            </a:r>
          </a:p>
        </p:txBody>
      </p:sp>
      <p:sp>
        <p:nvSpPr>
          <p:cNvPr id="4" name="Slide Number Placeholder 3"/>
          <p:cNvSpPr>
            <a:spLocks noGrp="1"/>
          </p:cNvSpPr>
          <p:nvPr>
            <p:ph type="sldNum" sz="quarter" idx="5"/>
          </p:nvPr>
        </p:nvSpPr>
        <p:spPr/>
        <p:txBody>
          <a:bodyPr/>
          <a:lstStyle/>
          <a:p>
            <a:fld id="{33DBBC5D-E0FA-4E69-A178-505D1CF70151}" type="slidenum">
              <a:rPr lang="en-US" smtClean="0"/>
              <a:t>45</a:t>
            </a:fld>
            <a:endParaRPr lang="en-US"/>
          </a:p>
        </p:txBody>
      </p:sp>
    </p:spTree>
    <p:extLst>
      <p:ext uri="{BB962C8B-B14F-4D97-AF65-F5344CB8AC3E}">
        <p14:creationId xmlns:p14="http://schemas.microsoft.com/office/powerpoint/2010/main" val="30217166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try this. We’re going to think about choosing which subset of books is assigned to each </a:t>
            </a:r>
            <a:r>
              <a:rPr lang="en-US" dirty="0" err="1"/>
              <a:t>perons</a:t>
            </a:r>
            <a:r>
              <a:rPr lang="en-US" dirty="0"/>
              <a:t>. Because </a:t>
            </a:r>
            <a:r>
              <a:rPr lang="en-US" dirty="0" err="1"/>
              <a:t>alice</a:t>
            </a:r>
            <a:r>
              <a:rPr lang="en-US" dirty="0"/>
              <a:t> bob and Charlie are each going to get some set of books. We have a sequential process – first pick subset of books for </a:t>
            </a:r>
            <a:r>
              <a:rPr lang="en-US" dirty="0" err="1"/>
              <a:t>alice</a:t>
            </a:r>
            <a:r>
              <a:rPr lang="en-US" dirty="0"/>
              <a:t>. There are 2^5 number of possible subsets of the 5 books using what we just talked about with power sets. Each of the 5 books have 2 options of whether are not they will be assigned to Alice. .. Same thing for bob and Charlie. Using the product rule</a:t>
            </a:r>
          </a:p>
          <a:p>
            <a:r>
              <a:rPr lang="en-US" dirty="0"/>
              <a:t>..does it overcount? Does it count some option more than once? Does it undercount, miss out some possibilities? Or is it just right? </a:t>
            </a:r>
          </a:p>
          <a:p>
            <a:r>
              <a:rPr lang="en-US" dirty="0"/>
              <a:t>This is an attempt! Take a few min. what do u think</a:t>
            </a:r>
          </a:p>
          <a:p>
            <a:endParaRPr lang="en-US" dirty="0"/>
          </a:p>
          <a:p>
            <a:r>
              <a:rPr lang="en-US" dirty="0"/>
              <a:t>PAUSE AND GET STUDENT ANSWER</a:t>
            </a:r>
          </a:p>
        </p:txBody>
      </p:sp>
      <p:sp>
        <p:nvSpPr>
          <p:cNvPr id="4" name="Slide Number Placeholder 3"/>
          <p:cNvSpPr>
            <a:spLocks noGrp="1"/>
          </p:cNvSpPr>
          <p:nvPr>
            <p:ph type="sldNum" sz="quarter" idx="5"/>
          </p:nvPr>
        </p:nvSpPr>
        <p:spPr/>
        <p:txBody>
          <a:bodyPr/>
          <a:lstStyle/>
          <a:p>
            <a:fld id="{4D86A365-D682-4744-817E-42C211056C14}" type="slidenum">
              <a:rPr lang="en-US" smtClean="0"/>
              <a:t>46</a:t>
            </a:fld>
            <a:endParaRPr lang="en-US"/>
          </a:p>
        </p:txBody>
      </p:sp>
    </p:spTree>
    <p:extLst>
      <p:ext uri="{BB962C8B-B14F-4D97-AF65-F5344CB8AC3E}">
        <p14:creationId xmlns:p14="http://schemas.microsoft.com/office/powerpoint/2010/main" val="29702705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Our approach would allow any combination of subsets of books, </a:t>
            </a:r>
          </a:p>
        </p:txBody>
      </p:sp>
      <p:sp>
        <p:nvSpPr>
          <p:cNvPr id="4" name="Slide Number Placeholder 3"/>
          <p:cNvSpPr>
            <a:spLocks noGrp="1"/>
          </p:cNvSpPr>
          <p:nvPr>
            <p:ph type="sldNum" sz="quarter" idx="5"/>
          </p:nvPr>
        </p:nvSpPr>
        <p:spPr/>
        <p:txBody>
          <a:bodyPr/>
          <a:lstStyle/>
          <a:p>
            <a:fld id="{4D86A365-D682-4744-817E-42C211056C14}" type="slidenum">
              <a:rPr lang="en-US" smtClean="0"/>
              <a:t>47</a:t>
            </a:fld>
            <a:endParaRPr lang="en-US"/>
          </a:p>
        </p:txBody>
      </p:sp>
    </p:spTree>
    <p:extLst>
      <p:ext uri="{BB962C8B-B14F-4D97-AF65-F5344CB8AC3E}">
        <p14:creationId xmlns:p14="http://schemas.microsoft.com/office/powerpoint/2010/main" val="10635368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Fix this! One way is start by listing out the options for </a:t>
            </a:r>
            <a:r>
              <a:rPr lang="en-US" dirty="0" err="1"/>
              <a:t>alice</a:t>
            </a:r>
            <a:r>
              <a:rPr lang="en-US" dirty="0"/>
              <a:t>. For example, 1,2, 245 as options. For </a:t>
            </a:r>
            <a:r>
              <a:rPr lang="en-US" dirty="0" err="1"/>
              <a:t>eac</a:t>
            </a:r>
            <a:r>
              <a:rPr lang="en-US" dirty="0"/>
              <a:t> h of these, list out the options for bob and </a:t>
            </a:r>
            <a:r>
              <a:rPr lang="en-US" dirty="0" err="1"/>
              <a:t>charlier</a:t>
            </a:r>
            <a:r>
              <a:rPr lang="en-US" dirty="0"/>
              <a:t>. This is totally fine and valid. It’s just a lot of manual work that I don’t trust myself to do. </a:t>
            </a:r>
          </a:p>
          <a:p>
            <a:endParaRPr lang="en-US" dirty="0"/>
          </a:p>
          <a:p>
            <a:r>
              <a:rPr lang="en-US" dirty="0"/>
              <a:t>Or we can try approaching this from a different angle. Oftentimes if </a:t>
            </a:r>
            <a:r>
              <a:rPr lang="en-US" dirty="0" err="1"/>
              <a:t>ur</a:t>
            </a:r>
            <a:r>
              <a:rPr lang="en-US" dirty="0"/>
              <a:t> doing a problem and with one approach it’s kind of leading u to a dead end making u have to do a lot of manual listing out of outcomes, that’s totally fine and normal, it’s probably a sign to try something new </a:t>
            </a:r>
          </a:p>
        </p:txBody>
      </p:sp>
      <p:sp>
        <p:nvSpPr>
          <p:cNvPr id="4" name="Slide Number Placeholder 3"/>
          <p:cNvSpPr>
            <a:spLocks noGrp="1"/>
          </p:cNvSpPr>
          <p:nvPr>
            <p:ph type="sldNum" sz="quarter" idx="5"/>
          </p:nvPr>
        </p:nvSpPr>
        <p:spPr/>
        <p:txBody>
          <a:bodyPr/>
          <a:lstStyle/>
          <a:p>
            <a:fld id="{4D86A365-D682-4744-817E-42C211056C14}" type="slidenum">
              <a:rPr lang="en-US" smtClean="0"/>
              <a:t>48</a:t>
            </a:fld>
            <a:endParaRPr lang="en-US"/>
          </a:p>
        </p:txBody>
      </p:sp>
    </p:spTree>
    <p:extLst>
      <p:ext uri="{BB962C8B-B14F-4D97-AF65-F5344CB8AC3E}">
        <p14:creationId xmlns:p14="http://schemas.microsoft.com/office/powerpoint/2010/main" val="25407590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of </a:t>
            </a:r>
            <a:r>
              <a:rPr lang="en-US" dirty="0" err="1"/>
              <a:t>tyring</a:t>
            </a:r>
            <a:r>
              <a:rPr lang="en-US" dirty="0"/>
              <a:t> to assign subsets of books to person, we can think </a:t>
            </a:r>
            <a:r>
              <a:rPr lang="en-US" dirty="0" err="1"/>
              <a:t>abt</a:t>
            </a:r>
            <a:r>
              <a:rPr lang="en-US" dirty="0"/>
              <a:t> assigning each book to a person. We said that each book can only go to one person. So out sequential process can be each of the books picking which person to go to. so the first book has 3 options. 2</a:t>
            </a:r>
            <a:r>
              <a:rPr lang="en-US" baseline="30000" dirty="0"/>
              <a:t>nd</a:t>
            </a:r>
            <a:r>
              <a:rPr lang="en-US" dirty="0"/>
              <a:t> </a:t>
            </a:r>
            <a:r>
              <a:rPr lang="en-US" dirty="0" err="1"/>
              <a:t>bok</a:t>
            </a:r>
            <a:r>
              <a:rPr lang="en-US" dirty="0"/>
              <a:t> … we </a:t>
            </a:r>
            <a:r>
              <a:rPr lang="en-US" dirty="0" err="1"/>
              <a:t>mutlill</a:t>
            </a:r>
            <a:r>
              <a:rPr lang="en-US" dirty="0"/>
              <a:t> together to get 3^5</a:t>
            </a:r>
          </a:p>
        </p:txBody>
      </p:sp>
      <p:sp>
        <p:nvSpPr>
          <p:cNvPr id="4" name="Slide Number Placeholder 3"/>
          <p:cNvSpPr>
            <a:spLocks noGrp="1"/>
          </p:cNvSpPr>
          <p:nvPr>
            <p:ph type="sldNum" sz="quarter" idx="5"/>
          </p:nvPr>
        </p:nvSpPr>
        <p:spPr/>
        <p:txBody>
          <a:bodyPr/>
          <a:lstStyle/>
          <a:p>
            <a:fld id="{4D86A365-D682-4744-817E-42C211056C14}" type="slidenum">
              <a:rPr lang="en-US" smtClean="0"/>
              <a:t>49</a:t>
            </a:fld>
            <a:endParaRPr lang="en-US"/>
          </a:p>
        </p:txBody>
      </p:sp>
    </p:spTree>
    <p:extLst>
      <p:ext uri="{BB962C8B-B14F-4D97-AF65-F5344CB8AC3E}">
        <p14:creationId xmlns:p14="http://schemas.microsoft.com/office/powerpoint/2010/main" val="6921619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Ok! Let’s try another example, but now we’re going to introduce some more restrictions into our counting process..</a:t>
            </a:r>
          </a:p>
          <a:p>
            <a:endParaRPr lang="en-US" dirty="0"/>
          </a:p>
          <a:p>
            <a:r>
              <a:rPr lang="en-US" dirty="0"/>
              <a:t>This applies for any positive values of n and k</a:t>
            </a:r>
          </a:p>
        </p:txBody>
      </p:sp>
      <p:sp>
        <p:nvSpPr>
          <p:cNvPr id="4" name="Slide Number Placeholder 3"/>
          <p:cNvSpPr>
            <a:spLocks noGrp="1"/>
          </p:cNvSpPr>
          <p:nvPr>
            <p:ph type="sldNum" sz="quarter" idx="5"/>
          </p:nvPr>
        </p:nvSpPr>
        <p:spPr/>
        <p:txBody>
          <a:bodyPr/>
          <a:lstStyle/>
          <a:p>
            <a:fld id="{4D86A365-D682-4744-817E-42C211056C14}" type="slidenum">
              <a:rPr lang="en-US" smtClean="0"/>
              <a:t>50</a:t>
            </a:fld>
            <a:endParaRPr lang="en-US"/>
          </a:p>
        </p:txBody>
      </p:sp>
    </p:spTree>
    <p:extLst>
      <p:ext uri="{BB962C8B-B14F-4D97-AF65-F5344CB8AC3E}">
        <p14:creationId xmlns:p14="http://schemas.microsoft.com/office/powerpoint/2010/main" val="3496796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know, we are living through a technological revolution dominated by Generative AI (GenAI). Tools like ChatGPT, Claude, and Gemini seem like magic but they aren’t.</a:t>
            </a:r>
          </a:p>
          <a:p>
            <a:endParaRPr lang="en-US" dirty="0"/>
          </a:p>
          <a:p>
            <a:r>
              <a:rPr lang="en-US" dirty="0"/>
              <a:t>At their core, these systems are massive probabilistic inference engines.</a:t>
            </a:r>
          </a:p>
          <a:p>
            <a:endParaRPr lang="en-US" dirty="0"/>
          </a:p>
          <a:p>
            <a:r>
              <a:rPr lang="en-US" dirty="0"/>
              <a:t>When you ask an AI a question, it is not "looking up" the answer. It is calculating a conditional probability distribution over a vocabulary of tokens. It is answering the question:</a:t>
            </a:r>
          </a:p>
          <a:p>
            <a:r>
              <a:rPr lang="en-US" b="1" dirty="0"/>
              <a:t>Given the words that have come before, what is the probability distribution over the next word?</a:t>
            </a:r>
          </a:p>
          <a:p>
            <a:endParaRPr lang="en-US" dirty="0"/>
          </a:p>
          <a:p>
            <a:r>
              <a:rPr lang="en-US" dirty="0"/>
              <a:t>This course is about understanding the mathematics that powers the most transformative technology of your </a:t>
            </a:r>
            <a:r>
              <a:rPr lang="en-US"/>
              <a:t>lifetime.</a:t>
            </a:r>
          </a:p>
          <a:p>
            <a:endParaRPr lang="en-US"/>
          </a:p>
          <a:p>
            <a:endParaRPr lang="en-US"/>
          </a:p>
          <a:p>
            <a:r>
              <a:rPr lang="en-US"/>
              <a:t>Checked reading order</a:t>
            </a:r>
            <a:endParaRPr lang="en-US" dirty="0"/>
          </a:p>
        </p:txBody>
      </p:sp>
      <p:sp>
        <p:nvSpPr>
          <p:cNvPr id="4" name="Slide Number Placeholder 3"/>
          <p:cNvSpPr>
            <a:spLocks noGrp="1"/>
          </p:cNvSpPr>
          <p:nvPr>
            <p:ph type="sldNum" sz="quarter" idx="5"/>
          </p:nvPr>
        </p:nvSpPr>
        <p:spPr/>
        <p:txBody>
          <a:bodyPr/>
          <a:lstStyle/>
          <a:p>
            <a:fld id="{7CF8DADB-08B8-674F-B7D9-7A1ACF1733EC}" type="slidenum">
              <a:rPr lang="en-US" smtClean="0"/>
              <a:t>12</a:t>
            </a:fld>
            <a:endParaRPr lang="en-US"/>
          </a:p>
        </p:txBody>
      </p:sp>
    </p:spTree>
    <p:extLst>
      <p:ext uri="{BB962C8B-B14F-4D97-AF65-F5344CB8AC3E}">
        <p14:creationId xmlns:p14="http://schemas.microsoft.com/office/powerpoint/2010/main" val="30362002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9B7B0-2F45-C414-993E-4E680FFECB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8007B9-11E9-FDDD-7428-2EDC6F35D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FB11C1-106E-3D03-B3C4-FAA8852D0D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6480BB-4A23-92A9-5174-0A258D057B3F}"/>
              </a:ext>
            </a:extLst>
          </p:cNvPr>
          <p:cNvSpPr>
            <a:spLocks noGrp="1"/>
          </p:cNvSpPr>
          <p:nvPr>
            <p:ph type="sldNum" sz="quarter" idx="5"/>
          </p:nvPr>
        </p:nvSpPr>
        <p:spPr/>
        <p:txBody>
          <a:bodyPr/>
          <a:lstStyle/>
          <a:p>
            <a:fld id="{4D86A365-D682-4744-817E-42C211056C14}" type="slidenum">
              <a:rPr lang="en-US" smtClean="0"/>
              <a:t>51</a:t>
            </a:fld>
            <a:endParaRPr lang="en-US"/>
          </a:p>
        </p:txBody>
      </p:sp>
    </p:spTree>
    <p:extLst>
      <p:ext uri="{BB962C8B-B14F-4D97-AF65-F5344CB8AC3E}">
        <p14:creationId xmlns:p14="http://schemas.microsoft.com/office/powerpoint/2010/main" val="1998127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Let’s try another example, but now we’re going to introduce some more restrictions into our counting process.. Here we want distinct elements, so repeats are NOT allowed. For example, 14253 … essentially we’re </a:t>
            </a:r>
            <a:r>
              <a:rPr lang="en-US" b="1" dirty="0"/>
              <a:t>rearranging</a:t>
            </a:r>
            <a:r>
              <a:rPr lang="en-US" dirty="0"/>
              <a:t>.. Let’s  how </a:t>
            </a:r>
            <a:r>
              <a:rPr lang="en-US" dirty="0" err="1"/>
              <a:t>amnay</a:t>
            </a:r>
            <a:r>
              <a:rPr lang="en-US" dirty="0"/>
              <a:t> options in each of these steps? </a:t>
            </a:r>
          </a:p>
        </p:txBody>
      </p:sp>
      <p:sp>
        <p:nvSpPr>
          <p:cNvPr id="4" name="Slide Number Placeholder 3"/>
          <p:cNvSpPr>
            <a:spLocks noGrp="1"/>
          </p:cNvSpPr>
          <p:nvPr>
            <p:ph type="sldNum" sz="quarter" idx="5"/>
          </p:nvPr>
        </p:nvSpPr>
        <p:spPr/>
        <p:txBody>
          <a:bodyPr/>
          <a:lstStyle/>
          <a:p>
            <a:fld id="{4D86A365-D682-4744-817E-42C211056C14}" type="slidenum">
              <a:rPr lang="en-US" smtClean="0"/>
              <a:t>52</a:t>
            </a:fld>
            <a:endParaRPr lang="en-US"/>
          </a:p>
        </p:txBody>
      </p:sp>
    </p:spTree>
    <p:extLst>
      <p:ext uri="{BB962C8B-B14F-4D97-AF65-F5344CB8AC3E}">
        <p14:creationId xmlns:p14="http://schemas.microsoft.com/office/powerpoint/2010/main" val="20649600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Generalizing this. We call this a factorial. So </a:t>
            </a:r>
            <a:r>
              <a:rPr lang="en-US" dirty="0" err="1"/>
              <a:t>fo</a:t>
            </a:r>
            <a:r>
              <a:rPr lang="en-US" dirty="0"/>
              <a:t> r example 10! Is 10 * 9 * 8… alt the way down to 1.. Generally, the number of ways to arrange, n </a:t>
            </a:r>
            <a:r>
              <a:rPr lang="en-US" dirty="0" err="1"/>
              <a:t>distinc</a:t>
            </a:r>
            <a:r>
              <a:rPr lang="en-US" dirty="0"/>
              <a:t> elements is n! </a:t>
            </a:r>
          </a:p>
        </p:txBody>
      </p:sp>
      <p:sp>
        <p:nvSpPr>
          <p:cNvPr id="4" name="Slide Number Placeholder 3"/>
          <p:cNvSpPr>
            <a:spLocks noGrp="1"/>
          </p:cNvSpPr>
          <p:nvPr>
            <p:ph type="sldNum" sz="quarter" idx="5"/>
          </p:nvPr>
        </p:nvSpPr>
        <p:spPr/>
        <p:txBody>
          <a:bodyPr/>
          <a:lstStyle/>
          <a:p>
            <a:fld id="{4D86A365-D682-4744-817E-42C211056C14}" type="slidenum">
              <a:rPr lang="en-US" smtClean="0"/>
              <a:t>53</a:t>
            </a:fld>
            <a:endParaRPr lang="en-US"/>
          </a:p>
        </p:txBody>
      </p:sp>
    </p:spTree>
    <p:extLst>
      <p:ext uri="{BB962C8B-B14F-4D97-AF65-F5344CB8AC3E}">
        <p14:creationId xmlns:p14="http://schemas.microsoft.com/office/powerpoint/2010/main" val="19191826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still are selecting distinct elements, so repeats are not allowed, but we’re only doing a subset. So we want</a:t>
            </a:r>
          </a:p>
        </p:txBody>
      </p:sp>
      <p:sp>
        <p:nvSpPr>
          <p:cNvPr id="4" name="Slide Number Placeholder 3"/>
          <p:cNvSpPr>
            <a:spLocks noGrp="1"/>
          </p:cNvSpPr>
          <p:nvPr>
            <p:ph type="sldNum" sz="quarter" idx="5"/>
          </p:nvPr>
        </p:nvSpPr>
        <p:spPr/>
        <p:txBody>
          <a:bodyPr/>
          <a:lstStyle/>
          <a:p>
            <a:fld id="{4D86A365-D682-4744-817E-42C211056C14}" type="slidenum">
              <a:rPr lang="en-US" smtClean="0"/>
              <a:t>55</a:t>
            </a:fld>
            <a:endParaRPr lang="en-US"/>
          </a:p>
        </p:txBody>
      </p:sp>
    </p:spTree>
    <p:extLst>
      <p:ext uri="{BB962C8B-B14F-4D97-AF65-F5344CB8AC3E}">
        <p14:creationId xmlns:p14="http://schemas.microsoft.com/office/powerpoint/2010/main" val="13496071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EBBE6-19C7-DE9F-6DFA-8853706659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281769-96D8-2986-157A-BB6A5365F2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DCD0AD-3EBB-6C50-4388-809B9FFBDE9B}"/>
              </a:ext>
            </a:extLst>
          </p:cNvPr>
          <p:cNvSpPr>
            <a:spLocks noGrp="1"/>
          </p:cNvSpPr>
          <p:nvPr>
            <p:ph type="body" idx="1"/>
          </p:nvPr>
        </p:nvSpPr>
        <p:spPr/>
        <p:txBody>
          <a:bodyPr/>
          <a:lstStyle/>
          <a:p>
            <a:r>
              <a:rPr lang="en-US" dirty="0"/>
              <a:t>Here we still are selecting distinct elements, so repeats are not allowed, but we’re only doing a subset. So we want</a:t>
            </a:r>
          </a:p>
        </p:txBody>
      </p:sp>
      <p:sp>
        <p:nvSpPr>
          <p:cNvPr id="4" name="Slide Number Placeholder 3">
            <a:extLst>
              <a:ext uri="{FF2B5EF4-FFF2-40B4-BE49-F238E27FC236}">
                <a16:creationId xmlns:a16="http://schemas.microsoft.com/office/drawing/2014/main" id="{B2687F69-E02F-5364-ADF6-6B9F32D30110}"/>
              </a:ext>
            </a:extLst>
          </p:cNvPr>
          <p:cNvSpPr>
            <a:spLocks noGrp="1"/>
          </p:cNvSpPr>
          <p:nvPr>
            <p:ph type="sldNum" sz="quarter" idx="5"/>
          </p:nvPr>
        </p:nvSpPr>
        <p:spPr/>
        <p:txBody>
          <a:bodyPr/>
          <a:lstStyle/>
          <a:p>
            <a:fld id="{4D86A365-D682-4744-817E-42C211056C14}" type="slidenum">
              <a:rPr lang="en-US" smtClean="0"/>
              <a:t>56</a:t>
            </a:fld>
            <a:endParaRPr lang="en-US"/>
          </a:p>
        </p:txBody>
      </p:sp>
    </p:spTree>
    <p:extLst>
      <p:ext uri="{BB962C8B-B14F-4D97-AF65-F5344CB8AC3E}">
        <p14:creationId xmlns:p14="http://schemas.microsoft.com/office/powerpoint/2010/main" val="11947739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86A365-D682-4744-817E-42C211056C14}" type="slidenum">
              <a:rPr lang="en-US" smtClean="0"/>
              <a:t>57</a:t>
            </a:fld>
            <a:endParaRPr lang="en-US"/>
          </a:p>
        </p:txBody>
      </p:sp>
    </p:spTree>
    <p:extLst>
      <p:ext uri="{BB962C8B-B14F-4D97-AF65-F5344CB8AC3E}">
        <p14:creationId xmlns:p14="http://schemas.microsoft.com/office/powerpoint/2010/main" val="40589748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Ok! Let’s try another example, but now we’re going to introduce some more restrictions into our counting process..</a:t>
            </a:r>
          </a:p>
        </p:txBody>
      </p:sp>
      <p:sp>
        <p:nvSpPr>
          <p:cNvPr id="4" name="Slide Number Placeholder 3"/>
          <p:cNvSpPr>
            <a:spLocks noGrp="1"/>
          </p:cNvSpPr>
          <p:nvPr>
            <p:ph type="sldNum" sz="quarter" idx="5"/>
          </p:nvPr>
        </p:nvSpPr>
        <p:spPr/>
        <p:txBody>
          <a:bodyPr/>
          <a:lstStyle/>
          <a:p>
            <a:fld id="{4D86A365-D682-4744-817E-42C211056C14}" type="slidenum">
              <a:rPr lang="en-US" smtClean="0"/>
              <a:t>58</a:t>
            </a:fld>
            <a:endParaRPr lang="en-US"/>
          </a:p>
        </p:txBody>
      </p:sp>
    </p:spTree>
    <p:extLst>
      <p:ext uri="{BB962C8B-B14F-4D97-AF65-F5344CB8AC3E}">
        <p14:creationId xmlns:p14="http://schemas.microsoft.com/office/powerpoint/2010/main" val="19058999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AA5B0-DB33-A9CA-A663-4DBFF8DC17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374019-A909-AC6A-2060-C46C04335F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5CA95F-7046-D6A8-55C2-8531F0DF32E1}"/>
              </a:ext>
            </a:extLst>
          </p:cNvPr>
          <p:cNvSpPr>
            <a:spLocks noGrp="1"/>
          </p:cNvSpPr>
          <p:nvPr>
            <p:ph type="body" idx="1"/>
          </p:nvPr>
        </p:nvSpPr>
        <p:spPr/>
        <p:txBody>
          <a:bodyPr/>
          <a:lstStyle/>
          <a:p>
            <a:endParaRPr lang="en-US" dirty="0"/>
          </a:p>
          <a:p>
            <a:endParaRPr lang="en-US" dirty="0"/>
          </a:p>
          <a:p>
            <a:r>
              <a:rPr lang="en-US" dirty="0"/>
              <a:t>Ok! Let’s try another example, but now we’re going to introduce some more restrictions into our counting process..</a:t>
            </a:r>
          </a:p>
        </p:txBody>
      </p:sp>
      <p:sp>
        <p:nvSpPr>
          <p:cNvPr id="4" name="Slide Number Placeholder 3">
            <a:extLst>
              <a:ext uri="{FF2B5EF4-FFF2-40B4-BE49-F238E27FC236}">
                <a16:creationId xmlns:a16="http://schemas.microsoft.com/office/drawing/2014/main" id="{8AC59535-88D5-3E9C-C0C0-64B69D8BF233}"/>
              </a:ext>
            </a:extLst>
          </p:cNvPr>
          <p:cNvSpPr>
            <a:spLocks noGrp="1"/>
          </p:cNvSpPr>
          <p:nvPr>
            <p:ph type="sldNum" sz="quarter" idx="5"/>
          </p:nvPr>
        </p:nvSpPr>
        <p:spPr/>
        <p:txBody>
          <a:bodyPr/>
          <a:lstStyle/>
          <a:p>
            <a:fld id="{4D86A365-D682-4744-817E-42C211056C14}" type="slidenum">
              <a:rPr lang="en-US" smtClean="0"/>
              <a:t>59</a:t>
            </a:fld>
            <a:endParaRPr lang="en-US"/>
          </a:p>
        </p:txBody>
      </p:sp>
    </p:spTree>
    <p:extLst>
      <p:ext uri="{BB962C8B-B14F-4D97-AF65-F5344CB8AC3E}">
        <p14:creationId xmlns:p14="http://schemas.microsoft.com/office/powerpoint/2010/main" val="22492977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F8DADB-08B8-674F-B7D9-7A1ACF1733EC}" type="slidenum">
              <a:rPr lang="en-US" smtClean="0"/>
              <a:t>60</a:t>
            </a:fld>
            <a:endParaRPr lang="en-US"/>
          </a:p>
        </p:txBody>
      </p:sp>
    </p:spTree>
    <p:extLst>
      <p:ext uri="{BB962C8B-B14F-4D97-AF65-F5344CB8AC3E}">
        <p14:creationId xmlns:p14="http://schemas.microsoft.com/office/powerpoint/2010/main" val="23043899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2DE80-05D8-6C6B-22C7-E547B747AC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3541EE-FAF6-F154-392F-CB6E876201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8DA346-80A3-D3ED-99A5-57AAE003C7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8ACE9F-B6E3-0690-E336-E9825D6D4825}"/>
              </a:ext>
            </a:extLst>
          </p:cNvPr>
          <p:cNvSpPr>
            <a:spLocks noGrp="1"/>
          </p:cNvSpPr>
          <p:nvPr>
            <p:ph type="sldNum" sz="quarter" idx="5"/>
          </p:nvPr>
        </p:nvSpPr>
        <p:spPr/>
        <p:txBody>
          <a:bodyPr/>
          <a:lstStyle/>
          <a:p>
            <a:fld id="{7CF8DADB-08B8-674F-B7D9-7A1ACF1733EC}" type="slidenum">
              <a:rPr lang="en-US" smtClean="0"/>
              <a:t>61</a:t>
            </a:fld>
            <a:endParaRPr lang="en-US"/>
          </a:p>
        </p:txBody>
      </p:sp>
    </p:spTree>
    <p:extLst>
      <p:ext uri="{BB962C8B-B14F-4D97-AF65-F5344CB8AC3E}">
        <p14:creationId xmlns:p14="http://schemas.microsoft.com/office/powerpoint/2010/main" val="261328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1A07D-E8DB-FF62-FE0E-4D700F3C9D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003088-FBB2-4541-4807-905200919D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D0B79F-5CD1-71F3-FB40-88F0401BB0C4}"/>
              </a:ext>
            </a:extLst>
          </p:cNvPr>
          <p:cNvSpPr>
            <a:spLocks noGrp="1"/>
          </p:cNvSpPr>
          <p:nvPr>
            <p:ph type="body" idx="1"/>
          </p:nvPr>
        </p:nvSpPr>
        <p:spPr/>
        <p:txBody>
          <a:bodyPr/>
          <a:lstStyle/>
          <a:p>
            <a:r>
              <a:rPr lang="en-US" dirty="0"/>
              <a:t>And beyond just these important applications</a:t>
            </a:r>
          </a:p>
          <a:p>
            <a:endParaRPr lang="en-US" dirty="0"/>
          </a:p>
          <a:p>
            <a:r>
              <a:rPr lang="en-US" dirty="0"/>
              <a:t>Maybe you find it really fun learning probability</a:t>
            </a:r>
          </a:p>
          <a:p>
            <a:endParaRPr lang="en-US" dirty="0"/>
          </a:p>
          <a:p>
            <a:r>
              <a:rPr lang="en-US" dirty="0"/>
              <a:t>I’ll also talk about why you’ll need to learn this material well considering the context of LLMs</a:t>
            </a:r>
          </a:p>
        </p:txBody>
      </p:sp>
      <p:sp>
        <p:nvSpPr>
          <p:cNvPr id="4" name="Slide Number Placeholder 3">
            <a:extLst>
              <a:ext uri="{FF2B5EF4-FFF2-40B4-BE49-F238E27FC236}">
                <a16:creationId xmlns:a16="http://schemas.microsoft.com/office/drawing/2014/main" id="{7AB64409-B6E7-AD84-DF18-E20B64576793}"/>
              </a:ext>
            </a:extLst>
          </p:cNvPr>
          <p:cNvSpPr>
            <a:spLocks noGrp="1"/>
          </p:cNvSpPr>
          <p:nvPr>
            <p:ph type="sldNum" sz="quarter" idx="5"/>
          </p:nvPr>
        </p:nvSpPr>
        <p:spPr/>
        <p:txBody>
          <a:bodyPr/>
          <a:lstStyle/>
          <a:p>
            <a:fld id="{7CF8DADB-08B8-674F-B7D9-7A1ACF1733EC}" type="slidenum">
              <a:rPr lang="en-US" smtClean="0"/>
              <a:t>13</a:t>
            </a:fld>
            <a:endParaRPr lang="en-US"/>
          </a:p>
        </p:txBody>
      </p:sp>
    </p:spTree>
    <p:extLst>
      <p:ext uri="{BB962C8B-B14F-4D97-AF65-F5344CB8AC3E}">
        <p14:creationId xmlns:p14="http://schemas.microsoft.com/office/powerpoint/2010/main" val="23187577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Friday we’re going to talk more about this formula, and why it’s true, but for now</a:t>
            </a:r>
          </a:p>
        </p:txBody>
      </p:sp>
      <p:sp>
        <p:nvSpPr>
          <p:cNvPr id="4" name="Slide Number Placeholder 3"/>
          <p:cNvSpPr>
            <a:spLocks noGrp="1"/>
          </p:cNvSpPr>
          <p:nvPr>
            <p:ph type="sldNum" sz="quarter" idx="5"/>
          </p:nvPr>
        </p:nvSpPr>
        <p:spPr/>
        <p:txBody>
          <a:bodyPr/>
          <a:lstStyle/>
          <a:p>
            <a:fld id="{4D86A365-D682-4744-817E-42C211056C14}" type="slidenum">
              <a:rPr lang="en-US" smtClean="0"/>
              <a:t>62</a:t>
            </a:fld>
            <a:endParaRPr lang="en-US"/>
          </a:p>
        </p:txBody>
      </p:sp>
    </p:spTree>
    <p:extLst>
      <p:ext uri="{BB962C8B-B14F-4D97-AF65-F5344CB8AC3E}">
        <p14:creationId xmlns:p14="http://schemas.microsoft.com/office/powerpoint/2010/main" val="2773298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know this is a double negative, which in 311 is terrible, we’re going to let it slide here ok? Don’t tell anyone</a:t>
            </a:r>
          </a:p>
          <a:p>
            <a:endParaRPr lang="en-US" dirty="0"/>
          </a:p>
          <a:p>
            <a:r>
              <a:rPr lang="en-US" dirty="0"/>
              <a:t>Ink an example </a:t>
            </a:r>
          </a:p>
          <a:p>
            <a:pPr marL="171450" indent="-171450">
              <a:buFontTx/>
              <a:buChar char="-"/>
            </a:pPr>
            <a:r>
              <a:rPr lang="en-US" dirty="0"/>
              <a:t>A valid string would look like this</a:t>
            </a:r>
          </a:p>
          <a:p>
            <a:pPr marL="628650" lvl="1" indent="-171450">
              <a:buFontTx/>
              <a:buChar char="-"/>
            </a:pPr>
            <a:r>
              <a:rPr lang="en-US" dirty="0"/>
              <a:t>Valid of 1 a</a:t>
            </a:r>
          </a:p>
          <a:p>
            <a:pPr marL="628650" lvl="1" indent="-171450">
              <a:buFontTx/>
              <a:buChar char="-"/>
            </a:pPr>
            <a:r>
              <a:rPr lang="en-US" dirty="0"/>
              <a:t>Valid of 2 a</a:t>
            </a:r>
          </a:p>
          <a:p>
            <a:pPr marL="171450" indent="-171450">
              <a:buFontTx/>
              <a:buChar char="-"/>
            </a:pPr>
            <a:r>
              <a:rPr lang="en-US" dirty="0"/>
              <a:t>An invalid string would look like this</a:t>
            </a:r>
          </a:p>
        </p:txBody>
      </p:sp>
      <p:sp>
        <p:nvSpPr>
          <p:cNvPr id="4" name="Slide Number Placeholder 3"/>
          <p:cNvSpPr>
            <a:spLocks noGrp="1"/>
          </p:cNvSpPr>
          <p:nvPr>
            <p:ph type="sldNum" sz="quarter" idx="5"/>
          </p:nvPr>
        </p:nvSpPr>
        <p:spPr/>
        <p:txBody>
          <a:bodyPr/>
          <a:lstStyle/>
          <a:p>
            <a:fld id="{4D86A365-D682-4744-817E-42C211056C14}" type="slidenum">
              <a:rPr lang="en-US" smtClean="0"/>
              <a:t>65</a:t>
            </a:fld>
            <a:endParaRPr lang="en-US"/>
          </a:p>
        </p:txBody>
      </p:sp>
    </p:spTree>
    <p:extLst>
      <p:ext uri="{BB962C8B-B14F-4D97-AF65-F5344CB8AC3E}">
        <p14:creationId xmlns:p14="http://schemas.microsoft.com/office/powerpoint/2010/main" val="19919075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know this is a double negative, which in 311 is terrible, we’re going to let it slide here ok? Don’t tell anyone</a:t>
            </a:r>
          </a:p>
        </p:txBody>
      </p:sp>
      <p:sp>
        <p:nvSpPr>
          <p:cNvPr id="4" name="Slide Number Placeholder 3"/>
          <p:cNvSpPr>
            <a:spLocks noGrp="1"/>
          </p:cNvSpPr>
          <p:nvPr>
            <p:ph type="sldNum" sz="quarter" idx="5"/>
          </p:nvPr>
        </p:nvSpPr>
        <p:spPr/>
        <p:txBody>
          <a:bodyPr/>
          <a:lstStyle/>
          <a:p>
            <a:fld id="{4D86A365-D682-4744-817E-42C211056C14}" type="slidenum">
              <a:rPr lang="en-US" smtClean="0"/>
              <a:t>66</a:t>
            </a:fld>
            <a:endParaRPr lang="en-US"/>
          </a:p>
        </p:txBody>
      </p:sp>
    </p:spTree>
    <p:extLst>
      <p:ext uri="{BB962C8B-B14F-4D97-AF65-F5344CB8AC3E}">
        <p14:creationId xmlns:p14="http://schemas.microsoft.com/office/powerpoint/2010/main" val="34632475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know this is a double negative, which in 311 is terrible, we’re going to let it slide here ok? Don’t tell anyone</a:t>
            </a:r>
          </a:p>
        </p:txBody>
      </p:sp>
      <p:sp>
        <p:nvSpPr>
          <p:cNvPr id="4" name="Slide Number Placeholder 3"/>
          <p:cNvSpPr>
            <a:spLocks noGrp="1"/>
          </p:cNvSpPr>
          <p:nvPr>
            <p:ph type="sldNum" sz="quarter" idx="5"/>
          </p:nvPr>
        </p:nvSpPr>
        <p:spPr/>
        <p:txBody>
          <a:bodyPr/>
          <a:lstStyle/>
          <a:p>
            <a:fld id="{4D86A365-D682-4744-817E-42C211056C14}" type="slidenum">
              <a:rPr lang="en-US" smtClean="0"/>
              <a:t>67</a:t>
            </a:fld>
            <a:endParaRPr lang="en-US"/>
          </a:p>
        </p:txBody>
      </p:sp>
    </p:spTree>
    <p:extLst>
      <p:ext uri="{BB962C8B-B14F-4D97-AF65-F5344CB8AC3E}">
        <p14:creationId xmlns:p14="http://schemas.microsoft.com/office/powerpoint/2010/main" val="15802142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know this is a double negative, which in 311 is terrible, we’re going to let it slide here ok? Don’t tell anyone</a:t>
            </a:r>
          </a:p>
        </p:txBody>
      </p:sp>
      <p:sp>
        <p:nvSpPr>
          <p:cNvPr id="4" name="Slide Number Placeholder 3"/>
          <p:cNvSpPr>
            <a:spLocks noGrp="1"/>
          </p:cNvSpPr>
          <p:nvPr>
            <p:ph type="sldNum" sz="quarter" idx="5"/>
          </p:nvPr>
        </p:nvSpPr>
        <p:spPr/>
        <p:txBody>
          <a:bodyPr/>
          <a:lstStyle/>
          <a:p>
            <a:fld id="{4D86A365-D682-4744-817E-42C211056C14}" type="slidenum">
              <a:rPr lang="en-US" smtClean="0"/>
              <a:t>68</a:t>
            </a:fld>
            <a:endParaRPr lang="en-US"/>
          </a:p>
        </p:txBody>
      </p:sp>
    </p:spTree>
    <p:extLst>
      <p:ext uri="{BB962C8B-B14F-4D97-AF65-F5344CB8AC3E}">
        <p14:creationId xmlns:p14="http://schemas.microsoft.com/office/powerpoint/2010/main" val="19384179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know this is a double negative, which in 311 is terrible, we’re going to let it slide here ok? Don’t tell anyone</a:t>
            </a:r>
          </a:p>
        </p:txBody>
      </p:sp>
      <p:sp>
        <p:nvSpPr>
          <p:cNvPr id="4" name="Slide Number Placeholder 3"/>
          <p:cNvSpPr>
            <a:spLocks noGrp="1"/>
          </p:cNvSpPr>
          <p:nvPr>
            <p:ph type="sldNum" sz="quarter" idx="5"/>
          </p:nvPr>
        </p:nvSpPr>
        <p:spPr/>
        <p:txBody>
          <a:bodyPr/>
          <a:lstStyle/>
          <a:p>
            <a:fld id="{4D86A365-D682-4744-817E-42C211056C14}" type="slidenum">
              <a:rPr lang="en-US" smtClean="0"/>
              <a:t>69</a:t>
            </a:fld>
            <a:endParaRPr lang="en-US"/>
          </a:p>
        </p:txBody>
      </p:sp>
    </p:spTree>
    <p:extLst>
      <p:ext uri="{BB962C8B-B14F-4D97-AF65-F5344CB8AC3E}">
        <p14:creationId xmlns:p14="http://schemas.microsoft.com/office/powerpoint/2010/main" val="36862117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86A365-D682-4744-817E-42C211056C14}" type="slidenum">
              <a:rPr lang="en-US" smtClean="0"/>
              <a:t>70</a:t>
            </a:fld>
            <a:endParaRPr lang="en-US"/>
          </a:p>
        </p:txBody>
      </p:sp>
    </p:spTree>
    <p:extLst>
      <p:ext uri="{BB962C8B-B14F-4D97-AF65-F5344CB8AC3E}">
        <p14:creationId xmlns:p14="http://schemas.microsoft.com/office/powerpoint/2010/main" val="182649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5DB35-11D4-EAC1-22F3-791EFAC5A7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0CC677-F651-7122-D7EE-D43BD96019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4A7D50-BA44-7FB4-11AD-BD8A3457DA3A}"/>
              </a:ext>
            </a:extLst>
          </p:cNvPr>
          <p:cNvSpPr>
            <a:spLocks noGrp="1"/>
          </p:cNvSpPr>
          <p:nvPr>
            <p:ph type="body" idx="1"/>
          </p:nvPr>
        </p:nvSpPr>
        <p:spPr/>
        <p:txBody>
          <a:bodyPr/>
          <a:lstStyle/>
          <a:p>
            <a:pPr marL="0" indent="0">
              <a:buNone/>
            </a:pPr>
            <a:r>
              <a:rPr lang="en-US" dirty="0"/>
              <a:t>You are here to learn how to be the Pilot, not the Passenger.</a:t>
            </a:r>
          </a:p>
          <a:p>
            <a:pPr marL="0" indent="0">
              <a:buNone/>
            </a:pPr>
            <a:endParaRPr lang="en-US" sz="1200" dirty="0"/>
          </a:p>
          <a:p>
            <a:pPr marL="0" indent="0">
              <a:buNone/>
            </a:pPr>
            <a:r>
              <a:rPr lang="en-US" sz="1200" dirty="0"/>
              <a:t>Let me give you 5 views on why “outsourcing” your thinking is career suicide.</a:t>
            </a:r>
          </a:p>
        </p:txBody>
      </p:sp>
      <p:sp>
        <p:nvSpPr>
          <p:cNvPr id="4" name="Slide Number Placeholder 3">
            <a:extLst>
              <a:ext uri="{FF2B5EF4-FFF2-40B4-BE49-F238E27FC236}">
                <a16:creationId xmlns:a16="http://schemas.microsoft.com/office/drawing/2014/main" id="{A916970B-C192-4C4D-DFB2-A389D87E92E4}"/>
              </a:ext>
            </a:extLst>
          </p:cNvPr>
          <p:cNvSpPr>
            <a:spLocks noGrp="1"/>
          </p:cNvSpPr>
          <p:nvPr>
            <p:ph type="sldNum" sz="quarter" idx="5"/>
          </p:nvPr>
        </p:nvSpPr>
        <p:spPr/>
        <p:txBody>
          <a:bodyPr/>
          <a:lstStyle/>
          <a:p>
            <a:fld id="{7CF8DADB-08B8-674F-B7D9-7A1ACF1733EC}" type="slidenum">
              <a:rPr lang="en-US" smtClean="0"/>
              <a:t>14</a:t>
            </a:fld>
            <a:endParaRPr lang="en-US"/>
          </a:p>
        </p:txBody>
      </p:sp>
    </p:spTree>
    <p:extLst>
      <p:ext uri="{BB962C8B-B14F-4D97-AF65-F5344CB8AC3E}">
        <p14:creationId xmlns:p14="http://schemas.microsoft.com/office/powerpoint/2010/main" val="1165901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F4BCA-2704-6398-15B3-92A64BFA98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AAB4D7-0583-747E-4210-46B9753929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977208-E505-C235-3327-A520A3C2FA8F}"/>
              </a:ext>
            </a:extLst>
          </p:cNvPr>
          <p:cNvSpPr>
            <a:spLocks noGrp="1"/>
          </p:cNvSpPr>
          <p:nvPr>
            <p:ph type="body" idx="1"/>
          </p:nvPr>
        </p:nvSpPr>
        <p:spPr/>
        <p:txBody>
          <a:bodyPr/>
          <a:lstStyle/>
          <a:p>
            <a:pPr marL="0" indent="0">
              <a:buNone/>
            </a:pPr>
            <a:r>
              <a:rPr lang="en-US" dirty="0"/>
              <a:t>You are here to learn how to be the Pilot, not the Passenger.</a:t>
            </a:r>
          </a:p>
          <a:p>
            <a:pPr marL="0" indent="0">
              <a:buNone/>
            </a:pPr>
            <a:endParaRPr lang="en-US" sz="1200" dirty="0"/>
          </a:p>
          <a:p>
            <a:pPr marL="0" indent="0">
              <a:buNone/>
            </a:pPr>
            <a:r>
              <a:rPr lang="en-US" sz="1200" dirty="0"/>
              <a:t>Let me give you 5 views on why “outsourcing” your thinking is career suicide.</a:t>
            </a:r>
          </a:p>
        </p:txBody>
      </p:sp>
      <p:sp>
        <p:nvSpPr>
          <p:cNvPr id="4" name="Slide Number Placeholder 3">
            <a:extLst>
              <a:ext uri="{FF2B5EF4-FFF2-40B4-BE49-F238E27FC236}">
                <a16:creationId xmlns:a16="http://schemas.microsoft.com/office/drawing/2014/main" id="{4E1546D1-2C35-36D4-28FD-BD86A8CF8579}"/>
              </a:ext>
            </a:extLst>
          </p:cNvPr>
          <p:cNvSpPr>
            <a:spLocks noGrp="1"/>
          </p:cNvSpPr>
          <p:nvPr>
            <p:ph type="sldNum" sz="quarter" idx="5"/>
          </p:nvPr>
        </p:nvSpPr>
        <p:spPr/>
        <p:txBody>
          <a:bodyPr/>
          <a:lstStyle/>
          <a:p>
            <a:fld id="{7CF8DADB-08B8-674F-B7D9-7A1ACF1733EC}" type="slidenum">
              <a:rPr lang="en-US" smtClean="0"/>
              <a:t>15</a:t>
            </a:fld>
            <a:endParaRPr lang="en-US"/>
          </a:p>
        </p:txBody>
      </p:sp>
    </p:spTree>
    <p:extLst>
      <p:ext uri="{BB962C8B-B14F-4D97-AF65-F5344CB8AC3E}">
        <p14:creationId xmlns:p14="http://schemas.microsoft.com/office/powerpoint/2010/main" val="863301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DE1AD-00B7-DB12-B808-616D6515A3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37BA4D-D1E9-A62D-3AF0-C9ED92F65E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529E7C-0D36-D25A-F2DC-713B4212F452}"/>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Words in italics are things we will learn about in this course.</a:t>
            </a:r>
            <a:endParaRPr lang="en-US" dirty="0"/>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Tail risk is the probability of rare, extreme investment losses exceeding three standard deviations from the mean, lying in the "tails" of a probability distribution. Often underestimated by traditional models, these "fat tail" events include market crashes, geopolitical crises, or pandemics, causing significant portfolio damage.</a:t>
            </a:r>
          </a:p>
          <a:p>
            <a:endParaRPr lang="en-US" sz="1200" b="0" i="0" kern="1200" dirty="0">
              <a:solidFill>
                <a:schemeClr val="tx1"/>
              </a:solidFill>
              <a:effectLst/>
              <a:latin typeface="+mn-lt"/>
              <a:ea typeface="+mn-ea"/>
              <a:cs typeface="+mn-cs"/>
            </a:endParaRPr>
          </a:p>
          <a:p>
            <a:r>
              <a:rPr lang="en-US" dirty="0">
                <a:effectLst/>
              </a:rPr>
              <a:t>A black swan event is an extremely rare, unpredictable occurrence with severe, widespread consequences that is often inappropriately rationalized in hindsight as having been predictable</a:t>
            </a:r>
            <a:r>
              <a:rPr lang="en-US" sz="1200" b="0" i="0" kern="1200" dirty="0">
                <a:solidFill>
                  <a:schemeClr val="tx1"/>
                </a:solidFill>
                <a:effectLst/>
                <a:latin typeface="+mn-lt"/>
                <a:ea typeface="+mn-ea"/>
                <a:cs typeface="+mn-cs"/>
              </a:rPr>
              <a:t>. Popularized by </a:t>
            </a:r>
            <a:r>
              <a:rPr lang="en-US" sz="1200" b="0" i="0" kern="1200" dirty="0">
                <a:solidFill>
                  <a:schemeClr val="tx1"/>
                </a:solidFill>
                <a:effectLst/>
                <a:latin typeface="+mn-lt"/>
                <a:ea typeface="+mn-ea"/>
                <a:cs typeface="+mn-cs"/>
                <a:hlinkClick r:id="rId3"/>
              </a:rPr>
              <a:t>Nassim Nicholas Taleb</a:t>
            </a:r>
            <a:r>
              <a:rPr lang="en-US" sz="1200" b="0" i="0" kern="1200" dirty="0">
                <a:solidFill>
                  <a:schemeClr val="tx1"/>
                </a:solidFill>
                <a:effectLst/>
                <a:latin typeface="+mn-lt"/>
                <a:ea typeface="+mn-ea"/>
                <a:cs typeface="+mn-cs"/>
              </a:rPr>
              <a:t>, these events are outliers that fall outside the realm of normal expectations, making them impossible to forecast, yet they fundamentally alter history or markets. </a:t>
            </a:r>
          </a:p>
          <a:p>
            <a:endParaRPr lang="en-US" sz="1200" b="0" i="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46988D69-8613-26E7-6BA8-0842AF4926B1}"/>
              </a:ext>
            </a:extLst>
          </p:cNvPr>
          <p:cNvSpPr>
            <a:spLocks noGrp="1"/>
          </p:cNvSpPr>
          <p:nvPr>
            <p:ph type="sldNum" sz="quarter" idx="5"/>
          </p:nvPr>
        </p:nvSpPr>
        <p:spPr/>
        <p:txBody>
          <a:bodyPr/>
          <a:lstStyle/>
          <a:p>
            <a:fld id="{7CF8DADB-08B8-674F-B7D9-7A1ACF1733EC}" type="slidenum">
              <a:rPr lang="en-US" smtClean="0"/>
              <a:t>16</a:t>
            </a:fld>
            <a:endParaRPr lang="en-US"/>
          </a:p>
        </p:txBody>
      </p:sp>
    </p:spTree>
    <p:extLst>
      <p:ext uri="{BB962C8B-B14F-4D97-AF65-F5344CB8AC3E}">
        <p14:creationId xmlns:p14="http://schemas.microsoft.com/office/powerpoint/2010/main" val="3236816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76E1F-03F7-FEE6-3F60-75D4B83F52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3E72ED-F1FD-70C0-B744-551C9E9559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200820-2445-EDF9-A567-79F9DD9A0450}"/>
              </a:ext>
            </a:extLst>
          </p:cNvPr>
          <p:cNvSpPr>
            <a:spLocks noGrp="1"/>
          </p:cNvSpPr>
          <p:nvPr>
            <p:ph type="body" idx="1"/>
          </p:nvPr>
        </p:nvSpPr>
        <p:spPr/>
        <p:txBody>
          <a:bodyPr/>
          <a:lstStyle/>
          <a:p>
            <a:pPr marL="0" indent="0">
              <a:buNone/>
            </a:pPr>
            <a:r>
              <a:rPr lang="en-US" sz="1200" dirty="0"/>
              <a:t>Companies are moving back to Oral Exams and Whiteboarding.</a:t>
            </a:r>
          </a:p>
        </p:txBody>
      </p:sp>
      <p:sp>
        <p:nvSpPr>
          <p:cNvPr id="4" name="Slide Number Placeholder 3">
            <a:extLst>
              <a:ext uri="{FF2B5EF4-FFF2-40B4-BE49-F238E27FC236}">
                <a16:creationId xmlns:a16="http://schemas.microsoft.com/office/drawing/2014/main" id="{A4D3B7A4-0AA0-690C-56A2-90BE757A39B9}"/>
              </a:ext>
            </a:extLst>
          </p:cNvPr>
          <p:cNvSpPr>
            <a:spLocks noGrp="1"/>
          </p:cNvSpPr>
          <p:nvPr>
            <p:ph type="sldNum" sz="quarter" idx="5"/>
          </p:nvPr>
        </p:nvSpPr>
        <p:spPr/>
        <p:txBody>
          <a:bodyPr/>
          <a:lstStyle/>
          <a:p>
            <a:fld id="{7CF8DADB-08B8-674F-B7D9-7A1ACF1733EC}" type="slidenum">
              <a:rPr lang="en-US" smtClean="0"/>
              <a:t>17</a:t>
            </a:fld>
            <a:endParaRPr lang="en-US"/>
          </a:p>
        </p:txBody>
      </p:sp>
    </p:spTree>
    <p:extLst>
      <p:ext uri="{BB962C8B-B14F-4D97-AF65-F5344CB8AC3E}">
        <p14:creationId xmlns:p14="http://schemas.microsoft.com/office/powerpoint/2010/main" val="1453202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A8B4228-9B20-4E1C-BAF9-1CE2D488642F}" type="datetimeFigureOut">
              <a:rPr lang="en-US" smtClean="0"/>
              <a:t>6/21/2026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4C132-2C5F-4912-A98C-B2615409314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9844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A8B4228-9B20-4E1C-BAF9-1CE2D488642F}" type="datetimeFigureOut">
              <a:rPr lang="en-US" smtClean="0"/>
              <a:t>6/21/2026</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1B44C132-2C5F-4912-A98C-B26154093141}"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0523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A8B4228-9B20-4E1C-BAF9-1CE2D488642F}" type="datetimeFigureOut">
              <a:rPr lang="en-US" smtClean="0"/>
              <a:t>6/21/2026</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1B44C132-2C5F-4912-A98C-B26154093141}"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29168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530728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A8B4228-9B20-4E1C-BAF9-1CE2D488642F}" type="datetimeFigureOut">
              <a:rPr lang="en-US" smtClean="0"/>
              <a:t>6/21/2026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4C132-2C5F-4912-A98C-B26154093141}" type="slidenum">
              <a:rPr lang="en-US" smtClean="0"/>
              <a:t>‹#›</a:t>
            </a:fld>
            <a:endParaRPr lang="en-US"/>
          </a:p>
        </p:txBody>
      </p:sp>
    </p:spTree>
    <p:extLst>
      <p:ext uri="{BB962C8B-B14F-4D97-AF65-F5344CB8AC3E}">
        <p14:creationId xmlns:p14="http://schemas.microsoft.com/office/powerpoint/2010/main" val="2298873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2A8B4228-9B20-4E1C-BAF9-1CE2D488642F}" type="datetimeFigureOut">
              <a:rPr lang="en-US" smtClean="0"/>
              <a:t>6/21/2026</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1B44C132-2C5F-4912-A98C-B26154093141}"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120662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2A8B4228-9B20-4E1C-BAF9-1CE2D488642F}" type="datetimeFigureOut">
              <a:rPr lang="en-US" smtClean="0"/>
              <a:t>6/21/2026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44C132-2C5F-4912-A98C-B26154093141}"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3198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8B4228-9B20-4E1C-BAF9-1CE2D488642F}" type="datetimeFigureOut">
              <a:rPr lang="en-US" smtClean="0"/>
              <a:t>6/21/2026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44C132-2C5F-4912-A98C-B26154093141}" type="slidenum">
              <a:rPr lang="en-US" smtClean="0"/>
              <a:t>‹#›</a:t>
            </a:fld>
            <a:endParaRPr lang="en-US"/>
          </a:p>
        </p:txBody>
      </p:sp>
    </p:spTree>
    <p:extLst>
      <p:ext uri="{BB962C8B-B14F-4D97-AF65-F5344CB8AC3E}">
        <p14:creationId xmlns:p14="http://schemas.microsoft.com/office/powerpoint/2010/main" val="919057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A8B4228-9B20-4E1C-BAF9-1CE2D488642F}" type="datetimeFigureOut">
              <a:rPr lang="en-US" smtClean="0"/>
              <a:t>6/21/2026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44C132-2C5F-4912-A98C-B26154093141}"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534243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8B4228-9B20-4E1C-BAF9-1CE2D488642F}" type="datetimeFigureOut">
              <a:rPr lang="en-US" smtClean="0"/>
              <a:t>6/21/2026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4C132-2C5F-4912-A98C-B2615409314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50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8B4228-9B20-4E1C-BAF9-1CE2D488642F}" type="datetimeFigureOut">
              <a:rPr lang="en-US" smtClean="0"/>
              <a:t>6/21/2026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44C132-2C5F-4912-A98C-B26154093141}" type="slidenum">
              <a:rPr lang="en-US" smtClean="0"/>
              <a:t>‹#›</a:t>
            </a:fld>
            <a:endParaRPr lang="en-US"/>
          </a:p>
        </p:txBody>
      </p:sp>
    </p:spTree>
    <p:extLst>
      <p:ext uri="{BB962C8B-B14F-4D97-AF65-F5344CB8AC3E}">
        <p14:creationId xmlns:p14="http://schemas.microsoft.com/office/powerpoint/2010/main" val="2600848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8B4228-9B20-4E1C-BAF9-1CE2D488642F}" type="datetimeFigureOut">
              <a:rPr lang="en-US" smtClean="0"/>
              <a:t>6/21/2026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44C132-2C5F-4912-A98C-B2615409314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059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A8B4228-9B20-4E1C-BAF9-1CE2D488642F}" type="datetimeFigureOut">
              <a:rPr lang="en-US" smtClean="0"/>
              <a:t>6/21/2026</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1B44C132-2C5F-4912-A98C-B26154093141}"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490747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joliez@cs.washington.edu"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jp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sv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svg"/><Relationship Id="rId4" Type="http://schemas.openxmlformats.org/officeDocument/2006/relationships/image" Target="../media/image8.svg"/><Relationship Id="rId9" Type="http://schemas.openxmlformats.org/officeDocument/2006/relationships/image" Target="../media/image13.svg"/></Relationships>
</file>

<file path=ppt/slides/_rels/slide4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sv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svg"/></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20.png"/></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240.png"/><Relationship Id="rId5" Type="http://schemas.openxmlformats.org/officeDocument/2006/relationships/image" Target="../media/image230.png"/></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30.png"/><Relationship Id="rId4" Type="http://schemas.openxmlformats.org/officeDocument/2006/relationships/image" Target="../media/image25.png"/></Relationships>
</file>

<file path=ppt/slides/_rels/slide6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300.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200.png"/><Relationship Id="rId5" Type="http://schemas.openxmlformats.org/officeDocument/2006/relationships/image" Target="../media/image400.png"/><Relationship Id="rId4" Type="http://schemas.openxmlformats.org/officeDocument/2006/relationships/image" Target="../media/image5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0.png"/></Relationships>
</file>

<file path=ppt/slides/_rels/slide68.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44.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0.png"/></Relationships>
</file>

<file path=ppt/slides/_rels/slide69.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48.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to 312! 🥳 You’re early!</a:t>
            </a:r>
          </a:p>
        </p:txBody>
      </p:sp>
      <p:sp>
        <p:nvSpPr>
          <p:cNvPr id="3" name="Content Placeholder 2"/>
          <p:cNvSpPr>
            <a:spLocks noGrp="1"/>
          </p:cNvSpPr>
          <p:nvPr>
            <p:ph idx="1"/>
          </p:nvPr>
        </p:nvSpPr>
        <p:spPr/>
        <p:txBody>
          <a:bodyPr/>
          <a:lstStyle/>
          <a:p>
            <a:r>
              <a:rPr lang="en-US" dirty="0"/>
              <a:t>Want a copy of these slides to take notes?</a:t>
            </a:r>
          </a:p>
          <a:p>
            <a:pPr lvl="1"/>
            <a:r>
              <a:rPr lang="en-US" dirty="0"/>
              <a:t> You can download them from the webpage cs.uw.edu/312</a:t>
            </a:r>
          </a:p>
          <a:p>
            <a:r>
              <a:rPr lang="en-US" dirty="0"/>
              <a:t>Feel free to introduce yourself to the people sitting around you!</a:t>
            </a:r>
          </a:p>
        </p:txBody>
      </p:sp>
    </p:spTree>
    <p:extLst>
      <p:ext uri="{BB962C8B-B14F-4D97-AF65-F5344CB8AC3E}">
        <p14:creationId xmlns:p14="http://schemas.microsoft.com/office/powerpoint/2010/main" val="3804291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E4DBC-52E3-E321-407B-AD37B553E7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609468-4935-5A7C-7D99-26B1DD0956BD}"/>
              </a:ext>
            </a:extLst>
          </p:cNvPr>
          <p:cNvSpPr>
            <a:spLocks noGrp="1"/>
          </p:cNvSpPr>
          <p:nvPr>
            <p:ph type="title"/>
          </p:nvPr>
        </p:nvSpPr>
        <p:spPr/>
        <p:txBody>
          <a:bodyPr/>
          <a:lstStyle/>
          <a:p>
            <a:r>
              <a:rPr lang="en-US" dirty="0"/>
              <a:t>Accommodations</a:t>
            </a:r>
          </a:p>
        </p:txBody>
      </p:sp>
      <p:sp>
        <p:nvSpPr>
          <p:cNvPr id="3" name="Content Placeholder 2">
            <a:extLst>
              <a:ext uri="{FF2B5EF4-FFF2-40B4-BE49-F238E27FC236}">
                <a16:creationId xmlns:a16="http://schemas.microsoft.com/office/drawing/2014/main" id="{23217B05-4F12-E47C-4EC9-4FD6CAE914C8}"/>
              </a:ext>
            </a:extLst>
          </p:cNvPr>
          <p:cNvSpPr>
            <a:spLocks noGrp="1"/>
          </p:cNvSpPr>
          <p:nvPr>
            <p:ph idx="1"/>
          </p:nvPr>
        </p:nvSpPr>
        <p:spPr/>
        <p:txBody>
          <a:bodyPr/>
          <a:lstStyle/>
          <a:p>
            <a:pPr marL="0" indent="0">
              <a:buNone/>
            </a:pPr>
            <a:r>
              <a:rPr lang="en-US" dirty="0">
                <a:solidFill>
                  <a:srgbClr val="0070C0"/>
                </a:solidFill>
              </a:rPr>
              <a:t>If you have something significant happen during the quarter, please</a:t>
            </a:r>
          </a:p>
          <a:p>
            <a:pPr marL="0" indent="0">
              <a:buNone/>
            </a:pPr>
            <a:r>
              <a:rPr lang="en-US" dirty="0">
                <a:solidFill>
                  <a:srgbClr val="0070C0"/>
                </a:solidFill>
              </a:rPr>
              <a:t>reach out to use as soon as possible!</a:t>
            </a:r>
          </a:p>
          <a:p>
            <a:pPr marL="0" indent="0">
              <a:buNone/>
            </a:pPr>
            <a:r>
              <a:rPr lang="en-US" dirty="0">
                <a:solidFill>
                  <a:srgbClr val="0070C0"/>
                </a:solidFill>
              </a:rPr>
              <a:t>For now:</a:t>
            </a:r>
          </a:p>
          <a:p>
            <a:pPr marL="0" indent="0">
              <a:buNone/>
            </a:pPr>
            <a:r>
              <a:rPr lang="en-US" dirty="0">
                <a:solidFill>
                  <a:srgbClr val="0070C0"/>
                </a:solidFill>
              </a:rPr>
              <a:t>• Fill out DRS accommodations if needed</a:t>
            </a:r>
          </a:p>
          <a:p>
            <a:pPr marL="0" indent="0">
              <a:buNone/>
            </a:pPr>
            <a:r>
              <a:rPr lang="en-US" dirty="0">
                <a:solidFill>
                  <a:srgbClr val="0070C0"/>
                </a:solidFill>
              </a:rPr>
              <a:t>• Fill out religious accommodations request form if needed</a:t>
            </a:r>
          </a:p>
          <a:p>
            <a:pPr marL="0" indent="0">
              <a:buNone/>
            </a:pPr>
            <a:r>
              <a:rPr lang="en-US" dirty="0">
                <a:solidFill>
                  <a:srgbClr val="0070C0"/>
                </a:solidFill>
              </a:rPr>
              <a:t>• Email me if you have other accessibility concerns that are not</a:t>
            </a:r>
          </a:p>
          <a:p>
            <a:pPr marL="0" indent="0">
              <a:buNone/>
            </a:pPr>
            <a:r>
              <a:rPr lang="en-US" dirty="0">
                <a:solidFill>
                  <a:srgbClr val="0070C0"/>
                </a:solidFill>
              </a:rPr>
              <a:t>covered by DRS (!)</a:t>
            </a:r>
            <a:endParaRPr lang="en-US" dirty="0">
              <a:solidFill>
                <a:srgbClr val="C00000"/>
              </a:solidFill>
            </a:endParaRPr>
          </a:p>
        </p:txBody>
      </p:sp>
    </p:spTree>
    <p:extLst>
      <p:ext uri="{BB962C8B-B14F-4D97-AF65-F5344CB8AC3E}">
        <p14:creationId xmlns:p14="http://schemas.microsoft.com/office/powerpoint/2010/main" val="4155143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B8C18-74D7-F1D4-9A50-468681E8717F}"/>
              </a:ext>
            </a:extLst>
          </p:cNvPr>
          <p:cNvSpPr>
            <a:spLocks noGrp="1"/>
          </p:cNvSpPr>
          <p:nvPr>
            <p:ph type="title"/>
          </p:nvPr>
        </p:nvSpPr>
        <p:spPr/>
        <p:txBody>
          <a:bodyPr>
            <a:normAutofit fontScale="90000"/>
          </a:bodyPr>
          <a:lstStyle/>
          <a:p>
            <a:r>
              <a:rPr lang="en-US" sz="4900" dirty="0"/>
              <a:t>What is this class about?</a:t>
            </a:r>
            <a:br>
              <a:rPr lang="en-US" dirty="0"/>
            </a:br>
            <a:endParaRPr lang="en-US" dirty="0"/>
          </a:p>
        </p:txBody>
      </p:sp>
      <p:pic>
        <p:nvPicPr>
          <p:cNvPr id="5" name="Picture 4">
            <a:extLst>
              <a:ext uri="{FF2B5EF4-FFF2-40B4-BE49-F238E27FC236}">
                <a16:creationId xmlns:a16="http://schemas.microsoft.com/office/drawing/2014/main" id="{95628A80-B806-0940-A8C0-C0D5FFDD9298}"/>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61" b="99609" l="9961" r="95215">
                        <a14:foregroundMark x1="83008" y1="94434" x2="83008" y2="94434"/>
                        <a14:foregroundMark x1="95215" y1="89160" x2="95215" y2="89160"/>
                        <a14:foregroundMark x1="83008" y1="93848" x2="83008" y2="93848"/>
                        <a14:foregroundMark x1="87695" y1="85156" x2="87695" y2="85156"/>
                        <a14:foregroundMark x1="85938" y1="95508" x2="85938" y2="95508"/>
                        <a14:foregroundMark x1="84180" y1="89746" x2="84180" y2="89746"/>
                        <a14:foregroundMark x1="84180" y1="96680" x2="84180" y2="96680"/>
                        <a14:foregroundMark x1="84766" y1="94434" x2="84766" y2="94434"/>
                        <a14:foregroundMark x1="84766" y1="85742" x2="84766" y2="85742"/>
                        <a14:foregroundMark x1="84766" y1="90332" x2="84766" y2="90332"/>
                        <a14:foregroundMark x1="86523" y1="93262" x2="86523" y2="93262"/>
                        <a14:foregroundMark x1="86523" y1="95508" x2="86523" y2="95508"/>
                        <a14:foregroundMark x1="86523" y1="90332" x2="86523" y2="90332"/>
                        <a14:foregroundMark x1="86523" y1="89746" x2="86523" y2="89746"/>
                        <a14:foregroundMark x1="86523" y1="85742" x2="86523" y2="85742"/>
                        <a14:foregroundMark x1="80176" y1="99609" x2="80176" y2="99609"/>
                        <a14:foregroundMark x1="19434" y1="21484" x2="19434" y2="21484"/>
                      </a14:backgroundRemoval>
                    </a14:imgEffect>
                  </a14:imgLayer>
                </a14:imgProps>
              </a:ext>
            </a:extLst>
          </a:blip>
          <a:stretch>
            <a:fillRect/>
          </a:stretch>
        </p:blipFill>
        <p:spPr>
          <a:xfrm>
            <a:off x="9600771" y="-77011"/>
            <a:ext cx="2591229" cy="2591229"/>
          </a:xfrm>
          <a:prstGeom prst="rect">
            <a:avLst/>
          </a:prstGeom>
        </p:spPr>
      </p:pic>
      <p:sp>
        <p:nvSpPr>
          <p:cNvPr id="3" name="Rectangle 2">
            <a:extLst>
              <a:ext uri="{FF2B5EF4-FFF2-40B4-BE49-F238E27FC236}">
                <a16:creationId xmlns:a16="http://schemas.microsoft.com/office/drawing/2014/main" id="{A98EB37C-01F9-9B48-8B1D-BBD2428A3C0F}"/>
              </a:ext>
            </a:extLst>
          </p:cNvPr>
          <p:cNvSpPr/>
          <p:nvPr/>
        </p:nvSpPr>
        <p:spPr>
          <a:xfrm>
            <a:off x="462293" y="1970969"/>
            <a:ext cx="6444393" cy="707886"/>
          </a:xfrm>
          <a:prstGeom prst="rect">
            <a:avLst/>
          </a:prstGeom>
        </p:spPr>
        <p:txBody>
          <a:bodyPr wrap="none">
            <a:spAutoFit/>
          </a:bodyPr>
          <a:lstStyle/>
          <a:p>
            <a:r>
              <a:rPr lang="en-US" sz="4000" b="1" dirty="0">
                <a:solidFill>
                  <a:srgbClr val="C00000"/>
                </a:solidFill>
                <a:latin typeface="Candara" panose="020E0502030303020204" pitchFamily="34" charset="0"/>
                <a:ea typeface="Helvetica Neue" panose="02000503000000020004" pitchFamily="2" charset="0"/>
                <a:cs typeface="Helvetica Neue" panose="02000503000000020004" pitchFamily="2" charset="0"/>
              </a:rPr>
              <a:t>Foundations of Computing II</a:t>
            </a:r>
            <a:endParaRPr lang="en-US" sz="4000" b="1" dirty="0">
              <a:solidFill>
                <a:srgbClr val="C00000"/>
              </a:solidFill>
              <a:latin typeface="Candara" panose="020E0502030303020204" pitchFamily="34" charset="0"/>
            </a:endParaRPr>
          </a:p>
        </p:txBody>
      </p:sp>
      <p:sp>
        <p:nvSpPr>
          <p:cNvPr id="7" name="TextBox 6">
            <a:extLst>
              <a:ext uri="{FF2B5EF4-FFF2-40B4-BE49-F238E27FC236}">
                <a16:creationId xmlns:a16="http://schemas.microsoft.com/office/drawing/2014/main" id="{CC57A7A4-4BC5-9F49-8CC0-3BAA07D6090B}"/>
              </a:ext>
            </a:extLst>
          </p:cNvPr>
          <p:cNvSpPr txBox="1"/>
          <p:nvPr/>
        </p:nvSpPr>
        <p:spPr>
          <a:xfrm>
            <a:off x="2479248" y="2678855"/>
            <a:ext cx="2296886" cy="707886"/>
          </a:xfrm>
          <a:prstGeom prst="rect">
            <a:avLst/>
          </a:prstGeom>
          <a:noFill/>
        </p:spPr>
        <p:txBody>
          <a:bodyPr wrap="square" rtlCol="0">
            <a:spAutoFit/>
          </a:bodyPr>
          <a:lstStyle/>
          <a:p>
            <a:pPr algn="ctr"/>
            <a:r>
              <a:rPr lang="en-US" sz="4000" b="0" dirty="0">
                <a:latin typeface="Candara" panose="020E0502030303020204" pitchFamily="34" charset="0"/>
                <a:ea typeface="Helvetica" charset="0"/>
                <a:cs typeface="Helvetica" charset="0"/>
              </a:rPr>
              <a:t>=</a:t>
            </a:r>
          </a:p>
        </p:txBody>
      </p:sp>
      <p:sp>
        <p:nvSpPr>
          <p:cNvPr id="8" name="Rectangle 7">
            <a:extLst>
              <a:ext uri="{FF2B5EF4-FFF2-40B4-BE49-F238E27FC236}">
                <a16:creationId xmlns:a16="http://schemas.microsoft.com/office/drawing/2014/main" id="{1B1D05D0-B8C8-E444-8BB7-7762BAB401E6}"/>
              </a:ext>
              <a:ext uri="{C183D7F6-B498-43B3-948B-1728B52AA6E4}">
                <adec:decorative xmlns:adec="http://schemas.microsoft.com/office/drawing/2017/decorative" val="1"/>
              </a:ext>
            </a:extLst>
          </p:cNvPr>
          <p:cNvSpPr/>
          <p:nvPr/>
        </p:nvSpPr>
        <p:spPr>
          <a:xfrm>
            <a:off x="462293" y="3509607"/>
            <a:ext cx="8627683" cy="707886"/>
          </a:xfrm>
          <a:prstGeom prst="rect">
            <a:avLst/>
          </a:prstGeom>
        </p:spPr>
        <p:txBody>
          <a:bodyPr wrap="none">
            <a:spAutoFit/>
          </a:bodyPr>
          <a:lstStyle/>
          <a:p>
            <a:r>
              <a:rPr lang="en-US" sz="4000" b="1" dirty="0">
                <a:solidFill>
                  <a:srgbClr val="C00000"/>
                </a:solidFill>
                <a:latin typeface="Candara" panose="020E0502030303020204" pitchFamily="34" charset="0"/>
                <a:ea typeface="Helvetica Neue" panose="02000503000000020004" pitchFamily="2" charset="0"/>
                <a:cs typeface="Helvetica Neue" panose="02000503000000020004" pitchFamily="2" charset="0"/>
              </a:rPr>
              <a:t>Introduction to Probability &amp; Statistics</a:t>
            </a:r>
            <a:endParaRPr lang="en-US" sz="4000" b="1" dirty="0">
              <a:solidFill>
                <a:srgbClr val="C00000"/>
              </a:solidFill>
              <a:latin typeface="Candara" panose="020E0502030303020204" pitchFamily="34" charset="0"/>
            </a:endParaRPr>
          </a:p>
        </p:txBody>
      </p:sp>
      <p:sp>
        <p:nvSpPr>
          <p:cNvPr id="9" name="Rectangle 8">
            <a:extLst>
              <a:ext uri="{FF2B5EF4-FFF2-40B4-BE49-F238E27FC236}">
                <a16:creationId xmlns:a16="http://schemas.microsoft.com/office/drawing/2014/main" id="{17BECA4D-DC40-F04F-9B65-CA4E3EEC87DC}"/>
              </a:ext>
              <a:ext uri="{C183D7F6-B498-43B3-948B-1728B52AA6E4}">
                <adec:decorative xmlns:adec="http://schemas.microsoft.com/office/drawing/2017/decorative" val="1"/>
              </a:ext>
            </a:extLst>
          </p:cNvPr>
          <p:cNvSpPr/>
          <p:nvPr/>
        </p:nvSpPr>
        <p:spPr>
          <a:xfrm>
            <a:off x="5418035" y="4094627"/>
            <a:ext cx="3748142" cy="523220"/>
          </a:xfrm>
          <a:prstGeom prst="rect">
            <a:avLst/>
          </a:prstGeom>
        </p:spPr>
        <p:txBody>
          <a:bodyPr wrap="none">
            <a:spAutoFit/>
          </a:bodyPr>
          <a:lstStyle/>
          <a:p>
            <a:r>
              <a:rPr lang="en-US" sz="2800" b="1" dirty="0">
                <a:solidFill>
                  <a:srgbClr val="C00000"/>
                </a:solidFill>
                <a:latin typeface="Candara" panose="020E0502030303020204" pitchFamily="34" charset="0"/>
                <a:ea typeface="Helvetica Neue" panose="02000503000000020004" pitchFamily="2" charset="0"/>
                <a:cs typeface="Helvetica Neue" panose="02000503000000020004" pitchFamily="2" charset="0"/>
              </a:rPr>
              <a:t>for </a:t>
            </a:r>
            <a:r>
              <a:rPr lang="en-US" sz="2800" b="1" u="sng" dirty="0">
                <a:solidFill>
                  <a:srgbClr val="C00000"/>
                </a:solidFill>
                <a:latin typeface="Candara" panose="020E0502030303020204" pitchFamily="34" charset="0"/>
                <a:ea typeface="Helvetica Neue" panose="02000503000000020004" pitchFamily="2" charset="0"/>
                <a:cs typeface="Helvetica Neue" panose="02000503000000020004" pitchFamily="2" charset="0"/>
              </a:rPr>
              <a:t>computer scientists</a:t>
            </a:r>
            <a:endParaRPr lang="en-US" sz="2800" b="1" u="sng" dirty="0">
              <a:solidFill>
                <a:srgbClr val="C00000"/>
              </a:solidFill>
              <a:latin typeface="Candara" panose="020E0502030303020204" pitchFamily="34" charset="0"/>
            </a:endParaRPr>
          </a:p>
        </p:txBody>
      </p:sp>
      <p:sp>
        <p:nvSpPr>
          <p:cNvPr id="12" name="TextBox 11">
            <a:extLst>
              <a:ext uri="{FF2B5EF4-FFF2-40B4-BE49-F238E27FC236}">
                <a16:creationId xmlns:a16="http://schemas.microsoft.com/office/drawing/2014/main" id="{845D0FFF-BE57-EB40-9765-21555945AC33}"/>
              </a:ext>
              <a:ext uri="{C183D7F6-B498-43B3-948B-1728B52AA6E4}">
                <adec:decorative xmlns:adec="http://schemas.microsoft.com/office/drawing/2017/decorative" val="1"/>
              </a:ext>
            </a:extLst>
          </p:cNvPr>
          <p:cNvSpPr txBox="1"/>
          <p:nvPr/>
        </p:nvSpPr>
        <p:spPr>
          <a:xfrm>
            <a:off x="3581400" y="5215474"/>
            <a:ext cx="5029200" cy="1323439"/>
          </a:xfrm>
          <a:prstGeom prst="rect">
            <a:avLst/>
          </a:prstGeom>
          <a:noFill/>
        </p:spPr>
        <p:txBody>
          <a:bodyPr wrap="square" rtlCol="0">
            <a:spAutoFit/>
          </a:bodyPr>
          <a:lstStyle/>
          <a:p>
            <a:pPr algn="l"/>
            <a:r>
              <a:rPr lang="en-US" sz="4000" b="0" u="sng" dirty="0">
                <a:latin typeface="Candara" panose="020E0502030303020204" pitchFamily="34" charset="0"/>
                <a:ea typeface="Helvetica" charset="0"/>
                <a:cs typeface="Helvetica" charset="0"/>
              </a:rPr>
              <a:t>What</a:t>
            </a:r>
            <a:r>
              <a:rPr lang="en-US" sz="4000" b="0" dirty="0">
                <a:latin typeface="Candara" panose="020E0502030303020204" pitchFamily="34" charset="0"/>
                <a:ea typeface="Helvetica" charset="0"/>
                <a:cs typeface="Helvetica" charset="0"/>
              </a:rPr>
              <a:t> is probability?? </a:t>
            </a:r>
            <a:r>
              <a:rPr lang="en-US" sz="4000" b="0" u="sng" dirty="0">
                <a:latin typeface="Candara" panose="020E0502030303020204" pitchFamily="34" charset="0"/>
                <a:ea typeface="Helvetica" charset="0"/>
                <a:cs typeface="Helvetica" charset="0"/>
              </a:rPr>
              <a:t>Why</a:t>
            </a:r>
            <a:r>
              <a:rPr lang="en-US" sz="4000" b="0" dirty="0">
                <a:latin typeface="Candara" panose="020E0502030303020204" pitchFamily="34" charset="0"/>
                <a:ea typeface="Helvetica" charset="0"/>
                <a:cs typeface="Helvetica" charset="0"/>
              </a:rPr>
              <a:t> probability?!</a:t>
            </a:r>
          </a:p>
        </p:txBody>
      </p:sp>
    </p:spTree>
    <p:extLst>
      <p:ext uri="{BB962C8B-B14F-4D97-AF65-F5344CB8AC3E}">
        <p14:creationId xmlns:p14="http://schemas.microsoft.com/office/powerpoint/2010/main" val="3458114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C3654-0483-A5FD-38CB-EDEE73617D82}"/>
              </a:ext>
            </a:extLst>
          </p:cNvPr>
          <p:cNvSpPr>
            <a:spLocks noGrp="1"/>
          </p:cNvSpPr>
          <p:nvPr>
            <p:ph type="title" idx="4294967295"/>
          </p:nvPr>
        </p:nvSpPr>
        <p:spPr>
          <a:xfrm>
            <a:off x="90243" y="-191153"/>
            <a:ext cx="10972800" cy="878301"/>
          </a:xfrm>
        </p:spPr>
        <p:txBody>
          <a:bodyPr vert="horz" lIns="91440" tIns="45720" rIns="91440" bIns="45720" rtlCol="0" anchor="b">
            <a:normAutofit/>
          </a:bodyPr>
          <a:lstStyle/>
          <a:p>
            <a:r>
              <a:rPr lang="en-US" dirty="0"/>
              <a:t>Connections</a:t>
            </a:r>
          </a:p>
        </p:txBody>
      </p:sp>
      <p:sp>
        <p:nvSpPr>
          <p:cNvPr id="5" name="Oval 4" descr="Applications of probability: big data, complexity theory, data compression, computational biology, machine learning, fault-tolerant systems, data structures, natural language processing, load balancing, error correcting codes, cryptography, congestion control, algorithms.">
            <a:extLst>
              <a:ext uri="{FF2B5EF4-FFF2-40B4-BE49-F238E27FC236}">
                <a16:creationId xmlns:a16="http://schemas.microsoft.com/office/drawing/2014/main" id="{E72E0784-4E8C-8144-BACC-6BFD4ECD8D3E}"/>
              </a:ext>
            </a:extLst>
          </p:cNvPr>
          <p:cNvSpPr/>
          <p:nvPr/>
        </p:nvSpPr>
        <p:spPr>
          <a:xfrm>
            <a:off x="4501243" y="2917371"/>
            <a:ext cx="3189514" cy="1447800"/>
          </a:xfrm>
          <a:prstGeom prst="ellipse">
            <a:avLst/>
          </a:prstGeom>
          <a:solidFill>
            <a:srgbClr val="0070C0"/>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Candara" panose="020E0502030303020204" pitchFamily="34" charset="0"/>
              </a:rPr>
              <a:t>Probability &amp; Statistics</a:t>
            </a:r>
            <a:endParaRPr lang="en-US" b="1" dirty="0">
              <a:latin typeface="Candara" panose="020E0502030303020204" pitchFamily="34" charset="0"/>
            </a:endParaRPr>
          </a:p>
        </p:txBody>
      </p:sp>
      <p:cxnSp>
        <p:nvCxnSpPr>
          <p:cNvPr id="3" name="Straight Arrow Connector 2">
            <a:extLst>
              <a:ext uri="{FF2B5EF4-FFF2-40B4-BE49-F238E27FC236}">
                <a16:creationId xmlns:a16="http://schemas.microsoft.com/office/drawing/2014/main" id="{310A6D50-B7D3-FD4C-8085-B3C4853EA5CA}"/>
              </a:ext>
              <a:ext uri="{C183D7F6-B498-43B3-948B-1728B52AA6E4}">
                <adec:decorative xmlns:adec="http://schemas.microsoft.com/office/drawing/2017/decorative" val="1"/>
              </a:ext>
            </a:extLst>
          </p:cNvPr>
          <p:cNvCxnSpPr>
            <a:cxnSpLocks/>
            <a:stCxn id="5" idx="1"/>
            <a:endCxn id="6" idx="2"/>
          </p:cNvCxnSpPr>
          <p:nvPr/>
        </p:nvCxnSpPr>
        <p:spPr>
          <a:xfrm flipH="1" flipV="1">
            <a:off x="2244436" y="2207010"/>
            <a:ext cx="2723901" cy="9223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TextBox 5" descr="Applications of probability: big data, complexity theory, data compression, computational biology, machine learning, fault-tolerant systems, data structures, natural language processing, load balancing, error correcting codes, cryptography, congestion control, algorithms.">
            <a:extLst>
              <a:ext uri="{FF2B5EF4-FFF2-40B4-BE49-F238E27FC236}">
                <a16:creationId xmlns:a16="http://schemas.microsoft.com/office/drawing/2014/main" id="{DDD0AFF6-5102-1D40-A003-44E7BA3021B2}"/>
              </a:ext>
            </a:extLst>
          </p:cNvPr>
          <p:cNvSpPr txBox="1"/>
          <p:nvPr/>
        </p:nvSpPr>
        <p:spPr>
          <a:xfrm>
            <a:off x="366254" y="1745345"/>
            <a:ext cx="3756363" cy="461665"/>
          </a:xfrm>
          <a:prstGeom prst="rect">
            <a:avLst/>
          </a:prstGeom>
          <a:noFill/>
        </p:spPr>
        <p:txBody>
          <a:bodyPr wrap="square" rtlCol="0">
            <a:spAutoFit/>
          </a:bodyPr>
          <a:lstStyle/>
          <a:p>
            <a:pPr algn="l"/>
            <a:r>
              <a:rPr lang="en-US" sz="2400" b="1" dirty="0">
                <a:latin typeface="Candara" panose="020E0502030303020204" pitchFamily="34" charset="0"/>
                <a:ea typeface="Helvetica" charset="0"/>
                <a:cs typeface="Helvetica" charset="0"/>
              </a:rPr>
              <a:t>Quantum computing</a:t>
            </a:r>
          </a:p>
        </p:txBody>
      </p:sp>
      <p:cxnSp>
        <p:nvCxnSpPr>
          <p:cNvPr id="9" name="Straight Arrow Connector 8">
            <a:extLst>
              <a:ext uri="{FF2B5EF4-FFF2-40B4-BE49-F238E27FC236}">
                <a16:creationId xmlns:a16="http://schemas.microsoft.com/office/drawing/2014/main" id="{2CC4A6CF-8E0C-6148-95C4-E89756ADAB3F}"/>
              </a:ext>
              <a:ext uri="{C183D7F6-B498-43B3-948B-1728B52AA6E4}">
                <adec:decorative xmlns:adec="http://schemas.microsoft.com/office/drawing/2017/decorative" val="1"/>
              </a:ext>
            </a:extLst>
          </p:cNvPr>
          <p:cNvCxnSpPr>
            <a:cxnSpLocks/>
            <a:endCxn id="8" idx="2"/>
          </p:cNvCxnSpPr>
          <p:nvPr/>
        </p:nvCxnSpPr>
        <p:spPr>
          <a:xfrm flipH="1" flipV="1">
            <a:off x="5576643" y="1205246"/>
            <a:ext cx="275559" cy="17121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Box 7" descr="Applications of probability: big data, complexity theory, data compression, computational biology, machine learning, fault-tolerant systems, data structures, natural language processing, load balancing, error correcting codes, cryptography, congestion control, algorithms.">
            <a:extLst>
              <a:ext uri="{FF2B5EF4-FFF2-40B4-BE49-F238E27FC236}">
                <a16:creationId xmlns:a16="http://schemas.microsoft.com/office/drawing/2014/main" id="{747C5F25-80C4-614C-9284-4DA91A54EF98}"/>
              </a:ext>
            </a:extLst>
          </p:cNvPr>
          <p:cNvSpPr txBox="1"/>
          <p:nvPr/>
        </p:nvSpPr>
        <p:spPr>
          <a:xfrm>
            <a:off x="4287119" y="743581"/>
            <a:ext cx="2579048" cy="461665"/>
          </a:xfrm>
          <a:prstGeom prst="rect">
            <a:avLst/>
          </a:prstGeom>
          <a:noFill/>
        </p:spPr>
        <p:txBody>
          <a:bodyPr wrap="square" rtlCol="0">
            <a:spAutoFit/>
          </a:bodyPr>
          <a:lstStyle/>
          <a:p>
            <a:pPr algn="l"/>
            <a:r>
              <a:rPr lang="en-US" sz="2400" b="1" dirty="0">
                <a:latin typeface="Candara" panose="020E0502030303020204" pitchFamily="34" charset="0"/>
                <a:ea typeface="Helvetica" charset="0"/>
                <a:cs typeface="Helvetica" charset="0"/>
              </a:rPr>
              <a:t>Data compression</a:t>
            </a:r>
          </a:p>
        </p:txBody>
      </p:sp>
      <p:cxnSp>
        <p:nvCxnSpPr>
          <p:cNvPr id="13" name="Straight Arrow Connector 12">
            <a:extLst>
              <a:ext uri="{FF2B5EF4-FFF2-40B4-BE49-F238E27FC236}">
                <a16:creationId xmlns:a16="http://schemas.microsoft.com/office/drawing/2014/main" id="{DE6E7FB1-8932-9141-A25C-DC22D34980BD}"/>
              </a:ext>
              <a:ext uri="{C183D7F6-B498-43B3-948B-1728B52AA6E4}">
                <adec:decorative xmlns:adec="http://schemas.microsoft.com/office/drawing/2017/decorative" val="1"/>
              </a:ext>
            </a:extLst>
          </p:cNvPr>
          <p:cNvCxnSpPr>
            <a:cxnSpLocks/>
            <a:endCxn id="12" idx="3"/>
          </p:cNvCxnSpPr>
          <p:nvPr/>
        </p:nvCxnSpPr>
        <p:spPr>
          <a:xfrm flipH="1">
            <a:off x="2890157" y="3942373"/>
            <a:ext cx="1768062" cy="4154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descr="Applications of probability: big data, complexity theory, data compression, computational biology, machine learning, fault-tolerant systems, data structures, natural language processing, load balancing, error correcting codes, cryptography, congestion control, algorithms.">
            <a:extLst>
              <a:ext uri="{FF2B5EF4-FFF2-40B4-BE49-F238E27FC236}">
                <a16:creationId xmlns:a16="http://schemas.microsoft.com/office/drawing/2014/main" id="{BC1ED4A0-DEA5-FE47-93F7-BCE147419D7B}"/>
              </a:ext>
            </a:extLst>
          </p:cNvPr>
          <p:cNvSpPr txBox="1"/>
          <p:nvPr/>
        </p:nvSpPr>
        <p:spPr>
          <a:xfrm>
            <a:off x="1122095" y="3942373"/>
            <a:ext cx="1768062" cy="830997"/>
          </a:xfrm>
          <a:prstGeom prst="rect">
            <a:avLst/>
          </a:prstGeom>
          <a:noFill/>
        </p:spPr>
        <p:txBody>
          <a:bodyPr wrap="square" rtlCol="0">
            <a:spAutoFit/>
          </a:bodyPr>
          <a:lstStyle/>
          <a:p>
            <a:pPr algn="l"/>
            <a:r>
              <a:rPr lang="en-US" sz="2400" b="1" dirty="0">
                <a:latin typeface="Candara" panose="020E0502030303020204" pitchFamily="34" charset="0"/>
                <a:ea typeface="Helvetica" charset="0"/>
                <a:cs typeface="Helvetica" charset="0"/>
              </a:rPr>
              <a:t>Congestion control</a:t>
            </a:r>
          </a:p>
        </p:txBody>
      </p:sp>
      <p:cxnSp>
        <p:nvCxnSpPr>
          <p:cNvPr id="17" name="Straight Arrow Connector 16">
            <a:extLst>
              <a:ext uri="{FF2B5EF4-FFF2-40B4-BE49-F238E27FC236}">
                <a16:creationId xmlns:a16="http://schemas.microsoft.com/office/drawing/2014/main" id="{DA6174CA-AAAA-EB4A-879B-B9C480914CAA}"/>
              </a:ext>
              <a:ext uri="{C183D7F6-B498-43B3-948B-1728B52AA6E4}">
                <adec:decorative xmlns:adec="http://schemas.microsoft.com/office/drawing/2017/decorative" val="1"/>
              </a:ext>
            </a:extLst>
          </p:cNvPr>
          <p:cNvCxnSpPr>
            <a:cxnSpLocks/>
          </p:cNvCxnSpPr>
          <p:nvPr/>
        </p:nvCxnSpPr>
        <p:spPr>
          <a:xfrm flipH="1">
            <a:off x="3799110" y="4272470"/>
            <a:ext cx="1309445" cy="84407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TextBox 19" descr="Applications of probability: big data, complexity theory, data compression, computational biology, machine learning, fault-tolerant systems, data structures, natural language processing, load balancing, error correcting codes, cryptography, congestion control, algorithms.">
            <a:extLst>
              <a:ext uri="{FF2B5EF4-FFF2-40B4-BE49-F238E27FC236}">
                <a16:creationId xmlns:a16="http://schemas.microsoft.com/office/drawing/2014/main" id="{81CCD64D-0D94-B44E-A927-6ACEF33F560D}"/>
              </a:ext>
            </a:extLst>
          </p:cNvPr>
          <p:cNvSpPr txBox="1"/>
          <p:nvPr/>
        </p:nvSpPr>
        <p:spPr>
          <a:xfrm>
            <a:off x="2515497" y="5130342"/>
            <a:ext cx="2293856" cy="461665"/>
          </a:xfrm>
          <a:prstGeom prst="rect">
            <a:avLst/>
          </a:prstGeom>
          <a:noFill/>
        </p:spPr>
        <p:txBody>
          <a:bodyPr wrap="square" rtlCol="0">
            <a:spAutoFit/>
          </a:bodyPr>
          <a:lstStyle/>
          <a:p>
            <a:pPr algn="ctr"/>
            <a:r>
              <a:rPr lang="en-US" sz="2400" b="1" dirty="0">
                <a:latin typeface="Candara" panose="020E0502030303020204" pitchFamily="34" charset="0"/>
                <a:ea typeface="Helvetica" charset="0"/>
                <a:cs typeface="Helvetica" charset="0"/>
              </a:rPr>
              <a:t>Cryptography</a:t>
            </a:r>
          </a:p>
        </p:txBody>
      </p:sp>
      <p:cxnSp>
        <p:nvCxnSpPr>
          <p:cNvPr id="22" name="Straight Arrow Connector 21">
            <a:extLst>
              <a:ext uri="{FF2B5EF4-FFF2-40B4-BE49-F238E27FC236}">
                <a16:creationId xmlns:a16="http://schemas.microsoft.com/office/drawing/2014/main" id="{7427F292-19B5-5547-8B26-40B447FF43A8}"/>
              </a:ext>
              <a:ext uri="{C183D7F6-B498-43B3-948B-1728B52AA6E4}">
                <adec:decorative xmlns:adec="http://schemas.microsoft.com/office/drawing/2017/decorative" val="1"/>
              </a:ext>
            </a:extLst>
          </p:cNvPr>
          <p:cNvCxnSpPr>
            <a:cxnSpLocks/>
          </p:cNvCxnSpPr>
          <p:nvPr/>
        </p:nvCxnSpPr>
        <p:spPr>
          <a:xfrm>
            <a:off x="6237515" y="4393116"/>
            <a:ext cx="517072" cy="10158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TextBox 20" descr="Applications of probability: big data, complexity theory, data compression, computational biology, machine learning, fault-tolerant systems, data structures, natural language processing, load balancing, error correcting codes, cryptography, congestion control, algorithms.">
            <a:extLst>
              <a:ext uri="{FF2B5EF4-FFF2-40B4-BE49-F238E27FC236}">
                <a16:creationId xmlns:a16="http://schemas.microsoft.com/office/drawing/2014/main" id="{BA7B1771-565E-B641-811C-13CDB0F21E2A}"/>
              </a:ext>
            </a:extLst>
          </p:cNvPr>
          <p:cNvSpPr txBox="1"/>
          <p:nvPr/>
        </p:nvSpPr>
        <p:spPr>
          <a:xfrm>
            <a:off x="5701703" y="5513824"/>
            <a:ext cx="2293856" cy="461665"/>
          </a:xfrm>
          <a:prstGeom prst="rect">
            <a:avLst/>
          </a:prstGeom>
          <a:noFill/>
        </p:spPr>
        <p:txBody>
          <a:bodyPr wrap="square" rtlCol="0">
            <a:spAutoFit/>
          </a:bodyPr>
          <a:lstStyle/>
          <a:p>
            <a:pPr algn="ctr"/>
            <a:r>
              <a:rPr lang="en-US" sz="2400" b="1" dirty="0">
                <a:latin typeface="Candara" panose="020E0502030303020204" pitchFamily="34" charset="0"/>
                <a:ea typeface="Helvetica" charset="0"/>
                <a:cs typeface="Helvetica" charset="0"/>
              </a:rPr>
              <a:t>Load Balancing</a:t>
            </a:r>
          </a:p>
        </p:txBody>
      </p:sp>
      <p:cxnSp>
        <p:nvCxnSpPr>
          <p:cNvPr id="26" name="Straight Arrow Connector 25">
            <a:extLst>
              <a:ext uri="{FF2B5EF4-FFF2-40B4-BE49-F238E27FC236}">
                <a16:creationId xmlns:a16="http://schemas.microsoft.com/office/drawing/2014/main" id="{14CB9BE7-CC7D-1344-BA8C-6CEB04D9BBDF}"/>
              </a:ext>
              <a:ext uri="{C183D7F6-B498-43B3-948B-1728B52AA6E4}">
                <adec:decorative xmlns:adec="http://schemas.microsoft.com/office/drawing/2017/decorative" val="1"/>
              </a:ext>
            </a:extLst>
          </p:cNvPr>
          <p:cNvCxnSpPr>
            <a:cxnSpLocks/>
            <a:stCxn id="5" idx="7"/>
            <a:endCxn id="25" idx="2"/>
          </p:cNvCxnSpPr>
          <p:nvPr/>
        </p:nvCxnSpPr>
        <p:spPr>
          <a:xfrm flipV="1">
            <a:off x="7223663" y="2091191"/>
            <a:ext cx="2601115" cy="103820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5" name="TextBox 24" descr="Applications of probability: big data, complexity theory, data compression, computational biology, machine learning, fault-tolerant systems, data structures, natural language processing, load balancing, error correcting codes, cryptography, congestion control, algorithms.">
            <a:extLst>
              <a:ext uri="{FF2B5EF4-FFF2-40B4-BE49-F238E27FC236}">
                <a16:creationId xmlns:a16="http://schemas.microsoft.com/office/drawing/2014/main" id="{64F3DF20-BB36-2440-ACA7-1A6D0D971A1F}"/>
              </a:ext>
            </a:extLst>
          </p:cNvPr>
          <p:cNvSpPr txBox="1"/>
          <p:nvPr/>
        </p:nvSpPr>
        <p:spPr>
          <a:xfrm>
            <a:off x="7995558" y="1500764"/>
            <a:ext cx="3658439" cy="830997"/>
          </a:xfrm>
          <a:prstGeom prst="rect">
            <a:avLst/>
          </a:prstGeom>
          <a:noFill/>
        </p:spPr>
        <p:txBody>
          <a:bodyPr wrap="square" rtlCol="0">
            <a:spAutoFit/>
          </a:bodyPr>
          <a:lstStyle/>
          <a:p>
            <a:pPr algn="ctr"/>
            <a:r>
              <a:rPr lang="en-US" sz="2400" b="1" dirty="0">
                <a:latin typeface="Candara" panose="020E0502030303020204" pitchFamily="34" charset="0"/>
                <a:ea typeface="Helvetica" charset="0"/>
                <a:cs typeface="Helvetica" charset="0"/>
              </a:rPr>
              <a:t>Machine Learning, NLP</a:t>
            </a:r>
          </a:p>
          <a:p>
            <a:pPr algn="ctr"/>
            <a:r>
              <a:rPr lang="en-US" sz="2400" b="1" dirty="0">
                <a:latin typeface="Candara" panose="020E0502030303020204" pitchFamily="34" charset="0"/>
                <a:ea typeface="Helvetica" charset="0"/>
                <a:cs typeface="Helvetica" charset="0"/>
              </a:rPr>
              <a:t> </a:t>
            </a:r>
          </a:p>
        </p:txBody>
      </p:sp>
      <p:cxnSp>
        <p:nvCxnSpPr>
          <p:cNvPr id="31" name="Straight Arrow Connector 30">
            <a:extLst>
              <a:ext uri="{FF2B5EF4-FFF2-40B4-BE49-F238E27FC236}">
                <a16:creationId xmlns:a16="http://schemas.microsoft.com/office/drawing/2014/main" id="{8562420F-D52C-E84E-B839-D9ADDA1523C1}"/>
              </a:ext>
              <a:ext uri="{C183D7F6-B498-43B3-948B-1728B52AA6E4}">
                <adec:decorative xmlns:adec="http://schemas.microsoft.com/office/drawing/2017/decorative" val="1"/>
              </a:ext>
            </a:extLst>
          </p:cNvPr>
          <p:cNvCxnSpPr>
            <a:cxnSpLocks/>
          </p:cNvCxnSpPr>
          <p:nvPr/>
        </p:nvCxnSpPr>
        <p:spPr>
          <a:xfrm>
            <a:off x="7690757" y="3721125"/>
            <a:ext cx="930729" cy="2000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4" name="TextBox 33" descr="Applications of probability: big data, complexity theory, data compression, computational biology, machine learning, fault-tolerant systems, data structures, natural language processing, load balancing, error correcting codes, cryptography, congestion control, algorithms.">
            <a:extLst>
              <a:ext uri="{FF2B5EF4-FFF2-40B4-BE49-F238E27FC236}">
                <a16:creationId xmlns:a16="http://schemas.microsoft.com/office/drawing/2014/main" id="{6BDD92B0-74AC-CB45-A07F-670557138CD7}"/>
              </a:ext>
            </a:extLst>
          </p:cNvPr>
          <p:cNvSpPr txBox="1"/>
          <p:nvPr/>
        </p:nvSpPr>
        <p:spPr>
          <a:xfrm>
            <a:off x="8284525" y="4964967"/>
            <a:ext cx="1242210" cy="461665"/>
          </a:xfrm>
          <a:prstGeom prst="rect">
            <a:avLst/>
          </a:prstGeom>
          <a:noFill/>
        </p:spPr>
        <p:txBody>
          <a:bodyPr wrap="square" rtlCol="0">
            <a:spAutoFit/>
          </a:bodyPr>
          <a:lstStyle/>
          <a:p>
            <a:pPr algn="ctr"/>
            <a:r>
              <a:rPr lang="en-US" sz="2400" b="1" dirty="0">
                <a:solidFill>
                  <a:srgbClr val="7030A0"/>
                </a:solidFill>
                <a:latin typeface="Candara" panose="020E0502030303020204" pitchFamily="34" charset="0"/>
                <a:ea typeface="Helvetica" charset="0"/>
                <a:cs typeface="Helvetica" charset="0"/>
              </a:rPr>
              <a:t>LLMs</a:t>
            </a:r>
          </a:p>
        </p:txBody>
      </p:sp>
      <p:sp>
        <p:nvSpPr>
          <p:cNvPr id="30" name="TextBox 29" descr="Applications of probability: big data, complexity theory, data compression, computational biology, machine learning, fault-tolerant systems, data structures, natural language processing, load balancing, error correcting codes, cryptography, congestion control, algorithms.">
            <a:extLst>
              <a:ext uri="{FF2B5EF4-FFF2-40B4-BE49-F238E27FC236}">
                <a16:creationId xmlns:a16="http://schemas.microsoft.com/office/drawing/2014/main" id="{6BFB5D1D-6F38-8C41-B0F8-6FB64D859D5A}"/>
              </a:ext>
            </a:extLst>
          </p:cNvPr>
          <p:cNvSpPr txBox="1"/>
          <p:nvPr/>
        </p:nvSpPr>
        <p:spPr>
          <a:xfrm>
            <a:off x="8392890" y="3721125"/>
            <a:ext cx="2699655" cy="461665"/>
          </a:xfrm>
          <a:prstGeom prst="rect">
            <a:avLst/>
          </a:prstGeom>
          <a:noFill/>
        </p:spPr>
        <p:txBody>
          <a:bodyPr wrap="square" rtlCol="0">
            <a:spAutoFit/>
          </a:bodyPr>
          <a:lstStyle/>
          <a:p>
            <a:pPr algn="ctr"/>
            <a:r>
              <a:rPr lang="en-US" sz="2400" b="1" dirty="0">
                <a:latin typeface="Candara" panose="020E0502030303020204" pitchFamily="34" charset="0"/>
                <a:ea typeface="Helvetica" charset="0"/>
                <a:cs typeface="Helvetica" charset="0"/>
              </a:rPr>
              <a:t>Data Structures</a:t>
            </a:r>
          </a:p>
        </p:txBody>
      </p:sp>
      <p:cxnSp>
        <p:nvCxnSpPr>
          <p:cNvPr id="35" name="Straight Arrow Connector 34">
            <a:extLst>
              <a:ext uri="{FF2B5EF4-FFF2-40B4-BE49-F238E27FC236}">
                <a16:creationId xmlns:a16="http://schemas.microsoft.com/office/drawing/2014/main" id="{F1593A5F-BE1F-B045-A43A-D5E5F6A9087A}"/>
              </a:ext>
              <a:ext uri="{C183D7F6-B498-43B3-948B-1728B52AA6E4}">
                <adec:decorative xmlns:adec="http://schemas.microsoft.com/office/drawing/2017/decorative" val="1"/>
              </a:ext>
            </a:extLst>
          </p:cNvPr>
          <p:cNvCxnSpPr>
            <a:cxnSpLocks/>
            <a:stCxn id="5" idx="5"/>
          </p:cNvCxnSpPr>
          <p:nvPr/>
        </p:nvCxnSpPr>
        <p:spPr>
          <a:xfrm>
            <a:off x="7223663" y="4153146"/>
            <a:ext cx="1146587" cy="8233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92E673BD-183E-3F44-8CA6-4DD8AA2E1993}"/>
              </a:ext>
              <a:ext uri="{C183D7F6-B498-43B3-948B-1728B52AA6E4}">
                <adec:decorative xmlns:adec="http://schemas.microsoft.com/office/drawing/2017/decorative" val="1"/>
              </a:ext>
            </a:extLst>
          </p:cNvPr>
          <p:cNvCxnSpPr>
            <a:cxnSpLocks/>
          </p:cNvCxnSpPr>
          <p:nvPr/>
        </p:nvCxnSpPr>
        <p:spPr>
          <a:xfrm flipH="1" flipV="1">
            <a:off x="3049515" y="3102282"/>
            <a:ext cx="1532938" cy="35721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TextBox 39" descr="Applications of probability: big data, complexity theory, data compression, computational biology, machine learning, fault-tolerant systems, data structures, natural language processing, load balancing, error correcting codes, cryptography, congestion control, algorithms.">
            <a:extLst>
              <a:ext uri="{FF2B5EF4-FFF2-40B4-BE49-F238E27FC236}">
                <a16:creationId xmlns:a16="http://schemas.microsoft.com/office/drawing/2014/main" id="{48A9B3E6-EECB-3446-8410-30BE4DB79B22}"/>
              </a:ext>
            </a:extLst>
          </p:cNvPr>
          <p:cNvSpPr txBox="1"/>
          <p:nvPr/>
        </p:nvSpPr>
        <p:spPr>
          <a:xfrm>
            <a:off x="784638" y="2828852"/>
            <a:ext cx="2699655" cy="461665"/>
          </a:xfrm>
          <a:prstGeom prst="rect">
            <a:avLst/>
          </a:prstGeom>
          <a:noFill/>
        </p:spPr>
        <p:txBody>
          <a:bodyPr wrap="square" rtlCol="0">
            <a:spAutoFit/>
          </a:bodyPr>
          <a:lstStyle/>
          <a:p>
            <a:pPr algn="ctr"/>
            <a:r>
              <a:rPr lang="en-US" sz="2400" b="1" dirty="0">
                <a:latin typeface="Candara" panose="020E0502030303020204" pitchFamily="34" charset="0"/>
                <a:ea typeface="Helvetica" charset="0"/>
                <a:cs typeface="Helvetica" charset="0"/>
              </a:rPr>
              <a:t>Algorithms</a:t>
            </a:r>
          </a:p>
        </p:txBody>
      </p:sp>
      <p:cxnSp>
        <p:nvCxnSpPr>
          <p:cNvPr id="45" name="Straight Arrow Connector 44">
            <a:extLst>
              <a:ext uri="{FF2B5EF4-FFF2-40B4-BE49-F238E27FC236}">
                <a16:creationId xmlns:a16="http://schemas.microsoft.com/office/drawing/2014/main" id="{7898B467-7CB2-5E40-B0E6-A0B954EB1019}"/>
              </a:ext>
              <a:ext uri="{C183D7F6-B498-43B3-948B-1728B52AA6E4}">
                <adec:decorative xmlns:adec="http://schemas.microsoft.com/office/drawing/2017/decorative" val="1"/>
              </a:ext>
            </a:extLst>
          </p:cNvPr>
          <p:cNvCxnSpPr>
            <a:cxnSpLocks/>
            <a:endCxn id="44" idx="2"/>
          </p:cNvCxnSpPr>
          <p:nvPr/>
        </p:nvCxnSpPr>
        <p:spPr>
          <a:xfrm flipV="1">
            <a:off x="6615357" y="2165995"/>
            <a:ext cx="311114" cy="7793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TextBox 43" descr="Applications of probability: big data, complexity theory, data compression, computational biology, machine learning, fault-tolerant systems, data structures, natural language processing, load balancing, error correcting codes, cryptography, congestion control, algorithms.">
            <a:extLst>
              <a:ext uri="{FF2B5EF4-FFF2-40B4-BE49-F238E27FC236}">
                <a16:creationId xmlns:a16="http://schemas.microsoft.com/office/drawing/2014/main" id="{52FB06A5-695F-AE4E-9B61-E08ACCD1D76D}"/>
              </a:ext>
            </a:extLst>
          </p:cNvPr>
          <p:cNvSpPr txBox="1"/>
          <p:nvPr/>
        </p:nvSpPr>
        <p:spPr>
          <a:xfrm>
            <a:off x="5576643" y="1334998"/>
            <a:ext cx="2699655" cy="830997"/>
          </a:xfrm>
          <a:prstGeom prst="rect">
            <a:avLst/>
          </a:prstGeom>
          <a:noFill/>
        </p:spPr>
        <p:txBody>
          <a:bodyPr wrap="square" rtlCol="0">
            <a:spAutoFit/>
          </a:bodyPr>
          <a:lstStyle/>
          <a:p>
            <a:pPr algn="ctr"/>
            <a:r>
              <a:rPr lang="en-US" sz="2400" b="1" dirty="0">
                <a:latin typeface="Candara" panose="020E0502030303020204" pitchFamily="34" charset="0"/>
                <a:ea typeface="Helvetica" charset="0"/>
                <a:cs typeface="Helvetica" charset="0"/>
              </a:rPr>
              <a:t>Computational Biology</a:t>
            </a:r>
          </a:p>
        </p:txBody>
      </p:sp>
      <p:cxnSp>
        <p:nvCxnSpPr>
          <p:cNvPr id="49" name="Straight Arrow Connector 48">
            <a:extLst>
              <a:ext uri="{FF2B5EF4-FFF2-40B4-BE49-F238E27FC236}">
                <a16:creationId xmlns:a16="http://schemas.microsoft.com/office/drawing/2014/main" id="{EAA15B0F-51D7-BB44-855E-9211C41CC03E}"/>
              </a:ext>
              <a:ext uri="{C183D7F6-B498-43B3-948B-1728B52AA6E4}">
                <adec:decorative xmlns:adec="http://schemas.microsoft.com/office/drawing/2017/decorative" val="1"/>
              </a:ext>
            </a:extLst>
          </p:cNvPr>
          <p:cNvCxnSpPr>
            <a:cxnSpLocks/>
          </p:cNvCxnSpPr>
          <p:nvPr/>
        </p:nvCxnSpPr>
        <p:spPr>
          <a:xfrm flipV="1">
            <a:off x="7576459" y="2977722"/>
            <a:ext cx="1566026" cy="4427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8" name="TextBox 47" descr="Applications of probability: big data, complexity theory, data compression, computational biology, machine learning, fault-tolerant systems, data structures, natural language processing, load balancing, error correcting codes, cryptography, congestion control, algorithms.">
            <a:extLst>
              <a:ext uri="{FF2B5EF4-FFF2-40B4-BE49-F238E27FC236}">
                <a16:creationId xmlns:a16="http://schemas.microsoft.com/office/drawing/2014/main" id="{39351AC3-C8AB-A94D-AC20-EFA5829C9F44}"/>
              </a:ext>
            </a:extLst>
          </p:cNvPr>
          <p:cNvSpPr txBox="1"/>
          <p:nvPr/>
        </p:nvSpPr>
        <p:spPr>
          <a:xfrm>
            <a:off x="8954342" y="2628496"/>
            <a:ext cx="2699655" cy="830997"/>
          </a:xfrm>
          <a:prstGeom prst="rect">
            <a:avLst/>
          </a:prstGeom>
          <a:noFill/>
        </p:spPr>
        <p:txBody>
          <a:bodyPr wrap="square" rtlCol="0">
            <a:spAutoFit/>
          </a:bodyPr>
          <a:lstStyle/>
          <a:p>
            <a:pPr algn="ctr"/>
            <a:r>
              <a:rPr lang="en-US" sz="2400" b="1" dirty="0">
                <a:latin typeface="Candara" panose="020E0502030303020204" pitchFamily="34" charset="0"/>
                <a:ea typeface="Helvetica" charset="0"/>
                <a:cs typeface="Helvetica" charset="0"/>
              </a:rPr>
              <a:t>Fault-tolerant systems</a:t>
            </a:r>
          </a:p>
        </p:txBody>
      </p:sp>
      <p:cxnSp>
        <p:nvCxnSpPr>
          <p:cNvPr id="55" name="Straight Arrow Connector 54">
            <a:extLst>
              <a:ext uri="{FF2B5EF4-FFF2-40B4-BE49-F238E27FC236}">
                <a16:creationId xmlns:a16="http://schemas.microsoft.com/office/drawing/2014/main" id="{1833A016-75DB-E644-956C-8FDB916542D4}"/>
              </a:ext>
              <a:ext uri="{C183D7F6-B498-43B3-948B-1728B52AA6E4}">
                <adec:decorative xmlns:adec="http://schemas.microsoft.com/office/drawing/2017/decorative" val="1"/>
              </a:ext>
            </a:extLst>
          </p:cNvPr>
          <p:cNvCxnSpPr>
            <a:cxnSpLocks/>
          </p:cNvCxnSpPr>
          <p:nvPr/>
        </p:nvCxnSpPr>
        <p:spPr>
          <a:xfrm flipH="1" flipV="1">
            <a:off x="3799110" y="1318111"/>
            <a:ext cx="1503228" cy="16596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4" name="TextBox 53" descr="Applications of probability: big data, complexity theory, data compression, computational biology, machine learning, fault-tolerant systems, data structures, natural language processing, load balancing, error correcting codes, cryptography, congestion control, algorithms.">
            <a:extLst>
              <a:ext uri="{FF2B5EF4-FFF2-40B4-BE49-F238E27FC236}">
                <a16:creationId xmlns:a16="http://schemas.microsoft.com/office/drawing/2014/main" id="{18EDC0AC-F123-8C48-AC52-56DBD971675C}"/>
              </a:ext>
            </a:extLst>
          </p:cNvPr>
          <p:cNvSpPr txBox="1"/>
          <p:nvPr/>
        </p:nvSpPr>
        <p:spPr>
          <a:xfrm>
            <a:off x="1621327" y="824439"/>
            <a:ext cx="3021034" cy="461665"/>
          </a:xfrm>
          <a:prstGeom prst="rect">
            <a:avLst/>
          </a:prstGeom>
          <a:noFill/>
        </p:spPr>
        <p:txBody>
          <a:bodyPr wrap="square" rtlCol="0">
            <a:spAutoFit/>
          </a:bodyPr>
          <a:lstStyle/>
          <a:p>
            <a:pPr algn="l"/>
            <a:r>
              <a:rPr lang="en-US" sz="2400" b="1" dirty="0">
                <a:latin typeface="Candara" panose="020E0502030303020204" pitchFamily="34" charset="0"/>
                <a:ea typeface="Helvetica" charset="0"/>
                <a:cs typeface="Helvetica" charset="0"/>
              </a:rPr>
              <a:t>Complexity theory</a:t>
            </a:r>
          </a:p>
        </p:txBody>
      </p:sp>
      <p:cxnSp>
        <p:nvCxnSpPr>
          <p:cNvPr id="63" name="Straight Arrow Connector 62">
            <a:extLst>
              <a:ext uri="{FF2B5EF4-FFF2-40B4-BE49-F238E27FC236}">
                <a16:creationId xmlns:a16="http://schemas.microsoft.com/office/drawing/2014/main" id="{90DC33EC-2686-0A49-BCFF-CC0A009C0DEB}"/>
              </a:ext>
              <a:ext uri="{C183D7F6-B498-43B3-948B-1728B52AA6E4}">
                <adec:decorative xmlns:adec="http://schemas.microsoft.com/office/drawing/2017/decorative" val="1"/>
              </a:ext>
            </a:extLst>
          </p:cNvPr>
          <p:cNvCxnSpPr>
            <a:cxnSpLocks/>
            <a:endCxn id="60" idx="0"/>
          </p:cNvCxnSpPr>
          <p:nvPr/>
        </p:nvCxnSpPr>
        <p:spPr>
          <a:xfrm flipH="1">
            <a:off x="5205617" y="4357871"/>
            <a:ext cx="496086" cy="14862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0" name="TextBox 59" descr="Applications of probability: big data, complexity theory, data compression, computational biology, machine learning, fault-tolerant systems, data structures, natural language processing, load balancing, error correcting codes, cryptography, congestion control, algorithms.">
            <a:extLst>
              <a:ext uri="{FF2B5EF4-FFF2-40B4-BE49-F238E27FC236}">
                <a16:creationId xmlns:a16="http://schemas.microsoft.com/office/drawing/2014/main" id="{9B749BEA-F096-B949-9BA3-AA297AAB6312}"/>
              </a:ext>
            </a:extLst>
          </p:cNvPr>
          <p:cNvSpPr txBox="1"/>
          <p:nvPr/>
        </p:nvSpPr>
        <p:spPr>
          <a:xfrm>
            <a:off x="4045361" y="5844122"/>
            <a:ext cx="2320512" cy="830997"/>
          </a:xfrm>
          <a:prstGeom prst="rect">
            <a:avLst/>
          </a:prstGeom>
          <a:noFill/>
        </p:spPr>
        <p:txBody>
          <a:bodyPr wrap="square" rtlCol="0">
            <a:spAutoFit/>
          </a:bodyPr>
          <a:lstStyle/>
          <a:p>
            <a:pPr algn="l"/>
            <a:r>
              <a:rPr lang="en-US" sz="2400" b="1" dirty="0">
                <a:latin typeface="Candara" panose="020E0502030303020204" pitchFamily="34" charset="0"/>
                <a:ea typeface="Helvetica" charset="0"/>
                <a:cs typeface="Helvetica" charset="0"/>
              </a:rPr>
              <a:t>Error-correcting codes</a:t>
            </a:r>
          </a:p>
        </p:txBody>
      </p:sp>
      <p:sp>
        <p:nvSpPr>
          <p:cNvPr id="66" name="TextBox 65">
            <a:extLst>
              <a:ext uri="{FF2B5EF4-FFF2-40B4-BE49-F238E27FC236}">
                <a16:creationId xmlns:a16="http://schemas.microsoft.com/office/drawing/2014/main" id="{298D1744-4F96-3846-8769-73EA56FF5F4D}"/>
              </a:ext>
            </a:extLst>
          </p:cNvPr>
          <p:cNvSpPr txBox="1"/>
          <p:nvPr/>
        </p:nvSpPr>
        <p:spPr>
          <a:xfrm>
            <a:off x="9526734" y="32731"/>
            <a:ext cx="2496457" cy="461665"/>
          </a:xfrm>
          <a:prstGeom prst="rect">
            <a:avLst/>
          </a:prstGeom>
          <a:noFill/>
        </p:spPr>
        <p:txBody>
          <a:bodyPr wrap="square" rtlCol="0">
            <a:spAutoFit/>
          </a:bodyPr>
          <a:lstStyle/>
          <a:p>
            <a:pPr algn="r"/>
            <a:r>
              <a:rPr lang="en-US" sz="2400" b="1" dirty="0">
                <a:latin typeface="Candara" panose="020E0502030303020204" pitchFamily="34" charset="0"/>
                <a:ea typeface="Helvetica" charset="0"/>
                <a:cs typeface="Helvetica" charset="0"/>
              </a:rPr>
              <a:t>+ much more!</a:t>
            </a:r>
          </a:p>
        </p:txBody>
      </p:sp>
    </p:spTree>
    <p:extLst>
      <p:ext uri="{BB962C8B-B14F-4D97-AF65-F5344CB8AC3E}">
        <p14:creationId xmlns:p14="http://schemas.microsoft.com/office/powerpoint/2010/main" val="214355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A4CD7-0BD5-8EDB-3FE6-54DB0DBE50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14FEED-C705-6967-6D90-8F8F290B44BE}"/>
              </a:ext>
            </a:extLst>
          </p:cNvPr>
          <p:cNvSpPr>
            <a:spLocks noGrp="1"/>
          </p:cNvSpPr>
          <p:nvPr>
            <p:ph type="title"/>
          </p:nvPr>
        </p:nvSpPr>
        <p:spPr/>
        <p:txBody>
          <a:bodyPr>
            <a:normAutofit fontScale="90000"/>
          </a:bodyPr>
          <a:lstStyle/>
          <a:p>
            <a:r>
              <a:rPr lang="en-US" dirty="0"/>
              <a:t>Beyond important applications in computer science and engineering</a:t>
            </a:r>
          </a:p>
        </p:txBody>
      </p:sp>
      <p:sp>
        <p:nvSpPr>
          <p:cNvPr id="3" name="Content Placeholder 2">
            <a:extLst>
              <a:ext uri="{FF2B5EF4-FFF2-40B4-BE49-F238E27FC236}">
                <a16:creationId xmlns:a16="http://schemas.microsoft.com/office/drawing/2014/main" id="{558A6FAD-946F-EF8F-939F-DB7FCAB6147C}"/>
              </a:ext>
            </a:extLst>
          </p:cNvPr>
          <p:cNvSpPr>
            <a:spLocks noGrp="1"/>
          </p:cNvSpPr>
          <p:nvPr>
            <p:ph idx="1"/>
          </p:nvPr>
        </p:nvSpPr>
        <p:spPr>
          <a:xfrm>
            <a:off x="609599" y="1051965"/>
            <a:ext cx="11409485" cy="5806035"/>
          </a:xfrm>
        </p:spPr>
        <p:txBody>
          <a:bodyPr>
            <a:normAutofit/>
          </a:bodyPr>
          <a:lstStyle/>
          <a:p>
            <a:pPr marL="0" indent="0">
              <a:buNone/>
            </a:pPr>
            <a:endParaRPr lang="en-US" b="1" dirty="0">
              <a:solidFill>
                <a:srgbClr val="0070C0"/>
              </a:solidFill>
            </a:endParaRPr>
          </a:p>
          <a:p>
            <a:pPr marL="0" indent="0">
              <a:buNone/>
            </a:pPr>
            <a:r>
              <a:rPr lang="en-US" b="1" dirty="0"/>
              <a:t>Two additional arguments for studying hard and really learning the material in this class:</a:t>
            </a:r>
          </a:p>
          <a:p>
            <a:pPr marL="0" indent="0">
              <a:buNone/>
            </a:pPr>
            <a:endParaRPr lang="en-US" b="1" dirty="0">
              <a:solidFill>
                <a:srgbClr val="0070C0"/>
              </a:solidFill>
            </a:endParaRPr>
          </a:p>
          <a:p>
            <a:endParaRPr lang="en-US" dirty="0"/>
          </a:p>
          <a:p>
            <a:r>
              <a:rPr lang="en-US" dirty="0"/>
              <a:t>The economic argument (the “need”)</a:t>
            </a:r>
          </a:p>
          <a:p>
            <a:endParaRPr lang="en-US" dirty="0"/>
          </a:p>
          <a:p>
            <a:r>
              <a:rPr lang="en-US" dirty="0"/>
              <a:t>The “fun/useful in real life” argument (the “want”)</a:t>
            </a:r>
          </a:p>
          <a:p>
            <a:endParaRPr lang="en-US" dirty="0"/>
          </a:p>
          <a:p>
            <a:endParaRPr lang="en-US" dirty="0"/>
          </a:p>
          <a:p>
            <a:endParaRPr lang="en-US" dirty="0"/>
          </a:p>
          <a:p>
            <a:pPr marL="0" indent="0">
              <a:buNone/>
            </a:pPr>
            <a:endParaRPr lang="en-US" dirty="0"/>
          </a:p>
          <a:p>
            <a:endParaRPr lang="en-US" b="1" dirty="0">
              <a:solidFill>
                <a:srgbClr val="0070C0"/>
              </a:solidFill>
            </a:endParaRPr>
          </a:p>
          <a:p>
            <a:pPr marL="0" indent="0">
              <a:buNone/>
            </a:pPr>
            <a:endParaRPr lang="en-US" b="1" dirty="0">
              <a:solidFill>
                <a:srgbClr val="0070C0"/>
              </a:solidFill>
            </a:endParaRPr>
          </a:p>
          <a:p>
            <a:pPr marL="0" indent="0">
              <a:buNone/>
            </a:pPr>
            <a:endParaRPr lang="en-US" sz="2000" dirty="0"/>
          </a:p>
        </p:txBody>
      </p:sp>
    </p:spTree>
    <p:extLst>
      <p:ext uri="{BB962C8B-B14F-4D97-AF65-F5344CB8AC3E}">
        <p14:creationId xmlns:p14="http://schemas.microsoft.com/office/powerpoint/2010/main" val="704674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9A4A8-4446-F05A-6BD6-C0469DF3554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1483AE3-A438-E08E-6E34-ED54A55D0B66}"/>
              </a:ext>
            </a:extLst>
          </p:cNvPr>
          <p:cNvSpPr>
            <a:spLocks noGrp="1"/>
          </p:cNvSpPr>
          <p:nvPr>
            <p:ph type="title"/>
          </p:nvPr>
        </p:nvSpPr>
        <p:spPr/>
        <p:txBody>
          <a:bodyPr>
            <a:normAutofit fontScale="90000"/>
          </a:bodyPr>
          <a:lstStyle/>
          <a:p>
            <a:r>
              <a:rPr lang="en-US" dirty="0"/>
              <a:t>The economic argument and the elephant in the room</a:t>
            </a:r>
          </a:p>
        </p:txBody>
      </p:sp>
      <p:sp>
        <p:nvSpPr>
          <p:cNvPr id="3" name="Content Placeholder 2">
            <a:extLst>
              <a:ext uri="{FF2B5EF4-FFF2-40B4-BE49-F238E27FC236}">
                <a16:creationId xmlns:a16="http://schemas.microsoft.com/office/drawing/2014/main" id="{3EE6DE53-79C5-46DC-EFF0-D38C2E40A29B}"/>
              </a:ext>
            </a:extLst>
          </p:cNvPr>
          <p:cNvSpPr>
            <a:spLocks noGrp="1"/>
          </p:cNvSpPr>
          <p:nvPr>
            <p:ph idx="1"/>
          </p:nvPr>
        </p:nvSpPr>
        <p:spPr>
          <a:xfrm>
            <a:off x="300319" y="1051965"/>
            <a:ext cx="11591362" cy="5806035"/>
          </a:xfrm>
        </p:spPr>
        <p:txBody>
          <a:bodyPr>
            <a:normAutofit/>
          </a:bodyPr>
          <a:lstStyle/>
          <a:p>
            <a:pPr marL="0" indent="0">
              <a:buNone/>
            </a:pPr>
            <a:endParaRPr lang="en-US" sz="2000" dirty="0"/>
          </a:p>
          <a:p>
            <a:pPr marL="0" indent="0">
              <a:buNone/>
            </a:pPr>
            <a:r>
              <a:rPr lang="en-US" sz="2400" dirty="0"/>
              <a:t>Generative AI (like ChatGPT, Claude or Gemini) can solve 95% of the homework problems in this class in seconds.</a:t>
            </a:r>
          </a:p>
          <a:p>
            <a:pPr marL="0" indent="0">
              <a:buNone/>
            </a:pPr>
            <a:endParaRPr lang="en-US" sz="2400" dirty="0"/>
          </a:p>
          <a:p>
            <a:pPr marL="0" indent="0">
              <a:buNone/>
            </a:pPr>
            <a:r>
              <a:rPr lang="en-US" sz="2400" dirty="0"/>
              <a:t>Thus, the market value of “getting the answer” is effectively $0.00</a:t>
            </a:r>
          </a:p>
          <a:p>
            <a:pPr marL="0" indent="0">
              <a:buNone/>
            </a:pPr>
            <a:endParaRPr lang="en-US" sz="2400" dirty="0"/>
          </a:p>
          <a:p>
            <a:pPr marL="0" indent="0">
              <a:buNone/>
            </a:pPr>
            <a:r>
              <a:rPr lang="en-US" sz="2400" dirty="0"/>
              <a:t>Employers do not pay humans for skills that are free via an API</a:t>
            </a:r>
          </a:p>
          <a:p>
            <a:pPr marL="0" indent="0">
              <a:buNone/>
            </a:pPr>
            <a:endParaRPr lang="en-US" sz="2400" dirty="0"/>
          </a:p>
          <a:p>
            <a:pPr marL="0" indent="0">
              <a:buNone/>
            </a:pPr>
            <a:r>
              <a:rPr lang="en-US" sz="2800" b="1" dirty="0"/>
              <a:t>So why are you here?</a:t>
            </a:r>
          </a:p>
          <a:p>
            <a:pPr marL="0" indent="0">
              <a:buNone/>
            </a:pPr>
            <a:endParaRPr lang="en-US" sz="2800" b="1" dirty="0">
              <a:solidFill>
                <a:srgbClr val="0070C0"/>
              </a:solidFill>
            </a:endParaRPr>
          </a:p>
          <a:p>
            <a:pPr marL="0" indent="0">
              <a:buNone/>
            </a:pPr>
            <a:endParaRPr lang="en-US" sz="2000" dirty="0"/>
          </a:p>
        </p:txBody>
      </p:sp>
    </p:spTree>
    <p:extLst>
      <p:ext uri="{BB962C8B-B14F-4D97-AF65-F5344CB8AC3E}">
        <p14:creationId xmlns:p14="http://schemas.microsoft.com/office/powerpoint/2010/main" val="1724139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DE7D3-8605-6DA3-A4FB-2E2A546E884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2D562A0-FDF9-978F-45C4-80B568EBD0F7}"/>
              </a:ext>
            </a:extLst>
          </p:cNvPr>
          <p:cNvSpPr>
            <a:spLocks noGrp="1"/>
          </p:cNvSpPr>
          <p:nvPr>
            <p:ph type="title"/>
          </p:nvPr>
        </p:nvSpPr>
        <p:spPr/>
        <p:txBody>
          <a:bodyPr>
            <a:normAutofit fontScale="90000"/>
          </a:bodyPr>
          <a:lstStyle/>
          <a:p>
            <a:r>
              <a:rPr lang="en-US" dirty="0"/>
              <a:t>The economic argument and the elephant in the room</a:t>
            </a:r>
          </a:p>
        </p:txBody>
      </p:sp>
      <p:sp>
        <p:nvSpPr>
          <p:cNvPr id="3" name="Content Placeholder 2">
            <a:extLst>
              <a:ext uri="{FF2B5EF4-FFF2-40B4-BE49-F238E27FC236}">
                <a16:creationId xmlns:a16="http://schemas.microsoft.com/office/drawing/2014/main" id="{0EF19CA0-C93A-577B-F0C2-56758C06E247}"/>
              </a:ext>
            </a:extLst>
          </p:cNvPr>
          <p:cNvSpPr>
            <a:spLocks noGrp="1"/>
          </p:cNvSpPr>
          <p:nvPr>
            <p:ph idx="1"/>
          </p:nvPr>
        </p:nvSpPr>
        <p:spPr>
          <a:xfrm>
            <a:off x="300319" y="1051965"/>
            <a:ext cx="11591362" cy="5806035"/>
          </a:xfrm>
        </p:spPr>
        <p:txBody>
          <a:bodyPr>
            <a:normAutofit/>
          </a:bodyPr>
          <a:lstStyle/>
          <a:p>
            <a:pPr marL="0" indent="0">
              <a:buNone/>
            </a:pPr>
            <a:endParaRPr lang="en-US" sz="2000" dirty="0"/>
          </a:p>
          <a:p>
            <a:pPr marL="0" indent="0">
              <a:buNone/>
            </a:pPr>
            <a:r>
              <a:rPr lang="en-US" sz="2400" dirty="0"/>
              <a:t>Generative AI (like ChatGPT, Claude or Gemini) can solve 95% of the homework problems in this class in seconds.</a:t>
            </a:r>
          </a:p>
          <a:p>
            <a:pPr marL="0" indent="0">
              <a:buNone/>
            </a:pPr>
            <a:endParaRPr lang="en-US" sz="2400" dirty="0"/>
          </a:p>
          <a:p>
            <a:pPr marL="0" indent="0">
              <a:buNone/>
            </a:pPr>
            <a:r>
              <a:rPr lang="en-US" sz="2400" dirty="0"/>
              <a:t>Thus, the market value of “getting the answer” is effectively $0.00</a:t>
            </a:r>
          </a:p>
          <a:p>
            <a:pPr marL="0" indent="0">
              <a:buNone/>
            </a:pPr>
            <a:endParaRPr lang="en-US" sz="2400" dirty="0"/>
          </a:p>
          <a:p>
            <a:pPr marL="0" indent="0">
              <a:buNone/>
            </a:pPr>
            <a:r>
              <a:rPr lang="en-US" sz="2400" dirty="0"/>
              <a:t>Employers do not pay humans for skills that are free via an API</a:t>
            </a:r>
          </a:p>
          <a:p>
            <a:pPr marL="0" indent="0">
              <a:buNone/>
            </a:pPr>
            <a:endParaRPr lang="en-US" sz="2400" dirty="0"/>
          </a:p>
          <a:p>
            <a:pPr marL="0" indent="0">
              <a:buNone/>
            </a:pPr>
            <a:r>
              <a:rPr lang="en-US" sz="2800" b="1" dirty="0"/>
              <a:t>So why are you here?</a:t>
            </a:r>
          </a:p>
          <a:p>
            <a:pPr marL="0" indent="0">
              <a:buNone/>
            </a:pPr>
            <a:endParaRPr lang="en-US" sz="2400" dirty="0"/>
          </a:p>
          <a:p>
            <a:pPr marL="0" indent="0">
              <a:buNone/>
            </a:pPr>
            <a:r>
              <a:rPr lang="en-US" sz="2800" dirty="0">
                <a:solidFill>
                  <a:srgbClr val="0070C0"/>
                </a:solidFill>
              </a:rPr>
              <a:t>You are here to learn how to be the </a:t>
            </a:r>
            <a:r>
              <a:rPr lang="en-US" sz="2800" b="1" dirty="0">
                <a:solidFill>
                  <a:srgbClr val="0070C0"/>
                </a:solidFill>
              </a:rPr>
              <a:t>Pilot</a:t>
            </a:r>
            <a:r>
              <a:rPr lang="en-US" sz="2800" dirty="0">
                <a:solidFill>
                  <a:srgbClr val="0070C0"/>
                </a:solidFill>
              </a:rPr>
              <a:t>, not the </a:t>
            </a:r>
            <a:r>
              <a:rPr lang="en-US" sz="2800" b="1" dirty="0">
                <a:solidFill>
                  <a:srgbClr val="0070C0"/>
                </a:solidFill>
              </a:rPr>
              <a:t>Passenger</a:t>
            </a:r>
          </a:p>
          <a:p>
            <a:pPr marL="0" indent="0">
              <a:buNone/>
            </a:pPr>
            <a:endParaRPr lang="en-US" sz="2800" b="1" dirty="0">
              <a:solidFill>
                <a:srgbClr val="0070C0"/>
              </a:solidFill>
            </a:endParaRPr>
          </a:p>
          <a:p>
            <a:pPr marL="0" indent="0">
              <a:buNone/>
            </a:pPr>
            <a:endParaRPr lang="en-US" sz="2000" dirty="0"/>
          </a:p>
        </p:txBody>
      </p:sp>
    </p:spTree>
    <p:extLst>
      <p:ext uri="{BB962C8B-B14F-4D97-AF65-F5344CB8AC3E}">
        <p14:creationId xmlns:p14="http://schemas.microsoft.com/office/powerpoint/2010/main" val="3551266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BEA20-9719-0230-FEDB-8A86E20040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05BE23-7419-EF12-ECF8-59699CB0D7E6}"/>
              </a:ext>
            </a:extLst>
          </p:cNvPr>
          <p:cNvSpPr>
            <a:spLocks noGrp="1"/>
          </p:cNvSpPr>
          <p:nvPr>
            <p:ph type="title"/>
          </p:nvPr>
        </p:nvSpPr>
        <p:spPr/>
        <p:txBody>
          <a:bodyPr/>
          <a:lstStyle/>
          <a:p>
            <a:r>
              <a:rPr lang="en-US" dirty="0"/>
              <a:t>The Pilot vs Autopilot Analogy</a:t>
            </a:r>
          </a:p>
        </p:txBody>
      </p:sp>
      <p:sp>
        <p:nvSpPr>
          <p:cNvPr id="3" name="Content Placeholder 2">
            <a:extLst>
              <a:ext uri="{FF2B5EF4-FFF2-40B4-BE49-F238E27FC236}">
                <a16:creationId xmlns:a16="http://schemas.microsoft.com/office/drawing/2014/main" id="{A20BCD58-4399-9A5F-278B-7A370C6D0F91}"/>
              </a:ext>
            </a:extLst>
          </p:cNvPr>
          <p:cNvSpPr>
            <a:spLocks noGrp="1"/>
          </p:cNvSpPr>
          <p:nvPr>
            <p:ph idx="1"/>
          </p:nvPr>
        </p:nvSpPr>
        <p:spPr>
          <a:xfrm>
            <a:off x="609599" y="1051965"/>
            <a:ext cx="11409485" cy="5806035"/>
          </a:xfrm>
        </p:spPr>
        <p:txBody>
          <a:bodyPr>
            <a:normAutofit/>
          </a:bodyPr>
          <a:lstStyle/>
          <a:p>
            <a:pPr marL="0" indent="0">
              <a:buNone/>
            </a:pPr>
            <a:r>
              <a:rPr lang="en-US" sz="2400" dirty="0"/>
              <a:t>Flying a plane on autopilot is easy. Pilots are paid high salaries not for the 99% of the time the weather is clear, but for the 1% of the time the system fails.</a:t>
            </a:r>
          </a:p>
          <a:p>
            <a:pPr marL="0" indent="0">
              <a:buNone/>
            </a:pPr>
            <a:endParaRPr lang="en-US" sz="2000" b="1" dirty="0">
              <a:solidFill>
                <a:srgbClr val="0070C0"/>
              </a:solidFill>
            </a:endParaRPr>
          </a:p>
          <a:p>
            <a:r>
              <a:rPr lang="en-US" sz="2800" b="1" dirty="0">
                <a:solidFill>
                  <a:srgbClr val="0070C0"/>
                </a:solidFill>
              </a:rPr>
              <a:t>The gap</a:t>
            </a:r>
          </a:p>
          <a:p>
            <a:pPr marL="457200" lvl="1" indent="0">
              <a:buNone/>
            </a:pPr>
            <a:r>
              <a:rPr lang="en-US" sz="2400" dirty="0"/>
              <a:t>AI is excellent at the “average” case. It fails catastrophically at “edge cases” – tail risks and black swan events.</a:t>
            </a:r>
          </a:p>
          <a:p>
            <a:pPr marL="457200" lvl="1" indent="0">
              <a:buNone/>
            </a:pPr>
            <a:endParaRPr lang="en-US" b="1" dirty="0">
              <a:solidFill>
                <a:srgbClr val="0070C0"/>
              </a:solidFill>
            </a:endParaRPr>
          </a:p>
          <a:p>
            <a:r>
              <a:rPr lang="en-US" sz="2800" b="1" dirty="0">
                <a:solidFill>
                  <a:srgbClr val="0070C0"/>
                </a:solidFill>
              </a:rPr>
              <a:t>The skill</a:t>
            </a:r>
          </a:p>
          <a:p>
            <a:pPr marL="457200" lvl="1"/>
            <a:r>
              <a:rPr lang="en-US" sz="2400" dirty="0"/>
              <a:t>Probability is your instrument panel. If you don’t know how to read the instruments (e.g., </a:t>
            </a:r>
            <a:r>
              <a:rPr lang="en-US" sz="2400" i="1" dirty="0"/>
              <a:t>variance, conditional probability, Bayes theorem</a:t>
            </a:r>
            <a:r>
              <a:rPr lang="en-US" sz="2400" dirty="0"/>
              <a:t>), you cannot take over when the AI enters turbulence (</a:t>
            </a:r>
            <a:r>
              <a:rPr lang="en-US" dirty="0"/>
              <a:t>e.g., spot a subtle probabilistic error in outputs, a hallucinated </a:t>
            </a:r>
            <a:r>
              <a:rPr lang="en-US" i="1" dirty="0"/>
              <a:t>confidence interval</a:t>
            </a:r>
            <a:r>
              <a:rPr lang="en-US" dirty="0"/>
              <a:t>)</a:t>
            </a:r>
            <a:endParaRPr lang="en-US" sz="2400" dirty="0"/>
          </a:p>
          <a:p>
            <a:pPr marL="0" indent="0">
              <a:buNone/>
            </a:pPr>
            <a:endParaRPr lang="en-US" sz="2000" dirty="0"/>
          </a:p>
        </p:txBody>
      </p:sp>
    </p:spTree>
    <p:extLst>
      <p:ext uri="{BB962C8B-B14F-4D97-AF65-F5344CB8AC3E}">
        <p14:creationId xmlns:p14="http://schemas.microsoft.com/office/powerpoint/2010/main" val="60063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6CB4C-4FA5-1788-7487-F7591EEECB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7E4F56-8827-84F2-E1C1-0A2E0879770E}"/>
              </a:ext>
            </a:extLst>
          </p:cNvPr>
          <p:cNvSpPr>
            <a:spLocks noGrp="1"/>
          </p:cNvSpPr>
          <p:nvPr>
            <p:ph type="title"/>
          </p:nvPr>
        </p:nvSpPr>
        <p:spPr/>
        <p:txBody>
          <a:bodyPr/>
          <a:lstStyle/>
          <a:p>
            <a:r>
              <a:rPr lang="en-US" dirty="0"/>
              <a:t>The Changing Interview Landscape </a:t>
            </a:r>
          </a:p>
        </p:txBody>
      </p:sp>
      <p:sp>
        <p:nvSpPr>
          <p:cNvPr id="3" name="Content Placeholder 2">
            <a:extLst>
              <a:ext uri="{FF2B5EF4-FFF2-40B4-BE49-F238E27FC236}">
                <a16:creationId xmlns:a16="http://schemas.microsoft.com/office/drawing/2014/main" id="{62DC0025-8B17-9B22-E8D9-03DA0BF91CB7}"/>
              </a:ext>
            </a:extLst>
          </p:cNvPr>
          <p:cNvSpPr>
            <a:spLocks noGrp="1"/>
          </p:cNvSpPr>
          <p:nvPr>
            <p:ph idx="1"/>
          </p:nvPr>
        </p:nvSpPr>
        <p:spPr>
          <a:xfrm>
            <a:off x="609599" y="1051965"/>
            <a:ext cx="11409485" cy="5806035"/>
          </a:xfrm>
        </p:spPr>
        <p:txBody>
          <a:bodyPr>
            <a:normAutofit/>
          </a:bodyPr>
          <a:lstStyle/>
          <a:p>
            <a:pPr marL="0" indent="0">
              <a:buNone/>
            </a:pPr>
            <a:r>
              <a:rPr lang="en-US" sz="2400" dirty="0"/>
              <a:t>Interviews are adapting to the post-AI world too. </a:t>
            </a:r>
          </a:p>
          <a:p>
            <a:pPr marL="0" indent="0">
              <a:buNone/>
            </a:pPr>
            <a:endParaRPr lang="en-US" sz="2000" b="1" dirty="0">
              <a:solidFill>
                <a:srgbClr val="0070C0"/>
              </a:solidFill>
            </a:endParaRPr>
          </a:p>
          <a:p>
            <a:r>
              <a:rPr lang="en-US" sz="2800" b="1" dirty="0">
                <a:solidFill>
                  <a:srgbClr val="0070C0"/>
                </a:solidFill>
              </a:rPr>
              <a:t>The test</a:t>
            </a:r>
            <a:endParaRPr lang="en-US" sz="2400" dirty="0"/>
          </a:p>
          <a:p>
            <a:pPr marL="457200" lvl="1" indent="0">
              <a:buNone/>
            </a:pPr>
            <a:r>
              <a:rPr lang="en-US" sz="2400" dirty="0"/>
              <a:t>An interviewer might not ask you to solve a problem. They might ask you to defend a solution.</a:t>
            </a:r>
          </a:p>
          <a:p>
            <a:pPr marL="457200" lvl="1" indent="0">
              <a:buNone/>
            </a:pPr>
            <a:endParaRPr lang="en-US" sz="2400" dirty="0"/>
          </a:p>
          <a:p>
            <a:pPr marL="457200" lvl="1" indent="0">
              <a:buNone/>
            </a:pPr>
            <a:r>
              <a:rPr lang="en-US" sz="2400" dirty="0"/>
              <a:t>Example: “</a:t>
            </a:r>
            <a:r>
              <a:rPr lang="en-US" sz="2400" i="1" dirty="0"/>
              <a:t>Why did you model this as a Poisson distribution? What happens to your risk model if the correlation shifts by 0.1</a:t>
            </a:r>
            <a:r>
              <a:rPr lang="en-US" sz="2400" dirty="0"/>
              <a:t>?”</a:t>
            </a:r>
          </a:p>
          <a:p>
            <a:pPr marL="457200" lvl="1" indent="0">
              <a:buNone/>
            </a:pPr>
            <a:endParaRPr lang="en-US" b="1" dirty="0">
              <a:solidFill>
                <a:srgbClr val="0070C0"/>
              </a:solidFill>
            </a:endParaRPr>
          </a:p>
          <a:p>
            <a:r>
              <a:rPr lang="en-US" sz="2800" b="1" dirty="0">
                <a:solidFill>
                  <a:srgbClr val="0070C0"/>
                </a:solidFill>
              </a:rPr>
              <a:t>The result.</a:t>
            </a:r>
          </a:p>
          <a:p>
            <a:pPr marL="457200" lvl="1"/>
            <a:r>
              <a:rPr lang="en-US" sz="2400" dirty="0"/>
              <a:t>An LLM can give you the formula, but it cannot give you the intuition to defend it under pressure</a:t>
            </a:r>
            <a:r>
              <a:rPr lang="en-US" dirty="0"/>
              <a:t>.</a:t>
            </a:r>
            <a:endParaRPr lang="en-US" sz="2400" dirty="0"/>
          </a:p>
          <a:p>
            <a:pPr marL="0" indent="0">
              <a:buNone/>
            </a:pPr>
            <a:endParaRPr lang="en-US" sz="2000" dirty="0"/>
          </a:p>
        </p:txBody>
      </p:sp>
    </p:spTree>
    <p:extLst>
      <p:ext uri="{BB962C8B-B14F-4D97-AF65-F5344CB8AC3E}">
        <p14:creationId xmlns:p14="http://schemas.microsoft.com/office/powerpoint/2010/main" val="194883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1E13B-2355-9AEA-9016-42E697B1B6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A9E688-7C92-0EEB-78F4-F8A3476F708B}"/>
              </a:ext>
            </a:extLst>
          </p:cNvPr>
          <p:cNvSpPr>
            <a:spLocks noGrp="1"/>
          </p:cNvSpPr>
          <p:nvPr>
            <p:ph type="title"/>
          </p:nvPr>
        </p:nvSpPr>
        <p:spPr>
          <a:xfrm>
            <a:off x="609598" y="173664"/>
            <a:ext cx="10536117" cy="878301"/>
          </a:xfrm>
        </p:spPr>
        <p:txBody>
          <a:bodyPr/>
          <a:lstStyle/>
          <a:p>
            <a:r>
              <a:rPr lang="en-US" dirty="0"/>
              <a:t>For us: AI in education</a:t>
            </a:r>
          </a:p>
        </p:txBody>
      </p:sp>
      <p:sp>
        <p:nvSpPr>
          <p:cNvPr id="3" name="Content Placeholder 2">
            <a:extLst>
              <a:ext uri="{FF2B5EF4-FFF2-40B4-BE49-F238E27FC236}">
                <a16:creationId xmlns:a16="http://schemas.microsoft.com/office/drawing/2014/main" id="{36647F88-FBDB-7DE4-72B4-8B7DBF31DB08}"/>
              </a:ext>
            </a:extLst>
          </p:cNvPr>
          <p:cNvSpPr>
            <a:spLocks noGrp="1"/>
          </p:cNvSpPr>
          <p:nvPr>
            <p:ph idx="1"/>
          </p:nvPr>
        </p:nvSpPr>
        <p:spPr>
          <a:xfrm>
            <a:off x="609599" y="1051965"/>
            <a:ext cx="11409485" cy="5806035"/>
          </a:xfrm>
        </p:spPr>
        <p:txBody>
          <a:bodyPr>
            <a:normAutofit/>
          </a:bodyPr>
          <a:lstStyle/>
          <a:p>
            <a:pPr marL="0" indent="0">
              <a:buNone/>
            </a:pPr>
            <a:r>
              <a:rPr lang="en-US" sz="2400" b="1" dirty="0">
                <a:solidFill>
                  <a:srgbClr val="7030A0"/>
                </a:solidFill>
              </a:rPr>
              <a:t>For all these above reasons, you are NOT allowed to use AI tools on </a:t>
            </a:r>
            <a:r>
              <a:rPr lang="en-US" sz="2400" b="1" dirty="0" err="1">
                <a:solidFill>
                  <a:srgbClr val="7030A0"/>
                </a:solidFill>
              </a:rPr>
              <a:t>homeworks</a:t>
            </a:r>
            <a:r>
              <a:rPr lang="en-US" sz="2400" b="1" dirty="0">
                <a:solidFill>
                  <a:srgbClr val="7030A0"/>
                </a:solidFill>
              </a:rPr>
              <a:t> in this class (ChatGPT, Gemini, Claude, etc.)</a:t>
            </a:r>
            <a:endParaRPr lang="en-US" sz="2400" dirty="0"/>
          </a:p>
          <a:p>
            <a:pPr marL="0" indent="0">
              <a:buNone/>
            </a:pPr>
            <a:endParaRPr lang="en-US" sz="2400" dirty="0"/>
          </a:p>
          <a:p>
            <a:pPr marL="0" indent="0">
              <a:buNone/>
            </a:pPr>
            <a:r>
              <a:rPr lang="en-US" sz="2400" dirty="0"/>
              <a:t>At the same time, using AI carefully for learning and as a collaborator can be helpful, like a teaching assistant. It can:</a:t>
            </a:r>
          </a:p>
          <a:p>
            <a:pPr marL="0" indent="0">
              <a:buNone/>
            </a:pPr>
            <a:r>
              <a:rPr lang="en-US" sz="2400" dirty="0"/>
              <a:t> help explain the material we are covering</a:t>
            </a:r>
          </a:p>
          <a:p>
            <a:r>
              <a:rPr lang="en-US" sz="2400" dirty="0"/>
              <a:t>walk through section worksheet solutions</a:t>
            </a:r>
          </a:p>
          <a:p>
            <a:r>
              <a:rPr lang="en-US" sz="2400" dirty="0"/>
              <a:t>generate extra practice problems</a:t>
            </a:r>
          </a:p>
          <a:p>
            <a:pPr marL="0" indent="0">
              <a:buNone/>
            </a:pPr>
            <a:endParaRPr lang="en-US" sz="2400" dirty="0"/>
          </a:p>
          <a:p>
            <a:pPr marL="0" indent="0">
              <a:buNone/>
            </a:pPr>
            <a:r>
              <a:rPr lang="en-US" sz="2400" dirty="0"/>
              <a:t>But it’s hard to tell what you may be cognitively offloading</a:t>
            </a:r>
          </a:p>
          <a:p>
            <a:pPr marL="0" indent="0">
              <a:buNone/>
            </a:pPr>
            <a:r>
              <a:rPr lang="en-US" sz="2400" dirty="0"/>
              <a:t>Consider it a tool for conceptual questions and not to automate your workload.</a:t>
            </a:r>
          </a:p>
          <a:p>
            <a:pPr marL="0" indent="0">
              <a:buNone/>
            </a:pPr>
            <a:endParaRPr lang="en-US" sz="1600" dirty="0"/>
          </a:p>
          <a:p>
            <a:pPr marL="0" indent="0">
              <a:buNone/>
            </a:pPr>
            <a:endParaRPr lang="en-US" sz="1600" dirty="0"/>
          </a:p>
        </p:txBody>
      </p:sp>
    </p:spTree>
    <p:extLst>
      <p:ext uri="{BB962C8B-B14F-4D97-AF65-F5344CB8AC3E}">
        <p14:creationId xmlns:p14="http://schemas.microsoft.com/office/powerpoint/2010/main" val="168060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8C6DD-FEFC-4F07-5296-F13DE1CB44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D2801B-7D1A-64AC-3B90-8B967D779FD7}"/>
              </a:ext>
            </a:extLst>
          </p:cNvPr>
          <p:cNvSpPr>
            <a:spLocks noGrp="1"/>
          </p:cNvSpPr>
          <p:nvPr>
            <p:ph type="title"/>
          </p:nvPr>
        </p:nvSpPr>
        <p:spPr/>
        <p:txBody>
          <a:bodyPr>
            <a:normAutofit fontScale="90000"/>
          </a:bodyPr>
          <a:lstStyle/>
          <a:p>
            <a:r>
              <a:rPr lang="en-US" dirty="0"/>
              <a:t>Summary: why you should take this course seriously</a:t>
            </a:r>
          </a:p>
        </p:txBody>
      </p:sp>
      <p:sp>
        <p:nvSpPr>
          <p:cNvPr id="3" name="Content Placeholder 2">
            <a:extLst>
              <a:ext uri="{FF2B5EF4-FFF2-40B4-BE49-F238E27FC236}">
                <a16:creationId xmlns:a16="http://schemas.microsoft.com/office/drawing/2014/main" id="{1A12C9A2-0B3F-FB02-077D-AE1D8D1BD53C}"/>
              </a:ext>
            </a:extLst>
          </p:cNvPr>
          <p:cNvSpPr>
            <a:spLocks noGrp="1"/>
          </p:cNvSpPr>
          <p:nvPr>
            <p:ph idx="1"/>
          </p:nvPr>
        </p:nvSpPr>
        <p:spPr>
          <a:xfrm>
            <a:off x="609599" y="1051965"/>
            <a:ext cx="11409485" cy="5806035"/>
          </a:xfrm>
        </p:spPr>
        <p:txBody>
          <a:bodyPr>
            <a:normAutofit/>
          </a:bodyPr>
          <a:lstStyle/>
          <a:p>
            <a:pPr marL="0" indent="0">
              <a:buNone/>
            </a:pPr>
            <a:endParaRPr lang="en-US" b="1" dirty="0">
              <a:solidFill>
                <a:srgbClr val="0070C0"/>
              </a:solidFill>
            </a:endParaRPr>
          </a:p>
          <a:p>
            <a:pPr marL="0" indent="0">
              <a:buNone/>
            </a:pPr>
            <a:endParaRPr lang="en-US" b="1" dirty="0">
              <a:solidFill>
                <a:srgbClr val="0070C0"/>
              </a:solidFill>
            </a:endParaRPr>
          </a:p>
          <a:p>
            <a:r>
              <a:rPr lang="en-US" dirty="0"/>
              <a:t>Important applications in computer science and engineering. </a:t>
            </a:r>
          </a:p>
          <a:p>
            <a:r>
              <a:rPr lang="en-US" dirty="0"/>
              <a:t>Crucial for success in future CSE (and other) courses.</a:t>
            </a:r>
          </a:p>
          <a:p>
            <a:r>
              <a:rPr lang="en-US" dirty="0"/>
              <a:t>Crucial for success in your future career, aka the economic argument (the “need”)</a:t>
            </a:r>
          </a:p>
          <a:p>
            <a:r>
              <a:rPr lang="en-US" dirty="0"/>
              <a:t>The “fun/useful in real life” argument (the “want”)</a:t>
            </a:r>
          </a:p>
          <a:p>
            <a:endParaRPr lang="en-US" dirty="0"/>
          </a:p>
          <a:p>
            <a:endParaRPr lang="en-US" dirty="0"/>
          </a:p>
          <a:p>
            <a:endParaRPr lang="en-US" dirty="0"/>
          </a:p>
          <a:p>
            <a:pPr marL="0" indent="0">
              <a:buNone/>
            </a:pPr>
            <a:endParaRPr lang="en-US" dirty="0"/>
          </a:p>
          <a:p>
            <a:endParaRPr lang="en-US" b="1" dirty="0">
              <a:solidFill>
                <a:srgbClr val="0070C0"/>
              </a:solidFill>
            </a:endParaRPr>
          </a:p>
          <a:p>
            <a:pPr marL="0" indent="0">
              <a:buNone/>
            </a:pPr>
            <a:endParaRPr lang="en-US" b="1" dirty="0">
              <a:solidFill>
                <a:srgbClr val="0070C0"/>
              </a:solidFill>
            </a:endParaRPr>
          </a:p>
          <a:p>
            <a:pPr marL="0" indent="0">
              <a:buNone/>
            </a:pPr>
            <a:endParaRPr lang="en-US" sz="2000" dirty="0"/>
          </a:p>
        </p:txBody>
      </p:sp>
    </p:spTree>
    <p:extLst>
      <p:ext uri="{BB962C8B-B14F-4D97-AF65-F5344CB8AC3E}">
        <p14:creationId xmlns:p14="http://schemas.microsoft.com/office/powerpoint/2010/main" val="2107453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755A2-75B1-4177-A0C5-A54245C9764D}"/>
              </a:ext>
            </a:extLst>
          </p:cNvPr>
          <p:cNvSpPr>
            <a:spLocks noGrp="1"/>
          </p:cNvSpPr>
          <p:nvPr>
            <p:ph type="ctrTitle"/>
          </p:nvPr>
        </p:nvSpPr>
        <p:spPr/>
        <p:txBody>
          <a:bodyPr/>
          <a:lstStyle/>
          <a:p>
            <a:r>
              <a:rPr lang="en-US" dirty="0"/>
              <a:t>Introduction and Counting</a:t>
            </a:r>
          </a:p>
        </p:txBody>
      </p:sp>
      <p:sp>
        <p:nvSpPr>
          <p:cNvPr id="3" name="Subtitle 2">
            <a:extLst>
              <a:ext uri="{FF2B5EF4-FFF2-40B4-BE49-F238E27FC236}">
                <a16:creationId xmlns:a16="http://schemas.microsoft.com/office/drawing/2014/main" id="{222CBFEC-0BA9-4ED0-AED7-13478DD2EB31}"/>
              </a:ext>
            </a:extLst>
          </p:cNvPr>
          <p:cNvSpPr>
            <a:spLocks noGrp="1"/>
          </p:cNvSpPr>
          <p:nvPr>
            <p:ph type="subTitle" idx="1"/>
          </p:nvPr>
        </p:nvSpPr>
        <p:spPr/>
        <p:txBody>
          <a:bodyPr/>
          <a:lstStyle/>
          <a:p>
            <a:r>
              <a:rPr lang="en-US" dirty="0"/>
              <a:t>CSE 312 26Su</a:t>
            </a:r>
          </a:p>
          <a:p>
            <a:r>
              <a:rPr lang="en-US" dirty="0"/>
              <a:t>Lecture 1</a:t>
            </a:r>
          </a:p>
        </p:txBody>
      </p:sp>
    </p:spTree>
    <p:extLst>
      <p:ext uri="{BB962C8B-B14F-4D97-AF65-F5344CB8AC3E}">
        <p14:creationId xmlns:p14="http://schemas.microsoft.com/office/powerpoint/2010/main" val="457952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EE09F-1B2A-4883-B355-7D801CCCEF04}"/>
              </a:ext>
            </a:extLst>
          </p:cNvPr>
          <p:cNvSpPr>
            <a:spLocks noGrp="1"/>
          </p:cNvSpPr>
          <p:nvPr>
            <p:ph type="title"/>
          </p:nvPr>
        </p:nvSpPr>
        <p:spPr/>
        <p:txBody>
          <a:bodyPr/>
          <a:lstStyle/>
          <a:p>
            <a:r>
              <a:rPr lang="en-US" dirty="0"/>
              <a:t>Content</a:t>
            </a:r>
          </a:p>
        </p:txBody>
      </p:sp>
      <p:sp>
        <p:nvSpPr>
          <p:cNvPr id="3" name="Content Placeholder 2">
            <a:extLst>
              <a:ext uri="{FF2B5EF4-FFF2-40B4-BE49-F238E27FC236}">
                <a16:creationId xmlns:a16="http://schemas.microsoft.com/office/drawing/2014/main" id="{AF7E014A-1BEC-4271-9656-ACCF9D656E2D}"/>
              </a:ext>
            </a:extLst>
          </p:cNvPr>
          <p:cNvSpPr>
            <a:spLocks noGrp="1"/>
          </p:cNvSpPr>
          <p:nvPr>
            <p:ph idx="1"/>
          </p:nvPr>
        </p:nvSpPr>
        <p:spPr>
          <a:xfrm>
            <a:off x="575240" y="1463856"/>
            <a:ext cx="11187258" cy="5214849"/>
          </a:xfrm>
        </p:spPr>
        <p:txBody>
          <a:bodyPr/>
          <a:lstStyle/>
          <a:p>
            <a:r>
              <a:rPr lang="en-US" dirty="0"/>
              <a:t>Combinatorics (</a:t>
            </a:r>
            <a:r>
              <a:rPr lang="en-US" i="1" dirty="0"/>
              <a:t>fancy </a:t>
            </a:r>
            <a:r>
              <a:rPr lang="en-US" dirty="0"/>
              <a:t>counting)</a:t>
            </a:r>
          </a:p>
          <a:p>
            <a:pPr lvl="1"/>
            <a:r>
              <a:rPr lang="en-US" dirty="0"/>
              <a:t>Permutations, combinations, inclusion-exclusion, pigeonhole principle</a:t>
            </a:r>
          </a:p>
          <a:p>
            <a:r>
              <a:rPr lang="en-US" dirty="0"/>
              <a:t>Formal definitions for Probability</a:t>
            </a:r>
          </a:p>
          <a:p>
            <a:pPr lvl="1"/>
            <a:r>
              <a:rPr lang="en-US" dirty="0"/>
              <a:t>Probability space, events, conditional probability, independence, expectation, variance</a:t>
            </a:r>
          </a:p>
          <a:p>
            <a:r>
              <a:rPr lang="en-US" dirty="0"/>
              <a:t>Common patterns in probability</a:t>
            </a:r>
          </a:p>
          <a:p>
            <a:pPr lvl="1"/>
            <a:r>
              <a:rPr lang="en-US" dirty="0"/>
              <a:t>Equations and inequalities, “zoo” of common random variables, tail bounds</a:t>
            </a:r>
          </a:p>
          <a:p>
            <a:r>
              <a:rPr lang="en-US" dirty="0"/>
              <a:t>Continuous Probability</a:t>
            </a:r>
          </a:p>
          <a:p>
            <a:pPr lvl="1"/>
            <a:r>
              <a:rPr lang="en-US" dirty="0"/>
              <a:t>pdf, </a:t>
            </a:r>
            <a:r>
              <a:rPr lang="en-US" dirty="0" err="1"/>
              <a:t>cdf</a:t>
            </a:r>
            <a:r>
              <a:rPr lang="en-US" dirty="0"/>
              <a:t>, sample distributions, central limit theorem, estimating probabilities</a:t>
            </a:r>
          </a:p>
          <a:p>
            <a:r>
              <a:rPr lang="en-US" dirty="0"/>
              <a:t>Applications</a:t>
            </a:r>
          </a:p>
          <a:p>
            <a:pPr lvl="1"/>
            <a:r>
              <a:rPr lang="en-US" dirty="0"/>
              <a:t>Across CS, but with some focus on ML.</a:t>
            </a:r>
          </a:p>
        </p:txBody>
      </p:sp>
    </p:spTree>
    <p:extLst>
      <p:ext uri="{BB962C8B-B14F-4D97-AF65-F5344CB8AC3E}">
        <p14:creationId xmlns:p14="http://schemas.microsoft.com/office/powerpoint/2010/main" val="1229222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B7965-730F-4A34-ADC1-0B4903710504}"/>
              </a:ext>
            </a:extLst>
          </p:cNvPr>
          <p:cNvSpPr>
            <a:spLocks noGrp="1"/>
          </p:cNvSpPr>
          <p:nvPr>
            <p:ph type="title"/>
          </p:nvPr>
        </p:nvSpPr>
        <p:spPr/>
        <p:txBody>
          <a:bodyPr/>
          <a:lstStyle/>
          <a:p>
            <a:r>
              <a:rPr lang="en-US" dirty="0"/>
              <a:t>Themes</a:t>
            </a:r>
          </a:p>
        </p:txBody>
      </p:sp>
      <p:sp>
        <p:nvSpPr>
          <p:cNvPr id="3" name="Content Placeholder 2">
            <a:extLst>
              <a:ext uri="{FF2B5EF4-FFF2-40B4-BE49-F238E27FC236}">
                <a16:creationId xmlns:a16="http://schemas.microsoft.com/office/drawing/2014/main" id="{310F3ADD-5FD2-49C7-8A1C-8406A44EAF3C}"/>
              </a:ext>
            </a:extLst>
          </p:cNvPr>
          <p:cNvSpPr>
            <a:spLocks noGrp="1"/>
          </p:cNvSpPr>
          <p:nvPr>
            <p:ph idx="1"/>
          </p:nvPr>
        </p:nvSpPr>
        <p:spPr/>
        <p:txBody>
          <a:bodyPr/>
          <a:lstStyle/>
          <a:p>
            <a:r>
              <a:rPr lang="en-US" dirty="0"/>
              <a:t>Precise mathematical communication</a:t>
            </a:r>
          </a:p>
          <a:p>
            <a:pPr lvl="1"/>
            <a:r>
              <a:rPr lang="en-US" dirty="0"/>
              <a:t>Both reading and writing dense statements.</a:t>
            </a:r>
          </a:p>
          <a:p>
            <a:endParaRPr lang="en-US" dirty="0"/>
          </a:p>
          <a:p>
            <a:r>
              <a:rPr lang="en-US" dirty="0"/>
              <a:t>Probability in the “real world”</a:t>
            </a:r>
          </a:p>
          <a:p>
            <a:pPr lvl="1"/>
            <a:r>
              <a:rPr lang="en-US" dirty="0"/>
              <a:t>A mix of CS applications</a:t>
            </a:r>
          </a:p>
          <a:p>
            <a:pPr lvl="1"/>
            <a:r>
              <a:rPr lang="en-US" dirty="0"/>
              <a:t>And some actual “real life” ones.</a:t>
            </a:r>
          </a:p>
          <a:p>
            <a:pPr lvl="1"/>
            <a:endParaRPr lang="en-US" dirty="0"/>
          </a:p>
          <a:p>
            <a:r>
              <a:rPr lang="en-US" dirty="0"/>
              <a:t>Refine your intuition</a:t>
            </a:r>
          </a:p>
          <a:p>
            <a:pPr lvl="1"/>
            <a:r>
              <a:rPr lang="en-US" dirty="0"/>
              <a:t>Most people have some base level feeling of what the chances of some event are.</a:t>
            </a:r>
          </a:p>
          <a:p>
            <a:pPr lvl="1"/>
            <a:r>
              <a:rPr lang="en-US" dirty="0"/>
              <a:t>We’re going to train you to have better gut feelings. </a:t>
            </a:r>
          </a:p>
        </p:txBody>
      </p:sp>
    </p:spTree>
    <p:extLst>
      <p:ext uri="{BB962C8B-B14F-4D97-AF65-F5344CB8AC3E}">
        <p14:creationId xmlns:p14="http://schemas.microsoft.com/office/powerpoint/2010/main" val="2115851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5E1462-4271-4139-B615-367575023E1F}"/>
              </a:ext>
            </a:extLst>
          </p:cNvPr>
          <p:cNvSpPr>
            <a:spLocks noGrp="1"/>
          </p:cNvSpPr>
          <p:nvPr>
            <p:ph type="title"/>
          </p:nvPr>
        </p:nvSpPr>
        <p:spPr/>
        <p:txBody>
          <a:bodyPr/>
          <a:lstStyle/>
          <a:p>
            <a:r>
              <a:rPr lang="en-US" dirty="0"/>
              <a:t>Counting</a:t>
            </a:r>
          </a:p>
        </p:txBody>
      </p:sp>
      <p:sp>
        <p:nvSpPr>
          <p:cNvPr id="5" name="Text Placeholder 4">
            <a:extLst>
              <a:ext uri="{FF2B5EF4-FFF2-40B4-BE49-F238E27FC236}">
                <a16:creationId xmlns:a16="http://schemas.microsoft.com/office/drawing/2014/main" id="{54A93D0D-1B52-49AE-8BC5-D2F8F1C6192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34786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ECD1F3-DB84-4052-9205-9D5CC6C34BB6}"/>
              </a:ext>
            </a:extLst>
          </p:cNvPr>
          <p:cNvSpPr>
            <a:spLocks noGrp="1"/>
          </p:cNvSpPr>
          <p:nvPr>
            <p:ph type="title"/>
          </p:nvPr>
        </p:nvSpPr>
        <p:spPr/>
        <p:txBody>
          <a:bodyPr/>
          <a:lstStyle/>
          <a:p>
            <a:r>
              <a:rPr lang="en-US" dirty="0"/>
              <a:t>Why Counting?</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A2B4FB4-7F90-42AE-8AB4-7A0365A0C726}"/>
                  </a:ext>
                </a:extLst>
              </p:cNvPr>
              <p:cNvSpPr>
                <a:spLocks noGrp="1"/>
              </p:cNvSpPr>
              <p:nvPr>
                <p:ph idx="1"/>
              </p:nvPr>
            </p:nvSpPr>
            <p:spPr>
              <a:xfrm>
                <a:off x="575240" y="2212000"/>
                <a:ext cx="11187257" cy="4845504"/>
              </a:xfrm>
            </p:spPr>
            <p:txBody>
              <a:bodyPr>
                <a:normAutofit/>
              </a:bodyPr>
              <a:lstStyle/>
              <a:p>
                <a:pPr marL="0" indent="0">
                  <a:buNone/>
                </a:pPr>
                <a:r>
                  <a:rPr lang="en-US" dirty="0"/>
                  <a:t>Combinatorics: techniques for counting things that are difficult to count</a:t>
                </a:r>
              </a:p>
              <a:p>
                <a:pPr marL="0" indent="0">
                  <a:buNone/>
                </a:pPr>
                <a:endParaRPr lang="en-US" sz="1500" dirty="0"/>
              </a:p>
              <a:p>
                <a:r>
                  <a:rPr lang="en-US" dirty="0"/>
                  <a:t>Basics of </a:t>
                </a:r>
                <a:r>
                  <a:rPr lang="en-US" b="1" dirty="0"/>
                  <a:t>algorithm analysis</a:t>
                </a:r>
                <a:endParaRPr lang="en-US" dirty="0"/>
              </a:p>
              <a:p>
                <a:pPr lvl="1"/>
                <a:r>
                  <a:rPr lang="en-US" dirty="0"/>
                  <a:t>Is this problem brute-forceable?</a:t>
                </a:r>
              </a:p>
              <a:p>
                <a:pPr lvl="1"/>
                <a:r>
                  <a:rPr lang="en-US" dirty="0"/>
                  <a:t>Estimation of how many operations an operation like find() would require</a:t>
                </a:r>
              </a:p>
              <a:p>
                <a:r>
                  <a:rPr lang="en-US" dirty="0"/>
                  <a:t>Basics of </a:t>
                </a:r>
                <a:r>
                  <a:rPr lang="en-US" b="1" dirty="0"/>
                  <a:t>probability theory</a:t>
                </a:r>
              </a:p>
              <a:p>
                <a:pPr lvl="1"/>
                <a:r>
                  <a:rPr lang="en-US" dirty="0"/>
                  <a:t>Usually, “What are the chances of X”= </a:t>
                </a:r>
              </a:p>
              <a:p>
                <a:pPr lvl="1"/>
                <a:endParaRPr lang="en-US" dirty="0"/>
              </a:p>
              <a:p>
                <a:pPr lvl="1"/>
                <a:r>
                  <a:rPr lang="en-US" dirty="0"/>
                  <a:t> </a:t>
                </a:r>
                <a14:m>
                  <m:oMath xmlns:m="http://schemas.openxmlformats.org/officeDocument/2006/math">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how</m:t>
                        </m:r>
                        <m:r>
                          <a:rPr lang="en-US" b="0" i="0" smtClean="0">
                            <a:latin typeface="Cambria Math" panose="02040503050406030204" pitchFamily="18" charset="0"/>
                          </a:rPr>
                          <m:t> </m:t>
                        </m:r>
                        <m:r>
                          <m:rPr>
                            <m:sty m:val="p"/>
                          </m:rPr>
                          <a:rPr lang="en-US" b="0" i="0" smtClean="0">
                            <a:latin typeface="Cambria Math" panose="02040503050406030204" pitchFamily="18" charset="0"/>
                          </a:rPr>
                          <m:t>many</m:t>
                        </m:r>
                        <m:r>
                          <a:rPr lang="en-US" b="0" i="0" smtClean="0">
                            <a:latin typeface="Cambria Math" panose="02040503050406030204" pitchFamily="18" charset="0"/>
                          </a:rPr>
                          <m:t> </m:t>
                        </m:r>
                        <m:r>
                          <m:rPr>
                            <m:sty m:val="p"/>
                          </m:rPr>
                          <a:rPr lang="en-US" b="0" i="0" smtClean="0">
                            <a:latin typeface="Cambria Math" panose="02040503050406030204" pitchFamily="18" charset="0"/>
                          </a:rPr>
                          <m:t>ways</m:t>
                        </m:r>
                        <m:r>
                          <a:rPr lang="en-US" b="0" i="0" smtClean="0">
                            <a:latin typeface="Cambria Math" panose="02040503050406030204" pitchFamily="18" charset="0"/>
                          </a:rPr>
                          <m:t> </m:t>
                        </m:r>
                        <m:r>
                          <m:rPr>
                            <m:sty m:val="p"/>
                          </m:rPr>
                          <a:rPr lang="en-US" b="0" i="0" smtClean="0">
                            <a:latin typeface="Cambria Math" panose="02040503050406030204" pitchFamily="18" charset="0"/>
                          </a:rPr>
                          <m:t>can</m:t>
                        </m:r>
                        <m:r>
                          <a:rPr lang="en-US" b="0" i="0" smtClean="0">
                            <a:latin typeface="Cambria Math" panose="02040503050406030204" pitchFamily="18" charset="0"/>
                          </a:rPr>
                          <m:t> </m:t>
                        </m:r>
                        <m:r>
                          <m:rPr>
                            <m:sty m:val="p"/>
                          </m:rPr>
                          <a:rPr lang="en-US" b="0" i="0" smtClean="0">
                            <a:latin typeface="Cambria Math" panose="02040503050406030204" pitchFamily="18" charset="0"/>
                          </a:rPr>
                          <m:t>X</m:t>
                        </m:r>
                        <m:r>
                          <a:rPr lang="en-US" b="0" i="0" smtClean="0">
                            <a:latin typeface="Cambria Math" panose="02040503050406030204" pitchFamily="18" charset="0"/>
                          </a:rPr>
                          <m:t> </m:t>
                        </m:r>
                        <m:r>
                          <m:rPr>
                            <m:sty m:val="p"/>
                          </m:rPr>
                          <a:rPr lang="en-US" b="0" i="0" smtClean="0">
                            <a:latin typeface="Cambria Math" panose="02040503050406030204" pitchFamily="18" charset="0"/>
                          </a:rPr>
                          <m:t>occur</m:t>
                        </m:r>
                      </m:num>
                      <m:den>
                        <m:r>
                          <m:rPr>
                            <m:sty m:val="p"/>
                          </m:rPr>
                          <a:rPr lang="en-US" b="0" i="0" smtClean="0">
                            <a:latin typeface="Cambria Math" panose="02040503050406030204" pitchFamily="18" charset="0"/>
                          </a:rPr>
                          <m:t>how</m:t>
                        </m:r>
                        <m:r>
                          <a:rPr lang="en-US" b="0" i="0" smtClean="0">
                            <a:latin typeface="Cambria Math" panose="02040503050406030204" pitchFamily="18" charset="0"/>
                          </a:rPr>
                          <m:t> </m:t>
                        </m:r>
                        <m:r>
                          <m:rPr>
                            <m:sty m:val="p"/>
                          </m:rPr>
                          <a:rPr lang="en-US" b="0" i="0" smtClean="0">
                            <a:latin typeface="Cambria Math" panose="02040503050406030204" pitchFamily="18" charset="0"/>
                          </a:rPr>
                          <m:t>many</m:t>
                        </m:r>
                        <m:r>
                          <a:rPr lang="en-US" b="0" i="0" smtClean="0">
                            <a:latin typeface="Cambria Math" panose="02040503050406030204" pitchFamily="18" charset="0"/>
                          </a:rPr>
                          <m:t> </m:t>
                        </m:r>
                        <m:r>
                          <m:rPr>
                            <m:sty m:val="p"/>
                          </m:rPr>
                          <a:rPr lang="en-US" b="0" i="0" smtClean="0">
                            <a:latin typeface="Cambria Math" panose="02040503050406030204" pitchFamily="18" charset="0"/>
                          </a:rPr>
                          <m:t>ways</m:t>
                        </m:r>
                        <m:r>
                          <a:rPr lang="en-US" b="0" i="0" smtClean="0">
                            <a:latin typeface="Cambria Math" panose="02040503050406030204" pitchFamily="18" charset="0"/>
                          </a:rPr>
                          <m:t> </m:t>
                        </m:r>
                        <m:r>
                          <m:rPr>
                            <m:sty m:val="p"/>
                          </m:rPr>
                          <a:rPr lang="en-US" b="0" i="0" smtClean="0">
                            <a:latin typeface="Cambria Math" panose="02040503050406030204" pitchFamily="18" charset="0"/>
                          </a:rPr>
                          <m:t>can</m:t>
                        </m:r>
                        <m:r>
                          <a:rPr lang="en-US" b="0" i="0" smtClean="0">
                            <a:latin typeface="Cambria Math" panose="02040503050406030204" pitchFamily="18" charset="0"/>
                          </a:rPr>
                          <m:t> </m:t>
                        </m:r>
                        <m:r>
                          <m:rPr>
                            <m:sty m:val="p"/>
                          </m:rPr>
                          <a:rPr lang="en-US" b="0" i="0" smtClean="0">
                            <a:latin typeface="Cambria Math" panose="02040503050406030204" pitchFamily="18" charset="0"/>
                          </a:rPr>
                          <m:t>X</m:t>
                        </m:r>
                        <m:r>
                          <a:rPr lang="en-US" b="0" i="0" smtClean="0">
                            <a:latin typeface="Cambria Math" panose="02040503050406030204" pitchFamily="18" charset="0"/>
                          </a:rPr>
                          <m:t> </m:t>
                        </m:r>
                        <m:r>
                          <m:rPr>
                            <m:sty m:val="p"/>
                          </m:rPr>
                          <a:rPr lang="en-US" b="0" i="0" smtClean="0">
                            <a:latin typeface="Cambria Math" panose="02040503050406030204" pitchFamily="18" charset="0"/>
                          </a:rPr>
                          <m:t>occur</m:t>
                        </m:r>
                        <m:r>
                          <a:rPr lang="en-US" b="0" i="0" smtClean="0">
                            <a:latin typeface="Cambria Math" panose="02040503050406030204" pitchFamily="18" charset="0"/>
                          </a:rPr>
                          <m:t> +</m:t>
                        </m:r>
                        <m:r>
                          <m:rPr>
                            <m:sty m:val="p"/>
                          </m:rPr>
                          <a:rPr lang="en-US" b="0" i="0" smtClean="0">
                            <a:latin typeface="Cambria Math" panose="02040503050406030204" pitchFamily="18" charset="0"/>
                          </a:rPr>
                          <m:t>how</m:t>
                        </m:r>
                        <m:r>
                          <a:rPr lang="en-US" b="0" i="0" smtClean="0">
                            <a:latin typeface="Cambria Math" panose="02040503050406030204" pitchFamily="18" charset="0"/>
                          </a:rPr>
                          <m:t> </m:t>
                        </m:r>
                        <m:r>
                          <m:rPr>
                            <m:sty m:val="p"/>
                          </m:rPr>
                          <a:rPr lang="en-US" b="0" i="0" smtClean="0">
                            <a:latin typeface="Cambria Math" panose="02040503050406030204" pitchFamily="18" charset="0"/>
                          </a:rPr>
                          <m:t>many</m:t>
                        </m:r>
                        <m:r>
                          <a:rPr lang="en-US" b="0" i="0" smtClean="0">
                            <a:latin typeface="Cambria Math" panose="02040503050406030204" pitchFamily="18" charset="0"/>
                          </a:rPr>
                          <m:t> </m:t>
                        </m:r>
                        <m:r>
                          <m:rPr>
                            <m:sty m:val="p"/>
                          </m:rPr>
                          <a:rPr lang="en-US" b="0" i="0" smtClean="0">
                            <a:latin typeface="Cambria Math" panose="02040503050406030204" pitchFamily="18" charset="0"/>
                          </a:rPr>
                          <m:t>ways</m:t>
                        </m:r>
                        <m:r>
                          <a:rPr lang="en-US" b="0" i="0" smtClean="0">
                            <a:latin typeface="Cambria Math" panose="02040503050406030204" pitchFamily="18" charset="0"/>
                          </a:rPr>
                          <m:t> </m:t>
                        </m:r>
                        <m:r>
                          <m:rPr>
                            <m:sty m:val="p"/>
                          </m:rPr>
                          <a:rPr lang="en-US" b="0" i="0" smtClean="0">
                            <a:latin typeface="Cambria Math" panose="02040503050406030204" pitchFamily="18" charset="0"/>
                          </a:rPr>
                          <m:t>can</m:t>
                        </m:r>
                        <m:r>
                          <a:rPr lang="en-US" b="0" i="0" smtClean="0">
                            <a:latin typeface="Cambria Math" panose="02040503050406030204" pitchFamily="18" charset="0"/>
                          </a:rPr>
                          <m:t> </m:t>
                        </m:r>
                        <m:r>
                          <m:rPr>
                            <m:sty m:val="p"/>
                          </m:rPr>
                          <a:rPr lang="en-US" b="0" i="0" smtClean="0">
                            <a:latin typeface="Cambria Math" panose="02040503050406030204" pitchFamily="18" charset="0"/>
                          </a:rPr>
                          <m:t>X</m:t>
                        </m:r>
                        <m:r>
                          <a:rPr lang="en-US" b="0" i="0" smtClean="0">
                            <a:latin typeface="Cambria Math" panose="02040503050406030204" pitchFamily="18" charset="0"/>
                          </a:rPr>
                          <m:t> </m:t>
                        </m:r>
                        <m:r>
                          <m:rPr>
                            <m:sty m:val="p"/>
                          </m:rPr>
                          <a:rPr lang="en-US" b="0" i="0" smtClean="0">
                            <a:latin typeface="Cambria Math" panose="02040503050406030204" pitchFamily="18" charset="0"/>
                          </a:rPr>
                          <m:t>not</m:t>
                        </m:r>
                        <m:r>
                          <a:rPr lang="en-US" b="0" i="0" smtClean="0">
                            <a:latin typeface="Cambria Math" panose="02040503050406030204" pitchFamily="18" charset="0"/>
                          </a:rPr>
                          <m:t> </m:t>
                        </m:r>
                        <m:r>
                          <m:rPr>
                            <m:sty m:val="p"/>
                          </m:rPr>
                          <a:rPr lang="en-US" b="0" i="0" smtClean="0">
                            <a:latin typeface="Cambria Math" panose="02040503050406030204" pitchFamily="18" charset="0"/>
                          </a:rPr>
                          <m:t>occur</m:t>
                        </m:r>
                      </m:den>
                    </m:f>
                  </m:oMath>
                </a14:m>
                <a:endParaRPr lang="en-US" dirty="0"/>
              </a:p>
            </p:txBody>
          </p:sp>
        </mc:Choice>
        <mc:Fallback xmlns="">
          <p:sp>
            <p:nvSpPr>
              <p:cNvPr id="5" name="Content Placeholder 4">
                <a:extLst>
                  <a:ext uri="{FF2B5EF4-FFF2-40B4-BE49-F238E27FC236}">
                    <a16:creationId xmlns:a16="http://schemas.microsoft.com/office/drawing/2014/main" id="{CA2B4FB4-7F90-42AE-8AB4-7A0365A0C726}"/>
                  </a:ext>
                </a:extLst>
              </p:cNvPr>
              <p:cNvSpPr>
                <a:spLocks noGrp="1" noRot="1" noChangeAspect="1" noMove="1" noResize="1" noEditPoints="1" noAdjustHandles="1" noChangeArrowheads="1" noChangeShapeType="1" noTextEdit="1"/>
              </p:cNvSpPr>
              <p:nvPr>
                <p:ph idx="1"/>
              </p:nvPr>
            </p:nvSpPr>
            <p:spPr>
              <a:xfrm>
                <a:off x="575240" y="2212000"/>
                <a:ext cx="11187257" cy="4845504"/>
              </a:xfrm>
              <a:blipFill>
                <a:blip r:embed="rId3"/>
                <a:stretch>
                  <a:fillRect l="-1525" t="-2264"/>
                </a:stretch>
              </a:blipFill>
            </p:spPr>
            <p:txBody>
              <a:bodyPr/>
              <a:lstStyle/>
              <a:p>
                <a:r>
                  <a:rPr lang="en-US">
                    <a:noFill/>
                  </a:rPr>
                  <a:t> </a:t>
                </a:r>
              </a:p>
            </p:txBody>
          </p:sp>
        </mc:Fallback>
      </mc:AlternateContent>
      <p:sp>
        <p:nvSpPr>
          <p:cNvPr id="2" name="Rectangle: Rounded Corners 1">
            <a:extLst>
              <a:ext uri="{FF2B5EF4-FFF2-40B4-BE49-F238E27FC236}">
                <a16:creationId xmlns:a16="http://schemas.microsoft.com/office/drawing/2014/main" id="{5CB4338C-429F-2F57-4E9D-177749ABE760}"/>
              </a:ext>
            </a:extLst>
          </p:cNvPr>
          <p:cNvSpPr/>
          <p:nvPr/>
        </p:nvSpPr>
        <p:spPr>
          <a:xfrm>
            <a:off x="575239" y="1356920"/>
            <a:ext cx="11187258" cy="735115"/>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1440" indent="-91440" algn="ctr" rtl="0" eaLnBrk="1" latinLnBrk="0" hangingPunct="1">
              <a:lnSpc>
                <a:spcPct val="90000"/>
              </a:lnSpc>
              <a:spcBef>
                <a:spcPts val="1200"/>
              </a:spcBef>
              <a:spcAft>
                <a:spcPts val="200"/>
              </a:spcAft>
            </a:pPr>
            <a:r>
              <a:rPr lang="en-US" sz="2800" dirty="0">
                <a:solidFill>
                  <a:schemeClr val="accent1"/>
                </a:solidFill>
                <a:effectLst/>
                <a:latin typeface="Segoe UI" panose="020B0502040204020203" pitchFamily="34" charset="0"/>
                <a:cs typeface="Segoe UI" panose="020B0502040204020203" pitchFamily="34" charset="0"/>
              </a:rPr>
              <a:t> </a:t>
            </a:r>
            <a:r>
              <a:rPr lang="en-US" sz="2800" kern="1200" dirty="0">
                <a:solidFill>
                  <a:srgbClr val="000000"/>
                </a:solidFill>
                <a:effectLst/>
                <a:latin typeface="Segoe UI" panose="020B0502040204020203" pitchFamily="34" charset="0"/>
                <a:cs typeface="Segoe UI" panose="020B0502040204020203" pitchFamily="34" charset="0"/>
              </a:rPr>
              <a:t>We can’t always just list out possible options and count it up!</a:t>
            </a:r>
            <a:endParaRPr lang="en-US" sz="2800" dirty="0">
              <a:effectLst/>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28438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04F0-86D7-49C5-AC08-92DD09957465}"/>
              </a:ext>
            </a:extLst>
          </p:cNvPr>
          <p:cNvSpPr>
            <a:spLocks noGrp="1"/>
          </p:cNvSpPr>
          <p:nvPr>
            <p:ph type="title"/>
          </p:nvPr>
        </p:nvSpPr>
        <p:spPr/>
        <p:txBody>
          <a:bodyPr/>
          <a:lstStyle/>
          <a:p>
            <a:r>
              <a:rPr lang="en-US" dirty="0"/>
              <a:t>Remember sets from 311?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743AC0B-14C8-4CEA-8038-6300EB624583}"/>
                  </a:ext>
                </a:extLst>
              </p:cNvPr>
              <p:cNvSpPr>
                <a:spLocks noGrp="1"/>
              </p:cNvSpPr>
              <p:nvPr>
                <p:ph idx="1"/>
              </p:nvPr>
            </p:nvSpPr>
            <p:spPr/>
            <p:txBody>
              <a:bodyPr/>
              <a:lstStyle/>
              <a:p>
                <a:r>
                  <a:rPr lang="en-US" dirty="0"/>
                  <a:t>A set is an </a:t>
                </a:r>
                <a:r>
                  <a:rPr lang="en-US" b="1" dirty="0"/>
                  <a:t>unordered </a:t>
                </a:r>
                <a:r>
                  <a:rPr lang="en-US" dirty="0"/>
                  <a:t>list of elements, ignoring repeats. </a:t>
                </a:r>
              </a:p>
              <a:p>
                <a:endParaRPr lang="en-US" dirty="0"/>
              </a:p>
              <a:p>
                <a14:m>
                  <m:oMath xmlns:m="http://schemas.openxmlformats.org/officeDocument/2006/math">
                    <m:r>
                      <a:rPr lang="en-US" b="0" i="1" smtClean="0">
                        <a:latin typeface="Cambria Math" panose="02040503050406030204" pitchFamily="18" charset="0"/>
                      </a:rPr>
                      <m:t>{1,2,3}</m:t>
                    </m:r>
                  </m:oMath>
                </a14:m>
                <a:r>
                  <a:rPr lang="en-US" dirty="0"/>
                  <a:t> is a set. It’s the same set as </a:t>
                </a:r>
                <a14:m>
                  <m:oMath xmlns:m="http://schemas.openxmlformats.org/officeDocument/2006/math">
                    <m:r>
                      <a:rPr lang="en-US" b="0" i="1" smtClean="0">
                        <a:latin typeface="Cambria Math" panose="02040503050406030204" pitchFamily="18" charset="0"/>
                      </a:rPr>
                      <m:t>{2,1,3}</m:t>
                    </m:r>
                  </m:oMath>
                </a14:m>
                <a:r>
                  <a:rPr lang="en-US" dirty="0"/>
                  <a:t>.</a:t>
                </a:r>
              </a:p>
              <a:p>
                <a14:m>
                  <m:oMath xmlns:m="http://schemas.openxmlformats.org/officeDocument/2006/math">
                    <m:r>
                      <a:rPr lang="en-US" b="0" i="1" smtClean="0">
                        <a:latin typeface="Cambria Math" panose="02040503050406030204" pitchFamily="18" charset="0"/>
                      </a:rPr>
                      <m:t>{1,1,2,3}</m:t>
                    </m:r>
                  </m:oMath>
                </a14:m>
                <a:r>
                  <a:rPr lang="en-US" dirty="0"/>
                  <a:t> is a very confusing way of writing the set </a:t>
                </a:r>
                <a14:m>
                  <m:oMath xmlns:m="http://schemas.openxmlformats.org/officeDocument/2006/math">
                    <m:r>
                      <a:rPr lang="en-US" b="0" i="1" smtClean="0">
                        <a:latin typeface="Cambria Math" panose="02040503050406030204" pitchFamily="18" charset="0"/>
                      </a:rPr>
                      <m:t>{1,2,3}</m:t>
                    </m:r>
                  </m:oMath>
                </a14:m>
                <a:r>
                  <a:rPr lang="en-US" dirty="0"/>
                  <a:t>.</a:t>
                </a:r>
              </a:p>
              <a:p>
                <a:endParaRPr lang="en-US" dirty="0"/>
              </a:p>
            </p:txBody>
          </p:sp>
        </mc:Choice>
        <mc:Fallback xmlns="">
          <p:sp>
            <p:nvSpPr>
              <p:cNvPr id="3" name="Content Placeholder 2">
                <a:extLst>
                  <a:ext uri="{FF2B5EF4-FFF2-40B4-BE49-F238E27FC236}">
                    <a16:creationId xmlns:a16="http://schemas.microsoft.com/office/drawing/2014/main" id="{3743AC0B-14C8-4CEA-8038-6300EB624583}"/>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251541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04F0-86D7-49C5-AC08-92DD09957465}"/>
              </a:ext>
            </a:extLst>
          </p:cNvPr>
          <p:cNvSpPr>
            <a:spLocks noGrp="1"/>
          </p:cNvSpPr>
          <p:nvPr>
            <p:ph type="title"/>
          </p:nvPr>
        </p:nvSpPr>
        <p:spPr/>
        <p:txBody>
          <a:bodyPr/>
          <a:lstStyle/>
          <a:p>
            <a:r>
              <a:rPr lang="en-US" dirty="0"/>
              <a:t>Remember sets from 311?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743AC0B-14C8-4CEA-8038-6300EB624583}"/>
                  </a:ext>
                </a:extLst>
              </p:cNvPr>
              <p:cNvSpPr>
                <a:spLocks noGrp="1"/>
              </p:cNvSpPr>
              <p:nvPr>
                <p:ph idx="1"/>
              </p:nvPr>
            </p:nvSpPr>
            <p:spPr/>
            <p:txBody>
              <a:bodyPr/>
              <a:lstStyle/>
              <a:p>
                <a:r>
                  <a:rPr lang="en-US" dirty="0"/>
                  <a:t>A set is an </a:t>
                </a:r>
                <a:r>
                  <a:rPr lang="en-US" b="1" dirty="0"/>
                  <a:t>unordered </a:t>
                </a:r>
                <a:r>
                  <a:rPr lang="en-US" dirty="0"/>
                  <a:t>list of elements, ignoring repeats. </a:t>
                </a:r>
              </a:p>
              <a:p>
                <a:endParaRPr lang="en-US" dirty="0"/>
              </a:p>
              <a:p>
                <a14:m>
                  <m:oMath xmlns:m="http://schemas.openxmlformats.org/officeDocument/2006/math">
                    <m:r>
                      <a:rPr lang="en-US" b="0" i="1" smtClean="0">
                        <a:latin typeface="Cambria Math" panose="02040503050406030204" pitchFamily="18" charset="0"/>
                      </a:rPr>
                      <m:t>{1,2,3}</m:t>
                    </m:r>
                  </m:oMath>
                </a14:m>
                <a:r>
                  <a:rPr lang="en-US" dirty="0"/>
                  <a:t> is a set. It’s the same set as </a:t>
                </a:r>
                <a14:m>
                  <m:oMath xmlns:m="http://schemas.openxmlformats.org/officeDocument/2006/math">
                    <m:r>
                      <a:rPr lang="en-US" b="0" i="1" smtClean="0">
                        <a:latin typeface="Cambria Math" panose="02040503050406030204" pitchFamily="18" charset="0"/>
                      </a:rPr>
                      <m:t>{2,1,3}</m:t>
                    </m:r>
                  </m:oMath>
                </a14:m>
                <a:r>
                  <a:rPr lang="en-US" dirty="0"/>
                  <a:t>.</a:t>
                </a:r>
              </a:p>
              <a:p>
                <a14:m>
                  <m:oMath xmlns:m="http://schemas.openxmlformats.org/officeDocument/2006/math">
                    <m:r>
                      <a:rPr lang="en-US" b="0" i="1" smtClean="0">
                        <a:latin typeface="Cambria Math" panose="02040503050406030204" pitchFamily="18" charset="0"/>
                      </a:rPr>
                      <m:t>{1,1,2,3}</m:t>
                    </m:r>
                  </m:oMath>
                </a14:m>
                <a:r>
                  <a:rPr lang="en-US" dirty="0"/>
                  <a:t> is a very confusing way of writing the set </a:t>
                </a:r>
                <a14:m>
                  <m:oMath xmlns:m="http://schemas.openxmlformats.org/officeDocument/2006/math">
                    <m:r>
                      <a:rPr lang="en-US" b="0" i="1" smtClean="0">
                        <a:latin typeface="Cambria Math" panose="02040503050406030204" pitchFamily="18" charset="0"/>
                      </a:rPr>
                      <m:t>{1,2,3}</m:t>
                    </m:r>
                  </m:oMath>
                </a14:m>
                <a:r>
                  <a:rPr lang="en-US" dirty="0"/>
                  <a:t>.</a:t>
                </a:r>
              </a:p>
              <a:p>
                <a:endParaRPr lang="en-US" dirty="0"/>
              </a:p>
              <a:p>
                <a:r>
                  <a:rPr lang="en-US" dirty="0"/>
                  <a:t>The </a:t>
                </a:r>
                <a:r>
                  <a:rPr lang="en-US" b="1" dirty="0"/>
                  <a:t>cardinality </a:t>
                </a:r>
                <a:r>
                  <a:rPr lang="en-US" dirty="0"/>
                  <a:t>of a set is the number of elements in it.</a:t>
                </a:r>
              </a:p>
              <a:p>
                <a14:m>
                  <m:oMath xmlns:m="http://schemas.openxmlformats.org/officeDocument/2006/math">
                    <m:r>
                      <a:rPr lang="en-US" b="0" i="1" smtClean="0">
                        <a:latin typeface="Cambria Math" panose="02040503050406030204" pitchFamily="18" charset="0"/>
                      </a:rPr>
                      <m:t>{1,2,3}</m:t>
                    </m:r>
                  </m:oMath>
                </a14:m>
                <a:r>
                  <a:rPr lang="en-US" dirty="0"/>
                  <a:t> has cardinality </a:t>
                </a:r>
                <a14:m>
                  <m:oMath xmlns:m="http://schemas.openxmlformats.org/officeDocument/2006/math">
                    <m:r>
                      <a:rPr lang="en-US" b="0" i="1" smtClean="0">
                        <a:latin typeface="Cambria Math" panose="02040503050406030204" pitchFamily="18" charset="0"/>
                      </a:rPr>
                      <m:t>3</m:t>
                    </m:r>
                  </m:oMath>
                </a14:m>
                <a:endParaRPr lang="en-US" dirty="0"/>
              </a:p>
              <a:p>
                <a14:m>
                  <m:oMath xmlns:m="http://schemas.openxmlformats.org/officeDocument/2006/math">
                    <m:d>
                      <m:dPr>
                        <m:begChr m:val="|"/>
                        <m:endChr m:val="|"/>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1,2,3</m:t>
                            </m:r>
                          </m:e>
                        </m:d>
                      </m:e>
                    </m:d>
                    <m:r>
                      <a:rPr lang="en-US" b="0" i="1" smtClean="0">
                        <a:latin typeface="Cambria Math" panose="02040503050406030204" pitchFamily="18" charset="0"/>
                      </a:rPr>
                      <m:t>=3</m:t>
                    </m:r>
                  </m:oMath>
                </a14:m>
                <a:r>
                  <a:rPr lang="en-US" dirty="0"/>
                  <a:t>. </a:t>
                </a:r>
              </a:p>
            </p:txBody>
          </p:sp>
        </mc:Choice>
        <mc:Fallback xmlns="">
          <p:sp>
            <p:nvSpPr>
              <p:cNvPr id="3" name="Content Placeholder 2">
                <a:extLst>
                  <a:ext uri="{FF2B5EF4-FFF2-40B4-BE49-F238E27FC236}">
                    <a16:creationId xmlns:a16="http://schemas.microsoft.com/office/drawing/2014/main" id="{3743AC0B-14C8-4CEA-8038-6300EB624583}"/>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741776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04F0-86D7-49C5-AC08-92DD09957465}"/>
              </a:ext>
            </a:extLst>
          </p:cNvPr>
          <p:cNvSpPr>
            <a:spLocks noGrp="1"/>
          </p:cNvSpPr>
          <p:nvPr>
            <p:ph type="title"/>
          </p:nvPr>
        </p:nvSpPr>
        <p:spPr/>
        <p:txBody>
          <a:bodyPr/>
          <a:lstStyle/>
          <a:p>
            <a:r>
              <a:rPr lang="en-US" dirty="0"/>
              <a:t>Remember sets from 311?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743AC0B-14C8-4CEA-8038-6300EB624583}"/>
                  </a:ext>
                </a:extLst>
              </p:cNvPr>
              <p:cNvSpPr>
                <a:spLocks noGrp="1"/>
              </p:cNvSpPr>
              <p:nvPr>
                <p:ph idx="1"/>
              </p:nvPr>
            </p:nvSpPr>
            <p:spPr/>
            <p:txBody>
              <a:bodyPr/>
              <a:lstStyle/>
              <a:p>
                <a:r>
                  <a:rPr lang="en-US" dirty="0"/>
                  <a:t>A set is an </a:t>
                </a:r>
                <a:r>
                  <a:rPr lang="en-US" b="1" dirty="0"/>
                  <a:t>unordered </a:t>
                </a:r>
                <a:r>
                  <a:rPr lang="en-US" dirty="0"/>
                  <a:t>list of elements, ignoring repeats. </a:t>
                </a:r>
              </a:p>
              <a:p>
                <a:endParaRPr lang="en-US" dirty="0"/>
              </a:p>
              <a:p>
                <a14:m>
                  <m:oMath xmlns:m="http://schemas.openxmlformats.org/officeDocument/2006/math">
                    <m:r>
                      <a:rPr lang="en-US" b="0" i="1" smtClean="0">
                        <a:latin typeface="Cambria Math" panose="02040503050406030204" pitchFamily="18" charset="0"/>
                      </a:rPr>
                      <m:t>{1,2,3}</m:t>
                    </m:r>
                  </m:oMath>
                </a14:m>
                <a:r>
                  <a:rPr lang="en-US" dirty="0"/>
                  <a:t> is a set. It’s the same set as </a:t>
                </a:r>
                <a14:m>
                  <m:oMath xmlns:m="http://schemas.openxmlformats.org/officeDocument/2006/math">
                    <m:r>
                      <a:rPr lang="en-US" b="0" i="1" smtClean="0">
                        <a:latin typeface="Cambria Math" panose="02040503050406030204" pitchFamily="18" charset="0"/>
                      </a:rPr>
                      <m:t>{2,1,3}</m:t>
                    </m:r>
                  </m:oMath>
                </a14:m>
                <a:r>
                  <a:rPr lang="en-US" dirty="0"/>
                  <a:t>.</a:t>
                </a:r>
              </a:p>
              <a:p>
                <a14:m>
                  <m:oMath xmlns:m="http://schemas.openxmlformats.org/officeDocument/2006/math">
                    <m:r>
                      <a:rPr lang="en-US" b="0" i="1" smtClean="0">
                        <a:latin typeface="Cambria Math" panose="02040503050406030204" pitchFamily="18" charset="0"/>
                      </a:rPr>
                      <m:t>{1,1,2,3}</m:t>
                    </m:r>
                  </m:oMath>
                </a14:m>
                <a:r>
                  <a:rPr lang="en-US" dirty="0"/>
                  <a:t> is a very confusing way of writing the set </a:t>
                </a:r>
                <a14:m>
                  <m:oMath xmlns:m="http://schemas.openxmlformats.org/officeDocument/2006/math">
                    <m:r>
                      <a:rPr lang="en-US" b="0" i="1" smtClean="0">
                        <a:latin typeface="Cambria Math" panose="02040503050406030204" pitchFamily="18" charset="0"/>
                      </a:rPr>
                      <m:t>{1,2,3}</m:t>
                    </m:r>
                  </m:oMath>
                </a14:m>
                <a:r>
                  <a:rPr lang="en-US" dirty="0"/>
                  <a:t>.</a:t>
                </a:r>
              </a:p>
              <a:p>
                <a:endParaRPr lang="en-US" dirty="0"/>
              </a:p>
              <a:p>
                <a:r>
                  <a:rPr lang="en-US" dirty="0"/>
                  <a:t>The </a:t>
                </a:r>
                <a:r>
                  <a:rPr lang="en-US" b="1" dirty="0"/>
                  <a:t>cardinality </a:t>
                </a:r>
                <a:r>
                  <a:rPr lang="en-US" dirty="0"/>
                  <a:t>of a set is the number of elements in it.</a:t>
                </a:r>
              </a:p>
              <a:p>
                <a14:m>
                  <m:oMath xmlns:m="http://schemas.openxmlformats.org/officeDocument/2006/math">
                    <m:r>
                      <a:rPr lang="en-US" b="0" i="1" smtClean="0">
                        <a:latin typeface="Cambria Math" panose="02040503050406030204" pitchFamily="18" charset="0"/>
                      </a:rPr>
                      <m:t>{1,2,3}</m:t>
                    </m:r>
                  </m:oMath>
                </a14:m>
                <a:r>
                  <a:rPr lang="en-US" dirty="0"/>
                  <a:t> has cardinality </a:t>
                </a:r>
                <a14:m>
                  <m:oMath xmlns:m="http://schemas.openxmlformats.org/officeDocument/2006/math">
                    <m:r>
                      <a:rPr lang="en-US" b="0" i="1" smtClean="0">
                        <a:latin typeface="Cambria Math" panose="02040503050406030204" pitchFamily="18" charset="0"/>
                      </a:rPr>
                      <m:t>3</m:t>
                    </m:r>
                  </m:oMath>
                </a14:m>
                <a:endParaRPr lang="en-US" dirty="0"/>
              </a:p>
              <a:p>
                <a14:m>
                  <m:oMath xmlns:m="http://schemas.openxmlformats.org/officeDocument/2006/math">
                    <m:d>
                      <m:dPr>
                        <m:begChr m:val="|"/>
                        <m:endChr m:val="|"/>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1,2,3</m:t>
                            </m:r>
                          </m:e>
                        </m:d>
                      </m:e>
                    </m:d>
                    <m:r>
                      <a:rPr lang="en-US" b="0" i="1" smtClean="0">
                        <a:latin typeface="Cambria Math" panose="02040503050406030204" pitchFamily="18" charset="0"/>
                      </a:rPr>
                      <m:t>=3</m:t>
                    </m:r>
                  </m:oMath>
                </a14:m>
                <a:r>
                  <a:rPr lang="en-US" dirty="0"/>
                  <a:t>. </a:t>
                </a:r>
              </a:p>
            </p:txBody>
          </p:sp>
        </mc:Choice>
        <mc:Fallback xmlns="">
          <p:sp>
            <p:nvSpPr>
              <p:cNvPr id="3" name="Content Placeholder 2">
                <a:extLst>
                  <a:ext uri="{FF2B5EF4-FFF2-40B4-BE49-F238E27FC236}">
                    <a16:creationId xmlns:a16="http://schemas.microsoft.com/office/drawing/2014/main" id="{3743AC0B-14C8-4CEA-8038-6300EB624583}"/>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BF6FFE26-036A-8BFE-852C-C65585CDDBEA}"/>
              </a:ext>
            </a:extLst>
          </p:cNvPr>
          <p:cNvSpPr/>
          <p:nvPr/>
        </p:nvSpPr>
        <p:spPr>
          <a:xfrm>
            <a:off x="4924703" y="4890655"/>
            <a:ext cx="6837795" cy="141870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Segoe UI Semibold" panose="020B0702040204020203" pitchFamily="34" charset="0"/>
                <a:cs typeface="Segoe UI Semibold" panose="020B0702040204020203" pitchFamily="34" charset="0"/>
              </a:rPr>
              <a:t>We’re going to learn counting techniques to count the size of more complex sets!</a:t>
            </a:r>
          </a:p>
        </p:txBody>
      </p:sp>
    </p:spTree>
    <p:extLst>
      <p:ext uri="{BB962C8B-B14F-4D97-AF65-F5344CB8AC3E}">
        <p14:creationId xmlns:p14="http://schemas.microsoft.com/office/powerpoint/2010/main" val="3361128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923A3-2226-4CDE-A8D1-7F44A6E793FA}"/>
              </a:ext>
            </a:extLst>
          </p:cNvPr>
          <p:cNvSpPr>
            <a:spLocks noGrp="1"/>
          </p:cNvSpPr>
          <p:nvPr>
            <p:ph type="title"/>
          </p:nvPr>
        </p:nvSpPr>
        <p:spPr/>
        <p:txBody>
          <a:bodyPr/>
          <a:lstStyle/>
          <a:p>
            <a:r>
              <a:rPr lang="en-US" dirty="0"/>
              <a:t>Counting Rule #1 (lunchtime!)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65EF44E-983C-4C35-9621-BACD50426770}"/>
                  </a:ext>
                </a:extLst>
              </p:cNvPr>
              <p:cNvSpPr>
                <a:spLocks noGrp="1"/>
              </p:cNvSpPr>
              <p:nvPr>
                <p:ph idx="1"/>
              </p:nvPr>
            </p:nvSpPr>
            <p:spPr/>
            <p:txBody>
              <a:bodyPr/>
              <a:lstStyle/>
              <a:p>
                <a:r>
                  <a:rPr lang="en-US" dirty="0"/>
                  <a:t>How many options do I have for lunch?</a:t>
                </a:r>
              </a:p>
              <a:p>
                <a:r>
                  <a:rPr lang="en-US" dirty="0"/>
                  <a:t>I could go to </a:t>
                </a:r>
                <a:r>
                  <a:rPr lang="en-US" b="1" dirty="0"/>
                  <a:t>Delfino’s where there are </a:t>
                </a:r>
                <a14:m>
                  <m:oMath xmlns:m="http://schemas.openxmlformats.org/officeDocument/2006/math">
                    <m:r>
                      <a:rPr lang="en-US" b="1" i="1" smtClean="0">
                        <a:latin typeface="Cambria Math" panose="02040503050406030204" pitchFamily="18" charset="0"/>
                      </a:rPr>
                      <m:t>𝟔</m:t>
                    </m:r>
                  </m:oMath>
                </a14:m>
                <a:r>
                  <a:rPr lang="en-US" b="1" dirty="0"/>
                  <a:t> pizzas</a:t>
                </a:r>
                <a:r>
                  <a:rPr lang="en-US" dirty="0"/>
                  <a:t> I choose from, </a:t>
                </a:r>
                <a:r>
                  <a:rPr lang="en-US" b="1" u="sng" dirty="0"/>
                  <a:t>or</a:t>
                </a:r>
                <a:r>
                  <a:rPr lang="en-US" dirty="0"/>
                  <a:t> I could go to </a:t>
                </a:r>
                <a:r>
                  <a:rPr lang="en-US" b="1" dirty="0"/>
                  <a:t>Supreme where there are 4 pizzas </a:t>
                </a:r>
                <a:r>
                  <a:rPr lang="en-US" dirty="0"/>
                  <a:t>I choose from (and </a:t>
                </a:r>
                <a:r>
                  <a:rPr lang="en-US" b="1" dirty="0"/>
                  <a:t>none of them are the same between the </a:t>
                </a:r>
                <a:r>
                  <a:rPr lang="en-US" dirty="0"/>
                  <a:t>two).</a:t>
                </a:r>
              </a:p>
              <a:p>
                <a:r>
                  <a:rPr lang="en-US" dirty="0"/>
                  <a:t>How many total choices?</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C65EF44E-983C-4C35-9621-BACD50426770}"/>
                  </a:ext>
                </a:extLst>
              </p:cNvPr>
              <p:cNvSpPr>
                <a:spLocks noGrp="1" noRot="1" noChangeAspect="1" noMove="1" noResize="1" noEditPoints="1" noAdjustHandles="1" noChangeArrowheads="1" noChangeShapeType="1" noTextEdit="1"/>
              </p:cNvSpPr>
              <p:nvPr>
                <p:ph idx="1"/>
              </p:nvPr>
            </p:nvSpPr>
            <p:spPr>
              <a:blipFill>
                <a:blip r:embed="rId3"/>
                <a:stretch>
                  <a:fillRect l="-708" t="-2138" r="-1852"/>
                </a:stretch>
              </a:blipFill>
            </p:spPr>
            <p:txBody>
              <a:bodyPr/>
              <a:lstStyle/>
              <a:p>
                <a:r>
                  <a:rPr lang="en-US">
                    <a:noFill/>
                  </a:rPr>
                  <a:t> </a:t>
                </a:r>
              </a:p>
            </p:txBody>
          </p:sp>
        </mc:Fallback>
      </mc:AlternateContent>
    </p:spTree>
    <p:extLst>
      <p:ext uri="{BB962C8B-B14F-4D97-AF65-F5344CB8AC3E}">
        <p14:creationId xmlns:p14="http://schemas.microsoft.com/office/powerpoint/2010/main" val="2025398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923A3-2226-4CDE-A8D1-7F44A6E793FA}"/>
              </a:ext>
            </a:extLst>
          </p:cNvPr>
          <p:cNvSpPr>
            <a:spLocks noGrp="1"/>
          </p:cNvSpPr>
          <p:nvPr>
            <p:ph type="title"/>
          </p:nvPr>
        </p:nvSpPr>
        <p:spPr/>
        <p:txBody>
          <a:bodyPr/>
          <a:lstStyle/>
          <a:p>
            <a:r>
              <a:rPr lang="en-US" dirty="0"/>
              <a:t>Counting Rule #1 (lunchtime!)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65EF44E-983C-4C35-9621-BACD50426770}"/>
                  </a:ext>
                </a:extLst>
              </p:cNvPr>
              <p:cNvSpPr>
                <a:spLocks noGrp="1"/>
              </p:cNvSpPr>
              <p:nvPr>
                <p:ph idx="1"/>
              </p:nvPr>
            </p:nvSpPr>
            <p:spPr/>
            <p:txBody>
              <a:bodyPr/>
              <a:lstStyle/>
              <a:p>
                <a:r>
                  <a:rPr lang="en-US" dirty="0"/>
                  <a:t>How many options do I have for lunch?</a:t>
                </a:r>
              </a:p>
              <a:p>
                <a:r>
                  <a:rPr lang="en-US" dirty="0"/>
                  <a:t>I could go to </a:t>
                </a:r>
                <a:r>
                  <a:rPr lang="en-US" b="1" dirty="0"/>
                  <a:t>Delfino’s where there are </a:t>
                </a:r>
                <a14:m>
                  <m:oMath xmlns:m="http://schemas.openxmlformats.org/officeDocument/2006/math">
                    <m:r>
                      <a:rPr lang="en-US" b="1" i="1" smtClean="0">
                        <a:latin typeface="Cambria Math" panose="02040503050406030204" pitchFamily="18" charset="0"/>
                      </a:rPr>
                      <m:t>𝟔</m:t>
                    </m:r>
                  </m:oMath>
                </a14:m>
                <a:r>
                  <a:rPr lang="en-US" b="1" dirty="0"/>
                  <a:t> pizzas</a:t>
                </a:r>
                <a:r>
                  <a:rPr lang="en-US" dirty="0"/>
                  <a:t> I choose from, </a:t>
                </a:r>
                <a:r>
                  <a:rPr lang="en-US" b="1" u="sng" dirty="0"/>
                  <a:t>or</a:t>
                </a:r>
                <a:r>
                  <a:rPr lang="en-US" dirty="0"/>
                  <a:t> I could go to </a:t>
                </a:r>
                <a:r>
                  <a:rPr lang="en-US" b="1" dirty="0"/>
                  <a:t>Supreme where there are 4 pizzas </a:t>
                </a:r>
                <a:r>
                  <a:rPr lang="en-US" dirty="0"/>
                  <a:t>I choose from (and </a:t>
                </a:r>
                <a:r>
                  <a:rPr lang="en-US" b="1" dirty="0"/>
                  <a:t>none of them are the same between the </a:t>
                </a:r>
                <a:r>
                  <a:rPr lang="en-US" dirty="0"/>
                  <a:t>two).</a:t>
                </a:r>
              </a:p>
              <a:p>
                <a:r>
                  <a:rPr lang="en-US" dirty="0"/>
                  <a:t>How many total choices?</a:t>
                </a:r>
              </a:p>
              <a:p>
                <a:endParaRPr lang="en-US" dirty="0"/>
              </a:p>
              <a:p>
                <a:endParaRPr lang="en-US" b="0"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C65EF44E-983C-4C35-9621-BACD50426770}"/>
                  </a:ext>
                </a:extLst>
              </p:cNvPr>
              <p:cNvSpPr>
                <a:spLocks noGrp="1" noRot="1" noChangeAspect="1" noMove="1" noResize="1" noEditPoints="1" noAdjustHandles="1" noChangeArrowheads="1" noChangeShapeType="1" noTextEdit="1"/>
              </p:cNvSpPr>
              <p:nvPr>
                <p:ph idx="1"/>
              </p:nvPr>
            </p:nvSpPr>
            <p:spPr>
              <a:blipFill>
                <a:blip r:embed="rId3"/>
                <a:stretch>
                  <a:fillRect l="-708" t="-2138" r="-1852"/>
                </a:stretch>
              </a:blipFill>
            </p:spPr>
            <p:txBody>
              <a:bodyPr/>
              <a:lstStyle/>
              <a:p>
                <a:r>
                  <a:rPr lang="en-US">
                    <a:noFill/>
                  </a:rPr>
                  <a:t> </a:t>
                </a:r>
              </a:p>
            </p:txBody>
          </p:sp>
        </mc:Fallback>
      </mc:AlternateContent>
      <p:sp>
        <p:nvSpPr>
          <p:cNvPr id="5" name="Rectangle: Rounded Corners 4">
            <a:extLst>
              <a:ext uri="{FF2B5EF4-FFF2-40B4-BE49-F238E27FC236}">
                <a16:creationId xmlns:a16="http://schemas.microsoft.com/office/drawing/2014/main" id="{64A57C0E-4BDF-84D6-7E05-628D57F2C32E}"/>
              </a:ext>
            </a:extLst>
          </p:cNvPr>
          <p:cNvSpPr/>
          <p:nvPr/>
        </p:nvSpPr>
        <p:spPr>
          <a:xfrm>
            <a:off x="387037" y="1277943"/>
            <a:ext cx="11187258" cy="2744025"/>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ysClr val="windowText" lastClr="000000"/>
                </a:solidFill>
                <a:latin typeface="Segoe UI Semibold" panose="020B0702040204020203" pitchFamily="34" charset="0"/>
                <a:cs typeface="Segoe UI Semibold" panose="020B0702040204020203" pitchFamily="34" charset="0"/>
              </a:rPr>
              <a:t>What are we counting here? </a:t>
            </a:r>
          </a:p>
          <a:p>
            <a:pPr algn="ctr"/>
            <a:r>
              <a:rPr lang="en-US" sz="2800" dirty="0">
                <a:solidFill>
                  <a:sysClr val="windowText" lastClr="000000"/>
                </a:solidFill>
                <a:latin typeface="Segoe UI" panose="020B0502040204020203" pitchFamily="34" charset="0"/>
                <a:cs typeface="Segoe UI" panose="020B0502040204020203" pitchFamily="34" charset="0"/>
              </a:rPr>
              <a:t>We’re counting the </a:t>
            </a:r>
            <a:r>
              <a:rPr lang="en-US" sz="2800" u="sng" dirty="0">
                <a:solidFill>
                  <a:sysClr val="windowText" lastClr="000000"/>
                </a:solidFill>
                <a:latin typeface="Segoe UI" panose="020B0502040204020203" pitchFamily="34" charset="0"/>
                <a:cs typeface="Segoe UI" panose="020B0502040204020203" pitchFamily="34" charset="0"/>
              </a:rPr>
              <a:t>size/cardinality of the set of all possible lunches</a:t>
            </a:r>
          </a:p>
        </p:txBody>
      </p:sp>
    </p:spTree>
    <p:extLst>
      <p:ext uri="{BB962C8B-B14F-4D97-AF65-F5344CB8AC3E}">
        <p14:creationId xmlns:p14="http://schemas.microsoft.com/office/powerpoint/2010/main" val="2373842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923A3-2226-4CDE-A8D1-7F44A6E793FA}"/>
              </a:ext>
            </a:extLst>
          </p:cNvPr>
          <p:cNvSpPr>
            <a:spLocks noGrp="1"/>
          </p:cNvSpPr>
          <p:nvPr>
            <p:ph type="title"/>
          </p:nvPr>
        </p:nvSpPr>
        <p:spPr/>
        <p:txBody>
          <a:bodyPr/>
          <a:lstStyle/>
          <a:p>
            <a:r>
              <a:rPr lang="en-US" dirty="0"/>
              <a:t>Counting Rule #1 (lunchtime!)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65EF44E-983C-4C35-9621-BACD50426770}"/>
                  </a:ext>
                </a:extLst>
              </p:cNvPr>
              <p:cNvSpPr>
                <a:spLocks noGrp="1"/>
              </p:cNvSpPr>
              <p:nvPr>
                <p:ph idx="1"/>
              </p:nvPr>
            </p:nvSpPr>
            <p:spPr/>
            <p:txBody>
              <a:bodyPr/>
              <a:lstStyle/>
              <a:p>
                <a:r>
                  <a:rPr lang="en-US" dirty="0"/>
                  <a:t>How many options do I have for lunch?</a:t>
                </a:r>
              </a:p>
              <a:p>
                <a:r>
                  <a:rPr lang="en-US" dirty="0"/>
                  <a:t>I could go to </a:t>
                </a:r>
                <a:r>
                  <a:rPr lang="en-US" b="1" dirty="0"/>
                  <a:t>Delfino’s where there are </a:t>
                </a:r>
                <a14:m>
                  <m:oMath xmlns:m="http://schemas.openxmlformats.org/officeDocument/2006/math">
                    <m:r>
                      <a:rPr lang="en-US" b="1" i="1" smtClean="0">
                        <a:latin typeface="Cambria Math" panose="02040503050406030204" pitchFamily="18" charset="0"/>
                      </a:rPr>
                      <m:t>𝟔</m:t>
                    </m:r>
                  </m:oMath>
                </a14:m>
                <a:r>
                  <a:rPr lang="en-US" b="1" dirty="0"/>
                  <a:t> pizzas</a:t>
                </a:r>
                <a:r>
                  <a:rPr lang="en-US" dirty="0"/>
                  <a:t> I choose from, </a:t>
                </a:r>
                <a:r>
                  <a:rPr lang="en-US" b="1" u="sng" dirty="0"/>
                  <a:t>or</a:t>
                </a:r>
                <a:r>
                  <a:rPr lang="en-US" dirty="0"/>
                  <a:t> I could go to </a:t>
                </a:r>
                <a:r>
                  <a:rPr lang="en-US" b="1" dirty="0"/>
                  <a:t>Supreme where there are 4 pizzas </a:t>
                </a:r>
                <a:r>
                  <a:rPr lang="en-US" dirty="0"/>
                  <a:t>I choose from (and </a:t>
                </a:r>
                <a:r>
                  <a:rPr lang="en-US" b="1" dirty="0"/>
                  <a:t>none of them are the same between the </a:t>
                </a:r>
                <a:r>
                  <a:rPr lang="en-US" dirty="0"/>
                  <a:t>two).</a:t>
                </a:r>
              </a:p>
              <a:p>
                <a:r>
                  <a:rPr lang="en-US" dirty="0"/>
                  <a:t>How many total choices?</a:t>
                </a:r>
              </a:p>
              <a:p>
                <a:endParaRPr lang="en-US" dirty="0"/>
              </a:p>
              <a:p>
                <a:endParaRPr lang="en-US" b="0"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C65EF44E-983C-4C35-9621-BACD50426770}"/>
                  </a:ext>
                </a:extLst>
              </p:cNvPr>
              <p:cNvSpPr>
                <a:spLocks noGrp="1" noRot="1" noChangeAspect="1" noMove="1" noResize="1" noEditPoints="1" noAdjustHandles="1" noChangeArrowheads="1" noChangeShapeType="1" noTextEdit="1"/>
              </p:cNvSpPr>
              <p:nvPr>
                <p:ph idx="1"/>
              </p:nvPr>
            </p:nvSpPr>
            <p:spPr>
              <a:blipFill>
                <a:blip r:embed="rId3"/>
                <a:stretch>
                  <a:fillRect l="-708" t="-2138" r="-1852"/>
                </a:stretch>
              </a:blipFill>
            </p:spPr>
            <p:txBody>
              <a:bodyPr/>
              <a:lstStyle/>
              <a:p>
                <a:r>
                  <a:rPr lang="en-US">
                    <a:noFill/>
                  </a:rPr>
                  <a:t> </a:t>
                </a:r>
              </a:p>
            </p:txBody>
          </p:sp>
        </mc:Fallback>
      </mc:AlternateContent>
    </p:spTree>
    <p:extLst>
      <p:ext uri="{BB962C8B-B14F-4D97-AF65-F5344CB8AC3E}">
        <p14:creationId xmlns:p14="http://schemas.microsoft.com/office/powerpoint/2010/main" val="411886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a:t>
            </a:r>
          </a:p>
        </p:txBody>
      </p:sp>
      <p:sp>
        <p:nvSpPr>
          <p:cNvPr id="5" name="TextBox 4"/>
          <p:cNvSpPr txBox="1"/>
          <p:nvPr/>
        </p:nvSpPr>
        <p:spPr>
          <a:xfrm>
            <a:off x="575239" y="2737376"/>
            <a:ext cx="5710719" cy="2677656"/>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Instructor: Jolie Zhou</a:t>
            </a: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Graduate student in CS at UW</a:t>
            </a: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Email: </a:t>
            </a:r>
            <a:r>
              <a:rPr lang="en-US" sz="2800" dirty="0">
                <a:latin typeface="Segoe UI Semilight" panose="020B0402040204020203" pitchFamily="34" charset="0"/>
                <a:cs typeface="Segoe UI Semilight" panose="020B0402040204020203" pitchFamily="34" charset="0"/>
                <a:hlinkClick r:id="rId2"/>
              </a:rPr>
              <a:t>joliez@cs.washington.edu</a:t>
            </a:r>
            <a:r>
              <a:rPr lang="en-US" sz="2800" dirty="0">
                <a:latin typeface="Segoe UI Semilight" panose="020B0402040204020203" pitchFamily="34" charset="0"/>
                <a:cs typeface="Segoe UI Semilight" panose="020B0402040204020203" pitchFamily="34" charset="0"/>
              </a:rPr>
              <a:t> </a:t>
            </a:r>
            <a:br>
              <a:rPr lang="en-US" sz="2800" dirty="0">
                <a:latin typeface="Segoe UI Semilight" panose="020B0402040204020203" pitchFamily="34" charset="0"/>
                <a:cs typeface="Segoe UI Semilight" panose="020B0402040204020203" pitchFamily="34" charset="0"/>
              </a:rPr>
            </a:br>
            <a:r>
              <a:rPr lang="en-US" sz="2800" dirty="0">
                <a:latin typeface="Segoe UI Semilight" panose="020B0402040204020203" pitchFamily="34" charset="0"/>
                <a:cs typeface="Segoe UI Semilight" panose="020B0402040204020203" pitchFamily="34" charset="0"/>
              </a:rPr>
              <a:t>Office hours: WF 1:15-2:30pm</a:t>
            </a:r>
          </a:p>
        </p:txBody>
      </p:sp>
      <p:graphicFrame>
        <p:nvGraphicFramePr>
          <p:cNvPr id="11" name="Table 10">
            <a:extLst>
              <a:ext uri="{FF2B5EF4-FFF2-40B4-BE49-F238E27FC236}">
                <a16:creationId xmlns:a16="http://schemas.microsoft.com/office/drawing/2014/main" id="{82AAC9CA-1553-4C40-802D-2ED549097BDA}"/>
              </a:ext>
            </a:extLst>
          </p:cNvPr>
          <p:cNvGraphicFramePr>
            <a:graphicFrameLocks noGrp="1"/>
          </p:cNvGraphicFramePr>
          <p:nvPr>
            <p:extLst>
              <p:ext uri="{D42A27DB-BD31-4B8C-83A1-F6EECF244321}">
                <p14:modId xmlns:p14="http://schemas.microsoft.com/office/powerpoint/2010/main" val="2751435092"/>
              </p:ext>
            </p:extLst>
          </p:nvPr>
        </p:nvGraphicFramePr>
        <p:xfrm>
          <a:off x="5764973" y="1779432"/>
          <a:ext cx="6331790" cy="5774958"/>
        </p:xfrm>
        <a:graphic>
          <a:graphicData uri="http://schemas.openxmlformats.org/drawingml/2006/table">
            <a:tbl>
              <a:tblPr firstRow="1">
                <a:tableStyleId>{2D5ABB26-0587-4C30-8999-92F81FD0307C}</a:tableStyleId>
              </a:tblPr>
              <a:tblGrid>
                <a:gridCol w="2682815">
                  <a:extLst>
                    <a:ext uri="{9D8B030D-6E8A-4147-A177-3AD203B41FA5}">
                      <a16:colId xmlns:a16="http://schemas.microsoft.com/office/drawing/2014/main" val="2248722589"/>
                    </a:ext>
                  </a:extLst>
                </a:gridCol>
                <a:gridCol w="3648975">
                  <a:extLst>
                    <a:ext uri="{9D8B030D-6E8A-4147-A177-3AD203B41FA5}">
                      <a16:colId xmlns:a16="http://schemas.microsoft.com/office/drawing/2014/main" val="1121764241"/>
                    </a:ext>
                  </a:extLst>
                </a:gridCol>
              </a:tblGrid>
              <a:tr h="271168">
                <a:tc>
                  <a:txBody>
                    <a:bodyPr/>
                    <a:lstStyle/>
                    <a:p>
                      <a:pPr algn="r" fontAlgn="t"/>
                      <a:r>
                        <a:rPr lang="en-US" sz="3200" b="0" i="0" u="none" strike="noStrike" dirty="0">
                          <a:solidFill>
                            <a:schemeClr val="tx1"/>
                          </a:solidFill>
                          <a:effectLst/>
                          <a:latin typeface="Segoe UI Semilight" panose="020B0402040204020203" pitchFamily="34" charset="0"/>
                          <a:cs typeface="Segoe UI Semilight" panose="020B0402040204020203" pitchFamily="34" charset="0"/>
                        </a:rPr>
                        <a:t>TAs</a:t>
                      </a:r>
                    </a:p>
                  </a:txBody>
                  <a:tcPr marL="4579" marR="4579" marT="4579" marB="0"/>
                </a:tc>
                <a:tc>
                  <a:txBody>
                    <a:bodyPr/>
                    <a:lstStyle/>
                    <a:p>
                      <a:pPr algn="l" fontAlgn="t"/>
                      <a:endParaRPr lang="en-US" sz="2400" b="0" i="0" u="none" strike="noStrike" dirty="0">
                        <a:solidFill>
                          <a:schemeClr val="tx1"/>
                        </a:solidFill>
                        <a:effectLst/>
                        <a:latin typeface="Segoe UI Semilight" panose="020B0402040204020203" pitchFamily="34" charset="0"/>
                        <a:cs typeface="Segoe UI Semilight" panose="020B0402040204020203" pitchFamily="34" charset="0"/>
                      </a:endParaRPr>
                    </a:p>
                  </a:txBody>
                  <a:tcPr marL="4579" marR="4579" marT="4579" marB="0"/>
                </a:tc>
                <a:extLst>
                  <a:ext uri="{0D108BD9-81ED-4DB2-BD59-A6C34878D82A}">
                    <a16:rowId xmlns:a16="http://schemas.microsoft.com/office/drawing/2014/main" val="61175538"/>
                  </a:ext>
                </a:extLst>
              </a:tr>
              <a:tr h="271168">
                <a:tc>
                  <a:txBody>
                    <a:bodyPr/>
                    <a:lstStyle/>
                    <a:p>
                      <a:pPr algn="l" fontAlgn="t"/>
                      <a:endParaRPr lang="en-US" sz="2400" b="0" i="0" u="none" strike="noStrike" dirty="0">
                        <a:solidFill>
                          <a:schemeClr val="tx1"/>
                        </a:solidFill>
                        <a:effectLst/>
                        <a:latin typeface="Segoe UI Semilight" panose="020B0402040204020203" pitchFamily="34" charset="0"/>
                        <a:cs typeface="Segoe UI Semilight" panose="020B0402040204020203" pitchFamily="34" charset="0"/>
                      </a:endParaRPr>
                    </a:p>
                  </a:txBody>
                  <a:tcPr marL="4579" marR="4579" marT="4579" marB="0"/>
                </a:tc>
                <a:tc>
                  <a:txBody>
                    <a:bodyPr/>
                    <a:lstStyle/>
                    <a:p>
                      <a:pPr algn="l" fontAlgn="t"/>
                      <a:endParaRPr lang="en-US" sz="2400" b="0" i="0" u="none" strike="noStrike" dirty="0">
                        <a:solidFill>
                          <a:schemeClr val="tx1"/>
                        </a:solidFill>
                        <a:effectLst/>
                        <a:latin typeface="Segoe UI Semilight" panose="020B0402040204020203" pitchFamily="34" charset="0"/>
                        <a:cs typeface="Segoe UI Semilight" panose="020B0402040204020203" pitchFamily="34" charset="0"/>
                      </a:endParaRPr>
                    </a:p>
                  </a:txBody>
                  <a:tcPr marL="4579" marR="4579" marT="4579" marB="0"/>
                </a:tc>
                <a:extLst>
                  <a:ext uri="{0D108BD9-81ED-4DB2-BD59-A6C34878D82A}">
                    <a16:rowId xmlns:a16="http://schemas.microsoft.com/office/drawing/2014/main" val="140139932"/>
                  </a:ext>
                </a:extLst>
              </a:tr>
              <a:tr h="264095">
                <a:tc>
                  <a:txBody>
                    <a:bodyPr/>
                    <a:lstStyle/>
                    <a:p>
                      <a:pPr rtl="0" fontAlgn="t">
                        <a:buNone/>
                      </a:pPr>
                      <a:r>
                        <a:rPr lang="en-US" sz="2200" b="0" u="none" dirty="0">
                          <a:solidFill>
                            <a:schemeClr val="tx1"/>
                          </a:solidFill>
                          <a:effectLst/>
                          <a:latin typeface="Open Sans" panose="020B0606030504020204" pitchFamily="34" charset="0"/>
                        </a:rPr>
                        <a:t>Escher Crawford</a:t>
                      </a:r>
                    </a:p>
                  </a:txBody>
                  <a:tcPr marL="19050" marR="19050" marT="12700" marB="12700"/>
                </a:tc>
                <a:tc>
                  <a:txBody>
                    <a:bodyPr/>
                    <a:lstStyle/>
                    <a:p>
                      <a:pPr rtl="0" fontAlgn="t">
                        <a:buNone/>
                      </a:pPr>
                      <a:r>
                        <a:rPr lang="en-US" sz="2200" b="0" u="none" dirty="0">
                          <a:solidFill>
                            <a:schemeClr val="tx1"/>
                          </a:solidFill>
                          <a:effectLst/>
                          <a:latin typeface="Open Sans" panose="020B0606030504020204" pitchFamily="34" charset="0"/>
                        </a:rPr>
                        <a:t>Krisha Khandelwal</a:t>
                      </a:r>
                    </a:p>
                  </a:txBody>
                  <a:tcPr marL="19050" marR="19050" marT="12700" marB="12700"/>
                </a:tc>
                <a:extLst>
                  <a:ext uri="{0D108BD9-81ED-4DB2-BD59-A6C34878D82A}">
                    <a16:rowId xmlns:a16="http://schemas.microsoft.com/office/drawing/2014/main" val="2583842836"/>
                  </a:ext>
                </a:extLst>
              </a:tr>
              <a:tr h="264095">
                <a:tc>
                  <a:txBody>
                    <a:bodyPr/>
                    <a:lstStyle/>
                    <a:p>
                      <a:pPr rtl="0" fontAlgn="t">
                        <a:buNone/>
                      </a:pPr>
                      <a:r>
                        <a:rPr lang="en-US" sz="2200" b="0" u="none" dirty="0">
                          <a:solidFill>
                            <a:schemeClr val="tx1"/>
                          </a:solidFill>
                          <a:effectLst/>
                          <a:latin typeface="Open Sans" panose="020B0606030504020204" pitchFamily="34" charset="0"/>
                        </a:rPr>
                        <a:t>Darin Ershov</a:t>
                      </a:r>
                    </a:p>
                  </a:txBody>
                  <a:tcPr marL="19050" marR="19050" marT="12700" marB="12700"/>
                </a:tc>
                <a:tc>
                  <a:txBody>
                    <a:bodyPr/>
                    <a:lstStyle/>
                    <a:p>
                      <a:pPr rtl="0" fontAlgn="t">
                        <a:buNone/>
                      </a:pPr>
                      <a:r>
                        <a:rPr lang="en-US" sz="2200" b="0" u="none" dirty="0">
                          <a:solidFill>
                            <a:schemeClr val="tx1"/>
                          </a:solidFill>
                          <a:effectLst/>
                          <a:latin typeface="Open Sans" panose="020B0606030504020204" pitchFamily="34" charset="0"/>
                        </a:rPr>
                        <a:t>Vlad Murad</a:t>
                      </a:r>
                    </a:p>
                  </a:txBody>
                  <a:tcPr marL="19050" marR="19050" marT="12700" marB="12700"/>
                </a:tc>
                <a:extLst>
                  <a:ext uri="{0D108BD9-81ED-4DB2-BD59-A6C34878D82A}">
                    <a16:rowId xmlns:a16="http://schemas.microsoft.com/office/drawing/2014/main" val="2524219566"/>
                  </a:ext>
                </a:extLst>
              </a:tr>
              <a:tr h="264095">
                <a:tc>
                  <a:txBody>
                    <a:bodyPr/>
                    <a:lstStyle/>
                    <a:p>
                      <a:pPr rtl="0" fontAlgn="t">
                        <a:buNone/>
                      </a:pPr>
                      <a:endParaRPr lang="en-US" sz="2200" b="0" u="none" dirty="0">
                        <a:solidFill>
                          <a:schemeClr val="tx1"/>
                        </a:solidFill>
                        <a:effectLst/>
                        <a:latin typeface="Open Sans" panose="020B0606030504020204" pitchFamily="34" charset="0"/>
                      </a:endParaRPr>
                    </a:p>
                  </a:txBody>
                  <a:tcPr marL="19050" marR="19050" marT="12700" marB="12700"/>
                </a:tc>
                <a:tc>
                  <a:txBody>
                    <a:bodyPr/>
                    <a:lstStyle/>
                    <a:p>
                      <a:pPr rtl="0" fontAlgn="t">
                        <a:buNone/>
                      </a:pPr>
                      <a:endParaRPr lang="en-US" sz="2200" b="0" u="none" dirty="0">
                        <a:solidFill>
                          <a:schemeClr val="tx1"/>
                        </a:solidFill>
                        <a:effectLst/>
                        <a:latin typeface="Open Sans" panose="020B0606030504020204" pitchFamily="34" charset="0"/>
                      </a:endParaRPr>
                    </a:p>
                  </a:txBody>
                  <a:tcPr marL="19050" marR="19050" marT="12700" marB="12700"/>
                </a:tc>
                <a:extLst>
                  <a:ext uri="{0D108BD9-81ED-4DB2-BD59-A6C34878D82A}">
                    <a16:rowId xmlns:a16="http://schemas.microsoft.com/office/drawing/2014/main" val="1830640610"/>
                  </a:ext>
                </a:extLst>
              </a:tr>
              <a:tr h="264095">
                <a:tc>
                  <a:txBody>
                    <a:bodyPr/>
                    <a:lstStyle/>
                    <a:p>
                      <a:pPr rtl="0" fontAlgn="t">
                        <a:buNone/>
                      </a:pPr>
                      <a:endParaRPr lang="en-US" sz="2200" b="0" u="none" dirty="0">
                        <a:solidFill>
                          <a:schemeClr val="tx1"/>
                        </a:solidFill>
                        <a:effectLst/>
                        <a:latin typeface="Open Sans" panose="020B0606030504020204" pitchFamily="34" charset="0"/>
                      </a:endParaRPr>
                    </a:p>
                  </a:txBody>
                  <a:tcPr marL="19050" marR="19050" marT="12700" marB="12700"/>
                </a:tc>
                <a:tc>
                  <a:txBody>
                    <a:bodyPr/>
                    <a:lstStyle/>
                    <a:p>
                      <a:pPr rtl="0" fontAlgn="t">
                        <a:buNone/>
                      </a:pPr>
                      <a:endParaRPr lang="en-US" sz="2200" b="0" u="none" dirty="0">
                        <a:solidFill>
                          <a:schemeClr val="tx1"/>
                        </a:solidFill>
                        <a:effectLst/>
                        <a:latin typeface="Open Sans" panose="020B0606030504020204" pitchFamily="34" charset="0"/>
                      </a:endParaRPr>
                    </a:p>
                  </a:txBody>
                  <a:tcPr marL="19050" marR="19050" marT="12700" marB="12700"/>
                </a:tc>
                <a:extLst>
                  <a:ext uri="{0D108BD9-81ED-4DB2-BD59-A6C34878D82A}">
                    <a16:rowId xmlns:a16="http://schemas.microsoft.com/office/drawing/2014/main" val="2448173683"/>
                  </a:ext>
                </a:extLst>
              </a:tr>
              <a:tr h="264095">
                <a:tc>
                  <a:txBody>
                    <a:bodyPr/>
                    <a:lstStyle/>
                    <a:p>
                      <a:pPr rtl="0" fontAlgn="t">
                        <a:buNone/>
                      </a:pPr>
                      <a:endParaRPr lang="en-US" sz="2200" b="0" u="none" dirty="0">
                        <a:solidFill>
                          <a:schemeClr val="tx1"/>
                        </a:solidFill>
                        <a:effectLst/>
                        <a:latin typeface="Open Sans" panose="020B0606030504020204" pitchFamily="34" charset="0"/>
                      </a:endParaRPr>
                    </a:p>
                  </a:txBody>
                  <a:tcPr marL="19050" marR="19050" marT="12700" marB="12700"/>
                </a:tc>
                <a:tc>
                  <a:txBody>
                    <a:bodyPr/>
                    <a:lstStyle/>
                    <a:p>
                      <a:pPr rtl="0" fontAlgn="t">
                        <a:buNone/>
                      </a:pPr>
                      <a:endParaRPr lang="en-US" sz="2200" b="0" u="none" dirty="0">
                        <a:solidFill>
                          <a:schemeClr val="tx1"/>
                        </a:solidFill>
                        <a:effectLst/>
                        <a:latin typeface="Open Sans" panose="020B0606030504020204" pitchFamily="34" charset="0"/>
                      </a:endParaRPr>
                    </a:p>
                  </a:txBody>
                  <a:tcPr marL="19050" marR="19050" marT="12700" marB="12700"/>
                </a:tc>
                <a:extLst>
                  <a:ext uri="{0D108BD9-81ED-4DB2-BD59-A6C34878D82A}">
                    <a16:rowId xmlns:a16="http://schemas.microsoft.com/office/drawing/2014/main" val="3689031401"/>
                  </a:ext>
                </a:extLst>
              </a:tr>
              <a:tr h="264095">
                <a:tc>
                  <a:txBody>
                    <a:bodyPr/>
                    <a:lstStyle/>
                    <a:p>
                      <a:pPr rtl="0" fontAlgn="t">
                        <a:buNone/>
                      </a:pPr>
                      <a:endParaRPr lang="en-US" sz="2200" b="0" u="none" dirty="0">
                        <a:solidFill>
                          <a:schemeClr val="tx1"/>
                        </a:solidFill>
                        <a:effectLst/>
                        <a:latin typeface="Open Sans" panose="020B0606030504020204" pitchFamily="34" charset="0"/>
                      </a:endParaRPr>
                    </a:p>
                  </a:txBody>
                  <a:tcPr marL="19050" marR="19050" marT="12700" marB="12700"/>
                </a:tc>
                <a:tc>
                  <a:txBody>
                    <a:bodyPr/>
                    <a:lstStyle/>
                    <a:p>
                      <a:pPr rtl="0" fontAlgn="t">
                        <a:buNone/>
                      </a:pPr>
                      <a:endParaRPr lang="en-US" sz="2200" b="0" u="none" dirty="0">
                        <a:solidFill>
                          <a:schemeClr val="tx1"/>
                        </a:solidFill>
                        <a:effectLst/>
                        <a:latin typeface="Open Sans" panose="020B0606030504020204" pitchFamily="34" charset="0"/>
                      </a:endParaRPr>
                    </a:p>
                  </a:txBody>
                  <a:tcPr marL="19050" marR="19050" marT="12700" marB="12700"/>
                </a:tc>
                <a:extLst>
                  <a:ext uri="{0D108BD9-81ED-4DB2-BD59-A6C34878D82A}">
                    <a16:rowId xmlns:a16="http://schemas.microsoft.com/office/drawing/2014/main" val="2713191432"/>
                  </a:ext>
                </a:extLst>
              </a:tr>
              <a:tr h="264095">
                <a:tc>
                  <a:txBody>
                    <a:bodyPr/>
                    <a:lstStyle/>
                    <a:p>
                      <a:pPr rtl="0" fontAlgn="t">
                        <a:buNone/>
                      </a:pPr>
                      <a:endParaRPr lang="en-US" sz="2200" b="0" u="none" dirty="0">
                        <a:solidFill>
                          <a:schemeClr val="tx1"/>
                        </a:solidFill>
                        <a:effectLst/>
                        <a:latin typeface="Open Sans" panose="020B0606030504020204" pitchFamily="34" charset="0"/>
                      </a:endParaRPr>
                    </a:p>
                  </a:txBody>
                  <a:tcPr marL="19050" marR="19050" marT="12700" marB="12700"/>
                </a:tc>
                <a:tc>
                  <a:txBody>
                    <a:bodyPr/>
                    <a:lstStyle/>
                    <a:p>
                      <a:pPr rtl="0" fontAlgn="t">
                        <a:buNone/>
                      </a:pPr>
                      <a:endParaRPr lang="en-US" sz="2200" b="0" u="none" dirty="0">
                        <a:solidFill>
                          <a:schemeClr val="tx1"/>
                        </a:solidFill>
                        <a:effectLst/>
                        <a:latin typeface="Open Sans" panose="020B0606030504020204" pitchFamily="34" charset="0"/>
                      </a:endParaRPr>
                    </a:p>
                  </a:txBody>
                  <a:tcPr marL="19050" marR="19050" marT="12700" marB="12700"/>
                </a:tc>
                <a:extLst>
                  <a:ext uri="{0D108BD9-81ED-4DB2-BD59-A6C34878D82A}">
                    <a16:rowId xmlns:a16="http://schemas.microsoft.com/office/drawing/2014/main" val="1818252199"/>
                  </a:ext>
                </a:extLst>
              </a:tr>
              <a:tr h="264095">
                <a:tc>
                  <a:txBody>
                    <a:bodyPr/>
                    <a:lstStyle/>
                    <a:p>
                      <a:pPr rtl="0" fontAlgn="t">
                        <a:buNone/>
                      </a:pPr>
                      <a:endParaRPr lang="en-US" sz="2200" b="0" u="none" dirty="0">
                        <a:solidFill>
                          <a:schemeClr val="tx1"/>
                        </a:solidFill>
                        <a:effectLst/>
                        <a:latin typeface="Open Sans" panose="020B0606030504020204" pitchFamily="34" charset="0"/>
                      </a:endParaRPr>
                    </a:p>
                  </a:txBody>
                  <a:tcPr marL="19050" marR="19050" marT="12700" marB="12700"/>
                </a:tc>
                <a:tc>
                  <a:txBody>
                    <a:bodyPr/>
                    <a:lstStyle/>
                    <a:p>
                      <a:pPr rtl="0" fontAlgn="t">
                        <a:buNone/>
                      </a:pPr>
                      <a:endParaRPr lang="en-US" sz="2200" b="0" u="none" dirty="0">
                        <a:solidFill>
                          <a:schemeClr val="tx1"/>
                        </a:solidFill>
                        <a:effectLst/>
                        <a:latin typeface="Open Sans" panose="020B0606030504020204" pitchFamily="34" charset="0"/>
                      </a:endParaRPr>
                    </a:p>
                  </a:txBody>
                  <a:tcPr marL="19050" marR="19050" marT="12700" marB="12700"/>
                </a:tc>
                <a:extLst>
                  <a:ext uri="{0D108BD9-81ED-4DB2-BD59-A6C34878D82A}">
                    <a16:rowId xmlns:a16="http://schemas.microsoft.com/office/drawing/2014/main" val="1719815588"/>
                  </a:ext>
                </a:extLst>
              </a:tr>
              <a:tr h="264095">
                <a:tc>
                  <a:txBody>
                    <a:bodyPr/>
                    <a:lstStyle/>
                    <a:p>
                      <a:pPr rtl="0" fontAlgn="t">
                        <a:buNone/>
                      </a:pPr>
                      <a:endParaRPr lang="en-US" sz="2200" b="0" u="none" dirty="0">
                        <a:solidFill>
                          <a:schemeClr val="tx1"/>
                        </a:solidFill>
                        <a:effectLst/>
                        <a:latin typeface="Open Sans" panose="020B0606030504020204" pitchFamily="34" charset="0"/>
                      </a:endParaRPr>
                    </a:p>
                  </a:txBody>
                  <a:tcPr marL="19050" marR="19050" marT="12700" marB="12700"/>
                </a:tc>
                <a:tc>
                  <a:txBody>
                    <a:bodyPr/>
                    <a:lstStyle/>
                    <a:p>
                      <a:pPr rtl="0" fontAlgn="t">
                        <a:buNone/>
                      </a:pPr>
                      <a:endParaRPr lang="en-US" sz="2200" b="0" u="none" dirty="0">
                        <a:solidFill>
                          <a:schemeClr val="tx1"/>
                        </a:solidFill>
                        <a:effectLst/>
                        <a:latin typeface="Open Sans" panose="020B0606030504020204" pitchFamily="34" charset="0"/>
                      </a:endParaRPr>
                    </a:p>
                  </a:txBody>
                  <a:tcPr marL="19050" marR="19050" marT="12700" marB="12700"/>
                </a:tc>
                <a:extLst>
                  <a:ext uri="{0D108BD9-81ED-4DB2-BD59-A6C34878D82A}">
                    <a16:rowId xmlns:a16="http://schemas.microsoft.com/office/drawing/2014/main" val="3533382991"/>
                  </a:ext>
                </a:extLst>
              </a:tr>
              <a:tr h="166072">
                <a:tc>
                  <a:txBody>
                    <a:bodyPr/>
                    <a:lstStyle/>
                    <a:p>
                      <a:pPr rtl="0" fontAlgn="t">
                        <a:buNone/>
                      </a:pPr>
                      <a:endParaRPr lang="en-US" sz="1200" b="0" u="sng" dirty="0">
                        <a:solidFill>
                          <a:srgbClr val="1155CC"/>
                        </a:solidFill>
                        <a:effectLst/>
                        <a:latin typeface="Open Sans" panose="020B0606030504020204" pitchFamily="34" charset="0"/>
                      </a:endParaRPr>
                    </a:p>
                  </a:txBody>
                  <a:tcPr marL="19050" marR="19050" marT="12700" marB="12700"/>
                </a:tc>
                <a:tc>
                  <a:txBody>
                    <a:bodyPr/>
                    <a:lstStyle/>
                    <a:p>
                      <a:pPr rtl="0" fontAlgn="t">
                        <a:buNone/>
                      </a:pPr>
                      <a:endParaRPr lang="en-US" sz="1200" b="0" u="sng">
                        <a:solidFill>
                          <a:srgbClr val="1155CC"/>
                        </a:solidFill>
                        <a:effectLst/>
                        <a:latin typeface="Open Sans" panose="020B0606030504020204" pitchFamily="34" charset="0"/>
                      </a:endParaRPr>
                    </a:p>
                  </a:txBody>
                  <a:tcPr marL="19050" marR="19050" marT="12700" marB="12700"/>
                </a:tc>
                <a:extLst>
                  <a:ext uri="{0D108BD9-81ED-4DB2-BD59-A6C34878D82A}">
                    <a16:rowId xmlns:a16="http://schemas.microsoft.com/office/drawing/2014/main" val="202801002"/>
                  </a:ext>
                </a:extLst>
              </a:tr>
              <a:tr h="166072">
                <a:tc>
                  <a:txBody>
                    <a:bodyPr/>
                    <a:lstStyle/>
                    <a:p>
                      <a:pPr rtl="0" fontAlgn="t">
                        <a:buNone/>
                      </a:pPr>
                      <a:endParaRPr lang="en-US" sz="1200" b="0" u="sng">
                        <a:solidFill>
                          <a:srgbClr val="1155CC"/>
                        </a:solidFill>
                        <a:effectLst/>
                        <a:latin typeface="Open Sans" panose="020B0606030504020204" pitchFamily="34" charset="0"/>
                      </a:endParaRPr>
                    </a:p>
                  </a:txBody>
                  <a:tcPr marL="19050" marR="19050" marT="12700" marB="12700"/>
                </a:tc>
                <a:tc>
                  <a:txBody>
                    <a:bodyPr/>
                    <a:lstStyle/>
                    <a:p>
                      <a:pPr rtl="0" fontAlgn="t">
                        <a:buNone/>
                      </a:pPr>
                      <a:endParaRPr lang="en-US" sz="1200" b="0" u="sng">
                        <a:solidFill>
                          <a:srgbClr val="1155CC"/>
                        </a:solidFill>
                        <a:effectLst/>
                        <a:latin typeface="Open Sans" panose="020B0606030504020204" pitchFamily="34" charset="0"/>
                      </a:endParaRPr>
                    </a:p>
                  </a:txBody>
                  <a:tcPr marL="19050" marR="19050" marT="12700" marB="12700"/>
                </a:tc>
                <a:extLst>
                  <a:ext uri="{0D108BD9-81ED-4DB2-BD59-A6C34878D82A}">
                    <a16:rowId xmlns:a16="http://schemas.microsoft.com/office/drawing/2014/main" val="2304276827"/>
                  </a:ext>
                </a:extLst>
              </a:tr>
              <a:tr h="166072">
                <a:tc>
                  <a:txBody>
                    <a:bodyPr/>
                    <a:lstStyle/>
                    <a:p>
                      <a:pPr rtl="0" fontAlgn="t">
                        <a:buNone/>
                      </a:pPr>
                      <a:endParaRPr lang="en-US" sz="1200" b="0" u="sng">
                        <a:solidFill>
                          <a:srgbClr val="1155CC"/>
                        </a:solidFill>
                        <a:effectLst/>
                        <a:latin typeface="Open Sans" panose="020B0606030504020204" pitchFamily="34" charset="0"/>
                      </a:endParaRPr>
                    </a:p>
                  </a:txBody>
                  <a:tcPr marL="19050" marR="19050" marT="12700" marB="12700"/>
                </a:tc>
                <a:tc>
                  <a:txBody>
                    <a:bodyPr/>
                    <a:lstStyle/>
                    <a:p>
                      <a:pPr rtl="0" fontAlgn="t">
                        <a:buNone/>
                      </a:pPr>
                      <a:endParaRPr lang="en-US" sz="1200" b="0" u="sng">
                        <a:solidFill>
                          <a:srgbClr val="1155CC"/>
                        </a:solidFill>
                        <a:effectLst/>
                        <a:latin typeface="Open Sans" panose="020B0606030504020204" pitchFamily="34" charset="0"/>
                      </a:endParaRPr>
                    </a:p>
                  </a:txBody>
                  <a:tcPr marL="19050" marR="19050" marT="12700" marB="12700"/>
                </a:tc>
                <a:extLst>
                  <a:ext uri="{0D108BD9-81ED-4DB2-BD59-A6C34878D82A}">
                    <a16:rowId xmlns:a16="http://schemas.microsoft.com/office/drawing/2014/main" val="2814450830"/>
                  </a:ext>
                </a:extLst>
              </a:tr>
              <a:tr h="166072">
                <a:tc>
                  <a:txBody>
                    <a:bodyPr/>
                    <a:lstStyle/>
                    <a:p>
                      <a:pPr rtl="0" fontAlgn="t">
                        <a:buNone/>
                      </a:pPr>
                      <a:endParaRPr lang="en-US" sz="1200" b="0" u="sng">
                        <a:solidFill>
                          <a:srgbClr val="1155CC"/>
                        </a:solidFill>
                        <a:effectLst/>
                        <a:latin typeface="Open Sans" panose="020B0606030504020204" pitchFamily="34" charset="0"/>
                      </a:endParaRPr>
                    </a:p>
                  </a:txBody>
                  <a:tcPr marL="19050" marR="19050" marT="12700" marB="12700"/>
                </a:tc>
                <a:tc>
                  <a:txBody>
                    <a:bodyPr/>
                    <a:lstStyle/>
                    <a:p>
                      <a:pPr rtl="0" fontAlgn="t">
                        <a:buNone/>
                      </a:pPr>
                      <a:endParaRPr lang="en-US" sz="1200" b="0" u="sng">
                        <a:solidFill>
                          <a:srgbClr val="1155CC"/>
                        </a:solidFill>
                        <a:effectLst/>
                        <a:latin typeface="Open Sans" panose="020B0606030504020204" pitchFamily="34" charset="0"/>
                      </a:endParaRPr>
                    </a:p>
                  </a:txBody>
                  <a:tcPr marL="19050" marR="19050" marT="12700" marB="12700"/>
                </a:tc>
                <a:extLst>
                  <a:ext uri="{0D108BD9-81ED-4DB2-BD59-A6C34878D82A}">
                    <a16:rowId xmlns:a16="http://schemas.microsoft.com/office/drawing/2014/main" val="2544071600"/>
                  </a:ext>
                </a:extLst>
              </a:tr>
              <a:tr h="166072">
                <a:tc>
                  <a:txBody>
                    <a:bodyPr/>
                    <a:lstStyle/>
                    <a:p>
                      <a:pPr rtl="0" fontAlgn="t">
                        <a:buNone/>
                      </a:pPr>
                      <a:endParaRPr lang="en-US" sz="1200" b="0" u="sng">
                        <a:solidFill>
                          <a:srgbClr val="1155CC"/>
                        </a:solidFill>
                        <a:effectLst/>
                        <a:latin typeface="Open Sans" panose="020B0606030504020204" pitchFamily="34" charset="0"/>
                      </a:endParaRPr>
                    </a:p>
                  </a:txBody>
                  <a:tcPr marL="19050" marR="19050" marT="12700" marB="12700"/>
                </a:tc>
                <a:tc>
                  <a:txBody>
                    <a:bodyPr/>
                    <a:lstStyle/>
                    <a:p>
                      <a:pPr rtl="0" fontAlgn="t">
                        <a:buNone/>
                      </a:pPr>
                      <a:endParaRPr lang="en-US" sz="1200" b="0" u="sng">
                        <a:solidFill>
                          <a:srgbClr val="1155CC"/>
                        </a:solidFill>
                        <a:effectLst/>
                        <a:latin typeface="Open Sans" panose="020B0606030504020204" pitchFamily="34" charset="0"/>
                      </a:endParaRPr>
                    </a:p>
                  </a:txBody>
                  <a:tcPr marL="19050" marR="19050" marT="12700" marB="12700"/>
                </a:tc>
                <a:extLst>
                  <a:ext uri="{0D108BD9-81ED-4DB2-BD59-A6C34878D82A}">
                    <a16:rowId xmlns:a16="http://schemas.microsoft.com/office/drawing/2014/main" val="965338710"/>
                  </a:ext>
                </a:extLst>
              </a:tr>
              <a:tr h="166072">
                <a:tc>
                  <a:txBody>
                    <a:bodyPr/>
                    <a:lstStyle/>
                    <a:p>
                      <a:pPr rtl="0" fontAlgn="t">
                        <a:buNone/>
                      </a:pPr>
                      <a:endParaRPr lang="en-US" sz="1200" b="0" u="sng">
                        <a:solidFill>
                          <a:srgbClr val="1155CC"/>
                        </a:solidFill>
                        <a:effectLst/>
                        <a:latin typeface="Open Sans" panose="020B0606030504020204" pitchFamily="34" charset="0"/>
                      </a:endParaRPr>
                    </a:p>
                  </a:txBody>
                  <a:tcPr marL="19050" marR="19050" marT="12700" marB="12700"/>
                </a:tc>
                <a:tc>
                  <a:txBody>
                    <a:bodyPr/>
                    <a:lstStyle/>
                    <a:p>
                      <a:pPr rtl="0" fontAlgn="t">
                        <a:buNone/>
                      </a:pPr>
                      <a:endParaRPr lang="en-US" sz="1200" b="0" u="sng">
                        <a:solidFill>
                          <a:srgbClr val="1155CC"/>
                        </a:solidFill>
                        <a:effectLst/>
                        <a:latin typeface="Open Sans" panose="020B0606030504020204" pitchFamily="34" charset="0"/>
                      </a:endParaRPr>
                    </a:p>
                  </a:txBody>
                  <a:tcPr marL="19050" marR="19050" marT="12700" marB="12700"/>
                </a:tc>
                <a:extLst>
                  <a:ext uri="{0D108BD9-81ED-4DB2-BD59-A6C34878D82A}">
                    <a16:rowId xmlns:a16="http://schemas.microsoft.com/office/drawing/2014/main" val="164604531"/>
                  </a:ext>
                </a:extLst>
              </a:tr>
              <a:tr h="166072">
                <a:tc>
                  <a:txBody>
                    <a:bodyPr/>
                    <a:lstStyle/>
                    <a:p>
                      <a:pPr rtl="0" fontAlgn="t">
                        <a:buNone/>
                      </a:pPr>
                      <a:endParaRPr lang="en-US" sz="1200" b="0" u="sng">
                        <a:solidFill>
                          <a:srgbClr val="1155CC"/>
                        </a:solidFill>
                        <a:effectLst/>
                        <a:latin typeface="Open Sans" panose="020B0606030504020204" pitchFamily="34" charset="0"/>
                      </a:endParaRPr>
                    </a:p>
                  </a:txBody>
                  <a:tcPr marL="19050" marR="19050" marT="12700" marB="12700"/>
                </a:tc>
                <a:tc>
                  <a:txBody>
                    <a:bodyPr/>
                    <a:lstStyle/>
                    <a:p>
                      <a:pPr rtl="0" fontAlgn="t">
                        <a:buNone/>
                      </a:pPr>
                      <a:endParaRPr lang="en-US" sz="1200" b="0" u="sng">
                        <a:solidFill>
                          <a:srgbClr val="1155CC"/>
                        </a:solidFill>
                        <a:effectLst/>
                        <a:latin typeface="Open Sans" panose="020B0606030504020204" pitchFamily="34" charset="0"/>
                      </a:endParaRPr>
                    </a:p>
                  </a:txBody>
                  <a:tcPr marL="19050" marR="19050" marT="12700" marB="12700"/>
                </a:tc>
                <a:extLst>
                  <a:ext uri="{0D108BD9-81ED-4DB2-BD59-A6C34878D82A}">
                    <a16:rowId xmlns:a16="http://schemas.microsoft.com/office/drawing/2014/main" val="2261686156"/>
                  </a:ext>
                </a:extLst>
              </a:tr>
              <a:tr h="166072">
                <a:tc>
                  <a:txBody>
                    <a:bodyPr/>
                    <a:lstStyle/>
                    <a:p>
                      <a:pPr rtl="0" fontAlgn="t">
                        <a:buNone/>
                      </a:pPr>
                      <a:endParaRPr lang="en-US" sz="1200" b="0" u="sng" dirty="0">
                        <a:solidFill>
                          <a:srgbClr val="1155CC"/>
                        </a:solidFill>
                        <a:effectLst/>
                        <a:latin typeface="Open Sans" panose="020B0606030504020204" pitchFamily="34" charset="0"/>
                      </a:endParaRPr>
                    </a:p>
                  </a:txBody>
                  <a:tcPr marL="19050" marR="19050" marT="12700" marB="12700"/>
                </a:tc>
                <a:tc>
                  <a:txBody>
                    <a:bodyPr/>
                    <a:lstStyle/>
                    <a:p>
                      <a:pPr rtl="0" fontAlgn="t">
                        <a:buNone/>
                      </a:pPr>
                      <a:endParaRPr lang="en-US" sz="1200" b="0" u="sng" dirty="0">
                        <a:solidFill>
                          <a:srgbClr val="1155CC"/>
                        </a:solidFill>
                        <a:effectLst/>
                        <a:latin typeface="Open Sans" panose="020B0606030504020204" pitchFamily="34" charset="0"/>
                      </a:endParaRPr>
                    </a:p>
                  </a:txBody>
                  <a:tcPr marL="19050" marR="19050" marT="12700" marB="12700"/>
                </a:tc>
                <a:extLst>
                  <a:ext uri="{0D108BD9-81ED-4DB2-BD59-A6C34878D82A}">
                    <a16:rowId xmlns:a16="http://schemas.microsoft.com/office/drawing/2014/main" val="561563781"/>
                  </a:ext>
                </a:extLst>
              </a:tr>
            </a:tbl>
          </a:graphicData>
        </a:graphic>
      </p:graphicFrame>
      <p:pic>
        <p:nvPicPr>
          <p:cNvPr id="10" name="Picture 9">
            <a:extLst>
              <a:ext uri="{FF2B5EF4-FFF2-40B4-BE49-F238E27FC236}">
                <a16:creationId xmlns:a16="http://schemas.microsoft.com/office/drawing/2014/main" id="{AD55E821-00AB-4DBF-033E-2C7B26D60E4C}"/>
              </a:ext>
            </a:extLst>
          </p:cNvPr>
          <p:cNvPicPr>
            <a:picLocks noChangeAspect="1"/>
          </p:cNvPicPr>
          <p:nvPr/>
        </p:nvPicPr>
        <p:blipFill>
          <a:blip r:embed="rId3"/>
          <a:stretch>
            <a:fillRect/>
          </a:stretch>
        </p:blipFill>
        <p:spPr>
          <a:xfrm>
            <a:off x="678756" y="1593283"/>
            <a:ext cx="1361861" cy="1014667"/>
          </a:xfrm>
          <a:prstGeom prst="rect">
            <a:avLst/>
          </a:prstGeom>
        </p:spPr>
      </p:pic>
    </p:spTree>
    <p:extLst>
      <p:ext uri="{BB962C8B-B14F-4D97-AF65-F5344CB8AC3E}">
        <p14:creationId xmlns:p14="http://schemas.microsoft.com/office/powerpoint/2010/main" val="4167155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923A3-2226-4CDE-A8D1-7F44A6E793FA}"/>
              </a:ext>
            </a:extLst>
          </p:cNvPr>
          <p:cNvSpPr>
            <a:spLocks noGrp="1"/>
          </p:cNvSpPr>
          <p:nvPr>
            <p:ph type="title"/>
          </p:nvPr>
        </p:nvSpPr>
        <p:spPr/>
        <p:txBody>
          <a:bodyPr/>
          <a:lstStyle/>
          <a:p>
            <a:r>
              <a:rPr lang="en-US" dirty="0"/>
              <a:t>Counting Rule #1 (lunchtime!)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65EF44E-983C-4C35-9621-BACD50426770}"/>
                  </a:ext>
                </a:extLst>
              </p:cNvPr>
              <p:cNvSpPr>
                <a:spLocks noGrp="1"/>
              </p:cNvSpPr>
              <p:nvPr>
                <p:ph idx="1"/>
              </p:nvPr>
            </p:nvSpPr>
            <p:spPr/>
            <p:txBody>
              <a:bodyPr/>
              <a:lstStyle/>
              <a:p>
                <a:r>
                  <a:rPr lang="en-US" dirty="0"/>
                  <a:t>How many options do I have for lunch?</a:t>
                </a:r>
              </a:p>
              <a:p>
                <a:r>
                  <a:rPr lang="en-US" dirty="0"/>
                  <a:t>I could go to </a:t>
                </a:r>
                <a:r>
                  <a:rPr lang="en-US" b="1" dirty="0"/>
                  <a:t>Delfino’s where there are </a:t>
                </a:r>
                <a14:m>
                  <m:oMath xmlns:m="http://schemas.openxmlformats.org/officeDocument/2006/math">
                    <m:r>
                      <a:rPr lang="en-US" b="1" i="1" smtClean="0">
                        <a:latin typeface="Cambria Math" panose="02040503050406030204" pitchFamily="18" charset="0"/>
                      </a:rPr>
                      <m:t>𝟔</m:t>
                    </m:r>
                  </m:oMath>
                </a14:m>
                <a:r>
                  <a:rPr lang="en-US" b="1" dirty="0"/>
                  <a:t> pizzas</a:t>
                </a:r>
                <a:r>
                  <a:rPr lang="en-US" dirty="0"/>
                  <a:t> I choose from, </a:t>
                </a:r>
                <a:r>
                  <a:rPr lang="en-US" b="1" u="sng" dirty="0"/>
                  <a:t>or</a:t>
                </a:r>
                <a:r>
                  <a:rPr lang="en-US" dirty="0"/>
                  <a:t> I could go to </a:t>
                </a:r>
                <a:r>
                  <a:rPr lang="en-US" b="1" dirty="0"/>
                  <a:t>Supreme where there are 4 pizzas </a:t>
                </a:r>
                <a:r>
                  <a:rPr lang="en-US" dirty="0"/>
                  <a:t>I choose from (and </a:t>
                </a:r>
                <a:r>
                  <a:rPr lang="en-US" b="1" dirty="0"/>
                  <a:t>none of them are the same between the </a:t>
                </a:r>
                <a:r>
                  <a:rPr lang="en-US" dirty="0"/>
                  <a:t>two).</a:t>
                </a:r>
              </a:p>
              <a:p>
                <a:r>
                  <a:rPr lang="en-US" dirty="0"/>
                  <a:t>How many total choices?</a:t>
                </a:r>
              </a:p>
              <a:p>
                <a:endParaRPr lang="en-US" dirty="0"/>
              </a:p>
              <a:p>
                <a14:m>
                  <m:oMath xmlns:m="http://schemas.openxmlformats.org/officeDocument/2006/math">
                    <m:r>
                      <a:rPr lang="en-US" b="0" i="1" smtClean="0">
                        <a:latin typeface="Cambria Math" panose="02040503050406030204" pitchFamily="18" charset="0"/>
                      </a:rPr>
                      <m:t>6+4=10</m:t>
                    </m:r>
                  </m:oMath>
                </a14:m>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C65EF44E-983C-4C35-9621-BACD50426770}"/>
                  </a:ext>
                </a:extLst>
              </p:cNvPr>
              <p:cNvSpPr>
                <a:spLocks noGrp="1" noRot="1" noChangeAspect="1" noMove="1" noResize="1" noEditPoints="1" noAdjustHandles="1" noChangeArrowheads="1" noChangeShapeType="1" noTextEdit="1"/>
              </p:cNvSpPr>
              <p:nvPr>
                <p:ph idx="1"/>
              </p:nvPr>
            </p:nvSpPr>
            <p:spPr>
              <a:blipFill>
                <a:blip r:embed="rId3"/>
                <a:stretch>
                  <a:fillRect l="-708" t="-2138" r="-1852"/>
                </a:stretch>
              </a:blipFill>
            </p:spPr>
            <p:txBody>
              <a:bodyPr/>
              <a:lstStyle/>
              <a:p>
                <a:r>
                  <a:rPr lang="en-US">
                    <a:noFill/>
                  </a:rPr>
                  <a:t> </a:t>
                </a:r>
              </a:p>
            </p:txBody>
          </p:sp>
        </mc:Fallback>
      </mc:AlternateContent>
    </p:spTree>
    <p:extLst>
      <p:ext uri="{BB962C8B-B14F-4D97-AF65-F5344CB8AC3E}">
        <p14:creationId xmlns:p14="http://schemas.microsoft.com/office/powerpoint/2010/main" val="412571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923A3-2226-4CDE-A8D1-7F44A6E793FA}"/>
              </a:ext>
            </a:extLst>
          </p:cNvPr>
          <p:cNvSpPr>
            <a:spLocks noGrp="1"/>
          </p:cNvSpPr>
          <p:nvPr>
            <p:ph type="title"/>
          </p:nvPr>
        </p:nvSpPr>
        <p:spPr/>
        <p:txBody>
          <a:bodyPr/>
          <a:lstStyle/>
          <a:p>
            <a:r>
              <a:rPr lang="en-US" dirty="0"/>
              <a:t>Counting Rule #1 (lunchtime!)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65EF44E-983C-4C35-9621-BACD50426770}"/>
                  </a:ext>
                </a:extLst>
              </p:cNvPr>
              <p:cNvSpPr>
                <a:spLocks noGrp="1"/>
              </p:cNvSpPr>
              <p:nvPr>
                <p:ph idx="1"/>
              </p:nvPr>
            </p:nvSpPr>
            <p:spPr/>
            <p:txBody>
              <a:bodyPr/>
              <a:lstStyle/>
              <a:p>
                <a:r>
                  <a:rPr lang="en-US" dirty="0"/>
                  <a:t>How many options do I have for lunch?</a:t>
                </a:r>
              </a:p>
              <a:p>
                <a:r>
                  <a:rPr lang="en-US" dirty="0"/>
                  <a:t>I could go to </a:t>
                </a:r>
                <a:r>
                  <a:rPr lang="en-US" b="1" dirty="0"/>
                  <a:t>Delfino’s where there are </a:t>
                </a:r>
                <a14:m>
                  <m:oMath xmlns:m="http://schemas.openxmlformats.org/officeDocument/2006/math">
                    <m:r>
                      <a:rPr lang="en-US" b="1" i="1" smtClean="0">
                        <a:latin typeface="Cambria Math" panose="02040503050406030204" pitchFamily="18" charset="0"/>
                      </a:rPr>
                      <m:t>𝟔</m:t>
                    </m:r>
                  </m:oMath>
                </a14:m>
                <a:r>
                  <a:rPr lang="en-US" b="1" dirty="0"/>
                  <a:t> pizzas</a:t>
                </a:r>
                <a:r>
                  <a:rPr lang="en-US" dirty="0"/>
                  <a:t> I choose from, </a:t>
                </a:r>
                <a:r>
                  <a:rPr lang="en-US" b="1" u="sng" dirty="0"/>
                  <a:t>or</a:t>
                </a:r>
                <a:r>
                  <a:rPr lang="en-US" dirty="0"/>
                  <a:t> I could go to </a:t>
                </a:r>
                <a:r>
                  <a:rPr lang="en-US" b="1" dirty="0"/>
                  <a:t>Supreme where there are 4 pizzas </a:t>
                </a:r>
                <a:r>
                  <a:rPr lang="en-US" dirty="0"/>
                  <a:t>I choose from (and </a:t>
                </a:r>
                <a:r>
                  <a:rPr lang="en-US" b="1" dirty="0"/>
                  <a:t>none of them are the same between the </a:t>
                </a:r>
                <a:r>
                  <a:rPr lang="en-US" dirty="0"/>
                  <a:t>two).</a:t>
                </a:r>
              </a:p>
              <a:p>
                <a:r>
                  <a:rPr lang="en-US" dirty="0"/>
                  <a:t>How many total choices?</a:t>
                </a:r>
              </a:p>
              <a:p>
                <a:endParaRPr lang="en-US" dirty="0"/>
              </a:p>
              <a:p>
                <a14:m>
                  <m:oMath xmlns:m="http://schemas.openxmlformats.org/officeDocument/2006/math">
                    <m:r>
                      <a:rPr lang="en-US" b="0" i="1" smtClean="0">
                        <a:latin typeface="Cambria Math" panose="02040503050406030204" pitchFamily="18" charset="0"/>
                      </a:rPr>
                      <m:t>6+4=10</m:t>
                    </m:r>
                  </m:oMath>
                </a14:m>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C65EF44E-983C-4C35-9621-BACD50426770}"/>
                  </a:ext>
                </a:extLst>
              </p:cNvPr>
              <p:cNvSpPr>
                <a:spLocks noGrp="1" noRot="1" noChangeAspect="1" noMove="1" noResize="1" noEditPoints="1" noAdjustHandles="1" noChangeArrowheads="1" noChangeShapeType="1" noTextEdit="1"/>
              </p:cNvSpPr>
              <p:nvPr>
                <p:ph idx="1"/>
              </p:nvPr>
            </p:nvSpPr>
            <p:spPr>
              <a:blipFill>
                <a:blip r:embed="rId3"/>
                <a:stretch>
                  <a:fillRect l="-708" t="-2138" r="-18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53BCE65F-7CBC-4816-AA59-4E850C5F598A}"/>
                  </a:ext>
                </a:extLst>
              </p:cNvPr>
              <p:cNvSpPr/>
              <p:nvPr/>
            </p:nvSpPr>
            <p:spPr>
              <a:xfrm>
                <a:off x="241300" y="5349276"/>
                <a:ext cx="11709400" cy="114599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Segoe UI Semibold" panose="020B0702040204020203" pitchFamily="34" charset="0"/>
                    <a:cs typeface="Segoe UI Semibold" panose="020B0702040204020203" pitchFamily="34" charset="0"/>
                  </a:rPr>
                  <a:t>Sum Rule: If you are choosing one thing between </a:t>
                </a:r>
                <a14:m>
                  <m:oMath xmlns:m="http://schemas.openxmlformats.org/officeDocument/2006/math">
                    <m:r>
                      <a:rPr lang="en-US" sz="2500" b="0" i="1" smtClean="0">
                        <a:latin typeface="Cambria Math" panose="02040503050406030204" pitchFamily="18" charset="0"/>
                        <a:cs typeface="Segoe UI Semibold" panose="020B0702040204020203" pitchFamily="34" charset="0"/>
                      </a:rPr>
                      <m:t>𝑛</m:t>
                    </m:r>
                  </m:oMath>
                </a14:m>
                <a:r>
                  <a:rPr lang="en-US" sz="2500" b="1" dirty="0">
                    <a:latin typeface="Segoe UI Semibold" panose="020B0702040204020203" pitchFamily="34" charset="0"/>
                    <a:cs typeface="Segoe UI Semibold" panose="020B0702040204020203" pitchFamily="34" charset="0"/>
                  </a:rPr>
                  <a:t> options in one group and </a:t>
                </a:r>
                <a14:m>
                  <m:oMath xmlns:m="http://schemas.openxmlformats.org/officeDocument/2006/math">
                    <m:r>
                      <a:rPr lang="en-US" sz="2500" b="0" i="1" smtClean="0">
                        <a:latin typeface="Cambria Math" panose="02040503050406030204" pitchFamily="18" charset="0"/>
                        <a:cs typeface="Segoe UI Semibold" panose="020B0702040204020203" pitchFamily="34" charset="0"/>
                      </a:rPr>
                      <m:t>𝑚</m:t>
                    </m:r>
                    <m:r>
                      <a:rPr lang="en-US" sz="2500" b="0" i="1" smtClean="0">
                        <a:latin typeface="Cambria Math" panose="02040503050406030204" pitchFamily="18" charset="0"/>
                        <a:cs typeface="Segoe UI Semibold" panose="020B0702040204020203" pitchFamily="34" charset="0"/>
                      </a:rPr>
                      <m:t> </m:t>
                    </m:r>
                  </m:oMath>
                </a14:m>
                <a:r>
                  <a:rPr lang="en-US" sz="2500" dirty="0">
                    <a:latin typeface="Segoe UI Semibold" panose="020B0702040204020203" pitchFamily="34" charset="0"/>
                    <a:cs typeface="Segoe UI Semibold" panose="020B0702040204020203" pitchFamily="34" charset="0"/>
                  </a:rPr>
                  <a:t>in another group with no overlap, the total number of options is: </a:t>
                </a:r>
                <a14:m>
                  <m:oMath xmlns:m="http://schemas.openxmlformats.org/officeDocument/2006/math">
                    <m:r>
                      <a:rPr lang="en-US" sz="2500" b="0" i="1" smtClean="0">
                        <a:latin typeface="Cambria Math" panose="02040503050406030204" pitchFamily="18" charset="0"/>
                        <a:cs typeface="Segoe UI Semibold" panose="020B0702040204020203" pitchFamily="34" charset="0"/>
                      </a:rPr>
                      <m:t>𝑛</m:t>
                    </m:r>
                    <m:r>
                      <a:rPr lang="en-US" sz="2500" b="0" i="1" smtClean="0">
                        <a:latin typeface="Cambria Math" panose="02040503050406030204" pitchFamily="18" charset="0"/>
                        <a:cs typeface="Segoe UI Semibold" panose="020B0702040204020203" pitchFamily="34" charset="0"/>
                      </a:rPr>
                      <m:t>+</m:t>
                    </m:r>
                    <m:r>
                      <a:rPr lang="en-US" sz="2500" b="0" i="1" smtClean="0">
                        <a:latin typeface="Cambria Math" panose="02040503050406030204" pitchFamily="18" charset="0"/>
                        <a:cs typeface="Segoe UI Semibold" panose="020B0702040204020203" pitchFamily="34" charset="0"/>
                      </a:rPr>
                      <m:t>𝑚</m:t>
                    </m:r>
                  </m:oMath>
                </a14:m>
                <a:r>
                  <a:rPr lang="en-US" sz="2500" dirty="0">
                    <a:latin typeface="Segoe UI Semibold" panose="020B0702040204020203" pitchFamily="34" charset="0"/>
                    <a:cs typeface="Segoe UI Semibold" panose="020B0702040204020203" pitchFamily="34" charset="0"/>
                  </a:rPr>
                  <a:t>.</a:t>
                </a:r>
              </a:p>
            </p:txBody>
          </p:sp>
        </mc:Choice>
        <mc:Fallback xmlns="">
          <p:sp>
            <p:nvSpPr>
              <p:cNvPr id="4" name="Rectangle 3">
                <a:extLst>
                  <a:ext uri="{FF2B5EF4-FFF2-40B4-BE49-F238E27FC236}">
                    <a16:creationId xmlns:a16="http://schemas.microsoft.com/office/drawing/2014/main" id="{53BCE65F-7CBC-4816-AA59-4E850C5F598A}"/>
                  </a:ext>
                </a:extLst>
              </p:cNvPr>
              <p:cNvSpPr>
                <a:spLocks noRot="1" noChangeAspect="1" noMove="1" noResize="1" noEditPoints="1" noAdjustHandles="1" noChangeArrowheads="1" noChangeShapeType="1" noTextEdit="1"/>
              </p:cNvSpPr>
              <p:nvPr/>
            </p:nvSpPr>
            <p:spPr>
              <a:xfrm>
                <a:off x="241300" y="5349276"/>
                <a:ext cx="11709400" cy="1145999"/>
              </a:xfrm>
              <a:prstGeom prst="rect">
                <a:avLst/>
              </a:prstGeom>
              <a:blipFill>
                <a:blip r:embed="rId4"/>
                <a:stretch>
                  <a:fillRect b="-535"/>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6782033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8E9BB-6BEA-44AF-B594-DF4423276843}"/>
              </a:ext>
            </a:extLst>
          </p:cNvPr>
          <p:cNvSpPr>
            <a:spLocks noGrp="1"/>
          </p:cNvSpPr>
          <p:nvPr>
            <p:ph type="title"/>
          </p:nvPr>
        </p:nvSpPr>
        <p:spPr/>
        <p:txBody>
          <a:bodyPr/>
          <a:lstStyle/>
          <a:p>
            <a:r>
              <a:rPr lang="en-US" dirty="0"/>
              <a:t>Counting Rule #2 (coffee)</a:t>
            </a:r>
          </a:p>
        </p:txBody>
      </p:sp>
      <p:sp>
        <p:nvSpPr>
          <p:cNvPr id="3" name="Content Placeholder 2">
            <a:extLst>
              <a:ext uri="{FF2B5EF4-FFF2-40B4-BE49-F238E27FC236}">
                <a16:creationId xmlns:a16="http://schemas.microsoft.com/office/drawing/2014/main" id="{89A97C56-92FA-48F8-9DB1-68A342E70493}"/>
              </a:ext>
            </a:extLst>
          </p:cNvPr>
          <p:cNvSpPr>
            <a:spLocks noGrp="1"/>
          </p:cNvSpPr>
          <p:nvPr>
            <p:ph idx="1"/>
          </p:nvPr>
        </p:nvSpPr>
        <p:spPr/>
        <p:txBody>
          <a:bodyPr/>
          <a:lstStyle/>
          <a:p>
            <a:r>
              <a:rPr lang="en-US" dirty="0"/>
              <a:t>Now I’m sleepy!</a:t>
            </a:r>
          </a:p>
          <a:p>
            <a:r>
              <a:rPr lang="en-US" dirty="0"/>
              <a:t>I decide to get coffee. My coffee is always:</a:t>
            </a:r>
          </a:p>
          <a:p>
            <a:pPr lvl="1"/>
            <a:r>
              <a:rPr lang="en-US" dirty="0"/>
              <a:t>One of three bases (latte, americano, cappuccino).</a:t>
            </a:r>
          </a:p>
          <a:p>
            <a:pPr lvl="1"/>
            <a:r>
              <a:rPr lang="en-US" dirty="0"/>
              <a:t>One of two preparations (iced or hot)</a:t>
            </a:r>
          </a:p>
          <a:p>
            <a:pPr lvl="1"/>
            <a:r>
              <a:rPr lang="en-US" dirty="0"/>
              <a:t>One of four syrups (caramel, peppermint, hazelnut, gingerbread)</a:t>
            </a:r>
          </a:p>
          <a:p>
            <a:r>
              <a:rPr lang="en-US" dirty="0"/>
              <a:t>How many possible coffee orders do I have?</a:t>
            </a:r>
          </a:p>
        </p:txBody>
      </p:sp>
    </p:spTree>
    <p:extLst>
      <p:ext uri="{BB962C8B-B14F-4D97-AF65-F5344CB8AC3E}">
        <p14:creationId xmlns:p14="http://schemas.microsoft.com/office/powerpoint/2010/main" val="2590141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EF8A8-64B6-44E7-BA93-4CA16AF25C62}"/>
              </a:ext>
            </a:extLst>
          </p:cNvPr>
          <p:cNvSpPr>
            <a:spLocks noGrp="1"/>
          </p:cNvSpPr>
          <p:nvPr>
            <p:ph type="title"/>
          </p:nvPr>
        </p:nvSpPr>
        <p:spPr/>
        <p:txBody>
          <a:bodyPr/>
          <a:lstStyle/>
          <a:p>
            <a:r>
              <a:rPr lang="en-US" dirty="0"/>
              <a:t>Counting Rule #2 (coffee)</a:t>
            </a:r>
          </a:p>
        </p:txBody>
      </p:sp>
      <p:sp>
        <p:nvSpPr>
          <p:cNvPr id="3" name="Content Placeholder 2">
            <a:extLst>
              <a:ext uri="{FF2B5EF4-FFF2-40B4-BE49-F238E27FC236}">
                <a16:creationId xmlns:a16="http://schemas.microsoft.com/office/drawing/2014/main" id="{B7850CD2-C4AA-46B7-9B74-D4F4E2EF6FBD}"/>
              </a:ext>
            </a:extLst>
          </p:cNvPr>
          <p:cNvSpPr>
            <a:spLocks noGrp="1"/>
          </p:cNvSpPr>
          <p:nvPr>
            <p:ph idx="1"/>
          </p:nvPr>
        </p:nvSpPr>
        <p:spPr>
          <a:xfrm>
            <a:off x="7461250" y="1205068"/>
            <a:ext cx="4301248" cy="4845504"/>
          </a:xfrm>
        </p:spPr>
        <p:txBody>
          <a:bodyPr/>
          <a:lstStyle/>
          <a:p>
            <a:r>
              <a:rPr lang="en-US" b="1" dirty="0"/>
              <a:t>Step 1: </a:t>
            </a:r>
            <a:r>
              <a:rPr lang="en-US" dirty="0"/>
              <a:t>choose one of the </a:t>
            </a:r>
            <a:r>
              <a:rPr lang="en-US" u="sng" dirty="0"/>
              <a:t>three</a:t>
            </a:r>
            <a:r>
              <a:rPr lang="en-US" dirty="0"/>
              <a:t> bases.</a:t>
            </a:r>
          </a:p>
          <a:p>
            <a:endParaRPr lang="en-US" b="1" dirty="0"/>
          </a:p>
          <a:p>
            <a:endParaRPr lang="en-US" b="1" dirty="0"/>
          </a:p>
        </p:txBody>
      </p:sp>
      <p:sp>
        <p:nvSpPr>
          <p:cNvPr id="4" name="Oval 3">
            <a:extLst>
              <a:ext uri="{FF2B5EF4-FFF2-40B4-BE49-F238E27FC236}">
                <a16:creationId xmlns:a16="http://schemas.microsoft.com/office/drawing/2014/main" id="{94199B34-C362-48F7-B2CD-D627092EF869}"/>
              </a:ext>
            </a:extLst>
          </p:cNvPr>
          <p:cNvSpPr/>
          <p:nvPr/>
        </p:nvSpPr>
        <p:spPr>
          <a:xfrm>
            <a:off x="3713154" y="1478234"/>
            <a:ext cx="260350" cy="2540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E6A0F064-6B18-4D40-AA1C-316DF3CA9A60}"/>
              </a:ext>
            </a:extLst>
          </p:cNvPr>
          <p:cNvCxnSpPr>
            <a:cxnSpLocks/>
            <a:stCxn id="4" idx="3"/>
            <a:endCxn id="10" idx="7"/>
          </p:cNvCxnSpPr>
          <p:nvPr/>
        </p:nvCxnSpPr>
        <p:spPr>
          <a:xfrm flipH="1">
            <a:off x="2216109" y="1695037"/>
            <a:ext cx="1535172" cy="64971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5BAD80D-93E5-49C4-83CB-1B07C740E000}"/>
              </a:ext>
            </a:extLst>
          </p:cNvPr>
          <p:cNvCxnSpPr>
            <a:cxnSpLocks/>
            <a:stCxn id="4" idx="5"/>
            <a:endCxn id="16" idx="0"/>
          </p:cNvCxnSpPr>
          <p:nvPr/>
        </p:nvCxnSpPr>
        <p:spPr>
          <a:xfrm>
            <a:off x="3935377" y="1695037"/>
            <a:ext cx="1192247" cy="54700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B9CA6C2C-6025-4C0B-BA49-77BA33D48539}"/>
              </a:ext>
            </a:extLst>
          </p:cNvPr>
          <p:cNvSpPr/>
          <p:nvPr/>
        </p:nvSpPr>
        <p:spPr>
          <a:xfrm>
            <a:off x="1993886" y="2307559"/>
            <a:ext cx="260350" cy="2540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11A9872-1954-44B3-BF5B-6B27E9621D45}"/>
              </a:ext>
            </a:extLst>
          </p:cNvPr>
          <p:cNvSpPr/>
          <p:nvPr/>
        </p:nvSpPr>
        <p:spPr>
          <a:xfrm>
            <a:off x="4997449" y="2242040"/>
            <a:ext cx="260350" cy="2540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E02DDF1D-493A-4DE4-B549-1DCF34B385B7}"/>
              </a:ext>
            </a:extLst>
          </p:cNvPr>
          <p:cNvSpPr/>
          <p:nvPr/>
        </p:nvSpPr>
        <p:spPr>
          <a:xfrm>
            <a:off x="3675027" y="2297568"/>
            <a:ext cx="260350" cy="2540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a:extLst>
              <a:ext uri="{FF2B5EF4-FFF2-40B4-BE49-F238E27FC236}">
                <a16:creationId xmlns:a16="http://schemas.microsoft.com/office/drawing/2014/main" id="{99D49BB4-6507-40EA-A43D-00D54D76B18C}"/>
              </a:ext>
            </a:extLst>
          </p:cNvPr>
          <p:cNvCxnSpPr>
            <a:cxnSpLocks/>
            <a:stCxn id="4" idx="4"/>
            <a:endCxn id="32" idx="0"/>
          </p:cNvCxnSpPr>
          <p:nvPr/>
        </p:nvCxnSpPr>
        <p:spPr>
          <a:xfrm flipH="1">
            <a:off x="3805202" y="1732234"/>
            <a:ext cx="38127" cy="56533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1A52D01F-2E37-4082-90A1-23C3A716B0C3}"/>
              </a:ext>
            </a:extLst>
          </p:cNvPr>
          <p:cNvSpPr txBox="1"/>
          <p:nvPr/>
        </p:nvSpPr>
        <p:spPr>
          <a:xfrm>
            <a:off x="2637413" y="1732234"/>
            <a:ext cx="806466" cy="369332"/>
          </a:xfrm>
          <a:prstGeom prst="rect">
            <a:avLst/>
          </a:prstGeom>
          <a:noFill/>
          <a:ln w="28575">
            <a:noFill/>
          </a:ln>
        </p:spPr>
        <p:txBody>
          <a:bodyPr wrap="square" rtlCol="0">
            <a:spAutoFit/>
          </a:bodyPr>
          <a:lstStyle/>
          <a:p>
            <a:r>
              <a:rPr lang="en-US" dirty="0"/>
              <a:t>Latte</a:t>
            </a:r>
          </a:p>
        </p:txBody>
      </p:sp>
      <p:sp>
        <p:nvSpPr>
          <p:cNvPr id="40" name="TextBox 39">
            <a:extLst>
              <a:ext uri="{FF2B5EF4-FFF2-40B4-BE49-F238E27FC236}">
                <a16:creationId xmlns:a16="http://schemas.microsoft.com/office/drawing/2014/main" id="{8B5E8827-C1BB-4A20-AE0B-7685E585F806}"/>
              </a:ext>
            </a:extLst>
          </p:cNvPr>
          <p:cNvSpPr txBox="1"/>
          <p:nvPr/>
        </p:nvSpPr>
        <p:spPr>
          <a:xfrm>
            <a:off x="3261603" y="1842432"/>
            <a:ext cx="1192247" cy="369332"/>
          </a:xfrm>
          <a:prstGeom prst="rect">
            <a:avLst/>
          </a:prstGeom>
          <a:noFill/>
          <a:ln w="28575">
            <a:noFill/>
          </a:ln>
        </p:spPr>
        <p:txBody>
          <a:bodyPr wrap="square" rtlCol="0">
            <a:spAutoFit/>
          </a:bodyPr>
          <a:lstStyle/>
          <a:p>
            <a:r>
              <a:rPr lang="en-US" dirty="0"/>
              <a:t>Americano</a:t>
            </a:r>
          </a:p>
        </p:txBody>
      </p:sp>
      <p:sp>
        <p:nvSpPr>
          <p:cNvPr id="41" name="TextBox 40">
            <a:extLst>
              <a:ext uri="{FF2B5EF4-FFF2-40B4-BE49-F238E27FC236}">
                <a16:creationId xmlns:a16="http://schemas.microsoft.com/office/drawing/2014/main" id="{11D430DB-E923-41DA-98B0-C005D43CB6A9}"/>
              </a:ext>
            </a:extLst>
          </p:cNvPr>
          <p:cNvSpPr txBox="1"/>
          <p:nvPr/>
        </p:nvSpPr>
        <p:spPr>
          <a:xfrm>
            <a:off x="4044247" y="1657766"/>
            <a:ext cx="2278173" cy="369332"/>
          </a:xfrm>
          <a:prstGeom prst="rect">
            <a:avLst/>
          </a:prstGeom>
          <a:noFill/>
          <a:ln w="28575">
            <a:noFill/>
          </a:ln>
        </p:spPr>
        <p:txBody>
          <a:bodyPr wrap="square" rtlCol="0">
            <a:spAutoFit/>
          </a:bodyPr>
          <a:lstStyle/>
          <a:p>
            <a:r>
              <a:rPr lang="en-US" dirty="0"/>
              <a:t>Cappuccino</a:t>
            </a:r>
          </a:p>
        </p:txBody>
      </p:sp>
    </p:spTree>
    <p:extLst>
      <p:ext uri="{BB962C8B-B14F-4D97-AF65-F5344CB8AC3E}">
        <p14:creationId xmlns:p14="http://schemas.microsoft.com/office/powerpoint/2010/main" val="7775959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EF8A8-64B6-44E7-BA93-4CA16AF25C62}"/>
              </a:ext>
            </a:extLst>
          </p:cNvPr>
          <p:cNvSpPr>
            <a:spLocks noGrp="1"/>
          </p:cNvSpPr>
          <p:nvPr>
            <p:ph type="title"/>
          </p:nvPr>
        </p:nvSpPr>
        <p:spPr/>
        <p:txBody>
          <a:bodyPr/>
          <a:lstStyle/>
          <a:p>
            <a:r>
              <a:rPr lang="en-US" dirty="0"/>
              <a:t>Counting Rule #2 (coffee)</a:t>
            </a:r>
          </a:p>
        </p:txBody>
      </p:sp>
      <p:sp>
        <p:nvSpPr>
          <p:cNvPr id="3" name="Content Placeholder 2">
            <a:extLst>
              <a:ext uri="{FF2B5EF4-FFF2-40B4-BE49-F238E27FC236}">
                <a16:creationId xmlns:a16="http://schemas.microsoft.com/office/drawing/2014/main" id="{B7850CD2-C4AA-46B7-9B74-D4F4E2EF6FBD}"/>
              </a:ext>
            </a:extLst>
          </p:cNvPr>
          <p:cNvSpPr>
            <a:spLocks noGrp="1"/>
          </p:cNvSpPr>
          <p:nvPr>
            <p:ph idx="1"/>
          </p:nvPr>
        </p:nvSpPr>
        <p:spPr>
          <a:xfrm>
            <a:off x="7461250" y="1205068"/>
            <a:ext cx="4301248" cy="4845504"/>
          </a:xfrm>
        </p:spPr>
        <p:txBody>
          <a:bodyPr/>
          <a:lstStyle/>
          <a:p>
            <a:r>
              <a:rPr lang="en-US" b="1" dirty="0"/>
              <a:t>Step 1: </a:t>
            </a:r>
            <a:r>
              <a:rPr lang="en-US" dirty="0"/>
              <a:t>choose one of the </a:t>
            </a:r>
            <a:r>
              <a:rPr lang="en-US" u="sng" dirty="0"/>
              <a:t>three</a:t>
            </a:r>
            <a:r>
              <a:rPr lang="en-US" dirty="0"/>
              <a:t> bases.</a:t>
            </a:r>
          </a:p>
          <a:p>
            <a:r>
              <a:rPr lang="en-US" b="1" dirty="0"/>
              <a:t>Step 2:</a:t>
            </a:r>
            <a:r>
              <a:rPr lang="en-US" dirty="0"/>
              <a:t> regardless of step 1, choose one of the </a:t>
            </a:r>
            <a:r>
              <a:rPr lang="en-US" u="sng" dirty="0"/>
              <a:t>two</a:t>
            </a:r>
            <a:r>
              <a:rPr lang="en-US" dirty="0"/>
              <a:t> preparations.</a:t>
            </a:r>
          </a:p>
          <a:p>
            <a:endParaRPr lang="en-US" b="1" dirty="0"/>
          </a:p>
        </p:txBody>
      </p:sp>
      <p:sp>
        <p:nvSpPr>
          <p:cNvPr id="4" name="Oval 3">
            <a:extLst>
              <a:ext uri="{FF2B5EF4-FFF2-40B4-BE49-F238E27FC236}">
                <a16:creationId xmlns:a16="http://schemas.microsoft.com/office/drawing/2014/main" id="{94199B34-C362-48F7-B2CD-D627092EF869}"/>
              </a:ext>
            </a:extLst>
          </p:cNvPr>
          <p:cNvSpPr/>
          <p:nvPr/>
        </p:nvSpPr>
        <p:spPr>
          <a:xfrm>
            <a:off x="3713154" y="1478234"/>
            <a:ext cx="260350" cy="2540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E6A0F064-6B18-4D40-AA1C-316DF3CA9A60}"/>
              </a:ext>
            </a:extLst>
          </p:cNvPr>
          <p:cNvCxnSpPr>
            <a:cxnSpLocks/>
            <a:stCxn id="4" idx="3"/>
            <a:endCxn id="10" idx="7"/>
          </p:cNvCxnSpPr>
          <p:nvPr/>
        </p:nvCxnSpPr>
        <p:spPr>
          <a:xfrm flipH="1">
            <a:off x="2216109" y="1695037"/>
            <a:ext cx="1535172" cy="64971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5BAD80D-93E5-49C4-83CB-1B07C740E000}"/>
              </a:ext>
            </a:extLst>
          </p:cNvPr>
          <p:cNvCxnSpPr>
            <a:cxnSpLocks/>
            <a:stCxn id="4" idx="5"/>
            <a:endCxn id="16" idx="0"/>
          </p:cNvCxnSpPr>
          <p:nvPr/>
        </p:nvCxnSpPr>
        <p:spPr>
          <a:xfrm>
            <a:off x="3935377" y="1695037"/>
            <a:ext cx="1192247" cy="54700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B9CA6C2C-6025-4C0B-BA49-77BA33D48539}"/>
              </a:ext>
            </a:extLst>
          </p:cNvPr>
          <p:cNvSpPr/>
          <p:nvPr/>
        </p:nvSpPr>
        <p:spPr>
          <a:xfrm>
            <a:off x="1993886" y="2307559"/>
            <a:ext cx="260350" cy="2540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524BF132-017F-4411-9711-1D8E4C4FAAB7}"/>
              </a:ext>
            </a:extLst>
          </p:cNvPr>
          <p:cNvCxnSpPr>
            <a:stCxn id="10" idx="3"/>
          </p:cNvCxnSpPr>
          <p:nvPr/>
        </p:nvCxnSpPr>
        <p:spPr>
          <a:xfrm flipH="1">
            <a:off x="1384286" y="2524362"/>
            <a:ext cx="647727" cy="7102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36A6DA9-3098-4D03-8276-725507C78038}"/>
              </a:ext>
            </a:extLst>
          </p:cNvPr>
          <p:cNvCxnSpPr>
            <a:cxnSpLocks/>
            <a:stCxn id="10" idx="5"/>
            <a:endCxn id="56" idx="0"/>
          </p:cNvCxnSpPr>
          <p:nvPr/>
        </p:nvCxnSpPr>
        <p:spPr>
          <a:xfrm>
            <a:off x="2216109" y="2524362"/>
            <a:ext cx="561941" cy="7245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311A9872-1954-44B3-BF5B-6B27E9621D45}"/>
              </a:ext>
            </a:extLst>
          </p:cNvPr>
          <p:cNvSpPr/>
          <p:nvPr/>
        </p:nvSpPr>
        <p:spPr>
          <a:xfrm>
            <a:off x="4997449" y="2242040"/>
            <a:ext cx="260350" cy="2540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C2A0E0FC-6AD0-44B2-9C0E-FEF4D51330BE}"/>
              </a:ext>
            </a:extLst>
          </p:cNvPr>
          <p:cNvCxnSpPr>
            <a:cxnSpLocks/>
            <a:stCxn id="16" idx="3"/>
            <a:endCxn id="61" idx="0"/>
          </p:cNvCxnSpPr>
          <p:nvPr/>
        </p:nvCxnSpPr>
        <p:spPr>
          <a:xfrm flipH="1">
            <a:off x="4575180" y="2458843"/>
            <a:ext cx="460396" cy="7723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A228837-CD96-49A8-BF87-C05F379E2B68}"/>
              </a:ext>
            </a:extLst>
          </p:cNvPr>
          <p:cNvCxnSpPr>
            <a:cxnSpLocks/>
            <a:stCxn id="16" idx="5"/>
          </p:cNvCxnSpPr>
          <p:nvPr/>
        </p:nvCxnSpPr>
        <p:spPr>
          <a:xfrm>
            <a:off x="5219672" y="2458843"/>
            <a:ext cx="609600" cy="7102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C989D8E3-CE4B-4F0C-8BFE-775D295D4415}"/>
              </a:ext>
            </a:extLst>
          </p:cNvPr>
          <p:cNvSpPr/>
          <p:nvPr/>
        </p:nvSpPr>
        <p:spPr>
          <a:xfrm>
            <a:off x="1254111" y="3255912"/>
            <a:ext cx="260350" cy="25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E02DDF1D-493A-4DE4-B549-1DCF34B385B7}"/>
              </a:ext>
            </a:extLst>
          </p:cNvPr>
          <p:cNvSpPr/>
          <p:nvPr/>
        </p:nvSpPr>
        <p:spPr>
          <a:xfrm>
            <a:off x="3675027" y="2297568"/>
            <a:ext cx="260350" cy="2540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0840E985-C6F5-46BE-836B-746C0635B7D9}"/>
              </a:ext>
            </a:extLst>
          </p:cNvPr>
          <p:cNvCxnSpPr>
            <a:cxnSpLocks/>
            <a:stCxn id="32" idx="3"/>
          </p:cNvCxnSpPr>
          <p:nvPr/>
        </p:nvCxnSpPr>
        <p:spPr>
          <a:xfrm flipH="1">
            <a:off x="3342939" y="2514371"/>
            <a:ext cx="370215" cy="74124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C7E98FC-9006-4B08-B1C6-B31D68463C2D}"/>
              </a:ext>
            </a:extLst>
          </p:cNvPr>
          <p:cNvCxnSpPr>
            <a:cxnSpLocks/>
            <a:stCxn id="32" idx="5"/>
            <a:endCxn id="58" idx="0"/>
          </p:cNvCxnSpPr>
          <p:nvPr/>
        </p:nvCxnSpPr>
        <p:spPr>
          <a:xfrm>
            <a:off x="3897250" y="2514371"/>
            <a:ext cx="264441" cy="7425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9D49BB4-6507-40EA-A43D-00D54D76B18C}"/>
              </a:ext>
            </a:extLst>
          </p:cNvPr>
          <p:cNvCxnSpPr>
            <a:cxnSpLocks/>
            <a:stCxn id="4" idx="4"/>
            <a:endCxn id="32" idx="0"/>
          </p:cNvCxnSpPr>
          <p:nvPr/>
        </p:nvCxnSpPr>
        <p:spPr>
          <a:xfrm flipH="1">
            <a:off x="3805202" y="1732234"/>
            <a:ext cx="38127" cy="56533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1A52D01F-2E37-4082-90A1-23C3A716B0C3}"/>
              </a:ext>
            </a:extLst>
          </p:cNvPr>
          <p:cNvSpPr txBox="1"/>
          <p:nvPr/>
        </p:nvSpPr>
        <p:spPr>
          <a:xfrm>
            <a:off x="2637413" y="1732234"/>
            <a:ext cx="806466" cy="369332"/>
          </a:xfrm>
          <a:prstGeom prst="rect">
            <a:avLst/>
          </a:prstGeom>
          <a:noFill/>
          <a:ln w="28575">
            <a:noFill/>
          </a:ln>
        </p:spPr>
        <p:txBody>
          <a:bodyPr wrap="square" rtlCol="0">
            <a:spAutoFit/>
          </a:bodyPr>
          <a:lstStyle/>
          <a:p>
            <a:r>
              <a:rPr lang="en-US" dirty="0"/>
              <a:t>Latte</a:t>
            </a:r>
          </a:p>
        </p:txBody>
      </p:sp>
      <p:sp>
        <p:nvSpPr>
          <p:cNvPr id="40" name="TextBox 39">
            <a:extLst>
              <a:ext uri="{FF2B5EF4-FFF2-40B4-BE49-F238E27FC236}">
                <a16:creationId xmlns:a16="http://schemas.microsoft.com/office/drawing/2014/main" id="{8B5E8827-C1BB-4A20-AE0B-7685E585F806}"/>
              </a:ext>
            </a:extLst>
          </p:cNvPr>
          <p:cNvSpPr txBox="1"/>
          <p:nvPr/>
        </p:nvSpPr>
        <p:spPr>
          <a:xfrm>
            <a:off x="3261603" y="1842432"/>
            <a:ext cx="1192247" cy="369332"/>
          </a:xfrm>
          <a:prstGeom prst="rect">
            <a:avLst/>
          </a:prstGeom>
          <a:noFill/>
          <a:ln w="28575">
            <a:noFill/>
          </a:ln>
        </p:spPr>
        <p:txBody>
          <a:bodyPr wrap="square" rtlCol="0">
            <a:spAutoFit/>
          </a:bodyPr>
          <a:lstStyle/>
          <a:p>
            <a:r>
              <a:rPr lang="en-US" dirty="0"/>
              <a:t>Americano</a:t>
            </a:r>
          </a:p>
        </p:txBody>
      </p:sp>
      <p:sp>
        <p:nvSpPr>
          <p:cNvPr id="41" name="TextBox 40">
            <a:extLst>
              <a:ext uri="{FF2B5EF4-FFF2-40B4-BE49-F238E27FC236}">
                <a16:creationId xmlns:a16="http://schemas.microsoft.com/office/drawing/2014/main" id="{11D430DB-E923-41DA-98B0-C005D43CB6A9}"/>
              </a:ext>
            </a:extLst>
          </p:cNvPr>
          <p:cNvSpPr txBox="1"/>
          <p:nvPr/>
        </p:nvSpPr>
        <p:spPr>
          <a:xfrm>
            <a:off x="4044247" y="1657766"/>
            <a:ext cx="2278173" cy="369332"/>
          </a:xfrm>
          <a:prstGeom prst="rect">
            <a:avLst/>
          </a:prstGeom>
          <a:noFill/>
          <a:ln w="28575">
            <a:noFill/>
          </a:ln>
        </p:spPr>
        <p:txBody>
          <a:bodyPr wrap="square" rtlCol="0">
            <a:spAutoFit/>
          </a:bodyPr>
          <a:lstStyle/>
          <a:p>
            <a:r>
              <a:rPr lang="en-US" dirty="0"/>
              <a:t>Cappuccino</a:t>
            </a:r>
          </a:p>
        </p:txBody>
      </p:sp>
      <p:sp>
        <p:nvSpPr>
          <p:cNvPr id="42" name="TextBox 41">
            <a:extLst>
              <a:ext uri="{FF2B5EF4-FFF2-40B4-BE49-F238E27FC236}">
                <a16:creationId xmlns:a16="http://schemas.microsoft.com/office/drawing/2014/main" id="{B529D887-0681-4F3F-999A-5812415D73C6}"/>
              </a:ext>
            </a:extLst>
          </p:cNvPr>
          <p:cNvSpPr txBox="1"/>
          <p:nvPr/>
        </p:nvSpPr>
        <p:spPr>
          <a:xfrm>
            <a:off x="1229922" y="2543541"/>
            <a:ext cx="806466" cy="369332"/>
          </a:xfrm>
          <a:prstGeom prst="rect">
            <a:avLst/>
          </a:prstGeom>
          <a:noFill/>
          <a:ln w="28575">
            <a:noFill/>
          </a:ln>
        </p:spPr>
        <p:txBody>
          <a:bodyPr wrap="square" rtlCol="0">
            <a:spAutoFit/>
          </a:bodyPr>
          <a:lstStyle/>
          <a:p>
            <a:r>
              <a:rPr lang="en-US" dirty="0"/>
              <a:t>Iced</a:t>
            </a:r>
          </a:p>
        </p:txBody>
      </p:sp>
      <p:sp>
        <p:nvSpPr>
          <p:cNvPr id="5" name="TextBox 4">
            <a:extLst>
              <a:ext uri="{FF2B5EF4-FFF2-40B4-BE49-F238E27FC236}">
                <a16:creationId xmlns:a16="http://schemas.microsoft.com/office/drawing/2014/main" id="{3C19E8C2-718B-AB53-18AD-7DDDEF57353D}"/>
              </a:ext>
            </a:extLst>
          </p:cNvPr>
          <p:cNvSpPr txBox="1"/>
          <p:nvPr/>
        </p:nvSpPr>
        <p:spPr>
          <a:xfrm>
            <a:off x="3008523" y="2573433"/>
            <a:ext cx="806466" cy="369332"/>
          </a:xfrm>
          <a:prstGeom prst="rect">
            <a:avLst/>
          </a:prstGeom>
          <a:noFill/>
          <a:ln w="28575">
            <a:noFill/>
          </a:ln>
        </p:spPr>
        <p:txBody>
          <a:bodyPr wrap="square" rtlCol="0">
            <a:spAutoFit/>
          </a:bodyPr>
          <a:lstStyle/>
          <a:p>
            <a:r>
              <a:rPr lang="en-US" dirty="0"/>
              <a:t>Iced</a:t>
            </a:r>
          </a:p>
        </p:txBody>
      </p:sp>
      <p:sp>
        <p:nvSpPr>
          <p:cNvPr id="8" name="TextBox 7">
            <a:extLst>
              <a:ext uri="{FF2B5EF4-FFF2-40B4-BE49-F238E27FC236}">
                <a16:creationId xmlns:a16="http://schemas.microsoft.com/office/drawing/2014/main" id="{1A062F25-11AE-B48B-E157-48D7730015BE}"/>
              </a:ext>
            </a:extLst>
          </p:cNvPr>
          <p:cNvSpPr txBox="1"/>
          <p:nvPr/>
        </p:nvSpPr>
        <p:spPr>
          <a:xfrm>
            <a:off x="2269434" y="2629325"/>
            <a:ext cx="956376" cy="369332"/>
          </a:xfrm>
          <a:prstGeom prst="rect">
            <a:avLst/>
          </a:prstGeom>
          <a:noFill/>
          <a:ln w="28575">
            <a:noFill/>
          </a:ln>
        </p:spPr>
        <p:txBody>
          <a:bodyPr wrap="square" rtlCol="0">
            <a:spAutoFit/>
          </a:bodyPr>
          <a:lstStyle/>
          <a:p>
            <a:r>
              <a:rPr lang="en-US" dirty="0"/>
              <a:t>Hot</a:t>
            </a:r>
          </a:p>
        </p:txBody>
      </p:sp>
      <p:sp>
        <p:nvSpPr>
          <p:cNvPr id="9" name="TextBox 8">
            <a:extLst>
              <a:ext uri="{FF2B5EF4-FFF2-40B4-BE49-F238E27FC236}">
                <a16:creationId xmlns:a16="http://schemas.microsoft.com/office/drawing/2014/main" id="{ABDE9D34-A2D2-2268-BE2D-A7E48151B822}"/>
              </a:ext>
            </a:extLst>
          </p:cNvPr>
          <p:cNvSpPr txBox="1"/>
          <p:nvPr/>
        </p:nvSpPr>
        <p:spPr>
          <a:xfrm>
            <a:off x="4493242" y="2550613"/>
            <a:ext cx="806466" cy="369332"/>
          </a:xfrm>
          <a:prstGeom prst="rect">
            <a:avLst/>
          </a:prstGeom>
          <a:noFill/>
          <a:ln w="28575">
            <a:noFill/>
          </a:ln>
        </p:spPr>
        <p:txBody>
          <a:bodyPr wrap="square" rtlCol="0">
            <a:spAutoFit/>
          </a:bodyPr>
          <a:lstStyle/>
          <a:p>
            <a:r>
              <a:rPr lang="en-US" dirty="0"/>
              <a:t>Iced</a:t>
            </a:r>
          </a:p>
        </p:txBody>
      </p:sp>
      <p:sp>
        <p:nvSpPr>
          <p:cNvPr id="13" name="TextBox 12">
            <a:extLst>
              <a:ext uri="{FF2B5EF4-FFF2-40B4-BE49-F238E27FC236}">
                <a16:creationId xmlns:a16="http://schemas.microsoft.com/office/drawing/2014/main" id="{B6CCFFE9-981F-AD0C-C86C-6570F19D2C65}"/>
              </a:ext>
            </a:extLst>
          </p:cNvPr>
          <p:cNvSpPr txBox="1"/>
          <p:nvPr/>
        </p:nvSpPr>
        <p:spPr>
          <a:xfrm>
            <a:off x="5454072" y="2516864"/>
            <a:ext cx="956376" cy="369332"/>
          </a:xfrm>
          <a:prstGeom prst="rect">
            <a:avLst/>
          </a:prstGeom>
          <a:noFill/>
          <a:ln w="28575">
            <a:noFill/>
          </a:ln>
        </p:spPr>
        <p:txBody>
          <a:bodyPr wrap="square" rtlCol="0">
            <a:spAutoFit/>
          </a:bodyPr>
          <a:lstStyle/>
          <a:p>
            <a:r>
              <a:rPr lang="en-US" dirty="0"/>
              <a:t>Hot</a:t>
            </a:r>
          </a:p>
        </p:txBody>
      </p:sp>
      <p:sp>
        <p:nvSpPr>
          <p:cNvPr id="22" name="Oval 21">
            <a:extLst>
              <a:ext uri="{FF2B5EF4-FFF2-40B4-BE49-F238E27FC236}">
                <a16:creationId xmlns:a16="http://schemas.microsoft.com/office/drawing/2014/main" id="{C1FB31FC-D8D3-633C-FEBA-FDA72E802987}"/>
              </a:ext>
            </a:extLst>
          </p:cNvPr>
          <p:cNvSpPr/>
          <p:nvPr/>
        </p:nvSpPr>
        <p:spPr>
          <a:xfrm>
            <a:off x="5741993" y="3162549"/>
            <a:ext cx="260350" cy="25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2AC47DE-B060-A0F9-F3FB-356791ACE320}"/>
              </a:ext>
            </a:extLst>
          </p:cNvPr>
          <p:cNvSpPr txBox="1"/>
          <p:nvPr/>
        </p:nvSpPr>
        <p:spPr>
          <a:xfrm>
            <a:off x="4121753" y="2692084"/>
            <a:ext cx="956376" cy="369332"/>
          </a:xfrm>
          <a:prstGeom prst="rect">
            <a:avLst/>
          </a:prstGeom>
          <a:noFill/>
          <a:ln w="28575">
            <a:noFill/>
          </a:ln>
        </p:spPr>
        <p:txBody>
          <a:bodyPr wrap="square" rtlCol="0">
            <a:spAutoFit/>
          </a:bodyPr>
          <a:lstStyle/>
          <a:p>
            <a:r>
              <a:rPr lang="en-US" dirty="0"/>
              <a:t>Hot</a:t>
            </a:r>
          </a:p>
        </p:txBody>
      </p:sp>
      <p:sp>
        <p:nvSpPr>
          <p:cNvPr id="56" name="Oval 55">
            <a:extLst>
              <a:ext uri="{FF2B5EF4-FFF2-40B4-BE49-F238E27FC236}">
                <a16:creationId xmlns:a16="http://schemas.microsoft.com/office/drawing/2014/main" id="{74882ABE-4E09-F974-C37F-E532503C3675}"/>
              </a:ext>
            </a:extLst>
          </p:cNvPr>
          <p:cNvSpPr/>
          <p:nvPr/>
        </p:nvSpPr>
        <p:spPr>
          <a:xfrm>
            <a:off x="2647875" y="3248909"/>
            <a:ext cx="260350" cy="25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85DA98-177E-BDE1-694A-45D07572F595}"/>
              </a:ext>
            </a:extLst>
          </p:cNvPr>
          <p:cNvSpPr/>
          <p:nvPr/>
        </p:nvSpPr>
        <p:spPr>
          <a:xfrm>
            <a:off x="3209816" y="3248909"/>
            <a:ext cx="260350" cy="25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1668D04-C227-12F6-8E03-9F9DB6741320}"/>
              </a:ext>
            </a:extLst>
          </p:cNvPr>
          <p:cNvSpPr/>
          <p:nvPr/>
        </p:nvSpPr>
        <p:spPr>
          <a:xfrm>
            <a:off x="4031516" y="3256916"/>
            <a:ext cx="260350" cy="25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59A03237-A114-C421-B873-05727052C028}"/>
              </a:ext>
            </a:extLst>
          </p:cNvPr>
          <p:cNvSpPr/>
          <p:nvPr/>
        </p:nvSpPr>
        <p:spPr>
          <a:xfrm>
            <a:off x="4445005" y="3231173"/>
            <a:ext cx="260350" cy="25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43159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EF8A8-64B6-44E7-BA93-4CA16AF25C62}"/>
              </a:ext>
            </a:extLst>
          </p:cNvPr>
          <p:cNvSpPr>
            <a:spLocks noGrp="1"/>
          </p:cNvSpPr>
          <p:nvPr>
            <p:ph type="title"/>
          </p:nvPr>
        </p:nvSpPr>
        <p:spPr/>
        <p:txBody>
          <a:bodyPr/>
          <a:lstStyle/>
          <a:p>
            <a:r>
              <a:rPr lang="en-US" dirty="0"/>
              <a:t>Counting Rule #2 (coffee)</a:t>
            </a:r>
          </a:p>
        </p:txBody>
      </p:sp>
      <p:sp>
        <p:nvSpPr>
          <p:cNvPr id="3" name="Content Placeholder 2">
            <a:extLst>
              <a:ext uri="{FF2B5EF4-FFF2-40B4-BE49-F238E27FC236}">
                <a16:creationId xmlns:a16="http://schemas.microsoft.com/office/drawing/2014/main" id="{B7850CD2-C4AA-46B7-9B74-D4F4E2EF6FBD}"/>
              </a:ext>
            </a:extLst>
          </p:cNvPr>
          <p:cNvSpPr>
            <a:spLocks noGrp="1"/>
          </p:cNvSpPr>
          <p:nvPr>
            <p:ph idx="1"/>
          </p:nvPr>
        </p:nvSpPr>
        <p:spPr>
          <a:xfrm>
            <a:off x="7461250" y="1205068"/>
            <a:ext cx="4301248" cy="4845504"/>
          </a:xfrm>
        </p:spPr>
        <p:txBody>
          <a:bodyPr/>
          <a:lstStyle/>
          <a:p>
            <a:r>
              <a:rPr lang="en-US" b="1" dirty="0"/>
              <a:t>Step 1: </a:t>
            </a:r>
            <a:r>
              <a:rPr lang="en-US" dirty="0"/>
              <a:t>choose one of the </a:t>
            </a:r>
            <a:r>
              <a:rPr lang="en-US" u="sng" dirty="0"/>
              <a:t>three</a:t>
            </a:r>
            <a:r>
              <a:rPr lang="en-US" dirty="0"/>
              <a:t> bases.</a:t>
            </a:r>
          </a:p>
          <a:p>
            <a:r>
              <a:rPr lang="en-US" b="1" dirty="0"/>
              <a:t>Step 2:</a:t>
            </a:r>
            <a:r>
              <a:rPr lang="en-US" dirty="0"/>
              <a:t> regardless of step 1, choose one of the </a:t>
            </a:r>
            <a:r>
              <a:rPr lang="en-US" u="sng" dirty="0"/>
              <a:t>two</a:t>
            </a:r>
            <a:r>
              <a:rPr lang="en-US" dirty="0"/>
              <a:t> preparations.</a:t>
            </a:r>
          </a:p>
          <a:p>
            <a:r>
              <a:rPr lang="en-US" b="1" dirty="0"/>
              <a:t>Step 3:</a:t>
            </a:r>
            <a:r>
              <a:rPr lang="en-US" dirty="0"/>
              <a:t> regardless of steps 1 and 2, choose one of the </a:t>
            </a:r>
            <a:r>
              <a:rPr lang="en-US" u="sng" dirty="0"/>
              <a:t>four</a:t>
            </a:r>
            <a:r>
              <a:rPr lang="en-US" dirty="0"/>
              <a:t> syrups.</a:t>
            </a:r>
          </a:p>
        </p:txBody>
      </p:sp>
      <p:sp>
        <p:nvSpPr>
          <p:cNvPr id="4" name="Oval 3">
            <a:extLst>
              <a:ext uri="{FF2B5EF4-FFF2-40B4-BE49-F238E27FC236}">
                <a16:creationId xmlns:a16="http://schemas.microsoft.com/office/drawing/2014/main" id="{94199B34-C362-48F7-B2CD-D627092EF869}"/>
              </a:ext>
            </a:extLst>
          </p:cNvPr>
          <p:cNvSpPr/>
          <p:nvPr/>
        </p:nvSpPr>
        <p:spPr>
          <a:xfrm>
            <a:off x="3713154" y="1478234"/>
            <a:ext cx="260350" cy="2540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E6A0F064-6B18-4D40-AA1C-316DF3CA9A60}"/>
              </a:ext>
            </a:extLst>
          </p:cNvPr>
          <p:cNvCxnSpPr>
            <a:cxnSpLocks/>
            <a:stCxn id="4" idx="3"/>
            <a:endCxn id="10" idx="7"/>
          </p:cNvCxnSpPr>
          <p:nvPr/>
        </p:nvCxnSpPr>
        <p:spPr>
          <a:xfrm flipH="1">
            <a:off x="2216109" y="1695037"/>
            <a:ext cx="1535172" cy="64971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5BAD80D-93E5-49C4-83CB-1B07C740E000}"/>
              </a:ext>
            </a:extLst>
          </p:cNvPr>
          <p:cNvCxnSpPr>
            <a:cxnSpLocks/>
            <a:stCxn id="4" idx="5"/>
            <a:endCxn id="16" idx="0"/>
          </p:cNvCxnSpPr>
          <p:nvPr/>
        </p:nvCxnSpPr>
        <p:spPr>
          <a:xfrm>
            <a:off x="3935377" y="1695037"/>
            <a:ext cx="1192247" cy="54700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B9CA6C2C-6025-4C0B-BA49-77BA33D48539}"/>
              </a:ext>
            </a:extLst>
          </p:cNvPr>
          <p:cNvSpPr/>
          <p:nvPr/>
        </p:nvSpPr>
        <p:spPr>
          <a:xfrm>
            <a:off x="1993886" y="2307559"/>
            <a:ext cx="260350" cy="2540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524BF132-017F-4411-9711-1D8E4C4FAAB7}"/>
              </a:ext>
            </a:extLst>
          </p:cNvPr>
          <p:cNvCxnSpPr>
            <a:stCxn id="10" idx="3"/>
          </p:cNvCxnSpPr>
          <p:nvPr/>
        </p:nvCxnSpPr>
        <p:spPr>
          <a:xfrm flipH="1">
            <a:off x="1384286" y="2524362"/>
            <a:ext cx="647727" cy="7102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36A6DA9-3098-4D03-8276-725507C78038}"/>
              </a:ext>
            </a:extLst>
          </p:cNvPr>
          <p:cNvCxnSpPr>
            <a:cxnSpLocks/>
            <a:stCxn id="10" idx="5"/>
            <a:endCxn id="56" idx="0"/>
          </p:cNvCxnSpPr>
          <p:nvPr/>
        </p:nvCxnSpPr>
        <p:spPr>
          <a:xfrm>
            <a:off x="2216109" y="2524362"/>
            <a:ext cx="561941" cy="7245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311A9872-1954-44B3-BF5B-6B27E9621D45}"/>
              </a:ext>
            </a:extLst>
          </p:cNvPr>
          <p:cNvSpPr/>
          <p:nvPr/>
        </p:nvSpPr>
        <p:spPr>
          <a:xfrm>
            <a:off x="4997449" y="2242040"/>
            <a:ext cx="260350" cy="2540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C2A0E0FC-6AD0-44B2-9C0E-FEF4D51330BE}"/>
              </a:ext>
            </a:extLst>
          </p:cNvPr>
          <p:cNvCxnSpPr>
            <a:cxnSpLocks/>
            <a:stCxn id="16" idx="3"/>
            <a:endCxn id="61" idx="0"/>
          </p:cNvCxnSpPr>
          <p:nvPr/>
        </p:nvCxnSpPr>
        <p:spPr>
          <a:xfrm flipH="1">
            <a:off x="4575180" y="2458843"/>
            <a:ext cx="460396" cy="7723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A228837-CD96-49A8-BF87-C05F379E2B68}"/>
              </a:ext>
            </a:extLst>
          </p:cNvPr>
          <p:cNvCxnSpPr>
            <a:cxnSpLocks/>
            <a:stCxn id="16" idx="5"/>
          </p:cNvCxnSpPr>
          <p:nvPr/>
        </p:nvCxnSpPr>
        <p:spPr>
          <a:xfrm>
            <a:off x="5219672" y="2458843"/>
            <a:ext cx="609600" cy="7102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C989D8E3-CE4B-4F0C-8BFE-775D295D4415}"/>
              </a:ext>
            </a:extLst>
          </p:cNvPr>
          <p:cNvSpPr/>
          <p:nvPr/>
        </p:nvSpPr>
        <p:spPr>
          <a:xfrm>
            <a:off x="1254111" y="3255912"/>
            <a:ext cx="260350" cy="25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7D8046C7-C3FC-4D02-AB67-9E1CFF3EB46A}"/>
              </a:ext>
            </a:extLst>
          </p:cNvPr>
          <p:cNvCxnSpPr>
            <a:stCxn id="23" idx="3"/>
          </p:cNvCxnSpPr>
          <p:nvPr/>
        </p:nvCxnSpPr>
        <p:spPr>
          <a:xfrm flipH="1">
            <a:off x="644511" y="3472715"/>
            <a:ext cx="647727" cy="7102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7F49DDC-1D04-45FD-A51C-A0E71167715E}"/>
              </a:ext>
            </a:extLst>
          </p:cNvPr>
          <p:cNvCxnSpPr>
            <a:cxnSpLocks/>
            <a:stCxn id="23" idx="5"/>
          </p:cNvCxnSpPr>
          <p:nvPr/>
        </p:nvCxnSpPr>
        <p:spPr>
          <a:xfrm>
            <a:off x="1476334" y="3472715"/>
            <a:ext cx="609600" cy="7102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8EDEC6F-9831-451C-915D-8601CFFFB089}"/>
              </a:ext>
            </a:extLst>
          </p:cNvPr>
          <p:cNvCxnSpPr>
            <a:cxnSpLocks/>
            <a:stCxn id="23" idx="4"/>
          </p:cNvCxnSpPr>
          <p:nvPr/>
        </p:nvCxnSpPr>
        <p:spPr>
          <a:xfrm flipH="1">
            <a:off x="1041346" y="3509912"/>
            <a:ext cx="342940" cy="7264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3ED06B2-65BF-4886-9879-7E24E796826F}"/>
              </a:ext>
            </a:extLst>
          </p:cNvPr>
          <p:cNvCxnSpPr>
            <a:cxnSpLocks/>
            <a:stCxn id="23" idx="4"/>
          </p:cNvCxnSpPr>
          <p:nvPr/>
        </p:nvCxnSpPr>
        <p:spPr>
          <a:xfrm>
            <a:off x="1384286" y="3509912"/>
            <a:ext cx="184096" cy="6731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E02DDF1D-493A-4DE4-B549-1DCF34B385B7}"/>
              </a:ext>
            </a:extLst>
          </p:cNvPr>
          <p:cNvSpPr/>
          <p:nvPr/>
        </p:nvSpPr>
        <p:spPr>
          <a:xfrm>
            <a:off x="3675027" y="2297568"/>
            <a:ext cx="260350" cy="2540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0840E985-C6F5-46BE-836B-746C0635B7D9}"/>
              </a:ext>
            </a:extLst>
          </p:cNvPr>
          <p:cNvCxnSpPr>
            <a:cxnSpLocks/>
            <a:stCxn id="32" idx="3"/>
          </p:cNvCxnSpPr>
          <p:nvPr/>
        </p:nvCxnSpPr>
        <p:spPr>
          <a:xfrm flipH="1">
            <a:off x="3342939" y="2514371"/>
            <a:ext cx="370215" cy="74124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C7E98FC-9006-4B08-B1C6-B31D68463C2D}"/>
              </a:ext>
            </a:extLst>
          </p:cNvPr>
          <p:cNvCxnSpPr>
            <a:cxnSpLocks/>
            <a:stCxn id="32" idx="5"/>
            <a:endCxn id="58" idx="0"/>
          </p:cNvCxnSpPr>
          <p:nvPr/>
        </p:nvCxnSpPr>
        <p:spPr>
          <a:xfrm>
            <a:off x="3897250" y="2514371"/>
            <a:ext cx="264441" cy="7425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9D49BB4-6507-40EA-A43D-00D54D76B18C}"/>
              </a:ext>
            </a:extLst>
          </p:cNvPr>
          <p:cNvCxnSpPr>
            <a:cxnSpLocks/>
            <a:stCxn id="4" idx="4"/>
            <a:endCxn id="32" idx="0"/>
          </p:cNvCxnSpPr>
          <p:nvPr/>
        </p:nvCxnSpPr>
        <p:spPr>
          <a:xfrm flipH="1">
            <a:off x="3805202" y="1732234"/>
            <a:ext cx="38127" cy="56533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1A52D01F-2E37-4082-90A1-23C3A716B0C3}"/>
              </a:ext>
            </a:extLst>
          </p:cNvPr>
          <p:cNvSpPr txBox="1"/>
          <p:nvPr/>
        </p:nvSpPr>
        <p:spPr>
          <a:xfrm>
            <a:off x="2637413" y="1732234"/>
            <a:ext cx="806466" cy="369332"/>
          </a:xfrm>
          <a:prstGeom prst="rect">
            <a:avLst/>
          </a:prstGeom>
          <a:noFill/>
          <a:ln w="28575">
            <a:noFill/>
          </a:ln>
        </p:spPr>
        <p:txBody>
          <a:bodyPr wrap="square" rtlCol="0">
            <a:spAutoFit/>
          </a:bodyPr>
          <a:lstStyle/>
          <a:p>
            <a:r>
              <a:rPr lang="en-US" dirty="0"/>
              <a:t>Latte</a:t>
            </a:r>
          </a:p>
        </p:txBody>
      </p:sp>
      <p:sp>
        <p:nvSpPr>
          <p:cNvPr id="40" name="TextBox 39">
            <a:extLst>
              <a:ext uri="{FF2B5EF4-FFF2-40B4-BE49-F238E27FC236}">
                <a16:creationId xmlns:a16="http://schemas.microsoft.com/office/drawing/2014/main" id="{8B5E8827-C1BB-4A20-AE0B-7685E585F806}"/>
              </a:ext>
            </a:extLst>
          </p:cNvPr>
          <p:cNvSpPr txBox="1"/>
          <p:nvPr/>
        </p:nvSpPr>
        <p:spPr>
          <a:xfrm>
            <a:off x="3261603" y="1842432"/>
            <a:ext cx="1192247" cy="369332"/>
          </a:xfrm>
          <a:prstGeom prst="rect">
            <a:avLst/>
          </a:prstGeom>
          <a:noFill/>
          <a:ln w="28575">
            <a:noFill/>
          </a:ln>
        </p:spPr>
        <p:txBody>
          <a:bodyPr wrap="square" rtlCol="0">
            <a:spAutoFit/>
          </a:bodyPr>
          <a:lstStyle/>
          <a:p>
            <a:r>
              <a:rPr lang="en-US" dirty="0"/>
              <a:t>Americano</a:t>
            </a:r>
          </a:p>
        </p:txBody>
      </p:sp>
      <p:sp>
        <p:nvSpPr>
          <p:cNvPr id="41" name="TextBox 40">
            <a:extLst>
              <a:ext uri="{FF2B5EF4-FFF2-40B4-BE49-F238E27FC236}">
                <a16:creationId xmlns:a16="http://schemas.microsoft.com/office/drawing/2014/main" id="{11D430DB-E923-41DA-98B0-C005D43CB6A9}"/>
              </a:ext>
            </a:extLst>
          </p:cNvPr>
          <p:cNvSpPr txBox="1"/>
          <p:nvPr/>
        </p:nvSpPr>
        <p:spPr>
          <a:xfrm>
            <a:off x="4044247" y="1657766"/>
            <a:ext cx="2278173" cy="369332"/>
          </a:xfrm>
          <a:prstGeom prst="rect">
            <a:avLst/>
          </a:prstGeom>
          <a:noFill/>
          <a:ln w="28575">
            <a:noFill/>
          </a:ln>
        </p:spPr>
        <p:txBody>
          <a:bodyPr wrap="square" rtlCol="0">
            <a:spAutoFit/>
          </a:bodyPr>
          <a:lstStyle/>
          <a:p>
            <a:r>
              <a:rPr lang="en-US" dirty="0"/>
              <a:t>Cappuccino</a:t>
            </a:r>
          </a:p>
        </p:txBody>
      </p:sp>
      <p:sp>
        <p:nvSpPr>
          <p:cNvPr id="42" name="TextBox 41">
            <a:extLst>
              <a:ext uri="{FF2B5EF4-FFF2-40B4-BE49-F238E27FC236}">
                <a16:creationId xmlns:a16="http://schemas.microsoft.com/office/drawing/2014/main" id="{B529D887-0681-4F3F-999A-5812415D73C6}"/>
              </a:ext>
            </a:extLst>
          </p:cNvPr>
          <p:cNvSpPr txBox="1"/>
          <p:nvPr/>
        </p:nvSpPr>
        <p:spPr>
          <a:xfrm>
            <a:off x="1229922" y="2543541"/>
            <a:ext cx="806466" cy="369332"/>
          </a:xfrm>
          <a:prstGeom prst="rect">
            <a:avLst/>
          </a:prstGeom>
          <a:noFill/>
          <a:ln w="28575">
            <a:noFill/>
          </a:ln>
        </p:spPr>
        <p:txBody>
          <a:bodyPr wrap="square" rtlCol="0">
            <a:spAutoFit/>
          </a:bodyPr>
          <a:lstStyle/>
          <a:p>
            <a:r>
              <a:rPr lang="en-US" dirty="0"/>
              <a:t>Iced</a:t>
            </a:r>
          </a:p>
        </p:txBody>
      </p:sp>
      <p:sp>
        <p:nvSpPr>
          <p:cNvPr id="44" name="TextBox 43">
            <a:extLst>
              <a:ext uri="{FF2B5EF4-FFF2-40B4-BE49-F238E27FC236}">
                <a16:creationId xmlns:a16="http://schemas.microsoft.com/office/drawing/2014/main" id="{12607BA6-274F-48A3-B7B3-A33110DE5A44}"/>
              </a:ext>
            </a:extLst>
          </p:cNvPr>
          <p:cNvSpPr txBox="1"/>
          <p:nvPr/>
        </p:nvSpPr>
        <p:spPr>
          <a:xfrm>
            <a:off x="585715" y="3578934"/>
            <a:ext cx="271535" cy="369332"/>
          </a:xfrm>
          <a:prstGeom prst="rect">
            <a:avLst/>
          </a:prstGeom>
          <a:noFill/>
          <a:ln w="28575">
            <a:noFill/>
          </a:ln>
        </p:spPr>
        <p:txBody>
          <a:bodyPr wrap="square" rtlCol="0">
            <a:spAutoFit/>
          </a:bodyPr>
          <a:lstStyle/>
          <a:p>
            <a:r>
              <a:rPr lang="en-US" dirty="0"/>
              <a:t>C</a:t>
            </a:r>
          </a:p>
        </p:txBody>
      </p:sp>
      <p:sp>
        <p:nvSpPr>
          <p:cNvPr id="45" name="TextBox 44">
            <a:extLst>
              <a:ext uri="{FF2B5EF4-FFF2-40B4-BE49-F238E27FC236}">
                <a16:creationId xmlns:a16="http://schemas.microsoft.com/office/drawing/2014/main" id="{5E4223E7-6B4F-4C50-8111-96F89D393823}"/>
              </a:ext>
            </a:extLst>
          </p:cNvPr>
          <p:cNvSpPr txBox="1"/>
          <p:nvPr/>
        </p:nvSpPr>
        <p:spPr>
          <a:xfrm>
            <a:off x="986608" y="3688340"/>
            <a:ext cx="271535" cy="369332"/>
          </a:xfrm>
          <a:prstGeom prst="rect">
            <a:avLst/>
          </a:prstGeom>
          <a:noFill/>
          <a:ln w="28575">
            <a:noFill/>
          </a:ln>
        </p:spPr>
        <p:txBody>
          <a:bodyPr wrap="square" rtlCol="0">
            <a:spAutoFit/>
          </a:bodyPr>
          <a:lstStyle/>
          <a:p>
            <a:r>
              <a:rPr lang="en-US" dirty="0"/>
              <a:t>P</a:t>
            </a:r>
          </a:p>
        </p:txBody>
      </p:sp>
      <p:sp>
        <p:nvSpPr>
          <p:cNvPr id="46" name="TextBox 45">
            <a:extLst>
              <a:ext uri="{FF2B5EF4-FFF2-40B4-BE49-F238E27FC236}">
                <a16:creationId xmlns:a16="http://schemas.microsoft.com/office/drawing/2014/main" id="{5D4C5AE0-5CBB-4841-A468-3C9CD83D0328}"/>
              </a:ext>
            </a:extLst>
          </p:cNvPr>
          <p:cNvSpPr txBox="1"/>
          <p:nvPr/>
        </p:nvSpPr>
        <p:spPr>
          <a:xfrm>
            <a:off x="1340567" y="3639363"/>
            <a:ext cx="271535" cy="369332"/>
          </a:xfrm>
          <a:prstGeom prst="rect">
            <a:avLst/>
          </a:prstGeom>
          <a:noFill/>
          <a:ln w="28575">
            <a:noFill/>
          </a:ln>
        </p:spPr>
        <p:txBody>
          <a:bodyPr wrap="square" rtlCol="0">
            <a:spAutoFit/>
          </a:bodyPr>
          <a:lstStyle/>
          <a:p>
            <a:r>
              <a:rPr lang="en-US" dirty="0"/>
              <a:t>H</a:t>
            </a:r>
          </a:p>
        </p:txBody>
      </p:sp>
      <p:sp>
        <p:nvSpPr>
          <p:cNvPr id="47" name="TextBox 46">
            <a:extLst>
              <a:ext uri="{FF2B5EF4-FFF2-40B4-BE49-F238E27FC236}">
                <a16:creationId xmlns:a16="http://schemas.microsoft.com/office/drawing/2014/main" id="{74114B1C-1187-4130-85B4-094C48590BC4}"/>
              </a:ext>
            </a:extLst>
          </p:cNvPr>
          <p:cNvSpPr txBox="1"/>
          <p:nvPr/>
        </p:nvSpPr>
        <p:spPr>
          <a:xfrm>
            <a:off x="1751626" y="3627937"/>
            <a:ext cx="271535" cy="369332"/>
          </a:xfrm>
          <a:prstGeom prst="rect">
            <a:avLst/>
          </a:prstGeom>
          <a:noFill/>
          <a:ln w="28575">
            <a:noFill/>
          </a:ln>
        </p:spPr>
        <p:txBody>
          <a:bodyPr wrap="square" rtlCol="0">
            <a:spAutoFit/>
          </a:bodyPr>
          <a:lstStyle/>
          <a:p>
            <a:r>
              <a:rPr lang="en-US" dirty="0"/>
              <a:t>G</a:t>
            </a:r>
          </a:p>
        </p:txBody>
      </p:sp>
      <p:sp>
        <p:nvSpPr>
          <p:cNvPr id="5" name="TextBox 4">
            <a:extLst>
              <a:ext uri="{FF2B5EF4-FFF2-40B4-BE49-F238E27FC236}">
                <a16:creationId xmlns:a16="http://schemas.microsoft.com/office/drawing/2014/main" id="{3C19E8C2-718B-AB53-18AD-7DDDEF57353D}"/>
              </a:ext>
            </a:extLst>
          </p:cNvPr>
          <p:cNvSpPr txBox="1"/>
          <p:nvPr/>
        </p:nvSpPr>
        <p:spPr>
          <a:xfrm>
            <a:off x="3008523" y="2573433"/>
            <a:ext cx="806466" cy="369332"/>
          </a:xfrm>
          <a:prstGeom prst="rect">
            <a:avLst/>
          </a:prstGeom>
          <a:noFill/>
          <a:ln w="28575">
            <a:noFill/>
          </a:ln>
        </p:spPr>
        <p:txBody>
          <a:bodyPr wrap="square" rtlCol="0">
            <a:spAutoFit/>
          </a:bodyPr>
          <a:lstStyle/>
          <a:p>
            <a:r>
              <a:rPr lang="en-US" dirty="0"/>
              <a:t>Iced</a:t>
            </a:r>
          </a:p>
        </p:txBody>
      </p:sp>
      <p:sp>
        <p:nvSpPr>
          <p:cNvPr id="8" name="TextBox 7">
            <a:extLst>
              <a:ext uri="{FF2B5EF4-FFF2-40B4-BE49-F238E27FC236}">
                <a16:creationId xmlns:a16="http://schemas.microsoft.com/office/drawing/2014/main" id="{1A062F25-11AE-B48B-E157-48D7730015BE}"/>
              </a:ext>
            </a:extLst>
          </p:cNvPr>
          <p:cNvSpPr txBox="1"/>
          <p:nvPr/>
        </p:nvSpPr>
        <p:spPr>
          <a:xfrm>
            <a:off x="2269434" y="2629325"/>
            <a:ext cx="956376" cy="369332"/>
          </a:xfrm>
          <a:prstGeom prst="rect">
            <a:avLst/>
          </a:prstGeom>
          <a:noFill/>
          <a:ln w="28575">
            <a:noFill/>
          </a:ln>
        </p:spPr>
        <p:txBody>
          <a:bodyPr wrap="square" rtlCol="0">
            <a:spAutoFit/>
          </a:bodyPr>
          <a:lstStyle/>
          <a:p>
            <a:r>
              <a:rPr lang="en-US" dirty="0"/>
              <a:t>Hot</a:t>
            </a:r>
          </a:p>
        </p:txBody>
      </p:sp>
      <p:sp>
        <p:nvSpPr>
          <p:cNvPr id="9" name="TextBox 8">
            <a:extLst>
              <a:ext uri="{FF2B5EF4-FFF2-40B4-BE49-F238E27FC236}">
                <a16:creationId xmlns:a16="http://schemas.microsoft.com/office/drawing/2014/main" id="{ABDE9D34-A2D2-2268-BE2D-A7E48151B822}"/>
              </a:ext>
            </a:extLst>
          </p:cNvPr>
          <p:cNvSpPr txBox="1"/>
          <p:nvPr/>
        </p:nvSpPr>
        <p:spPr>
          <a:xfrm>
            <a:off x="4493242" y="2550613"/>
            <a:ext cx="806466" cy="369332"/>
          </a:xfrm>
          <a:prstGeom prst="rect">
            <a:avLst/>
          </a:prstGeom>
          <a:noFill/>
          <a:ln w="28575">
            <a:noFill/>
          </a:ln>
        </p:spPr>
        <p:txBody>
          <a:bodyPr wrap="square" rtlCol="0">
            <a:spAutoFit/>
          </a:bodyPr>
          <a:lstStyle/>
          <a:p>
            <a:r>
              <a:rPr lang="en-US" dirty="0"/>
              <a:t>Iced</a:t>
            </a:r>
          </a:p>
        </p:txBody>
      </p:sp>
      <p:sp>
        <p:nvSpPr>
          <p:cNvPr id="13" name="TextBox 12">
            <a:extLst>
              <a:ext uri="{FF2B5EF4-FFF2-40B4-BE49-F238E27FC236}">
                <a16:creationId xmlns:a16="http://schemas.microsoft.com/office/drawing/2014/main" id="{B6CCFFE9-981F-AD0C-C86C-6570F19D2C65}"/>
              </a:ext>
            </a:extLst>
          </p:cNvPr>
          <p:cNvSpPr txBox="1"/>
          <p:nvPr/>
        </p:nvSpPr>
        <p:spPr>
          <a:xfrm>
            <a:off x="5454072" y="2516864"/>
            <a:ext cx="956376" cy="369332"/>
          </a:xfrm>
          <a:prstGeom prst="rect">
            <a:avLst/>
          </a:prstGeom>
          <a:noFill/>
          <a:ln w="28575">
            <a:noFill/>
          </a:ln>
        </p:spPr>
        <p:txBody>
          <a:bodyPr wrap="square" rtlCol="0">
            <a:spAutoFit/>
          </a:bodyPr>
          <a:lstStyle/>
          <a:p>
            <a:r>
              <a:rPr lang="en-US" dirty="0"/>
              <a:t>Hot</a:t>
            </a:r>
          </a:p>
        </p:txBody>
      </p:sp>
      <p:pic>
        <p:nvPicPr>
          <p:cNvPr id="15" name="Picture 14" descr="A coffee cup with a lid&#10;&#10;Description automatically generated">
            <a:extLst>
              <a:ext uri="{FF2B5EF4-FFF2-40B4-BE49-F238E27FC236}">
                <a16:creationId xmlns:a16="http://schemas.microsoft.com/office/drawing/2014/main" id="{66B1ED5F-2FA9-7DE0-8C45-D7889C34F8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766" y="4274605"/>
            <a:ext cx="502484" cy="502484"/>
          </a:xfrm>
          <a:prstGeom prst="rect">
            <a:avLst/>
          </a:prstGeom>
        </p:spPr>
      </p:pic>
      <p:pic>
        <p:nvPicPr>
          <p:cNvPr id="19" name="Picture 18" descr="A coffee cup with a lid&#10;&#10;Description automatically generated">
            <a:extLst>
              <a:ext uri="{FF2B5EF4-FFF2-40B4-BE49-F238E27FC236}">
                <a16:creationId xmlns:a16="http://schemas.microsoft.com/office/drawing/2014/main" id="{86424330-C26F-A7D9-3A7E-B23B433D66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868" y="4327499"/>
            <a:ext cx="502484" cy="502484"/>
          </a:xfrm>
          <a:prstGeom prst="rect">
            <a:avLst/>
          </a:prstGeom>
        </p:spPr>
      </p:pic>
      <p:pic>
        <p:nvPicPr>
          <p:cNvPr id="20" name="Picture 19" descr="A coffee cup with a lid&#10;&#10;Description automatically generated">
            <a:extLst>
              <a:ext uri="{FF2B5EF4-FFF2-40B4-BE49-F238E27FC236}">
                <a16:creationId xmlns:a16="http://schemas.microsoft.com/office/drawing/2014/main" id="{52A70564-41C3-5E4D-F926-3E1E11C2A3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2358" y="4234849"/>
            <a:ext cx="502484" cy="502484"/>
          </a:xfrm>
          <a:prstGeom prst="rect">
            <a:avLst/>
          </a:prstGeom>
        </p:spPr>
      </p:pic>
      <p:pic>
        <p:nvPicPr>
          <p:cNvPr id="21" name="Picture 20" descr="A coffee cup with a lid&#10;&#10;Description automatically generated">
            <a:extLst>
              <a:ext uri="{FF2B5EF4-FFF2-40B4-BE49-F238E27FC236}">
                <a16:creationId xmlns:a16="http://schemas.microsoft.com/office/drawing/2014/main" id="{EF3965D6-0C07-2D38-BD7B-A606EDD360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0848" y="4242646"/>
            <a:ext cx="502484" cy="502484"/>
          </a:xfrm>
          <a:prstGeom prst="rect">
            <a:avLst/>
          </a:prstGeom>
        </p:spPr>
      </p:pic>
      <p:sp>
        <p:nvSpPr>
          <p:cNvPr id="22" name="Oval 21">
            <a:extLst>
              <a:ext uri="{FF2B5EF4-FFF2-40B4-BE49-F238E27FC236}">
                <a16:creationId xmlns:a16="http://schemas.microsoft.com/office/drawing/2014/main" id="{C1FB31FC-D8D3-633C-FEBA-FDA72E802987}"/>
              </a:ext>
            </a:extLst>
          </p:cNvPr>
          <p:cNvSpPr/>
          <p:nvPr/>
        </p:nvSpPr>
        <p:spPr>
          <a:xfrm>
            <a:off x="5741993" y="3162549"/>
            <a:ext cx="260350" cy="25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D662D97E-3162-657A-1250-F221604D8FE5}"/>
              </a:ext>
            </a:extLst>
          </p:cNvPr>
          <p:cNvCxnSpPr>
            <a:stCxn id="22" idx="3"/>
          </p:cNvCxnSpPr>
          <p:nvPr/>
        </p:nvCxnSpPr>
        <p:spPr>
          <a:xfrm flipH="1">
            <a:off x="5132393" y="3379352"/>
            <a:ext cx="647727" cy="7102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13F470D-ECB1-7427-67F8-065F658D10D6}"/>
              </a:ext>
            </a:extLst>
          </p:cNvPr>
          <p:cNvCxnSpPr>
            <a:cxnSpLocks/>
            <a:stCxn id="22" idx="5"/>
          </p:cNvCxnSpPr>
          <p:nvPr/>
        </p:nvCxnSpPr>
        <p:spPr>
          <a:xfrm>
            <a:off x="5964216" y="3379352"/>
            <a:ext cx="609600" cy="7102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330B34B-5695-ED98-5A3D-34BC0E65750F}"/>
              </a:ext>
            </a:extLst>
          </p:cNvPr>
          <p:cNvCxnSpPr>
            <a:cxnSpLocks/>
            <a:stCxn id="22" idx="4"/>
          </p:cNvCxnSpPr>
          <p:nvPr/>
        </p:nvCxnSpPr>
        <p:spPr>
          <a:xfrm flipH="1">
            <a:off x="5529228" y="3416549"/>
            <a:ext cx="342940" cy="7264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C68CA82-33F9-442E-9C66-949CBBB2531C}"/>
              </a:ext>
            </a:extLst>
          </p:cNvPr>
          <p:cNvCxnSpPr>
            <a:cxnSpLocks/>
            <a:stCxn id="22" idx="4"/>
          </p:cNvCxnSpPr>
          <p:nvPr/>
        </p:nvCxnSpPr>
        <p:spPr>
          <a:xfrm>
            <a:off x="5872168" y="3416549"/>
            <a:ext cx="184096" cy="6731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97E901A7-027B-8E68-DA89-A124EF6CB6B7}"/>
              </a:ext>
            </a:extLst>
          </p:cNvPr>
          <p:cNvSpPr txBox="1"/>
          <p:nvPr/>
        </p:nvSpPr>
        <p:spPr>
          <a:xfrm>
            <a:off x="5073597" y="3485571"/>
            <a:ext cx="271535" cy="369332"/>
          </a:xfrm>
          <a:prstGeom prst="rect">
            <a:avLst/>
          </a:prstGeom>
          <a:noFill/>
          <a:ln w="28575">
            <a:noFill/>
          </a:ln>
        </p:spPr>
        <p:txBody>
          <a:bodyPr wrap="square" rtlCol="0">
            <a:spAutoFit/>
          </a:bodyPr>
          <a:lstStyle/>
          <a:p>
            <a:r>
              <a:rPr lang="en-US" dirty="0"/>
              <a:t>C</a:t>
            </a:r>
          </a:p>
        </p:txBody>
      </p:sp>
      <p:sp>
        <p:nvSpPr>
          <p:cNvPr id="37" name="TextBox 36">
            <a:extLst>
              <a:ext uri="{FF2B5EF4-FFF2-40B4-BE49-F238E27FC236}">
                <a16:creationId xmlns:a16="http://schemas.microsoft.com/office/drawing/2014/main" id="{7E4EBEB0-46A9-7391-D31E-E096FC210175}"/>
              </a:ext>
            </a:extLst>
          </p:cNvPr>
          <p:cNvSpPr txBox="1"/>
          <p:nvPr/>
        </p:nvSpPr>
        <p:spPr>
          <a:xfrm>
            <a:off x="5474490" y="3594977"/>
            <a:ext cx="271535" cy="369332"/>
          </a:xfrm>
          <a:prstGeom prst="rect">
            <a:avLst/>
          </a:prstGeom>
          <a:noFill/>
          <a:ln w="28575">
            <a:noFill/>
          </a:ln>
        </p:spPr>
        <p:txBody>
          <a:bodyPr wrap="square" rtlCol="0">
            <a:spAutoFit/>
          </a:bodyPr>
          <a:lstStyle/>
          <a:p>
            <a:r>
              <a:rPr lang="en-US" dirty="0"/>
              <a:t>P</a:t>
            </a:r>
          </a:p>
        </p:txBody>
      </p:sp>
      <p:sp>
        <p:nvSpPr>
          <p:cNvPr id="38" name="TextBox 37">
            <a:extLst>
              <a:ext uri="{FF2B5EF4-FFF2-40B4-BE49-F238E27FC236}">
                <a16:creationId xmlns:a16="http://schemas.microsoft.com/office/drawing/2014/main" id="{0C3450E8-C0D1-F445-3C86-AC2DF6280BD4}"/>
              </a:ext>
            </a:extLst>
          </p:cNvPr>
          <p:cNvSpPr txBox="1"/>
          <p:nvPr/>
        </p:nvSpPr>
        <p:spPr>
          <a:xfrm>
            <a:off x="5828449" y="3546000"/>
            <a:ext cx="271535" cy="369332"/>
          </a:xfrm>
          <a:prstGeom prst="rect">
            <a:avLst/>
          </a:prstGeom>
          <a:noFill/>
          <a:ln w="28575">
            <a:noFill/>
          </a:ln>
        </p:spPr>
        <p:txBody>
          <a:bodyPr wrap="square" rtlCol="0">
            <a:spAutoFit/>
          </a:bodyPr>
          <a:lstStyle/>
          <a:p>
            <a:r>
              <a:rPr lang="en-US" dirty="0"/>
              <a:t>H</a:t>
            </a:r>
          </a:p>
        </p:txBody>
      </p:sp>
      <p:sp>
        <p:nvSpPr>
          <p:cNvPr id="48" name="TextBox 47">
            <a:extLst>
              <a:ext uri="{FF2B5EF4-FFF2-40B4-BE49-F238E27FC236}">
                <a16:creationId xmlns:a16="http://schemas.microsoft.com/office/drawing/2014/main" id="{06D2FBBE-0DA7-58AF-35A7-C8219814224D}"/>
              </a:ext>
            </a:extLst>
          </p:cNvPr>
          <p:cNvSpPr txBox="1"/>
          <p:nvPr/>
        </p:nvSpPr>
        <p:spPr>
          <a:xfrm>
            <a:off x="6239508" y="3534574"/>
            <a:ext cx="271535" cy="369332"/>
          </a:xfrm>
          <a:prstGeom prst="rect">
            <a:avLst/>
          </a:prstGeom>
          <a:noFill/>
          <a:ln w="28575">
            <a:noFill/>
          </a:ln>
        </p:spPr>
        <p:txBody>
          <a:bodyPr wrap="square" rtlCol="0">
            <a:spAutoFit/>
          </a:bodyPr>
          <a:lstStyle/>
          <a:p>
            <a:r>
              <a:rPr lang="en-US" dirty="0"/>
              <a:t>G</a:t>
            </a:r>
          </a:p>
        </p:txBody>
      </p:sp>
      <p:pic>
        <p:nvPicPr>
          <p:cNvPr id="49" name="Picture 48" descr="A coffee cup with a lid&#10;&#10;Description automatically generated">
            <a:extLst>
              <a:ext uri="{FF2B5EF4-FFF2-40B4-BE49-F238E27FC236}">
                <a16:creationId xmlns:a16="http://schemas.microsoft.com/office/drawing/2014/main" id="{E150EFDC-9A86-0DA0-211B-DCCCCBC20C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2648" y="4181242"/>
            <a:ext cx="502484" cy="502484"/>
          </a:xfrm>
          <a:prstGeom prst="rect">
            <a:avLst/>
          </a:prstGeom>
        </p:spPr>
      </p:pic>
      <p:pic>
        <p:nvPicPr>
          <p:cNvPr id="50" name="Picture 49" descr="A coffee cup with a lid&#10;&#10;Description automatically generated">
            <a:extLst>
              <a:ext uri="{FF2B5EF4-FFF2-40B4-BE49-F238E27FC236}">
                <a16:creationId xmlns:a16="http://schemas.microsoft.com/office/drawing/2014/main" id="{6C166420-3839-2E71-9191-698EAF5A6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1750" y="4234136"/>
            <a:ext cx="502484" cy="502484"/>
          </a:xfrm>
          <a:prstGeom prst="rect">
            <a:avLst/>
          </a:prstGeom>
        </p:spPr>
      </p:pic>
      <p:pic>
        <p:nvPicPr>
          <p:cNvPr id="51" name="Picture 50" descr="A coffee cup with a lid&#10;&#10;Description automatically generated">
            <a:extLst>
              <a:ext uri="{FF2B5EF4-FFF2-40B4-BE49-F238E27FC236}">
                <a16:creationId xmlns:a16="http://schemas.microsoft.com/office/drawing/2014/main" id="{666EC721-ABCF-8C66-2462-1BEF3B73B0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0240" y="4141486"/>
            <a:ext cx="502484" cy="502484"/>
          </a:xfrm>
          <a:prstGeom prst="rect">
            <a:avLst/>
          </a:prstGeom>
        </p:spPr>
      </p:pic>
      <p:pic>
        <p:nvPicPr>
          <p:cNvPr id="52" name="Picture 51" descr="A coffee cup with a lid&#10;&#10;Description automatically generated">
            <a:extLst>
              <a:ext uri="{FF2B5EF4-FFF2-40B4-BE49-F238E27FC236}">
                <a16:creationId xmlns:a16="http://schemas.microsoft.com/office/drawing/2014/main" id="{AAE4BFD9-CF97-F286-34B5-DEB63AFD1D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8730" y="4149283"/>
            <a:ext cx="502484" cy="502484"/>
          </a:xfrm>
          <a:prstGeom prst="rect">
            <a:avLst/>
          </a:prstGeom>
        </p:spPr>
      </p:pic>
      <p:sp>
        <p:nvSpPr>
          <p:cNvPr id="54" name="TextBox 53">
            <a:extLst>
              <a:ext uri="{FF2B5EF4-FFF2-40B4-BE49-F238E27FC236}">
                <a16:creationId xmlns:a16="http://schemas.microsoft.com/office/drawing/2014/main" id="{92AC47DE-B060-A0F9-F3FB-356791ACE320}"/>
              </a:ext>
            </a:extLst>
          </p:cNvPr>
          <p:cNvSpPr txBox="1"/>
          <p:nvPr/>
        </p:nvSpPr>
        <p:spPr>
          <a:xfrm>
            <a:off x="4121753" y="2692084"/>
            <a:ext cx="956376" cy="369332"/>
          </a:xfrm>
          <a:prstGeom prst="rect">
            <a:avLst/>
          </a:prstGeom>
          <a:noFill/>
          <a:ln w="28575">
            <a:noFill/>
          </a:ln>
        </p:spPr>
        <p:txBody>
          <a:bodyPr wrap="square" rtlCol="0">
            <a:spAutoFit/>
          </a:bodyPr>
          <a:lstStyle/>
          <a:p>
            <a:r>
              <a:rPr lang="en-US" dirty="0"/>
              <a:t>Hot</a:t>
            </a:r>
          </a:p>
        </p:txBody>
      </p:sp>
      <p:sp>
        <p:nvSpPr>
          <p:cNvPr id="56" name="Oval 55">
            <a:extLst>
              <a:ext uri="{FF2B5EF4-FFF2-40B4-BE49-F238E27FC236}">
                <a16:creationId xmlns:a16="http://schemas.microsoft.com/office/drawing/2014/main" id="{74882ABE-4E09-F974-C37F-E532503C3675}"/>
              </a:ext>
            </a:extLst>
          </p:cNvPr>
          <p:cNvSpPr/>
          <p:nvPr/>
        </p:nvSpPr>
        <p:spPr>
          <a:xfrm>
            <a:off x="2647875" y="3248909"/>
            <a:ext cx="260350" cy="25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85DA98-177E-BDE1-694A-45D07572F595}"/>
              </a:ext>
            </a:extLst>
          </p:cNvPr>
          <p:cNvSpPr/>
          <p:nvPr/>
        </p:nvSpPr>
        <p:spPr>
          <a:xfrm>
            <a:off x="3209816" y="3248909"/>
            <a:ext cx="260350" cy="25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1668D04-C227-12F6-8E03-9F9DB6741320}"/>
              </a:ext>
            </a:extLst>
          </p:cNvPr>
          <p:cNvSpPr/>
          <p:nvPr/>
        </p:nvSpPr>
        <p:spPr>
          <a:xfrm>
            <a:off x="4031516" y="3256916"/>
            <a:ext cx="260350" cy="25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59A03237-A114-C421-B873-05727052C028}"/>
              </a:ext>
            </a:extLst>
          </p:cNvPr>
          <p:cNvSpPr/>
          <p:nvPr/>
        </p:nvSpPr>
        <p:spPr>
          <a:xfrm>
            <a:off x="4445005" y="3231173"/>
            <a:ext cx="260350" cy="25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73452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EF8A8-64B6-44E7-BA93-4CA16AF25C62}"/>
              </a:ext>
            </a:extLst>
          </p:cNvPr>
          <p:cNvSpPr>
            <a:spLocks noGrp="1"/>
          </p:cNvSpPr>
          <p:nvPr>
            <p:ph type="title"/>
          </p:nvPr>
        </p:nvSpPr>
        <p:spPr/>
        <p:txBody>
          <a:bodyPr/>
          <a:lstStyle/>
          <a:p>
            <a:r>
              <a:rPr lang="en-US" dirty="0"/>
              <a:t>Counting Rule #2 (coffee)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850CD2-C4AA-46B7-9B74-D4F4E2EF6FBD}"/>
                  </a:ext>
                </a:extLst>
              </p:cNvPr>
              <p:cNvSpPr>
                <a:spLocks noGrp="1"/>
              </p:cNvSpPr>
              <p:nvPr>
                <p:ph idx="1"/>
              </p:nvPr>
            </p:nvSpPr>
            <p:spPr>
              <a:xfrm>
                <a:off x="7461250" y="1205068"/>
                <a:ext cx="4301248" cy="4845504"/>
              </a:xfrm>
            </p:spPr>
            <p:txBody>
              <a:bodyPr/>
              <a:lstStyle/>
              <a:p>
                <a:r>
                  <a:rPr lang="en-US" b="1" dirty="0"/>
                  <a:t>Step 1: </a:t>
                </a:r>
                <a:r>
                  <a:rPr lang="en-US" dirty="0"/>
                  <a:t>choose one of the </a:t>
                </a:r>
                <a:r>
                  <a:rPr lang="en-US" u="sng" dirty="0"/>
                  <a:t>three</a:t>
                </a:r>
                <a:r>
                  <a:rPr lang="en-US" dirty="0"/>
                  <a:t> bases.</a:t>
                </a:r>
              </a:p>
              <a:p>
                <a:r>
                  <a:rPr lang="en-US" b="1" dirty="0"/>
                  <a:t>Step 2:</a:t>
                </a:r>
                <a:r>
                  <a:rPr lang="en-US" dirty="0"/>
                  <a:t> regardless of step 1, choose one of the </a:t>
                </a:r>
                <a:r>
                  <a:rPr lang="en-US" u="sng" dirty="0"/>
                  <a:t>two</a:t>
                </a:r>
                <a:r>
                  <a:rPr lang="en-US" dirty="0"/>
                  <a:t> preparations.</a:t>
                </a:r>
              </a:p>
              <a:p>
                <a:r>
                  <a:rPr lang="en-US" b="1" dirty="0"/>
                  <a:t>Step 3:</a:t>
                </a:r>
                <a:r>
                  <a:rPr lang="en-US" dirty="0"/>
                  <a:t> regardless of steps 1 and 2, choose one of the </a:t>
                </a:r>
                <a:r>
                  <a:rPr lang="en-US" u="sng" dirty="0"/>
                  <a:t>four</a:t>
                </a:r>
                <a:r>
                  <a:rPr lang="en-US" dirty="0"/>
                  <a:t> syrups.</a:t>
                </a:r>
              </a:p>
              <a:p>
                <a14:m>
                  <m:oMath xmlns:m="http://schemas.openxmlformats.org/officeDocument/2006/math">
                    <m:r>
                      <a:rPr lang="en-US" b="0" i="1" smtClean="0">
                        <a:latin typeface="Cambria Math" panose="02040503050406030204" pitchFamily="18" charset="0"/>
                      </a:rPr>
                      <m:t>3⋅2⋅4=24</m:t>
                    </m:r>
                  </m:oMath>
                </a14:m>
                <a:r>
                  <a:rPr lang="en-US" dirty="0"/>
                  <a:t>.</a:t>
                </a:r>
              </a:p>
            </p:txBody>
          </p:sp>
        </mc:Choice>
        <mc:Fallback xmlns="">
          <p:sp>
            <p:nvSpPr>
              <p:cNvPr id="3" name="Content Placeholder 2">
                <a:extLst>
                  <a:ext uri="{FF2B5EF4-FFF2-40B4-BE49-F238E27FC236}">
                    <a16:creationId xmlns:a16="http://schemas.microsoft.com/office/drawing/2014/main" id="{B7850CD2-C4AA-46B7-9B74-D4F4E2EF6FBD}"/>
                  </a:ext>
                </a:extLst>
              </p:cNvPr>
              <p:cNvSpPr>
                <a:spLocks noGrp="1" noRot="1" noChangeAspect="1" noMove="1" noResize="1" noEditPoints="1" noAdjustHandles="1" noChangeArrowheads="1" noChangeShapeType="1" noTextEdit="1"/>
              </p:cNvSpPr>
              <p:nvPr>
                <p:ph idx="1"/>
              </p:nvPr>
            </p:nvSpPr>
            <p:spPr>
              <a:xfrm>
                <a:off x="7461250" y="1205068"/>
                <a:ext cx="4301248" cy="4845504"/>
              </a:xfrm>
              <a:blipFill>
                <a:blip r:embed="rId3"/>
                <a:stretch>
                  <a:fillRect l="-1841" t="-2264" r="-3824"/>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94199B34-C362-48F7-B2CD-D627092EF869}"/>
              </a:ext>
            </a:extLst>
          </p:cNvPr>
          <p:cNvSpPr/>
          <p:nvPr/>
        </p:nvSpPr>
        <p:spPr>
          <a:xfrm>
            <a:off x="3713154" y="1478234"/>
            <a:ext cx="260350" cy="2540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E6A0F064-6B18-4D40-AA1C-316DF3CA9A60}"/>
              </a:ext>
            </a:extLst>
          </p:cNvPr>
          <p:cNvCxnSpPr>
            <a:cxnSpLocks/>
            <a:stCxn id="4" idx="3"/>
            <a:endCxn id="10" idx="7"/>
          </p:cNvCxnSpPr>
          <p:nvPr/>
        </p:nvCxnSpPr>
        <p:spPr>
          <a:xfrm flipH="1">
            <a:off x="2216109" y="1695037"/>
            <a:ext cx="1535172" cy="64971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5BAD80D-93E5-49C4-83CB-1B07C740E000}"/>
              </a:ext>
            </a:extLst>
          </p:cNvPr>
          <p:cNvCxnSpPr>
            <a:cxnSpLocks/>
            <a:stCxn id="4" idx="5"/>
            <a:endCxn id="16" idx="0"/>
          </p:cNvCxnSpPr>
          <p:nvPr/>
        </p:nvCxnSpPr>
        <p:spPr>
          <a:xfrm>
            <a:off x="3935377" y="1695037"/>
            <a:ext cx="1192247" cy="54700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B9CA6C2C-6025-4C0B-BA49-77BA33D48539}"/>
              </a:ext>
            </a:extLst>
          </p:cNvPr>
          <p:cNvSpPr/>
          <p:nvPr/>
        </p:nvSpPr>
        <p:spPr>
          <a:xfrm>
            <a:off x="1993886" y="2307559"/>
            <a:ext cx="260350" cy="2540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524BF132-017F-4411-9711-1D8E4C4FAAB7}"/>
              </a:ext>
            </a:extLst>
          </p:cNvPr>
          <p:cNvCxnSpPr>
            <a:stCxn id="10" idx="3"/>
          </p:cNvCxnSpPr>
          <p:nvPr/>
        </p:nvCxnSpPr>
        <p:spPr>
          <a:xfrm flipH="1">
            <a:off x="1384286" y="2524362"/>
            <a:ext cx="647727" cy="7102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36A6DA9-3098-4D03-8276-725507C78038}"/>
              </a:ext>
            </a:extLst>
          </p:cNvPr>
          <p:cNvCxnSpPr>
            <a:cxnSpLocks/>
            <a:stCxn id="10" idx="5"/>
            <a:endCxn id="56" idx="0"/>
          </p:cNvCxnSpPr>
          <p:nvPr/>
        </p:nvCxnSpPr>
        <p:spPr>
          <a:xfrm>
            <a:off x="2216109" y="2524362"/>
            <a:ext cx="561941" cy="7245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311A9872-1954-44B3-BF5B-6B27E9621D45}"/>
              </a:ext>
            </a:extLst>
          </p:cNvPr>
          <p:cNvSpPr/>
          <p:nvPr/>
        </p:nvSpPr>
        <p:spPr>
          <a:xfrm>
            <a:off x="4997449" y="2242040"/>
            <a:ext cx="260350" cy="2540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C2A0E0FC-6AD0-44B2-9C0E-FEF4D51330BE}"/>
              </a:ext>
            </a:extLst>
          </p:cNvPr>
          <p:cNvCxnSpPr>
            <a:cxnSpLocks/>
            <a:stCxn id="16" idx="3"/>
            <a:endCxn id="61" idx="0"/>
          </p:cNvCxnSpPr>
          <p:nvPr/>
        </p:nvCxnSpPr>
        <p:spPr>
          <a:xfrm flipH="1">
            <a:off x="4575180" y="2458843"/>
            <a:ext cx="460396" cy="7723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A228837-CD96-49A8-BF87-C05F379E2B68}"/>
              </a:ext>
            </a:extLst>
          </p:cNvPr>
          <p:cNvCxnSpPr>
            <a:cxnSpLocks/>
            <a:stCxn id="16" idx="5"/>
          </p:cNvCxnSpPr>
          <p:nvPr/>
        </p:nvCxnSpPr>
        <p:spPr>
          <a:xfrm>
            <a:off x="5219672" y="2458843"/>
            <a:ext cx="609600" cy="7102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C989D8E3-CE4B-4F0C-8BFE-775D295D4415}"/>
              </a:ext>
            </a:extLst>
          </p:cNvPr>
          <p:cNvSpPr/>
          <p:nvPr/>
        </p:nvSpPr>
        <p:spPr>
          <a:xfrm>
            <a:off x="1254111" y="3255912"/>
            <a:ext cx="260350" cy="25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7D8046C7-C3FC-4D02-AB67-9E1CFF3EB46A}"/>
              </a:ext>
            </a:extLst>
          </p:cNvPr>
          <p:cNvCxnSpPr>
            <a:stCxn id="23" idx="3"/>
          </p:cNvCxnSpPr>
          <p:nvPr/>
        </p:nvCxnSpPr>
        <p:spPr>
          <a:xfrm flipH="1">
            <a:off x="644511" y="3472715"/>
            <a:ext cx="647727" cy="7102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7F49DDC-1D04-45FD-A51C-A0E71167715E}"/>
              </a:ext>
            </a:extLst>
          </p:cNvPr>
          <p:cNvCxnSpPr>
            <a:cxnSpLocks/>
            <a:stCxn id="23" idx="5"/>
          </p:cNvCxnSpPr>
          <p:nvPr/>
        </p:nvCxnSpPr>
        <p:spPr>
          <a:xfrm>
            <a:off x="1476334" y="3472715"/>
            <a:ext cx="609600" cy="7102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8EDEC6F-9831-451C-915D-8601CFFFB089}"/>
              </a:ext>
            </a:extLst>
          </p:cNvPr>
          <p:cNvCxnSpPr>
            <a:cxnSpLocks/>
            <a:stCxn id="23" idx="4"/>
          </p:cNvCxnSpPr>
          <p:nvPr/>
        </p:nvCxnSpPr>
        <p:spPr>
          <a:xfrm flipH="1">
            <a:off x="1041346" y="3509912"/>
            <a:ext cx="342940" cy="7264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3ED06B2-65BF-4886-9879-7E24E796826F}"/>
              </a:ext>
            </a:extLst>
          </p:cNvPr>
          <p:cNvCxnSpPr>
            <a:cxnSpLocks/>
            <a:stCxn id="23" idx="4"/>
          </p:cNvCxnSpPr>
          <p:nvPr/>
        </p:nvCxnSpPr>
        <p:spPr>
          <a:xfrm>
            <a:off x="1384286" y="3509912"/>
            <a:ext cx="184096" cy="6731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E02DDF1D-493A-4DE4-B549-1DCF34B385B7}"/>
              </a:ext>
            </a:extLst>
          </p:cNvPr>
          <p:cNvSpPr/>
          <p:nvPr/>
        </p:nvSpPr>
        <p:spPr>
          <a:xfrm>
            <a:off x="3675027" y="2297568"/>
            <a:ext cx="260350" cy="2540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0840E985-C6F5-46BE-836B-746C0635B7D9}"/>
              </a:ext>
            </a:extLst>
          </p:cNvPr>
          <p:cNvCxnSpPr>
            <a:cxnSpLocks/>
            <a:stCxn id="32" idx="3"/>
          </p:cNvCxnSpPr>
          <p:nvPr/>
        </p:nvCxnSpPr>
        <p:spPr>
          <a:xfrm flipH="1">
            <a:off x="3342939" y="2514371"/>
            <a:ext cx="370215" cy="74124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C7E98FC-9006-4B08-B1C6-B31D68463C2D}"/>
              </a:ext>
            </a:extLst>
          </p:cNvPr>
          <p:cNvCxnSpPr>
            <a:cxnSpLocks/>
            <a:stCxn id="32" idx="5"/>
            <a:endCxn id="58" idx="0"/>
          </p:cNvCxnSpPr>
          <p:nvPr/>
        </p:nvCxnSpPr>
        <p:spPr>
          <a:xfrm>
            <a:off x="3897250" y="2514371"/>
            <a:ext cx="264441" cy="7425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9D49BB4-6507-40EA-A43D-00D54D76B18C}"/>
              </a:ext>
            </a:extLst>
          </p:cNvPr>
          <p:cNvCxnSpPr>
            <a:cxnSpLocks/>
            <a:stCxn id="4" idx="4"/>
            <a:endCxn id="32" idx="0"/>
          </p:cNvCxnSpPr>
          <p:nvPr/>
        </p:nvCxnSpPr>
        <p:spPr>
          <a:xfrm flipH="1">
            <a:off x="3805202" y="1732234"/>
            <a:ext cx="38127" cy="56533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1A52D01F-2E37-4082-90A1-23C3A716B0C3}"/>
              </a:ext>
            </a:extLst>
          </p:cNvPr>
          <p:cNvSpPr txBox="1"/>
          <p:nvPr/>
        </p:nvSpPr>
        <p:spPr>
          <a:xfrm>
            <a:off x="2637413" y="1732234"/>
            <a:ext cx="806466" cy="369332"/>
          </a:xfrm>
          <a:prstGeom prst="rect">
            <a:avLst/>
          </a:prstGeom>
          <a:noFill/>
          <a:ln w="28575">
            <a:noFill/>
          </a:ln>
        </p:spPr>
        <p:txBody>
          <a:bodyPr wrap="square" rtlCol="0">
            <a:spAutoFit/>
          </a:bodyPr>
          <a:lstStyle/>
          <a:p>
            <a:r>
              <a:rPr lang="en-US" dirty="0"/>
              <a:t>Latte</a:t>
            </a:r>
          </a:p>
        </p:txBody>
      </p:sp>
      <p:sp>
        <p:nvSpPr>
          <p:cNvPr id="40" name="TextBox 39">
            <a:extLst>
              <a:ext uri="{FF2B5EF4-FFF2-40B4-BE49-F238E27FC236}">
                <a16:creationId xmlns:a16="http://schemas.microsoft.com/office/drawing/2014/main" id="{8B5E8827-C1BB-4A20-AE0B-7685E585F806}"/>
              </a:ext>
            </a:extLst>
          </p:cNvPr>
          <p:cNvSpPr txBox="1"/>
          <p:nvPr/>
        </p:nvSpPr>
        <p:spPr>
          <a:xfrm>
            <a:off x="3261603" y="1842432"/>
            <a:ext cx="1192247" cy="369332"/>
          </a:xfrm>
          <a:prstGeom prst="rect">
            <a:avLst/>
          </a:prstGeom>
          <a:noFill/>
          <a:ln w="28575">
            <a:noFill/>
          </a:ln>
        </p:spPr>
        <p:txBody>
          <a:bodyPr wrap="square" rtlCol="0">
            <a:spAutoFit/>
          </a:bodyPr>
          <a:lstStyle/>
          <a:p>
            <a:r>
              <a:rPr lang="en-US" dirty="0"/>
              <a:t>Americano</a:t>
            </a:r>
          </a:p>
        </p:txBody>
      </p:sp>
      <p:sp>
        <p:nvSpPr>
          <p:cNvPr id="41" name="TextBox 40">
            <a:extLst>
              <a:ext uri="{FF2B5EF4-FFF2-40B4-BE49-F238E27FC236}">
                <a16:creationId xmlns:a16="http://schemas.microsoft.com/office/drawing/2014/main" id="{11D430DB-E923-41DA-98B0-C005D43CB6A9}"/>
              </a:ext>
            </a:extLst>
          </p:cNvPr>
          <p:cNvSpPr txBox="1"/>
          <p:nvPr/>
        </p:nvSpPr>
        <p:spPr>
          <a:xfrm>
            <a:off x="4044247" y="1657766"/>
            <a:ext cx="2278173" cy="369332"/>
          </a:xfrm>
          <a:prstGeom prst="rect">
            <a:avLst/>
          </a:prstGeom>
          <a:noFill/>
          <a:ln w="28575">
            <a:noFill/>
          </a:ln>
        </p:spPr>
        <p:txBody>
          <a:bodyPr wrap="square" rtlCol="0">
            <a:spAutoFit/>
          </a:bodyPr>
          <a:lstStyle/>
          <a:p>
            <a:r>
              <a:rPr lang="en-US" dirty="0"/>
              <a:t>Cappuccino</a:t>
            </a:r>
          </a:p>
        </p:txBody>
      </p:sp>
      <p:sp>
        <p:nvSpPr>
          <p:cNvPr id="42" name="TextBox 41">
            <a:extLst>
              <a:ext uri="{FF2B5EF4-FFF2-40B4-BE49-F238E27FC236}">
                <a16:creationId xmlns:a16="http://schemas.microsoft.com/office/drawing/2014/main" id="{B529D887-0681-4F3F-999A-5812415D73C6}"/>
              </a:ext>
            </a:extLst>
          </p:cNvPr>
          <p:cNvSpPr txBox="1"/>
          <p:nvPr/>
        </p:nvSpPr>
        <p:spPr>
          <a:xfrm>
            <a:off x="1229922" y="2543541"/>
            <a:ext cx="806466" cy="369332"/>
          </a:xfrm>
          <a:prstGeom prst="rect">
            <a:avLst/>
          </a:prstGeom>
          <a:noFill/>
          <a:ln w="28575">
            <a:noFill/>
          </a:ln>
        </p:spPr>
        <p:txBody>
          <a:bodyPr wrap="square" rtlCol="0">
            <a:spAutoFit/>
          </a:bodyPr>
          <a:lstStyle/>
          <a:p>
            <a:r>
              <a:rPr lang="en-US" dirty="0"/>
              <a:t>Iced</a:t>
            </a:r>
          </a:p>
        </p:txBody>
      </p:sp>
      <p:sp>
        <p:nvSpPr>
          <p:cNvPr id="44" name="TextBox 43">
            <a:extLst>
              <a:ext uri="{FF2B5EF4-FFF2-40B4-BE49-F238E27FC236}">
                <a16:creationId xmlns:a16="http://schemas.microsoft.com/office/drawing/2014/main" id="{12607BA6-274F-48A3-B7B3-A33110DE5A44}"/>
              </a:ext>
            </a:extLst>
          </p:cNvPr>
          <p:cNvSpPr txBox="1"/>
          <p:nvPr/>
        </p:nvSpPr>
        <p:spPr>
          <a:xfrm>
            <a:off x="585715" y="3578934"/>
            <a:ext cx="271535" cy="369332"/>
          </a:xfrm>
          <a:prstGeom prst="rect">
            <a:avLst/>
          </a:prstGeom>
          <a:noFill/>
          <a:ln w="28575">
            <a:noFill/>
          </a:ln>
        </p:spPr>
        <p:txBody>
          <a:bodyPr wrap="square" rtlCol="0">
            <a:spAutoFit/>
          </a:bodyPr>
          <a:lstStyle/>
          <a:p>
            <a:r>
              <a:rPr lang="en-US" dirty="0"/>
              <a:t>C</a:t>
            </a:r>
          </a:p>
        </p:txBody>
      </p:sp>
      <p:sp>
        <p:nvSpPr>
          <p:cNvPr id="45" name="TextBox 44">
            <a:extLst>
              <a:ext uri="{FF2B5EF4-FFF2-40B4-BE49-F238E27FC236}">
                <a16:creationId xmlns:a16="http://schemas.microsoft.com/office/drawing/2014/main" id="{5E4223E7-6B4F-4C50-8111-96F89D393823}"/>
              </a:ext>
            </a:extLst>
          </p:cNvPr>
          <p:cNvSpPr txBox="1"/>
          <p:nvPr/>
        </p:nvSpPr>
        <p:spPr>
          <a:xfrm>
            <a:off x="986608" y="3688340"/>
            <a:ext cx="271535" cy="369332"/>
          </a:xfrm>
          <a:prstGeom prst="rect">
            <a:avLst/>
          </a:prstGeom>
          <a:noFill/>
          <a:ln w="28575">
            <a:noFill/>
          </a:ln>
        </p:spPr>
        <p:txBody>
          <a:bodyPr wrap="square" rtlCol="0">
            <a:spAutoFit/>
          </a:bodyPr>
          <a:lstStyle/>
          <a:p>
            <a:r>
              <a:rPr lang="en-US" dirty="0"/>
              <a:t>P</a:t>
            </a:r>
          </a:p>
        </p:txBody>
      </p:sp>
      <p:sp>
        <p:nvSpPr>
          <p:cNvPr id="46" name="TextBox 45">
            <a:extLst>
              <a:ext uri="{FF2B5EF4-FFF2-40B4-BE49-F238E27FC236}">
                <a16:creationId xmlns:a16="http://schemas.microsoft.com/office/drawing/2014/main" id="{5D4C5AE0-5CBB-4841-A468-3C9CD83D0328}"/>
              </a:ext>
            </a:extLst>
          </p:cNvPr>
          <p:cNvSpPr txBox="1"/>
          <p:nvPr/>
        </p:nvSpPr>
        <p:spPr>
          <a:xfrm>
            <a:off x="1340567" y="3639363"/>
            <a:ext cx="271535" cy="369332"/>
          </a:xfrm>
          <a:prstGeom prst="rect">
            <a:avLst/>
          </a:prstGeom>
          <a:noFill/>
          <a:ln w="28575">
            <a:noFill/>
          </a:ln>
        </p:spPr>
        <p:txBody>
          <a:bodyPr wrap="square" rtlCol="0">
            <a:spAutoFit/>
          </a:bodyPr>
          <a:lstStyle/>
          <a:p>
            <a:r>
              <a:rPr lang="en-US" dirty="0"/>
              <a:t>H</a:t>
            </a:r>
          </a:p>
        </p:txBody>
      </p:sp>
      <p:sp>
        <p:nvSpPr>
          <p:cNvPr id="47" name="TextBox 46">
            <a:extLst>
              <a:ext uri="{FF2B5EF4-FFF2-40B4-BE49-F238E27FC236}">
                <a16:creationId xmlns:a16="http://schemas.microsoft.com/office/drawing/2014/main" id="{74114B1C-1187-4130-85B4-094C48590BC4}"/>
              </a:ext>
            </a:extLst>
          </p:cNvPr>
          <p:cNvSpPr txBox="1"/>
          <p:nvPr/>
        </p:nvSpPr>
        <p:spPr>
          <a:xfrm>
            <a:off x="1751626" y="3627937"/>
            <a:ext cx="271535" cy="369332"/>
          </a:xfrm>
          <a:prstGeom prst="rect">
            <a:avLst/>
          </a:prstGeom>
          <a:noFill/>
          <a:ln w="28575">
            <a:noFill/>
          </a:ln>
        </p:spPr>
        <p:txBody>
          <a:bodyPr wrap="square" rtlCol="0">
            <a:spAutoFit/>
          </a:bodyPr>
          <a:lstStyle/>
          <a:p>
            <a:r>
              <a:rPr lang="en-US" dirty="0"/>
              <a:t>G</a:t>
            </a:r>
          </a:p>
        </p:txBody>
      </p:sp>
      <p:sp>
        <p:nvSpPr>
          <p:cNvPr id="5" name="TextBox 4">
            <a:extLst>
              <a:ext uri="{FF2B5EF4-FFF2-40B4-BE49-F238E27FC236}">
                <a16:creationId xmlns:a16="http://schemas.microsoft.com/office/drawing/2014/main" id="{3C19E8C2-718B-AB53-18AD-7DDDEF57353D}"/>
              </a:ext>
            </a:extLst>
          </p:cNvPr>
          <p:cNvSpPr txBox="1"/>
          <p:nvPr/>
        </p:nvSpPr>
        <p:spPr>
          <a:xfrm>
            <a:off x="3008523" y="2573433"/>
            <a:ext cx="806466" cy="369332"/>
          </a:xfrm>
          <a:prstGeom prst="rect">
            <a:avLst/>
          </a:prstGeom>
          <a:noFill/>
          <a:ln w="28575">
            <a:noFill/>
          </a:ln>
        </p:spPr>
        <p:txBody>
          <a:bodyPr wrap="square" rtlCol="0">
            <a:spAutoFit/>
          </a:bodyPr>
          <a:lstStyle/>
          <a:p>
            <a:r>
              <a:rPr lang="en-US" dirty="0"/>
              <a:t>Iced</a:t>
            </a:r>
          </a:p>
        </p:txBody>
      </p:sp>
      <p:sp>
        <p:nvSpPr>
          <p:cNvPr id="8" name="TextBox 7">
            <a:extLst>
              <a:ext uri="{FF2B5EF4-FFF2-40B4-BE49-F238E27FC236}">
                <a16:creationId xmlns:a16="http://schemas.microsoft.com/office/drawing/2014/main" id="{1A062F25-11AE-B48B-E157-48D7730015BE}"/>
              </a:ext>
            </a:extLst>
          </p:cNvPr>
          <p:cNvSpPr txBox="1"/>
          <p:nvPr/>
        </p:nvSpPr>
        <p:spPr>
          <a:xfrm>
            <a:off x="2269434" y="2629325"/>
            <a:ext cx="956376" cy="369332"/>
          </a:xfrm>
          <a:prstGeom prst="rect">
            <a:avLst/>
          </a:prstGeom>
          <a:noFill/>
          <a:ln w="28575">
            <a:noFill/>
          </a:ln>
        </p:spPr>
        <p:txBody>
          <a:bodyPr wrap="square" rtlCol="0">
            <a:spAutoFit/>
          </a:bodyPr>
          <a:lstStyle/>
          <a:p>
            <a:r>
              <a:rPr lang="en-US" dirty="0"/>
              <a:t>Hot</a:t>
            </a:r>
          </a:p>
        </p:txBody>
      </p:sp>
      <p:sp>
        <p:nvSpPr>
          <p:cNvPr id="9" name="TextBox 8">
            <a:extLst>
              <a:ext uri="{FF2B5EF4-FFF2-40B4-BE49-F238E27FC236}">
                <a16:creationId xmlns:a16="http://schemas.microsoft.com/office/drawing/2014/main" id="{ABDE9D34-A2D2-2268-BE2D-A7E48151B822}"/>
              </a:ext>
            </a:extLst>
          </p:cNvPr>
          <p:cNvSpPr txBox="1"/>
          <p:nvPr/>
        </p:nvSpPr>
        <p:spPr>
          <a:xfrm>
            <a:off x="4493242" y="2550613"/>
            <a:ext cx="806466" cy="369332"/>
          </a:xfrm>
          <a:prstGeom prst="rect">
            <a:avLst/>
          </a:prstGeom>
          <a:noFill/>
          <a:ln w="28575">
            <a:noFill/>
          </a:ln>
        </p:spPr>
        <p:txBody>
          <a:bodyPr wrap="square" rtlCol="0">
            <a:spAutoFit/>
          </a:bodyPr>
          <a:lstStyle/>
          <a:p>
            <a:r>
              <a:rPr lang="en-US" dirty="0"/>
              <a:t>Iced</a:t>
            </a:r>
          </a:p>
        </p:txBody>
      </p:sp>
      <p:sp>
        <p:nvSpPr>
          <p:cNvPr id="13" name="TextBox 12">
            <a:extLst>
              <a:ext uri="{FF2B5EF4-FFF2-40B4-BE49-F238E27FC236}">
                <a16:creationId xmlns:a16="http://schemas.microsoft.com/office/drawing/2014/main" id="{B6CCFFE9-981F-AD0C-C86C-6570F19D2C65}"/>
              </a:ext>
            </a:extLst>
          </p:cNvPr>
          <p:cNvSpPr txBox="1"/>
          <p:nvPr/>
        </p:nvSpPr>
        <p:spPr>
          <a:xfrm>
            <a:off x="5454072" y="2516864"/>
            <a:ext cx="956376" cy="369332"/>
          </a:xfrm>
          <a:prstGeom prst="rect">
            <a:avLst/>
          </a:prstGeom>
          <a:noFill/>
          <a:ln w="28575">
            <a:noFill/>
          </a:ln>
        </p:spPr>
        <p:txBody>
          <a:bodyPr wrap="square" rtlCol="0">
            <a:spAutoFit/>
          </a:bodyPr>
          <a:lstStyle/>
          <a:p>
            <a:r>
              <a:rPr lang="en-US" dirty="0"/>
              <a:t>Hot</a:t>
            </a:r>
          </a:p>
        </p:txBody>
      </p:sp>
      <p:pic>
        <p:nvPicPr>
          <p:cNvPr id="15" name="Picture 14" descr="A coffee cup with a lid&#10;&#10;Description automatically generated">
            <a:extLst>
              <a:ext uri="{FF2B5EF4-FFF2-40B4-BE49-F238E27FC236}">
                <a16:creationId xmlns:a16="http://schemas.microsoft.com/office/drawing/2014/main" id="{66B1ED5F-2FA9-7DE0-8C45-D7889C34F8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766" y="4274605"/>
            <a:ext cx="502484" cy="502484"/>
          </a:xfrm>
          <a:prstGeom prst="rect">
            <a:avLst/>
          </a:prstGeom>
        </p:spPr>
      </p:pic>
      <p:pic>
        <p:nvPicPr>
          <p:cNvPr id="19" name="Picture 18" descr="A coffee cup with a lid&#10;&#10;Description automatically generated">
            <a:extLst>
              <a:ext uri="{FF2B5EF4-FFF2-40B4-BE49-F238E27FC236}">
                <a16:creationId xmlns:a16="http://schemas.microsoft.com/office/drawing/2014/main" id="{86424330-C26F-A7D9-3A7E-B23B433D66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868" y="4327499"/>
            <a:ext cx="502484" cy="502484"/>
          </a:xfrm>
          <a:prstGeom prst="rect">
            <a:avLst/>
          </a:prstGeom>
        </p:spPr>
      </p:pic>
      <p:pic>
        <p:nvPicPr>
          <p:cNvPr id="20" name="Picture 19" descr="A coffee cup with a lid&#10;&#10;Description automatically generated">
            <a:extLst>
              <a:ext uri="{FF2B5EF4-FFF2-40B4-BE49-F238E27FC236}">
                <a16:creationId xmlns:a16="http://schemas.microsoft.com/office/drawing/2014/main" id="{52A70564-41C3-5E4D-F926-3E1E11C2A3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2358" y="4234849"/>
            <a:ext cx="502484" cy="502484"/>
          </a:xfrm>
          <a:prstGeom prst="rect">
            <a:avLst/>
          </a:prstGeom>
        </p:spPr>
      </p:pic>
      <p:pic>
        <p:nvPicPr>
          <p:cNvPr id="21" name="Picture 20" descr="A coffee cup with a lid&#10;&#10;Description automatically generated">
            <a:extLst>
              <a:ext uri="{FF2B5EF4-FFF2-40B4-BE49-F238E27FC236}">
                <a16:creationId xmlns:a16="http://schemas.microsoft.com/office/drawing/2014/main" id="{EF3965D6-0C07-2D38-BD7B-A606EDD360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0848" y="4242646"/>
            <a:ext cx="502484" cy="502484"/>
          </a:xfrm>
          <a:prstGeom prst="rect">
            <a:avLst/>
          </a:prstGeom>
        </p:spPr>
      </p:pic>
      <p:sp>
        <p:nvSpPr>
          <p:cNvPr id="22" name="Oval 21">
            <a:extLst>
              <a:ext uri="{FF2B5EF4-FFF2-40B4-BE49-F238E27FC236}">
                <a16:creationId xmlns:a16="http://schemas.microsoft.com/office/drawing/2014/main" id="{C1FB31FC-D8D3-633C-FEBA-FDA72E802987}"/>
              </a:ext>
            </a:extLst>
          </p:cNvPr>
          <p:cNvSpPr/>
          <p:nvPr/>
        </p:nvSpPr>
        <p:spPr>
          <a:xfrm>
            <a:off x="5741993" y="3162549"/>
            <a:ext cx="260350" cy="25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D662D97E-3162-657A-1250-F221604D8FE5}"/>
              </a:ext>
            </a:extLst>
          </p:cNvPr>
          <p:cNvCxnSpPr>
            <a:stCxn id="22" idx="3"/>
          </p:cNvCxnSpPr>
          <p:nvPr/>
        </p:nvCxnSpPr>
        <p:spPr>
          <a:xfrm flipH="1">
            <a:off x="5132393" y="3379352"/>
            <a:ext cx="647727" cy="7102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13F470D-ECB1-7427-67F8-065F658D10D6}"/>
              </a:ext>
            </a:extLst>
          </p:cNvPr>
          <p:cNvCxnSpPr>
            <a:cxnSpLocks/>
            <a:stCxn id="22" idx="5"/>
          </p:cNvCxnSpPr>
          <p:nvPr/>
        </p:nvCxnSpPr>
        <p:spPr>
          <a:xfrm>
            <a:off x="5964216" y="3379352"/>
            <a:ext cx="609600" cy="7102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330B34B-5695-ED98-5A3D-34BC0E65750F}"/>
              </a:ext>
            </a:extLst>
          </p:cNvPr>
          <p:cNvCxnSpPr>
            <a:cxnSpLocks/>
            <a:stCxn id="22" idx="4"/>
          </p:cNvCxnSpPr>
          <p:nvPr/>
        </p:nvCxnSpPr>
        <p:spPr>
          <a:xfrm flipH="1">
            <a:off x="5529228" y="3416549"/>
            <a:ext cx="342940" cy="7264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C68CA82-33F9-442E-9C66-949CBBB2531C}"/>
              </a:ext>
            </a:extLst>
          </p:cNvPr>
          <p:cNvCxnSpPr>
            <a:cxnSpLocks/>
            <a:stCxn id="22" idx="4"/>
          </p:cNvCxnSpPr>
          <p:nvPr/>
        </p:nvCxnSpPr>
        <p:spPr>
          <a:xfrm>
            <a:off x="5872168" y="3416549"/>
            <a:ext cx="184096" cy="6731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97E901A7-027B-8E68-DA89-A124EF6CB6B7}"/>
              </a:ext>
            </a:extLst>
          </p:cNvPr>
          <p:cNvSpPr txBox="1"/>
          <p:nvPr/>
        </p:nvSpPr>
        <p:spPr>
          <a:xfrm>
            <a:off x="5073597" y="3485571"/>
            <a:ext cx="271535" cy="369332"/>
          </a:xfrm>
          <a:prstGeom prst="rect">
            <a:avLst/>
          </a:prstGeom>
          <a:noFill/>
          <a:ln w="28575">
            <a:noFill/>
          </a:ln>
        </p:spPr>
        <p:txBody>
          <a:bodyPr wrap="square" rtlCol="0">
            <a:spAutoFit/>
          </a:bodyPr>
          <a:lstStyle/>
          <a:p>
            <a:r>
              <a:rPr lang="en-US" dirty="0"/>
              <a:t>C</a:t>
            </a:r>
          </a:p>
        </p:txBody>
      </p:sp>
      <p:sp>
        <p:nvSpPr>
          <p:cNvPr id="37" name="TextBox 36">
            <a:extLst>
              <a:ext uri="{FF2B5EF4-FFF2-40B4-BE49-F238E27FC236}">
                <a16:creationId xmlns:a16="http://schemas.microsoft.com/office/drawing/2014/main" id="{7E4EBEB0-46A9-7391-D31E-E096FC210175}"/>
              </a:ext>
            </a:extLst>
          </p:cNvPr>
          <p:cNvSpPr txBox="1"/>
          <p:nvPr/>
        </p:nvSpPr>
        <p:spPr>
          <a:xfrm>
            <a:off x="5474490" y="3594977"/>
            <a:ext cx="271535" cy="369332"/>
          </a:xfrm>
          <a:prstGeom prst="rect">
            <a:avLst/>
          </a:prstGeom>
          <a:noFill/>
          <a:ln w="28575">
            <a:noFill/>
          </a:ln>
        </p:spPr>
        <p:txBody>
          <a:bodyPr wrap="square" rtlCol="0">
            <a:spAutoFit/>
          </a:bodyPr>
          <a:lstStyle/>
          <a:p>
            <a:r>
              <a:rPr lang="en-US" dirty="0"/>
              <a:t>P</a:t>
            </a:r>
          </a:p>
        </p:txBody>
      </p:sp>
      <p:sp>
        <p:nvSpPr>
          <p:cNvPr id="38" name="TextBox 37">
            <a:extLst>
              <a:ext uri="{FF2B5EF4-FFF2-40B4-BE49-F238E27FC236}">
                <a16:creationId xmlns:a16="http://schemas.microsoft.com/office/drawing/2014/main" id="{0C3450E8-C0D1-F445-3C86-AC2DF6280BD4}"/>
              </a:ext>
            </a:extLst>
          </p:cNvPr>
          <p:cNvSpPr txBox="1"/>
          <p:nvPr/>
        </p:nvSpPr>
        <p:spPr>
          <a:xfrm>
            <a:off x="5828449" y="3546000"/>
            <a:ext cx="271535" cy="369332"/>
          </a:xfrm>
          <a:prstGeom prst="rect">
            <a:avLst/>
          </a:prstGeom>
          <a:noFill/>
          <a:ln w="28575">
            <a:noFill/>
          </a:ln>
        </p:spPr>
        <p:txBody>
          <a:bodyPr wrap="square" rtlCol="0">
            <a:spAutoFit/>
          </a:bodyPr>
          <a:lstStyle/>
          <a:p>
            <a:r>
              <a:rPr lang="en-US" dirty="0"/>
              <a:t>H</a:t>
            </a:r>
          </a:p>
        </p:txBody>
      </p:sp>
      <p:sp>
        <p:nvSpPr>
          <p:cNvPr id="48" name="TextBox 47">
            <a:extLst>
              <a:ext uri="{FF2B5EF4-FFF2-40B4-BE49-F238E27FC236}">
                <a16:creationId xmlns:a16="http://schemas.microsoft.com/office/drawing/2014/main" id="{06D2FBBE-0DA7-58AF-35A7-C8219814224D}"/>
              </a:ext>
            </a:extLst>
          </p:cNvPr>
          <p:cNvSpPr txBox="1"/>
          <p:nvPr/>
        </p:nvSpPr>
        <p:spPr>
          <a:xfrm>
            <a:off x="6239508" y="3534574"/>
            <a:ext cx="271535" cy="369332"/>
          </a:xfrm>
          <a:prstGeom prst="rect">
            <a:avLst/>
          </a:prstGeom>
          <a:noFill/>
          <a:ln w="28575">
            <a:noFill/>
          </a:ln>
        </p:spPr>
        <p:txBody>
          <a:bodyPr wrap="square" rtlCol="0">
            <a:spAutoFit/>
          </a:bodyPr>
          <a:lstStyle/>
          <a:p>
            <a:r>
              <a:rPr lang="en-US" dirty="0"/>
              <a:t>G</a:t>
            </a:r>
          </a:p>
        </p:txBody>
      </p:sp>
      <p:pic>
        <p:nvPicPr>
          <p:cNvPr id="49" name="Picture 48" descr="A coffee cup with a lid&#10;&#10;Description automatically generated">
            <a:extLst>
              <a:ext uri="{FF2B5EF4-FFF2-40B4-BE49-F238E27FC236}">
                <a16:creationId xmlns:a16="http://schemas.microsoft.com/office/drawing/2014/main" id="{E150EFDC-9A86-0DA0-211B-DCCCCBC20C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2648" y="4181242"/>
            <a:ext cx="502484" cy="502484"/>
          </a:xfrm>
          <a:prstGeom prst="rect">
            <a:avLst/>
          </a:prstGeom>
        </p:spPr>
      </p:pic>
      <p:pic>
        <p:nvPicPr>
          <p:cNvPr id="50" name="Picture 49" descr="A coffee cup with a lid&#10;&#10;Description automatically generated">
            <a:extLst>
              <a:ext uri="{FF2B5EF4-FFF2-40B4-BE49-F238E27FC236}">
                <a16:creationId xmlns:a16="http://schemas.microsoft.com/office/drawing/2014/main" id="{6C166420-3839-2E71-9191-698EAF5A66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1750" y="4234136"/>
            <a:ext cx="502484" cy="502484"/>
          </a:xfrm>
          <a:prstGeom prst="rect">
            <a:avLst/>
          </a:prstGeom>
        </p:spPr>
      </p:pic>
      <p:pic>
        <p:nvPicPr>
          <p:cNvPr id="51" name="Picture 50" descr="A coffee cup with a lid&#10;&#10;Description automatically generated">
            <a:extLst>
              <a:ext uri="{FF2B5EF4-FFF2-40B4-BE49-F238E27FC236}">
                <a16:creationId xmlns:a16="http://schemas.microsoft.com/office/drawing/2014/main" id="{666EC721-ABCF-8C66-2462-1BEF3B73B0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0240" y="4141486"/>
            <a:ext cx="502484" cy="502484"/>
          </a:xfrm>
          <a:prstGeom prst="rect">
            <a:avLst/>
          </a:prstGeom>
        </p:spPr>
      </p:pic>
      <p:pic>
        <p:nvPicPr>
          <p:cNvPr id="52" name="Picture 51" descr="A coffee cup with a lid&#10;&#10;Description automatically generated">
            <a:extLst>
              <a:ext uri="{FF2B5EF4-FFF2-40B4-BE49-F238E27FC236}">
                <a16:creationId xmlns:a16="http://schemas.microsoft.com/office/drawing/2014/main" id="{AAE4BFD9-CF97-F286-34B5-DEB63AFD1D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8730" y="4149283"/>
            <a:ext cx="502484" cy="502484"/>
          </a:xfrm>
          <a:prstGeom prst="rect">
            <a:avLst/>
          </a:prstGeom>
        </p:spPr>
      </p:pic>
      <p:sp>
        <p:nvSpPr>
          <p:cNvPr id="54" name="TextBox 53">
            <a:extLst>
              <a:ext uri="{FF2B5EF4-FFF2-40B4-BE49-F238E27FC236}">
                <a16:creationId xmlns:a16="http://schemas.microsoft.com/office/drawing/2014/main" id="{92AC47DE-B060-A0F9-F3FB-356791ACE320}"/>
              </a:ext>
            </a:extLst>
          </p:cNvPr>
          <p:cNvSpPr txBox="1"/>
          <p:nvPr/>
        </p:nvSpPr>
        <p:spPr>
          <a:xfrm>
            <a:off x="4121753" y="2692084"/>
            <a:ext cx="956376" cy="369332"/>
          </a:xfrm>
          <a:prstGeom prst="rect">
            <a:avLst/>
          </a:prstGeom>
          <a:noFill/>
          <a:ln w="28575">
            <a:noFill/>
          </a:ln>
        </p:spPr>
        <p:txBody>
          <a:bodyPr wrap="square" rtlCol="0">
            <a:spAutoFit/>
          </a:bodyPr>
          <a:lstStyle/>
          <a:p>
            <a:r>
              <a:rPr lang="en-US" dirty="0"/>
              <a:t>Hot</a:t>
            </a:r>
          </a:p>
        </p:txBody>
      </p:sp>
      <p:sp>
        <p:nvSpPr>
          <p:cNvPr id="56" name="Oval 55">
            <a:extLst>
              <a:ext uri="{FF2B5EF4-FFF2-40B4-BE49-F238E27FC236}">
                <a16:creationId xmlns:a16="http://schemas.microsoft.com/office/drawing/2014/main" id="{74882ABE-4E09-F974-C37F-E532503C3675}"/>
              </a:ext>
            </a:extLst>
          </p:cNvPr>
          <p:cNvSpPr/>
          <p:nvPr/>
        </p:nvSpPr>
        <p:spPr>
          <a:xfrm>
            <a:off x="2647875" y="3248909"/>
            <a:ext cx="260350" cy="25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85DA98-177E-BDE1-694A-45D07572F595}"/>
              </a:ext>
            </a:extLst>
          </p:cNvPr>
          <p:cNvSpPr/>
          <p:nvPr/>
        </p:nvSpPr>
        <p:spPr>
          <a:xfrm>
            <a:off x="3209816" y="3248909"/>
            <a:ext cx="260350" cy="25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1668D04-C227-12F6-8E03-9F9DB6741320}"/>
              </a:ext>
            </a:extLst>
          </p:cNvPr>
          <p:cNvSpPr/>
          <p:nvPr/>
        </p:nvSpPr>
        <p:spPr>
          <a:xfrm>
            <a:off x="4031516" y="3256916"/>
            <a:ext cx="260350" cy="25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59A03237-A114-C421-B873-05727052C028}"/>
              </a:ext>
            </a:extLst>
          </p:cNvPr>
          <p:cNvSpPr/>
          <p:nvPr/>
        </p:nvSpPr>
        <p:spPr>
          <a:xfrm>
            <a:off x="4445005" y="3231173"/>
            <a:ext cx="260350" cy="25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4845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EF8A8-64B6-44E7-BA93-4CA16AF25C62}"/>
              </a:ext>
            </a:extLst>
          </p:cNvPr>
          <p:cNvSpPr>
            <a:spLocks noGrp="1"/>
          </p:cNvSpPr>
          <p:nvPr>
            <p:ph type="title"/>
          </p:nvPr>
        </p:nvSpPr>
        <p:spPr/>
        <p:txBody>
          <a:bodyPr/>
          <a:lstStyle/>
          <a:p>
            <a:r>
              <a:rPr lang="en-US" dirty="0"/>
              <a:t>Counting Rule #2 (coffee)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850CD2-C4AA-46B7-9B74-D4F4E2EF6FBD}"/>
                  </a:ext>
                </a:extLst>
              </p:cNvPr>
              <p:cNvSpPr>
                <a:spLocks noGrp="1"/>
              </p:cNvSpPr>
              <p:nvPr>
                <p:ph idx="1"/>
              </p:nvPr>
            </p:nvSpPr>
            <p:spPr>
              <a:xfrm>
                <a:off x="7461250" y="1205068"/>
                <a:ext cx="4301248" cy="4845504"/>
              </a:xfrm>
            </p:spPr>
            <p:txBody>
              <a:bodyPr/>
              <a:lstStyle/>
              <a:p>
                <a:r>
                  <a:rPr lang="en-US" b="1" dirty="0"/>
                  <a:t>Step 1: </a:t>
                </a:r>
                <a:r>
                  <a:rPr lang="en-US" dirty="0"/>
                  <a:t>choose one of the </a:t>
                </a:r>
                <a:r>
                  <a:rPr lang="en-US" u="sng" dirty="0"/>
                  <a:t>three</a:t>
                </a:r>
                <a:r>
                  <a:rPr lang="en-US" dirty="0"/>
                  <a:t> bases.</a:t>
                </a:r>
              </a:p>
              <a:p>
                <a:r>
                  <a:rPr lang="en-US" b="1" dirty="0"/>
                  <a:t>Step 2:</a:t>
                </a:r>
                <a:r>
                  <a:rPr lang="en-US" dirty="0"/>
                  <a:t> regardless of step 1, choose one of the </a:t>
                </a:r>
                <a:r>
                  <a:rPr lang="en-US" u="sng" dirty="0"/>
                  <a:t>two</a:t>
                </a:r>
                <a:r>
                  <a:rPr lang="en-US" dirty="0"/>
                  <a:t> preparations.</a:t>
                </a:r>
              </a:p>
              <a:p>
                <a:r>
                  <a:rPr lang="en-US" b="1" dirty="0"/>
                  <a:t>Step 3:</a:t>
                </a:r>
                <a:r>
                  <a:rPr lang="en-US" dirty="0"/>
                  <a:t> regardless of steps 1 and 2, choose one of the </a:t>
                </a:r>
                <a:r>
                  <a:rPr lang="en-US" u="sng" dirty="0"/>
                  <a:t>four</a:t>
                </a:r>
                <a:r>
                  <a:rPr lang="en-US" dirty="0"/>
                  <a:t> syrups.</a:t>
                </a:r>
              </a:p>
              <a:p>
                <a14:m>
                  <m:oMath xmlns:m="http://schemas.openxmlformats.org/officeDocument/2006/math">
                    <m:r>
                      <a:rPr lang="en-US" b="0" i="1" smtClean="0">
                        <a:latin typeface="Cambria Math" panose="02040503050406030204" pitchFamily="18" charset="0"/>
                      </a:rPr>
                      <m:t>3⋅2⋅4=24</m:t>
                    </m:r>
                  </m:oMath>
                </a14:m>
                <a:r>
                  <a:rPr lang="en-US" dirty="0"/>
                  <a:t>.</a:t>
                </a:r>
              </a:p>
            </p:txBody>
          </p:sp>
        </mc:Choice>
        <mc:Fallback xmlns="">
          <p:sp>
            <p:nvSpPr>
              <p:cNvPr id="3" name="Content Placeholder 2">
                <a:extLst>
                  <a:ext uri="{FF2B5EF4-FFF2-40B4-BE49-F238E27FC236}">
                    <a16:creationId xmlns:a16="http://schemas.microsoft.com/office/drawing/2014/main" id="{B7850CD2-C4AA-46B7-9B74-D4F4E2EF6FBD}"/>
                  </a:ext>
                </a:extLst>
              </p:cNvPr>
              <p:cNvSpPr>
                <a:spLocks noGrp="1" noRot="1" noChangeAspect="1" noMove="1" noResize="1" noEditPoints="1" noAdjustHandles="1" noChangeArrowheads="1" noChangeShapeType="1" noTextEdit="1"/>
              </p:cNvSpPr>
              <p:nvPr>
                <p:ph idx="1"/>
              </p:nvPr>
            </p:nvSpPr>
            <p:spPr>
              <a:xfrm>
                <a:off x="7461250" y="1205068"/>
                <a:ext cx="4301248" cy="4845504"/>
              </a:xfrm>
              <a:blipFill>
                <a:blip r:embed="rId3"/>
                <a:stretch>
                  <a:fillRect l="-1841" t="-2264" r="-3824"/>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94199B34-C362-48F7-B2CD-D627092EF869}"/>
              </a:ext>
            </a:extLst>
          </p:cNvPr>
          <p:cNvSpPr/>
          <p:nvPr/>
        </p:nvSpPr>
        <p:spPr>
          <a:xfrm>
            <a:off x="3713154" y="1478234"/>
            <a:ext cx="260350" cy="2540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E6A0F064-6B18-4D40-AA1C-316DF3CA9A60}"/>
              </a:ext>
            </a:extLst>
          </p:cNvPr>
          <p:cNvCxnSpPr>
            <a:cxnSpLocks/>
            <a:stCxn id="4" idx="3"/>
            <a:endCxn id="10" idx="7"/>
          </p:cNvCxnSpPr>
          <p:nvPr/>
        </p:nvCxnSpPr>
        <p:spPr>
          <a:xfrm flipH="1">
            <a:off x="2216109" y="1695037"/>
            <a:ext cx="1535172" cy="64971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5BAD80D-93E5-49C4-83CB-1B07C740E000}"/>
              </a:ext>
            </a:extLst>
          </p:cNvPr>
          <p:cNvCxnSpPr>
            <a:cxnSpLocks/>
            <a:stCxn id="4" idx="5"/>
            <a:endCxn id="16" idx="0"/>
          </p:cNvCxnSpPr>
          <p:nvPr/>
        </p:nvCxnSpPr>
        <p:spPr>
          <a:xfrm>
            <a:off x="3935377" y="1695037"/>
            <a:ext cx="1192247" cy="54700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B9CA6C2C-6025-4C0B-BA49-77BA33D48539}"/>
              </a:ext>
            </a:extLst>
          </p:cNvPr>
          <p:cNvSpPr/>
          <p:nvPr/>
        </p:nvSpPr>
        <p:spPr>
          <a:xfrm>
            <a:off x="1993886" y="2307559"/>
            <a:ext cx="260350" cy="2540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524BF132-017F-4411-9711-1D8E4C4FAAB7}"/>
              </a:ext>
            </a:extLst>
          </p:cNvPr>
          <p:cNvCxnSpPr>
            <a:stCxn id="10" idx="3"/>
          </p:cNvCxnSpPr>
          <p:nvPr/>
        </p:nvCxnSpPr>
        <p:spPr>
          <a:xfrm flipH="1">
            <a:off x="1384286" y="2524362"/>
            <a:ext cx="647727" cy="7102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36A6DA9-3098-4D03-8276-725507C78038}"/>
              </a:ext>
            </a:extLst>
          </p:cNvPr>
          <p:cNvCxnSpPr>
            <a:cxnSpLocks/>
            <a:stCxn id="10" idx="5"/>
            <a:endCxn id="56" idx="0"/>
          </p:cNvCxnSpPr>
          <p:nvPr/>
        </p:nvCxnSpPr>
        <p:spPr>
          <a:xfrm>
            <a:off x="2216109" y="2524362"/>
            <a:ext cx="561941" cy="7245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311A9872-1954-44B3-BF5B-6B27E9621D45}"/>
              </a:ext>
            </a:extLst>
          </p:cNvPr>
          <p:cNvSpPr/>
          <p:nvPr/>
        </p:nvSpPr>
        <p:spPr>
          <a:xfrm>
            <a:off x="4997449" y="2242040"/>
            <a:ext cx="260350" cy="2540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C2A0E0FC-6AD0-44B2-9C0E-FEF4D51330BE}"/>
              </a:ext>
            </a:extLst>
          </p:cNvPr>
          <p:cNvCxnSpPr>
            <a:cxnSpLocks/>
            <a:stCxn id="16" idx="3"/>
            <a:endCxn id="61" idx="0"/>
          </p:cNvCxnSpPr>
          <p:nvPr/>
        </p:nvCxnSpPr>
        <p:spPr>
          <a:xfrm flipH="1">
            <a:off x="4575180" y="2458843"/>
            <a:ext cx="460396" cy="7723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A228837-CD96-49A8-BF87-C05F379E2B68}"/>
              </a:ext>
            </a:extLst>
          </p:cNvPr>
          <p:cNvCxnSpPr>
            <a:cxnSpLocks/>
            <a:stCxn id="16" idx="5"/>
          </p:cNvCxnSpPr>
          <p:nvPr/>
        </p:nvCxnSpPr>
        <p:spPr>
          <a:xfrm>
            <a:off x="5219672" y="2458843"/>
            <a:ext cx="609600" cy="7102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C989D8E3-CE4B-4F0C-8BFE-775D295D4415}"/>
              </a:ext>
            </a:extLst>
          </p:cNvPr>
          <p:cNvSpPr/>
          <p:nvPr/>
        </p:nvSpPr>
        <p:spPr>
          <a:xfrm>
            <a:off x="1254111" y="3255912"/>
            <a:ext cx="260350" cy="25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7D8046C7-C3FC-4D02-AB67-9E1CFF3EB46A}"/>
              </a:ext>
            </a:extLst>
          </p:cNvPr>
          <p:cNvCxnSpPr>
            <a:stCxn id="23" idx="3"/>
          </p:cNvCxnSpPr>
          <p:nvPr/>
        </p:nvCxnSpPr>
        <p:spPr>
          <a:xfrm flipH="1">
            <a:off x="644511" y="3472715"/>
            <a:ext cx="647727" cy="7102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7F49DDC-1D04-45FD-A51C-A0E71167715E}"/>
              </a:ext>
            </a:extLst>
          </p:cNvPr>
          <p:cNvCxnSpPr>
            <a:cxnSpLocks/>
            <a:stCxn id="23" idx="5"/>
          </p:cNvCxnSpPr>
          <p:nvPr/>
        </p:nvCxnSpPr>
        <p:spPr>
          <a:xfrm>
            <a:off x="1476334" y="3472715"/>
            <a:ext cx="609600" cy="7102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8EDEC6F-9831-451C-915D-8601CFFFB089}"/>
              </a:ext>
            </a:extLst>
          </p:cNvPr>
          <p:cNvCxnSpPr>
            <a:cxnSpLocks/>
            <a:stCxn id="23" idx="4"/>
          </p:cNvCxnSpPr>
          <p:nvPr/>
        </p:nvCxnSpPr>
        <p:spPr>
          <a:xfrm flipH="1">
            <a:off x="1041346" y="3509912"/>
            <a:ext cx="342940" cy="7264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3ED06B2-65BF-4886-9879-7E24E796826F}"/>
              </a:ext>
            </a:extLst>
          </p:cNvPr>
          <p:cNvCxnSpPr>
            <a:cxnSpLocks/>
            <a:stCxn id="23" idx="4"/>
          </p:cNvCxnSpPr>
          <p:nvPr/>
        </p:nvCxnSpPr>
        <p:spPr>
          <a:xfrm>
            <a:off x="1384286" y="3509912"/>
            <a:ext cx="184096" cy="6731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E02DDF1D-493A-4DE4-B549-1DCF34B385B7}"/>
              </a:ext>
            </a:extLst>
          </p:cNvPr>
          <p:cNvSpPr/>
          <p:nvPr/>
        </p:nvSpPr>
        <p:spPr>
          <a:xfrm>
            <a:off x="3675027" y="2297568"/>
            <a:ext cx="260350" cy="2540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0840E985-C6F5-46BE-836B-746C0635B7D9}"/>
              </a:ext>
            </a:extLst>
          </p:cNvPr>
          <p:cNvCxnSpPr>
            <a:cxnSpLocks/>
            <a:stCxn id="32" idx="3"/>
          </p:cNvCxnSpPr>
          <p:nvPr/>
        </p:nvCxnSpPr>
        <p:spPr>
          <a:xfrm flipH="1">
            <a:off x="3342939" y="2514371"/>
            <a:ext cx="370215" cy="74124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C7E98FC-9006-4B08-B1C6-B31D68463C2D}"/>
              </a:ext>
            </a:extLst>
          </p:cNvPr>
          <p:cNvCxnSpPr>
            <a:cxnSpLocks/>
            <a:stCxn id="32" idx="5"/>
            <a:endCxn id="58" idx="0"/>
          </p:cNvCxnSpPr>
          <p:nvPr/>
        </p:nvCxnSpPr>
        <p:spPr>
          <a:xfrm>
            <a:off x="3897250" y="2514371"/>
            <a:ext cx="264441" cy="7425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9D49BB4-6507-40EA-A43D-00D54D76B18C}"/>
              </a:ext>
            </a:extLst>
          </p:cNvPr>
          <p:cNvCxnSpPr>
            <a:cxnSpLocks/>
            <a:stCxn id="4" idx="4"/>
            <a:endCxn id="32" idx="0"/>
          </p:cNvCxnSpPr>
          <p:nvPr/>
        </p:nvCxnSpPr>
        <p:spPr>
          <a:xfrm flipH="1">
            <a:off x="3805202" y="1732234"/>
            <a:ext cx="38127" cy="56533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1A52D01F-2E37-4082-90A1-23C3A716B0C3}"/>
              </a:ext>
            </a:extLst>
          </p:cNvPr>
          <p:cNvSpPr txBox="1"/>
          <p:nvPr/>
        </p:nvSpPr>
        <p:spPr>
          <a:xfrm>
            <a:off x="2637413" y="1732234"/>
            <a:ext cx="806466" cy="369332"/>
          </a:xfrm>
          <a:prstGeom prst="rect">
            <a:avLst/>
          </a:prstGeom>
          <a:noFill/>
          <a:ln w="28575">
            <a:noFill/>
          </a:ln>
        </p:spPr>
        <p:txBody>
          <a:bodyPr wrap="square" rtlCol="0">
            <a:spAutoFit/>
          </a:bodyPr>
          <a:lstStyle/>
          <a:p>
            <a:r>
              <a:rPr lang="en-US" dirty="0"/>
              <a:t>Latte</a:t>
            </a:r>
          </a:p>
        </p:txBody>
      </p:sp>
      <p:sp>
        <p:nvSpPr>
          <p:cNvPr id="40" name="TextBox 39">
            <a:extLst>
              <a:ext uri="{FF2B5EF4-FFF2-40B4-BE49-F238E27FC236}">
                <a16:creationId xmlns:a16="http://schemas.microsoft.com/office/drawing/2014/main" id="{8B5E8827-C1BB-4A20-AE0B-7685E585F806}"/>
              </a:ext>
            </a:extLst>
          </p:cNvPr>
          <p:cNvSpPr txBox="1"/>
          <p:nvPr/>
        </p:nvSpPr>
        <p:spPr>
          <a:xfrm>
            <a:off x="3261603" y="1842432"/>
            <a:ext cx="1192247" cy="369332"/>
          </a:xfrm>
          <a:prstGeom prst="rect">
            <a:avLst/>
          </a:prstGeom>
          <a:noFill/>
          <a:ln w="28575">
            <a:noFill/>
          </a:ln>
        </p:spPr>
        <p:txBody>
          <a:bodyPr wrap="square" rtlCol="0">
            <a:spAutoFit/>
          </a:bodyPr>
          <a:lstStyle/>
          <a:p>
            <a:r>
              <a:rPr lang="en-US" dirty="0"/>
              <a:t>Americano</a:t>
            </a:r>
          </a:p>
        </p:txBody>
      </p:sp>
      <p:sp>
        <p:nvSpPr>
          <p:cNvPr id="41" name="TextBox 40">
            <a:extLst>
              <a:ext uri="{FF2B5EF4-FFF2-40B4-BE49-F238E27FC236}">
                <a16:creationId xmlns:a16="http://schemas.microsoft.com/office/drawing/2014/main" id="{11D430DB-E923-41DA-98B0-C005D43CB6A9}"/>
              </a:ext>
            </a:extLst>
          </p:cNvPr>
          <p:cNvSpPr txBox="1"/>
          <p:nvPr/>
        </p:nvSpPr>
        <p:spPr>
          <a:xfrm>
            <a:off x="4044247" y="1657766"/>
            <a:ext cx="2278173" cy="369332"/>
          </a:xfrm>
          <a:prstGeom prst="rect">
            <a:avLst/>
          </a:prstGeom>
          <a:noFill/>
          <a:ln w="28575">
            <a:noFill/>
          </a:ln>
        </p:spPr>
        <p:txBody>
          <a:bodyPr wrap="square" rtlCol="0">
            <a:spAutoFit/>
          </a:bodyPr>
          <a:lstStyle/>
          <a:p>
            <a:r>
              <a:rPr lang="en-US" dirty="0"/>
              <a:t>Cappuccino</a:t>
            </a:r>
          </a:p>
        </p:txBody>
      </p:sp>
      <p:sp>
        <p:nvSpPr>
          <p:cNvPr id="42" name="TextBox 41">
            <a:extLst>
              <a:ext uri="{FF2B5EF4-FFF2-40B4-BE49-F238E27FC236}">
                <a16:creationId xmlns:a16="http://schemas.microsoft.com/office/drawing/2014/main" id="{B529D887-0681-4F3F-999A-5812415D73C6}"/>
              </a:ext>
            </a:extLst>
          </p:cNvPr>
          <p:cNvSpPr txBox="1"/>
          <p:nvPr/>
        </p:nvSpPr>
        <p:spPr>
          <a:xfrm>
            <a:off x="1229922" y="2543541"/>
            <a:ext cx="806466" cy="369332"/>
          </a:xfrm>
          <a:prstGeom prst="rect">
            <a:avLst/>
          </a:prstGeom>
          <a:noFill/>
          <a:ln w="28575">
            <a:noFill/>
          </a:ln>
        </p:spPr>
        <p:txBody>
          <a:bodyPr wrap="square" rtlCol="0">
            <a:spAutoFit/>
          </a:bodyPr>
          <a:lstStyle/>
          <a:p>
            <a:r>
              <a:rPr lang="en-US" dirty="0"/>
              <a:t>Iced</a:t>
            </a:r>
          </a:p>
        </p:txBody>
      </p:sp>
      <p:sp>
        <p:nvSpPr>
          <p:cNvPr id="44" name="TextBox 43">
            <a:extLst>
              <a:ext uri="{FF2B5EF4-FFF2-40B4-BE49-F238E27FC236}">
                <a16:creationId xmlns:a16="http://schemas.microsoft.com/office/drawing/2014/main" id="{12607BA6-274F-48A3-B7B3-A33110DE5A44}"/>
              </a:ext>
            </a:extLst>
          </p:cNvPr>
          <p:cNvSpPr txBox="1"/>
          <p:nvPr/>
        </p:nvSpPr>
        <p:spPr>
          <a:xfrm>
            <a:off x="585715" y="3578934"/>
            <a:ext cx="271535" cy="369332"/>
          </a:xfrm>
          <a:prstGeom prst="rect">
            <a:avLst/>
          </a:prstGeom>
          <a:noFill/>
          <a:ln w="28575">
            <a:noFill/>
          </a:ln>
        </p:spPr>
        <p:txBody>
          <a:bodyPr wrap="square" rtlCol="0">
            <a:spAutoFit/>
          </a:bodyPr>
          <a:lstStyle/>
          <a:p>
            <a:r>
              <a:rPr lang="en-US" dirty="0"/>
              <a:t>C</a:t>
            </a:r>
          </a:p>
        </p:txBody>
      </p:sp>
      <p:sp>
        <p:nvSpPr>
          <p:cNvPr id="45" name="TextBox 44">
            <a:extLst>
              <a:ext uri="{FF2B5EF4-FFF2-40B4-BE49-F238E27FC236}">
                <a16:creationId xmlns:a16="http://schemas.microsoft.com/office/drawing/2014/main" id="{5E4223E7-6B4F-4C50-8111-96F89D393823}"/>
              </a:ext>
            </a:extLst>
          </p:cNvPr>
          <p:cNvSpPr txBox="1"/>
          <p:nvPr/>
        </p:nvSpPr>
        <p:spPr>
          <a:xfrm>
            <a:off x="986608" y="3688340"/>
            <a:ext cx="271535" cy="369332"/>
          </a:xfrm>
          <a:prstGeom prst="rect">
            <a:avLst/>
          </a:prstGeom>
          <a:noFill/>
          <a:ln w="28575">
            <a:noFill/>
          </a:ln>
        </p:spPr>
        <p:txBody>
          <a:bodyPr wrap="square" rtlCol="0">
            <a:spAutoFit/>
          </a:bodyPr>
          <a:lstStyle/>
          <a:p>
            <a:r>
              <a:rPr lang="en-US" dirty="0"/>
              <a:t>P</a:t>
            </a:r>
          </a:p>
        </p:txBody>
      </p:sp>
      <p:sp>
        <p:nvSpPr>
          <p:cNvPr id="46" name="TextBox 45">
            <a:extLst>
              <a:ext uri="{FF2B5EF4-FFF2-40B4-BE49-F238E27FC236}">
                <a16:creationId xmlns:a16="http://schemas.microsoft.com/office/drawing/2014/main" id="{5D4C5AE0-5CBB-4841-A468-3C9CD83D0328}"/>
              </a:ext>
            </a:extLst>
          </p:cNvPr>
          <p:cNvSpPr txBox="1"/>
          <p:nvPr/>
        </p:nvSpPr>
        <p:spPr>
          <a:xfrm>
            <a:off x="1340567" y="3639363"/>
            <a:ext cx="271535" cy="369332"/>
          </a:xfrm>
          <a:prstGeom prst="rect">
            <a:avLst/>
          </a:prstGeom>
          <a:noFill/>
          <a:ln w="28575">
            <a:noFill/>
          </a:ln>
        </p:spPr>
        <p:txBody>
          <a:bodyPr wrap="square" rtlCol="0">
            <a:spAutoFit/>
          </a:bodyPr>
          <a:lstStyle/>
          <a:p>
            <a:r>
              <a:rPr lang="en-US" dirty="0"/>
              <a:t>H</a:t>
            </a:r>
          </a:p>
        </p:txBody>
      </p:sp>
      <p:sp>
        <p:nvSpPr>
          <p:cNvPr id="47" name="TextBox 46">
            <a:extLst>
              <a:ext uri="{FF2B5EF4-FFF2-40B4-BE49-F238E27FC236}">
                <a16:creationId xmlns:a16="http://schemas.microsoft.com/office/drawing/2014/main" id="{74114B1C-1187-4130-85B4-094C48590BC4}"/>
              </a:ext>
            </a:extLst>
          </p:cNvPr>
          <p:cNvSpPr txBox="1"/>
          <p:nvPr/>
        </p:nvSpPr>
        <p:spPr>
          <a:xfrm>
            <a:off x="1751626" y="3627937"/>
            <a:ext cx="271535" cy="369332"/>
          </a:xfrm>
          <a:prstGeom prst="rect">
            <a:avLst/>
          </a:prstGeom>
          <a:noFill/>
          <a:ln w="28575">
            <a:noFill/>
          </a:ln>
        </p:spPr>
        <p:txBody>
          <a:bodyPr wrap="square" rtlCol="0">
            <a:spAutoFit/>
          </a:bodyPr>
          <a:lstStyle/>
          <a:p>
            <a:r>
              <a:rPr lang="en-US" dirty="0"/>
              <a:t>G</a:t>
            </a:r>
          </a:p>
        </p:txBody>
      </p:sp>
      <p:sp>
        <p:nvSpPr>
          <p:cNvPr id="5" name="TextBox 4">
            <a:extLst>
              <a:ext uri="{FF2B5EF4-FFF2-40B4-BE49-F238E27FC236}">
                <a16:creationId xmlns:a16="http://schemas.microsoft.com/office/drawing/2014/main" id="{3C19E8C2-718B-AB53-18AD-7DDDEF57353D}"/>
              </a:ext>
            </a:extLst>
          </p:cNvPr>
          <p:cNvSpPr txBox="1"/>
          <p:nvPr/>
        </p:nvSpPr>
        <p:spPr>
          <a:xfrm>
            <a:off x="3008523" y="2573433"/>
            <a:ext cx="806466" cy="369332"/>
          </a:xfrm>
          <a:prstGeom prst="rect">
            <a:avLst/>
          </a:prstGeom>
          <a:noFill/>
          <a:ln w="28575">
            <a:noFill/>
          </a:ln>
        </p:spPr>
        <p:txBody>
          <a:bodyPr wrap="square" rtlCol="0">
            <a:spAutoFit/>
          </a:bodyPr>
          <a:lstStyle/>
          <a:p>
            <a:r>
              <a:rPr lang="en-US" dirty="0"/>
              <a:t>Iced</a:t>
            </a:r>
          </a:p>
        </p:txBody>
      </p:sp>
      <p:sp>
        <p:nvSpPr>
          <p:cNvPr id="8" name="TextBox 7">
            <a:extLst>
              <a:ext uri="{FF2B5EF4-FFF2-40B4-BE49-F238E27FC236}">
                <a16:creationId xmlns:a16="http://schemas.microsoft.com/office/drawing/2014/main" id="{1A062F25-11AE-B48B-E157-48D7730015BE}"/>
              </a:ext>
            </a:extLst>
          </p:cNvPr>
          <p:cNvSpPr txBox="1"/>
          <p:nvPr/>
        </p:nvSpPr>
        <p:spPr>
          <a:xfrm>
            <a:off x="2269434" y="2629325"/>
            <a:ext cx="956376" cy="369332"/>
          </a:xfrm>
          <a:prstGeom prst="rect">
            <a:avLst/>
          </a:prstGeom>
          <a:noFill/>
          <a:ln w="28575">
            <a:noFill/>
          </a:ln>
        </p:spPr>
        <p:txBody>
          <a:bodyPr wrap="square" rtlCol="0">
            <a:spAutoFit/>
          </a:bodyPr>
          <a:lstStyle/>
          <a:p>
            <a:r>
              <a:rPr lang="en-US" dirty="0"/>
              <a:t>Hot</a:t>
            </a:r>
          </a:p>
        </p:txBody>
      </p:sp>
      <p:sp>
        <p:nvSpPr>
          <p:cNvPr id="9" name="TextBox 8">
            <a:extLst>
              <a:ext uri="{FF2B5EF4-FFF2-40B4-BE49-F238E27FC236}">
                <a16:creationId xmlns:a16="http://schemas.microsoft.com/office/drawing/2014/main" id="{ABDE9D34-A2D2-2268-BE2D-A7E48151B822}"/>
              </a:ext>
            </a:extLst>
          </p:cNvPr>
          <p:cNvSpPr txBox="1"/>
          <p:nvPr/>
        </p:nvSpPr>
        <p:spPr>
          <a:xfrm>
            <a:off x="4493242" y="2550613"/>
            <a:ext cx="806466" cy="369332"/>
          </a:xfrm>
          <a:prstGeom prst="rect">
            <a:avLst/>
          </a:prstGeom>
          <a:noFill/>
          <a:ln w="28575">
            <a:noFill/>
          </a:ln>
        </p:spPr>
        <p:txBody>
          <a:bodyPr wrap="square" rtlCol="0">
            <a:spAutoFit/>
          </a:bodyPr>
          <a:lstStyle/>
          <a:p>
            <a:r>
              <a:rPr lang="en-US" dirty="0"/>
              <a:t>Iced</a:t>
            </a:r>
          </a:p>
        </p:txBody>
      </p:sp>
      <p:sp>
        <p:nvSpPr>
          <p:cNvPr id="13" name="TextBox 12">
            <a:extLst>
              <a:ext uri="{FF2B5EF4-FFF2-40B4-BE49-F238E27FC236}">
                <a16:creationId xmlns:a16="http://schemas.microsoft.com/office/drawing/2014/main" id="{B6CCFFE9-981F-AD0C-C86C-6570F19D2C65}"/>
              </a:ext>
            </a:extLst>
          </p:cNvPr>
          <p:cNvSpPr txBox="1"/>
          <p:nvPr/>
        </p:nvSpPr>
        <p:spPr>
          <a:xfrm>
            <a:off x="5454072" y="2516864"/>
            <a:ext cx="956376" cy="369332"/>
          </a:xfrm>
          <a:prstGeom prst="rect">
            <a:avLst/>
          </a:prstGeom>
          <a:noFill/>
          <a:ln w="28575">
            <a:noFill/>
          </a:ln>
        </p:spPr>
        <p:txBody>
          <a:bodyPr wrap="square" rtlCol="0">
            <a:spAutoFit/>
          </a:bodyPr>
          <a:lstStyle/>
          <a:p>
            <a:r>
              <a:rPr lang="en-US" dirty="0"/>
              <a:t>Hot</a:t>
            </a:r>
          </a:p>
        </p:txBody>
      </p:sp>
      <p:pic>
        <p:nvPicPr>
          <p:cNvPr id="15" name="Picture 14" descr="A coffee cup with a lid&#10;&#10;Description automatically generated">
            <a:extLst>
              <a:ext uri="{FF2B5EF4-FFF2-40B4-BE49-F238E27FC236}">
                <a16:creationId xmlns:a16="http://schemas.microsoft.com/office/drawing/2014/main" id="{66B1ED5F-2FA9-7DE0-8C45-D7889C34F8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766" y="4274605"/>
            <a:ext cx="502484" cy="502484"/>
          </a:xfrm>
          <a:prstGeom prst="rect">
            <a:avLst/>
          </a:prstGeom>
        </p:spPr>
      </p:pic>
      <p:pic>
        <p:nvPicPr>
          <p:cNvPr id="19" name="Picture 18" descr="A coffee cup with a lid&#10;&#10;Description automatically generated">
            <a:extLst>
              <a:ext uri="{FF2B5EF4-FFF2-40B4-BE49-F238E27FC236}">
                <a16:creationId xmlns:a16="http://schemas.microsoft.com/office/drawing/2014/main" id="{86424330-C26F-A7D9-3A7E-B23B433D66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868" y="4327499"/>
            <a:ext cx="502484" cy="502484"/>
          </a:xfrm>
          <a:prstGeom prst="rect">
            <a:avLst/>
          </a:prstGeom>
        </p:spPr>
      </p:pic>
      <p:pic>
        <p:nvPicPr>
          <p:cNvPr id="20" name="Picture 19" descr="A coffee cup with a lid&#10;&#10;Description automatically generated">
            <a:extLst>
              <a:ext uri="{FF2B5EF4-FFF2-40B4-BE49-F238E27FC236}">
                <a16:creationId xmlns:a16="http://schemas.microsoft.com/office/drawing/2014/main" id="{52A70564-41C3-5E4D-F926-3E1E11C2A3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2358" y="4234849"/>
            <a:ext cx="502484" cy="502484"/>
          </a:xfrm>
          <a:prstGeom prst="rect">
            <a:avLst/>
          </a:prstGeom>
        </p:spPr>
      </p:pic>
      <p:pic>
        <p:nvPicPr>
          <p:cNvPr id="21" name="Picture 20" descr="A coffee cup with a lid&#10;&#10;Description automatically generated">
            <a:extLst>
              <a:ext uri="{FF2B5EF4-FFF2-40B4-BE49-F238E27FC236}">
                <a16:creationId xmlns:a16="http://schemas.microsoft.com/office/drawing/2014/main" id="{EF3965D6-0C07-2D38-BD7B-A606EDD360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0848" y="4242646"/>
            <a:ext cx="502484" cy="502484"/>
          </a:xfrm>
          <a:prstGeom prst="rect">
            <a:avLst/>
          </a:prstGeom>
        </p:spPr>
      </p:pic>
      <p:sp>
        <p:nvSpPr>
          <p:cNvPr id="22" name="Oval 21">
            <a:extLst>
              <a:ext uri="{FF2B5EF4-FFF2-40B4-BE49-F238E27FC236}">
                <a16:creationId xmlns:a16="http://schemas.microsoft.com/office/drawing/2014/main" id="{C1FB31FC-D8D3-633C-FEBA-FDA72E802987}"/>
              </a:ext>
            </a:extLst>
          </p:cNvPr>
          <p:cNvSpPr/>
          <p:nvPr/>
        </p:nvSpPr>
        <p:spPr>
          <a:xfrm>
            <a:off x="5741993" y="3162549"/>
            <a:ext cx="260350" cy="25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D662D97E-3162-657A-1250-F221604D8FE5}"/>
              </a:ext>
            </a:extLst>
          </p:cNvPr>
          <p:cNvCxnSpPr>
            <a:stCxn id="22" idx="3"/>
          </p:cNvCxnSpPr>
          <p:nvPr/>
        </p:nvCxnSpPr>
        <p:spPr>
          <a:xfrm flipH="1">
            <a:off x="5132393" y="3379352"/>
            <a:ext cx="647727" cy="7102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13F470D-ECB1-7427-67F8-065F658D10D6}"/>
              </a:ext>
            </a:extLst>
          </p:cNvPr>
          <p:cNvCxnSpPr>
            <a:cxnSpLocks/>
            <a:stCxn id="22" idx="5"/>
          </p:cNvCxnSpPr>
          <p:nvPr/>
        </p:nvCxnSpPr>
        <p:spPr>
          <a:xfrm>
            <a:off x="5964216" y="3379352"/>
            <a:ext cx="609600" cy="7102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330B34B-5695-ED98-5A3D-34BC0E65750F}"/>
              </a:ext>
            </a:extLst>
          </p:cNvPr>
          <p:cNvCxnSpPr>
            <a:cxnSpLocks/>
            <a:stCxn id="22" idx="4"/>
          </p:cNvCxnSpPr>
          <p:nvPr/>
        </p:nvCxnSpPr>
        <p:spPr>
          <a:xfrm flipH="1">
            <a:off x="5529228" y="3416549"/>
            <a:ext cx="342940" cy="7264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C68CA82-33F9-442E-9C66-949CBBB2531C}"/>
              </a:ext>
            </a:extLst>
          </p:cNvPr>
          <p:cNvCxnSpPr>
            <a:cxnSpLocks/>
            <a:stCxn id="22" idx="4"/>
          </p:cNvCxnSpPr>
          <p:nvPr/>
        </p:nvCxnSpPr>
        <p:spPr>
          <a:xfrm>
            <a:off x="5872168" y="3416549"/>
            <a:ext cx="184096" cy="6731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97E901A7-027B-8E68-DA89-A124EF6CB6B7}"/>
              </a:ext>
            </a:extLst>
          </p:cNvPr>
          <p:cNvSpPr txBox="1"/>
          <p:nvPr/>
        </p:nvSpPr>
        <p:spPr>
          <a:xfrm>
            <a:off x="5073597" y="3485571"/>
            <a:ext cx="271535" cy="369332"/>
          </a:xfrm>
          <a:prstGeom prst="rect">
            <a:avLst/>
          </a:prstGeom>
          <a:noFill/>
          <a:ln w="28575">
            <a:noFill/>
          </a:ln>
        </p:spPr>
        <p:txBody>
          <a:bodyPr wrap="square" rtlCol="0">
            <a:spAutoFit/>
          </a:bodyPr>
          <a:lstStyle/>
          <a:p>
            <a:r>
              <a:rPr lang="en-US" dirty="0"/>
              <a:t>C</a:t>
            </a:r>
          </a:p>
        </p:txBody>
      </p:sp>
      <p:sp>
        <p:nvSpPr>
          <p:cNvPr id="37" name="TextBox 36">
            <a:extLst>
              <a:ext uri="{FF2B5EF4-FFF2-40B4-BE49-F238E27FC236}">
                <a16:creationId xmlns:a16="http://schemas.microsoft.com/office/drawing/2014/main" id="{7E4EBEB0-46A9-7391-D31E-E096FC210175}"/>
              </a:ext>
            </a:extLst>
          </p:cNvPr>
          <p:cNvSpPr txBox="1"/>
          <p:nvPr/>
        </p:nvSpPr>
        <p:spPr>
          <a:xfrm>
            <a:off x="5474490" y="3594977"/>
            <a:ext cx="271535" cy="369332"/>
          </a:xfrm>
          <a:prstGeom prst="rect">
            <a:avLst/>
          </a:prstGeom>
          <a:noFill/>
          <a:ln w="28575">
            <a:noFill/>
          </a:ln>
        </p:spPr>
        <p:txBody>
          <a:bodyPr wrap="square" rtlCol="0">
            <a:spAutoFit/>
          </a:bodyPr>
          <a:lstStyle/>
          <a:p>
            <a:r>
              <a:rPr lang="en-US" dirty="0"/>
              <a:t>P</a:t>
            </a:r>
          </a:p>
        </p:txBody>
      </p:sp>
      <p:sp>
        <p:nvSpPr>
          <p:cNvPr id="38" name="TextBox 37">
            <a:extLst>
              <a:ext uri="{FF2B5EF4-FFF2-40B4-BE49-F238E27FC236}">
                <a16:creationId xmlns:a16="http://schemas.microsoft.com/office/drawing/2014/main" id="{0C3450E8-C0D1-F445-3C86-AC2DF6280BD4}"/>
              </a:ext>
            </a:extLst>
          </p:cNvPr>
          <p:cNvSpPr txBox="1"/>
          <p:nvPr/>
        </p:nvSpPr>
        <p:spPr>
          <a:xfrm>
            <a:off x="5828449" y="3546000"/>
            <a:ext cx="271535" cy="369332"/>
          </a:xfrm>
          <a:prstGeom prst="rect">
            <a:avLst/>
          </a:prstGeom>
          <a:noFill/>
          <a:ln w="28575">
            <a:noFill/>
          </a:ln>
        </p:spPr>
        <p:txBody>
          <a:bodyPr wrap="square" rtlCol="0">
            <a:spAutoFit/>
          </a:bodyPr>
          <a:lstStyle/>
          <a:p>
            <a:r>
              <a:rPr lang="en-US" dirty="0"/>
              <a:t>H</a:t>
            </a:r>
          </a:p>
        </p:txBody>
      </p:sp>
      <p:sp>
        <p:nvSpPr>
          <p:cNvPr id="48" name="TextBox 47">
            <a:extLst>
              <a:ext uri="{FF2B5EF4-FFF2-40B4-BE49-F238E27FC236}">
                <a16:creationId xmlns:a16="http://schemas.microsoft.com/office/drawing/2014/main" id="{06D2FBBE-0DA7-58AF-35A7-C8219814224D}"/>
              </a:ext>
            </a:extLst>
          </p:cNvPr>
          <p:cNvSpPr txBox="1"/>
          <p:nvPr/>
        </p:nvSpPr>
        <p:spPr>
          <a:xfrm>
            <a:off x="6239508" y="3534574"/>
            <a:ext cx="271535" cy="369332"/>
          </a:xfrm>
          <a:prstGeom prst="rect">
            <a:avLst/>
          </a:prstGeom>
          <a:noFill/>
          <a:ln w="28575">
            <a:noFill/>
          </a:ln>
        </p:spPr>
        <p:txBody>
          <a:bodyPr wrap="square" rtlCol="0">
            <a:spAutoFit/>
          </a:bodyPr>
          <a:lstStyle/>
          <a:p>
            <a:r>
              <a:rPr lang="en-US" dirty="0"/>
              <a:t>G</a:t>
            </a:r>
          </a:p>
        </p:txBody>
      </p:sp>
      <p:pic>
        <p:nvPicPr>
          <p:cNvPr id="49" name="Picture 48" descr="A coffee cup with a lid&#10;&#10;Description automatically generated">
            <a:extLst>
              <a:ext uri="{FF2B5EF4-FFF2-40B4-BE49-F238E27FC236}">
                <a16:creationId xmlns:a16="http://schemas.microsoft.com/office/drawing/2014/main" id="{E150EFDC-9A86-0DA0-211B-DCCCCBC20C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2648" y="4181242"/>
            <a:ext cx="502484" cy="502484"/>
          </a:xfrm>
          <a:prstGeom prst="rect">
            <a:avLst/>
          </a:prstGeom>
        </p:spPr>
      </p:pic>
      <p:pic>
        <p:nvPicPr>
          <p:cNvPr id="50" name="Picture 49" descr="A coffee cup with a lid&#10;&#10;Description automatically generated">
            <a:extLst>
              <a:ext uri="{FF2B5EF4-FFF2-40B4-BE49-F238E27FC236}">
                <a16:creationId xmlns:a16="http://schemas.microsoft.com/office/drawing/2014/main" id="{6C166420-3839-2E71-9191-698EAF5A66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1750" y="4234136"/>
            <a:ext cx="502484" cy="502484"/>
          </a:xfrm>
          <a:prstGeom prst="rect">
            <a:avLst/>
          </a:prstGeom>
        </p:spPr>
      </p:pic>
      <p:pic>
        <p:nvPicPr>
          <p:cNvPr id="51" name="Picture 50" descr="A coffee cup with a lid&#10;&#10;Description automatically generated">
            <a:extLst>
              <a:ext uri="{FF2B5EF4-FFF2-40B4-BE49-F238E27FC236}">
                <a16:creationId xmlns:a16="http://schemas.microsoft.com/office/drawing/2014/main" id="{666EC721-ABCF-8C66-2462-1BEF3B73B0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0240" y="4141486"/>
            <a:ext cx="502484" cy="502484"/>
          </a:xfrm>
          <a:prstGeom prst="rect">
            <a:avLst/>
          </a:prstGeom>
        </p:spPr>
      </p:pic>
      <p:pic>
        <p:nvPicPr>
          <p:cNvPr id="52" name="Picture 51" descr="A coffee cup with a lid&#10;&#10;Description automatically generated">
            <a:extLst>
              <a:ext uri="{FF2B5EF4-FFF2-40B4-BE49-F238E27FC236}">
                <a16:creationId xmlns:a16="http://schemas.microsoft.com/office/drawing/2014/main" id="{AAE4BFD9-CF97-F286-34B5-DEB63AFD1D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8730" y="4149283"/>
            <a:ext cx="502484" cy="502484"/>
          </a:xfrm>
          <a:prstGeom prst="rect">
            <a:avLst/>
          </a:prstGeom>
        </p:spPr>
      </p:pic>
      <p:sp>
        <p:nvSpPr>
          <p:cNvPr id="54" name="TextBox 53">
            <a:extLst>
              <a:ext uri="{FF2B5EF4-FFF2-40B4-BE49-F238E27FC236}">
                <a16:creationId xmlns:a16="http://schemas.microsoft.com/office/drawing/2014/main" id="{92AC47DE-B060-A0F9-F3FB-356791ACE320}"/>
              </a:ext>
            </a:extLst>
          </p:cNvPr>
          <p:cNvSpPr txBox="1"/>
          <p:nvPr/>
        </p:nvSpPr>
        <p:spPr>
          <a:xfrm>
            <a:off x="4121753" y="2692084"/>
            <a:ext cx="956376" cy="369332"/>
          </a:xfrm>
          <a:prstGeom prst="rect">
            <a:avLst/>
          </a:prstGeom>
          <a:noFill/>
          <a:ln w="28575">
            <a:noFill/>
          </a:ln>
        </p:spPr>
        <p:txBody>
          <a:bodyPr wrap="square" rtlCol="0">
            <a:spAutoFit/>
          </a:bodyPr>
          <a:lstStyle/>
          <a:p>
            <a:r>
              <a:rPr lang="en-US" dirty="0"/>
              <a:t>Hot</a:t>
            </a:r>
          </a:p>
        </p:txBody>
      </p:sp>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A8446286-3B11-752E-14D7-43AADD2A57CB}"/>
                  </a:ext>
                </a:extLst>
              </p:cNvPr>
              <p:cNvSpPr/>
              <p:nvPr/>
            </p:nvSpPr>
            <p:spPr>
              <a:xfrm>
                <a:off x="314168" y="5561162"/>
                <a:ext cx="11709400" cy="114599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latin typeface="Segoe UI Semibold" panose="020B0702040204020203" pitchFamily="34" charset="0"/>
                    <a:cs typeface="Segoe UI Semibold" panose="020B0702040204020203" pitchFamily="34" charset="0"/>
                  </a:rPr>
                  <a:t>Product Rule: If you have a sequential process, where step </a:t>
                </a:r>
                <a14:m>
                  <m:oMath xmlns:m="http://schemas.openxmlformats.org/officeDocument/2006/math">
                    <m:r>
                      <a:rPr lang="en-US" sz="2500" b="1" i="1" smtClean="0">
                        <a:latin typeface="Cambria Math" panose="02040503050406030204" pitchFamily="18" charset="0"/>
                        <a:cs typeface="Segoe UI Semibold" panose="020B0702040204020203" pitchFamily="34" charset="0"/>
                      </a:rPr>
                      <m:t>𝟏</m:t>
                    </m:r>
                  </m:oMath>
                </a14:m>
                <a:r>
                  <a:rPr lang="en-US" sz="2500" b="1" dirty="0">
                    <a:latin typeface="Segoe UI Semibold" panose="020B0702040204020203" pitchFamily="34" charset="0"/>
                    <a:cs typeface="Segoe UI Semibold" panose="020B0702040204020203" pitchFamily="34" charset="0"/>
                  </a:rPr>
                  <a:t> has </a:t>
                </a:r>
                <a14:m>
                  <m:oMath xmlns:m="http://schemas.openxmlformats.org/officeDocument/2006/math">
                    <m:sSub>
                      <m:sSubPr>
                        <m:ctrlPr>
                          <a:rPr lang="en-US" sz="2500" b="1" i="1" smtClean="0">
                            <a:latin typeface="Cambria Math" panose="02040503050406030204" pitchFamily="18" charset="0"/>
                            <a:cs typeface="Segoe UI Semibold" panose="020B0702040204020203" pitchFamily="34" charset="0"/>
                          </a:rPr>
                        </m:ctrlPr>
                      </m:sSubPr>
                      <m:e>
                        <m:r>
                          <a:rPr lang="en-US" sz="2500" b="1" i="1" smtClean="0">
                            <a:latin typeface="Cambria Math" panose="02040503050406030204" pitchFamily="18" charset="0"/>
                            <a:cs typeface="Segoe UI Semibold" panose="020B0702040204020203" pitchFamily="34" charset="0"/>
                          </a:rPr>
                          <m:t>𝒏</m:t>
                        </m:r>
                      </m:e>
                      <m:sub>
                        <m:r>
                          <a:rPr lang="en-US" sz="2500" b="1" i="1" smtClean="0">
                            <a:latin typeface="Cambria Math" panose="02040503050406030204" pitchFamily="18" charset="0"/>
                            <a:cs typeface="Segoe UI Semibold" panose="020B0702040204020203" pitchFamily="34" charset="0"/>
                          </a:rPr>
                          <m:t>𝟏</m:t>
                        </m:r>
                      </m:sub>
                    </m:sSub>
                  </m:oMath>
                </a14:m>
                <a:r>
                  <a:rPr lang="en-US" sz="2500" b="1" dirty="0">
                    <a:latin typeface="Segoe UI Semibold" panose="020B0702040204020203" pitchFamily="34" charset="0"/>
                    <a:cs typeface="Segoe UI Semibold" panose="020B0702040204020203" pitchFamily="34" charset="0"/>
                  </a:rPr>
                  <a:t> options, step 2 has </a:t>
                </a:r>
                <a14:m>
                  <m:oMath xmlns:m="http://schemas.openxmlformats.org/officeDocument/2006/math">
                    <m:sSub>
                      <m:sSubPr>
                        <m:ctrlPr>
                          <a:rPr lang="en-US" sz="2500" b="1" i="1" smtClean="0">
                            <a:latin typeface="Cambria Math" panose="02040503050406030204" pitchFamily="18" charset="0"/>
                            <a:cs typeface="Segoe UI Semibold" panose="020B0702040204020203" pitchFamily="34" charset="0"/>
                          </a:rPr>
                        </m:ctrlPr>
                      </m:sSubPr>
                      <m:e>
                        <m:r>
                          <a:rPr lang="en-US" sz="2500" b="1" i="1" smtClean="0">
                            <a:latin typeface="Cambria Math" panose="02040503050406030204" pitchFamily="18" charset="0"/>
                            <a:cs typeface="Segoe UI Semibold" panose="020B0702040204020203" pitchFamily="34" charset="0"/>
                          </a:rPr>
                          <m:t>𝒏</m:t>
                        </m:r>
                      </m:e>
                      <m:sub>
                        <m:r>
                          <a:rPr lang="en-US" sz="2500" b="1" i="1" smtClean="0">
                            <a:latin typeface="Cambria Math" panose="02040503050406030204" pitchFamily="18" charset="0"/>
                            <a:cs typeface="Segoe UI Semibold" panose="020B0702040204020203" pitchFamily="34" charset="0"/>
                          </a:rPr>
                          <m:t>𝟐</m:t>
                        </m:r>
                      </m:sub>
                    </m:sSub>
                    <m:r>
                      <a:rPr lang="en-US" sz="2500" b="1" i="1" smtClean="0">
                        <a:latin typeface="Cambria Math" panose="02040503050406030204" pitchFamily="18" charset="0"/>
                        <a:cs typeface="Segoe UI Semibold" panose="020B0702040204020203" pitchFamily="34" charset="0"/>
                      </a:rPr>
                      <m:t> </m:t>
                    </m:r>
                  </m:oMath>
                </a14:m>
                <a:r>
                  <a:rPr lang="en-US" sz="2500" b="1" dirty="0">
                    <a:latin typeface="Segoe UI Semibold" panose="020B0702040204020203" pitchFamily="34" charset="0"/>
                    <a:cs typeface="Segoe UI Semibold" panose="020B0702040204020203" pitchFamily="34" charset="0"/>
                  </a:rPr>
                  <a:t>options,…,step </a:t>
                </a:r>
                <a14:m>
                  <m:oMath xmlns:m="http://schemas.openxmlformats.org/officeDocument/2006/math">
                    <m:r>
                      <a:rPr lang="en-US" sz="2500" b="1" i="1" smtClean="0">
                        <a:latin typeface="Cambria Math" panose="02040503050406030204" pitchFamily="18" charset="0"/>
                        <a:cs typeface="Segoe UI Semibold" panose="020B0702040204020203" pitchFamily="34" charset="0"/>
                      </a:rPr>
                      <m:t>𝒌</m:t>
                    </m:r>
                  </m:oMath>
                </a14:m>
                <a:r>
                  <a:rPr lang="en-US" sz="2500" b="1" dirty="0">
                    <a:latin typeface="Segoe UI Semibold" panose="020B0702040204020203" pitchFamily="34" charset="0"/>
                    <a:cs typeface="Segoe UI Semibold" panose="020B0702040204020203" pitchFamily="34" charset="0"/>
                  </a:rPr>
                  <a:t> has </a:t>
                </a:r>
                <a14:m>
                  <m:oMath xmlns:m="http://schemas.openxmlformats.org/officeDocument/2006/math">
                    <m:sSub>
                      <m:sSubPr>
                        <m:ctrlPr>
                          <a:rPr lang="en-US" sz="2500" b="1" i="1" smtClean="0">
                            <a:latin typeface="Cambria Math" panose="02040503050406030204" pitchFamily="18" charset="0"/>
                            <a:cs typeface="Segoe UI Semibold" panose="020B0702040204020203" pitchFamily="34" charset="0"/>
                          </a:rPr>
                        </m:ctrlPr>
                      </m:sSubPr>
                      <m:e>
                        <m:r>
                          <a:rPr lang="en-US" sz="2500" b="1" i="1" smtClean="0">
                            <a:latin typeface="Cambria Math" panose="02040503050406030204" pitchFamily="18" charset="0"/>
                            <a:cs typeface="Segoe UI Semibold" panose="020B0702040204020203" pitchFamily="34" charset="0"/>
                          </a:rPr>
                          <m:t>𝒏</m:t>
                        </m:r>
                      </m:e>
                      <m:sub>
                        <m:r>
                          <a:rPr lang="en-US" sz="2500" b="1" i="1" smtClean="0">
                            <a:latin typeface="Cambria Math" panose="02040503050406030204" pitchFamily="18" charset="0"/>
                            <a:cs typeface="Segoe UI Semibold" panose="020B0702040204020203" pitchFamily="34" charset="0"/>
                          </a:rPr>
                          <m:t>𝒌</m:t>
                        </m:r>
                      </m:sub>
                    </m:sSub>
                  </m:oMath>
                </a14:m>
                <a:r>
                  <a:rPr lang="en-US" sz="2500" b="1" dirty="0">
                    <a:latin typeface="Segoe UI Semibold" panose="020B0702040204020203" pitchFamily="34" charset="0"/>
                    <a:cs typeface="Segoe UI Semibold" panose="020B0702040204020203" pitchFamily="34" charset="0"/>
                  </a:rPr>
                  <a:t> options, and you choose one from each step, the total number of possibilities is </a:t>
                </a:r>
                <a14:m>
                  <m:oMath xmlns:m="http://schemas.openxmlformats.org/officeDocument/2006/math">
                    <m:sSub>
                      <m:sSubPr>
                        <m:ctrlPr>
                          <a:rPr lang="en-US" sz="2500" b="1" i="1" smtClean="0">
                            <a:latin typeface="Cambria Math" panose="02040503050406030204" pitchFamily="18" charset="0"/>
                            <a:cs typeface="Segoe UI Semibold" panose="020B0702040204020203" pitchFamily="34" charset="0"/>
                          </a:rPr>
                        </m:ctrlPr>
                      </m:sSubPr>
                      <m:e>
                        <m:r>
                          <a:rPr lang="en-US" sz="2500" b="1" i="1" smtClean="0">
                            <a:latin typeface="Cambria Math" panose="02040503050406030204" pitchFamily="18" charset="0"/>
                            <a:cs typeface="Segoe UI Semibold" panose="020B0702040204020203" pitchFamily="34" charset="0"/>
                          </a:rPr>
                          <m:t>𝒏</m:t>
                        </m:r>
                      </m:e>
                      <m:sub>
                        <m:r>
                          <a:rPr lang="en-US" sz="2500" b="1" i="1" smtClean="0">
                            <a:latin typeface="Cambria Math" panose="02040503050406030204" pitchFamily="18" charset="0"/>
                            <a:cs typeface="Segoe UI Semibold" panose="020B0702040204020203" pitchFamily="34" charset="0"/>
                          </a:rPr>
                          <m:t>𝟏</m:t>
                        </m:r>
                      </m:sub>
                    </m:sSub>
                    <m:r>
                      <a:rPr lang="en-US" sz="2500" b="1" i="1" smtClean="0">
                        <a:latin typeface="Cambria Math" panose="02040503050406030204" pitchFamily="18" charset="0"/>
                        <a:cs typeface="Segoe UI Semibold" panose="020B0702040204020203" pitchFamily="34" charset="0"/>
                      </a:rPr>
                      <m:t>⋅</m:t>
                    </m:r>
                    <m:sSub>
                      <m:sSubPr>
                        <m:ctrlPr>
                          <a:rPr lang="en-US" sz="2500" b="1" i="1" smtClean="0">
                            <a:latin typeface="Cambria Math" panose="02040503050406030204" pitchFamily="18" charset="0"/>
                            <a:cs typeface="Segoe UI Semibold" panose="020B0702040204020203" pitchFamily="34" charset="0"/>
                          </a:rPr>
                        </m:ctrlPr>
                      </m:sSubPr>
                      <m:e>
                        <m:r>
                          <a:rPr lang="en-US" sz="2500" b="1" i="1" smtClean="0">
                            <a:latin typeface="Cambria Math" panose="02040503050406030204" pitchFamily="18" charset="0"/>
                            <a:cs typeface="Segoe UI Semibold" panose="020B0702040204020203" pitchFamily="34" charset="0"/>
                          </a:rPr>
                          <m:t>𝒏</m:t>
                        </m:r>
                      </m:e>
                      <m:sub>
                        <m:r>
                          <a:rPr lang="en-US" sz="2500" b="1" i="1" smtClean="0">
                            <a:latin typeface="Cambria Math" panose="02040503050406030204" pitchFamily="18" charset="0"/>
                            <a:cs typeface="Segoe UI Semibold" panose="020B0702040204020203" pitchFamily="34" charset="0"/>
                          </a:rPr>
                          <m:t>𝟐</m:t>
                        </m:r>
                      </m:sub>
                    </m:sSub>
                    <m:r>
                      <a:rPr lang="en-US" sz="2500" b="1" i="1" smtClean="0">
                        <a:latin typeface="Cambria Math" panose="02040503050406030204" pitchFamily="18" charset="0"/>
                        <a:cs typeface="Segoe UI Semibold" panose="020B0702040204020203" pitchFamily="34" charset="0"/>
                      </a:rPr>
                      <m:t>⋯</m:t>
                    </m:r>
                    <m:sSub>
                      <m:sSubPr>
                        <m:ctrlPr>
                          <a:rPr lang="en-US" sz="2500" b="1" i="1" smtClean="0">
                            <a:latin typeface="Cambria Math" panose="02040503050406030204" pitchFamily="18" charset="0"/>
                            <a:cs typeface="Segoe UI Semibold" panose="020B0702040204020203" pitchFamily="34" charset="0"/>
                          </a:rPr>
                        </m:ctrlPr>
                      </m:sSubPr>
                      <m:e>
                        <m:r>
                          <a:rPr lang="en-US" sz="2500" b="1" i="1" smtClean="0">
                            <a:latin typeface="Cambria Math" panose="02040503050406030204" pitchFamily="18" charset="0"/>
                            <a:cs typeface="Segoe UI Semibold" panose="020B0702040204020203" pitchFamily="34" charset="0"/>
                          </a:rPr>
                          <m:t>𝒏</m:t>
                        </m:r>
                      </m:e>
                      <m:sub>
                        <m:r>
                          <a:rPr lang="en-US" sz="2500" b="1" i="1" smtClean="0">
                            <a:latin typeface="Cambria Math" panose="02040503050406030204" pitchFamily="18" charset="0"/>
                            <a:cs typeface="Segoe UI Semibold" panose="020B0702040204020203" pitchFamily="34" charset="0"/>
                          </a:rPr>
                          <m:t>𝒌</m:t>
                        </m:r>
                      </m:sub>
                    </m:sSub>
                  </m:oMath>
                </a14:m>
                <a:endParaRPr lang="en-US" sz="2500" b="1" dirty="0">
                  <a:latin typeface="Segoe UI Semibold" panose="020B0702040204020203" pitchFamily="34" charset="0"/>
                  <a:cs typeface="Segoe UI Semibold" panose="020B0702040204020203" pitchFamily="34" charset="0"/>
                </a:endParaRPr>
              </a:p>
            </p:txBody>
          </p:sp>
        </mc:Choice>
        <mc:Fallback xmlns="">
          <p:sp>
            <p:nvSpPr>
              <p:cNvPr id="55" name="Rectangle 54">
                <a:extLst>
                  <a:ext uri="{FF2B5EF4-FFF2-40B4-BE49-F238E27FC236}">
                    <a16:creationId xmlns:a16="http://schemas.microsoft.com/office/drawing/2014/main" id="{A8446286-3B11-752E-14D7-43AADD2A57CB}"/>
                  </a:ext>
                </a:extLst>
              </p:cNvPr>
              <p:cNvSpPr>
                <a:spLocks noRot="1" noChangeAspect="1" noMove="1" noResize="1" noEditPoints="1" noAdjustHandles="1" noChangeArrowheads="1" noChangeShapeType="1" noTextEdit="1"/>
              </p:cNvSpPr>
              <p:nvPr/>
            </p:nvSpPr>
            <p:spPr>
              <a:xfrm>
                <a:off x="314168" y="5561162"/>
                <a:ext cx="11709400" cy="1145999"/>
              </a:xfrm>
              <a:prstGeom prst="rect">
                <a:avLst/>
              </a:prstGeom>
              <a:blipFill>
                <a:blip r:embed="rId5"/>
                <a:stretch>
                  <a:fillRect t="-7447" b="-17021"/>
                </a:stretch>
              </a:blipFill>
              <a:ln>
                <a:noFill/>
              </a:ln>
            </p:spPr>
            <p:txBody>
              <a:bodyPr/>
              <a:lstStyle/>
              <a:p>
                <a:r>
                  <a:rPr lang="en-US">
                    <a:noFill/>
                  </a:rPr>
                  <a:t> </a:t>
                </a:r>
              </a:p>
            </p:txBody>
          </p:sp>
        </mc:Fallback>
      </mc:AlternateContent>
      <p:sp>
        <p:nvSpPr>
          <p:cNvPr id="56" name="Oval 55">
            <a:extLst>
              <a:ext uri="{FF2B5EF4-FFF2-40B4-BE49-F238E27FC236}">
                <a16:creationId xmlns:a16="http://schemas.microsoft.com/office/drawing/2014/main" id="{74882ABE-4E09-F974-C37F-E532503C3675}"/>
              </a:ext>
            </a:extLst>
          </p:cNvPr>
          <p:cNvSpPr/>
          <p:nvPr/>
        </p:nvSpPr>
        <p:spPr>
          <a:xfrm>
            <a:off x="2647875" y="3248909"/>
            <a:ext cx="260350" cy="25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85DA98-177E-BDE1-694A-45D07572F595}"/>
              </a:ext>
            </a:extLst>
          </p:cNvPr>
          <p:cNvSpPr/>
          <p:nvPr/>
        </p:nvSpPr>
        <p:spPr>
          <a:xfrm>
            <a:off x="3209816" y="3248909"/>
            <a:ext cx="260350" cy="25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1668D04-C227-12F6-8E03-9F9DB6741320}"/>
              </a:ext>
            </a:extLst>
          </p:cNvPr>
          <p:cNvSpPr/>
          <p:nvPr/>
        </p:nvSpPr>
        <p:spPr>
          <a:xfrm>
            <a:off x="4031516" y="3256916"/>
            <a:ext cx="260350" cy="25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59A03237-A114-C421-B873-05727052C028}"/>
              </a:ext>
            </a:extLst>
          </p:cNvPr>
          <p:cNvSpPr/>
          <p:nvPr/>
        </p:nvSpPr>
        <p:spPr>
          <a:xfrm>
            <a:off x="4445005" y="3231173"/>
            <a:ext cx="260350" cy="25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6528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B56D-B1FC-4F8D-A2DB-DD2BD57A0AE6}"/>
              </a:ext>
            </a:extLst>
          </p:cNvPr>
          <p:cNvSpPr>
            <a:spLocks noGrp="1"/>
          </p:cNvSpPr>
          <p:nvPr>
            <p:ph type="title"/>
          </p:nvPr>
        </p:nvSpPr>
        <p:spPr/>
        <p:txBody>
          <a:bodyPr/>
          <a:lstStyle/>
          <a:p>
            <a:r>
              <a:rPr lang="en-US" dirty="0"/>
              <a:t>Counting Rules</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C31035BD-A220-48C7-82D8-6E9D730529F1}"/>
                  </a:ext>
                </a:extLst>
              </p:cNvPr>
              <p:cNvSpPr/>
              <p:nvPr/>
            </p:nvSpPr>
            <p:spPr>
              <a:xfrm>
                <a:off x="241300" y="1693491"/>
                <a:ext cx="11709400" cy="114599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Segoe UI Semibold" panose="020B0702040204020203" pitchFamily="34" charset="0"/>
                    <a:cs typeface="Segoe UI Semibold" panose="020B0702040204020203" pitchFamily="34" charset="0"/>
                  </a:rPr>
                  <a:t>Sum Rule: If you are choosing one thing between </a:t>
                </a:r>
                <a14:m>
                  <m:oMath xmlns:m="http://schemas.openxmlformats.org/officeDocument/2006/math">
                    <m:r>
                      <a:rPr lang="en-US" sz="2500" b="0" i="1" smtClean="0">
                        <a:latin typeface="Cambria Math" panose="02040503050406030204" pitchFamily="18" charset="0"/>
                        <a:cs typeface="Segoe UI Semibold" panose="020B0702040204020203" pitchFamily="34" charset="0"/>
                      </a:rPr>
                      <m:t>𝑛</m:t>
                    </m:r>
                  </m:oMath>
                </a14:m>
                <a:r>
                  <a:rPr lang="en-US" sz="2500" b="1" dirty="0">
                    <a:latin typeface="Segoe UI Semibold" panose="020B0702040204020203" pitchFamily="34" charset="0"/>
                    <a:cs typeface="Segoe UI Semibold" panose="020B0702040204020203" pitchFamily="34" charset="0"/>
                  </a:rPr>
                  <a:t> options in one group and </a:t>
                </a:r>
                <a14:m>
                  <m:oMath xmlns:m="http://schemas.openxmlformats.org/officeDocument/2006/math">
                    <m:r>
                      <a:rPr lang="en-US" sz="2500" b="0" i="1" smtClean="0">
                        <a:latin typeface="Cambria Math" panose="02040503050406030204" pitchFamily="18" charset="0"/>
                        <a:cs typeface="Segoe UI Semibold" panose="020B0702040204020203" pitchFamily="34" charset="0"/>
                      </a:rPr>
                      <m:t>𝑚</m:t>
                    </m:r>
                    <m:r>
                      <a:rPr lang="en-US" sz="2500" b="0" i="1" smtClean="0">
                        <a:latin typeface="Cambria Math" panose="02040503050406030204" pitchFamily="18" charset="0"/>
                        <a:cs typeface="Segoe UI Semibold" panose="020B0702040204020203" pitchFamily="34" charset="0"/>
                      </a:rPr>
                      <m:t> </m:t>
                    </m:r>
                  </m:oMath>
                </a14:m>
                <a:r>
                  <a:rPr lang="en-US" sz="2500" dirty="0">
                    <a:latin typeface="Segoe UI Semibold" panose="020B0702040204020203" pitchFamily="34" charset="0"/>
                    <a:cs typeface="Segoe UI Semibold" panose="020B0702040204020203" pitchFamily="34" charset="0"/>
                  </a:rPr>
                  <a:t>in another group with </a:t>
                </a:r>
                <a:r>
                  <a:rPr lang="en-US" sz="2500" u="sng" dirty="0">
                    <a:latin typeface="Segoe UI Semibold" panose="020B0702040204020203" pitchFamily="34" charset="0"/>
                    <a:cs typeface="Segoe UI Semibold" panose="020B0702040204020203" pitchFamily="34" charset="0"/>
                  </a:rPr>
                  <a:t>no overlap</a:t>
                </a:r>
                <a:r>
                  <a:rPr lang="en-US" sz="2500" dirty="0">
                    <a:latin typeface="Segoe UI Semibold" panose="020B0702040204020203" pitchFamily="34" charset="0"/>
                    <a:cs typeface="Segoe UI Semibold" panose="020B0702040204020203" pitchFamily="34" charset="0"/>
                  </a:rPr>
                  <a:t>, the total number of options is: </a:t>
                </a:r>
                <a14:m>
                  <m:oMath xmlns:m="http://schemas.openxmlformats.org/officeDocument/2006/math">
                    <m:r>
                      <a:rPr lang="en-US" sz="2500" b="0" i="1" smtClean="0">
                        <a:latin typeface="Cambria Math" panose="02040503050406030204" pitchFamily="18" charset="0"/>
                        <a:cs typeface="Segoe UI Semibold" panose="020B0702040204020203" pitchFamily="34" charset="0"/>
                      </a:rPr>
                      <m:t>𝑛</m:t>
                    </m:r>
                    <m:r>
                      <a:rPr lang="en-US" sz="2500" b="0" i="1" smtClean="0">
                        <a:latin typeface="Cambria Math" panose="02040503050406030204" pitchFamily="18" charset="0"/>
                        <a:cs typeface="Segoe UI Semibold" panose="020B0702040204020203" pitchFamily="34" charset="0"/>
                      </a:rPr>
                      <m:t>+</m:t>
                    </m:r>
                    <m:r>
                      <a:rPr lang="en-US" sz="2500" b="0" i="1" smtClean="0">
                        <a:latin typeface="Cambria Math" panose="02040503050406030204" pitchFamily="18" charset="0"/>
                        <a:cs typeface="Segoe UI Semibold" panose="020B0702040204020203" pitchFamily="34" charset="0"/>
                      </a:rPr>
                      <m:t>𝑚</m:t>
                    </m:r>
                  </m:oMath>
                </a14:m>
                <a:r>
                  <a:rPr lang="en-US" sz="2500" dirty="0">
                    <a:latin typeface="Segoe UI Semibold" panose="020B0702040204020203" pitchFamily="34" charset="0"/>
                    <a:cs typeface="Segoe UI Semibold" panose="020B0702040204020203" pitchFamily="34" charset="0"/>
                  </a:rPr>
                  <a:t>.</a:t>
                </a:r>
              </a:p>
            </p:txBody>
          </p:sp>
        </mc:Choice>
        <mc:Fallback xmlns="">
          <p:sp>
            <p:nvSpPr>
              <p:cNvPr id="4" name="Rectangle 3">
                <a:extLst>
                  <a:ext uri="{FF2B5EF4-FFF2-40B4-BE49-F238E27FC236}">
                    <a16:creationId xmlns:a16="http://schemas.microsoft.com/office/drawing/2014/main" id="{C31035BD-A220-48C7-82D8-6E9D730529F1}"/>
                  </a:ext>
                </a:extLst>
              </p:cNvPr>
              <p:cNvSpPr>
                <a:spLocks noRot="1" noChangeAspect="1" noMove="1" noResize="1" noEditPoints="1" noAdjustHandles="1" noChangeArrowheads="1" noChangeShapeType="1" noTextEdit="1"/>
              </p:cNvSpPr>
              <p:nvPr/>
            </p:nvSpPr>
            <p:spPr>
              <a:xfrm>
                <a:off x="241300" y="1693491"/>
                <a:ext cx="11709400" cy="1145999"/>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67C3D4B-57AB-403D-8E30-E38E056D1E77}"/>
                  </a:ext>
                </a:extLst>
              </p:cNvPr>
              <p:cNvSpPr/>
              <p:nvPr/>
            </p:nvSpPr>
            <p:spPr>
              <a:xfrm>
                <a:off x="241300" y="4070958"/>
                <a:ext cx="11709400" cy="1304765"/>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latin typeface="Segoe UI Semibold" panose="020B0702040204020203" pitchFamily="34" charset="0"/>
                    <a:cs typeface="Segoe UI Semibold" panose="020B0702040204020203" pitchFamily="34" charset="0"/>
                  </a:rPr>
                  <a:t>Product Rule: If you have a sequential process, where step </a:t>
                </a:r>
                <a14:m>
                  <m:oMath xmlns:m="http://schemas.openxmlformats.org/officeDocument/2006/math">
                    <m:r>
                      <a:rPr lang="en-US" sz="2500" b="1" i="1" smtClean="0">
                        <a:latin typeface="Cambria Math" panose="02040503050406030204" pitchFamily="18" charset="0"/>
                        <a:cs typeface="Segoe UI Semibold" panose="020B0702040204020203" pitchFamily="34" charset="0"/>
                      </a:rPr>
                      <m:t>𝟏</m:t>
                    </m:r>
                  </m:oMath>
                </a14:m>
                <a:r>
                  <a:rPr lang="en-US" sz="2500" b="1" dirty="0">
                    <a:latin typeface="Segoe UI Semibold" panose="020B0702040204020203" pitchFamily="34" charset="0"/>
                    <a:cs typeface="Segoe UI Semibold" panose="020B0702040204020203" pitchFamily="34" charset="0"/>
                  </a:rPr>
                  <a:t> has </a:t>
                </a:r>
                <a14:m>
                  <m:oMath xmlns:m="http://schemas.openxmlformats.org/officeDocument/2006/math">
                    <m:sSub>
                      <m:sSubPr>
                        <m:ctrlPr>
                          <a:rPr lang="en-US" sz="2500" b="1" i="1" smtClean="0">
                            <a:latin typeface="Cambria Math" panose="02040503050406030204" pitchFamily="18" charset="0"/>
                            <a:cs typeface="Segoe UI Semibold" panose="020B0702040204020203" pitchFamily="34" charset="0"/>
                          </a:rPr>
                        </m:ctrlPr>
                      </m:sSubPr>
                      <m:e>
                        <m:r>
                          <a:rPr lang="en-US" sz="2500" b="1" i="1" smtClean="0">
                            <a:latin typeface="Cambria Math" panose="02040503050406030204" pitchFamily="18" charset="0"/>
                            <a:cs typeface="Segoe UI Semibold" panose="020B0702040204020203" pitchFamily="34" charset="0"/>
                          </a:rPr>
                          <m:t>𝒏</m:t>
                        </m:r>
                      </m:e>
                      <m:sub>
                        <m:r>
                          <a:rPr lang="en-US" sz="2500" b="1" i="1" smtClean="0">
                            <a:latin typeface="Cambria Math" panose="02040503050406030204" pitchFamily="18" charset="0"/>
                            <a:cs typeface="Segoe UI Semibold" panose="020B0702040204020203" pitchFamily="34" charset="0"/>
                          </a:rPr>
                          <m:t>𝟏</m:t>
                        </m:r>
                      </m:sub>
                    </m:sSub>
                  </m:oMath>
                </a14:m>
                <a:r>
                  <a:rPr lang="en-US" sz="2500" b="1" dirty="0">
                    <a:latin typeface="Segoe UI Semibold" panose="020B0702040204020203" pitchFamily="34" charset="0"/>
                    <a:cs typeface="Segoe UI Semibold" panose="020B0702040204020203" pitchFamily="34" charset="0"/>
                  </a:rPr>
                  <a:t> options, step 2 has </a:t>
                </a:r>
                <a14:m>
                  <m:oMath xmlns:m="http://schemas.openxmlformats.org/officeDocument/2006/math">
                    <m:sSub>
                      <m:sSubPr>
                        <m:ctrlPr>
                          <a:rPr lang="en-US" sz="2500" b="1" i="1" smtClean="0">
                            <a:latin typeface="Cambria Math" panose="02040503050406030204" pitchFamily="18" charset="0"/>
                            <a:cs typeface="Segoe UI Semibold" panose="020B0702040204020203" pitchFamily="34" charset="0"/>
                          </a:rPr>
                        </m:ctrlPr>
                      </m:sSubPr>
                      <m:e>
                        <m:r>
                          <a:rPr lang="en-US" sz="2500" b="1" i="1" smtClean="0">
                            <a:latin typeface="Cambria Math" panose="02040503050406030204" pitchFamily="18" charset="0"/>
                            <a:cs typeface="Segoe UI Semibold" panose="020B0702040204020203" pitchFamily="34" charset="0"/>
                          </a:rPr>
                          <m:t>𝒏</m:t>
                        </m:r>
                      </m:e>
                      <m:sub>
                        <m:r>
                          <a:rPr lang="en-US" sz="2500" b="1" i="1" smtClean="0">
                            <a:latin typeface="Cambria Math" panose="02040503050406030204" pitchFamily="18" charset="0"/>
                            <a:cs typeface="Segoe UI Semibold" panose="020B0702040204020203" pitchFamily="34" charset="0"/>
                          </a:rPr>
                          <m:t>𝟐</m:t>
                        </m:r>
                      </m:sub>
                    </m:sSub>
                    <m:r>
                      <a:rPr lang="en-US" sz="2500" b="1" i="1" smtClean="0">
                        <a:latin typeface="Cambria Math" panose="02040503050406030204" pitchFamily="18" charset="0"/>
                        <a:cs typeface="Segoe UI Semibold" panose="020B0702040204020203" pitchFamily="34" charset="0"/>
                      </a:rPr>
                      <m:t> </m:t>
                    </m:r>
                  </m:oMath>
                </a14:m>
                <a:r>
                  <a:rPr lang="en-US" sz="2500" b="1" dirty="0">
                    <a:latin typeface="Segoe UI Semibold" panose="020B0702040204020203" pitchFamily="34" charset="0"/>
                    <a:cs typeface="Segoe UI Semibold" panose="020B0702040204020203" pitchFamily="34" charset="0"/>
                  </a:rPr>
                  <a:t>options,…,step </a:t>
                </a:r>
                <a14:m>
                  <m:oMath xmlns:m="http://schemas.openxmlformats.org/officeDocument/2006/math">
                    <m:r>
                      <a:rPr lang="en-US" sz="2500" b="1" i="1" smtClean="0">
                        <a:latin typeface="Cambria Math" panose="02040503050406030204" pitchFamily="18" charset="0"/>
                        <a:cs typeface="Segoe UI Semibold" panose="020B0702040204020203" pitchFamily="34" charset="0"/>
                      </a:rPr>
                      <m:t>𝒌</m:t>
                    </m:r>
                  </m:oMath>
                </a14:m>
                <a:r>
                  <a:rPr lang="en-US" sz="2500" b="1" dirty="0">
                    <a:latin typeface="Segoe UI Semibold" panose="020B0702040204020203" pitchFamily="34" charset="0"/>
                    <a:cs typeface="Segoe UI Semibold" panose="020B0702040204020203" pitchFamily="34" charset="0"/>
                  </a:rPr>
                  <a:t> has </a:t>
                </a:r>
                <a14:m>
                  <m:oMath xmlns:m="http://schemas.openxmlformats.org/officeDocument/2006/math">
                    <m:sSub>
                      <m:sSubPr>
                        <m:ctrlPr>
                          <a:rPr lang="en-US" sz="2500" b="1" i="1" smtClean="0">
                            <a:latin typeface="Cambria Math" panose="02040503050406030204" pitchFamily="18" charset="0"/>
                            <a:cs typeface="Segoe UI Semibold" panose="020B0702040204020203" pitchFamily="34" charset="0"/>
                          </a:rPr>
                        </m:ctrlPr>
                      </m:sSubPr>
                      <m:e>
                        <m:r>
                          <a:rPr lang="en-US" sz="2500" b="1" i="1" smtClean="0">
                            <a:latin typeface="Cambria Math" panose="02040503050406030204" pitchFamily="18" charset="0"/>
                            <a:cs typeface="Segoe UI Semibold" panose="020B0702040204020203" pitchFamily="34" charset="0"/>
                          </a:rPr>
                          <m:t>𝒏</m:t>
                        </m:r>
                      </m:e>
                      <m:sub>
                        <m:r>
                          <a:rPr lang="en-US" sz="2500" b="1" i="1" smtClean="0">
                            <a:latin typeface="Cambria Math" panose="02040503050406030204" pitchFamily="18" charset="0"/>
                            <a:cs typeface="Segoe UI Semibold" panose="020B0702040204020203" pitchFamily="34" charset="0"/>
                          </a:rPr>
                          <m:t>𝒌</m:t>
                        </m:r>
                      </m:sub>
                    </m:sSub>
                  </m:oMath>
                </a14:m>
                <a:r>
                  <a:rPr lang="en-US" sz="2500" b="1" dirty="0">
                    <a:latin typeface="Segoe UI Semibold" panose="020B0702040204020203" pitchFamily="34" charset="0"/>
                    <a:cs typeface="Segoe UI Semibold" panose="020B0702040204020203" pitchFamily="34" charset="0"/>
                  </a:rPr>
                  <a:t> options, and you choose one from each step, the total number of possibilities is </a:t>
                </a:r>
                <a14:m>
                  <m:oMath xmlns:m="http://schemas.openxmlformats.org/officeDocument/2006/math">
                    <m:sSub>
                      <m:sSubPr>
                        <m:ctrlPr>
                          <a:rPr lang="en-US" sz="2500" b="1" i="1" smtClean="0">
                            <a:latin typeface="Cambria Math" panose="02040503050406030204" pitchFamily="18" charset="0"/>
                            <a:cs typeface="Segoe UI Semibold" panose="020B0702040204020203" pitchFamily="34" charset="0"/>
                          </a:rPr>
                        </m:ctrlPr>
                      </m:sSubPr>
                      <m:e>
                        <m:r>
                          <a:rPr lang="en-US" sz="2500" b="1" i="1" smtClean="0">
                            <a:latin typeface="Cambria Math" panose="02040503050406030204" pitchFamily="18" charset="0"/>
                            <a:cs typeface="Segoe UI Semibold" panose="020B0702040204020203" pitchFamily="34" charset="0"/>
                          </a:rPr>
                          <m:t>𝒏</m:t>
                        </m:r>
                      </m:e>
                      <m:sub>
                        <m:r>
                          <a:rPr lang="en-US" sz="2500" b="1" i="1" smtClean="0">
                            <a:latin typeface="Cambria Math" panose="02040503050406030204" pitchFamily="18" charset="0"/>
                            <a:cs typeface="Segoe UI Semibold" panose="020B0702040204020203" pitchFamily="34" charset="0"/>
                          </a:rPr>
                          <m:t>𝟏</m:t>
                        </m:r>
                      </m:sub>
                    </m:sSub>
                    <m:r>
                      <a:rPr lang="en-US" sz="2500" b="1" i="1" smtClean="0">
                        <a:latin typeface="Cambria Math" panose="02040503050406030204" pitchFamily="18" charset="0"/>
                        <a:cs typeface="Segoe UI Semibold" panose="020B0702040204020203" pitchFamily="34" charset="0"/>
                      </a:rPr>
                      <m:t>⋅</m:t>
                    </m:r>
                    <m:sSub>
                      <m:sSubPr>
                        <m:ctrlPr>
                          <a:rPr lang="en-US" sz="2500" b="1" i="1" smtClean="0">
                            <a:latin typeface="Cambria Math" panose="02040503050406030204" pitchFamily="18" charset="0"/>
                            <a:cs typeface="Segoe UI Semibold" panose="020B0702040204020203" pitchFamily="34" charset="0"/>
                          </a:rPr>
                        </m:ctrlPr>
                      </m:sSubPr>
                      <m:e>
                        <m:r>
                          <a:rPr lang="en-US" sz="2500" b="1" i="1" smtClean="0">
                            <a:latin typeface="Cambria Math" panose="02040503050406030204" pitchFamily="18" charset="0"/>
                            <a:cs typeface="Segoe UI Semibold" panose="020B0702040204020203" pitchFamily="34" charset="0"/>
                          </a:rPr>
                          <m:t>𝒏</m:t>
                        </m:r>
                      </m:e>
                      <m:sub>
                        <m:r>
                          <a:rPr lang="en-US" sz="2500" b="1" i="1" smtClean="0">
                            <a:latin typeface="Cambria Math" panose="02040503050406030204" pitchFamily="18" charset="0"/>
                            <a:cs typeface="Segoe UI Semibold" panose="020B0702040204020203" pitchFamily="34" charset="0"/>
                          </a:rPr>
                          <m:t>𝟐</m:t>
                        </m:r>
                      </m:sub>
                    </m:sSub>
                    <m:r>
                      <a:rPr lang="en-US" sz="2500" b="1" i="1" smtClean="0">
                        <a:latin typeface="Cambria Math" panose="02040503050406030204" pitchFamily="18" charset="0"/>
                        <a:cs typeface="Segoe UI Semibold" panose="020B0702040204020203" pitchFamily="34" charset="0"/>
                      </a:rPr>
                      <m:t>⋯</m:t>
                    </m:r>
                    <m:sSub>
                      <m:sSubPr>
                        <m:ctrlPr>
                          <a:rPr lang="en-US" sz="2500" b="1" i="1" smtClean="0">
                            <a:latin typeface="Cambria Math" panose="02040503050406030204" pitchFamily="18" charset="0"/>
                            <a:cs typeface="Segoe UI Semibold" panose="020B0702040204020203" pitchFamily="34" charset="0"/>
                          </a:rPr>
                        </m:ctrlPr>
                      </m:sSubPr>
                      <m:e>
                        <m:r>
                          <a:rPr lang="en-US" sz="2500" b="1" i="1" smtClean="0">
                            <a:latin typeface="Cambria Math" panose="02040503050406030204" pitchFamily="18" charset="0"/>
                            <a:cs typeface="Segoe UI Semibold" panose="020B0702040204020203" pitchFamily="34" charset="0"/>
                          </a:rPr>
                          <m:t>𝒏</m:t>
                        </m:r>
                      </m:e>
                      <m:sub>
                        <m:r>
                          <a:rPr lang="en-US" sz="2500" b="1" i="1" smtClean="0">
                            <a:latin typeface="Cambria Math" panose="02040503050406030204" pitchFamily="18" charset="0"/>
                            <a:cs typeface="Segoe UI Semibold" panose="020B0702040204020203" pitchFamily="34" charset="0"/>
                          </a:rPr>
                          <m:t>𝒌</m:t>
                        </m:r>
                      </m:sub>
                    </m:sSub>
                  </m:oMath>
                </a14:m>
                <a:endParaRPr lang="en-US" sz="25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B67C3D4B-57AB-403D-8E30-E38E056D1E77}"/>
                  </a:ext>
                </a:extLst>
              </p:cNvPr>
              <p:cNvSpPr>
                <a:spLocks noRot="1" noChangeAspect="1" noMove="1" noResize="1" noEditPoints="1" noAdjustHandles="1" noChangeArrowheads="1" noChangeShapeType="1" noTextEdit="1"/>
              </p:cNvSpPr>
              <p:nvPr/>
            </p:nvSpPr>
            <p:spPr>
              <a:xfrm>
                <a:off x="241300" y="4070958"/>
                <a:ext cx="11709400" cy="1304765"/>
              </a:xfrm>
              <a:prstGeom prst="rect">
                <a:avLst/>
              </a:prstGeom>
              <a:blipFill>
                <a:blip r:embed="rId4"/>
                <a:stretch>
                  <a:fillRect t="-935" b="-8879"/>
                </a:stretch>
              </a:blipFill>
              <a:ln>
                <a:noFill/>
              </a:ln>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458E2B6C-FA0F-1179-3983-0E2190837FE4}"/>
              </a:ext>
            </a:extLst>
          </p:cNvPr>
          <p:cNvSpPr>
            <a:spLocks noGrp="1"/>
          </p:cNvSpPr>
          <p:nvPr>
            <p:ph idx="1"/>
          </p:nvPr>
        </p:nvSpPr>
        <p:spPr>
          <a:xfrm>
            <a:off x="241299" y="2966095"/>
            <a:ext cx="11833791" cy="577885"/>
          </a:xfrm>
        </p:spPr>
        <p:txBody>
          <a:bodyPr>
            <a:normAutofit/>
          </a:bodyPr>
          <a:lstStyle/>
          <a:p>
            <a:r>
              <a:rPr lang="en-US" sz="2500" dirty="0"/>
              <a:t>⭐Used when we’re counting something when we have </a:t>
            </a:r>
            <a:r>
              <a:rPr lang="en-US" sz="2500" b="1" dirty="0"/>
              <a:t>cases that don’t overlap </a:t>
            </a:r>
            <a:r>
              <a:rPr lang="en-US" sz="2500" dirty="0"/>
              <a:t>⭐</a:t>
            </a:r>
          </a:p>
        </p:txBody>
      </p:sp>
      <p:sp>
        <p:nvSpPr>
          <p:cNvPr id="6" name="Content Placeholder 2">
            <a:extLst>
              <a:ext uri="{FF2B5EF4-FFF2-40B4-BE49-F238E27FC236}">
                <a16:creationId xmlns:a16="http://schemas.microsoft.com/office/drawing/2014/main" id="{9013A66C-90DF-8804-F6BA-D7F1CCB87792}"/>
              </a:ext>
            </a:extLst>
          </p:cNvPr>
          <p:cNvSpPr txBox="1">
            <a:spLocks/>
          </p:cNvSpPr>
          <p:nvPr/>
        </p:nvSpPr>
        <p:spPr>
          <a:xfrm>
            <a:off x="251972" y="5427555"/>
            <a:ext cx="11833791" cy="57788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ctr"/>
            <a:r>
              <a:rPr lang="en-US" sz="2500" dirty="0"/>
              <a:t>⭐Used when we’re counting something with a </a:t>
            </a:r>
            <a:r>
              <a:rPr lang="en-US" sz="2500" b="1" dirty="0"/>
              <a:t>sequential process⭐</a:t>
            </a:r>
          </a:p>
        </p:txBody>
      </p:sp>
    </p:spTree>
    <p:extLst>
      <p:ext uri="{BB962C8B-B14F-4D97-AF65-F5344CB8AC3E}">
        <p14:creationId xmlns:p14="http://schemas.microsoft.com/office/powerpoint/2010/main" val="6316400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5E1462-4271-4139-B615-367575023E1F}"/>
              </a:ext>
            </a:extLst>
          </p:cNvPr>
          <p:cNvSpPr>
            <a:spLocks noGrp="1"/>
          </p:cNvSpPr>
          <p:nvPr>
            <p:ph type="title"/>
          </p:nvPr>
        </p:nvSpPr>
        <p:spPr>
          <a:xfrm>
            <a:off x="1902775" y="3063897"/>
            <a:ext cx="6504161" cy="1101502"/>
          </a:xfrm>
        </p:spPr>
        <p:txBody>
          <a:bodyPr/>
          <a:lstStyle/>
          <a:p>
            <a:r>
              <a:rPr lang="en-US" dirty="0"/>
              <a:t>Application of the Product Rule</a:t>
            </a:r>
          </a:p>
        </p:txBody>
      </p:sp>
    </p:spTree>
    <p:extLst>
      <p:ext uri="{BB962C8B-B14F-4D97-AF65-F5344CB8AC3E}">
        <p14:creationId xmlns:p14="http://schemas.microsoft.com/office/powerpoint/2010/main" val="3020861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C4999-4114-4C1F-B2F6-B2C75EF812D8}"/>
              </a:ext>
            </a:extLst>
          </p:cNvPr>
          <p:cNvSpPr>
            <a:spLocks noGrp="1"/>
          </p:cNvSpPr>
          <p:nvPr>
            <p:ph type="title"/>
          </p:nvPr>
        </p:nvSpPr>
        <p:spPr/>
        <p:txBody>
          <a:bodyPr/>
          <a:lstStyle/>
          <a:p>
            <a:r>
              <a:rPr lang="en-US" dirty="0"/>
              <a:t>Logistics - Lecture</a:t>
            </a:r>
          </a:p>
        </p:txBody>
      </p:sp>
      <p:sp>
        <p:nvSpPr>
          <p:cNvPr id="3" name="Content Placeholder 2">
            <a:extLst>
              <a:ext uri="{FF2B5EF4-FFF2-40B4-BE49-F238E27FC236}">
                <a16:creationId xmlns:a16="http://schemas.microsoft.com/office/drawing/2014/main" id="{9A9EE46F-32FF-47DC-9EF2-0DA1F0F2AD0C}"/>
              </a:ext>
            </a:extLst>
          </p:cNvPr>
          <p:cNvSpPr>
            <a:spLocks noGrp="1"/>
          </p:cNvSpPr>
          <p:nvPr>
            <p:ph idx="1"/>
          </p:nvPr>
        </p:nvSpPr>
        <p:spPr/>
        <p:txBody>
          <a:bodyPr>
            <a:normAutofit/>
          </a:bodyPr>
          <a:lstStyle/>
          <a:p>
            <a:r>
              <a:rPr lang="en-US" dirty="0"/>
              <a:t>Lectures are MWF </a:t>
            </a:r>
          </a:p>
          <a:p>
            <a:pPr marL="470916" lvl="1" indent="-342900">
              <a:buFont typeface="Arial" panose="020B0604020202020204" pitchFamily="34" charset="0"/>
              <a:buChar char="•"/>
            </a:pPr>
            <a:r>
              <a:rPr lang="en-US" dirty="0"/>
              <a:t>12:00-1:00pm in HRC 155</a:t>
            </a:r>
          </a:p>
          <a:p>
            <a:pPr marL="470916" lvl="1" indent="-342900">
              <a:buFont typeface="Arial" panose="020B0604020202020204" pitchFamily="34" charset="0"/>
              <a:buChar char="•"/>
            </a:pPr>
            <a:r>
              <a:rPr lang="en-US" dirty="0"/>
              <a:t>Slides will be posted on the website</a:t>
            </a:r>
          </a:p>
          <a:p>
            <a:pPr marL="470916" lvl="1" indent="-342900">
              <a:buFont typeface="Arial" panose="020B0604020202020204" pitchFamily="34" charset="0"/>
              <a:buChar char="•"/>
            </a:pPr>
            <a:r>
              <a:rPr lang="en-US" dirty="0"/>
              <a:t>Recorded on Panopto</a:t>
            </a:r>
          </a:p>
          <a:p>
            <a:pPr lvl="1"/>
            <a:r>
              <a:rPr lang="en-US" dirty="0"/>
              <a:t>Please participate and ask questions!</a:t>
            </a:r>
          </a:p>
        </p:txBody>
      </p:sp>
    </p:spTree>
    <p:extLst>
      <p:ext uri="{BB962C8B-B14F-4D97-AF65-F5344CB8AC3E}">
        <p14:creationId xmlns:p14="http://schemas.microsoft.com/office/powerpoint/2010/main" val="31151779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21752-D32B-4267-A824-50597B521C16}"/>
              </a:ext>
            </a:extLst>
          </p:cNvPr>
          <p:cNvSpPr>
            <a:spLocks noGrp="1"/>
          </p:cNvSpPr>
          <p:nvPr>
            <p:ph type="title"/>
          </p:nvPr>
        </p:nvSpPr>
        <p:spPr/>
        <p:txBody>
          <a:bodyPr/>
          <a:lstStyle/>
          <a:p>
            <a:r>
              <a:rPr lang="en-US" dirty="0"/>
              <a:t>Example – Cartesian Products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9009F95-039E-49C1-9F09-904DC2BF7A56}"/>
                  </a:ext>
                </a:extLst>
              </p:cNvPr>
              <p:cNvSpPr>
                <a:spLocks noGrp="1"/>
              </p:cNvSpPr>
              <p:nvPr>
                <p:ph idx="1"/>
              </p:nvPr>
            </p:nvSpPr>
            <p:spPr/>
            <p:txBody>
              <a:bodyPr/>
              <a:lstStyle/>
              <a:p>
                <a:r>
                  <a:rPr lang="en-US" dirty="0"/>
                  <a:t>Remember </a:t>
                </a:r>
                <a:r>
                  <a:rPr lang="en-US" b="1" dirty="0"/>
                  <a:t>Cartesian products</a:t>
                </a:r>
                <a:r>
                  <a:rPr lang="en-US" dirty="0"/>
                  <a:t>?</a:t>
                </a:r>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m:rPr>
                        <m:lit/>
                      </m:rP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 </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endParaRPr lang="en-US" dirty="0"/>
              </a:p>
              <a:p>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1,2</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𝑎</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𝑏</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𝑐</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𝑎</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𝑏</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𝑐</m:t>
                        </m:r>
                      </m:e>
                    </m:d>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D9009F95-039E-49C1-9F09-904DC2BF7A56}"/>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7786982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21752-D32B-4267-A824-50597B521C16}"/>
              </a:ext>
            </a:extLst>
          </p:cNvPr>
          <p:cNvSpPr>
            <a:spLocks noGrp="1"/>
          </p:cNvSpPr>
          <p:nvPr>
            <p:ph type="title"/>
          </p:nvPr>
        </p:nvSpPr>
        <p:spPr/>
        <p:txBody>
          <a:bodyPr/>
          <a:lstStyle/>
          <a:p>
            <a:r>
              <a:rPr lang="en-US" dirty="0"/>
              <a:t>Example – Cartesian Products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9009F95-039E-49C1-9F09-904DC2BF7A56}"/>
                  </a:ext>
                </a:extLst>
              </p:cNvPr>
              <p:cNvSpPr>
                <a:spLocks noGrp="1"/>
              </p:cNvSpPr>
              <p:nvPr>
                <p:ph idx="1"/>
              </p:nvPr>
            </p:nvSpPr>
            <p:spPr/>
            <p:txBody>
              <a:bodyPr/>
              <a:lstStyle/>
              <a:p>
                <a:r>
                  <a:rPr lang="en-US" dirty="0"/>
                  <a:t>Remember </a:t>
                </a:r>
                <a:r>
                  <a:rPr lang="en-US" b="1" dirty="0"/>
                  <a:t>Cartesian products</a:t>
                </a:r>
                <a:r>
                  <a:rPr lang="en-US" dirty="0"/>
                  <a:t>?</a:t>
                </a:r>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m:rPr>
                        <m:lit/>
                      </m:rP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 </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endParaRPr lang="en-US" dirty="0"/>
              </a:p>
              <a:p>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1,2</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𝑎</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𝑏</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𝑐</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𝑎</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𝑏</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𝑐</m:t>
                        </m:r>
                      </m:e>
                    </m:d>
                    <m:r>
                      <a:rPr lang="en-US" b="0" i="1" smtClean="0">
                        <a:latin typeface="Cambria Math" panose="02040503050406030204" pitchFamily="18" charset="0"/>
                      </a:rPr>
                      <m:t>}</m:t>
                    </m:r>
                  </m:oMath>
                </a14:m>
                <a:endParaRPr lang="en-US" dirty="0"/>
              </a:p>
              <a:p>
                <a:endParaRPr lang="en-US" dirty="0"/>
              </a:p>
              <a:p>
                <a:r>
                  <a:rPr lang="en-US" dirty="0"/>
                  <a:t>How big is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oMath>
                </a14:m>
                <a:r>
                  <a:rPr lang="en-US" dirty="0"/>
                  <a:t>? (i.e. what is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a:t>
                </a:r>
              </a:p>
              <a:p>
                <a:pPr lvl="1"/>
                <a:r>
                  <a:rPr lang="en-US" dirty="0"/>
                  <a:t>Step 1: choose the element from </a:t>
                </a:r>
                <a14:m>
                  <m:oMath xmlns:m="http://schemas.openxmlformats.org/officeDocument/2006/math">
                    <m:r>
                      <a:rPr lang="en-US" b="0" i="1" smtClean="0">
                        <a:latin typeface="Cambria Math" panose="02040503050406030204" pitchFamily="18" charset="0"/>
                      </a:rPr>
                      <m:t>𝑆</m:t>
                    </m:r>
                  </m:oMath>
                </a14:m>
                <a:r>
                  <a:rPr lang="en-US" dirty="0"/>
                  <a:t>.</a:t>
                </a:r>
              </a:p>
              <a:p>
                <a:pPr lvl="1"/>
                <a:r>
                  <a:rPr lang="en-US" dirty="0"/>
                  <a:t>Step 2: choose the element from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oMath>
                </a14:m>
                <a:endParaRPr lang="en-US" dirty="0"/>
              </a:p>
              <a:p>
                <a:r>
                  <a:rPr lang="en-US" dirty="0"/>
                  <a:t>Total options: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m:t>
                        </m:r>
                      </m:e>
                    </m:d>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D9009F95-039E-49C1-9F09-904DC2BF7A56}"/>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1121967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455B5-7AD1-4BCC-BCBE-3FEF307228CC}"/>
              </a:ext>
            </a:extLst>
          </p:cNvPr>
          <p:cNvSpPr>
            <a:spLocks noGrp="1"/>
          </p:cNvSpPr>
          <p:nvPr>
            <p:ph type="title"/>
          </p:nvPr>
        </p:nvSpPr>
        <p:spPr/>
        <p:txBody>
          <a:bodyPr/>
          <a:lstStyle/>
          <a:p>
            <a:r>
              <a:rPr lang="en-US" dirty="0"/>
              <a:t>Example – Power Sets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F4E161E-15A4-4BEA-8146-B6A917360B14}"/>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𝒫</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e>
                    </m:d>
                    <m:r>
                      <a:rPr lang="en-US" b="0" i="1" smtClean="0">
                        <a:latin typeface="Cambria Math" panose="02040503050406030204" pitchFamily="18" charset="0"/>
                      </a:rPr>
                      <m:t>=</m:t>
                    </m:r>
                    <m:r>
                      <m:rPr>
                        <m:lit/>
                      </m:rP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r>
                  <a:rPr lang="en-US" dirty="0"/>
                  <a:t> </a:t>
                </a:r>
              </a:p>
              <a:p>
                <a14:m>
                  <m:oMath xmlns:m="http://schemas.openxmlformats.org/officeDocument/2006/math">
                    <m:r>
                      <a:rPr lang="en-US" b="0" i="1" smtClean="0">
                        <a:latin typeface="Cambria Math" panose="02040503050406030204" pitchFamily="18" charset="0"/>
                      </a:rPr>
                      <m:t>𝒫</m:t>
                    </m:r>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1,2,3</m:t>
                            </m:r>
                          </m:e>
                        </m:d>
                      </m:e>
                    </m:d>
                    <m:r>
                      <a:rPr lang="en-US" b="0" i="1" smtClean="0">
                        <a:latin typeface="Cambria Math" panose="02040503050406030204" pitchFamily="18" charset="0"/>
                      </a:rPr>
                      <m:t>={ ∅,  </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1,2</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1,3</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2,3</m:t>
                        </m:r>
                      </m:e>
                    </m:d>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1,2,3</m:t>
                        </m:r>
                      </m:e>
                    </m:d>
                    <m:r>
                      <a:rPr lang="en-US" b="0" i="1" smtClean="0">
                        <a:latin typeface="Cambria Math" panose="02040503050406030204" pitchFamily="18" charset="0"/>
                      </a:rPr>
                      <m:t> }</m:t>
                    </m:r>
                  </m:oMath>
                </a14:m>
                <a:endParaRPr lang="en-US" dirty="0"/>
              </a:p>
              <a:p>
                <a:endParaRPr lang="en-US" dirty="0"/>
              </a:p>
              <a:p>
                <a:r>
                  <a:rPr lang="en-US" dirty="0"/>
                  <a:t>How many subsets are there of </a:t>
                </a:r>
                <a14:m>
                  <m:oMath xmlns:m="http://schemas.openxmlformats.org/officeDocument/2006/math">
                    <m:r>
                      <a:rPr lang="en-US" b="0" i="1" smtClean="0">
                        <a:latin typeface="Cambria Math" panose="02040503050406030204" pitchFamily="18" charset="0"/>
                      </a:rPr>
                      <m:t>𝑆</m:t>
                    </m:r>
                  </m:oMath>
                </a14:m>
                <a:r>
                  <a:rPr lang="en-US" dirty="0"/>
                  <a:t>, i.e. what is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𝒫</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e>
                        </m:d>
                      </m:e>
                    </m:d>
                  </m:oMath>
                </a14:m>
                <a:r>
                  <a:rPr lang="en-US" dirty="0"/>
                  <a:t>?</a:t>
                </a:r>
              </a:p>
              <a:p>
                <a:endParaRPr lang="en-US" dirty="0"/>
              </a:p>
            </p:txBody>
          </p:sp>
        </mc:Choice>
        <mc:Fallback xmlns="">
          <p:sp>
            <p:nvSpPr>
              <p:cNvPr id="3" name="Content Placeholder 2">
                <a:extLst>
                  <a:ext uri="{FF2B5EF4-FFF2-40B4-BE49-F238E27FC236}">
                    <a16:creationId xmlns:a16="http://schemas.microsoft.com/office/drawing/2014/main" id="{2F4E161E-15A4-4BEA-8146-B6A917360B14}"/>
                  </a:ext>
                </a:extLst>
              </p:cNvPr>
              <p:cNvSpPr>
                <a:spLocks noGrp="1" noRot="1" noChangeAspect="1" noMove="1" noResize="1" noEditPoints="1" noAdjustHandles="1" noChangeArrowheads="1" noChangeShapeType="1" noTextEdit="1"/>
              </p:cNvSpPr>
              <p:nvPr>
                <p:ph idx="1"/>
              </p:nvPr>
            </p:nvSpPr>
            <p:spPr>
              <a:blipFill>
                <a:blip r:embed="rId3"/>
                <a:stretch>
                  <a:fillRect l="-654"/>
                </a:stretch>
              </a:blipFill>
            </p:spPr>
            <p:txBody>
              <a:bodyPr/>
              <a:lstStyle/>
              <a:p>
                <a:r>
                  <a:rPr lang="en-US">
                    <a:noFill/>
                  </a:rPr>
                  <a:t> </a:t>
                </a:r>
              </a:p>
            </p:txBody>
          </p:sp>
        </mc:Fallback>
      </mc:AlternateContent>
      <p:grpSp>
        <p:nvGrpSpPr>
          <p:cNvPr id="17" name="Group 16" descr="Boxes showing the application of the product rule. First box is choosing whether $e_1$ is in the subset or not, second box is choosing whether $e_2$ is in the subset or not and so on.">
            <a:extLst>
              <a:ext uri="{FF2B5EF4-FFF2-40B4-BE49-F238E27FC236}">
                <a16:creationId xmlns:a16="http://schemas.microsoft.com/office/drawing/2014/main" id="{7D08F6D7-86F9-5242-6CD9-39BCF9121323}"/>
              </a:ext>
            </a:extLst>
          </p:cNvPr>
          <p:cNvGrpSpPr/>
          <p:nvPr/>
        </p:nvGrpSpPr>
        <p:grpSpPr>
          <a:xfrm>
            <a:off x="705074" y="4620852"/>
            <a:ext cx="8105561" cy="773291"/>
            <a:chOff x="3096934" y="4644743"/>
            <a:chExt cx="8105561" cy="773291"/>
          </a:xfrm>
        </p:grpSpPr>
        <p:sp>
          <p:nvSpPr>
            <p:cNvPr id="18" name="Google Shape;934;p54" descr="Boxes showing sequence of choices: is e1">
              <a:extLst>
                <a:ext uri="{FF2B5EF4-FFF2-40B4-BE49-F238E27FC236}">
                  <a16:creationId xmlns:a16="http://schemas.microsoft.com/office/drawing/2014/main" id="{C3AA8F57-2225-3A44-913B-E2BF4A759E8D}"/>
                </a:ext>
              </a:extLst>
            </p:cNvPr>
            <p:cNvSpPr txBox="1"/>
            <p:nvPr/>
          </p:nvSpPr>
          <p:spPr>
            <a:xfrm>
              <a:off x="3096934" y="4646434"/>
              <a:ext cx="826500"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endParaRPr sz="4000" b="1">
                <a:latin typeface="Amatic SC"/>
                <a:ea typeface="Amatic SC"/>
                <a:cs typeface="Amatic SC"/>
                <a:sym typeface="Amatic SC"/>
              </a:endParaRPr>
            </a:p>
          </p:txBody>
        </p:sp>
        <p:sp>
          <p:nvSpPr>
            <p:cNvPr id="19" name="Google Shape;935;p54" descr="Boxes showing sequence of choices: is e1">
              <a:extLst>
                <a:ext uri="{FF2B5EF4-FFF2-40B4-BE49-F238E27FC236}">
                  <a16:creationId xmlns:a16="http://schemas.microsoft.com/office/drawing/2014/main" id="{B6D9BA4A-C2A8-9143-AC48-3C436F311117}"/>
                </a:ext>
              </a:extLst>
            </p:cNvPr>
            <p:cNvSpPr txBox="1"/>
            <p:nvPr/>
          </p:nvSpPr>
          <p:spPr>
            <a:xfrm>
              <a:off x="8952508" y="4646434"/>
              <a:ext cx="1122199" cy="771600"/>
            </a:xfrm>
            <a:prstGeom prst="rect">
              <a:avLst/>
            </a:prstGeom>
            <a:noFill/>
            <a:ln>
              <a:noFill/>
            </a:ln>
          </p:spPr>
          <p:txBody>
            <a:bodyPr spcFirstLastPara="1" wrap="square" lIns="91425" tIns="91425" rIns="91425" bIns="91425"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r>
                <a:rPr lang="en" sz="4000" b="1" dirty="0">
                  <a:latin typeface="Amatic SC"/>
                  <a:ea typeface="Amatic SC"/>
                  <a:cs typeface="Amatic SC"/>
                  <a:sym typeface="Amatic SC"/>
                </a:rPr>
                <a:t>   =</a:t>
              </a:r>
              <a:endParaRPr sz="4000" b="1" dirty="0">
                <a:latin typeface="Amatic SC"/>
                <a:ea typeface="Amatic SC"/>
                <a:cs typeface="Amatic SC"/>
                <a:sym typeface="Amatic SC"/>
              </a:endParaRPr>
            </a:p>
          </p:txBody>
        </p:sp>
        <p:sp>
          <p:nvSpPr>
            <p:cNvPr id="20" name="Google Shape;936;p54" descr="Boxes showing sequence of choices: is e1">
              <a:extLst>
                <a:ext uri="{FF2B5EF4-FFF2-40B4-BE49-F238E27FC236}">
                  <a16:creationId xmlns:a16="http://schemas.microsoft.com/office/drawing/2014/main" id="{9650FA4F-A2B9-1140-B9B4-6A8CCDD5CF36}"/>
                </a:ext>
              </a:extLst>
            </p:cNvPr>
            <p:cNvSpPr txBox="1"/>
            <p:nvPr/>
          </p:nvSpPr>
          <p:spPr>
            <a:xfrm>
              <a:off x="5123722" y="4644743"/>
              <a:ext cx="941400" cy="771600"/>
            </a:xfrm>
            <a:prstGeom prst="rect">
              <a:avLst/>
            </a:prstGeom>
            <a:noFill/>
            <a:ln>
              <a:noFill/>
            </a:ln>
          </p:spPr>
          <p:txBody>
            <a:bodyPr spcFirstLastPara="1" wrap="square" lIns="91425" tIns="91425" rIns="91425" bIns="91425"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r>
                <a:rPr lang="en" sz="4000" b="1" dirty="0">
                  <a:latin typeface="Amatic SC"/>
                  <a:ea typeface="Amatic SC"/>
                  <a:cs typeface="Amatic SC"/>
                  <a:sym typeface="Amatic SC"/>
                </a:rPr>
                <a:t>   x</a:t>
              </a:r>
              <a:endParaRPr sz="4000" b="1" dirty="0">
                <a:latin typeface="Amatic SC"/>
                <a:ea typeface="Amatic SC"/>
                <a:cs typeface="Amatic SC"/>
                <a:sym typeface="Amatic SC"/>
              </a:endParaRPr>
            </a:p>
          </p:txBody>
        </p:sp>
        <p:sp>
          <p:nvSpPr>
            <p:cNvPr id="21" name="Google Shape;937;p54" descr="Boxes showing sequence of choices: is e1">
              <a:extLst>
                <a:ext uri="{FF2B5EF4-FFF2-40B4-BE49-F238E27FC236}">
                  <a16:creationId xmlns:a16="http://schemas.microsoft.com/office/drawing/2014/main" id="{456063F7-C12F-E34A-B351-9063CA3C1864}"/>
                </a:ext>
              </a:extLst>
            </p:cNvPr>
            <p:cNvSpPr txBox="1"/>
            <p:nvPr/>
          </p:nvSpPr>
          <p:spPr>
            <a:xfrm>
              <a:off x="3673268" y="4644743"/>
              <a:ext cx="941400" cy="771600"/>
            </a:xfrm>
            <a:prstGeom prst="rect">
              <a:avLst/>
            </a:prstGeom>
            <a:noFill/>
            <a:ln>
              <a:noFill/>
            </a:ln>
          </p:spPr>
          <p:txBody>
            <a:bodyPr spcFirstLastPara="1" wrap="square" lIns="91425" tIns="91425" rIns="91425" bIns="91425"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r>
                <a:rPr lang="en" sz="4000" b="1" dirty="0">
                  <a:latin typeface="Amatic SC"/>
                  <a:ea typeface="Amatic SC"/>
                  <a:cs typeface="Amatic SC"/>
                  <a:sym typeface="Amatic SC"/>
                </a:rPr>
                <a:t>   x</a:t>
              </a:r>
              <a:endParaRPr sz="4000" b="1" dirty="0">
                <a:latin typeface="Amatic SC"/>
                <a:ea typeface="Amatic SC"/>
                <a:cs typeface="Amatic SC"/>
                <a:sym typeface="Amatic SC"/>
              </a:endParaRPr>
            </a:p>
          </p:txBody>
        </p:sp>
        <p:sp>
          <p:nvSpPr>
            <p:cNvPr id="22" name="Google Shape;940;p54" descr="Boxes showing sequence of choices: is e1">
              <a:extLst>
                <a:ext uri="{FF2B5EF4-FFF2-40B4-BE49-F238E27FC236}">
                  <a16:creationId xmlns:a16="http://schemas.microsoft.com/office/drawing/2014/main" id="{875A3E95-2832-584F-AF03-8426E5CF5D03}"/>
                </a:ext>
              </a:extLst>
            </p:cNvPr>
            <p:cNvSpPr txBox="1"/>
            <p:nvPr/>
          </p:nvSpPr>
          <p:spPr>
            <a:xfrm>
              <a:off x="4523709" y="4646434"/>
              <a:ext cx="826500"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endParaRPr sz="4000" b="1">
                <a:latin typeface="Amatic SC"/>
                <a:ea typeface="Amatic SC"/>
                <a:cs typeface="Amatic SC"/>
                <a:sym typeface="Amatic SC"/>
              </a:endParaRPr>
            </a:p>
          </p:txBody>
        </p:sp>
        <p:sp>
          <p:nvSpPr>
            <p:cNvPr id="23" name="Google Shape;941;p54" descr="Boxes showing sequence of choices: is e1">
              <a:extLst>
                <a:ext uri="{FF2B5EF4-FFF2-40B4-BE49-F238E27FC236}">
                  <a16:creationId xmlns:a16="http://schemas.microsoft.com/office/drawing/2014/main" id="{72A465A1-7787-8E40-B207-502A3CC183D5}"/>
                </a:ext>
              </a:extLst>
            </p:cNvPr>
            <p:cNvSpPr txBox="1"/>
            <p:nvPr/>
          </p:nvSpPr>
          <p:spPr>
            <a:xfrm>
              <a:off x="5950484" y="4646434"/>
              <a:ext cx="826500"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endParaRPr sz="4000" b="1">
                <a:latin typeface="Amatic SC"/>
                <a:ea typeface="Amatic SC"/>
                <a:cs typeface="Amatic SC"/>
                <a:sym typeface="Amatic SC"/>
              </a:endParaRPr>
            </a:p>
          </p:txBody>
        </p:sp>
        <p:sp>
          <p:nvSpPr>
            <p:cNvPr id="24" name="Google Shape;942;p54" descr="Boxes showing sequence of choices: is e1">
              <a:extLst>
                <a:ext uri="{FF2B5EF4-FFF2-40B4-BE49-F238E27FC236}">
                  <a16:creationId xmlns:a16="http://schemas.microsoft.com/office/drawing/2014/main" id="{9AE0EBED-00F5-1C42-8E2F-CD8B6D690F25}"/>
                </a:ext>
              </a:extLst>
            </p:cNvPr>
            <p:cNvSpPr txBox="1"/>
            <p:nvPr/>
          </p:nvSpPr>
          <p:spPr>
            <a:xfrm>
              <a:off x="9796395" y="4644743"/>
              <a:ext cx="1406100"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endParaRPr sz="4000" b="1">
                <a:latin typeface="Amatic SC"/>
                <a:ea typeface="Amatic SC"/>
                <a:cs typeface="Amatic SC"/>
                <a:sym typeface="Amatic SC"/>
              </a:endParaRPr>
            </a:p>
          </p:txBody>
        </p:sp>
        <p:sp>
          <p:nvSpPr>
            <p:cNvPr id="25" name="Google Shape;945;p54" descr="Boxes showing sequence of choices: is e1">
              <a:extLst>
                <a:ext uri="{FF2B5EF4-FFF2-40B4-BE49-F238E27FC236}">
                  <a16:creationId xmlns:a16="http://schemas.microsoft.com/office/drawing/2014/main" id="{50E84034-9B22-0646-8029-92E755158822}"/>
                </a:ext>
              </a:extLst>
            </p:cNvPr>
            <p:cNvSpPr txBox="1"/>
            <p:nvPr/>
          </p:nvSpPr>
          <p:spPr>
            <a:xfrm>
              <a:off x="8410772" y="4646434"/>
              <a:ext cx="826500"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endParaRPr sz="4000" b="1">
                <a:latin typeface="Amatic SC"/>
                <a:ea typeface="Amatic SC"/>
                <a:cs typeface="Amatic SC"/>
                <a:sym typeface="Amatic SC"/>
              </a:endParaRPr>
            </a:p>
          </p:txBody>
        </p:sp>
        <p:sp>
          <p:nvSpPr>
            <p:cNvPr id="26" name="Google Shape;947;p54" descr="Boxes showing sequence of choices: is e1">
              <a:extLst>
                <a:ext uri="{FF2B5EF4-FFF2-40B4-BE49-F238E27FC236}">
                  <a16:creationId xmlns:a16="http://schemas.microsoft.com/office/drawing/2014/main" id="{90A527A1-D296-1340-A76C-368429C91F0A}"/>
                </a:ext>
              </a:extLst>
            </p:cNvPr>
            <p:cNvSpPr txBox="1"/>
            <p:nvPr/>
          </p:nvSpPr>
          <p:spPr>
            <a:xfrm>
              <a:off x="6662217" y="4646434"/>
              <a:ext cx="2354517" cy="771600"/>
            </a:xfrm>
            <a:prstGeom prst="rect">
              <a:avLst/>
            </a:prstGeom>
            <a:noFill/>
            <a:ln>
              <a:noFill/>
            </a:ln>
          </p:spPr>
          <p:txBody>
            <a:bodyPr spcFirstLastPara="1" wrap="square" lIns="91425" tIns="91425" rIns="91425" bIns="91425"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r>
                <a:rPr lang="en" sz="4000" b="1" dirty="0">
                  <a:latin typeface="Amatic SC"/>
                  <a:ea typeface="Amatic SC"/>
                  <a:cs typeface="Amatic SC"/>
                  <a:sym typeface="Amatic SC"/>
                </a:rPr>
                <a:t>   x …</a:t>
              </a:r>
              <a:endParaRPr sz="4000" b="1" dirty="0">
                <a:latin typeface="Amatic SC"/>
                <a:ea typeface="Amatic SC"/>
                <a:cs typeface="Amatic SC"/>
                <a:sym typeface="Amatic SC"/>
              </a:endParaRPr>
            </a:p>
          </p:txBody>
        </p:sp>
        <p:sp>
          <p:nvSpPr>
            <p:cNvPr id="27" name="Google Shape;950;p54" descr="Boxes showing sequence of choices: is e1">
              <a:extLst>
                <a:ext uri="{FF2B5EF4-FFF2-40B4-BE49-F238E27FC236}">
                  <a16:creationId xmlns:a16="http://schemas.microsoft.com/office/drawing/2014/main" id="{B6B1710D-DFD3-554A-ADA8-67EF02683742}"/>
                </a:ext>
              </a:extLst>
            </p:cNvPr>
            <p:cNvSpPr txBox="1"/>
            <p:nvPr/>
          </p:nvSpPr>
          <p:spPr>
            <a:xfrm>
              <a:off x="7469371" y="4644743"/>
              <a:ext cx="941400" cy="771600"/>
            </a:xfrm>
            <a:prstGeom prst="rect">
              <a:avLst/>
            </a:prstGeom>
            <a:noFill/>
            <a:ln>
              <a:noFill/>
            </a:ln>
          </p:spPr>
          <p:txBody>
            <a:bodyPr spcFirstLastPara="1" wrap="square" lIns="91425" tIns="91425" rIns="91425" bIns="91425"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r>
                <a:rPr lang="en" sz="4000" b="1" dirty="0">
                  <a:latin typeface="Amatic SC"/>
                  <a:ea typeface="Amatic SC"/>
                  <a:cs typeface="Amatic SC"/>
                  <a:sym typeface="Amatic SC"/>
                </a:rPr>
                <a:t>   x</a:t>
              </a:r>
              <a:endParaRPr sz="4000" b="1" dirty="0">
                <a:latin typeface="Amatic SC"/>
                <a:ea typeface="Amatic SC"/>
                <a:cs typeface="Amatic SC"/>
                <a:sym typeface="Amatic SC"/>
              </a:endParaRPr>
            </a:p>
          </p:txBody>
        </p:sp>
      </p:grpSp>
    </p:spTree>
    <p:extLst>
      <p:ext uri="{BB962C8B-B14F-4D97-AF65-F5344CB8AC3E}">
        <p14:creationId xmlns:p14="http://schemas.microsoft.com/office/powerpoint/2010/main" val="37578703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455B5-7AD1-4BCC-BCBE-3FEF307228CC}"/>
              </a:ext>
            </a:extLst>
          </p:cNvPr>
          <p:cNvSpPr>
            <a:spLocks noGrp="1"/>
          </p:cNvSpPr>
          <p:nvPr>
            <p:ph type="title"/>
          </p:nvPr>
        </p:nvSpPr>
        <p:spPr/>
        <p:txBody>
          <a:bodyPr/>
          <a:lstStyle/>
          <a:p>
            <a:r>
              <a:rPr lang="en-US" dirty="0"/>
              <a:t>Example – Power Sets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F4E161E-15A4-4BEA-8146-B6A917360B14}"/>
                  </a:ext>
                </a:extLst>
              </p:cNvPr>
              <p:cNvSpPr>
                <a:spLocks noGrp="1"/>
              </p:cNvSpPr>
              <p:nvPr>
                <p:ph idx="1"/>
              </p:nvPr>
            </p:nvSpPr>
            <p:spPr/>
            <p:txBody>
              <a:bodyPr>
                <a:normAutofit/>
              </a:bodyPr>
              <a:lstStyle/>
              <a:p>
                <a14:m>
                  <m:oMath xmlns:m="http://schemas.openxmlformats.org/officeDocument/2006/math">
                    <m:r>
                      <a:rPr lang="en-US" b="0" i="1" smtClean="0">
                        <a:latin typeface="Cambria Math" panose="02040503050406030204" pitchFamily="18" charset="0"/>
                      </a:rPr>
                      <m:t>𝒫</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e>
                    </m:d>
                    <m:r>
                      <a:rPr lang="en-US" b="0" i="1" smtClean="0">
                        <a:latin typeface="Cambria Math" panose="02040503050406030204" pitchFamily="18" charset="0"/>
                      </a:rPr>
                      <m:t>=</m:t>
                    </m:r>
                    <m:r>
                      <m:rPr>
                        <m:lit/>
                      </m:rP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r>
                  <a:rPr lang="en-US" dirty="0"/>
                  <a:t> </a:t>
                </a:r>
              </a:p>
              <a:p>
                <a14:m>
                  <m:oMath xmlns:m="http://schemas.openxmlformats.org/officeDocument/2006/math">
                    <m:r>
                      <a:rPr lang="en-US" b="0" i="1" smtClean="0">
                        <a:latin typeface="Cambria Math" panose="02040503050406030204" pitchFamily="18" charset="0"/>
                      </a:rPr>
                      <m:t>𝒫</m:t>
                    </m:r>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1,2,3</m:t>
                            </m:r>
                          </m:e>
                        </m:d>
                      </m:e>
                    </m:d>
                    <m:r>
                      <a:rPr lang="en-US" b="0" i="1" smtClean="0">
                        <a:latin typeface="Cambria Math" panose="02040503050406030204" pitchFamily="18" charset="0"/>
                      </a:rPr>
                      <m:t>={ ∅,  </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1,2</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1,3</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2,3</m:t>
                        </m:r>
                      </m:e>
                    </m:d>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1,2,3</m:t>
                        </m:r>
                      </m:e>
                    </m:d>
                    <m:r>
                      <a:rPr lang="en-US" b="0" i="1" smtClean="0">
                        <a:latin typeface="Cambria Math" panose="02040503050406030204" pitchFamily="18" charset="0"/>
                      </a:rPr>
                      <m:t> }</m:t>
                    </m:r>
                  </m:oMath>
                </a14:m>
                <a:endParaRPr lang="en-US" dirty="0"/>
              </a:p>
              <a:p>
                <a:endParaRPr lang="en-US" dirty="0"/>
              </a:p>
              <a:p>
                <a:r>
                  <a:rPr lang="en-US" dirty="0"/>
                  <a:t>How many subsets are there of </a:t>
                </a:r>
                <a14:m>
                  <m:oMath xmlns:m="http://schemas.openxmlformats.org/officeDocument/2006/math">
                    <m:r>
                      <a:rPr lang="en-US" b="0" i="1" smtClean="0">
                        <a:latin typeface="Cambria Math" panose="02040503050406030204" pitchFamily="18" charset="0"/>
                      </a:rPr>
                      <m:t>𝑆</m:t>
                    </m:r>
                  </m:oMath>
                </a14:m>
                <a:r>
                  <a:rPr lang="en-US" dirty="0"/>
                  <a:t>, i.e. what is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𝒫</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e>
                        </m:d>
                      </m:e>
                    </m:d>
                  </m:oMath>
                </a14:m>
                <a:r>
                  <a:rPr lang="en-US" dirty="0"/>
                  <a:t>?</a:t>
                </a:r>
              </a:p>
              <a:p>
                <a:r>
                  <a:rPr lang="en-US" dirty="0"/>
                  <a:t>If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m:t>
                            </m:r>
                          </m:e>
                        </m:d>
                      </m:sub>
                    </m:sSub>
                    <m:r>
                      <a:rPr lang="en-US" b="0" i="1" smtClean="0">
                        <a:latin typeface="Cambria Math" panose="02040503050406030204" pitchFamily="18" charset="0"/>
                      </a:rPr>
                      <m:t>}</m:t>
                    </m:r>
                  </m:oMath>
                </a14:m>
                <a:endParaRPr lang="en-US" dirty="0"/>
              </a:p>
              <a:p>
                <a:pPr lvl="1"/>
                <a:r>
                  <a:rPr lang="en-US" dirty="0"/>
                  <a:t>Step 1: is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1</m:t>
                        </m:r>
                      </m:sub>
                    </m:sSub>
                  </m:oMath>
                </a14:m>
                <a:r>
                  <a:rPr lang="en-US" dirty="0"/>
                  <a:t> in the subset?</a:t>
                </a:r>
              </a:p>
              <a:p>
                <a:pPr lvl="1"/>
                <a:r>
                  <a:rPr lang="en-US" dirty="0"/>
                  <a:t>Step 2: is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2</m:t>
                        </m:r>
                      </m:sub>
                    </m:sSub>
                  </m:oMath>
                </a14:m>
                <a:r>
                  <a:rPr lang="en-US" dirty="0"/>
                  <a:t> in the subset?</a:t>
                </a:r>
              </a:p>
              <a:p>
                <a:pPr lvl="1"/>
                <a:r>
                  <a:rPr lang="en-US" dirty="0"/>
                  <a:t>…</a:t>
                </a:r>
              </a:p>
              <a:p>
                <a:pPr lvl="1"/>
                <a:r>
                  <a:rPr lang="en-US" dirty="0"/>
                  <a:t>Step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m:t>
                        </m:r>
                      </m:e>
                    </m:d>
                    <m:r>
                      <a:rPr lang="en-US" b="0" i="1" smtClean="0">
                        <a:latin typeface="Cambria Math" panose="02040503050406030204" pitchFamily="18" charset="0"/>
                      </a:rPr>
                      <m:t>:</m:t>
                    </m:r>
                  </m:oMath>
                </a14:m>
                <a:r>
                  <a:rPr lang="en-US" dirty="0"/>
                  <a:t> is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sub>
                    </m:sSub>
                  </m:oMath>
                </a14:m>
                <a:r>
                  <a:rPr lang="en-US" dirty="0"/>
                  <a:t> in the subset?</a:t>
                </a:r>
              </a:p>
              <a:p>
                <a:pPr lvl="1"/>
                <a14:m>
                  <m:oMath xmlns:m="http://schemas.openxmlformats.org/officeDocument/2006/math">
                    <m:r>
                      <a:rPr lang="en-US" b="0" i="1" smtClean="0">
                        <a:latin typeface="Cambria Math" panose="02040503050406030204" pitchFamily="18" charset="0"/>
                      </a:rPr>
                      <m:t>2⋅2⋯2</m:t>
                    </m:r>
                    <m:r>
                      <a:rPr lang="en-US" b="0" i="0" smtClean="0">
                        <a:latin typeface="Cambria Math" panose="02040503050406030204" pitchFamily="18" charset="0"/>
                      </a:rPr>
                      <m:t>, |</m:t>
                    </m:r>
                    <m:r>
                      <m:rPr>
                        <m:sty m:val="p"/>
                      </m:rPr>
                      <a:rPr lang="en-US" b="0" i="0" smtClean="0">
                        <a:latin typeface="Cambria Math" panose="02040503050406030204" pitchFamily="18" charset="0"/>
                      </a:rPr>
                      <m:t>S</m:t>
                    </m:r>
                    <m:r>
                      <a:rPr lang="en-US" b="0" i="0" smtClean="0">
                        <a:latin typeface="Cambria Math" panose="02040503050406030204" pitchFamily="18" charset="0"/>
                      </a:rPr>
                      <m:t>|</m:t>
                    </m:r>
                  </m:oMath>
                </a14:m>
                <a:r>
                  <a:rPr lang="en-US" dirty="0"/>
                  <a:t> times, i.e.,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sup>
                    </m:sSup>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2F4E161E-15A4-4BEA-8146-B6A917360B14}"/>
                  </a:ext>
                </a:extLst>
              </p:cNvPr>
              <p:cNvSpPr>
                <a:spLocks noGrp="1" noRot="1" noChangeAspect="1" noMove="1" noResize="1" noEditPoints="1" noAdjustHandles="1" noChangeArrowheads="1" noChangeShapeType="1" noTextEdit="1"/>
              </p:cNvSpPr>
              <p:nvPr>
                <p:ph idx="1"/>
              </p:nvPr>
            </p:nvSpPr>
            <p:spPr>
              <a:blipFill>
                <a:blip r:embed="rId3"/>
                <a:stretch>
                  <a:fillRect l="-654" b="-1887"/>
                </a:stretch>
              </a:blipFill>
            </p:spPr>
            <p:txBody>
              <a:bodyPr/>
              <a:lstStyle/>
              <a:p>
                <a:r>
                  <a:rPr lang="en-US">
                    <a:noFill/>
                  </a:rPr>
                  <a:t> </a:t>
                </a:r>
              </a:p>
            </p:txBody>
          </p:sp>
        </mc:Fallback>
      </mc:AlternateContent>
    </p:spTree>
    <p:extLst>
      <p:ext uri="{BB962C8B-B14F-4D97-AF65-F5344CB8AC3E}">
        <p14:creationId xmlns:p14="http://schemas.microsoft.com/office/powerpoint/2010/main" val="14501209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38AB3-9840-4164-83FA-095854E7A419}"/>
              </a:ext>
            </a:extLst>
          </p:cNvPr>
          <p:cNvSpPr>
            <a:spLocks noGrp="1"/>
          </p:cNvSpPr>
          <p:nvPr>
            <p:ph type="title"/>
          </p:nvPr>
        </p:nvSpPr>
        <p:spPr/>
        <p:txBody>
          <a:bodyPr/>
          <a:lstStyle/>
          <a:p>
            <a:r>
              <a:rPr lang="en-US" dirty="0"/>
              <a:t>Example – Assigning Books</a:t>
            </a:r>
          </a:p>
        </p:txBody>
      </p:sp>
      <p:sp>
        <p:nvSpPr>
          <p:cNvPr id="3" name="Content Placeholder 2">
            <a:extLst>
              <a:ext uri="{FF2B5EF4-FFF2-40B4-BE49-F238E27FC236}">
                <a16:creationId xmlns:a16="http://schemas.microsoft.com/office/drawing/2014/main" id="{915429DB-E116-451E-ABED-63A2237B2546}"/>
              </a:ext>
            </a:extLst>
          </p:cNvPr>
          <p:cNvSpPr>
            <a:spLocks noGrp="1"/>
          </p:cNvSpPr>
          <p:nvPr>
            <p:ph idx="1"/>
          </p:nvPr>
        </p:nvSpPr>
        <p:spPr/>
        <p:txBody>
          <a:bodyPr/>
          <a:lstStyle/>
          <a:p>
            <a:r>
              <a:rPr lang="en-US" dirty="0"/>
              <a:t>We have 5 books to split to 3 people (Alice, Bob, and Charlie)</a:t>
            </a:r>
          </a:p>
          <a:p>
            <a:r>
              <a:rPr lang="en-US" dirty="0"/>
              <a:t>Every book goes to exactly one person, but each person could end up with no books (or all of them, or something in between).</a:t>
            </a:r>
          </a:p>
          <a:p>
            <a:endParaRPr lang="en-US" dirty="0"/>
          </a:p>
        </p:txBody>
      </p:sp>
      <p:pic>
        <p:nvPicPr>
          <p:cNvPr id="5" name="Graphic 4" descr="Closed book">
            <a:extLst>
              <a:ext uri="{FF2B5EF4-FFF2-40B4-BE49-F238E27FC236}">
                <a16:creationId xmlns:a16="http://schemas.microsoft.com/office/drawing/2014/main" id="{D037951C-9A40-475D-92E6-E229A281DE3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575239" y="2944987"/>
            <a:ext cx="914400" cy="914400"/>
          </a:xfrm>
          <a:prstGeom prst="rect">
            <a:avLst/>
          </a:prstGeom>
        </p:spPr>
      </p:pic>
      <p:pic>
        <p:nvPicPr>
          <p:cNvPr id="6" name="Graphic 5" descr="Closed book">
            <a:extLst>
              <a:ext uri="{FF2B5EF4-FFF2-40B4-BE49-F238E27FC236}">
                <a16:creationId xmlns:a16="http://schemas.microsoft.com/office/drawing/2014/main" id="{01D180B9-10FD-4289-96FE-FC74B42C094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99139" y="3614914"/>
            <a:ext cx="914400" cy="914400"/>
          </a:xfrm>
          <a:prstGeom prst="rect">
            <a:avLst/>
          </a:prstGeom>
        </p:spPr>
      </p:pic>
      <p:pic>
        <p:nvPicPr>
          <p:cNvPr id="7" name="Graphic 6" descr="Closed book">
            <a:extLst>
              <a:ext uri="{FF2B5EF4-FFF2-40B4-BE49-F238E27FC236}">
                <a16:creationId xmlns:a16="http://schemas.microsoft.com/office/drawing/2014/main" id="{08090C58-5E9C-49EA-92C6-0A4AAEB26FD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5239" y="4328901"/>
            <a:ext cx="914400" cy="914400"/>
          </a:xfrm>
          <a:prstGeom prst="rect">
            <a:avLst/>
          </a:prstGeom>
        </p:spPr>
      </p:pic>
      <p:pic>
        <p:nvPicPr>
          <p:cNvPr id="8" name="Graphic 7" descr="Closed book">
            <a:extLst>
              <a:ext uri="{FF2B5EF4-FFF2-40B4-BE49-F238E27FC236}">
                <a16:creationId xmlns:a16="http://schemas.microsoft.com/office/drawing/2014/main" id="{95772930-C38F-4808-86B4-CCB6E3B919E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99139" y="5110122"/>
            <a:ext cx="914400" cy="914400"/>
          </a:xfrm>
          <a:prstGeom prst="rect">
            <a:avLst/>
          </a:prstGeom>
        </p:spPr>
      </p:pic>
      <p:pic>
        <p:nvPicPr>
          <p:cNvPr id="9" name="Graphic 8" descr="Closed book">
            <a:extLst>
              <a:ext uri="{FF2B5EF4-FFF2-40B4-BE49-F238E27FC236}">
                <a16:creationId xmlns:a16="http://schemas.microsoft.com/office/drawing/2014/main" id="{42001D50-5259-4B93-BC30-8199F2CBE9D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5239" y="5728928"/>
            <a:ext cx="914400" cy="914400"/>
          </a:xfrm>
          <a:prstGeom prst="rect">
            <a:avLst/>
          </a:prstGeom>
        </p:spPr>
      </p:pic>
      <p:pic>
        <p:nvPicPr>
          <p:cNvPr id="11" name="Graphic 10" descr="Male profile">
            <a:extLst>
              <a:ext uri="{FF2B5EF4-FFF2-40B4-BE49-F238E27FC236}">
                <a16:creationId xmlns:a16="http://schemas.microsoft.com/office/drawing/2014/main" id="{7E2130DF-92CB-4622-B694-9DF2CB80E79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05524" y="4093951"/>
            <a:ext cx="914400" cy="914400"/>
          </a:xfrm>
          <a:prstGeom prst="rect">
            <a:avLst/>
          </a:prstGeom>
        </p:spPr>
      </p:pic>
      <p:pic>
        <p:nvPicPr>
          <p:cNvPr id="13" name="Graphic 12" descr="Female Profile">
            <a:extLst>
              <a:ext uri="{FF2B5EF4-FFF2-40B4-BE49-F238E27FC236}">
                <a16:creationId xmlns:a16="http://schemas.microsoft.com/office/drawing/2014/main" id="{9819758D-000F-4A13-A927-1EA76540743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05524" y="2993637"/>
            <a:ext cx="914400" cy="914400"/>
          </a:xfrm>
          <a:prstGeom prst="rect">
            <a:avLst/>
          </a:prstGeom>
        </p:spPr>
      </p:pic>
      <p:pic>
        <p:nvPicPr>
          <p:cNvPr id="15" name="Graphic 14" descr="Cricket">
            <a:extLst>
              <a:ext uri="{FF2B5EF4-FFF2-40B4-BE49-F238E27FC236}">
                <a16:creationId xmlns:a16="http://schemas.microsoft.com/office/drawing/2014/main" id="{A5F20A00-3D33-486A-A50C-4AF9F679D71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05524" y="5243301"/>
            <a:ext cx="914400" cy="914400"/>
          </a:xfrm>
          <a:prstGeom prst="rect">
            <a:avLst/>
          </a:prstGeom>
        </p:spPr>
      </p:pic>
      <p:sp>
        <p:nvSpPr>
          <p:cNvPr id="16" name="TextBox 15">
            <a:extLst>
              <a:ext uri="{FF2B5EF4-FFF2-40B4-BE49-F238E27FC236}">
                <a16:creationId xmlns:a16="http://schemas.microsoft.com/office/drawing/2014/main" id="{C282B6BB-0633-4F20-B631-495A82F395C1}"/>
              </a:ext>
            </a:extLst>
          </p:cNvPr>
          <p:cNvSpPr txBox="1"/>
          <p:nvPr/>
        </p:nvSpPr>
        <p:spPr>
          <a:xfrm>
            <a:off x="406400" y="3181350"/>
            <a:ext cx="317500" cy="369332"/>
          </a:xfrm>
          <a:prstGeom prst="rect">
            <a:avLst/>
          </a:prstGeom>
          <a:noFill/>
        </p:spPr>
        <p:txBody>
          <a:bodyPr wrap="square" rtlCol="0">
            <a:spAutoFit/>
          </a:bodyPr>
          <a:lstStyle/>
          <a:p>
            <a:r>
              <a:rPr lang="en-US" dirty="0"/>
              <a:t>1</a:t>
            </a:r>
          </a:p>
        </p:txBody>
      </p:sp>
      <p:sp>
        <p:nvSpPr>
          <p:cNvPr id="17" name="TextBox 16">
            <a:extLst>
              <a:ext uri="{FF2B5EF4-FFF2-40B4-BE49-F238E27FC236}">
                <a16:creationId xmlns:a16="http://schemas.microsoft.com/office/drawing/2014/main" id="{84FF2751-3705-45AF-A56C-4B9ED6D9B51C}"/>
              </a:ext>
            </a:extLst>
          </p:cNvPr>
          <p:cNvSpPr txBox="1"/>
          <p:nvPr/>
        </p:nvSpPr>
        <p:spPr>
          <a:xfrm>
            <a:off x="1140389" y="3801851"/>
            <a:ext cx="317500" cy="369332"/>
          </a:xfrm>
          <a:prstGeom prst="rect">
            <a:avLst/>
          </a:prstGeom>
          <a:noFill/>
        </p:spPr>
        <p:txBody>
          <a:bodyPr wrap="square" rtlCol="0">
            <a:spAutoFit/>
          </a:bodyPr>
          <a:lstStyle/>
          <a:p>
            <a:r>
              <a:rPr lang="en-US" dirty="0"/>
              <a:t>2</a:t>
            </a:r>
          </a:p>
        </p:txBody>
      </p:sp>
      <p:sp>
        <p:nvSpPr>
          <p:cNvPr id="18" name="TextBox 17">
            <a:extLst>
              <a:ext uri="{FF2B5EF4-FFF2-40B4-BE49-F238E27FC236}">
                <a16:creationId xmlns:a16="http://schemas.microsoft.com/office/drawing/2014/main" id="{1B39E986-3179-4D17-8E8C-22CEE5A9A88E}"/>
              </a:ext>
            </a:extLst>
          </p:cNvPr>
          <p:cNvSpPr txBox="1"/>
          <p:nvPr/>
        </p:nvSpPr>
        <p:spPr>
          <a:xfrm>
            <a:off x="367558" y="4601435"/>
            <a:ext cx="317500" cy="369332"/>
          </a:xfrm>
          <a:prstGeom prst="rect">
            <a:avLst/>
          </a:prstGeom>
          <a:noFill/>
        </p:spPr>
        <p:txBody>
          <a:bodyPr wrap="square" rtlCol="0">
            <a:spAutoFit/>
          </a:bodyPr>
          <a:lstStyle/>
          <a:p>
            <a:r>
              <a:rPr lang="en-US" dirty="0"/>
              <a:t>3</a:t>
            </a:r>
          </a:p>
        </p:txBody>
      </p:sp>
      <p:sp>
        <p:nvSpPr>
          <p:cNvPr id="19" name="TextBox 18">
            <a:extLst>
              <a:ext uri="{FF2B5EF4-FFF2-40B4-BE49-F238E27FC236}">
                <a16:creationId xmlns:a16="http://schemas.microsoft.com/office/drawing/2014/main" id="{F7B9A656-2712-4EC5-B974-CDDE52781A71}"/>
              </a:ext>
            </a:extLst>
          </p:cNvPr>
          <p:cNvSpPr txBox="1"/>
          <p:nvPr/>
        </p:nvSpPr>
        <p:spPr>
          <a:xfrm>
            <a:off x="1154958" y="5344385"/>
            <a:ext cx="317500" cy="369332"/>
          </a:xfrm>
          <a:prstGeom prst="rect">
            <a:avLst/>
          </a:prstGeom>
          <a:noFill/>
        </p:spPr>
        <p:txBody>
          <a:bodyPr wrap="square" rtlCol="0">
            <a:spAutoFit/>
          </a:bodyPr>
          <a:lstStyle/>
          <a:p>
            <a:r>
              <a:rPr lang="en-US" dirty="0"/>
              <a:t>4</a:t>
            </a:r>
          </a:p>
        </p:txBody>
      </p:sp>
      <p:sp>
        <p:nvSpPr>
          <p:cNvPr id="20" name="TextBox 19">
            <a:extLst>
              <a:ext uri="{FF2B5EF4-FFF2-40B4-BE49-F238E27FC236}">
                <a16:creationId xmlns:a16="http://schemas.microsoft.com/office/drawing/2014/main" id="{07E55D02-06A5-48D6-B951-AB6F66455F86}"/>
              </a:ext>
            </a:extLst>
          </p:cNvPr>
          <p:cNvSpPr txBox="1"/>
          <p:nvPr/>
        </p:nvSpPr>
        <p:spPr>
          <a:xfrm>
            <a:off x="348508" y="5979385"/>
            <a:ext cx="317500" cy="369332"/>
          </a:xfrm>
          <a:prstGeom prst="rect">
            <a:avLst/>
          </a:prstGeom>
          <a:noFill/>
        </p:spPr>
        <p:txBody>
          <a:bodyPr wrap="square" rtlCol="0">
            <a:spAutoFit/>
          </a:bodyPr>
          <a:lstStyle/>
          <a:p>
            <a:r>
              <a:rPr lang="en-US" dirty="0"/>
              <a:t>5</a:t>
            </a:r>
          </a:p>
        </p:txBody>
      </p:sp>
      <p:sp>
        <p:nvSpPr>
          <p:cNvPr id="31" name="TextBox 30">
            <a:extLst>
              <a:ext uri="{FF2B5EF4-FFF2-40B4-BE49-F238E27FC236}">
                <a16:creationId xmlns:a16="http://schemas.microsoft.com/office/drawing/2014/main" id="{048C33E2-75E6-4526-9C88-43DBA34511C5}"/>
              </a:ext>
            </a:extLst>
          </p:cNvPr>
          <p:cNvSpPr txBox="1"/>
          <p:nvPr/>
        </p:nvSpPr>
        <p:spPr>
          <a:xfrm>
            <a:off x="10464800" y="3232150"/>
            <a:ext cx="1377950" cy="52322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Alice</a:t>
            </a:r>
          </a:p>
        </p:txBody>
      </p:sp>
      <p:sp>
        <p:nvSpPr>
          <p:cNvPr id="32" name="TextBox 31">
            <a:extLst>
              <a:ext uri="{FF2B5EF4-FFF2-40B4-BE49-F238E27FC236}">
                <a16:creationId xmlns:a16="http://schemas.microsoft.com/office/drawing/2014/main" id="{EC1D42F4-5BA9-42DF-AD27-2526C2594F33}"/>
              </a:ext>
            </a:extLst>
          </p:cNvPr>
          <p:cNvSpPr txBox="1"/>
          <p:nvPr/>
        </p:nvSpPr>
        <p:spPr>
          <a:xfrm>
            <a:off x="10452236" y="4308488"/>
            <a:ext cx="1377950" cy="52322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Bob</a:t>
            </a:r>
          </a:p>
        </p:txBody>
      </p:sp>
      <p:sp>
        <p:nvSpPr>
          <p:cNvPr id="33" name="TextBox 32">
            <a:extLst>
              <a:ext uri="{FF2B5EF4-FFF2-40B4-BE49-F238E27FC236}">
                <a16:creationId xmlns:a16="http://schemas.microsoft.com/office/drawing/2014/main" id="{DD6CC6F2-C91A-4C19-B463-A5899F34B8CC}"/>
              </a:ext>
            </a:extLst>
          </p:cNvPr>
          <p:cNvSpPr txBox="1"/>
          <p:nvPr/>
        </p:nvSpPr>
        <p:spPr>
          <a:xfrm>
            <a:off x="10464800" y="5442884"/>
            <a:ext cx="1377950" cy="52322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Charlie</a:t>
            </a:r>
          </a:p>
        </p:txBody>
      </p:sp>
    </p:spTree>
    <p:extLst>
      <p:ext uri="{BB962C8B-B14F-4D97-AF65-F5344CB8AC3E}">
        <p14:creationId xmlns:p14="http://schemas.microsoft.com/office/powerpoint/2010/main" val="32647149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38AB3-9840-4164-83FA-095854E7A419}"/>
              </a:ext>
            </a:extLst>
          </p:cNvPr>
          <p:cNvSpPr>
            <a:spLocks noGrp="1"/>
          </p:cNvSpPr>
          <p:nvPr>
            <p:ph type="title"/>
          </p:nvPr>
        </p:nvSpPr>
        <p:spPr/>
        <p:txBody>
          <a:bodyPr/>
          <a:lstStyle/>
          <a:p>
            <a:r>
              <a:rPr lang="en-US" dirty="0"/>
              <a:t>Example – Assigning Books</a:t>
            </a:r>
          </a:p>
        </p:txBody>
      </p:sp>
      <p:sp>
        <p:nvSpPr>
          <p:cNvPr id="3" name="Content Placeholder 2">
            <a:extLst>
              <a:ext uri="{FF2B5EF4-FFF2-40B4-BE49-F238E27FC236}">
                <a16:creationId xmlns:a16="http://schemas.microsoft.com/office/drawing/2014/main" id="{915429DB-E116-451E-ABED-63A2237B2546}"/>
              </a:ext>
            </a:extLst>
          </p:cNvPr>
          <p:cNvSpPr>
            <a:spLocks noGrp="1"/>
          </p:cNvSpPr>
          <p:nvPr>
            <p:ph idx="1"/>
          </p:nvPr>
        </p:nvSpPr>
        <p:spPr/>
        <p:txBody>
          <a:bodyPr/>
          <a:lstStyle/>
          <a:p>
            <a:r>
              <a:rPr lang="en-US" dirty="0"/>
              <a:t>There are 3 people (Alice, Bob, and Charlie) split up 5 books</a:t>
            </a:r>
          </a:p>
          <a:p>
            <a:r>
              <a:rPr lang="en-US" dirty="0"/>
              <a:t>Every book goes to exactly one person, but each person could end up with no books (or all of them, or something in between).</a:t>
            </a:r>
          </a:p>
          <a:p>
            <a:endParaRPr lang="en-US" dirty="0"/>
          </a:p>
        </p:txBody>
      </p:sp>
      <p:pic>
        <p:nvPicPr>
          <p:cNvPr id="5" name="Graphic 4" descr="Closed book">
            <a:extLst>
              <a:ext uri="{FF2B5EF4-FFF2-40B4-BE49-F238E27FC236}">
                <a16:creationId xmlns:a16="http://schemas.microsoft.com/office/drawing/2014/main" id="{D037951C-9A40-475D-92E6-E229A281DE3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5239" y="2944987"/>
            <a:ext cx="914400" cy="914400"/>
          </a:xfrm>
          <a:prstGeom prst="rect">
            <a:avLst/>
          </a:prstGeom>
        </p:spPr>
      </p:pic>
      <p:pic>
        <p:nvPicPr>
          <p:cNvPr id="6" name="Graphic 5" descr="Closed book">
            <a:extLst>
              <a:ext uri="{FF2B5EF4-FFF2-40B4-BE49-F238E27FC236}">
                <a16:creationId xmlns:a16="http://schemas.microsoft.com/office/drawing/2014/main" id="{01D180B9-10FD-4289-96FE-FC74B42C094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139" y="3614914"/>
            <a:ext cx="914400" cy="914400"/>
          </a:xfrm>
          <a:prstGeom prst="rect">
            <a:avLst/>
          </a:prstGeom>
        </p:spPr>
      </p:pic>
      <p:pic>
        <p:nvPicPr>
          <p:cNvPr id="7" name="Graphic 6" descr="Closed book">
            <a:extLst>
              <a:ext uri="{FF2B5EF4-FFF2-40B4-BE49-F238E27FC236}">
                <a16:creationId xmlns:a16="http://schemas.microsoft.com/office/drawing/2014/main" id="{08090C58-5E9C-49EA-92C6-0A4AAEB26FD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5239" y="4328901"/>
            <a:ext cx="914400" cy="914400"/>
          </a:xfrm>
          <a:prstGeom prst="rect">
            <a:avLst/>
          </a:prstGeom>
        </p:spPr>
      </p:pic>
      <p:pic>
        <p:nvPicPr>
          <p:cNvPr id="8" name="Graphic 7" descr="Closed book">
            <a:extLst>
              <a:ext uri="{FF2B5EF4-FFF2-40B4-BE49-F238E27FC236}">
                <a16:creationId xmlns:a16="http://schemas.microsoft.com/office/drawing/2014/main" id="{95772930-C38F-4808-86B4-CCB6E3B919E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99139" y="5110122"/>
            <a:ext cx="914400" cy="914400"/>
          </a:xfrm>
          <a:prstGeom prst="rect">
            <a:avLst/>
          </a:prstGeom>
        </p:spPr>
      </p:pic>
      <p:pic>
        <p:nvPicPr>
          <p:cNvPr id="9" name="Graphic 8" descr="Closed book">
            <a:extLst>
              <a:ext uri="{FF2B5EF4-FFF2-40B4-BE49-F238E27FC236}">
                <a16:creationId xmlns:a16="http://schemas.microsoft.com/office/drawing/2014/main" id="{42001D50-5259-4B93-BC30-8199F2CBE9D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5239" y="5728928"/>
            <a:ext cx="914400" cy="914400"/>
          </a:xfrm>
          <a:prstGeom prst="rect">
            <a:avLst/>
          </a:prstGeom>
        </p:spPr>
      </p:pic>
      <p:pic>
        <p:nvPicPr>
          <p:cNvPr id="11" name="Graphic 10" descr="Male profile">
            <a:extLst>
              <a:ext uri="{FF2B5EF4-FFF2-40B4-BE49-F238E27FC236}">
                <a16:creationId xmlns:a16="http://schemas.microsoft.com/office/drawing/2014/main" id="{7E2130DF-92CB-4622-B694-9DF2CB80E79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05524" y="4093951"/>
            <a:ext cx="914400" cy="914400"/>
          </a:xfrm>
          <a:prstGeom prst="rect">
            <a:avLst/>
          </a:prstGeom>
        </p:spPr>
      </p:pic>
      <p:pic>
        <p:nvPicPr>
          <p:cNvPr id="13" name="Graphic 12" descr="Female Profile">
            <a:extLst>
              <a:ext uri="{FF2B5EF4-FFF2-40B4-BE49-F238E27FC236}">
                <a16:creationId xmlns:a16="http://schemas.microsoft.com/office/drawing/2014/main" id="{9819758D-000F-4A13-A927-1EA76540743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05524" y="2993637"/>
            <a:ext cx="914400" cy="914400"/>
          </a:xfrm>
          <a:prstGeom prst="rect">
            <a:avLst/>
          </a:prstGeom>
        </p:spPr>
      </p:pic>
      <p:pic>
        <p:nvPicPr>
          <p:cNvPr id="15" name="Graphic 14" descr="Cricket">
            <a:extLst>
              <a:ext uri="{FF2B5EF4-FFF2-40B4-BE49-F238E27FC236}">
                <a16:creationId xmlns:a16="http://schemas.microsoft.com/office/drawing/2014/main" id="{A5F20A00-3D33-486A-A50C-4AF9F679D71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05524" y="5243301"/>
            <a:ext cx="914400" cy="914400"/>
          </a:xfrm>
          <a:prstGeom prst="rect">
            <a:avLst/>
          </a:prstGeom>
        </p:spPr>
      </p:pic>
      <p:sp>
        <p:nvSpPr>
          <p:cNvPr id="16" name="TextBox 15">
            <a:extLst>
              <a:ext uri="{FF2B5EF4-FFF2-40B4-BE49-F238E27FC236}">
                <a16:creationId xmlns:a16="http://schemas.microsoft.com/office/drawing/2014/main" id="{C282B6BB-0633-4F20-B631-495A82F395C1}"/>
              </a:ext>
            </a:extLst>
          </p:cNvPr>
          <p:cNvSpPr txBox="1"/>
          <p:nvPr/>
        </p:nvSpPr>
        <p:spPr>
          <a:xfrm>
            <a:off x="406400" y="3181350"/>
            <a:ext cx="317500" cy="369332"/>
          </a:xfrm>
          <a:prstGeom prst="rect">
            <a:avLst/>
          </a:prstGeom>
          <a:noFill/>
        </p:spPr>
        <p:txBody>
          <a:bodyPr wrap="square" rtlCol="0">
            <a:spAutoFit/>
          </a:bodyPr>
          <a:lstStyle/>
          <a:p>
            <a:r>
              <a:rPr lang="en-US" dirty="0"/>
              <a:t>1</a:t>
            </a:r>
          </a:p>
        </p:txBody>
      </p:sp>
      <p:sp>
        <p:nvSpPr>
          <p:cNvPr id="17" name="TextBox 16">
            <a:extLst>
              <a:ext uri="{FF2B5EF4-FFF2-40B4-BE49-F238E27FC236}">
                <a16:creationId xmlns:a16="http://schemas.microsoft.com/office/drawing/2014/main" id="{84FF2751-3705-45AF-A56C-4B9ED6D9B51C}"/>
              </a:ext>
            </a:extLst>
          </p:cNvPr>
          <p:cNvSpPr txBox="1"/>
          <p:nvPr/>
        </p:nvSpPr>
        <p:spPr>
          <a:xfrm>
            <a:off x="1140389" y="3801851"/>
            <a:ext cx="317500" cy="369332"/>
          </a:xfrm>
          <a:prstGeom prst="rect">
            <a:avLst/>
          </a:prstGeom>
          <a:noFill/>
        </p:spPr>
        <p:txBody>
          <a:bodyPr wrap="square" rtlCol="0">
            <a:spAutoFit/>
          </a:bodyPr>
          <a:lstStyle/>
          <a:p>
            <a:r>
              <a:rPr lang="en-US" dirty="0"/>
              <a:t>2</a:t>
            </a:r>
          </a:p>
        </p:txBody>
      </p:sp>
      <p:sp>
        <p:nvSpPr>
          <p:cNvPr id="18" name="TextBox 17">
            <a:extLst>
              <a:ext uri="{FF2B5EF4-FFF2-40B4-BE49-F238E27FC236}">
                <a16:creationId xmlns:a16="http://schemas.microsoft.com/office/drawing/2014/main" id="{1B39E986-3179-4D17-8E8C-22CEE5A9A88E}"/>
              </a:ext>
            </a:extLst>
          </p:cNvPr>
          <p:cNvSpPr txBox="1"/>
          <p:nvPr/>
        </p:nvSpPr>
        <p:spPr>
          <a:xfrm>
            <a:off x="367558" y="4601435"/>
            <a:ext cx="317500" cy="369332"/>
          </a:xfrm>
          <a:prstGeom prst="rect">
            <a:avLst/>
          </a:prstGeom>
          <a:noFill/>
        </p:spPr>
        <p:txBody>
          <a:bodyPr wrap="square" rtlCol="0">
            <a:spAutoFit/>
          </a:bodyPr>
          <a:lstStyle/>
          <a:p>
            <a:r>
              <a:rPr lang="en-US" dirty="0"/>
              <a:t>3</a:t>
            </a:r>
          </a:p>
        </p:txBody>
      </p:sp>
      <p:sp>
        <p:nvSpPr>
          <p:cNvPr id="19" name="TextBox 18">
            <a:extLst>
              <a:ext uri="{FF2B5EF4-FFF2-40B4-BE49-F238E27FC236}">
                <a16:creationId xmlns:a16="http://schemas.microsoft.com/office/drawing/2014/main" id="{F7B9A656-2712-4EC5-B974-CDDE52781A71}"/>
              </a:ext>
            </a:extLst>
          </p:cNvPr>
          <p:cNvSpPr txBox="1"/>
          <p:nvPr/>
        </p:nvSpPr>
        <p:spPr>
          <a:xfrm>
            <a:off x="1154958" y="5344385"/>
            <a:ext cx="317500" cy="369332"/>
          </a:xfrm>
          <a:prstGeom prst="rect">
            <a:avLst/>
          </a:prstGeom>
          <a:noFill/>
        </p:spPr>
        <p:txBody>
          <a:bodyPr wrap="square" rtlCol="0">
            <a:spAutoFit/>
          </a:bodyPr>
          <a:lstStyle/>
          <a:p>
            <a:r>
              <a:rPr lang="en-US" dirty="0"/>
              <a:t>4</a:t>
            </a:r>
          </a:p>
        </p:txBody>
      </p:sp>
      <p:sp>
        <p:nvSpPr>
          <p:cNvPr id="20" name="TextBox 19">
            <a:extLst>
              <a:ext uri="{FF2B5EF4-FFF2-40B4-BE49-F238E27FC236}">
                <a16:creationId xmlns:a16="http://schemas.microsoft.com/office/drawing/2014/main" id="{07E55D02-06A5-48D6-B951-AB6F66455F86}"/>
              </a:ext>
            </a:extLst>
          </p:cNvPr>
          <p:cNvSpPr txBox="1"/>
          <p:nvPr/>
        </p:nvSpPr>
        <p:spPr>
          <a:xfrm>
            <a:off x="348508" y="5979385"/>
            <a:ext cx="317500" cy="369332"/>
          </a:xfrm>
          <a:prstGeom prst="rect">
            <a:avLst/>
          </a:prstGeom>
          <a:noFill/>
        </p:spPr>
        <p:txBody>
          <a:bodyPr wrap="square" rtlCol="0">
            <a:spAutoFit/>
          </a:bodyPr>
          <a:lstStyle/>
          <a:p>
            <a:r>
              <a:rPr lang="en-US" dirty="0"/>
              <a:t>5</a:t>
            </a:r>
          </a:p>
        </p:txBody>
      </p:sp>
      <p:cxnSp>
        <p:nvCxnSpPr>
          <p:cNvPr id="22" name="Straight Arrow Connector 21">
            <a:extLst>
              <a:ext uri="{FF2B5EF4-FFF2-40B4-BE49-F238E27FC236}">
                <a16:creationId xmlns:a16="http://schemas.microsoft.com/office/drawing/2014/main" id="{D793A6F4-7BA5-4913-B664-79787E218669}"/>
              </a:ext>
            </a:extLst>
          </p:cNvPr>
          <p:cNvCxnSpPr>
            <a:stCxn id="5" idx="3"/>
            <a:endCxn id="13" idx="1"/>
          </p:cNvCxnSpPr>
          <p:nvPr/>
        </p:nvCxnSpPr>
        <p:spPr>
          <a:xfrm>
            <a:off x="1489639" y="3402187"/>
            <a:ext cx="8115885" cy="48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9F9AD4A-A424-44D2-A80E-7C126EF13F6A}"/>
              </a:ext>
            </a:extLst>
          </p:cNvPr>
          <p:cNvCxnSpPr>
            <a:stCxn id="6" idx="3"/>
            <a:endCxn id="11" idx="1"/>
          </p:cNvCxnSpPr>
          <p:nvPr/>
        </p:nvCxnSpPr>
        <p:spPr>
          <a:xfrm>
            <a:off x="2213539" y="4072114"/>
            <a:ext cx="7391985" cy="4790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7A570AF-68EB-4D98-8EB8-AFB63CA903AE}"/>
              </a:ext>
            </a:extLst>
          </p:cNvPr>
          <p:cNvCxnSpPr>
            <a:stCxn id="8" idx="3"/>
            <a:endCxn id="11" idx="1"/>
          </p:cNvCxnSpPr>
          <p:nvPr/>
        </p:nvCxnSpPr>
        <p:spPr>
          <a:xfrm flipV="1">
            <a:off x="2213539" y="4551151"/>
            <a:ext cx="7391985" cy="10161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FE36B85-5032-41C1-8B51-D40050AB6B8E}"/>
              </a:ext>
            </a:extLst>
          </p:cNvPr>
          <p:cNvCxnSpPr>
            <a:stCxn id="7" idx="3"/>
            <a:endCxn id="15" idx="1"/>
          </p:cNvCxnSpPr>
          <p:nvPr/>
        </p:nvCxnSpPr>
        <p:spPr>
          <a:xfrm>
            <a:off x="1489639" y="4786101"/>
            <a:ext cx="8115885"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F682087-69E9-4CF7-8E4F-50DA409AB21C}"/>
              </a:ext>
            </a:extLst>
          </p:cNvPr>
          <p:cNvCxnSpPr>
            <a:stCxn id="9" idx="3"/>
            <a:endCxn id="15" idx="1"/>
          </p:cNvCxnSpPr>
          <p:nvPr/>
        </p:nvCxnSpPr>
        <p:spPr>
          <a:xfrm flipV="1">
            <a:off x="1489639" y="5700501"/>
            <a:ext cx="8115885" cy="485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048C33E2-75E6-4526-9C88-43DBA34511C5}"/>
              </a:ext>
            </a:extLst>
          </p:cNvPr>
          <p:cNvSpPr txBox="1"/>
          <p:nvPr/>
        </p:nvSpPr>
        <p:spPr>
          <a:xfrm>
            <a:off x="10464800" y="3232150"/>
            <a:ext cx="1377950" cy="52322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Alice</a:t>
            </a:r>
          </a:p>
        </p:txBody>
      </p:sp>
      <p:sp>
        <p:nvSpPr>
          <p:cNvPr id="32" name="TextBox 31">
            <a:extLst>
              <a:ext uri="{FF2B5EF4-FFF2-40B4-BE49-F238E27FC236}">
                <a16:creationId xmlns:a16="http://schemas.microsoft.com/office/drawing/2014/main" id="{EC1D42F4-5BA9-42DF-AD27-2526C2594F33}"/>
              </a:ext>
            </a:extLst>
          </p:cNvPr>
          <p:cNvSpPr txBox="1"/>
          <p:nvPr/>
        </p:nvSpPr>
        <p:spPr>
          <a:xfrm>
            <a:off x="10452236" y="4308488"/>
            <a:ext cx="1377950" cy="52322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Bob</a:t>
            </a:r>
          </a:p>
        </p:txBody>
      </p:sp>
      <p:sp>
        <p:nvSpPr>
          <p:cNvPr id="33" name="TextBox 32">
            <a:extLst>
              <a:ext uri="{FF2B5EF4-FFF2-40B4-BE49-F238E27FC236}">
                <a16:creationId xmlns:a16="http://schemas.microsoft.com/office/drawing/2014/main" id="{DD6CC6F2-C91A-4C19-B463-A5899F34B8CC}"/>
              </a:ext>
            </a:extLst>
          </p:cNvPr>
          <p:cNvSpPr txBox="1"/>
          <p:nvPr/>
        </p:nvSpPr>
        <p:spPr>
          <a:xfrm>
            <a:off x="10464800" y="5442884"/>
            <a:ext cx="1377950" cy="52322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Charlie</a:t>
            </a:r>
          </a:p>
        </p:txBody>
      </p:sp>
    </p:spTree>
    <p:extLst>
      <p:ext uri="{BB962C8B-B14F-4D97-AF65-F5344CB8AC3E}">
        <p14:creationId xmlns:p14="http://schemas.microsoft.com/office/powerpoint/2010/main" val="9788827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38AB3-9840-4164-83FA-095854E7A419}"/>
              </a:ext>
            </a:extLst>
          </p:cNvPr>
          <p:cNvSpPr>
            <a:spLocks noGrp="1"/>
          </p:cNvSpPr>
          <p:nvPr>
            <p:ph type="title"/>
          </p:nvPr>
        </p:nvSpPr>
        <p:spPr/>
        <p:txBody>
          <a:bodyPr/>
          <a:lstStyle/>
          <a:p>
            <a:r>
              <a:rPr lang="en-US" dirty="0"/>
              <a:t>Example – Assigning Books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15429DB-E116-451E-ABED-63A2237B2546}"/>
                  </a:ext>
                </a:extLst>
              </p:cNvPr>
              <p:cNvSpPr>
                <a:spLocks noGrp="1"/>
              </p:cNvSpPr>
              <p:nvPr>
                <p:ph idx="1"/>
              </p:nvPr>
            </p:nvSpPr>
            <p:spPr/>
            <p:txBody>
              <a:bodyPr/>
              <a:lstStyle/>
              <a:p>
                <a:r>
                  <a:rPr lang="en-US" dirty="0"/>
                  <a:t>We have 5 books to split to 3 people (Alice, Bob, and Charlie)</a:t>
                </a:r>
              </a:p>
              <a:p>
                <a:r>
                  <a:rPr lang="en-US" dirty="0"/>
                  <a:t>Every book goes to exactly one person, but each person could end up with no books (or all of them, or something in between).</a:t>
                </a:r>
              </a:p>
              <a:p>
                <a:endParaRPr lang="en-US" dirty="0"/>
              </a:p>
              <a:p>
                <a:r>
                  <a:rPr lang="en-US" dirty="0"/>
                  <a:t>Attempt 1: We’re choosing subsets!</a:t>
                </a:r>
              </a:p>
              <a:p>
                <a:pPr lvl="1"/>
                <a:r>
                  <a:rPr lang="en-US" dirty="0"/>
                  <a:t>1. Alice could get any of the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5</m:t>
                        </m:r>
                      </m:sup>
                    </m:sSup>
                    <m:r>
                      <a:rPr lang="en-US" b="0" i="1" smtClean="0">
                        <a:latin typeface="Cambria Math" panose="02040503050406030204" pitchFamily="18" charset="0"/>
                      </a:rPr>
                      <m:t>=32</m:t>
                    </m:r>
                  </m:oMath>
                </a14:m>
                <a:r>
                  <a:rPr lang="en-US" dirty="0"/>
                  <a:t> subsets of the books.</a:t>
                </a:r>
              </a:p>
              <a:p>
                <a:pPr lvl="1"/>
                <a:r>
                  <a:rPr lang="en-US" dirty="0"/>
                  <a:t>2. Bob could get any of the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5</m:t>
                        </m:r>
                      </m:sup>
                    </m:sSup>
                    <m:r>
                      <a:rPr lang="en-US" b="0" i="1" smtClean="0">
                        <a:latin typeface="Cambria Math" panose="02040503050406030204" pitchFamily="18" charset="0"/>
                      </a:rPr>
                      <m:t>=32</m:t>
                    </m:r>
                  </m:oMath>
                </a14:m>
                <a:r>
                  <a:rPr lang="en-US" dirty="0"/>
                  <a:t> subsets of the books.</a:t>
                </a:r>
              </a:p>
              <a:p>
                <a:pPr lvl="1"/>
                <a:r>
                  <a:rPr lang="en-US" dirty="0"/>
                  <a:t>3. Charlie could get any of the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5</m:t>
                        </m:r>
                      </m:sup>
                    </m:sSup>
                    <m:r>
                      <a:rPr lang="en-US" b="0" i="1" smtClean="0">
                        <a:latin typeface="Cambria Math" panose="02040503050406030204" pitchFamily="18" charset="0"/>
                      </a:rPr>
                      <m:t>=32</m:t>
                    </m:r>
                  </m:oMath>
                </a14:m>
                <a:r>
                  <a:rPr lang="en-US" dirty="0"/>
                  <a:t> subsets of the books.</a:t>
                </a:r>
              </a:p>
              <a:p>
                <a:pPr lvl="1"/>
                <a:r>
                  <a:rPr lang="en-US" dirty="0"/>
                  <a:t>Total is product of those three steps </a:t>
                </a:r>
                <a14:m>
                  <m:oMath xmlns:m="http://schemas.openxmlformats.org/officeDocument/2006/math">
                    <m:r>
                      <a:rPr lang="en-US" b="0" i="1" smtClean="0">
                        <a:latin typeface="Cambria Math" panose="02040503050406030204" pitchFamily="18" charset="0"/>
                      </a:rPr>
                      <m:t>32⋅32⋅32=32768</m:t>
                    </m:r>
                  </m:oMath>
                </a14:m>
                <a:endParaRPr lang="en-US" dirty="0"/>
              </a:p>
            </p:txBody>
          </p:sp>
        </mc:Choice>
        <mc:Fallback xmlns="">
          <p:sp>
            <p:nvSpPr>
              <p:cNvPr id="3" name="Content Placeholder 2">
                <a:extLst>
                  <a:ext uri="{FF2B5EF4-FFF2-40B4-BE49-F238E27FC236}">
                    <a16:creationId xmlns:a16="http://schemas.microsoft.com/office/drawing/2014/main" id="{915429DB-E116-451E-ABED-63A2237B2546}"/>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498198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AA577-A213-4D87-962F-CA4B3EE4C4BC}"/>
              </a:ext>
            </a:extLst>
          </p:cNvPr>
          <p:cNvSpPr>
            <a:spLocks noGrp="1"/>
          </p:cNvSpPr>
          <p:nvPr>
            <p:ph type="title"/>
          </p:nvPr>
        </p:nvSpPr>
        <p:spPr/>
        <p:txBody>
          <a:bodyPr/>
          <a:lstStyle/>
          <a:p>
            <a:r>
              <a:rPr lang="en-US" dirty="0"/>
              <a:t>Example – Assigning Books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9B5448F-AA5B-468F-B239-E0321CAC03BE}"/>
                  </a:ext>
                </a:extLst>
              </p:cNvPr>
              <p:cNvSpPr>
                <a:spLocks noGrp="1"/>
              </p:cNvSpPr>
              <p:nvPr>
                <p:ph idx="1"/>
              </p:nvPr>
            </p:nvSpPr>
            <p:spPr>
              <a:xfrm>
                <a:off x="575240" y="1463857"/>
                <a:ext cx="11616760" cy="4845504"/>
              </a:xfrm>
            </p:spPr>
            <p:txBody>
              <a:bodyPr>
                <a:normAutofit/>
              </a:bodyPr>
              <a:lstStyle/>
              <a:p>
                <a:r>
                  <a:rPr lang="en-US" dirty="0"/>
                  <a:t>Attempt 1: We’re choosing subsets!</a:t>
                </a:r>
              </a:p>
              <a:p>
                <a:pPr lvl="1"/>
                <a:r>
                  <a:rPr lang="en-US" dirty="0"/>
                  <a:t>Alice could get any of the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5</m:t>
                        </m:r>
                      </m:sup>
                    </m:sSup>
                    <m:r>
                      <a:rPr lang="en-US" i="1">
                        <a:latin typeface="Cambria Math" panose="02040503050406030204" pitchFamily="18" charset="0"/>
                      </a:rPr>
                      <m:t>=32</m:t>
                    </m:r>
                  </m:oMath>
                </a14:m>
                <a:r>
                  <a:rPr lang="en-US" dirty="0"/>
                  <a:t> subsets of the books.</a:t>
                </a:r>
              </a:p>
              <a:p>
                <a:pPr lvl="1"/>
                <a:r>
                  <a:rPr lang="en-US" dirty="0"/>
                  <a:t>Bob could get any of the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5</m:t>
                        </m:r>
                      </m:sup>
                    </m:sSup>
                    <m:r>
                      <a:rPr lang="en-US" i="1">
                        <a:latin typeface="Cambria Math" panose="02040503050406030204" pitchFamily="18" charset="0"/>
                      </a:rPr>
                      <m:t>=32</m:t>
                    </m:r>
                  </m:oMath>
                </a14:m>
                <a:r>
                  <a:rPr lang="en-US" dirty="0"/>
                  <a:t> subsets of the books.</a:t>
                </a:r>
              </a:p>
              <a:p>
                <a:pPr lvl="1"/>
                <a:r>
                  <a:rPr lang="en-US" dirty="0"/>
                  <a:t>Charlie could get any of the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5</m:t>
                        </m:r>
                      </m:sup>
                    </m:sSup>
                    <m:r>
                      <a:rPr lang="en-US" i="1">
                        <a:latin typeface="Cambria Math" panose="02040503050406030204" pitchFamily="18" charset="0"/>
                      </a:rPr>
                      <m:t>=32</m:t>
                    </m:r>
                  </m:oMath>
                </a14:m>
                <a:r>
                  <a:rPr lang="en-US" dirty="0"/>
                  <a:t> subsets of the books.</a:t>
                </a:r>
              </a:p>
              <a:p>
                <a:pPr lvl="1"/>
                <a:r>
                  <a:rPr lang="en-US" dirty="0"/>
                  <a:t>Total is product of those three steps </a:t>
                </a:r>
                <a14:m>
                  <m:oMath xmlns:m="http://schemas.openxmlformats.org/officeDocument/2006/math">
                    <m:r>
                      <a:rPr lang="en-US" i="1">
                        <a:latin typeface="Cambria Math" panose="02040503050406030204" pitchFamily="18" charset="0"/>
                      </a:rPr>
                      <m:t>32⋅32⋅32=32768</m:t>
                    </m:r>
                  </m:oMath>
                </a14:m>
                <a:endParaRPr lang="en-US" dirty="0"/>
              </a:p>
              <a:p>
                <a:pPr marL="0" indent="0">
                  <a:buNone/>
                </a:pPr>
                <a:endParaRPr lang="en-US" dirty="0"/>
              </a:p>
              <a:p>
                <a:pPr marL="0" indent="0">
                  <a:buNone/>
                </a:pPr>
                <a:r>
                  <a:rPr lang="en-US" dirty="0"/>
                  <a:t>We overcounted! </a:t>
                </a:r>
                <a:r>
                  <a:rPr lang="en-US" b="1" dirty="0"/>
                  <a:t>This doesn’t account for restriction of 1 book-&gt;1 person</a:t>
                </a:r>
                <a:endParaRPr lang="en-US" dirty="0"/>
              </a:p>
              <a:p>
                <a:pPr marL="0" indent="0">
                  <a:buNone/>
                </a:pPr>
                <a:r>
                  <a:rPr lang="en-US" dirty="0"/>
                  <a:t>If Alice gets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1,2</m:t>
                        </m:r>
                      </m:e>
                    </m:d>
                    <m:r>
                      <a:rPr lang="en-US" b="0" i="0" smtClean="0">
                        <a:latin typeface="Cambria Math" panose="02040503050406030204" pitchFamily="18" charset="0"/>
                      </a:rPr>
                      <m:t>, </m:t>
                    </m:r>
                  </m:oMath>
                </a14:m>
                <a:r>
                  <a:rPr lang="en-US" dirty="0"/>
                  <a:t>Bob can’t get any subset, he can only get a subset of </a:t>
                </a:r>
                <a14:m>
                  <m:oMath xmlns:m="http://schemas.openxmlformats.org/officeDocument/2006/math">
                    <m:r>
                      <a:rPr lang="en-US" b="0" i="1" smtClean="0">
                        <a:latin typeface="Cambria Math" panose="02040503050406030204" pitchFamily="18" charset="0"/>
                      </a:rPr>
                      <m:t>{3,4,5}</m:t>
                    </m:r>
                  </m:oMath>
                </a14:m>
                <a:r>
                  <a:rPr lang="en-US" dirty="0"/>
                  <a:t>. And Charlie’s subset is just whatever is leftover after Alice and Bob get theirs…</a:t>
                </a:r>
              </a:p>
            </p:txBody>
          </p:sp>
        </mc:Choice>
        <mc:Fallback xmlns="">
          <p:sp>
            <p:nvSpPr>
              <p:cNvPr id="3" name="Content Placeholder 2">
                <a:extLst>
                  <a:ext uri="{FF2B5EF4-FFF2-40B4-BE49-F238E27FC236}">
                    <a16:creationId xmlns:a16="http://schemas.microsoft.com/office/drawing/2014/main" id="{99B5448F-AA5B-468F-B239-E0321CAC03BE}"/>
                  </a:ext>
                </a:extLst>
              </p:cNvPr>
              <p:cNvSpPr>
                <a:spLocks noGrp="1" noRot="1" noChangeAspect="1" noMove="1" noResize="1" noEditPoints="1" noAdjustHandles="1" noChangeArrowheads="1" noChangeShapeType="1" noTextEdit="1"/>
              </p:cNvSpPr>
              <p:nvPr>
                <p:ph idx="1"/>
              </p:nvPr>
            </p:nvSpPr>
            <p:spPr>
              <a:xfrm>
                <a:off x="575240" y="1463857"/>
                <a:ext cx="11616760" cy="4845504"/>
              </a:xfrm>
              <a:blipFill>
                <a:blip r:embed="rId3"/>
                <a:stretch>
                  <a:fillRect l="-1469" t="-2138"/>
                </a:stretch>
              </a:blipFill>
            </p:spPr>
            <p:txBody>
              <a:bodyPr/>
              <a:lstStyle/>
              <a:p>
                <a:r>
                  <a:rPr lang="en-US">
                    <a:noFill/>
                  </a:rPr>
                  <a:t> </a:t>
                </a:r>
              </a:p>
            </p:txBody>
          </p:sp>
        </mc:Fallback>
      </mc:AlternateContent>
    </p:spTree>
    <p:extLst>
      <p:ext uri="{BB962C8B-B14F-4D97-AF65-F5344CB8AC3E}">
        <p14:creationId xmlns:p14="http://schemas.microsoft.com/office/powerpoint/2010/main" val="14826772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04676-BE62-4DAE-AD58-3E4A0E2F391A}"/>
              </a:ext>
            </a:extLst>
          </p:cNvPr>
          <p:cNvSpPr>
            <a:spLocks noGrp="1"/>
          </p:cNvSpPr>
          <p:nvPr>
            <p:ph type="title"/>
          </p:nvPr>
        </p:nvSpPr>
        <p:spPr/>
        <p:txBody>
          <a:bodyPr/>
          <a:lstStyle/>
          <a:p>
            <a:r>
              <a:rPr lang="en-US" dirty="0"/>
              <a:t>Example – Fixing All The Books</a:t>
            </a:r>
          </a:p>
        </p:txBody>
      </p:sp>
      <p:sp>
        <p:nvSpPr>
          <p:cNvPr id="3" name="Content Placeholder 2">
            <a:extLst>
              <a:ext uri="{FF2B5EF4-FFF2-40B4-BE49-F238E27FC236}">
                <a16:creationId xmlns:a16="http://schemas.microsoft.com/office/drawing/2014/main" id="{A3681623-81AB-4363-8DD0-4230D1D6257B}"/>
              </a:ext>
            </a:extLst>
          </p:cNvPr>
          <p:cNvSpPr>
            <a:spLocks noGrp="1"/>
          </p:cNvSpPr>
          <p:nvPr>
            <p:ph idx="1"/>
          </p:nvPr>
        </p:nvSpPr>
        <p:spPr/>
        <p:txBody>
          <a:bodyPr/>
          <a:lstStyle/>
          <a:p>
            <a:r>
              <a:rPr lang="en-US" dirty="0"/>
              <a:t>You </a:t>
            </a:r>
            <a:r>
              <a:rPr lang="en-US" b="1" dirty="0"/>
              <a:t>could</a:t>
            </a:r>
          </a:p>
          <a:p>
            <a:r>
              <a:rPr lang="en-US" dirty="0"/>
              <a:t>List out all the options for Alice.</a:t>
            </a:r>
          </a:p>
          <a:p>
            <a:r>
              <a:rPr lang="en-US" dirty="0"/>
              <a:t>For each of those (separately), list all the possible options for Bob and Charlie.</a:t>
            </a:r>
          </a:p>
          <a:p>
            <a:r>
              <a:rPr lang="en-US" dirty="0"/>
              <a:t>Use the Sum rule to combine. </a:t>
            </a:r>
          </a:p>
          <a:p>
            <a:endParaRPr lang="en-US" dirty="0"/>
          </a:p>
          <a:p>
            <a:endParaRPr lang="en-US" dirty="0"/>
          </a:p>
          <a:p>
            <a:r>
              <a:rPr lang="en-US" dirty="0"/>
              <a:t>~OR~ you could come at the problem from a different angle.</a:t>
            </a:r>
          </a:p>
        </p:txBody>
      </p:sp>
    </p:spTree>
    <p:extLst>
      <p:ext uri="{BB962C8B-B14F-4D97-AF65-F5344CB8AC3E}">
        <p14:creationId xmlns:p14="http://schemas.microsoft.com/office/powerpoint/2010/main" val="118476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BCAA8-ED15-4F14-B18B-2145244293A5}"/>
              </a:ext>
            </a:extLst>
          </p:cNvPr>
          <p:cNvSpPr>
            <a:spLocks noGrp="1"/>
          </p:cNvSpPr>
          <p:nvPr>
            <p:ph type="title"/>
          </p:nvPr>
        </p:nvSpPr>
        <p:spPr/>
        <p:txBody>
          <a:bodyPr/>
          <a:lstStyle/>
          <a:p>
            <a:r>
              <a:rPr lang="en-US" dirty="0"/>
              <a:t>Example – Fixing All The Books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11CBC43-D848-42DD-855E-3436E5594B75}"/>
                  </a:ext>
                </a:extLst>
              </p:cNvPr>
              <p:cNvSpPr>
                <a:spLocks noGrp="1"/>
              </p:cNvSpPr>
              <p:nvPr>
                <p:ph idx="1"/>
              </p:nvPr>
            </p:nvSpPr>
            <p:spPr/>
            <p:txBody>
              <a:bodyPr/>
              <a:lstStyle/>
              <a:p>
                <a:r>
                  <a:rPr lang="en-US" dirty="0"/>
                  <a:t>Instead of figuring out which books Alice gets, choose book by book which person they go to.</a:t>
                </a:r>
              </a:p>
              <a:p>
                <a:endParaRPr lang="en-US" dirty="0"/>
              </a:p>
              <a:p>
                <a:r>
                  <a:rPr lang="en-US" dirty="0"/>
                  <a:t>Step 1: Book 1 has </a:t>
                </a:r>
                <a14:m>
                  <m:oMath xmlns:m="http://schemas.openxmlformats.org/officeDocument/2006/math">
                    <m:r>
                      <a:rPr lang="en-US" b="0" i="1" smtClean="0">
                        <a:latin typeface="Cambria Math" panose="02040503050406030204" pitchFamily="18" charset="0"/>
                      </a:rPr>
                      <m:t>3</m:t>
                    </m:r>
                  </m:oMath>
                </a14:m>
                <a:r>
                  <a:rPr lang="en-US" dirty="0"/>
                  <a:t> options (Alice, Bob, or Charlie).</a:t>
                </a:r>
              </a:p>
              <a:p>
                <a:r>
                  <a:rPr lang="en-US" dirty="0"/>
                  <a:t>Step 2: Book 2 has </a:t>
                </a:r>
                <a14:m>
                  <m:oMath xmlns:m="http://schemas.openxmlformats.org/officeDocument/2006/math">
                    <m:r>
                      <a:rPr lang="en-US" b="0" i="1" smtClean="0">
                        <a:latin typeface="Cambria Math" panose="02040503050406030204" pitchFamily="18" charset="0"/>
                      </a:rPr>
                      <m:t>3</m:t>
                    </m:r>
                  </m:oMath>
                </a14:m>
                <a:r>
                  <a:rPr lang="en-US" dirty="0"/>
                  <a:t> options (A, B, or C)</a:t>
                </a:r>
              </a:p>
              <a:p>
                <a:r>
                  <a:rPr lang="en-US" dirty="0"/>
                  <a:t>…</a:t>
                </a:r>
              </a:p>
              <a:p>
                <a:r>
                  <a:rPr lang="en-US" dirty="0"/>
                  <a:t>Step 5: Book 5 has </a:t>
                </a:r>
                <a14:m>
                  <m:oMath xmlns:m="http://schemas.openxmlformats.org/officeDocument/2006/math">
                    <m:r>
                      <a:rPr lang="en-US" b="0" i="1" smtClean="0">
                        <a:latin typeface="Cambria Math" panose="02040503050406030204" pitchFamily="18" charset="0"/>
                      </a:rPr>
                      <m:t>3</m:t>
                    </m:r>
                  </m:oMath>
                </a14:m>
                <a:r>
                  <a:rPr lang="en-US" dirty="0"/>
                  <a:t> options. </a:t>
                </a:r>
              </a:p>
              <a:p>
                <a:endParaRPr lang="en-US" dirty="0"/>
              </a:p>
              <a:p>
                <a:r>
                  <a:rPr lang="en-US" dirty="0"/>
                  <a:t>Total: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3</m:t>
                        </m:r>
                      </m:e>
                      <m:sup>
                        <m:r>
                          <a:rPr lang="en-US" b="0" i="1" smtClean="0">
                            <a:latin typeface="Cambria Math" panose="02040503050406030204" pitchFamily="18" charset="0"/>
                          </a:rPr>
                          <m:t>5</m:t>
                        </m:r>
                      </m:sup>
                    </m:sSup>
                  </m:oMath>
                </a14:m>
                <a:r>
                  <a:rPr lang="en-US" dirty="0"/>
                  <a:t>. </a:t>
                </a:r>
              </a:p>
            </p:txBody>
          </p:sp>
        </mc:Choice>
        <mc:Fallback xmlns="">
          <p:sp>
            <p:nvSpPr>
              <p:cNvPr id="3" name="Content Placeholder 2">
                <a:extLst>
                  <a:ext uri="{FF2B5EF4-FFF2-40B4-BE49-F238E27FC236}">
                    <a16:creationId xmlns:a16="http://schemas.microsoft.com/office/drawing/2014/main" id="{611CBC43-D848-42DD-855E-3436E5594B75}"/>
                  </a:ext>
                </a:extLst>
              </p:cNvPr>
              <p:cNvSpPr>
                <a:spLocks noGrp="1" noRot="1" noChangeAspect="1" noMove="1" noResize="1" noEditPoints="1" noAdjustHandles="1" noChangeArrowheads="1" noChangeShapeType="1" noTextEdit="1"/>
              </p:cNvSpPr>
              <p:nvPr>
                <p:ph idx="1"/>
              </p:nvPr>
            </p:nvSpPr>
            <p:spPr>
              <a:blipFill>
                <a:blip r:embed="rId3"/>
                <a:stretch>
                  <a:fillRect l="-708" t="-2138" b="-2516"/>
                </a:stretch>
              </a:blipFill>
            </p:spPr>
            <p:txBody>
              <a:bodyPr/>
              <a:lstStyle/>
              <a:p>
                <a:r>
                  <a:rPr lang="en-US">
                    <a:noFill/>
                  </a:rPr>
                  <a:t> </a:t>
                </a:r>
              </a:p>
            </p:txBody>
          </p:sp>
        </mc:Fallback>
      </mc:AlternateContent>
    </p:spTree>
    <p:extLst>
      <p:ext uri="{BB962C8B-B14F-4D97-AF65-F5344CB8AC3E}">
        <p14:creationId xmlns:p14="http://schemas.microsoft.com/office/powerpoint/2010/main" val="2172611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A49AF-441E-8BF8-D9F8-D8BB89E533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0A0AE1-4B8C-0F8A-8F30-C30557252215}"/>
              </a:ext>
            </a:extLst>
          </p:cNvPr>
          <p:cNvSpPr>
            <a:spLocks noGrp="1"/>
          </p:cNvSpPr>
          <p:nvPr>
            <p:ph type="title"/>
          </p:nvPr>
        </p:nvSpPr>
        <p:spPr/>
        <p:txBody>
          <a:bodyPr/>
          <a:lstStyle/>
          <a:p>
            <a:r>
              <a:rPr lang="en-US" dirty="0"/>
              <a:t>Logistics - Section</a:t>
            </a:r>
          </a:p>
        </p:txBody>
      </p:sp>
      <p:sp>
        <p:nvSpPr>
          <p:cNvPr id="3" name="Content Placeholder 2">
            <a:extLst>
              <a:ext uri="{FF2B5EF4-FFF2-40B4-BE49-F238E27FC236}">
                <a16:creationId xmlns:a16="http://schemas.microsoft.com/office/drawing/2014/main" id="{81698305-EB48-F0B5-9F90-5705D7D43969}"/>
              </a:ext>
            </a:extLst>
          </p:cNvPr>
          <p:cNvSpPr>
            <a:spLocks noGrp="1"/>
          </p:cNvSpPr>
          <p:nvPr>
            <p:ph idx="1"/>
          </p:nvPr>
        </p:nvSpPr>
        <p:spPr/>
        <p:txBody>
          <a:bodyPr>
            <a:normAutofit/>
          </a:bodyPr>
          <a:lstStyle/>
          <a:p>
            <a:r>
              <a:rPr lang="en-US" dirty="0"/>
              <a:t>Sections on Thursdays starting this week</a:t>
            </a:r>
          </a:p>
          <a:p>
            <a:r>
              <a:rPr lang="en-US" dirty="0"/>
              <a:t>Both sections are at 12pm (different locations)</a:t>
            </a:r>
          </a:p>
          <a:p>
            <a:endParaRPr lang="en-US" dirty="0"/>
          </a:p>
          <a:p>
            <a:r>
              <a:rPr lang="en-US" dirty="0"/>
              <a:t>Sections will </a:t>
            </a:r>
            <a:r>
              <a:rPr lang="en-US" b="1" dirty="0"/>
              <a:t>not</a:t>
            </a:r>
            <a:r>
              <a:rPr lang="en-US" dirty="0"/>
              <a:t> be recorded – we want you to be able to ask question and give feedback without worrying about being recorded.</a:t>
            </a:r>
          </a:p>
          <a:p>
            <a:r>
              <a:rPr lang="en-US" dirty="0"/>
              <a:t>Handouts and solutions will be posted.</a:t>
            </a:r>
          </a:p>
          <a:p>
            <a:r>
              <a:rPr lang="en-US" dirty="0"/>
              <a:t>Bring laptop/phone and pencil/pen to section. (We will bring paper for you to write on.)</a:t>
            </a:r>
          </a:p>
        </p:txBody>
      </p:sp>
    </p:spTree>
    <p:extLst>
      <p:ext uri="{BB962C8B-B14F-4D97-AF65-F5344CB8AC3E}">
        <p14:creationId xmlns:p14="http://schemas.microsoft.com/office/powerpoint/2010/main" val="40768551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455B5-7AD1-4BCC-BCBE-3FEF307228CC}"/>
              </a:ext>
            </a:extLst>
          </p:cNvPr>
          <p:cNvSpPr>
            <a:spLocks noGrp="1"/>
          </p:cNvSpPr>
          <p:nvPr>
            <p:ph type="title"/>
          </p:nvPr>
        </p:nvSpPr>
        <p:spPr/>
        <p:txBody>
          <a:bodyPr/>
          <a:lstStyle/>
          <a:p>
            <a:r>
              <a:rPr lang="en-US" dirty="0"/>
              <a:t>Example – Repeated letters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F4E161E-15A4-4BEA-8146-B6A917360B14}"/>
                  </a:ext>
                </a:extLst>
              </p:cNvPr>
              <p:cNvSpPr>
                <a:spLocks noGrp="1"/>
              </p:cNvSpPr>
              <p:nvPr>
                <p:ph idx="1"/>
              </p:nvPr>
            </p:nvSpPr>
            <p:spPr>
              <a:xfrm>
                <a:off x="575240" y="1397593"/>
                <a:ext cx="11187258" cy="4845504"/>
              </a:xfrm>
            </p:spPr>
            <p:txBody>
              <a:bodyPr>
                <a:normAutofit/>
              </a:bodyPr>
              <a:lstStyle/>
              <a:p>
                <a:r>
                  <a:rPr lang="en-US" b="1" dirty="0"/>
                  <a:t>How many length 5 sequences are there consisting of elements from</a:t>
                </a:r>
                <a14:m>
                  <m:oMath xmlns:m="http://schemas.openxmlformats.org/officeDocument/2006/math">
                    <m:d>
                      <m:dPr>
                        <m:begChr m:val="{"/>
                        <m:endChr m:val="}"/>
                        <m:ctrlPr>
                          <a:rPr lang="en-US" b="1" i="1">
                            <a:latin typeface="Cambria Math" panose="02040503050406030204" pitchFamily="18" charset="0"/>
                          </a:rPr>
                        </m:ctrlPr>
                      </m:dPr>
                      <m:e>
                        <m:r>
                          <a:rPr lang="en-US" b="1" i="1">
                            <a:latin typeface="Cambria Math" panose="02040503050406030204" pitchFamily="18" charset="0"/>
                          </a:rPr>
                          <m:t>𝑨</m:t>
                        </m:r>
                        <m:r>
                          <a:rPr lang="en-US" b="1" i="1">
                            <a:latin typeface="Cambria Math" panose="02040503050406030204" pitchFamily="18" charset="0"/>
                          </a:rPr>
                          <m:t>,</m:t>
                        </m:r>
                        <m:r>
                          <a:rPr lang="en-US" b="1" i="1">
                            <a:latin typeface="Cambria Math" panose="02040503050406030204" pitchFamily="18" charset="0"/>
                          </a:rPr>
                          <m:t>𝑩</m:t>
                        </m:r>
                        <m:r>
                          <a:rPr lang="en-US" b="1" i="1">
                            <a:latin typeface="Cambria Math" panose="02040503050406030204" pitchFamily="18" charset="0"/>
                          </a:rPr>
                          <m:t>,</m:t>
                        </m:r>
                        <m:r>
                          <a:rPr lang="en-US" b="1" i="1">
                            <a:latin typeface="Cambria Math" panose="02040503050406030204" pitchFamily="18" charset="0"/>
                          </a:rPr>
                          <m:t>𝑪</m:t>
                        </m:r>
                        <m:r>
                          <a:rPr lang="en-US" b="1" i="1">
                            <a:latin typeface="Cambria Math" panose="02040503050406030204" pitchFamily="18" charset="0"/>
                          </a:rPr>
                          <m:t>, </m:t>
                        </m:r>
                        <m:r>
                          <a:rPr lang="en-US" b="1" i="1">
                            <a:latin typeface="Cambria Math" panose="02040503050406030204" pitchFamily="18" charset="0"/>
                          </a:rPr>
                          <m:t>𝑫</m:t>
                        </m:r>
                        <m:r>
                          <a:rPr lang="en-US" b="1" i="1">
                            <a:latin typeface="Cambria Math" panose="02040503050406030204" pitchFamily="18" charset="0"/>
                          </a:rPr>
                          <m:t>, </m:t>
                        </m:r>
                        <m:r>
                          <a:rPr lang="en-US" b="1" i="1">
                            <a:latin typeface="Cambria Math" panose="02040503050406030204" pitchFamily="18" charset="0"/>
                          </a:rPr>
                          <m:t>𝑬</m:t>
                        </m:r>
                      </m:e>
                    </m:d>
                  </m:oMath>
                </a14:m>
                <a:r>
                  <a:rPr lang="en-US" b="1" dirty="0"/>
                  <a:t> with </a:t>
                </a:r>
                <a:r>
                  <a:rPr lang="en-US" b="1" u="sng" dirty="0"/>
                  <a:t>repeats allowed</a:t>
                </a:r>
                <a:r>
                  <a:rPr lang="en-US" b="1" dirty="0"/>
                  <a:t>?</a:t>
                </a:r>
              </a:p>
              <a:p>
                <a:r>
                  <a:rPr lang="en-US" sz="2600" dirty="0"/>
                  <a:t>Step 1: </a:t>
                </a:r>
                <a14:m>
                  <m:oMath xmlns:m="http://schemas.openxmlformats.org/officeDocument/2006/math">
                    <m:r>
                      <a:rPr lang="en-US" sz="2600" i="1">
                        <a:latin typeface="Cambria Math" panose="02040503050406030204" pitchFamily="18" charset="0"/>
                      </a:rPr>
                      <m:t>__</m:t>
                    </m:r>
                  </m:oMath>
                </a14:m>
                <a:r>
                  <a:rPr lang="en-US" sz="2600" dirty="0"/>
                  <a:t> options for the </a:t>
                </a:r>
                <a:r>
                  <a:rPr lang="en-US" sz="2600" i="1" dirty="0"/>
                  <a:t>first</a:t>
                </a:r>
                <a:r>
                  <a:rPr lang="en-US" sz="2600" dirty="0"/>
                  <a:t> character.</a:t>
                </a:r>
              </a:p>
              <a:p>
                <a:r>
                  <a:rPr lang="en-US" sz="2600" dirty="0"/>
                  <a:t>Step 2: </a:t>
                </a:r>
                <a14:m>
                  <m:oMath xmlns:m="http://schemas.openxmlformats.org/officeDocument/2006/math">
                    <m:r>
                      <a:rPr lang="en-US" sz="2600" i="1">
                        <a:latin typeface="Cambria Math" panose="02040503050406030204" pitchFamily="18" charset="0"/>
                      </a:rPr>
                      <m:t>__</m:t>
                    </m:r>
                  </m:oMath>
                </a14:m>
                <a:r>
                  <a:rPr lang="en-US" sz="2600" dirty="0"/>
                  <a:t> options for the </a:t>
                </a:r>
                <a:r>
                  <a:rPr lang="en-US" sz="2600" i="1" dirty="0"/>
                  <a:t>second</a:t>
                </a:r>
                <a:r>
                  <a:rPr lang="en-US" sz="2600" dirty="0"/>
                  <a:t> character.</a:t>
                </a:r>
              </a:p>
              <a:p>
                <a:r>
                  <a:rPr lang="en-US" sz="2600" dirty="0"/>
                  <a:t>Step 3: </a:t>
                </a:r>
                <a14:m>
                  <m:oMath xmlns:m="http://schemas.openxmlformats.org/officeDocument/2006/math">
                    <m:r>
                      <a:rPr lang="en-US" sz="2600" i="1">
                        <a:latin typeface="Cambria Math" panose="02040503050406030204" pitchFamily="18" charset="0"/>
                      </a:rPr>
                      <m:t>__</m:t>
                    </m:r>
                  </m:oMath>
                </a14:m>
                <a:r>
                  <a:rPr lang="en-US" sz="2600" dirty="0"/>
                  <a:t> options for the </a:t>
                </a:r>
                <a:r>
                  <a:rPr lang="en-US" sz="2600" i="1" dirty="0"/>
                  <a:t>third</a:t>
                </a:r>
                <a:r>
                  <a:rPr lang="en-US" sz="2600" dirty="0"/>
                  <a:t> character.</a:t>
                </a:r>
              </a:p>
              <a:p>
                <a:r>
                  <a:rPr lang="en-US" sz="2600" dirty="0"/>
                  <a:t>Step 4: </a:t>
                </a:r>
                <a14:m>
                  <m:oMath xmlns:m="http://schemas.openxmlformats.org/officeDocument/2006/math">
                    <m:r>
                      <a:rPr lang="en-US" sz="2600" i="1" dirty="0">
                        <a:latin typeface="Cambria Math" panose="02040503050406030204" pitchFamily="18" charset="0"/>
                      </a:rPr>
                      <m:t>__</m:t>
                    </m:r>
                  </m:oMath>
                </a14:m>
                <a:r>
                  <a:rPr lang="en-US" sz="2600" dirty="0"/>
                  <a:t> options for the </a:t>
                </a:r>
                <a:r>
                  <a:rPr lang="en-US" sz="2600" i="1" dirty="0"/>
                  <a:t>fourth</a:t>
                </a:r>
                <a:r>
                  <a:rPr lang="en-US" sz="2600" dirty="0"/>
                  <a:t> character.</a:t>
                </a:r>
              </a:p>
              <a:p>
                <a:r>
                  <a:rPr lang="en-US" sz="2600" dirty="0"/>
                  <a:t>Step 5: </a:t>
                </a:r>
                <a14:m>
                  <m:oMath xmlns:m="http://schemas.openxmlformats.org/officeDocument/2006/math">
                    <m:r>
                      <a:rPr lang="en-US" sz="2600" i="1" dirty="0">
                        <a:latin typeface="Cambria Math" panose="02040503050406030204" pitchFamily="18" charset="0"/>
                      </a:rPr>
                      <m:t>__</m:t>
                    </m:r>
                  </m:oMath>
                </a14:m>
                <a:r>
                  <a:rPr lang="en-US" sz="2600" dirty="0"/>
                  <a:t> options for the </a:t>
                </a:r>
                <a:r>
                  <a:rPr lang="en-US" sz="2600" i="1" dirty="0"/>
                  <a:t>fifth</a:t>
                </a:r>
                <a:r>
                  <a:rPr lang="en-US" sz="2600" dirty="0"/>
                  <a:t> character.</a:t>
                </a:r>
              </a:p>
            </p:txBody>
          </p:sp>
        </mc:Choice>
        <mc:Fallback xmlns="">
          <p:sp>
            <p:nvSpPr>
              <p:cNvPr id="3" name="Content Placeholder 2">
                <a:extLst>
                  <a:ext uri="{FF2B5EF4-FFF2-40B4-BE49-F238E27FC236}">
                    <a16:creationId xmlns:a16="http://schemas.microsoft.com/office/drawing/2014/main" id="{2F4E161E-15A4-4BEA-8146-B6A917360B14}"/>
                  </a:ext>
                </a:extLst>
              </p:cNvPr>
              <p:cNvSpPr>
                <a:spLocks noGrp="1" noRot="1" noChangeAspect="1" noMove="1" noResize="1" noEditPoints="1" noAdjustHandles="1" noChangeArrowheads="1" noChangeShapeType="1" noTextEdit="1"/>
              </p:cNvSpPr>
              <p:nvPr>
                <p:ph idx="1"/>
              </p:nvPr>
            </p:nvSpPr>
            <p:spPr>
              <a:xfrm>
                <a:off x="575240" y="1397593"/>
                <a:ext cx="11187258" cy="4845504"/>
              </a:xfrm>
              <a:blipFill>
                <a:blip r:embed="rId3"/>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6354665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C7C32-1EB3-1906-4429-5F08D37CE701}"/>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806C4E22-F1CF-D243-8B53-66657CA12712}"/>
                  </a:ext>
                </a:extLst>
              </p:cNvPr>
              <p:cNvSpPr>
                <a:spLocks noGrp="1"/>
              </p:cNvSpPr>
              <p:nvPr>
                <p:ph type="title"/>
              </p:nvPr>
            </p:nvSpPr>
            <p:spPr/>
            <p:txBody>
              <a:bodyPr/>
              <a:lstStyle/>
              <a:p>
                <a14:m>
                  <m:oMath xmlns:m="http://schemas.openxmlformats.org/officeDocument/2006/math">
                    <m:r>
                      <a:rPr lang="en-US" b="0" i="1" smtClean="0">
                        <a:latin typeface="Cambria Math" panose="02040503050406030204" pitchFamily="18" charset="0"/>
                      </a:rPr>
                      <m:t>𝑘</m:t>
                    </m:r>
                  </m:oMath>
                </a14:m>
                <a:r>
                  <a:rPr lang="en-US" dirty="0"/>
                  <a:t>-permutation</a:t>
                </a:r>
              </a:p>
            </p:txBody>
          </p:sp>
        </mc:Choice>
        <mc:Fallback xmlns="">
          <p:sp>
            <p:nvSpPr>
              <p:cNvPr id="2" name="Title 1">
                <a:extLst>
                  <a:ext uri="{FF2B5EF4-FFF2-40B4-BE49-F238E27FC236}">
                    <a16:creationId xmlns:a16="http://schemas.microsoft.com/office/drawing/2014/main" id="{83A645BA-BEE9-4D25-A734-79F4F4705424}"/>
                  </a:ext>
                </a:extLst>
              </p:cNvPr>
              <p:cNvSpPr>
                <a:spLocks noGrp="1" noRot="1" noChangeAspect="1" noMove="1" noResize="1" noEditPoints="1" noAdjustHandles="1" noChangeArrowheads="1" noChangeShapeType="1" noTextEdit="1"/>
              </p:cNvSpPr>
              <p:nvPr>
                <p:ph type="title"/>
              </p:nvPr>
            </p:nvSpPr>
            <p:spPr>
              <a:blipFill>
                <a:blip r:embed="rId3"/>
                <a:stretch>
                  <a:fillRect t="-6587" b="-9581"/>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E45BB963-6ADB-07CF-E720-39547D6BED93}"/>
              </a:ext>
            </a:extLst>
          </p:cNvPr>
          <p:cNvGrpSpPr/>
          <p:nvPr/>
        </p:nvGrpSpPr>
        <p:grpSpPr>
          <a:xfrm>
            <a:off x="575239" y="1495864"/>
            <a:ext cx="9317314" cy="1933138"/>
            <a:chOff x="1185842" y="3429001"/>
            <a:chExt cx="6111311" cy="1680673"/>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1A0643A-5A40-8AE4-FA9B-9B3FF65FADF4}"/>
                    </a:ext>
                  </a:extLst>
                </p:cNvPr>
                <p:cNvSpPr/>
                <p:nvPr/>
              </p:nvSpPr>
              <p:spPr>
                <a:xfrm>
                  <a:off x="1185842" y="3429001"/>
                  <a:ext cx="6111311" cy="1680673"/>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Segoe UI Semibold" panose="020B0702040204020203" pitchFamily="34" charset="0"/>
                    <a:cs typeface="Segoe UI Semibold" panose="020B0702040204020203" pitchFamily="34" charset="0"/>
                  </a:endParaRPr>
                </a:p>
                <a:p>
                  <a:pPr algn="ctr"/>
                  <a14:m>
                    <m:oMath xmlns:m="http://schemas.openxmlformats.org/officeDocument/2006/math">
                      <m:sSup>
                        <m:sSupPr>
                          <m:ctrlPr>
                            <a:rPr lang="en-US" sz="2800" b="1" i="1">
                              <a:latin typeface="Cambria Math" panose="02040503050406030204" pitchFamily="18" charset="0"/>
                              <a:cs typeface="Segoe UI" panose="020B0502040204020203" pitchFamily="34" charset="0"/>
                            </a:rPr>
                          </m:ctrlPr>
                        </m:sSupPr>
                        <m:e>
                          <m:r>
                            <a:rPr lang="en-US" sz="2800" b="1" i="1">
                              <a:latin typeface="Cambria Math" panose="02040503050406030204" pitchFamily="18" charset="0"/>
                              <a:cs typeface="Segoe UI" panose="020B0502040204020203" pitchFamily="34" charset="0"/>
                            </a:rPr>
                            <m:t>𝒏</m:t>
                          </m:r>
                        </m:e>
                        <m:sup>
                          <m:r>
                            <a:rPr lang="en-US" sz="2800" b="1" i="1">
                              <a:latin typeface="Cambria Math" panose="02040503050406030204" pitchFamily="18" charset="0"/>
                              <a:cs typeface="Segoe UI" panose="020B0502040204020203" pitchFamily="34" charset="0"/>
                            </a:rPr>
                            <m:t>𝒌</m:t>
                          </m:r>
                        </m:sup>
                      </m:sSup>
                    </m:oMath>
                  </a14:m>
                  <a:r>
                    <a:rPr lang="en-US" sz="2800" b="1" dirty="0">
                      <a:latin typeface="Segoe UI" panose="020B0502040204020203" pitchFamily="34" charset="0"/>
                      <a:cs typeface="Segoe UI" panose="020B0502040204020203" pitchFamily="34" charset="0"/>
                    </a:rPr>
                    <a:t> </a:t>
                  </a:r>
                  <a:r>
                    <a:rPr lang="en-US" sz="2800" dirty="0">
                      <a:latin typeface="Segoe UI" panose="020B0502040204020203" pitchFamily="34" charset="0"/>
                      <a:cs typeface="Segoe UI" panose="020B0502040204020203" pitchFamily="34" charset="0"/>
                    </a:rPr>
                    <a:t>length </a:t>
                  </a:r>
                  <a14:m>
                    <m:oMath xmlns:m="http://schemas.openxmlformats.org/officeDocument/2006/math">
                      <m:r>
                        <a:rPr lang="en-US" sz="2800" i="1" dirty="0">
                          <a:latin typeface="Cambria Math" panose="02040503050406030204" pitchFamily="18" charset="0"/>
                          <a:cs typeface="Segoe UI" panose="020B0502040204020203" pitchFamily="34" charset="0"/>
                        </a:rPr>
                        <m:t>𝑘</m:t>
                      </m:r>
                    </m:oMath>
                  </a14:m>
                  <a:r>
                    <a:rPr lang="en-US" sz="2800" dirty="0">
                      <a:latin typeface="Segoe UI" panose="020B0502040204020203" pitchFamily="34" charset="0"/>
                      <a:cs typeface="Segoe UI" panose="020B0502040204020203" pitchFamily="34" charset="0"/>
                    </a:rPr>
                    <a:t> sequences from an alphabet of size </a:t>
                  </a:r>
                  <a14:m>
                    <m:oMath xmlns:m="http://schemas.openxmlformats.org/officeDocument/2006/math">
                      <m:r>
                        <a:rPr lang="en-US" sz="2800" i="1" dirty="0">
                          <a:latin typeface="Cambria Math" panose="02040503050406030204" pitchFamily="18" charset="0"/>
                          <a:cs typeface="Segoe UI" panose="020B0502040204020203" pitchFamily="34" charset="0"/>
                        </a:rPr>
                        <m:t>𝑛</m:t>
                      </m:r>
                    </m:oMath>
                  </a14:m>
                  <a:r>
                    <a:rPr lang="en-US" sz="2800" dirty="0">
                      <a:latin typeface="Segoe UI" panose="020B0502040204020203" pitchFamily="34" charset="0"/>
                      <a:cs typeface="Segoe UI" panose="020B0502040204020203" pitchFamily="34" charset="0"/>
                    </a:rPr>
                    <a:t>, </a:t>
                  </a:r>
                  <a:r>
                    <a:rPr lang="en-US" sz="2800" b="1" u="sng" dirty="0">
                      <a:latin typeface="Segoe UI" panose="020B0502040204020203" pitchFamily="34" charset="0"/>
                      <a:cs typeface="Segoe UI" panose="020B0502040204020203" pitchFamily="34" charset="0"/>
                    </a:rPr>
                    <a:t>with repeats allowed</a:t>
                  </a:r>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B1A0643A-5A40-8AE4-FA9B-9B3FF65FADF4}"/>
                    </a:ext>
                  </a:extLst>
                </p:cNvPr>
                <p:cNvSpPr>
                  <a:spLocks noRot="1" noChangeAspect="1" noMove="1" noResize="1" noEditPoints="1" noAdjustHandles="1" noChangeArrowheads="1" noChangeShapeType="1" noTextEdit="1"/>
                </p:cNvSpPr>
                <p:nvPr/>
              </p:nvSpPr>
              <p:spPr>
                <a:xfrm>
                  <a:off x="1185842" y="3429001"/>
                  <a:ext cx="6111311" cy="1680673"/>
                </a:xfrm>
                <a:prstGeom prst="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7B327FC8-521C-A964-4C7E-16506D1D2018}"/>
                    </a:ext>
                  </a:extLst>
                </p:cNvPr>
                <p:cNvSpPr/>
                <p:nvPr/>
              </p:nvSpPr>
              <p:spPr>
                <a:xfrm>
                  <a:off x="1195367" y="3429001"/>
                  <a:ext cx="6101786" cy="48040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US" sz="3200" b="1" i="1">
                          <a:latin typeface="Cambria Math" panose="02040503050406030204" pitchFamily="18" charset="0"/>
                          <a:cs typeface="Segoe UI Semibold" panose="020B0702040204020203" pitchFamily="34" charset="0"/>
                        </a:rPr>
                        <m:t>𝒌</m:t>
                      </m:r>
                    </m:oMath>
                  </a14:m>
                  <a:r>
                    <a:rPr lang="en-US" sz="3200" dirty="0">
                      <a:latin typeface="Segoe UI" panose="020B0502040204020203" pitchFamily="34" charset="0"/>
                      <a:cs typeface="Segoe UI" panose="020B0502040204020203" pitchFamily="34" charset="0"/>
                    </a:rPr>
                    <a:t>-sequences</a:t>
                  </a:r>
                </a:p>
              </p:txBody>
            </p:sp>
          </mc:Choice>
          <mc:Fallback xmlns="">
            <p:sp>
              <p:nvSpPr>
                <p:cNvPr id="6" name="Rectangle 5">
                  <a:extLst>
                    <a:ext uri="{FF2B5EF4-FFF2-40B4-BE49-F238E27FC236}">
                      <a16:creationId xmlns:a16="http://schemas.microsoft.com/office/drawing/2014/main" id="{7B327FC8-521C-A964-4C7E-16506D1D2018}"/>
                    </a:ext>
                  </a:extLst>
                </p:cNvPr>
                <p:cNvSpPr>
                  <a:spLocks noRot="1" noChangeAspect="1" noMove="1" noResize="1" noEditPoints="1" noAdjustHandles="1" noChangeArrowheads="1" noChangeShapeType="1" noTextEdit="1"/>
                </p:cNvSpPr>
                <p:nvPr/>
              </p:nvSpPr>
              <p:spPr>
                <a:xfrm>
                  <a:off x="1195367" y="3429001"/>
                  <a:ext cx="6101786" cy="480408"/>
                </a:xfrm>
                <a:prstGeom prst="rect">
                  <a:avLst/>
                </a:prstGeom>
                <a:blipFill>
                  <a:blip r:embed="rId5"/>
                  <a:stretch>
                    <a:fillRect t="-16484" b="-38462"/>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30235830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455B5-7AD1-4BCC-BCBE-3FEF307228CC}"/>
              </a:ext>
            </a:extLst>
          </p:cNvPr>
          <p:cNvSpPr>
            <a:spLocks noGrp="1"/>
          </p:cNvSpPr>
          <p:nvPr>
            <p:ph type="title"/>
          </p:nvPr>
        </p:nvSpPr>
        <p:spPr>
          <a:xfrm>
            <a:off x="575237" y="263276"/>
            <a:ext cx="12154925" cy="1014667"/>
          </a:xfrm>
        </p:spPr>
        <p:txBody>
          <a:bodyPr>
            <a:normAutofit/>
          </a:bodyPr>
          <a:lstStyle/>
          <a:p>
            <a:r>
              <a:rPr lang="en-US" dirty="0"/>
              <a:t>Example – Distinct letters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F4E161E-15A4-4BEA-8146-B6A917360B14}"/>
                  </a:ext>
                </a:extLst>
              </p:cNvPr>
              <p:cNvSpPr>
                <a:spLocks noGrp="1"/>
              </p:cNvSpPr>
              <p:nvPr>
                <p:ph idx="1"/>
              </p:nvPr>
            </p:nvSpPr>
            <p:spPr>
              <a:xfrm>
                <a:off x="575240" y="1344585"/>
                <a:ext cx="11187258" cy="4845504"/>
              </a:xfrm>
            </p:spPr>
            <p:txBody>
              <a:bodyPr>
                <a:normAutofit/>
              </a:bodyPr>
              <a:lstStyle/>
              <a:p>
                <a:r>
                  <a:rPr lang="en-US" b="1" dirty="0"/>
                  <a:t>How many length 5 sequences are there consisting of </a:t>
                </a:r>
                <a:r>
                  <a:rPr lang="en-US" b="1" u="sng" dirty="0"/>
                  <a:t>distinct</a:t>
                </a:r>
                <a:r>
                  <a:rPr lang="en-US" b="1" dirty="0"/>
                  <a:t> elements of </a:t>
                </a:r>
                <a14:m>
                  <m:oMath xmlns:m="http://schemas.openxmlformats.org/officeDocument/2006/math">
                    <m:r>
                      <a:rPr lang="en-US" b="1" i="1">
                        <a:latin typeface="Cambria Math" panose="02040503050406030204" pitchFamily="18" charset="0"/>
                      </a:rPr>
                      <m:t>{</m:t>
                    </m:r>
                    <m:r>
                      <a:rPr lang="en-US" b="1" i="1" smtClean="0">
                        <a:latin typeface="Cambria Math" panose="02040503050406030204" pitchFamily="18" charset="0"/>
                      </a:rPr>
                      <m:t>𝑨</m:t>
                    </m:r>
                    <m:r>
                      <a:rPr lang="en-US" b="1" i="1">
                        <a:latin typeface="Cambria Math" panose="02040503050406030204" pitchFamily="18" charset="0"/>
                      </a:rPr>
                      <m:t>,</m:t>
                    </m:r>
                    <m:r>
                      <a:rPr lang="en-US" b="1" i="1" smtClean="0">
                        <a:latin typeface="Cambria Math" panose="02040503050406030204" pitchFamily="18" charset="0"/>
                      </a:rPr>
                      <m:t>𝑩</m:t>
                    </m:r>
                    <m:r>
                      <a:rPr lang="en-US" b="1" i="1">
                        <a:latin typeface="Cambria Math" panose="02040503050406030204" pitchFamily="18" charset="0"/>
                      </a:rPr>
                      <m:t>,</m:t>
                    </m:r>
                    <m:r>
                      <a:rPr lang="en-US" b="1" i="1" smtClean="0">
                        <a:latin typeface="Cambria Math" panose="02040503050406030204" pitchFamily="18" charset="0"/>
                      </a:rPr>
                      <m:t>𝑪</m:t>
                    </m:r>
                    <m:r>
                      <a:rPr lang="en-US" b="1" i="1" smtClean="0">
                        <a:latin typeface="Cambria Math" panose="02040503050406030204" pitchFamily="18" charset="0"/>
                      </a:rPr>
                      <m:t>, </m:t>
                    </m:r>
                    <m:r>
                      <a:rPr lang="en-US" b="1" i="1" smtClean="0">
                        <a:latin typeface="Cambria Math" panose="02040503050406030204" pitchFamily="18" charset="0"/>
                      </a:rPr>
                      <m:t>𝑫</m:t>
                    </m:r>
                    <m:r>
                      <a:rPr lang="en-US" b="1" i="1" smtClean="0">
                        <a:latin typeface="Cambria Math" panose="02040503050406030204" pitchFamily="18" charset="0"/>
                      </a:rPr>
                      <m:t>, </m:t>
                    </m:r>
                    <m:r>
                      <a:rPr lang="en-US" b="1" i="1" smtClean="0">
                        <a:latin typeface="Cambria Math" panose="02040503050406030204" pitchFamily="18" charset="0"/>
                      </a:rPr>
                      <m:t>𝑬</m:t>
                    </m:r>
                    <m:r>
                      <a:rPr lang="en-US" b="1" i="1">
                        <a:latin typeface="Cambria Math" panose="02040503050406030204" pitchFamily="18" charset="0"/>
                      </a:rPr>
                      <m:t>}</m:t>
                    </m:r>
                  </m:oMath>
                </a14:m>
                <a:r>
                  <a:rPr lang="en-US" b="1" dirty="0"/>
                  <a:t>. </a:t>
                </a:r>
                <a:r>
                  <a:rPr lang="en-US" i="1" dirty="0"/>
                  <a:t>(in other words, rearranging these 5 elements)</a:t>
                </a:r>
                <a:endParaRPr lang="en-US" b="1" i="1" dirty="0"/>
              </a:p>
              <a:p>
                <a:r>
                  <a:rPr lang="en-US" sz="2600" dirty="0"/>
                  <a:t>Step 1: </a:t>
                </a:r>
                <a14:m>
                  <m:oMath xmlns:m="http://schemas.openxmlformats.org/officeDocument/2006/math">
                    <m:r>
                      <a:rPr lang="en-US" sz="2600" b="0" i="1" smtClean="0">
                        <a:latin typeface="Cambria Math" panose="02040503050406030204" pitchFamily="18" charset="0"/>
                      </a:rPr>
                      <m:t>__</m:t>
                    </m:r>
                  </m:oMath>
                </a14:m>
                <a:r>
                  <a:rPr lang="en-US" sz="2600" dirty="0"/>
                  <a:t> options for the </a:t>
                </a:r>
                <a:r>
                  <a:rPr lang="en-US" sz="2600" i="1" dirty="0"/>
                  <a:t>first</a:t>
                </a:r>
                <a:r>
                  <a:rPr lang="en-US" sz="2600" dirty="0"/>
                  <a:t> character.</a:t>
                </a:r>
              </a:p>
              <a:p>
                <a:r>
                  <a:rPr lang="en-US" sz="2600" dirty="0"/>
                  <a:t>Step 2: </a:t>
                </a:r>
                <a14:m>
                  <m:oMath xmlns:m="http://schemas.openxmlformats.org/officeDocument/2006/math">
                    <m:r>
                      <a:rPr lang="en-US" sz="2600" b="0" i="1" smtClean="0">
                        <a:latin typeface="Cambria Math" panose="02040503050406030204" pitchFamily="18" charset="0"/>
                      </a:rPr>
                      <m:t>__</m:t>
                    </m:r>
                  </m:oMath>
                </a14:m>
                <a:r>
                  <a:rPr lang="en-US" sz="2600" dirty="0"/>
                  <a:t> (remaining) options for the </a:t>
                </a:r>
                <a:r>
                  <a:rPr lang="en-US" sz="2600" i="1" dirty="0"/>
                  <a:t>second</a:t>
                </a:r>
                <a:r>
                  <a:rPr lang="en-US" sz="2600" dirty="0"/>
                  <a:t> character.</a:t>
                </a:r>
              </a:p>
              <a:p>
                <a:r>
                  <a:rPr lang="en-US" sz="2600" dirty="0"/>
                  <a:t>Step 3: </a:t>
                </a:r>
                <a14:m>
                  <m:oMath xmlns:m="http://schemas.openxmlformats.org/officeDocument/2006/math">
                    <m:r>
                      <a:rPr lang="en-US" sz="2600" b="0" i="1" smtClean="0">
                        <a:latin typeface="Cambria Math" panose="02040503050406030204" pitchFamily="18" charset="0"/>
                      </a:rPr>
                      <m:t>__</m:t>
                    </m:r>
                  </m:oMath>
                </a14:m>
                <a:r>
                  <a:rPr lang="en-US" sz="2600" dirty="0"/>
                  <a:t> (remaining) options for the </a:t>
                </a:r>
                <a:r>
                  <a:rPr lang="en-US" sz="2600" i="1" dirty="0"/>
                  <a:t>third</a:t>
                </a:r>
                <a:r>
                  <a:rPr lang="en-US" sz="2600" dirty="0"/>
                  <a:t> character.</a:t>
                </a:r>
              </a:p>
              <a:p>
                <a:r>
                  <a:rPr lang="en-US" sz="2600" dirty="0"/>
                  <a:t>Step 4: </a:t>
                </a:r>
                <a14:m>
                  <m:oMath xmlns:m="http://schemas.openxmlformats.org/officeDocument/2006/math">
                    <m:r>
                      <a:rPr lang="en-US" sz="2600" i="1" dirty="0" smtClean="0">
                        <a:latin typeface="Cambria Math" panose="02040503050406030204" pitchFamily="18" charset="0"/>
                      </a:rPr>
                      <m:t>__</m:t>
                    </m:r>
                  </m:oMath>
                </a14:m>
                <a:r>
                  <a:rPr lang="en-US" sz="2600" dirty="0"/>
                  <a:t> (remaining) options for the </a:t>
                </a:r>
                <a:r>
                  <a:rPr lang="en-US" sz="2600" i="1" dirty="0"/>
                  <a:t>fourth</a:t>
                </a:r>
                <a:r>
                  <a:rPr lang="en-US" sz="2600" dirty="0"/>
                  <a:t> character.</a:t>
                </a:r>
              </a:p>
              <a:p>
                <a:r>
                  <a:rPr lang="en-US" sz="2600" dirty="0"/>
                  <a:t>Step 5: </a:t>
                </a:r>
                <a14:m>
                  <m:oMath xmlns:m="http://schemas.openxmlformats.org/officeDocument/2006/math">
                    <m:r>
                      <a:rPr lang="en-US" sz="2600" i="1" dirty="0" smtClean="0">
                        <a:latin typeface="Cambria Math" panose="02040503050406030204" pitchFamily="18" charset="0"/>
                      </a:rPr>
                      <m:t>__</m:t>
                    </m:r>
                  </m:oMath>
                </a14:m>
                <a:r>
                  <a:rPr lang="en-US" sz="2600" dirty="0"/>
                  <a:t> (remaining) options for the </a:t>
                </a:r>
                <a:r>
                  <a:rPr lang="en-US" sz="2600" i="1" dirty="0"/>
                  <a:t>fifth</a:t>
                </a:r>
                <a:r>
                  <a:rPr lang="en-US" sz="2600" dirty="0"/>
                  <a:t> character.</a:t>
                </a:r>
              </a:p>
              <a:p>
                <a:endParaRPr lang="en-US" dirty="0"/>
              </a:p>
            </p:txBody>
          </p:sp>
        </mc:Choice>
        <mc:Fallback xmlns="">
          <p:sp>
            <p:nvSpPr>
              <p:cNvPr id="3" name="Content Placeholder 2">
                <a:extLst>
                  <a:ext uri="{FF2B5EF4-FFF2-40B4-BE49-F238E27FC236}">
                    <a16:creationId xmlns:a16="http://schemas.microsoft.com/office/drawing/2014/main" id="{2F4E161E-15A4-4BEA-8146-B6A917360B14}"/>
                  </a:ext>
                </a:extLst>
              </p:cNvPr>
              <p:cNvSpPr>
                <a:spLocks noGrp="1" noRot="1" noChangeAspect="1" noMove="1" noResize="1" noEditPoints="1" noAdjustHandles="1" noChangeArrowheads="1" noChangeShapeType="1" noTextEdit="1"/>
              </p:cNvSpPr>
              <p:nvPr>
                <p:ph idx="1"/>
              </p:nvPr>
            </p:nvSpPr>
            <p:spPr>
              <a:xfrm>
                <a:off x="575240" y="1344585"/>
                <a:ext cx="11187258" cy="4845504"/>
              </a:xfrm>
              <a:blipFill>
                <a:blip r:embed="rId3"/>
                <a:stretch>
                  <a:fillRect l="-708" t="-2267" r="-763"/>
                </a:stretch>
              </a:blipFill>
            </p:spPr>
            <p:txBody>
              <a:bodyPr/>
              <a:lstStyle/>
              <a:p>
                <a:r>
                  <a:rPr lang="en-US">
                    <a:noFill/>
                  </a:rPr>
                  <a:t> </a:t>
                </a:r>
              </a:p>
            </p:txBody>
          </p:sp>
        </mc:Fallback>
      </mc:AlternateContent>
    </p:spTree>
    <p:extLst>
      <p:ext uri="{BB962C8B-B14F-4D97-AF65-F5344CB8AC3E}">
        <p14:creationId xmlns:p14="http://schemas.microsoft.com/office/powerpoint/2010/main" val="575276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455B5-7AD1-4BCC-BCBE-3FEF307228CC}"/>
              </a:ext>
            </a:extLst>
          </p:cNvPr>
          <p:cNvSpPr>
            <a:spLocks noGrp="1"/>
          </p:cNvSpPr>
          <p:nvPr>
            <p:ph type="title"/>
          </p:nvPr>
        </p:nvSpPr>
        <p:spPr/>
        <p:txBody>
          <a:bodyPr>
            <a:normAutofit/>
          </a:bodyPr>
          <a:lstStyle/>
          <a:p>
            <a:r>
              <a:rPr lang="en-US" dirty="0"/>
              <a:t>Example – Distinct letters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F4E161E-15A4-4BEA-8146-B6A917360B14}"/>
                  </a:ext>
                </a:extLst>
              </p:cNvPr>
              <p:cNvSpPr>
                <a:spLocks noGrp="1"/>
              </p:cNvSpPr>
              <p:nvPr>
                <p:ph idx="1"/>
              </p:nvPr>
            </p:nvSpPr>
            <p:spPr>
              <a:xfrm>
                <a:off x="575240" y="1344585"/>
                <a:ext cx="11187258" cy="4845504"/>
              </a:xfrm>
            </p:spPr>
            <p:txBody>
              <a:bodyPr>
                <a:normAutofit/>
              </a:bodyPr>
              <a:lstStyle/>
              <a:p>
                <a:r>
                  <a:rPr lang="en-US" b="1" dirty="0"/>
                  <a:t>How many length 5 sequences are there consisting of </a:t>
                </a:r>
                <a:r>
                  <a:rPr lang="en-US" b="1" u="sng" dirty="0"/>
                  <a:t>distinct</a:t>
                </a:r>
                <a:r>
                  <a:rPr lang="en-US" b="1" dirty="0"/>
                  <a:t> elements of </a:t>
                </a:r>
                <a14:m>
                  <m:oMath xmlns:m="http://schemas.openxmlformats.org/officeDocument/2006/math">
                    <m:r>
                      <a:rPr lang="en-US" b="1" i="1">
                        <a:latin typeface="Cambria Math" panose="02040503050406030204" pitchFamily="18" charset="0"/>
                      </a:rPr>
                      <m:t>{</m:t>
                    </m:r>
                    <m:r>
                      <a:rPr lang="en-US" b="1" i="1" smtClean="0">
                        <a:latin typeface="Cambria Math" panose="02040503050406030204" pitchFamily="18" charset="0"/>
                      </a:rPr>
                      <m:t>𝑨</m:t>
                    </m:r>
                    <m:r>
                      <a:rPr lang="en-US" b="1" i="1">
                        <a:latin typeface="Cambria Math" panose="02040503050406030204" pitchFamily="18" charset="0"/>
                      </a:rPr>
                      <m:t>,</m:t>
                    </m:r>
                    <m:r>
                      <a:rPr lang="en-US" b="1" i="1" smtClean="0">
                        <a:latin typeface="Cambria Math" panose="02040503050406030204" pitchFamily="18" charset="0"/>
                      </a:rPr>
                      <m:t>𝑩</m:t>
                    </m:r>
                    <m:r>
                      <a:rPr lang="en-US" b="1" i="1">
                        <a:latin typeface="Cambria Math" panose="02040503050406030204" pitchFamily="18" charset="0"/>
                      </a:rPr>
                      <m:t>,</m:t>
                    </m:r>
                    <m:r>
                      <a:rPr lang="en-US" b="1" i="1" smtClean="0">
                        <a:latin typeface="Cambria Math" panose="02040503050406030204" pitchFamily="18" charset="0"/>
                      </a:rPr>
                      <m:t>𝑪</m:t>
                    </m:r>
                    <m:r>
                      <a:rPr lang="en-US" b="1" i="1" smtClean="0">
                        <a:latin typeface="Cambria Math" panose="02040503050406030204" pitchFamily="18" charset="0"/>
                      </a:rPr>
                      <m:t>, </m:t>
                    </m:r>
                    <m:r>
                      <a:rPr lang="en-US" b="1" i="1" smtClean="0">
                        <a:latin typeface="Cambria Math" panose="02040503050406030204" pitchFamily="18" charset="0"/>
                      </a:rPr>
                      <m:t>𝑫</m:t>
                    </m:r>
                    <m:r>
                      <a:rPr lang="en-US" b="1" i="1" smtClean="0">
                        <a:latin typeface="Cambria Math" panose="02040503050406030204" pitchFamily="18" charset="0"/>
                      </a:rPr>
                      <m:t>, </m:t>
                    </m:r>
                    <m:r>
                      <a:rPr lang="en-US" b="1" i="1" smtClean="0">
                        <a:latin typeface="Cambria Math" panose="02040503050406030204" pitchFamily="18" charset="0"/>
                      </a:rPr>
                      <m:t>𝑬</m:t>
                    </m:r>
                    <m:r>
                      <a:rPr lang="en-US" b="1" i="1">
                        <a:latin typeface="Cambria Math" panose="02040503050406030204" pitchFamily="18" charset="0"/>
                      </a:rPr>
                      <m:t>}</m:t>
                    </m:r>
                  </m:oMath>
                </a14:m>
                <a:r>
                  <a:rPr lang="en-US" b="1" dirty="0"/>
                  <a:t>. </a:t>
                </a:r>
                <a:r>
                  <a:rPr lang="en-US" i="1" dirty="0"/>
                  <a:t>(in other words, rearranging these 5 elements)</a:t>
                </a:r>
                <a:endParaRPr lang="en-US" b="1" i="1" dirty="0"/>
              </a:p>
              <a:p>
                <a:r>
                  <a:rPr lang="en-US" sz="2600" dirty="0"/>
                  <a:t>Step 1: </a:t>
                </a:r>
                <a14:m>
                  <m:oMath xmlns:m="http://schemas.openxmlformats.org/officeDocument/2006/math">
                    <m:r>
                      <a:rPr lang="en-US" sz="2600" b="0" i="1" smtClean="0">
                        <a:latin typeface="Cambria Math" panose="02040503050406030204" pitchFamily="18" charset="0"/>
                      </a:rPr>
                      <m:t>5</m:t>
                    </m:r>
                  </m:oMath>
                </a14:m>
                <a:r>
                  <a:rPr lang="en-US" sz="2600" dirty="0"/>
                  <a:t> options for the </a:t>
                </a:r>
                <a:r>
                  <a:rPr lang="en-US" sz="2600" i="1" dirty="0"/>
                  <a:t>first</a:t>
                </a:r>
                <a:r>
                  <a:rPr lang="en-US" sz="2600" dirty="0"/>
                  <a:t> character.</a:t>
                </a:r>
              </a:p>
              <a:p>
                <a:r>
                  <a:rPr lang="en-US" sz="2600" dirty="0"/>
                  <a:t>Step 2: </a:t>
                </a:r>
                <a14:m>
                  <m:oMath xmlns:m="http://schemas.openxmlformats.org/officeDocument/2006/math">
                    <m:r>
                      <a:rPr lang="en-US" sz="2600" b="0" i="1" smtClean="0">
                        <a:latin typeface="Cambria Math" panose="02040503050406030204" pitchFamily="18" charset="0"/>
                      </a:rPr>
                      <m:t>4</m:t>
                    </m:r>
                  </m:oMath>
                </a14:m>
                <a:r>
                  <a:rPr lang="en-US" sz="2600" dirty="0"/>
                  <a:t> (remaining) options for the </a:t>
                </a:r>
                <a:r>
                  <a:rPr lang="en-US" sz="2600" i="1" dirty="0"/>
                  <a:t>second</a:t>
                </a:r>
                <a:r>
                  <a:rPr lang="en-US" sz="2600" dirty="0"/>
                  <a:t> character.</a:t>
                </a:r>
              </a:p>
              <a:p>
                <a:r>
                  <a:rPr lang="en-US" sz="2600" dirty="0"/>
                  <a:t>Step 3: </a:t>
                </a:r>
                <a14:m>
                  <m:oMath xmlns:m="http://schemas.openxmlformats.org/officeDocument/2006/math">
                    <m:r>
                      <a:rPr lang="en-US" sz="2600" b="0" i="1" smtClean="0">
                        <a:latin typeface="Cambria Math" panose="02040503050406030204" pitchFamily="18" charset="0"/>
                      </a:rPr>
                      <m:t>3</m:t>
                    </m:r>
                  </m:oMath>
                </a14:m>
                <a:r>
                  <a:rPr lang="en-US" sz="2600" dirty="0"/>
                  <a:t> (remaining) options for the </a:t>
                </a:r>
                <a:r>
                  <a:rPr lang="en-US" sz="2600" i="1" dirty="0"/>
                  <a:t>third</a:t>
                </a:r>
                <a:r>
                  <a:rPr lang="en-US" sz="2600" dirty="0"/>
                  <a:t> character.</a:t>
                </a:r>
              </a:p>
              <a:p>
                <a:r>
                  <a:rPr lang="en-US" sz="2600" dirty="0"/>
                  <a:t>Step 4: </a:t>
                </a:r>
                <a14:m>
                  <m:oMath xmlns:m="http://schemas.openxmlformats.org/officeDocument/2006/math">
                    <m:r>
                      <a:rPr lang="en-US" sz="2600" i="1" dirty="0" smtClean="0">
                        <a:latin typeface="Cambria Math" panose="02040503050406030204" pitchFamily="18" charset="0"/>
                      </a:rPr>
                      <m:t>2</m:t>
                    </m:r>
                  </m:oMath>
                </a14:m>
                <a:r>
                  <a:rPr lang="en-US" sz="2600" dirty="0"/>
                  <a:t> (remaining) options for the </a:t>
                </a:r>
                <a:r>
                  <a:rPr lang="en-US" sz="2600" i="1" dirty="0"/>
                  <a:t>fourth</a:t>
                </a:r>
                <a:r>
                  <a:rPr lang="en-US" sz="2600" dirty="0"/>
                  <a:t> character.</a:t>
                </a:r>
              </a:p>
              <a:p>
                <a:r>
                  <a:rPr lang="en-US" sz="2600" dirty="0"/>
                  <a:t>Step 5: </a:t>
                </a:r>
                <a14:m>
                  <m:oMath xmlns:m="http://schemas.openxmlformats.org/officeDocument/2006/math">
                    <m:r>
                      <a:rPr lang="en-US" sz="2600" i="1" dirty="0" smtClean="0">
                        <a:latin typeface="Cambria Math" panose="02040503050406030204" pitchFamily="18" charset="0"/>
                      </a:rPr>
                      <m:t>1</m:t>
                    </m:r>
                  </m:oMath>
                </a14:m>
                <a:r>
                  <a:rPr lang="en-US" sz="2600" dirty="0"/>
                  <a:t> (remaining) options for the </a:t>
                </a:r>
                <a:r>
                  <a:rPr lang="en-US" sz="2600" i="1" dirty="0"/>
                  <a:t>fifth</a:t>
                </a:r>
                <a:r>
                  <a:rPr lang="en-US" sz="2600" dirty="0"/>
                  <a:t> character.</a:t>
                </a:r>
              </a:p>
              <a:p>
                <a:r>
                  <a:rPr lang="en-US" dirty="0"/>
                  <a:t>Applying the </a:t>
                </a:r>
                <a:r>
                  <a:rPr lang="en-US" u="sng" dirty="0"/>
                  <a:t>product rule</a:t>
                </a:r>
                <a:r>
                  <a:rPr lang="en-US" dirty="0"/>
                  <a:t>: </a:t>
                </a:r>
                <a14:m>
                  <m:oMath xmlns:m="http://schemas.openxmlformats.org/officeDocument/2006/math">
                    <m:r>
                      <a:rPr lang="en-US" b="0" i="0" smtClean="0">
                        <a:latin typeface="Cambria Math" panose="02040503050406030204" pitchFamily="18" charset="0"/>
                      </a:rPr>
                      <m:t>5</m:t>
                    </m:r>
                    <m:r>
                      <a:rPr lang="en-US" b="0" i="1" smtClean="0">
                        <a:latin typeface="Cambria Math" panose="02040503050406030204" pitchFamily="18" charset="0"/>
                      </a:rPr>
                      <m:t>⋅4⋅</m:t>
                    </m:r>
                    <m:r>
                      <a:rPr lang="en-US" i="1">
                        <a:latin typeface="Cambria Math" panose="02040503050406030204" pitchFamily="18" charset="0"/>
                      </a:rPr>
                      <m:t>3⋅2⋅1</m:t>
                    </m:r>
                    <m:r>
                      <a:rPr lang="en-US" b="0" i="1" smtClean="0">
                        <a:latin typeface="Cambria Math" panose="02040503050406030204" pitchFamily="18" charset="0"/>
                      </a:rPr>
                      <m:t>=5!</m:t>
                    </m:r>
                  </m:oMath>
                </a14:m>
                <a:r>
                  <a:rPr lang="en-US" dirty="0"/>
                  <a:t>. </a:t>
                </a:r>
              </a:p>
            </p:txBody>
          </p:sp>
        </mc:Choice>
        <mc:Fallback xmlns="">
          <p:sp>
            <p:nvSpPr>
              <p:cNvPr id="3" name="Content Placeholder 2">
                <a:extLst>
                  <a:ext uri="{FF2B5EF4-FFF2-40B4-BE49-F238E27FC236}">
                    <a16:creationId xmlns:a16="http://schemas.microsoft.com/office/drawing/2014/main" id="{2F4E161E-15A4-4BEA-8146-B6A917360B14}"/>
                  </a:ext>
                </a:extLst>
              </p:cNvPr>
              <p:cNvSpPr>
                <a:spLocks noGrp="1" noRot="1" noChangeAspect="1" noMove="1" noResize="1" noEditPoints="1" noAdjustHandles="1" noChangeArrowheads="1" noChangeShapeType="1" noTextEdit="1"/>
              </p:cNvSpPr>
              <p:nvPr>
                <p:ph idx="1"/>
              </p:nvPr>
            </p:nvSpPr>
            <p:spPr>
              <a:xfrm>
                <a:off x="575240" y="1344585"/>
                <a:ext cx="11187258" cy="4845504"/>
              </a:xfrm>
              <a:blipFill>
                <a:blip r:embed="rId3"/>
                <a:stretch>
                  <a:fillRect l="-708" t="-2267" r="-763"/>
                </a:stretch>
              </a:blipFill>
            </p:spPr>
            <p:txBody>
              <a:bodyPr/>
              <a:lstStyle/>
              <a:p>
                <a:r>
                  <a:rPr lang="en-US">
                    <a:noFill/>
                  </a:rPr>
                  <a:t> </a:t>
                </a:r>
              </a:p>
            </p:txBody>
          </p:sp>
        </mc:Fallback>
      </mc:AlternateContent>
    </p:spTree>
    <p:extLst>
      <p:ext uri="{BB962C8B-B14F-4D97-AF65-F5344CB8AC3E}">
        <p14:creationId xmlns:p14="http://schemas.microsoft.com/office/powerpoint/2010/main" val="20836499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64EC6-72B8-43CB-88CA-5ABB2B2D46BE}"/>
              </a:ext>
            </a:extLst>
          </p:cNvPr>
          <p:cNvSpPr>
            <a:spLocks noGrp="1"/>
          </p:cNvSpPr>
          <p:nvPr>
            <p:ph type="title"/>
          </p:nvPr>
        </p:nvSpPr>
        <p:spPr/>
        <p:txBody>
          <a:bodyPr/>
          <a:lstStyle/>
          <a:p>
            <a:r>
              <a:rPr lang="en-US" dirty="0"/>
              <a:t>Permutations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A98DD79-AF01-4E0E-9597-79DED8F7A0F6}"/>
                  </a:ext>
                </a:extLst>
              </p:cNvPr>
              <p:cNvSpPr>
                <a:spLocks noGrp="1"/>
              </p:cNvSpPr>
              <p:nvPr>
                <p:ph idx="1"/>
              </p:nvPr>
            </p:nvSpPr>
            <p:spPr>
              <a:xfrm>
                <a:off x="575240" y="1463857"/>
                <a:ext cx="11187258" cy="2119784"/>
              </a:xfrm>
            </p:spPr>
            <p:txBody>
              <a:bodyPr/>
              <a:lstStyle/>
              <a:p>
                <a:r>
                  <a:rPr lang="en-US" dirty="0"/>
                  <a:t>“How many ways to order n distinct options?”</a:t>
                </a:r>
              </a:p>
              <a:p>
                <a:r>
                  <a:rPr lang="en-US" b="0" dirty="0"/>
                  <a:t>Answer: </a:t>
                </a:r>
                <a14:m>
                  <m:oMath xmlns:m="http://schemas.openxmlformats.org/officeDocument/2006/math">
                    <m:r>
                      <a:rPr lang="en-US" b="0" i="1">
                        <a:latin typeface="Cambria Math" panose="02040503050406030204" pitchFamily="18" charset="0"/>
                        <a:cs typeface="Segoe UI Semibold" panose="020B0702040204020203" pitchFamily="34" charset="0"/>
                      </a:rPr>
                      <m:t>𝑛</m:t>
                    </m:r>
                    <m:r>
                      <a:rPr lang="en-US" b="0" i="1">
                        <a:latin typeface="Cambria Math" panose="02040503050406030204" pitchFamily="18" charset="0"/>
                        <a:cs typeface="Segoe UI Semibold" panose="020B0702040204020203" pitchFamily="34" charset="0"/>
                      </a:rPr>
                      <m:t>!=</m:t>
                    </m:r>
                    <m:r>
                      <a:rPr lang="en-US" b="0" i="1">
                        <a:latin typeface="Cambria Math" panose="02040503050406030204" pitchFamily="18" charset="0"/>
                        <a:cs typeface="Segoe UI Semibold" panose="020B0702040204020203" pitchFamily="34" charset="0"/>
                      </a:rPr>
                      <m:t>𝑛</m:t>
                    </m:r>
                    <m:r>
                      <a:rPr lang="en-US" b="0" i="1">
                        <a:latin typeface="Cambria Math" panose="02040503050406030204" pitchFamily="18" charset="0"/>
                        <a:cs typeface="Segoe UI Semibold" panose="020B0702040204020203" pitchFamily="34" charset="0"/>
                      </a:rPr>
                      <m:t>⋅</m:t>
                    </m:r>
                    <m:d>
                      <m:dPr>
                        <m:ctrlPr>
                          <a:rPr lang="en-US"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𝑛</m:t>
                        </m:r>
                        <m:r>
                          <a:rPr lang="en-US" b="0" i="1">
                            <a:latin typeface="Cambria Math" panose="02040503050406030204" pitchFamily="18" charset="0"/>
                            <a:cs typeface="Segoe UI Semibold" panose="020B0702040204020203" pitchFamily="34" charset="0"/>
                          </a:rPr>
                          <m:t>−1</m:t>
                        </m:r>
                      </m:e>
                    </m:d>
                    <m:r>
                      <a:rPr lang="en-US" b="0" i="1">
                        <a:latin typeface="Cambria Math" panose="02040503050406030204" pitchFamily="18" charset="0"/>
                        <a:cs typeface="Segoe UI Semibold" panose="020B0702040204020203" pitchFamily="34" charset="0"/>
                      </a:rPr>
                      <m:t>⋅</m:t>
                    </m:r>
                    <m:d>
                      <m:dPr>
                        <m:ctrlPr>
                          <a:rPr lang="en-US"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𝑛</m:t>
                        </m:r>
                        <m:r>
                          <a:rPr lang="en-US" b="0" i="1">
                            <a:latin typeface="Cambria Math" panose="02040503050406030204" pitchFamily="18" charset="0"/>
                            <a:cs typeface="Segoe UI Semibold" panose="020B0702040204020203" pitchFamily="34" charset="0"/>
                          </a:rPr>
                          <m:t>−2</m:t>
                        </m:r>
                      </m:e>
                    </m:d>
                    <m:r>
                      <a:rPr lang="en-US" b="0" i="1">
                        <a:latin typeface="Cambria Math" panose="02040503050406030204" pitchFamily="18" charset="0"/>
                        <a:cs typeface="Segoe UI Semibold" panose="020B0702040204020203" pitchFamily="34" charset="0"/>
                      </a:rPr>
                      <m:t>⋯1</m:t>
                    </m:r>
                  </m:oMath>
                </a14:m>
                <a:endParaRPr lang="en-US" dirty="0">
                  <a:latin typeface="Segoe UI Semibold" panose="020B0702040204020203" pitchFamily="34" charset="0"/>
                  <a:cs typeface="Segoe UI Semibold" panose="020B0702040204020203" pitchFamily="34" charset="0"/>
                </a:endParaRPr>
              </a:p>
              <a:p>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3A98DD79-AF01-4E0E-9597-79DED8F7A0F6}"/>
                  </a:ext>
                </a:extLst>
              </p:cNvPr>
              <p:cNvSpPr>
                <a:spLocks noGrp="1" noRot="1" noChangeAspect="1" noMove="1" noResize="1" noEditPoints="1" noAdjustHandles="1" noChangeArrowheads="1" noChangeShapeType="1" noTextEdit="1"/>
              </p:cNvSpPr>
              <p:nvPr>
                <p:ph idx="1"/>
              </p:nvPr>
            </p:nvSpPr>
            <p:spPr>
              <a:xfrm>
                <a:off x="575240" y="1463857"/>
                <a:ext cx="11187258" cy="2119784"/>
              </a:xfrm>
              <a:blipFill>
                <a:blip r:embed="rId2"/>
                <a:stretch>
                  <a:fillRect l="-654" t="-4885"/>
                </a:stretch>
              </a:blipFill>
            </p:spPr>
            <p:txBody>
              <a:bodyPr/>
              <a:lstStyle/>
              <a:p>
                <a:r>
                  <a:rPr lang="en-US">
                    <a:noFill/>
                  </a:rPr>
                  <a:t> </a:t>
                </a:r>
              </a:p>
            </p:txBody>
          </p:sp>
        </mc:Fallback>
      </mc:AlternateContent>
      <p:grpSp>
        <p:nvGrpSpPr>
          <p:cNvPr id="4" name="Group 3" descr="Definition box; definition of n factorial">
            <a:extLst>
              <a:ext uri="{FF2B5EF4-FFF2-40B4-BE49-F238E27FC236}">
                <a16:creationId xmlns:a16="http://schemas.microsoft.com/office/drawing/2014/main" id="{B4B3554E-C376-4D4D-97BA-F9A5C5AE67F1}"/>
              </a:ext>
            </a:extLst>
          </p:cNvPr>
          <p:cNvGrpSpPr/>
          <p:nvPr/>
        </p:nvGrpSpPr>
        <p:grpSpPr>
          <a:xfrm>
            <a:off x="749027" y="3696698"/>
            <a:ext cx="7768500" cy="1249289"/>
            <a:chOff x="1185842" y="3429001"/>
            <a:chExt cx="6111311" cy="1086134"/>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59B6B935-A252-40C1-822E-25C0BFF07FCD}"/>
                    </a:ext>
                  </a:extLst>
                </p:cNvPr>
                <p:cNvSpPr/>
                <p:nvPr/>
              </p:nvSpPr>
              <p:spPr>
                <a:xfrm>
                  <a:off x="1185842" y="3429001"/>
                  <a:ext cx="6111311" cy="1086134"/>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i="1" dirty="0">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𝟏</m:t>
                            </m:r>
                          </m:e>
                        </m:d>
                        <m:r>
                          <a:rPr lang="en-US" sz="2800" b="1" i="1" smtClean="0">
                            <a:latin typeface="Cambria Math" panose="02040503050406030204" pitchFamily="18" charset="0"/>
                            <a:cs typeface="Segoe UI Semibold" panose="020B0702040204020203" pitchFamily="34" charset="0"/>
                          </a:rPr>
                          <m:t>⋅</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𝟐</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𝟏</m:t>
                        </m:r>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59B6B935-A252-40C1-822E-25C0BFF07FCD}"/>
                    </a:ext>
                  </a:extLst>
                </p:cNvPr>
                <p:cNvSpPr>
                  <a:spLocks noRot="1" noChangeAspect="1" noMove="1" noResize="1" noEditPoints="1" noAdjustHandles="1" noChangeArrowheads="1" noChangeShapeType="1" noTextEdit="1"/>
                </p:cNvSpPr>
                <p:nvPr/>
              </p:nvSpPr>
              <p:spPr>
                <a:xfrm>
                  <a:off x="1185842" y="3429001"/>
                  <a:ext cx="6111311" cy="1086134"/>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4AC945F8-490D-45CD-B2CC-7D77E4294D89}"/>
                    </a:ext>
                  </a:extLst>
                </p:cNvPr>
                <p:cNvSpPr/>
                <p:nvPr/>
              </p:nvSpPr>
              <p:spPr>
                <a:xfrm>
                  <a:off x="1195367" y="3429001"/>
                  <a:ext cx="6101786" cy="480408"/>
                </a:xfrm>
                <a:prstGeom prst="rect">
                  <a:avLst/>
                </a:prstGeom>
                <a:solidFill>
                  <a:srgbClr val="462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US" sz="3200" b="1" i="1" smtClean="0">
                          <a:latin typeface="Cambria Math" panose="02040503050406030204" pitchFamily="18" charset="0"/>
                          <a:cs typeface="Segoe UI Semibold" panose="020B0702040204020203" pitchFamily="34" charset="0"/>
                        </a:rPr>
                        <m:t>𝒏</m:t>
                      </m:r>
                    </m:oMath>
                  </a14:m>
                  <a:r>
                    <a:rPr lang="en-US" sz="3200" b="1" dirty="0">
                      <a:latin typeface="Segoe UI Semibold" panose="020B0702040204020203" pitchFamily="34" charset="0"/>
                      <a:cs typeface="Segoe UI Semibold" panose="020B0702040204020203" pitchFamily="34" charset="0"/>
                    </a:rPr>
                    <a:t> factorial</a:t>
                  </a:r>
                </a:p>
              </p:txBody>
            </p:sp>
          </mc:Choice>
          <mc:Fallback xmlns="">
            <p:sp>
              <p:nvSpPr>
                <p:cNvPr id="6" name="Rectangle 5">
                  <a:extLst>
                    <a:ext uri="{FF2B5EF4-FFF2-40B4-BE49-F238E27FC236}">
                      <a16:creationId xmlns:a16="http://schemas.microsoft.com/office/drawing/2014/main" id="{4AC945F8-490D-45CD-B2CC-7D77E4294D89}"/>
                    </a:ext>
                  </a:extLst>
                </p:cNvPr>
                <p:cNvSpPr>
                  <a:spLocks noRot="1" noChangeAspect="1" noMove="1" noResize="1" noEditPoints="1" noAdjustHandles="1" noChangeArrowheads="1" noChangeShapeType="1" noTextEdit="1"/>
                </p:cNvSpPr>
                <p:nvPr/>
              </p:nvSpPr>
              <p:spPr>
                <a:xfrm>
                  <a:off x="1195367" y="3429001"/>
                  <a:ext cx="6101786" cy="480408"/>
                </a:xfrm>
                <a:prstGeom prst="rect">
                  <a:avLst/>
                </a:prstGeom>
                <a:blipFill>
                  <a:blip r:embed="rId4"/>
                  <a:stretch>
                    <a:fillRect t="-16484" b="-38462"/>
                  </a:stretch>
                </a:blipFill>
                <a:ln>
                  <a:noFill/>
                </a:ln>
              </p:spPr>
              <p:txBody>
                <a:bodyPr/>
                <a:lstStyle/>
                <a:p>
                  <a:r>
                    <a:rPr lang="en-US">
                      <a:noFill/>
                    </a:rPr>
                    <a:t> </a:t>
                  </a:r>
                </a:p>
              </p:txBody>
            </p:sp>
          </mc:Fallback>
        </mc:AlternateContent>
      </p:grpSp>
      <p:sp>
        <p:nvSpPr>
          <p:cNvPr id="7" name="Content Placeholder 2">
            <a:extLst>
              <a:ext uri="{FF2B5EF4-FFF2-40B4-BE49-F238E27FC236}">
                <a16:creationId xmlns:a16="http://schemas.microsoft.com/office/drawing/2014/main" id="{D857CB42-FC64-4B25-EEC0-039144BEAC40}"/>
              </a:ext>
            </a:extLst>
          </p:cNvPr>
          <p:cNvSpPr txBox="1">
            <a:spLocks/>
          </p:cNvSpPr>
          <p:nvPr/>
        </p:nvSpPr>
        <p:spPr>
          <a:xfrm>
            <a:off x="579723" y="5038534"/>
            <a:ext cx="11187258" cy="1180731"/>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We only define 𝑛! for natural numbers 𝑛.</a:t>
            </a:r>
          </a:p>
          <a:p>
            <a:r>
              <a:rPr lang="en-US" dirty="0"/>
              <a:t>Note 0!=1</a:t>
            </a:r>
          </a:p>
          <a:p>
            <a:endParaRPr lang="en-US" dirty="0"/>
          </a:p>
        </p:txBody>
      </p:sp>
    </p:spTree>
    <p:extLst>
      <p:ext uri="{BB962C8B-B14F-4D97-AF65-F5344CB8AC3E}">
        <p14:creationId xmlns:p14="http://schemas.microsoft.com/office/powerpoint/2010/main" val="22262840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455B5-7AD1-4BCC-BCBE-3FEF307228CC}"/>
              </a:ext>
            </a:extLst>
          </p:cNvPr>
          <p:cNvSpPr>
            <a:spLocks noGrp="1"/>
          </p:cNvSpPr>
          <p:nvPr>
            <p:ph type="title"/>
          </p:nvPr>
        </p:nvSpPr>
        <p:spPr>
          <a:xfrm>
            <a:off x="575239" y="263276"/>
            <a:ext cx="15512900" cy="1014667"/>
          </a:xfrm>
        </p:spPr>
        <p:txBody>
          <a:bodyPr>
            <a:normAutofit/>
          </a:bodyPr>
          <a:lstStyle/>
          <a:p>
            <a:r>
              <a:rPr lang="en-US" dirty="0"/>
              <a:t>Example – Distinct letters 2</a:t>
            </a:r>
            <a:endParaRPr lang="en-US" sz="28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F4E161E-15A4-4BEA-8146-B6A917360B14}"/>
                  </a:ext>
                </a:extLst>
              </p:cNvPr>
              <p:cNvSpPr>
                <a:spLocks noGrp="1"/>
              </p:cNvSpPr>
              <p:nvPr>
                <p:ph idx="1"/>
              </p:nvPr>
            </p:nvSpPr>
            <p:spPr>
              <a:xfrm>
                <a:off x="575240" y="1344585"/>
                <a:ext cx="11187258" cy="4845504"/>
              </a:xfrm>
            </p:spPr>
            <p:txBody>
              <a:bodyPr>
                <a:normAutofit/>
              </a:bodyPr>
              <a:lstStyle/>
              <a:p>
                <a:r>
                  <a:rPr lang="en-US" b="1" dirty="0"/>
                  <a:t>How many length 5 sequences are there consisting of </a:t>
                </a:r>
                <a:r>
                  <a:rPr lang="en-US" b="1" u="sng" dirty="0"/>
                  <a:t>distinct</a:t>
                </a:r>
                <a:r>
                  <a:rPr lang="en-US" b="1" dirty="0"/>
                  <a:t> elements of </a:t>
                </a:r>
                <a14:m>
                  <m:oMath xmlns:m="http://schemas.openxmlformats.org/officeDocument/2006/math">
                    <m:d>
                      <m:dPr>
                        <m:begChr m:val="{"/>
                        <m:endChr m:val="}"/>
                        <m:ctrlPr>
                          <a:rPr lang="en-US" b="1" i="1">
                            <a:latin typeface="Cambria Math" panose="02040503050406030204" pitchFamily="18" charset="0"/>
                          </a:rPr>
                        </m:ctrlPr>
                      </m:dPr>
                      <m:e>
                        <m:r>
                          <a:rPr lang="en-US" b="1" i="1" smtClean="0">
                            <a:latin typeface="Cambria Math" panose="02040503050406030204" pitchFamily="18" charset="0"/>
                          </a:rPr>
                          <m:t>𝑨</m:t>
                        </m:r>
                        <m:r>
                          <a:rPr lang="en-US" b="1" i="1">
                            <a:latin typeface="Cambria Math" panose="02040503050406030204" pitchFamily="18" charset="0"/>
                          </a:rPr>
                          <m:t>,</m:t>
                        </m:r>
                        <m:r>
                          <a:rPr lang="en-US" b="1" i="1" smtClean="0">
                            <a:latin typeface="Cambria Math" panose="02040503050406030204" pitchFamily="18" charset="0"/>
                          </a:rPr>
                          <m:t>𝑩</m:t>
                        </m:r>
                        <m:r>
                          <a:rPr lang="en-US" b="1" i="1">
                            <a:latin typeface="Cambria Math" panose="02040503050406030204" pitchFamily="18" charset="0"/>
                          </a:rPr>
                          <m:t>,</m:t>
                        </m:r>
                        <m:r>
                          <a:rPr lang="en-US" b="1" i="1" smtClean="0">
                            <a:latin typeface="Cambria Math" panose="02040503050406030204" pitchFamily="18" charset="0"/>
                          </a:rPr>
                          <m:t>𝑪</m:t>
                        </m:r>
                        <m:r>
                          <a:rPr lang="en-US" b="1" i="1" smtClean="0">
                            <a:latin typeface="Cambria Math" panose="02040503050406030204" pitchFamily="18" charset="0"/>
                          </a:rPr>
                          <m:t>, …, </m:t>
                        </m:r>
                        <m:r>
                          <a:rPr lang="en-US" b="1" i="1" smtClean="0">
                            <a:latin typeface="Cambria Math" panose="02040503050406030204" pitchFamily="18" charset="0"/>
                          </a:rPr>
                          <m:t>𝒁</m:t>
                        </m:r>
                      </m:e>
                    </m:d>
                  </m:oMath>
                </a14:m>
                <a:r>
                  <a:rPr lang="en-US" b="1" dirty="0"/>
                  <a:t> ?</a:t>
                </a:r>
              </a:p>
              <a:p>
                <a:r>
                  <a:rPr lang="en-US" sz="2600" dirty="0"/>
                  <a:t>Step 1: __ options for the </a:t>
                </a:r>
                <a:r>
                  <a:rPr lang="en-US" sz="2600" i="1" dirty="0"/>
                  <a:t>first</a:t>
                </a:r>
                <a:r>
                  <a:rPr lang="en-US" sz="2600" dirty="0"/>
                  <a:t> element.</a:t>
                </a:r>
              </a:p>
              <a:p>
                <a:r>
                  <a:rPr lang="en-US" sz="2600" dirty="0"/>
                  <a:t>Step 2: __ (remaining) options for the </a:t>
                </a:r>
                <a:r>
                  <a:rPr lang="en-US" sz="2600" i="1" dirty="0"/>
                  <a:t>second</a:t>
                </a:r>
                <a:r>
                  <a:rPr lang="en-US" sz="2600" dirty="0"/>
                  <a:t> element.</a:t>
                </a:r>
              </a:p>
              <a:p>
                <a:r>
                  <a:rPr lang="en-US" sz="2600" dirty="0"/>
                  <a:t>Step 3: __ (remaining) options for the </a:t>
                </a:r>
                <a:r>
                  <a:rPr lang="en-US" sz="2600" i="1" dirty="0"/>
                  <a:t>third</a:t>
                </a:r>
                <a:r>
                  <a:rPr lang="en-US" sz="2600" dirty="0"/>
                  <a:t> element.</a:t>
                </a:r>
              </a:p>
              <a:p>
                <a:r>
                  <a:rPr lang="en-US" sz="2600" dirty="0"/>
                  <a:t>Step 4: __ (remaining) options for the </a:t>
                </a:r>
                <a:r>
                  <a:rPr lang="en-US" sz="2600" i="1" dirty="0"/>
                  <a:t>fourth</a:t>
                </a:r>
                <a:r>
                  <a:rPr lang="en-US" sz="2600" dirty="0"/>
                  <a:t> element.</a:t>
                </a:r>
              </a:p>
              <a:p>
                <a:r>
                  <a:rPr lang="en-US" sz="2600" dirty="0"/>
                  <a:t>Step 5: __ (remaining) options for the </a:t>
                </a:r>
                <a:r>
                  <a:rPr lang="en-US" sz="2600" i="1" dirty="0"/>
                  <a:t>fifth</a:t>
                </a:r>
                <a:r>
                  <a:rPr lang="en-US" sz="2600" dirty="0"/>
                  <a:t> element.</a:t>
                </a:r>
              </a:p>
              <a:p>
                <a:endParaRPr lang="en-US" sz="2600" dirty="0"/>
              </a:p>
            </p:txBody>
          </p:sp>
        </mc:Choice>
        <mc:Fallback xmlns="">
          <p:sp>
            <p:nvSpPr>
              <p:cNvPr id="3" name="Content Placeholder 2">
                <a:extLst>
                  <a:ext uri="{FF2B5EF4-FFF2-40B4-BE49-F238E27FC236}">
                    <a16:creationId xmlns:a16="http://schemas.microsoft.com/office/drawing/2014/main" id="{2F4E161E-15A4-4BEA-8146-B6A917360B14}"/>
                  </a:ext>
                </a:extLst>
              </p:cNvPr>
              <p:cNvSpPr>
                <a:spLocks noGrp="1" noRot="1" noChangeAspect="1" noMove="1" noResize="1" noEditPoints="1" noAdjustHandles="1" noChangeArrowheads="1" noChangeShapeType="1" noTextEdit="1"/>
              </p:cNvSpPr>
              <p:nvPr>
                <p:ph idx="1"/>
              </p:nvPr>
            </p:nvSpPr>
            <p:spPr>
              <a:xfrm>
                <a:off x="575240" y="1344585"/>
                <a:ext cx="11187258" cy="4845504"/>
              </a:xfrm>
              <a:blipFill>
                <a:blip r:embed="rId3"/>
                <a:stretch>
                  <a:fillRect l="-708" t="-2267" r="-763"/>
                </a:stretch>
              </a:blipFill>
            </p:spPr>
            <p:txBody>
              <a:bodyPr/>
              <a:lstStyle/>
              <a:p>
                <a:r>
                  <a:rPr lang="en-US">
                    <a:noFill/>
                  </a:rPr>
                  <a:t> </a:t>
                </a:r>
              </a:p>
            </p:txBody>
          </p:sp>
        </mc:Fallback>
      </mc:AlternateContent>
    </p:spTree>
    <p:extLst>
      <p:ext uri="{BB962C8B-B14F-4D97-AF65-F5344CB8AC3E}">
        <p14:creationId xmlns:p14="http://schemas.microsoft.com/office/powerpoint/2010/main" val="19183164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DADA9-F5C9-8B64-791F-A1DEEEDB31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85DAAC-67E4-7E2F-2824-C693007BA720}"/>
              </a:ext>
            </a:extLst>
          </p:cNvPr>
          <p:cNvSpPr>
            <a:spLocks noGrp="1"/>
          </p:cNvSpPr>
          <p:nvPr>
            <p:ph type="title"/>
          </p:nvPr>
        </p:nvSpPr>
        <p:spPr>
          <a:xfrm>
            <a:off x="575239" y="263276"/>
            <a:ext cx="15512900" cy="1014667"/>
          </a:xfrm>
        </p:spPr>
        <p:txBody>
          <a:bodyPr>
            <a:normAutofit/>
          </a:bodyPr>
          <a:lstStyle/>
          <a:p>
            <a:r>
              <a:rPr lang="en-US" dirty="0"/>
              <a:t>Example – Distinct letters 2</a:t>
            </a:r>
            <a:endParaRPr lang="en-US" sz="28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ABD30DE-EA31-2896-34FB-8589351A27F8}"/>
                  </a:ext>
                </a:extLst>
              </p:cNvPr>
              <p:cNvSpPr>
                <a:spLocks noGrp="1"/>
              </p:cNvSpPr>
              <p:nvPr>
                <p:ph idx="1"/>
              </p:nvPr>
            </p:nvSpPr>
            <p:spPr>
              <a:xfrm>
                <a:off x="575240" y="1344585"/>
                <a:ext cx="11187258" cy="4845504"/>
              </a:xfrm>
            </p:spPr>
            <p:txBody>
              <a:bodyPr>
                <a:normAutofit/>
              </a:bodyPr>
              <a:lstStyle/>
              <a:p>
                <a:r>
                  <a:rPr lang="en-US" b="1" dirty="0"/>
                  <a:t>How many length 5 sequences are there consisting of </a:t>
                </a:r>
                <a:r>
                  <a:rPr lang="en-US" b="1" u="sng" dirty="0"/>
                  <a:t>distinct</a:t>
                </a:r>
                <a:r>
                  <a:rPr lang="en-US" b="1" dirty="0"/>
                  <a:t> elements of </a:t>
                </a:r>
                <a14:m>
                  <m:oMath xmlns:m="http://schemas.openxmlformats.org/officeDocument/2006/math">
                    <m:d>
                      <m:dPr>
                        <m:begChr m:val="{"/>
                        <m:endChr m:val="}"/>
                        <m:ctrlPr>
                          <a:rPr lang="en-US" b="1" i="1">
                            <a:latin typeface="Cambria Math" panose="02040503050406030204" pitchFamily="18" charset="0"/>
                          </a:rPr>
                        </m:ctrlPr>
                      </m:dPr>
                      <m:e>
                        <m:r>
                          <a:rPr lang="en-US" b="1" i="1" smtClean="0">
                            <a:latin typeface="Cambria Math" panose="02040503050406030204" pitchFamily="18" charset="0"/>
                          </a:rPr>
                          <m:t>𝑨</m:t>
                        </m:r>
                        <m:r>
                          <a:rPr lang="en-US" b="1" i="1">
                            <a:latin typeface="Cambria Math" panose="02040503050406030204" pitchFamily="18" charset="0"/>
                          </a:rPr>
                          <m:t>,</m:t>
                        </m:r>
                        <m:r>
                          <a:rPr lang="en-US" b="1" i="1" smtClean="0">
                            <a:latin typeface="Cambria Math" panose="02040503050406030204" pitchFamily="18" charset="0"/>
                          </a:rPr>
                          <m:t>𝑩</m:t>
                        </m:r>
                        <m:r>
                          <a:rPr lang="en-US" b="1" i="1">
                            <a:latin typeface="Cambria Math" panose="02040503050406030204" pitchFamily="18" charset="0"/>
                          </a:rPr>
                          <m:t>,</m:t>
                        </m:r>
                        <m:r>
                          <a:rPr lang="en-US" b="1" i="1" smtClean="0">
                            <a:latin typeface="Cambria Math" panose="02040503050406030204" pitchFamily="18" charset="0"/>
                          </a:rPr>
                          <m:t>𝑪</m:t>
                        </m:r>
                        <m:r>
                          <a:rPr lang="en-US" b="1" i="1" smtClean="0">
                            <a:latin typeface="Cambria Math" panose="02040503050406030204" pitchFamily="18" charset="0"/>
                          </a:rPr>
                          <m:t>, …, </m:t>
                        </m:r>
                        <m:r>
                          <a:rPr lang="en-US" b="1" i="1" smtClean="0">
                            <a:latin typeface="Cambria Math" panose="02040503050406030204" pitchFamily="18" charset="0"/>
                          </a:rPr>
                          <m:t>𝒁</m:t>
                        </m:r>
                      </m:e>
                    </m:d>
                  </m:oMath>
                </a14:m>
                <a:r>
                  <a:rPr lang="en-US" b="1" dirty="0"/>
                  <a:t> ?</a:t>
                </a:r>
              </a:p>
              <a:p>
                <a:r>
                  <a:rPr lang="en-US" sz="2600" dirty="0"/>
                  <a:t>Step 1: </a:t>
                </a:r>
                <a14:m>
                  <m:oMath xmlns:m="http://schemas.openxmlformats.org/officeDocument/2006/math">
                    <m:r>
                      <a:rPr lang="en-US" sz="2600" b="0" i="1" smtClean="0">
                        <a:latin typeface="Cambria Math" panose="02040503050406030204" pitchFamily="18" charset="0"/>
                      </a:rPr>
                      <m:t>26</m:t>
                    </m:r>
                  </m:oMath>
                </a14:m>
                <a:r>
                  <a:rPr lang="en-US" sz="2600" dirty="0"/>
                  <a:t> options for the </a:t>
                </a:r>
                <a:r>
                  <a:rPr lang="en-US" sz="2600" i="1" dirty="0"/>
                  <a:t>first</a:t>
                </a:r>
                <a:r>
                  <a:rPr lang="en-US" sz="2600" dirty="0"/>
                  <a:t> element.</a:t>
                </a:r>
              </a:p>
              <a:p>
                <a:r>
                  <a:rPr lang="en-US" sz="2600" dirty="0"/>
                  <a:t>Step 2: </a:t>
                </a:r>
                <a14:m>
                  <m:oMath xmlns:m="http://schemas.openxmlformats.org/officeDocument/2006/math">
                    <m:r>
                      <a:rPr lang="en-US" sz="2600" b="0" i="1" smtClean="0">
                        <a:latin typeface="Cambria Math" panose="02040503050406030204" pitchFamily="18" charset="0"/>
                      </a:rPr>
                      <m:t>25</m:t>
                    </m:r>
                  </m:oMath>
                </a14:m>
                <a:r>
                  <a:rPr lang="en-US" sz="2600" dirty="0"/>
                  <a:t> (remaining) options for the </a:t>
                </a:r>
                <a:r>
                  <a:rPr lang="en-US" sz="2600" i="1" dirty="0"/>
                  <a:t>second</a:t>
                </a:r>
                <a:r>
                  <a:rPr lang="en-US" sz="2600" dirty="0"/>
                  <a:t> element.</a:t>
                </a:r>
              </a:p>
              <a:p>
                <a:r>
                  <a:rPr lang="en-US" sz="2600" dirty="0"/>
                  <a:t>Step 3: </a:t>
                </a:r>
                <a14:m>
                  <m:oMath xmlns:m="http://schemas.openxmlformats.org/officeDocument/2006/math">
                    <m:r>
                      <a:rPr lang="en-US" sz="2600" b="0" i="1" smtClean="0">
                        <a:latin typeface="Cambria Math" panose="02040503050406030204" pitchFamily="18" charset="0"/>
                      </a:rPr>
                      <m:t>24</m:t>
                    </m:r>
                  </m:oMath>
                </a14:m>
                <a:r>
                  <a:rPr lang="en-US" sz="2600" dirty="0"/>
                  <a:t> (remaining) options for the </a:t>
                </a:r>
                <a:r>
                  <a:rPr lang="en-US" sz="2600" i="1" dirty="0"/>
                  <a:t>third</a:t>
                </a:r>
                <a:r>
                  <a:rPr lang="en-US" sz="2600" dirty="0"/>
                  <a:t> element.</a:t>
                </a:r>
              </a:p>
              <a:p>
                <a:r>
                  <a:rPr lang="en-US" sz="2600" dirty="0"/>
                  <a:t>Step 4: </a:t>
                </a:r>
                <a14:m>
                  <m:oMath xmlns:m="http://schemas.openxmlformats.org/officeDocument/2006/math">
                    <m:r>
                      <a:rPr lang="en-US" sz="2600" i="1">
                        <a:latin typeface="Cambria Math" panose="02040503050406030204" pitchFamily="18" charset="0"/>
                      </a:rPr>
                      <m:t>2</m:t>
                    </m:r>
                    <m:r>
                      <a:rPr lang="en-US" sz="2600" b="0" i="1" smtClean="0">
                        <a:latin typeface="Cambria Math" panose="02040503050406030204" pitchFamily="18" charset="0"/>
                      </a:rPr>
                      <m:t>3</m:t>
                    </m:r>
                  </m:oMath>
                </a14:m>
                <a:r>
                  <a:rPr lang="en-US" sz="2600" dirty="0"/>
                  <a:t> (remaining) options for the </a:t>
                </a:r>
                <a:r>
                  <a:rPr lang="en-US" sz="2600" i="1" dirty="0"/>
                  <a:t>second</a:t>
                </a:r>
                <a:r>
                  <a:rPr lang="en-US" sz="2600" dirty="0"/>
                  <a:t> element.</a:t>
                </a:r>
              </a:p>
              <a:p>
                <a:r>
                  <a:rPr lang="en-US" sz="2600" dirty="0"/>
                  <a:t>Step 5: </a:t>
                </a:r>
                <a14:m>
                  <m:oMath xmlns:m="http://schemas.openxmlformats.org/officeDocument/2006/math">
                    <m:r>
                      <a:rPr lang="en-US" sz="2600" i="1">
                        <a:latin typeface="Cambria Math" panose="02040503050406030204" pitchFamily="18" charset="0"/>
                      </a:rPr>
                      <m:t>2</m:t>
                    </m:r>
                    <m:r>
                      <a:rPr lang="en-US" sz="2600" b="0" i="1" smtClean="0">
                        <a:latin typeface="Cambria Math" panose="02040503050406030204" pitchFamily="18" charset="0"/>
                      </a:rPr>
                      <m:t>2</m:t>
                    </m:r>
                  </m:oMath>
                </a14:m>
                <a:r>
                  <a:rPr lang="en-US" sz="2600" dirty="0"/>
                  <a:t> (remaining) options for the </a:t>
                </a:r>
                <a:r>
                  <a:rPr lang="en-US" sz="2600" i="1" dirty="0"/>
                  <a:t>third</a:t>
                </a:r>
                <a:r>
                  <a:rPr lang="en-US" sz="2600" dirty="0"/>
                  <a:t> element.</a:t>
                </a:r>
              </a:p>
              <a:p>
                <a:endParaRPr lang="en-US" sz="2600" dirty="0"/>
              </a:p>
              <a:p>
                <a:r>
                  <a:rPr lang="en-US" dirty="0"/>
                  <a:t>Applying the </a:t>
                </a:r>
                <a:r>
                  <a:rPr lang="en-US" u="sng" dirty="0"/>
                  <a:t>product rule</a:t>
                </a:r>
                <a:r>
                  <a:rPr lang="en-US" dirty="0"/>
                  <a:t>: </a:t>
                </a:r>
                <a14:m>
                  <m:oMath xmlns:m="http://schemas.openxmlformats.org/officeDocument/2006/math">
                    <m:r>
                      <a:rPr lang="en-US">
                        <a:latin typeface="Cambria Math" panose="02040503050406030204" pitchFamily="18" charset="0"/>
                      </a:rPr>
                      <m:t>2</m:t>
                    </m:r>
                    <m:r>
                      <a:rPr lang="en-US" b="0" i="0" smtClean="0">
                        <a:latin typeface="Cambria Math" panose="02040503050406030204" pitchFamily="18" charset="0"/>
                      </a:rPr>
                      <m:t>6</m:t>
                    </m:r>
                    <m:r>
                      <a:rPr lang="en-US" b="0" i="1" smtClean="0">
                        <a:latin typeface="Cambria Math" panose="02040503050406030204" pitchFamily="18" charset="0"/>
                      </a:rPr>
                      <m:t>⋅25⋅24⋅23⋅22</m:t>
                    </m:r>
                  </m:oMath>
                </a14:m>
                <a:r>
                  <a:rPr lang="en-US" dirty="0"/>
                  <a:t>. </a:t>
                </a:r>
              </a:p>
            </p:txBody>
          </p:sp>
        </mc:Choice>
        <mc:Fallback xmlns="">
          <p:sp>
            <p:nvSpPr>
              <p:cNvPr id="3" name="Content Placeholder 2">
                <a:extLst>
                  <a:ext uri="{FF2B5EF4-FFF2-40B4-BE49-F238E27FC236}">
                    <a16:creationId xmlns:a16="http://schemas.microsoft.com/office/drawing/2014/main" id="{3ABD30DE-EA31-2896-34FB-8589351A27F8}"/>
                  </a:ext>
                </a:extLst>
              </p:cNvPr>
              <p:cNvSpPr>
                <a:spLocks noGrp="1" noRot="1" noChangeAspect="1" noMove="1" noResize="1" noEditPoints="1" noAdjustHandles="1" noChangeArrowheads="1" noChangeShapeType="1" noTextEdit="1"/>
              </p:cNvSpPr>
              <p:nvPr>
                <p:ph idx="1"/>
              </p:nvPr>
            </p:nvSpPr>
            <p:spPr>
              <a:xfrm>
                <a:off x="575240" y="1344585"/>
                <a:ext cx="11187258" cy="4845504"/>
              </a:xfrm>
              <a:blipFill>
                <a:blip r:embed="rId3"/>
                <a:stretch>
                  <a:fillRect l="-708" t="-2267" r="-763"/>
                </a:stretch>
              </a:blipFill>
            </p:spPr>
            <p:txBody>
              <a:bodyPr/>
              <a:lstStyle/>
              <a:p>
                <a:r>
                  <a:rPr lang="en-US">
                    <a:noFill/>
                  </a:rPr>
                  <a:t> </a:t>
                </a:r>
              </a:p>
            </p:txBody>
          </p:sp>
        </mc:Fallback>
      </mc:AlternateContent>
    </p:spTree>
    <p:extLst>
      <p:ext uri="{BB962C8B-B14F-4D97-AF65-F5344CB8AC3E}">
        <p14:creationId xmlns:p14="http://schemas.microsoft.com/office/powerpoint/2010/main" val="10554683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83A645BA-BEE9-4D25-A734-79F4F4705424}"/>
                  </a:ext>
                </a:extLst>
              </p:cNvPr>
              <p:cNvSpPr>
                <a:spLocks noGrp="1"/>
              </p:cNvSpPr>
              <p:nvPr>
                <p:ph type="title"/>
              </p:nvPr>
            </p:nvSpPr>
            <p:spPr/>
            <p:txBody>
              <a:bodyPr/>
              <a:lstStyle/>
              <a:p>
                <a14:m>
                  <m:oMath xmlns:m="http://schemas.openxmlformats.org/officeDocument/2006/math">
                    <m:r>
                      <a:rPr lang="en-US" b="0" i="1" smtClean="0">
                        <a:latin typeface="Cambria Math" panose="02040503050406030204" pitchFamily="18" charset="0"/>
                      </a:rPr>
                      <m:t>𝑘</m:t>
                    </m:r>
                  </m:oMath>
                </a14:m>
                <a:r>
                  <a:rPr lang="en-US" dirty="0"/>
                  <a:t>-permutation</a:t>
                </a:r>
              </a:p>
            </p:txBody>
          </p:sp>
        </mc:Choice>
        <mc:Fallback xmlns="">
          <p:sp>
            <p:nvSpPr>
              <p:cNvPr id="2" name="Title 1">
                <a:extLst>
                  <a:ext uri="{FF2B5EF4-FFF2-40B4-BE49-F238E27FC236}">
                    <a16:creationId xmlns:a16="http://schemas.microsoft.com/office/drawing/2014/main" id="{83A645BA-BEE9-4D25-A734-79F4F4705424}"/>
                  </a:ext>
                </a:extLst>
              </p:cNvPr>
              <p:cNvSpPr>
                <a:spLocks noGrp="1" noRot="1" noChangeAspect="1" noMove="1" noResize="1" noEditPoints="1" noAdjustHandles="1" noChangeArrowheads="1" noChangeShapeType="1" noTextEdit="1"/>
              </p:cNvSpPr>
              <p:nvPr>
                <p:ph type="title"/>
              </p:nvPr>
            </p:nvSpPr>
            <p:spPr>
              <a:blipFill>
                <a:blip r:embed="rId3"/>
                <a:stretch>
                  <a:fillRect t="-6587" b="-9581"/>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7FCA6332-53B5-42B7-9FFA-1532FA76E258}"/>
              </a:ext>
            </a:extLst>
          </p:cNvPr>
          <p:cNvGrpSpPr/>
          <p:nvPr/>
        </p:nvGrpSpPr>
        <p:grpSpPr>
          <a:xfrm>
            <a:off x="575239" y="1495862"/>
            <a:ext cx="9317314" cy="2363443"/>
            <a:chOff x="1185842" y="3429000"/>
            <a:chExt cx="6111311" cy="2054781"/>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1122CC60-FB30-4C77-BBBF-409AF86945A5}"/>
                    </a:ext>
                  </a:extLst>
                </p:cNvPr>
                <p:cNvSpPr/>
                <p:nvPr/>
              </p:nvSpPr>
              <p:spPr>
                <a:xfrm>
                  <a:off x="1185842" y="3429000"/>
                  <a:ext cx="6111311" cy="205478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The number of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𝒌</m:t>
                      </m:r>
                    </m:oMath>
                  </a14:m>
                  <a:r>
                    <a:rPr lang="en-US" sz="2800" b="1" dirty="0">
                      <a:latin typeface="Segoe UI Semibold" panose="020B0702040204020203" pitchFamily="34" charset="0"/>
                      <a:cs typeface="Segoe UI Semibold" panose="020B0702040204020203" pitchFamily="34" charset="0"/>
                    </a:rPr>
                    <a:t>-element sequences of distinct symbols from a universe of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𝒏</m:t>
                      </m:r>
                    </m:oMath>
                  </a14:m>
                  <a:r>
                    <a:rPr lang="en-US" sz="2800" b="1" dirty="0">
                      <a:latin typeface="Segoe UI Semibold" panose="020B0702040204020203" pitchFamily="34" charset="0"/>
                      <a:cs typeface="Segoe UI Semibold" panose="020B0702040204020203" pitchFamily="34" charset="0"/>
                    </a:rPr>
                    <a:t> symbols is:</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𝑷</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𝟏</m:t>
                            </m:r>
                          </m:e>
                        </m:d>
                        <m:r>
                          <a:rPr lang="en-US" sz="2800" b="1" i="1" smtClean="0">
                            <a:latin typeface="Cambria Math" panose="02040503050406030204" pitchFamily="18" charset="0"/>
                            <a:cs typeface="Segoe UI Semibold" panose="020B0702040204020203" pitchFamily="34" charset="0"/>
                          </a:rPr>
                          <m:t>⋯</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𝟏</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num>
                          <m:den>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e>
                            </m:d>
                            <m:r>
                              <a:rPr lang="en-US" sz="2800" b="1" i="1" smtClean="0">
                                <a:latin typeface="Cambria Math" panose="02040503050406030204" pitchFamily="18" charset="0"/>
                                <a:cs typeface="Segoe UI Semibold" panose="020B0702040204020203" pitchFamily="34" charset="0"/>
                              </a:rPr>
                              <m:t>!</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1122CC60-FB30-4C77-BBBF-409AF86945A5}"/>
                    </a:ext>
                  </a:extLst>
                </p:cNvPr>
                <p:cNvSpPr>
                  <a:spLocks noRot="1" noChangeAspect="1" noMove="1" noResize="1" noEditPoints="1" noAdjustHandles="1" noChangeArrowheads="1" noChangeShapeType="1" noTextEdit="1"/>
                </p:cNvSpPr>
                <p:nvPr/>
              </p:nvSpPr>
              <p:spPr>
                <a:xfrm>
                  <a:off x="1185842" y="3429000"/>
                  <a:ext cx="6111311" cy="2054781"/>
                </a:xfrm>
                <a:prstGeom prst="rect">
                  <a:avLst/>
                </a:prstGeom>
                <a:blipFill>
                  <a:blip r:embed="rId5"/>
                  <a:stretch>
                    <a:fillRect l="-850" r="-209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24DB8FE5-DCB3-4004-B565-740900D4D90E}"/>
                    </a:ext>
                  </a:extLst>
                </p:cNvPr>
                <p:cNvSpPr/>
                <p:nvPr/>
              </p:nvSpPr>
              <p:spPr>
                <a:xfrm>
                  <a:off x="1195367" y="3429001"/>
                  <a:ext cx="6101786" cy="48040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US" sz="3200" b="1" i="1" smtClean="0">
                          <a:latin typeface="Cambria Math" panose="02040503050406030204" pitchFamily="18" charset="0"/>
                          <a:cs typeface="Segoe UI Semibold" panose="020B0702040204020203" pitchFamily="34" charset="0"/>
                        </a:rPr>
                        <m:t>𝒌</m:t>
                      </m:r>
                    </m:oMath>
                  </a14:m>
                  <a:r>
                    <a:rPr lang="en-US" sz="3200" b="1" dirty="0">
                      <a:latin typeface="Segoe UI Semibold" panose="020B0702040204020203" pitchFamily="34" charset="0"/>
                      <a:cs typeface="Segoe UI Semibold" panose="020B0702040204020203" pitchFamily="34" charset="0"/>
                    </a:rPr>
                    <a:t>-permutation</a:t>
                  </a:r>
                </a:p>
              </p:txBody>
            </p:sp>
          </mc:Choice>
          <mc:Fallback xmlns="">
            <p:sp>
              <p:nvSpPr>
                <p:cNvPr id="6" name="Rectangle 5">
                  <a:extLst>
                    <a:ext uri="{FF2B5EF4-FFF2-40B4-BE49-F238E27FC236}">
                      <a16:creationId xmlns:a16="http://schemas.microsoft.com/office/drawing/2014/main" id="{24DB8FE5-DCB3-4004-B565-740900D4D90E}"/>
                    </a:ext>
                  </a:extLst>
                </p:cNvPr>
                <p:cNvSpPr>
                  <a:spLocks noRot="1" noChangeAspect="1" noMove="1" noResize="1" noEditPoints="1" noAdjustHandles="1" noChangeArrowheads="1" noChangeShapeType="1" noTextEdit="1"/>
                </p:cNvSpPr>
                <p:nvPr/>
              </p:nvSpPr>
              <p:spPr>
                <a:xfrm>
                  <a:off x="1195367" y="3429001"/>
                  <a:ext cx="6101786" cy="480408"/>
                </a:xfrm>
                <a:prstGeom prst="rect">
                  <a:avLst/>
                </a:prstGeom>
                <a:blipFill>
                  <a:blip r:embed="rId6"/>
                  <a:stretch>
                    <a:fillRect t="-16484" b="-38462"/>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12673843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455B5-7AD1-4BCC-BCBE-3FEF307228CC}"/>
              </a:ext>
            </a:extLst>
          </p:cNvPr>
          <p:cNvSpPr>
            <a:spLocks noGrp="1"/>
          </p:cNvSpPr>
          <p:nvPr>
            <p:ph type="title"/>
          </p:nvPr>
        </p:nvSpPr>
        <p:spPr>
          <a:xfrm>
            <a:off x="575239" y="263276"/>
            <a:ext cx="15512900" cy="1014667"/>
          </a:xfrm>
        </p:spPr>
        <p:txBody>
          <a:bodyPr>
            <a:normAutofit/>
          </a:bodyPr>
          <a:lstStyle/>
          <a:p>
            <a:r>
              <a:rPr lang="en-US" dirty="0"/>
              <a:t>Number of Subsets </a:t>
            </a:r>
            <a:endParaRPr lang="en-US" sz="28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F4E161E-15A4-4BEA-8146-B6A917360B14}"/>
                  </a:ext>
                </a:extLst>
              </p:cNvPr>
              <p:cNvSpPr>
                <a:spLocks noGrp="1"/>
              </p:cNvSpPr>
              <p:nvPr>
                <p:ph idx="1"/>
              </p:nvPr>
            </p:nvSpPr>
            <p:spPr>
              <a:xfrm>
                <a:off x="575240" y="1344585"/>
                <a:ext cx="11152934" cy="4845504"/>
              </a:xfrm>
            </p:spPr>
            <p:txBody>
              <a:bodyPr>
                <a:normAutofit/>
              </a:bodyPr>
              <a:lstStyle/>
              <a:p>
                <a:r>
                  <a:rPr lang="en-US" b="1" dirty="0"/>
                  <a:t>How many size-5 </a:t>
                </a:r>
                <a:r>
                  <a:rPr lang="en-US" b="1" u="sng" dirty="0"/>
                  <a:t>subsets</a:t>
                </a:r>
                <a:r>
                  <a:rPr lang="en-US" b="1" dirty="0"/>
                  <a:t> are there consisting of </a:t>
                </a:r>
                <a:r>
                  <a:rPr lang="en-US" b="1" u="sng" dirty="0"/>
                  <a:t>distinct</a:t>
                </a:r>
                <a:r>
                  <a:rPr lang="en-US" b="1" dirty="0"/>
                  <a:t> elements of </a:t>
                </a:r>
                <a14:m>
                  <m:oMath xmlns:m="http://schemas.openxmlformats.org/officeDocument/2006/math">
                    <m:d>
                      <m:dPr>
                        <m:begChr m:val="{"/>
                        <m:endChr m:val="}"/>
                        <m:ctrlPr>
                          <a:rPr lang="en-US" b="1" i="1">
                            <a:latin typeface="Cambria Math" panose="02040503050406030204" pitchFamily="18" charset="0"/>
                          </a:rPr>
                        </m:ctrlPr>
                      </m:dPr>
                      <m:e>
                        <m:r>
                          <a:rPr lang="en-US" b="1" i="1" smtClean="0">
                            <a:latin typeface="Cambria Math" panose="02040503050406030204" pitchFamily="18" charset="0"/>
                          </a:rPr>
                          <m:t>𝑨</m:t>
                        </m:r>
                        <m:r>
                          <a:rPr lang="en-US" b="1" i="1">
                            <a:latin typeface="Cambria Math" panose="02040503050406030204" pitchFamily="18" charset="0"/>
                          </a:rPr>
                          <m:t>,</m:t>
                        </m:r>
                        <m:r>
                          <a:rPr lang="en-US" b="1" i="1" smtClean="0">
                            <a:latin typeface="Cambria Math" panose="02040503050406030204" pitchFamily="18" charset="0"/>
                          </a:rPr>
                          <m:t>𝑩</m:t>
                        </m:r>
                        <m:r>
                          <a:rPr lang="en-US" b="1" i="1">
                            <a:latin typeface="Cambria Math" panose="02040503050406030204" pitchFamily="18" charset="0"/>
                          </a:rPr>
                          <m:t>,</m:t>
                        </m:r>
                        <m:r>
                          <a:rPr lang="en-US" b="1" i="1" smtClean="0">
                            <a:latin typeface="Cambria Math" panose="02040503050406030204" pitchFamily="18" charset="0"/>
                          </a:rPr>
                          <m:t>𝑪</m:t>
                        </m:r>
                        <m:r>
                          <a:rPr lang="en-US" b="1" i="1" smtClean="0">
                            <a:latin typeface="Cambria Math" panose="02040503050406030204" pitchFamily="18" charset="0"/>
                          </a:rPr>
                          <m:t>, …, </m:t>
                        </m:r>
                        <m:r>
                          <a:rPr lang="en-US" b="1" i="1" smtClean="0">
                            <a:latin typeface="Cambria Math" panose="02040503050406030204" pitchFamily="18" charset="0"/>
                          </a:rPr>
                          <m:t>𝒁</m:t>
                        </m:r>
                      </m:e>
                    </m:d>
                  </m:oMath>
                </a14:m>
                <a:r>
                  <a:rPr lang="en-US" b="1" dirty="0"/>
                  <a:t> ? </a:t>
                </a:r>
              </a:p>
              <a:p>
                <a:r>
                  <a:rPr lang="en-US" dirty="0"/>
                  <a:t>e.g., </a:t>
                </a:r>
                <a:r>
                  <a:rPr lang="en-US" dirty="0">
                    <a:solidFill>
                      <a:srgbClr val="0070C0"/>
                    </a:solidFill>
                  </a:rPr>
                  <a:t>{A,Z,U,R,E}, {B,I,N,G,O}, {T,A,N,G,O}. </a:t>
                </a:r>
                <a:r>
                  <a:rPr lang="en-US" dirty="0"/>
                  <a:t>But not: </a:t>
                </a:r>
                <a:r>
                  <a:rPr lang="en-US" dirty="0">
                    <a:solidFill>
                      <a:srgbClr val="0070C0"/>
                    </a:solidFill>
                  </a:rPr>
                  <a:t>{R,A,I,N}, {Z,Q,F},…</a:t>
                </a:r>
                <a:endParaRPr lang="en-US" dirty="0"/>
              </a:p>
            </p:txBody>
          </p:sp>
        </mc:Choice>
        <mc:Fallback xmlns="">
          <p:sp>
            <p:nvSpPr>
              <p:cNvPr id="3" name="Content Placeholder 2">
                <a:extLst>
                  <a:ext uri="{FF2B5EF4-FFF2-40B4-BE49-F238E27FC236}">
                    <a16:creationId xmlns:a16="http://schemas.microsoft.com/office/drawing/2014/main" id="{2F4E161E-15A4-4BEA-8146-B6A917360B14}"/>
                  </a:ext>
                </a:extLst>
              </p:cNvPr>
              <p:cNvSpPr>
                <a:spLocks noGrp="1" noRot="1" noChangeAspect="1" noMove="1" noResize="1" noEditPoints="1" noAdjustHandles="1" noChangeArrowheads="1" noChangeShapeType="1" noTextEdit="1"/>
              </p:cNvSpPr>
              <p:nvPr>
                <p:ph idx="1"/>
              </p:nvPr>
            </p:nvSpPr>
            <p:spPr>
              <a:xfrm>
                <a:off x="575240" y="1344585"/>
                <a:ext cx="11152934" cy="4845504"/>
              </a:xfrm>
              <a:blipFill>
                <a:blip r:embed="rId3"/>
                <a:stretch>
                  <a:fillRect l="-656" t="-2267"/>
                </a:stretch>
              </a:blipFill>
            </p:spPr>
            <p:txBody>
              <a:bodyPr/>
              <a:lstStyle/>
              <a:p>
                <a:r>
                  <a:rPr lang="en-US">
                    <a:noFill/>
                  </a:rPr>
                  <a:t> </a:t>
                </a:r>
              </a:p>
            </p:txBody>
          </p:sp>
        </mc:Fallback>
      </mc:AlternateContent>
    </p:spTree>
    <p:extLst>
      <p:ext uri="{BB962C8B-B14F-4D97-AF65-F5344CB8AC3E}">
        <p14:creationId xmlns:p14="http://schemas.microsoft.com/office/powerpoint/2010/main" val="22308355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27A0F-796D-CDB5-1F4B-75D6F9346A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E117CD-B3AD-A6D4-B480-3C6BCE632EA6}"/>
              </a:ext>
            </a:extLst>
          </p:cNvPr>
          <p:cNvSpPr>
            <a:spLocks noGrp="1"/>
          </p:cNvSpPr>
          <p:nvPr>
            <p:ph type="title"/>
          </p:nvPr>
        </p:nvSpPr>
        <p:spPr>
          <a:xfrm>
            <a:off x="575239" y="263276"/>
            <a:ext cx="15512900" cy="1014667"/>
          </a:xfrm>
        </p:spPr>
        <p:txBody>
          <a:bodyPr>
            <a:normAutofit/>
          </a:bodyPr>
          <a:lstStyle/>
          <a:p>
            <a:r>
              <a:rPr lang="en-US" dirty="0"/>
              <a:t>Number of Subsets </a:t>
            </a:r>
            <a:endParaRPr lang="en-US" sz="28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5C6A89F-6A47-EF50-5D56-63C49EBFDE4C}"/>
                  </a:ext>
                </a:extLst>
              </p:cNvPr>
              <p:cNvSpPr>
                <a:spLocks noGrp="1"/>
              </p:cNvSpPr>
              <p:nvPr>
                <p:ph idx="1"/>
              </p:nvPr>
            </p:nvSpPr>
            <p:spPr>
              <a:xfrm>
                <a:off x="575240" y="1344585"/>
                <a:ext cx="11152934" cy="4845504"/>
              </a:xfrm>
            </p:spPr>
            <p:txBody>
              <a:bodyPr>
                <a:normAutofit/>
              </a:bodyPr>
              <a:lstStyle/>
              <a:p>
                <a:r>
                  <a:rPr lang="en-US" b="1" dirty="0"/>
                  <a:t>How many size-5 </a:t>
                </a:r>
                <a:r>
                  <a:rPr lang="en-US" b="1" u="sng" dirty="0"/>
                  <a:t>subsets</a:t>
                </a:r>
                <a:r>
                  <a:rPr lang="en-US" b="1" dirty="0"/>
                  <a:t> are there consisting of </a:t>
                </a:r>
                <a:r>
                  <a:rPr lang="en-US" b="1" u="sng" dirty="0"/>
                  <a:t>distinct</a:t>
                </a:r>
                <a:r>
                  <a:rPr lang="en-US" b="1" dirty="0"/>
                  <a:t> elements of </a:t>
                </a:r>
                <a14:m>
                  <m:oMath xmlns:m="http://schemas.openxmlformats.org/officeDocument/2006/math">
                    <m:d>
                      <m:dPr>
                        <m:begChr m:val="{"/>
                        <m:endChr m:val="}"/>
                        <m:ctrlPr>
                          <a:rPr lang="en-US" b="1" i="1">
                            <a:latin typeface="Cambria Math" panose="02040503050406030204" pitchFamily="18" charset="0"/>
                          </a:rPr>
                        </m:ctrlPr>
                      </m:dPr>
                      <m:e>
                        <m:r>
                          <a:rPr lang="en-US" b="1" i="1" smtClean="0">
                            <a:latin typeface="Cambria Math" panose="02040503050406030204" pitchFamily="18" charset="0"/>
                          </a:rPr>
                          <m:t>𝑨</m:t>
                        </m:r>
                        <m:r>
                          <a:rPr lang="en-US" b="1" i="1">
                            <a:latin typeface="Cambria Math" panose="02040503050406030204" pitchFamily="18" charset="0"/>
                          </a:rPr>
                          <m:t>,</m:t>
                        </m:r>
                        <m:r>
                          <a:rPr lang="en-US" b="1" i="1" smtClean="0">
                            <a:latin typeface="Cambria Math" panose="02040503050406030204" pitchFamily="18" charset="0"/>
                          </a:rPr>
                          <m:t>𝑩</m:t>
                        </m:r>
                        <m:r>
                          <a:rPr lang="en-US" b="1" i="1">
                            <a:latin typeface="Cambria Math" panose="02040503050406030204" pitchFamily="18" charset="0"/>
                          </a:rPr>
                          <m:t>,</m:t>
                        </m:r>
                        <m:r>
                          <a:rPr lang="en-US" b="1" i="1" smtClean="0">
                            <a:latin typeface="Cambria Math" panose="02040503050406030204" pitchFamily="18" charset="0"/>
                          </a:rPr>
                          <m:t>𝑪</m:t>
                        </m:r>
                        <m:r>
                          <a:rPr lang="en-US" b="1" i="1" smtClean="0">
                            <a:latin typeface="Cambria Math" panose="02040503050406030204" pitchFamily="18" charset="0"/>
                          </a:rPr>
                          <m:t>, …, </m:t>
                        </m:r>
                        <m:r>
                          <a:rPr lang="en-US" b="1" i="1" smtClean="0">
                            <a:latin typeface="Cambria Math" panose="02040503050406030204" pitchFamily="18" charset="0"/>
                          </a:rPr>
                          <m:t>𝒁</m:t>
                        </m:r>
                      </m:e>
                    </m:d>
                  </m:oMath>
                </a14:m>
                <a:r>
                  <a:rPr lang="en-US" b="1" dirty="0"/>
                  <a:t> ? </a:t>
                </a:r>
              </a:p>
              <a:p>
                <a:r>
                  <a:rPr lang="en-US" dirty="0"/>
                  <a:t>e.g., </a:t>
                </a:r>
                <a:r>
                  <a:rPr lang="en-US" dirty="0">
                    <a:solidFill>
                      <a:srgbClr val="0070C0"/>
                    </a:solidFill>
                  </a:rPr>
                  <a:t>{A,Z,U,R,E}, {B,I,N,G,O}, {T,A,N,G,O}. </a:t>
                </a:r>
                <a:r>
                  <a:rPr lang="en-US" dirty="0"/>
                  <a:t>But not: </a:t>
                </a:r>
                <a:r>
                  <a:rPr lang="en-US" dirty="0">
                    <a:solidFill>
                      <a:srgbClr val="0070C0"/>
                    </a:solidFill>
                  </a:rPr>
                  <a:t>{R,A,I,N}, {Z,Q,F},…</a:t>
                </a:r>
                <a:endParaRPr lang="en-US" dirty="0"/>
              </a:p>
            </p:txBody>
          </p:sp>
        </mc:Choice>
        <mc:Fallback xmlns="">
          <p:sp>
            <p:nvSpPr>
              <p:cNvPr id="3" name="Content Placeholder 2">
                <a:extLst>
                  <a:ext uri="{FF2B5EF4-FFF2-40B4-BE49-F238E27FC236}">
                    <a16:creationId xmlns:a16="http://schemas.microsoft.com/office/drawing/2014/main" id="{B5C6A89F-6A47-EF50-5D56-63C49EBFDE4C}"/>
                  </a:ext>
                </a:extLst>
              </p:cNvPr>
              <p:cNvSpPr>
                <a:spLocks noGrp="1" noRot="1" noChangeAspect="1" noMove="1" noResize="1" noEditPoints="1" noAdjustHandles="1" noChangeArrowheads="1" noChangeShapeType="1" noTextEdit="1"/>
              </p:cNvSpPr>
              <p:nvPr>
                <p:ph idx="1"/>
              </p:nvPr>
            </p:nvSpPr>
            <p:spPr>
              <a:xfrm>
                <a:off x="575240" y="1344585"/>
                <a:ext cx="11152934" cy="4845504"/>
              </a:xfrm>
              <a:blipFill>
                <a:blip r:embed="rId3"/>
                <a:stretch>
                  <a:fillRect l="-656" t="-22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6">
                <a:extLst>
                  <a:ext uri="{FF2B5EF4-FFF2-40B4-BE49-F238E27FC236}">
                    <a16:creationId xmlns:a16="http://schemas.microsoft.com/office/drawing/2014/main" id="{26D2A553-DE74-9C04-6975-A5AC79149C41}"/>
                  </a:ext>
                </a:extLst>
              </p:cNvPr>
              <p:cNvSpPr txBox="1"/>
              <p:nvPr/>
            </p:nvSpPr>
            <p:spPr>
              <a:xfrm>
                <a:off x="574574" y="4291875"/>
                <a:ext cx="11042851" cy="144655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3600" b="0" dirty="0">
                    <a:solidFill>
                      <a:srgbClr val="C00000"/>
                    </a:solidFill>
                    <a:latin typeface="Segoe UI Semilight" panose="020B0402040204020203" pitchFamily="34" charset="0"/>
                    <a:ea typeface="Helvetica" charset="0"/>
                    <a:cs typeface="Segoe UI Semilight" panose="020B0402040204020203" pitchFamily="34" charset="0"/>
                  </a:rPr>
                  <a:t>Different from </a:t>
                </a:r>
                <a14:m>
                  <m:oMath xmlns:m="http://schemas.openxmlformats.org/officeDocument/2006/math">
                    <m:r>
                      <a:rPr lang="en-US" sz="3600" b="0" i="1" dirty="0" smtClean="0">
                        <a:solidFill>
                          <a:srgbClr val="C00000"/>
                        </a:solidFill>
                        <a:latin typeface="Cambria Math" panose="02040503050406030204" pitchFamily="18" charset="0"/>
                        <a:ea typeface="Helvetica" charset="0"/>
                        <a:cs typeface="Helvetica" charset="0"/>
                      </a:rPr>
                      <m:t>𝑘</m:t>
                    </m:r>
                  </m:oMath>
                </a14:m>
                <a:r>
                  <a:rPr lang="en-US" sz="3600" b="0" dirty="0">
                    <a:solidFill>
                      <a:srgbClr val="C00000"/>
                    </a:solidFill>
                    <a:latin typeface="Segoe UI Semilight" panose="020B0402040204020203" pitchFamily="34" charset="0"/>
                    <a:ea typeface="Helvetica" charset="0"/>
                    <a:cs typeface="Segoe UI Semilight" panose="020B0402040204020203" pitchFamily="34" charset="0"/>
                  </a:rPr>
                  <a:t>-permutations: </a:t>
                </a:r>
                <a:r>
                  <a:rPr lang="en-US" sz="3600" b="1" dirty="0">
                    <a:solidFill>
                      <a:srgbClr val="C00000"/>
                    </a:solidFill>
                    <a:latin typeface="Segoe UI Semilight" panose="020B0402040204020203" pitchFamily="34" charset="0"/>
                    <a:ea typeface="Helvetica" charset="0"/>
                    <a:cs typeface="Segoe UI Semilight" panose="020B0402040204020203" pitchFamily="34" charset="0"/>
                  </a:rPr>
                  <a:t>NO ORDER</a:t>
                </a:r>
              </a:p>
              <a:p>
                <a:r>
                  <a:rPr lang="en-US" sz="2600" dirty="0">
                    <a:latin typeface="Segoe UI Semilight" panose="020B0402040204020203" pitchFamily="34" charset="0"/>
                    <a:cs typeface="Segoe UI Semilight" panose="020B0402040204020203" pitchFamily="34" charset="0"/>
                  </a:rPr>
                  <a:t>Different sequences: </a:t>
                </a:r>
                <a:r>
                  <a:rPr lang="en-US" sz="2600" dirty="0">
                    <a:solidFill>
                      <a:srgbClr val="0070C0"/>
                    </a:solidFill>
                    <a:latin typeface="Segoe UI Semilight" panose="020B0402040204020203" pitchFamily="34" charset="0"/>
                    <a:cs typeface="Segoe UI Semilight" panose="020B0402040204020203" pitchFamily="34" charset="0"/>
                  </a:rPr>
                  <a:t>TANGO, OGNAT, ATNGO, NATGO, ONATG …</a:t>
                </a:r>
              </a:p>
              <a:p>
                <a:r>
                  <a:rPr lang="en-US" sz="2600" dirty="0">
                    <a:latin typeface="Segoe UI Semilight" panose="020B0402040204020203" pitchFamily="34" charset="0"/>
                    <a:cs typeface="Segoe UI Semilight" panose="020B0402040204020203" pitchFamily="34" charset="0"/>
                  </a:rPr>
                  <a:t>Same set: </a:t>
                </a:r>
                <a:r>
                  <a:rPr lang="en-US" sz="2600" dirty="0">
                    <a:solidFill>
                      <a:srgbClr val="0070C0"/>
                    </a:solidFill>
                    <a:latin typeface="Segoe UI Semilight" panose="020B0402040204020203" pitchFamily="34" charset="0"/>
                    <a:cs typeface="Segoe UI Semilight" panose="020B0402040204020203" pitchFamily="34" charset="0"/>
                  </a:rPr>
                  <a:t>{T,A,N,G,O}, {O,G,N,A,T}, {A,T,N,G,O}, {N,A,T,G,O}, {O,N,A,T,G}… </a:t>
                </a:r>
                <a:endParaRPr lang="en-US" sz="2600" dirty="0">
                  <a:solidFill>
                    <a:srgbClr val="C00000"/>
                  </a:solidFill>
                  <a:latin typeface="Segoe UI Semilight" panose="020B0402040204020203" pitchFamily="34" charset="0"/>
                  <a:ea typeface="Helvetica" charset="0"/>
                  <a:cs typeface="Segoe UI Semilight" panose="020B0402040204020203" pitchFamily="34" charset="0"/>
                </a:endParaRPr>
              </a:p>
            </p:txBody>
          </p:sp>
        </mc:Choice>
        <mc:Fallback xmlns="">
          <p:sp>
            <p:nvSpPr>
              <p:cNvPr id="5" name="TextBox 6">
                <a:extLst>
                  <a:ext uri="{FF2B5EF4-FFF2-40B4-BE49-F238E27FC236}">
                    <a16:creationId xmlns:a16="http://schemas.microsoft.com/office/drawing/2014/main" id="{26D2A553-DE74-9C04-6975-A5AC79149C41}"/>
                  </a:ext>
                </a:extLst>
              </p:cNvPr>
              <p:cNvSpPr txBox="1">
                <a:spLocks noRot="1" noChangeAspect="1" noMove="1" noResize="1" noEditPoints="1" noAdjustHandles="1" noChangeArrowheads="1" noChangeShapeType="1" noTextEdit="1"/>
              </p:cNvSpPr>
              <p:nvPr/>
            </p:nvSpPr>
            <p:spPr>
              <a:xfrm>
                <a:off x="574574" y="4291875"/>
                <a:ext cx="11042851" cy="1446550"/>
              </a:xfrm>
              <a:prstGeom prst="rect">
                <a:avLst/>
              </a:prstGeom>
              <a:blipFill>
                <a:blip r:embed="rId4"/>
                <a:stretch>
                  <a:fillRect l="-1656" t="-6329" b="-10549"/>
                </a:stretch>
              </a:blipFill>
            </p:spPr>
            <p:txBody>
              <a:bodyPr/>
              <a:lstStyle/>
              <a:p>
                <a:r>
                  <a:rPr lang="en-US">
                    <a:noFill/>
                  </a:rPr>
                  <a:t> </a:t>
                </a:r>
              </a:p>
            </p:txBody>
          </p:sp>
        </mc:Fallback>
      </mc:AlternateContent>
    </p:spTree>
    <p:extLst>
      <p:ext uri="{BB962C8B-B14F-4D97-AF65-F5344CB8AC3E}">
        <p14:creationId xmlns:p14="http://schemas.microsoft.com/office/powerpoint/2010/main" val="1245287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 checks</a:t>
            </a:r>
          </a:p>
        </p:txBody>
      </p:sp>
      <p:sp>
        <p:nvSpPr>
          <p:cNvPr id="3" name="Content Placeholder 2"/>
          <p:cNvSpPr>
            <a:spLocks noGrp="1"/>
          </p:cNvSpPr>
          <p:nvPr>
            <p:ph idx="1"/>
          </p:nvPr>
        </p:nvSpPr>
        <p:spPr>
          <a:xfrm>
            <a:off x="609599" y="1142999"/>
            <a:ext cx="10972799" cy="5440362"/>
          </a:xfrm>
        </p:spPr>
        <p:txBody>
          <a:bodyPr>
            <a:normAutofit/>
          </a:bodyPr>
          <a:lstStyle/>
          <a:p>
            <a:r>
              <a:rPr lang="en-US" b="1" dirty="0">
                <a:solidFill>
                  <a:srgbClr val="0070C0"/>
                </a:solidFill>
              </a:rPr>
              <a:t>Concept checks after each lecture 	</a:t>
            </a:r>
          </a:p>
          <a:p>
            <a:pPr lvl="1"/>
            <a:r>
              <a:rPr lang="en-US" sz="2100" dirty="0"/>
              <a:t>Released by 1:30pm (30 mins after lecture). Must be done before the next lecture. </a:t>
            </a:r>
          </a:p>
          <a:p>
            <a:pPr lvl="1"/>
            <a:r>
              <a:rPr lang="en-US" sz="2100" dirty="0">
                <a:solidFill>
                  <a:srgbClr val="C00000"/>
                </a:solidFill>
              </a:rPr>
              <a:t>Simple questions to reinforce concepts taught in each class.</a:t>
            </a:r>
          </a:p>
          <a:p>
            <a:pPr lvl="1"/>
            <a:r>
              <a:rPr lang="en-US" sz="2100" dirty="0">
                <a:solidFill>
                  <a:srgbClr val="C00000"/>
                </a:solidFill>
              </a:rPr>
              <a:t>Keep you engaged and on top of the material throughout the week, so that homework becomes less of a hurdle.</a:t>
            </a:r>
          </a:p>
          <a:p>
            <a:pPr lvl="1"/>
            <a:r>
              <a:rPr lang="en-US" sz="2100" b="1" dirty="0">
                <a:solidFill>
                  <a:srgbClr val="C00000"/>
                </a:solidFill>
              </a:rPr>
              <a:t>Do them as soon as you can after lecture. Really important.</a:t>
            </a:r>
          </a:p>
          <a:p>
            <a:pPr marL="457200" lvl="1" indent="0">
              <a:buNone/>
            </a:pPr>
            <a:endParaRPr lang="en-US" sz="2100" b="1" dirty="0">
              <a:solidFill>
                <a:srgbClr val="C00000"/>
              </a:solidFill>
            </a:endParaRPr>
          </a:p>
          <a:p>
            <a:pPr marL="457200" lvl="1" indent="0">
              <a:buNone/>
            </a:pPr>
            <a:endParaRPr lang="en-US" sz="1600" b="1" dirty="0">
              <a:solidFill>
                <a:srgbClr val="FF0000"/>
              </a:solidFill>
            </a:endParaRPr>
          </a:p>
          <a:p>
            <a:r>
              <a:rPr lang="en-US" b="1" dirty="0">
                <a:solidFill>
                  <a:srgbClr val="0070C0"/>
                </a:solidFill>
              </a:rPr>
              <a:t>Important!</a:t>
            </a:r>
          </a:p>
          <a:p>
            <a:pPr lvl="1"/>
            <a:r>
              <a:rPr lang="en-US" sz="2400" dirty="0"/>
              <a:t>If you don’t submit by the due date, you won’t be able to see the solutions until at least a week later</a:t>
            </a:r>
            <a:r>
              <a:rPr lang="en-US" sz="2400" b="1" dirty="0"/>
              <a:t>. </a:t>
            </a:r>
          </a:p>
          <a:p>
            <a:pPr lvl="1"/>
            <a:r>
              <a:rPr lang="en-US" b="1" dirty="0"/>
              <a:t>S</a:t>
            </a:r>
            <a:r>
              <a:rPr lang="en-US" sz="2400" b="1" dirty="0"/>
              <a:t>ubmit, even if you don’t answer any of the questions!! You can resubmit as many times as you want before the deadline.</a:t>
            </a:r>
          </a:p>
          <a:p>
            <a:endParaRPr lang="en-US" sz="2400" b="1" dirty="0">
              <a:solidFill>
                <a:srgbClr val="0070C0"/>
              </a:solidFill>
            </a:endParaRPr>
          </a:p>
          <a:p>
            <a:pPr lvl="1"/>
            <a:endParaRPr lang="en-US" sz="2000" dirty="0"/>
          </a:p>
          <a:p>
            <a:pPr marL="0" indent="0">
              <a:buNone/>
            </a:pPr>
            <a:endParaRPr lang="en-US" sz="2800" dirty="0"/>
          </a:p>
          <a:p>
            <a:pPr lvl="1"/>
            <a:endParaRPr lang="en-US" sz="2100" dirty="0"/>
          </a:p>
        </p:txBody>
      </p:sp>
    </p:spTree>
    <p:extLst>
      <p:ext uri="{BB962C8B-B14F-4D97-AF65-F5344CB8AC3E}">
        <p14:creationId xmlns:p14="http://schemas.microsoft.com/office/powerpoint/2010/main" val="17057219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DB984-035F-4645-A898-BFB53877FD3B}"/>
              </a:ext>
            </a:extLst>
          </p:cNvPr>
          <p:cNvSpPr>
            <a:spLocks noGrp="1"/>
          </p:cNvSpPr>
          <p:nvPr>
            <p:ph type="title"/>
          </p:nvPr>
        </p:nvSpPr>
        <p:spPr/>
        <p:txBody>
          <a:bodyPr>
            <a:normAutofit/>
          </a:bodyPr>
          <a:lstStyle/>
          <a:p>
            <a:r>
              <a:rPr lang="en-US" dirty="0"/>
              <a:t>Number of Subsets – Fill in what we know</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3AF5AD3-848A-DA48-ACA1-9230AB83796F}"/>
                  </a:ext>
                </a:extLst>
              </p:cNvPr>
              <p:cNvSpPr txBox="1"/>
              <p:nvPr/>
            </p:nvSpPr>
            <p:spPr>
              <a:xfrm>
                <a:off x="419556" y="1252823"/>
                <a:ext cx="11043514" cy="4185761"/>
              </a:xfrm>
              <a:prstGeom prst="rect">
                <a:avLst/>
              </a:prstGeom>
              <a:noFill/>
            </p:spPr>
            <p:txBody>
              <a:bodyPr wrap="square" rtlCol="0">
                <a:spAutoFit/>
              </a:bodyPr>
              <a:lstStyle/>
              <a:p>
                <a:pPr>
                  <a:spcAft>
                    <a:spcPts val="600"/>
                  </a:spcAft>
                </a:pPr>
                <a:r>
                  <a:rPr lang="en-US" sz="3200" b="0" dirty="0">
                    <a:latin typeface="Candara" panose="020E0502030303020204" pitchFamily="34" charset="0"/>
                    <a:ea typeface="Helvetica" charset="0"/>
                    <a:cs typeface="Helvetica" charset="0"/>
                  </a:rPr>
                  <a:t>Consider the following process: </a:t>
                </a:r>
              </a:p>
              <a:p>
                <a:pPr marL="514350" indent="-514350">
                  <a:spcAft>
                    <a:spcPts val="600"/>
                  </a:spcAft>
                  <a:buFont typeface="+mj-lt"/>
                  <a:buAutoNum type="arabicPeriod"/>
                </a:pPr>
                <a:r>
                  <a:rPr lang="en-US" sz="2800" dirty="0">
                    <a:latin typeface="Candara" panose="020E0502030303020204" pitchFamily="34" charset="0"/>
                    <a:ea typeface="Helvetica" charset="0"/>
                    <a:cs typeface="Helvetica" charset="0"/>
                  </a:rPr>
                  <a:t>Choose an </a:t>
                </a:r>
                <a:r>
                  <a:rPr lang="en-US" sz="2800" b="1" dirty="0">
                    <a:solidFill>
                      <a:srgbClr val="C00000"/>
                    </a:solidFill>
                    <a:latin typeface="Candara" panose="020E0502030303020204" pitchFamily="34" charset="0"/>
                    <a:ea typeface="Helvetica" charset="0"/>
                    <a:cs typeface="Helvetica" charset="0"/>
                  </a:rPr>
                  <a:t>unordered</a:t>
                </a:r>
                <a:r>
                  <a:rPr lang="en-US" sz="2800" dirty="0">
                    <a:latin typeface="Candara" panose="020E0502030303020204" pitchFamily="34" charset="0"/>
                    <a:ea typeface="Helvetica" charset="0"/>
                    <a:cs typeface="Helvetica" charset="0"/>
                  </a:rPr>
                  <a:t> subset </a:t>
                </a:r>
                <a14:m>
                  <m:oMath xmlns:m="http://schemas.openxmlformats.org/officeDocument/2006/math">
                    <m:r>
                      <a:rPr lang="en-US" sz="2800" b="0" i="1" dirty="0" smtClean="0">
                        <a:solidFill>
                          <a:srgbClr val="0070C0"/>
                        </a:solidFill>
                        <a:latin typeface="Cambria Math" panose="02040503050406030204" pitchFamily="18" charset="0"/>
                      </a:rPr>
                      <m:t>𝑆</m:t>
                    </m:r>
                    <m:r>
                      <a:rPr lang="en-US" sz="2800" b="0" i="1" dirty="0" smtClean="0">
                        <a:solidFill>
                          <a:srgbClr val="0070C0"/>
                        </a:solidFill>
                        <a:latin typeface="Cambria Math" panose="02040503050406030204" pitchFamily="18" charset="0"/>
                      </a:rPr>
                      <m:t>⊆</m:t>
                    </m:r>
                    <m:d>
                      <m:dPr>
                        <m:begChr m:val="{"/>
                        <m:endChr m:val="}"/>
                        <m:ctrlPr>
                          <a:rPr lang="en-US" sz="2800" i="1">
                            <a:solidFill>
                              <a:srgbClr val="0070C0"/>
                            </a:solidFill>
                            <a:latin typeface="Cambria Math" panose="02040503050406030204" pitchFamily="18" charset="0"/>
                          </a:rPr>
                        </m:ctrlPr>
                      </m:dPr>
                      <m:e>
                        <m:r>
                          <a:rPr lang="en-US" sz="2800" i="1">
                            <a:solidFill>
                              <a:srgbClr val="0070C0"/>
                            </a:solidFill>
                            <a:latin typeface="Cambria Math" panose="02040503050406030204" pitchFamily="18" charset="0"/>
                          </a:rPr>
                          <m:t>𝐴</m:t>
                        </m:r>
                        <m:r>
                          <a:rPr lang="en-US" sz="2800" i="1">
                            <a:solidFill>
                              <a:srgbClr val="0070C0"/>
                            </a:solidFill>
                            <a:latin typeface="Cambria Math" panose="02040503050406030204" pitchFamily="18" charset="0"/>
                          </a:rPr>
                          <m:t>,</m:t>
                        </m:r>
                        <m:r>
                          <a:rPr lang="en-US" sz="2800" i="1">
                            <a:solidFill>
                              <a:srgbClr val="0070C0"/>
                            </a:solidFill>
                            <a:latin typeface="Cambria Math" panose="02040503050406030204" pitchFamily="18" charset="0"/>
                          </a:rPr>
                          <m:t>𝐵</m:t>
                        </m:r>
                        <m:r>
                          <a:rPr lang="en-US" sz="2800" i="1">
                            <a:solidFill>
                              <a:srgbClr val="0070C0"/>
                            </a:solidFill>
                            <a:latin typeface="Cambria Math" panose="02040503050406030204" pitchFamily="18" charset="0"/>
                          </a:rPr>
                          <m:t>,…,</m:t>
                        </m:r>
                        <m:r>
                          <a:rPr lang="en-US" sz="2800" i="1">
                            <a:solidFill>
                              <a:srgbClr val="0070C0"/>
                            </a:solidFill>
                            <a:latin typeface="Cambria Math" panose="02040503050406030204" pitchFamily="18" charset="0"/>
                          </a:rPr>
                          <m:t>𝑍</m:t>
                        </m:r>
                      </m:e>
                    </m:d>
                  </m:oMath>
                </a14:m>
                <a:r>
                  <a:rPr lang="en-US" sz="2800" b="0" dirty="0">
                    <a:latin typeface="Candara" panose="020E0502030303020204" pitchFamily="34" charset="0"/>
                    <a:ea typeface="Helvetica" charset="0"/>
                    <a:cs typeface="Helvetica" charset="0"/>
                  </a:rPr>
                  <a:t> of </a:t>
                </a:r>
                <a:br>
                  <a:rPr lang="en-US" sz="2800" b="0" dirty="0">
                    <a:latin typeface="Candara" panose="020E0502030303020204" pitchFamily="34" charset="0"/>
                    <a:ea typeface="Helvetica" charset="0"/>
                    <a:cs typeface="Helvetica" charset="0"/>
                  </a:rPr>
                </a:br>
                <a:r>
                  <a:rPr lang="en-US" sz="2800" dirty="0">
                    <a:latin typeface="Candara" panose="020E0502030303020204" pitchFamily="34" charset="0"/>
                    <a:ea typeface="Helvetica" charset="0"/>
                    <a:cs typeface="Helvetica" charset="0"/>
                  </a:rPr>
                  <a:t>           </a:t>
                </a:r>
                <a:r>
                  <a:rPr lang="en-US" sz="2800" b="0" dirty="0">
                    <a:latin typeface="Candara" panose="020E0502030303020204" pitchFamily="34" charset="0"/>
                    <a:ea typeface="Helvetica" charset="0"/>
                    <a:cs typeface="Helvetica" charset="0"/>
                  </a:rPr>
                  <a:t>size </a:t>
                </a:r>
                <a14:m>
                  <m:oMath xmlns:m="http://schemas.openxmlformats.org/officeDocument/2006/math">
                    <m:d>
                      <m:dPr>
                        <m:begChr m:val="|"/>
                        <m:endChr m:val="|"/>
                        <m:ctrlPr>
                          <a:rPr lang="en-US" sz="2800" b="0" i="1" dirty="0" smtClean="0">
                            <a:solidFill>
                              <a:srgbClr val="0070C0"/>
                            </a:solidFill>
                            <a:latin typeface="Cambria Math" panose="02040503050406030204" pitchFamily="18" charset="0"/>
                          </a:rPr>
                        </m:ctrlPr>
                      </m:dPr>
                      <m:e>
                        <m:r>
                          <a:rPr lang="en-US" sz="2800" i="1" dirty="0">
                            <a:solidFill>
                              <a:srgbClr val="0070C0"/>
                            </a:solidFill>
                            <a:latin typeface="Cambria Math" panose="02040503050406030204" pitchFamily="18" charset="0"/>
                          </a:rPr>
                          <m:t>𝑆</m:t>
                        </m:r>
                      </m:e>
                    </m:d>
                    <m:r>
                      <a:rPr lang="en-US" sz="2800" b="0" i="1" dirty="0" smtClean="0">
                        <a:solidFill>
                          <a:srgbClr val="0070C0"/>
                        </a:solidFill>
                        <a:latin typeface="Cambria Math" panose="02040503050406030204" pitchFamily="18" charset="0"/>
                      </a:rPr>
                      <m:t>=5. </m:t>
                    </m:r>
                  </m:oMath>
                </a14:m>
                <a:r>
                  <a:rPr lang="en-US" sz="2000" b="0" dirty="0">
                    <a:latin typeface="Candara" panose="020E0502030303020204" pitchFamily="34" charset="0"/>
                    <a:ea typeface="Helvetica" charset="0"/>
                    <a:cs typeface="Helvetica" charset="0"/>
                  </a:rPr>
                  <a:t>          e.g. </a:t>
                </a:r>
                <a14:m>
                  <m:oMath xmlns:m="http://schemas.openxmlformats.org/officeDocument/2006/math">
                    <m:r>
                      <a:rPr lang="en-US" sz="2000" i="1" dirty="0">
                        <a:solidFill>
                          <a:srgbClr val="0070C0"/>
                        </a:solidFill>
                        <a:latin typeface="Cambria Math" panose="02040503050406030204" pitchFamily="18" charset="0"/>
                      </a:rPr>
                      <m:t>𝑆</m:t>
                    </m:r>
                    <m:r>
                      <a:rPr lang="en-US" sz="2000" i="1" dirty="0">
                        <a:solidFill>
                          <a:srgbClr val="0070C0"/>
                        </a:solidFill>
                        <a:latin typeface="Cambria Math" panose="02040503050406030204" pitchFamily="18" charset="0"/>
                      </a:rPr>
                      <m:t>=</m:t>
                    </m:r>
                    <m:d>
                      <m:dPr>
                        <m:begChr m:val="{"/>
                        <m:endChr m:val="}"/>
                        <m:ctrlPr>
                          <a:rPr lang="en-US" sz="2000" i="1" dirty="0">
                            <a:solidFill>
                              <a:srgbClr val="0070C0"/>
                            </a:solidFill>
                            <a:latin typeface="Cambria Math" panose="02040503050406030204" pitchFamily="18" charset="0"/>
                          </a:rPr>
                        </m:ctrlPr>
                      </m:dPr>
                      <m:e>
                        <m:r>
                          <a:rPr lang="en-US" sz="2000" i="1" dirty="0">
                            <a:solidFill>
                              <a:srgbClr val="0070C0"/>
                            </a:solidFill>
                            <a:latin typeface="Cambria Math" panose="02040503050406030204" pitchFamily="18" charset="0"/>
                          </a:rPr>
                          <m:t>𝐴</m:t>
                        </m:r>
                        <m:r>
                          <a:rPr lang="en-US" sz="2000" i="1" dirty="0">
                            <a:solidFill>
                              <a:srgbClr val="0070C0"/>
                            </a:solidFill>
                            <a:latin typeface="Cambria Math" panose="02040503050406030204" pitchFamily="18" charset="0"/>
                          </a:rPr>
                          <m:t>,</m:t>
                        </m:r>
                        <m:r>
                          <a:rPr lang="en-US" sz="2000" i="1" dirty="0">
                            <a:solidFill>
                              <a:srgbClr val="0070C0"/>
                            </a:solidFill>
                            <a:latin typeface="Cambria Math" panose="02040503050406030204" pitchFamily="18" charset="0"/>
                          </a:rPr>
                          <m:t>𝐺</m:t>
                        </m:r>
                        <m:r>
                          <a:rPr lang="en-US" sz="2000" i="1" dirty="0">
                            <a:solidFill>
                              <a:srgbClr val="0070C0"/>
                            </a:solidFill>
                            <a:latin typeface="Cambria Math" panose="02040503050406030204" pitchFamily="18" charset="0"/>
                          </a:rPr>
                          <m:t>,</m:t>
                        </m:r>
                        <m:r>
                          <a:rPr lang="en-US" sz="2000" i="1" dirty="0">
                            <a:solidFill>
                              <a:srgbClr val="0070C0"/>
                            </a:solidFill>
                            <a:latin typeface="Cambria Math" panose="02040503050406030204" pitchFamily="18" charset="0"/>
                          </a:rPr>
                          <m:t>𝑁</m:t>
                        </m:r>
                        <m:r>
                          <a:rPr lang="en-US" sz="2000" i="1" dirty="0">
                            <a:solidFill>
                              <a:srgbClr val="0070C0"/>
                            </a:solidFill>
                            <a:latin typeface="Cambria Math" panose="02040503050406030204" pitchFamily="18" charset="0"/>
                          </a:rPr>
                          <m:t>,</m:t>
                        </m:r>
                        <m:r>
                          <a:rPr lang="en-US" sz="2000" i="1" dirty="0">
                            <a:solidFill>
                              <a:srgbClr val="0070C0"/>
                            </a:solidFill>
                            <a:latin typeface="Cambria Math" panose="02040503050406030204" pitchFamily="18" charset="0"/>
                          </a:rPr>
                          <m:t>𝑂</m:t>
                        </m:r>
                        <m:r>
                          <a:rPr lang="en-US" sz="2000" i="1" dirty="0">
                            <a:solidFill>
                              <a:srgbClr val="0070C0"/>
                            </a:solidFill>
                            <a:latin typeface="Cambria Math" panose="02040503050406030204" pitchFamily="18" charset="0"/>
                          </a:rPr>
                          <m:t>,</m:t>
                        </m:r>
                        <m:r>
                          <a:rPr lang="en-US" sz="2000" i="1" dirty="0">
                            <a:solidFill>
                              <a:srgbClr val="0070C0"/>
                            </a:solidFill>
                            <a:latin typeface="Cambria Math" panose="02040503050406030204" pitchFamily="18" charset="0"/>
                          </a:rPr>
                          <m:t>𝑇</m:t>
                        </m:r>
                      </m:e>
                    </m:d>
                  </m:oMath>
                </a14:m>
                <a:endParaRPr lang="en-US" sz="2000" dirty="0">
                  <a:solidFill>
                    <a:srgbClr val="0070C0"/>
                  </a:solidFill>
                  <a:latin typeface="Candara" panose="020E0502030303020204" pitchFamily="34" charset="0"/>
                </a:endParaRPr>
              </a:p>
              <a:p>
                <a:pPr marL="514350" indent="-514350">
                  <a:spcAft>
                    <a:spcPts val="600"/>
                  </a:spcAft>
                  <a:buFont typeface="+mj-lt"/>
                  <a:buAutoNum type="arabicPeriod"/>
                </a:pPr>
                <a:r>
                  <a:rPr lang="en-US" sz="2800" b="0" dirty="0">
                    <a:latin typeface="Candara" panose="020E0502030303020204" pitchFamily="34" charset="0"/>
                    <a:ea typeface="Helvetica" charset="0"/>
                    <a:cs typeface="Helvetica" charset="0"/>
                  </a:rPr>
                  <a:t>Choose </a:t>
                </a:r>
                <a:r>
                  <a:rPr lang="en-US" sz="2800" dirty="0">
                    <a:latin typeface="Candara" panose="020E0502030303020204" pitchFamily="34" charset="0"/>
                    <a:ea typeface="Helvetica" charset="0"/>
                    <a:cs typeface="Helvetica" charset="0"/>
                  </a:rPr>
                  <a:t>a permutation of letters in </a:t>
                </a:r>
                <a14:m>
                  <m:oMath xmlns:m="http://schemas.openxmlformats.org/officeDocument/2006/math">
                    <m:r>
                      <a:rPr lang="en-US" sz="2800" i="1" dirty="0">
                        <a:solidFill>
                          <a:srgbClr val="0070C0"/>
                        </a:solidFill>
                        <a:latin typeface="Cambria Math" panose="02040503050406030204" pitchFamily="18" charset="0"/>
                      </a:rPr>
                      <m:t>𝑆</m:t>
                    </m:r>
                  </m:oMath>
                </a14:m>
                <a:br>
                  <a:rPr lang="en-US" sz="3200" dirty="0">
                    <a:latin typeface="Candara" panose="020E0502030303020204" pitchFamily="34" charset="0"/>
                    <a:ea typeface="Helvetica" charset="0"/>
                    <a:cs typeface="Helvetica" charset="0"/>
                  </a:rPr>
                </a:br>
                <a:r>
                  <a:rPr lang="en-US" sz="2400" dirty="0">
                    <a:latin typeface="Candara" panose="020E0502030303020204" pitchFamily="34" charset="0"/>
                    <a:ea typeface="Helvetica" charset="0"/>
                    <a:cs typeface="Helvetica" charset="0"/>
                  </a:rPr>
                  <a:t>e.g., </a:t>
                </a:r>
                <a:r>
                  <a:rPr lang="en-US" sz="2400" i="1" dirty="0">
                    <a:solidFill>
                      <a:srgbClr val="0070C0"/>
                    </a:solidFill>
                  </a:rPr>
                  <a:t>TANGO, AGNOT, NAGOT, GOTAN, GOATN, NGOAT, …</a:t>
                </a:r>
                <a:r>
                  <a:rPr lang="en-US" sz="2400" dirty="0">
                    <a:latin typeface="Candara" panose="020E0502030303020204" pitchFamily="34" charset="0"/>
                    <a:ea typeface="Helvetica" charset="0"/>
                    <a:cs typeface="Helvetica" charset="0"/>
                  </a:rPr>
                  <a:t> </a:t>
                </a:r>
                <a:r>
                  <a:rPr lang="en-US" sz="2400" b="0" dirty="0">
                    <a:latin typeface="Candara" panose="020E0502030303020204" pitchFamily="34" charset="0"/>
                    <a:ea typeface="Helvetica" charset="0"/>
                    <a:cs typeface="Helvetica" charset="0"/>
                  </a:rPr>
                  <a:t>  </a:t>
                </a:r>
              </a:p>
              <a:p>
                <a:pPr>
                  <a:spcBef>
                    <a:spcPts val="600"/>
                  </a:spcBef>
                  <a:spcAft>
                    <a:spcPts val="600"/>
                  </a:spcAft>
                </a:pPr>
                <a:endParaRPr lang="en-US" sz="3200" dirty="0">
                  <a:latin typeface="Candara" panose="020E0502030303020204" pitchFamily="34" charset="0"/>
                  <a:ea typeface="Helvetica" charset="0"/>
                  <a:cs typeface="Helvetica" charset="0"/>
                </a:endParaRPr>
              </a:p>
              <a:p>
                <a:pPr>
                  <a:spcBef>
                    <a:spcPts val="600"/>
                  </a:spcBef>
                  <a:spcAft>
                    <a:spcPts val="600"/>
                  </a:spcAft>
                </a:pPr>
                <a:r>
                  <a:rPr lang="en-US" sz="3200" dirty="0">
                    <a:latin typeface="Candara" panose="020E0502030303020204" pitchFamily="34" charset="0"/>
                    <a:ea typeface="Helvetica" charset="0"/>
                    <a:cs typeface="Helvetica" charset="0"/>
                  </a:rPr>
                  <a:t>Outcome: An </a:t>
                </a:r>
                <a:r>
                  <a:rPr lang="en-US" sz="3200" b="1" dirty="0">
                    <a:solidFill>
                      <a:srgbClr val="C00000"/>
                    </a:solidFill>
                    <a:latin typeface="Candara" panose="020E0502030303020204" pitchFamily="34" charset="0"/>
                    <a:ea typeface="Helvetica" charset="0"/>
                    <a:cs typeface="Helvetica" charset="0"/>
                  </a:rPr>
                  <a:t>ordered</a:t>
                </a:r>
                <a:r>
                  <a:rPr lang="en-US" sz="3200" dirty="0">
                    <a:latin typeface="Candara" panose="020E0502030303020204" pitchFamily="34" charset="0"/>
                    <a:ea typeface="Helvetica" charset="0"/>
                    <a:cs typeface="Helvetica" charset="0"/>
                  </a:rPr>
                  <a:t> sequence of 5 distinct letters from </a:t>
                </a:r>
                <a14:m>
                  <m:oMath xmlns:m="http://schemas.openxmlformats.org/officeDocument/2006/math">
                    <m:d>
                      <m:dPr>
                        <m:begChr m:val="{"/>
                        <m:endChr m:val="}"/>
                        <m:ctrlPr>
                          <a:rPr lang="en-US" sz="3200" i="1">
                            <a:solidFill>
                              <a:srgbClr val="0070C0"/>
                            </a:solidFill>
                            <a:latin typeface="Cambria Math" panose="02040503050406030204" pitchFamily="18" charset="0"/>
                          </a:rPr>
                        </m:ctrlPr>
                      </m:dPr>
                      <m:e>
                        <m:r>
                          <a:rPr lang="en-US" sz="3200" i="1">
                            <a:solidFill>
                              <a:srgbClr val="0070C0"/>
                            </a:solidFill>
                            <a:latin typeface="Cambria Math" panose="02040503050406030204" pitchFamily="18" charset="0"/>
                          </a:rPr>
                          <m:t>𝐴</m:t>
                        </m:r>
                        <m:r>
                          <a:rPr lang="en-US" sz="3200" i="1">
                            <a:solidFill>
                              <a:srgbClr val="0070C0"/>
                            </a:solidFill>
                            <a:latin typeface="Cambria Math" panose="02040503050406030204" pitchFamily="18" charset="0"/>
                          </a:rPr>
                          <m:t>,</m:t>
                        </m:r>
                        <m:r>
                          <a:rPr lang="en-US" sz="3200" i="1">
                            <a:solidFill>
                              <a:srgbClr val="0070C0"/>
                            </a:solidFill>
                            <a:latin typeface="Cambria Math" panose="02040503050406030204" pitchFamily="18" charset="0"/>
                          </a:rPr>
                          <m:t>𝐵</m:t>
                        </m:r>
                        <m:r>
                          <a:rPr lang="en-US" sz="3200" i="1">
                            <a:solidFill>
                              <a:srgbClr val="0070C0"/>
                            </a:solidFill>
                            <a:latin typeface="Cambria Math" panose="02040503050406030204" pitchFamily="18" charset="0"/>
                          </a:rPr>
                          <m:t>,…,</m:t>
                        </m:r>
                        <m:r>
                          <a:rPr lang="en-US" sz="3200" i="1">
                            <a:solidFill>
                              <a:srgbClr val="0070C0"/>
                            </a:solidFill>
                            <a:latin typeface="Cambria Math" panose="02040503050406030204" pitchFamily="18" charset="0"/>
                          </a:rPr>
                          <m:t>𝑍</m:t>
                        </m:r>
                      </m:e>
                    </m:d>
                  </m:oMath>
                </a14:m>
                <a:endParaRPr lang="en-US" sz="3200" dirty="0">
                  <a:latin typeface="Candara" panose="020E0502030303020204" pitchFamily="34" charset="0"/>
                  <a:ea typeface="Helvetica" charset="0"/>
                  <a:cs typeface="Helvetica" charset="0"/>
                </a:endParaRPr>
              </a:p>
            </p:txBody>
          </p:sp>
        </mc:Choice>
        <mc:Fallback xmlns="">
          <p:sp>
            <p:nvSpPr>
              <p:cNvPr id="5" name="TextBox 4">
                <a:extLst>
                  <a:ext uri="{FF2B5EF4-FFF2-40B4-BE49-F238E27FC236}">
                    <a16:creationId xmlns:a16="http://schemas.microsoft.com/office/drawing/2014/main" id="{43AF5AD3-848A-DA48-ACA1-9230AB83796F}"/>
                  </a:ext>
                </a:extLst>
              </p:cNvPr>
              <p:cNvSpPr txBox="1">
                <a:spLocks noRot="1" noChangeAspect="1" noMove="1" noResize="1" noEditPoints="1" noAdjustHandles="1" noChangeArrowheads="1" noChangeShapeType="1" noTextEdit="1"/>
              </p:cNvSpPr>
              <p:nvPr/>
            </p:nvSpPr>
            <p:spPr>
              <a:xfrm>
                <a:off x="419556" y="1252823"/>
                <a:ext cx="11043514" cy="4185761"/>
              </a:xfrm>
              <a:prstGeom prst="rect">
                <a:avLst/>
              </a:prstGeom>
              <a:blipFill>
                <a:blip r:embed="rId3"/>
                <a:stretch>
                  <a:fillRect l="-1436" t="-1895"/>
                </a:stretch>
              </a:blipFill>
            </p:spPr>
            <p:txBody>
              <a:bodyPr/>
              <a:lstStyle/>
              <a:p>
                <a:r>
                  <a:rPr lang="en-US">
                    <a:noFill/>
                  </a:rPr>
                  <a:t> </a:t>
                </a:r>
              </a:p>
            </p:txBody>
          </p:sp>
        </mc:Fallback>
      </mc:AlternateContent>
      <p:grpSp>
        <p:nvGrpSpPr>
          <p:cNvPr id="6" name="Group 5" descr="???  x number of ways to permute the letters in S = number of ordered sequences of 5 distinct letters from {A…Z}">
            <a:extLst>
              <a:ext uri="{FF2B5EF4-FFF2-40B4-BE49-F238E27FC236}">
                <a16:creationId xmlns:a16="http://schemas.microsoft.com/office/drawing/2014/main" id="{F0EAAF65-42F0-7019-5E28-894311EE0423}"/>
              </a:ext>
            </a:extLst>
          </p:cNvPr>
          <p:cNvGrpSpPr/>
          <p:nvPr/>
        </p:nvGrpSpPr>
        <p:grpSpPr>
          <a:xfrm>
            <a:off x="10654547" y="1772400"/>
            <a:ext cx="1406100" cy="3741992"/>
            <a:chOff x="10654547" y="1772400"/>
            <a:chExt cx="1406100" cy="3741992"/>
          </a:xfrm>
        </p:grpSpPr>
        <p:sp>
          <p:nvSpPr>
            <p:cNvPr id="16" name="Google Shape;937;p54">
              <a:extLst>
                <a:ext uri="{FF2B5EF4-FFF2-40B4-BE49-F238E27FC236}">
                  <a16:creationId xmlns:a16="http://schemas.microsoft.com/office/drawing/2014/main" id="{BB930D2E-0896-254A-AC39-96B807C484E5}"/>
                </a:ext>
              </a:extLst>
            </p:cNvPr>
            <p:cNvSpPr txBox="1"/>
            <p:nvPr/>
          </p:nvSpPr>
          <p:spPr>
            <a:xfrm>
              <a:off x="10804488" y="2318844"/>
              <a:ext cx="941400" cy="7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dirty="0">
                  <a:latin typeface="Amatic SC"/>
                  <a:ea typeface="Amatic SC"/>
                  <a:cs typeface="Amatic SC"/>
                  <a:sym typeface="Amatic SC"/>
                </a:rPr>
                <a:t>   x</a:t>
              </a:r>
              <a:endParaRPr sz="4000" b="1" dirty="0">
                <a:latin typeface="Amatic SC"/>
                <a:ea typeface="Amatic SC"/>
                <a:cs typeface="Amatic SC"/>
                <a:sym typeface="Amatic SC"/>
              </a:endParaRPr>
            </a:p>
          </p:txBody>
        </p:sp>
        <p:sp>
          <p:nvSpPr>
            <p:cNvPr id="28" name="Google Shape;935;p54">
              <a:extLst>
                <a:ext uri="{FF2B5EF4-FFF2-40B4-BE49-F238E27FC236}">
                  <a16:creationId xmlns:a16="http://schemas.microsoft.com/office/drawing/2014/main" id="{5CC634A5-9B7E-1548-913B-3BC24EFC9383}"/>
                </a:ext>
              </a:extLst>
            </p:cNvPr>
            <p:cNvSpPr txBox="1"/>
            <p:nvPr/>
          </p:nvSpPr>
          <p:spPr>
            <a:xfrm>
              <a:off x="10804438" y="3665452"/>
              <a:ext cx="1122199" cy="7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dirty="0">
                  <a:latin typeface="Amatic SC"/>
                  <a:ea typeface="Amatic SC"/>
                  <a:cs typeface="Amatic SC"/>
                  <a:sym typeface="Amatic SC"/>
                </a:rPr>
                <a:t>   =</a:t>
              </a:r>
              <a:endParaRPr sz="4000" b="1" dirty="0">
                <a:latin typeface="Amatic SC"/>
                <a:ea typeface="Amatic SC"/>
                <a:cs typeface="Amatic SC"/>
                <a:sym typeface="Amatic SC"/>
              </a:endParaRPr>
            </a:p>
          </p:txBody>
        </p:sp>
        <p:sp>
          <p:nvSpPr>
            <p:cNvPr id="22" name="Google Shape;942;p54">
              <a:extLst>
                <a:ext uri="{FF2B5EF4-FFF2-40B4-BE49-F238E27FC236}">
                  <a16:creationId xmlns:a16="http://schemas.microsoft.com/office/drawing/2014/main" id="{5BEFA24D-72A6-3845-A454-96AB57A56F7D}"/>
                </a:ext>
                <a:ext uri="{C183D7F6-B498-43B3-948B-1728B52AA6E4}">
                  <adec:decorative xmlns:adec="http://schemas.microsoft.com/office/drawing/2017/decorative" val="1"/>
                </a:ext>
              </a:extLst>
            </p:cNvPr>
            <p:cNvSpPr txBox="1"/>
            <p:nvPr/>
          </p:nvSpPr>
          <p:spPr>
            <a:xfrm>
              <a:off x="10654547" y="4265589"/>
              <a:ext cx="1406100" cy="1248803"/>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p:sp>
          <p:nvSpPr>
            <p:cNvPr id="19" name="Google Shape;940;p54">
              <a:extLst>
                <a:ext uri="{FF2B5EF4-FFF2-40B4-BE49-F238E27FC236}">
                  <a16:creationId xmlns:a16="http://schemas.microsoft.com/office/drawing/2014/main" id="{A2CE9634-957D-844B-B7F9-4FA4B115CFC0}"/>
                </a:ext>
                <a:ext uri="{C183D7F6-B498-43B3-948B-1728B52AA6E4}">
                  <adec:decorative xmlns:adec="http://schemas.microsoft.com/office/drawing/2017/decorative" val="1"/>
                </a:ext>
              </a:extLst>
            </p:cNvPr>
            <p:cNvSpPr txBox="1"/>
            <p:nvPr/>
          </p:nvSpPr>
          <p:spPr>
            <a:xfrm>
              <a:off x="10895130" y="2957207"/>
              <a:ext cx="941400"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p:grpSp>
          <p:nvGrpSpPr>
            <p:cNvPr id="3" name="Group 2">
              <a:extLst>
                <a:ext uri="{FF2B5EF4-FFF2-40B4-BE49-F238E27FC236}">
                  <a16:creationId xmlns:a16="http://schemas.microsoft.com/office/drawing/2014/main" id="{466416B7-ACFB-0F44-B25E-137A73EE66B8}"/>
                </a:ext>
                <a:ext uri="{C183D7F6-B498-43B3-948B-1728B52AA6E4}">
                  <adec:decorative xmlns:adec="http://schemas.microsoft.com/office/drawing/2017/decorative" val="1"/>
                </a:ext>
              </a:extLst>
            </p:cNvPr>
            <p:cNvGrpSpPr/>
            <p:nvPr/>
          </p:nvGrpSpPr>
          <p:grpSpPr>
            <a:xfrm>
              <a:off x="10786181" y="1772400"/>
              <a:ext cx="1038638" cy="795604"/>
              <a:chOff x="10786181" y="1772400"/>
              <a:chExt cx="1038638" cy="795604"/>
            </a:xfrm>
          </p:grpSpPr>
          <p:sp>
            <p:nvSpPr>
              <p:cNvPr id="17" name="Google Shape;934;p54">
                <a:extLst>
                  <a:ext uri="{FF2B5EF4-FFF2-40B4-BE49-F238E27FC236}">
                    <a16:creationId xmlns:a16="http://schemas.microsoft.com/office/drawing/2014/main" id="{C55BC5B4-45CD-7949-BF91-58CA100F1414}"/>
                  </a:ext>
                </a:extLst>
              </p:cNvPr>
              <p:cNvSpPr txBox="1"/>
              <p:nvPr/>
            </p:nvSpPr>
            <p:spPr>
              <a:xfrm>
                <a:off x="10890375" y="1772400"/>
                <a:ext cx="934444"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18F624B5-674C-7E42-9D49-ECABB7446B8C}"/>
                      </a:ext>
                    </a:extLst>
                  </p:cNvPr>
                  <p:cNvSpPr/>
                  <p:nvPr/>
                </p:nvSpPr>
                <p:spPr>
                  <a:xfrm>
                    <a:off x="10786181" y="1860118"/>
                    <a:ext cx="881972" cy="707886"/>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r>
                            <m:rPr>
                              <m:nor/>
                            </m:rPr>
                            <a:rPr lang="en-US" sz="4000" dirty="0">
                              <a:solidFill>
                                <a:srgbClr val="7030A0"/>
                              </a:solidFill>
                              <a:latin typeface="Candara" panose="020E0502030303020204" pitchFamily="34" charset="0"/>
                              <a:ea typeface="Helvetica" charset="0"/>
                              <a:cs typeface="Apple Chancery" panose="03020702040506060504" pitchFamily="66" charset="-79"/>
                            </a:rPr>
                            <m:t>???</m:t>
                          </m:r>
                        </m:oMath>
                      </m:oMathPara>
                    </a14:m>
                    <a:endParaRPr lang="en-US" sz="2000" dirty="0">
                      <a:solidFill>
                        <a:srgbClr val="C00000"/>
                      </a:solidFill>
                      <a:latin typeface="Curlz MT" pitchFamily="82" charset="77"/>
                      <a:ea typeface="Helvetica" charset="0"/>
                      <a:cs typeface="Apple Chancery" panose="03020702040506060504" pitchFamily="66" charset="-79"/>
                    </a:endParaRPr>
                  </a:p>
                </p:txBody>
              </p:sp>
            </mc:Choice>
            <mc:Fallback xmlns="">
              <p:sp>
                <p:nvSpPr>
                  <p:cNvPr id="31" name="Rectangle 30">
                    <a:extLst>
                      <a:ext uri="{FF2B5EF4-FFF2-40B4-BE49-F238E27FC236}">
                        <a16:creationId xmlns:a16="http://schemas.microsoft.com/office/drawing/2014/main" id="{18F624B5-674C-7E42-9D49-ECABB7446B8C}"/>
                      </a:ext>
                    </a:extLst>
                  </p:cNvPr>
                  <p:cNvSpPr>
                    <a:spLocks noRot="1" noChangeAspect="1" noMove="1" noResize="1" noEditPoints="1" noAdjustHandles="1" noChangeArrowheads="1" noChangeShapeType="1" noTextEdit="1"/>
                  </p:cNvSpPr>
                  <p:nvPr/>
                </p:nvSpPr>
                <p:spPr>
                  <a:xfrm>
                    <a:off x="10786181" y="1860118"/>
                    <a:ext cx="881972" cy="707886"/>
                  </a:xfrm>
                  <a:prstGeom prst="rect">
                    <a:avLst/>
                  </a:prstGeom>
                  <a:blipFill>
                    <a:blip r:embed="rId5"/>
                    <a:stretch>
                      <a:fillRect/>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3BB4A6AD-E83E-AD4E-99DC-4FFD28DF1C57}"/>
                  </a:ext>
                </a:extLst>
              </p:cNvPr>
              <p:cNvSpPr/>
              <p:nvPr/>
            </p:nvSpPr>
            <p:spPr>
              <a:xfrm>
                <a:off x="3454401" y="5777138"/>
                <a:ext cx="1407565" cy="707886"/>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r>
                        <m:rPr>
                          <m:nor/>
                        </m:rPr>
                        <a:rPr lang="en-US" sz="4000" dirty="0" smtClean="0">
                          <a:solidFill>
                            <a:srgbClr val="7030A0"/>
                          </a:solidFill>
                          <a:latin typeface="Candara" panose="020E0502030303020204" pitchFamily="34" charset="0"/>
                          <a:ea typeface="Helvetica" charset="0"/>
                          <a:cs typeface="Apple Chancery" panose="03020702040506060504" pitchFamily="66" charset="-79"/>
                        </a:rPr>
                        <m:t>???</m:t>
                      </m:r>
                      <m:r>
                        <a:rPr lang="en-US" sz="4000" b="0" i="1" dirty="0" smtClean="0">
                          <a:solidFill>
                            <a:srgbClr val="7030A0"/>
                          </a:solidFill>
                          <a:latin typeface="Cambria Math" panose="02040503050406030204" pitchFamily="18" charset="0"/>
                          <a:ea typeface="Helvetica" charset="0"/>
                          <a:cs typeface="Apple Chancery" panose="03020702040506060504" pitchFamily="66" charset="-79"/>
                        </a:rPr>
                        <m:t>=</m:t>
                      </m:r>
                    </m:oMath>
                  </m:oMathPara>
                </a14:m>
                <a:endParaRPr lang="en-US" sz="2000" dirty="0">
                  <a:solidFill>
                    <a:srgbClr val="7030A0"/>
                  </a:solidFill>
                  <a:latin typeface="Curlz MT" pitchFamily="82" charset="77"/>
                  <a:ea typeface="Helvetica" charset="0"/>
                  <a:cs typeface="Apple Chancery" panose="03020702040506060504" pitchFamily="66" charset="-79"/>
                </a:endParaRPr>
              </a:p>
            </p:txBody>
          </p:sp>
        </mc:Choice>
        <mc:Fallback xmlns="">
          <p:sp>
            <p:nvSpPr>
              <p:cNvPr id="26" name="Rectangle 25">
                <a:extLst>
                  <a:ext uri="{FF2B5EF4-FFF2-40B4-BE49-F238E27FC236}">
                    <a16:creationId xmlns:a16="http://schemas.microsoft.com/office/drawing/2014/main" id="{3BB4A6AD-E83E-AD4E-99DC-4FFD28DF1C57}"/>
                  </a:ext>
                </a:extLst>
              </p:cNvPr>
              <p:cNvSpPr>
                <a:spLocks noRot="1" noChangeAspect="1" noMove="1" noResize="1" noEditPoints="1" noAdjustHandles="1" noChangeArrowheads="1" noChangeShapeType="1" noTextEdit="1"/>
              </p:cNvSpPr>
              <p:nvPr/>
            </p:nvSpPr>
            <p:spPr>
              <a:xfrm>
                <a:off x="3454401" y="5777138"/>
                <a:ext cx="1407565" cy="707886"/>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2245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1B9FC-C350-DBF6-BEF3-EE742E85C8FA}"/>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B61477EB-04B8-2932-F422-46CF7F219A33}"/>
                  </a:ext>
                </a:extLst>
              </p:cNvPr>
              <p:cNvSpPr/>
              <p:nvPr/>
            </p:nvSpPr>
            <p:spPr>
              <a:xfrm>
                <a:off x="3443717" y="5449063"/>
                <a:ext cx="4865178" cy="1248803"/>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r>
                        <m:rPr>
                          <m:nor/>
                        </m:rPr>
                        <a:rPr lang="en-US" sz="4000" dirty="0" smtClean="0">
                          <a:solidFill>
                            <a:srgbClr val="7030A0"/>
                          </a:solidFill>
                          <a:latin typeface="Candara" panose="020E0502030303020204" pitchFamily="34" charset="0"/>
                          <a:ea typeface="Helvetica" charset="0"/>
                          <a:cs typeface="Apple Chancery" panose="03020702040506060504" pitchFamily="66" charset="-79"/>
                        </a:rPr>
                        <m:t>???</m:t>
                      </m:r>
                      <m:r>
                        <a:rPr lang="en-US" sz="4000" b="0" i="1" dirty="0" smtClean="0">
                          <a:solidFill>
                            <a:srgbClr val="7030A0"/>
                          </a:solidFill>
                          <a:latin typeface="Cambria Math" panose="02040503050406030204" pitchFamily="18" charset="0"/>
                          <a:ea typeface="Helvetica" charset="0"/>
                          <a:cs typeface="Apple Chancery" panose="03020702040506060504" pitchFamily="66" charset="-79"/>
                        </a:rPr>
                        <m:t>=</m:t>
                      </m:r>
                      <m:f>
                        <m:fPr>
                          <m:ctrlPr>
                            <a:rPr lang="en-US" sz="4000" b="0" i="1" dirty="0" smtClean="0">
                              <a:solidFill>
                                <a:srgbClr val="7030A0"/>
                              </a:solidFill>
                              <a:latin typeface="Cambria Math" panose="02040503050406030204" pitchFamily="18" charset="0"/>
                              <a:ea typeface="Helvetica" charset="0"/>
                              <a:cs typeface="Apple Chancery" panose="03020702040506060504" pitchFamily="66" charset="-79"/>
                            </a:rPr>
                          </m:ctrlPr>
                        </m:fPr>
                        <m:num>
                          <m:r>
                            <a:rPr lang="en-US" sz="4000" b="0" i="1" dirty="0" smtClean="0">
                              <a:solidFill>
                                <a:srgbClr val="7030A0"/>
                              </a:solidFill>
                              <a:latin typeface="Cambria Math" panose="02040503050406030204" pitchFamily="18" charset="0"/>
                              <a:ea typeface="Helvetica" charset="0"/>
                              <a:cs typeface="Apple Chancery" panose="03020702040506060504" pitchFamily="66" charset="-79"/>
                            </a:rPr>
                            <m:t>26!</m:t>
                          </m:r>
                        </m:num>
                        <m:den>
                          <m:r>
                            <a:rPr lang="en-US" sz="4000" b="0" i="1" dirty="0" smtClean="0">
                              <a:solidFill>
                                <a:srgbClr val="7030A0"/>
                              </a:solidFill>
                              <a:latin typeface="Cambria Math" panose="02040503050406030204" pitchFamily="18" charset="0"/>
                              <a:ea typeface="Helvetica" charset="0"/>
                              <a:cs typeface="Apple Chancery" panose="03020702040506060504" pitchFamily="66" charset="-79"/>
                            </a:rPr>
                            <m:t>21!</m:t>
                          </m:r>
                          <m:r>
                            <a:rPr lang="en-US" sz="4000" b="0" i="0" dirty="0" smtClean="0">
                              <a:solidFill>
                                <a:srgbClr val="7030A0"/>
                              </a:solidFill>
                              <a:latin typeface="Cambria Math" panose="02040503050406030204" pitchFamily="18" charset="0"/>
                              <a:ea typeface="Helvetica" charset="0"/>
                              <a:cs typeface="Apple Chancery" panose="03020702040506060504" pitchFamily="66" charset="-79"/>
                            </a:rPr>
                            <m:t>5!</m:t>
                          </m:r>
                        </m:den>
                      </m:f>
                      <m:r>
                        <a:rPr lang="en-US" sz="4000" b="0" i="1" dirty="0" smtClean="0">
                          <a:solidFill>
                            <a:srgbClr val="7030A0"/>
                          </a:solidFill>
                          <a:latin typeface="Cambria Math" panose="02040503050406030204" pitchFamily="18" charset="0"/>
                          <a:ea typeface="Helvetica" charset="0"/>
                          <a:cs typeface="Apple Chancery" panose="03020702040506060504" pitchFamily="66" charset="-79"/>
                        </a:rPr>
                        <m:t>=65780</m:t>
                      </m:r>
                    </m:oMath>
                  </m:oMathPara>
                </a14:m>
                <a:endParaRPr lang="en-US" sz="2000" dirty="0">
                  <a:solidFill>
                    <a:srgbClr val="7030A0"/>
                  </a:solidFill>
                  <a:latin typeface="Curlz MT" pitchFamily="82" charset="77"/>
                  <a:ea typeface="Helvetica" charset="0"/>
                  <a:cs typeface="Apple Chancery" panose="03020702040506060504" pitchFamily="66" charset="-79"/>
                </a:endParaRPr>
              </a:p>
            </p:txBody>
          </p:sp>
        </mc:Choice>
        <mc:Fallback xmlns="">
          <p:sp>
            <p:nvSpPr>
              <p:cNvPr id="11" name="Rectangle 10">
                <a:extLst>
                  <a:ext uri="{FF2B5EF4-FFF2-40B4-BE49-F238E27FC236}">
                    <a16:creationId xmlns:a16="http://schemas.microsoft.com/office/drawing/2014/main" id="{B61477EB-04B8-2932-F422-46CF7F219A33}"/>
                  </a:ext>
                </a:extLst>
              </p:cNvPr>
              <p:cNvSpPr>
                <a:spLocks noRot="1" noChangeAspect="1" noMove="1" noResize="1" noEditPoints="1" noAdjustHandles="1" noChangeArrowheads="1" noChangeShapeType="1" noTextEdit="1"/>
              </p:cNvSpPr>
              <p:nvPr/>
            </p:nvSpPr>
            <p:spPr>
              <a:xfrm>
                <a:off x="3443717" y="5449063"/>
                <a:ext cx="4865178" cy="1248803"/>
              </a:xfrm>
              <a:prstGeom prst="rect">
                <a:avLst/>
              </a:prstGeom>
              <a:blipFill>
                <a:blip r:embed="rId3"/>
                <a:stretch>
                  <a:fillRect/>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DA1933F8-FD93-0E05-E558-BC85F2A391A1}"/>
              </a:ext>
            </a:extLst>
          </p:cNvPr>
          <p:cNvSpPr>
            <a:spLocks noGrp="1"/>
          </p:cNvSpPr>
          <p:nvPr>
            <p:ph type="title"/>
          </p:nvPr>
        </p:nvSpPr>
        <p:spPr/>
        <p:txBody>
          <a:bodyPr>
            <a:normAutofit/>
          </a:bodyPr>
          <a:lstStyle/>
          <a:p>
            <a:r>
              <a:rPr lang="en-US" dirty="0"/>
              <a:t>Number of Subsets – Fill in what we know</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3039C49-378D-1743-5649-2B5B26276C0B}"/>
                  </a:ext>
                </a:extLst>
              </p:cNvPr>
              <p:cNvSpPr txBox="1"/>
              <p:nvPr/>
            </p:nvSpPr>
            <p:spPr>
              <a:xfrm>
                <a:off x="419556" y="1252823"/>
                <a:ext cx="11043514" cy="4185761"/>
              </a:xfrm>
              <a:prstGeom prst="rect">
                <a:avLst/>
              </a:prstGeom>
              <a:noFill/>
            </p:spPr>
            <p:txBody>
              <a:bodyPr wrap="square" rtlCol="0">
                <a:spAutoFit/>
              </a:bodyPr>
              <a:lstStyle/>
              <a:p>
                <a:pPr>
                  <a:spcAft>
                    <a:spcPts val="600"/>
                  </a:spcAft>
                </a:pPr>
                <a:r>
                  <a:rPr lang="en-US" sz="3200" b="0" dirty="0">
                    <a:latin typeface="Candara" panose="020E0502030303020204" pitchFamily="34" charset="0"/>
                    <a:ea typeface="Helvetica" charset="0"/>
                    <a:cs typeface="Helvetica" charset="0"/>
                  </a:rPr>
                  <a:t>Consider the following process: </a:t>
                </a:r>
              </a:p>
              <a:p>
                <a:pPr marL="514350" indent="-514350">
                  <a:spcAft>
                    <a:spcPts val="600"/>
                  </a:spcAft>
                  <a:buFont typeface="+mj-lt"/>
                  <a:buAutoNum type="arabicPeriod"/>
                </a:pPr>
                <a:r>
                  <a:rPr lang="en-US" sz="2800" dirty="0">
                    <a:latin typeface="Candara" panose="020E0502030303020204" pitchFamily="34" charset="0"/>
                    <a:ea typeface="Helvetica" charset="0"/>
                    <a:cs typeface="Helvetica" charset="0"/>
                  </a:rPr>
                  <a:t>Choose an </a:t>
                </a:r>
                <a:r>
                  <a:rPr lang="en-US" sz="2800" b="1" dirty="0">
                    <a:solidFill>
                      <a:srgbClr val="C00000"/>
                    </a:solidFill>
                    <a:latin typeface="Candara" panose="020E0502030303020204" pitchFamily="34" charset="0"/>
                    <a:ea typeface="Helvetica" charset="0"/>
                    <a:cs typeface="Helvetica" charset="0"/>
                  </a:rPr>
                  <a:t>unordered</a:t>
                </a:r>
                <a:r>
                  <a:rPr lang="en-US" sz="2800" dirty="0">
                    <a:latin typeface="Candara" panose="020E0502030303020204" pitchFamily="34" charset="0"/>
                    <a:ea typeface="Helvetica" charset="0"/>
                    <a:cs typeface="Helvetica" charset="0"/>
                  </a:rPr>
                  <a:t> subset </a:t>
                </a:r>
                <a14:m>
                  <m:oMath xmlns:m="http://schemas.openxmlformats.org/officeDocument/2006/math">
                    <m:r>
                      <a:rPr lang="en-US" sz="2800" b="0" i="1" dirty="0" smtClean="0">
                        <a:solidFill>
                          <a:srgbClr val="0070C0"/>
                        </a:solidFill>
                        <a:latin typeface="Cambria Math" panose="02040503050406030204" pitchFamily="18" charset="0"/>
                      </a:rPr>
                      <m:t>𝑆</m:t>
                    </m:r>
                    <m:r>
                      <a:rPr lang="en-US" sz="2800" b="0" i="1" dirty="0" smtClean="0">
                        <a:solidFill>
                          <a:srgbClr val="0070C0"/>
                        </a:solidFill>
                        <a:latin typeface="Cambria Math" panose="02040503050406030204" pitchFamily="18" charset="0"/>
                      </a:rPr>
                      <m:t>⊆</m:t>
                    </m:r>
                    <m:d>
                      <m:dPr>
                        <m:begChr m:val="{"/>
                        <m:endChr m:val="}"/>
                        <m:ctrlPr>
                          <a:rPr lang="en-US" sz="2800" i="1">
                            <a:solidFill>
                              <a:srgbClr val="0070C0"/>
                            </a:solidFill>
                            <a:latin typeface="Cambria Math" panose="02040503050406030204" pitchFamily="18" charset="0"/>
                          </a:rPr>
                        </m:ctrlPr>
                      </m:dPr>
                      <m:e>
                        <m:r>
                          <a:rPr lang="en-US" sz="2800" i="1">
                            <a:solidFill>
                              <a:srgbClr val="0070C0"/>
                            </a:solidFill>
                            <a:latin typeface="Cambria Math" panose="02040503050406030204" pitchFamily="18" charset="0"/>
                          </a:rPr>
                          <m:t>𝐴</m:t>
                        </m:r>
                        <m:r>
                          <a:rPr lang="en-US" sz="2800" i="1">
                            <a:solidFill>
                              <a:srgbClr val="0070C0"/>
                            </a:solidFill>
                            <a:latin typeface="Cambria Math" panose="02040503050406030204" pitchFamily="18" charset="0"/>
                          </a:rPr>
                          <m:t>,</m:t>
                        </m:r>
                        <m:r>
                          <a:rPr lang="en-US" sz="2800" i="1">
                            <a:solidFill>
                              <a:srgbClr val="0070C0"/>
                            </a:solidFill>
                            <a:latin typeface="Cambria Math" panose="02040503050406030204" pitchFamily="18" charset="0"/>
                          </a:rPr>
                          <m:t>𝐵</m:t>
                        </m:r>
                        <m:r>
                          <a:rPr lang="en-US" sz="2800" i="1">
                            <a:solidFill>
                              <a:srgbClr val="0070C0"/>
                            </a:solidFill>
                            <a:latin typeface="Cambria Math" panose="02040503050406030204" pitchFamily="18" charset="0"/>
                          </a:rPr>
                          <m:t>,…,</m:t>
                        </m:r>
                        <m:r>
                          <a:rPr lang="en-US" sz="2800" i="1">
                            <a:solidFill>
                              <a:srgbClr val="0070C0"/>
                            </a:solidFill>
                            <a:latin typeface="Cambria Math" panose="02040503050406030204" pitchFamily="18" charset="0"/>
                          </a:rPr>
                          <m:t>𝑍</m:t>
                        </m:r>
                      </m:e>
                    </m:d>
                  </m:oMath>
                </a14:m>
                <a:r>
                  <a:rPr lang="en-US" sz="2800" b="0" dirty="0">
                    <a:latin typeface="Candara" panose="020E0502030303020204" pitchFamily="34" charset="0"/>
                    <a:ea typeface="Helvetica" charset="0"/>
                    <a:cs typeface="Helvetica" charset="0"/>
                  </a:rPr>
                  <a:t> of </a:t>
                </a:r>
                <a:br>
                  <a:rPr lang="en-US" sz="2800" b="0" dirty="0">
                    <a:latin typeface="Candara" panose="020E0502030303020204" pitchFamily="34" charset="0"/>
                    <a:ea typeface="Helvetica" charset="0"/>
                    <a:cs typeface="Helvetica" charset="0"/>
                  </a:rPr>
                </a:br>
                <a:r>
                  <a:rPr lang="en-US" sz="2800" dirty="0">
                    <a:latin typeface="Candara" panose="020E0502030303020204" pitchFamily="34" charset="0"/>
                    <a:ea typeface="Helvetica" charset="0"/>
                    <a:cs typeface="Helvetica" charset="0"/>
                  </a:rPr>
                  <a:t>           </a:t>
                </a:r>
                <a:r>
                  <a:rPr lang="en-US" sz="2800" b="0" dirty="0">
                    <a:latin typeface="Candara" panose="020E0502030303020204" pitchFamily="34" charset="0"/>
                    <a:ea typeface="Helvetica" charset="0"/>
                    <a:cs typeface="Helvetica" charset="0"/>
                  </a:rPr>
                  <a:t>size </a:t>
                </a:r>
                <a14:m>
                  <m:oMath xmlns:m="http://schemas.openxmlformats.org/officeDocument/2006/math">
                    <m:d>
                      <m:dPr>
                        <m:begChr m:val="|"/>
                        <m:endChr m:val="|"/>
                        <m:ctrlPr>
                          <a:rPr lang="en-US" sz="2800" b="0" i="1" dirty="0" smtClean="0">
                            <a:solidFill>
                              <a:srgbClr val="0070C0"/>
                            </a:solidFill>
                            <a:latin typeface="Cambria Math" panose="02040503050406030204" pitchFamily="18" charset="0"/>
                          </a:rPr>
                        </m:ctrlPr>
                      </m:dPr>
                      <m:e>
                        <m:r>
                          <a:rPr lang="en-US" sz="2800" i="1" dirty="0">
                            <a:solidFill>
                              <a:srgbClr val="0070C0"/>
                            </a:solidFill>
                            <a:latin typeface="Cambria Math" panose="02040503050406030204" pitchFamily="18" charset="0"/>
                          </a:rPr>
                          <m:t>𝑆</m:t>
                        </m:r>
                      </m:e>
                    </m:d>
                    <m:r>
                      <a:rPr lang="en-US" sz="2800" b="0" i="1" dirty="0" smtClean="0">
                        <a:solidFill>
                          <a:srgbClr val="0070C0"/>
                        </a:solidFill>
                        <a:latin typeface="Cambria Math" panose="02040503050406030204" pitchFamily="18" charset="0"/>
                      </a:rPr>
                      <m:t>=5. </m:t>
                    </m:r>
                  </m:oMath>
                </a14:m>
                <a:r>
                  <a:rPr lang="en-US" sz="2000" b="0" dirty="0">
                    <a:latin typeface="Candara" panose="020E0502030303020204" pitchFamily="34" charset="0"/>
                    <a:ea typeface="Helvetica" charset="0"/>
                    <a:cs typeface="Helvetica" charset="0"/>
                  </a:rPr>
                  <a:t>          e.g. </a:t>
                </a:r>
                <a14:m>
                  <m:oMath xmlns:m="http://schemas.openxmlformats.org/officeDocument/2006/math">
                    <m:r>
                      <a:rPr lang="en-US" sz="2000" i="1" dirty="0">
                        <a:solidFill>
                          <a:srgbClr val="0070C0"/>
                        </a:solidFill>
                        <a:latin typeface="Cambria Math" panose="02040503050406030204" pitchFamily="18" charset="0"/>
                      </a:rPr>
                      <m:t>𝑆</m:t>
                    </m:r>
                    <m:r>
                      <a:rPr lang="en-US" sz="2000" i="1" dirty="0">
                        <a:solidFill>
                          <a:srgbClr val="0070C0"/>
                        </a:solidFill>
                        <a:latin typeface="Cambria Math" panose="02040503050406030204" pitchFamily="18" charset="0"/>
                      </a:rPr>
                      <m:t>=</m:t>
                    </m:r>
                    <m:d>
                      <m:dPr>
                        <m:begChr m:val="{"/>
                        <m:endChr m:val="}"/>
                        <m:ctrlPr>
                          <a:rPr lang="en-US" sz="2000" i="1" dirty="0">
                            <a:solidFill>
                              <a:srgbClr val="0070C0"/>
                            </a:solidFill>
                            <a:latin typeface="Cambria Math" panose="02040503050406030204" pitchFamily="18" charset="0"/>
                          </a:rPr>
                        </m:ctrlPr>
                      </m:dPr>
                      <m:e>
                        <m:r>
                          <a:rPr lang="en-US" sz="2000" i="1" dirty="0">
                            <a:solidFill>
                              <a:srgbClr val="0070C0"/>
                            </a:solidFill>
                            <a:latin typeface="Cambria Math" panose="02040503050406030204" pitchFamily="18" charset="0"/>
                          </a:rPr>
                          <m:t>𝐴</m:t>
                        </m:r>
                        <m:r>
                          <a:rPr lang="en-US" sz="2000" i="1" dirty="0">
                            <a:solidFill>
                              <a:srgbClr val="0070C0"/>
                            </a:solidFill>
                            <a:latin typeface="Cambria Math" panose="02040503050406030204" pitchFamily="18" charset="0"/>
                          </a:rPr>
                          <m:t>,</m:t>
                        </m:r>
                        <m:r>
                          <a:rPr lang="en-US" sz="2000" i="1" dirty="0">
                            <a:solidFill>
                              <a:srgbClr val="0070C0"/>
                            </a:solidFill>
                            <a:latin typeface="Cambria Math" panose="02040503050406030204" pitchFamily="18" charset="0"/>
                          </a:rPr>
                          <m:t>𝐺</m:t>
                        </m:r>
                        <m:r>
                          <a:rPr lang="en-US" sz="2000" i="1" dirty="0">
                            <a:solidFill>
                              <a:srgbClr val="0070C0"/>
                            </a:solidFill>
                            <a:latin typeface="Cambria Math" panose="02040503050406030204" pitchFamily="18" charset="0"/>
                          </a:rPr>
                          <m:t>,</m:t>
                        </m:r>
                        <m:r>
                          <a:rPr lang="en-US" sz="2000" i="1" dirty="0">
                            <a:solidFill>
                              <a:srgbClr val="0070C0"/>
                            </a:solidFill>
                            <a:latin typeface="Cambria Math" panose="02040503050406030204" pitchFamily="18" charset="0"/>
                          </a:rPr>
                          <m:t>𝑁</m:t>
                        </m:r>
                        <m:r>
                          <a:rPr lang="en-US" sz="2000" i="1" dirty="0">
                            <a:solidFill>
                              <a:srgbClr val="0070C0"/>
                            </a:solidFill>
                            <a:latin typeface="Cambria Math" panose="02040503050406030204" pitchFamily="18" charset="0"/>
                          </a:rPr>
                          <m:t>,</m:t>
                        </m:r>
                        <m:r>
                          <a:rPr lang="en-US" sz="2000" i="1" dirty="0">
                            <a:solidFill>
                              <a:srgbClr val="0070C0"/>
                            </a:solidFill>
                            <a:latin typeface="Cambria Math" panose="02040503050406030204" pitchFamily="18" charset="0"/>
                          </a:rPr>
                          <m:t>𝑂</m:t>
                        </m:r>
                        <m:r>
                          <a:rPr lang="en-US" sz="2000" i="1" dirty="0">
                            <a:solidFill>
                              <a:srgbClr val="0070C0"/>
                            </a:solidFill>
                            <a:latin typeface="Cambria Math" panose="02040503050406030204" pitchFamily="18" charset="0"/>
                          </a:rPr>
                          <m:t>,</m:t>
                        </m:r>
                        <m:r>
                          <a:rPr lang="en-US" sz="2000" i="1" dirty="0">
                            <a:solidFill>
                              <a:srgbClr val="0070C0"/>
                            </a:solidFill>
                            <a:latin typeface="Cambria Math" panose="02040503050406030204" pitchFamily="18" charset="0"/>
                          </a:rPr>
                          <m:t>𝑇</m:t>
                        </m:r>
                      </m:e>
                    </m:d>
                  </m:oMath>
                </a14:m>
                <a:endParaRPr lang="en-US" sz="2000" dirty="0">
                  <a:solidFill>
                    <a:srgbClr val="0070C0"/>
                  </a:solidFill>
                  <a:latin typeface="Candara" panose="020E0502030303020204" pitchFamily="34" charset="0"/>
                </a:endParaRPr>
              </a:p>
              <a:p>
                <a:pPr marL="514350" indent="-514350">
                  <a:spcAft>
                    <a:spcPts val="600"/>
                  </a:spcAft>
                  <a:buFont typeface="+mj-lt"/>
                  <a:buAutoNum type="arabicPeriod"/>
                </a:pPr>
                <a:r>
                  <a:rPr lang="en-US" sz="2800" b="0" dirty="0">
                    <a:latin typeface="Candara" panose="020E0502030303020204" pitchFamily="34" charset="0"/>
                    <a:ea typeface="Helvetica" charset="0"/>
                    <a:cs typeface="Helvetica" charset="0"/>
                  </a:rPr>
                  <a:t>Choose </a:t>
                </a:r>
                <a:r>
                  <a:rPr lang="en-US" sz="2800" dirty="0">
                    <a:latin typeface="Candara" panose="020E0502030303020204" pitchFamily="34" charset="0"/>
                    <a:ea typeface="Helvetica" charset="0"/>
                    <a:cs typeface="Helvetica" charset="0"/>
                  </a:rPr>
                  <a:t>a permutation of letters in </a:t>
                </a:r>
                <a14:m>
                  <m:oMath xmlns:m="http://schemas.openxmlformats.org/officeDocument/2006/math">
                    <m:r>
                      <a:rPr lang="en-US" sz="2800" i="1" dirty="0">
                        <a:solidFill>
                          <a:srgbClr val="0070C0"/>
                        </a:solidFill>
                        <a:latin typeface="Cambria Math" panose="02040503050406030204" pitchFamily="18" charset="0"/>
                      </a:rPr>
                      <m:t>𝑆</m:t>
                    </m:r>
                  </m:oMath>
                </a14:m>
                <a:br>
                  <a:rPr lang="en-US" sz="3200" dirty="0">
                    <a:latin typeface="Candara" panose="020E0502030303020204" pitchFamily="34" charset="0"/>
                    <a:ea typeface="Helvetica" charset="0"/>
                    <a:cs typeface="Helvetica" charset="0"/>
                  </a:rPr>
                </a:br>
                <a:r>
                  <a:rPr lang="en-US" sz="2400" dirty="0">
                    <a:latin typeface="Candara" panose="020E0502030303020204" pitchFamily="34" charset="0"/>
                    <a:ea typeface="Helvetica" charset="0"/>
                    <a:cs typeface="Helvetica" charset="0"/>
                  </a:rPr>
                  <a:t>e.g., </a:t>
                </a:r>
                <a:r>
                  <a:rPr lang="en-US" sz="2400" i="1" dirty="0">
                    <a:solidFill>
                      <a:srgbClr val="0070C0"/>
                    </a:solidFill>
                  </a:rPr>
                  <a:t>TANGO, AGNOT, NAGOT, GOTAN, GOATN, NGOAT, …</a:t>
                </a:r>
                <a:r>
                  <a:rPr lang="en-US" sz="2400" dirty="0">
                    <a:latin typeface="Candara" panose="020E0502030303020204" pitchFamily="34" charset="0"/>
                    <a:ea typeface="Helvetica" charset="0"/>
                    <a:cs typeface="Helvetica" charset="0"/>
                  </a:rPr>
                  <a:t> </a:t>
                </a:r>
                <a:r>
                  <a:rPr lang="en-US" sz="2400" b="0" dirty="0">
                    <a:latin typeface="Candara" panose="020E0502030303020204" pitchFamily="34" charset="0"/>
                    <a:ea typeface="Helvetica" charset="0"/>
                    <a:cs typeface="Helvetica" charset="0"/>
                  </a:rPr>
                  <a:t>  </a:t>
                </a:r>
              </a:p>
              <a:p>
                <a:pPr>
                  <a:spcBef>
                    <a:spcPts val="600"/>
                  </a:spcBef>
                  <a:spcAft>
                    <a:spcPts val="600"/>
                  </a:spcAft>
                </a:pPr>
                <a:endParaRPr lang="en-US" sz="3200" dirty="0">
                  <a:latin typeface="Candara" panose="020E0502030303020204" pitchFamily="34" charset="0"/>
                  <a:ea typeface="Helvetica" charset="0"/>
                  <a:cs typeface="Helvetica" charset="0"/>
                </a:endParaRPr>
              </a:p>
              <a:p>
                <a:pPr>
                  <a:spcBef>
                    <a:spcPts val="600"/>
                  </a:spcBef>
                  <a:spcAft>
                    <a:spcPts val="600"/>
                  </a:spcAft>
                </a:pPr>
                <a:r>
                  <a:rPr lang="en-US" sz="3200" dirty="0">
                    <a:latin typeface="Candara" panose="020E0502030303020204" pitchFamily="34" charset="0"/>
                    <a:ea typeface="Helvetica" charset="0"/>
                    <a:cs typeface="Helvetica" charset="0"/>
                  </a:rPr>
                  <a:t>Outcome: An </a:t>
                </a:r>
                <a:r>
                  <a:rPr lang="en-US" sz="3200" b="1" dirty="0">
                    <a:solidFill>
                      <a:srgbClr val="C00000"/>
                    </a:solidFill>
                    <a:latin typeface="Candara" panose="020E0502030303020204" pitchFamily="34" charset="0"/>
                    <a:ea typeface="Helvetica" charset="0"/>
                    <a:cs typeface="Helvetica" charset="0"/>
                  </a:rPr>
                  <a:t>ordered</a:t>
                </a:r>
                <a:r>
                  <a:rPr lang="en-US" sz="3200" dirty="0">
                    <a:latin typeface="Candara" panose="020E0502030303020204" pitchFamily="34" charset="0"/>
                    <a:ea typeface="Helvetica" charset="0"/>
                    <a:cs typeface="Helvetica" charset="0"/>
                  </a:rPr>
                  <a:t> sequence of 5 distinct letters from </a:t>
                </a:r>
                <a14:m>
                  <m:oMath xmlns:m="http://schemas.openxmlformats.org/officeDocument/2006/math">
                    <m:d>
                      <m:dPr>
                        <m:begChr m:val="{"/>
                        <m:endChr m:val="}"/>
                        <m:ctrlPr>
                          <a:rPr lang="en-US" sz="3200" i="1">
                            <a:solidFill>
                              <a:srgbClr val="0070C0"/>
                            </a:solidFill>
                            <a:latin typeface="Cambria Math" panose="02040503050406030204" pitchFamily="18" charset="0"/>
                          </a:rPr>
                        </m:ctrlPr>
                      </m:dPr>
                      <m:e>
                        <m:r>
                          <a:rPr lang="en-US" sz="3200" i="1">
                            <a:solidFill>
                              <a:srgbClr val="0070C0"/>
                            </a:solidFill>
                            <a:latin typeface="Cambria Math" panose="02040503050406030204" pitchFamily="18" charset="0"/>
                          </a:rPr>
                          <m:t>𝐴</m:t>
                        </m:r>
                        <m:r>
                          <a:rPr lang="en-US" sz="3200" i="1">
                            <a:solidFill>
                              <a:srgbClr val="0070C0"/>
                            </a:solidFill>
                            <a:latin typeface="Cambria Math" panose="02040503050406030204" pitchFamily="18" charset="0"/>
                          </a:rPr>
                          <m:t>,</m:t>
                        </m:r>
                        <m:r>
                          <a:rPr lang="en-US" sz="3200" i="1">
                            <a:solidFill>
                              <a:srgbClr val="0070C0"/>
                            </a:solidFill>
                            <a:latin typeface="Cambria Math" panose="02040503050406030204" pitchFamily="18" charset="0"/>
                          </a:rPr>
                          <m:t>𝐵</m:t>
                        </m:r>
                        <m:r>
                          <a:rPr lang="en-US" sz="3200" i="1">
                            <a:solidFill>
                              <a:srgbClr val="0070C0"/>
                            </a:solidFill>
                            <a:latin typeface="Cambria Math" panose="02040503050406030204" pitchFamily="18" charset="0"/>
                          </a:rPr>
                          <m:t>,…,</m:t>
                        </m:r>
                        <m:r>
                          <a:rPr lang="en-US" sz="3200" i="1">
                            <a:solidFill>
                              <a:srgbClr val="0070C0"/>
                            </a:solidFill>
                            <a:latin typeface="Cambria Math" panose="02040503050406030204" pitchFamily="18" charset="0"/>
                          </a:rPr>
                          <m:t>𝑍</m:t>
                        </m:r>
                      </m:e>
                    </m:d>
                  </m:oMath>
                </a14:m>
                <a:endParaRPr lang="en-US" sz="3200" dirty="0">
                  <a:latin typeface="Candara" panose="020E0502030303020204" pitchFamily="34" charset="0"/>
                  <a:ea typeface="Helvetica" charset="0"/>
                  <a:cs typeface="Helvetica" charset="0"/>
                </a:endParaRPr>
              </a:p>
            </p:txBody>
          </p:sp>
        </mc:Choice>
        <mc:Fallback xmlns="">
          <p:sp>
            <p:nvSpPr>
              <p:cNvPr id="5" name="TextBox 4">
                <a:extLst>
                  <a:ext uri="{FF2B5EF4-FFF2-40B4-BE49-F238E27FC236}">
                    <a16:creationId xmlns:a16="http://schemas.microsoft.com/office/drawing/2014/main" id="{A3039C49-378D-1743-5649-2B5B26276C0B}"/>
                  </a:ext>
                </a:extLst>
              </p:cNvPr>
              <p:cNvSpPr txBox="1">
                <a:spLocks noRot="1" noChangeAspect="1" noMove="1" noResize="1" noEditPoints="1" noAdjustHandles="1" noChangeArrowheads="1" noChangeShapeType="1" noTextEdit="1"/>
              </p:cNvSpPr>
              <p:nvPr/>
            </p:nvSpPr>
            <p:spPr>
              <a:xfrm>
                <a:off x="419556" y="1252823"/>
                <a:ext cx="11043514" cy="4185761"/>
              </a:xfrm>
              <a:prstGeom prst="rect">
                <a:avLst/>
              </a:prstGeom>
              <a:blipFill>
                <a:blip r:embed="rId4"/>
                <a:stretch>
                  <a:fillRect l="-1436" t="-1895"/>
                </a:stretch>
              </a:blipFill>
            </p:spPr>
            <p:txBody>
              <a:bodyPr/>
              <a:lstStyle/>
              <a:p>
                <a:r>
                  <a:rPr lang="en-US">
                    <a:noFill/>
                  </a:rPr>
                  <a:t> </a:t>
                </a:r>
              </a:p>
            </p:txBody>
          </p:sp>
        </mc:Fallback>
      </mc:AlternateContent>
      <p:grpSp>
        <p:nvGrpSpPr>
          <p:cNvPr id="6" name="Group 5" descr="???  x number of ways to permute the letters in S = number of ordered sequences of 5 distinct letters from {A…Z}">
            <a:extLst>
              <a:ext uri="{FF2B5EF4-FFF2-40B4-BE49-F238E27FC236}">
                <a16:creationId xmlns:a16="http://schemas.microsoft.com/office/drawing/2014/main" id="{41833B3D-F4BD-F49D-9F3A-3CC0DFA95B9E}"/>
              </a:ext>
            </a:extLst>
          </p:cNvPr>
          <p:cNvGrpSpPr/>
          <p:nvPr/>
        </p:nvGrpSpPr>
        <p:grpSpPr>
          <a:xfrm>
            <a:off x="10654547" y="1772400"/>
            <a:ext cx="1406100" cy="3741992"/>
            <a:chOff x="10654547" y="1772400"/>
            <a:chExt cx="1406100" cy="3741992"/>
          </a:xfrm>
        </p:grpSpPr>
        <p:sp>
          <p:nvSpPr>
            <p:cNvPr id="16" name="Google Shape;937;p54">
              <a:extLst>
                <a:ext uri="{FF2B5EF4-FFF2-40B4-BE49-F238E27FC236}">
                  <a16:creationId xmlns:a16="http://schemas.microsoft.com/office/drawing/2014/main" id="{7A50A8B4-9D68-C804-72B8-B60A6585B2F8}"/>
                </a:ext>
              </a:extLst>
            </p:cNvPr>
            <p:cNvSpPr txBox="1"/>
            <p:nvPr/>
          </p:nvSpPr>
          <p:spPr>
            <a:xfrm>
              <a:off x="10804488" y="2318844"/>
              <a:ext cx="941400" cy="7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dirty="0">
                  <a:latin typeface="Amatic SC"/>
                  <a:ea typeface="Amatic SC"/>
                  <a:cs typeface="Amatic SC"/>
                  <a:sym typeface="Amatic SC"/>
                </a:rPr>
                <a:t>   x</a:t>
              </a:r>
              <a:endParaRPr sz="4000" b="1" dirty="0">
                <a:latin typeface="Amatic SC"/>
                <a:ea typeface="Amatic SC"/>
                <a:cs typeface="Amatic SC"/>
                <a:sym typeface="Amatic SC"/>
              </a:endParaRPr>
            </a:p>
          </p:txBody>
        </p:sp>
        <p:sp>
          <p:nvSpPr>
            <p:cNvPr id="28" name="Google Shape;935;p54">
              <a:extLst>
                <a:ext uri="{FF2B5EF4-FFF2-40B4-BE49-F238E27FC236}">
                  <a16:creationId xmlns:a16="http://schemas.microsoft.com/office/drawing/2014/main" id="{8FA19FA2-3B12-F198-65EB-BFAEABB069B4}"/>
                </a:ext>
              </a:extLst>
            </p:cNvPr>
            <p:cNvSpPr txBox="1"/>
            <p:nvPr/>
          </p:nvSpPr>
          <p:spPr>
            <a:xfrm>
              <a:off x="10804438" y="3665452"/>
              <a:ext cx="1122199" cy="7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dirty="0">
                  <a:latin typeface="Amatic SC"/>
                  <a:ea typeface="Amatic SC"/>
                  <a:cs typeface="Amatic SC"/>
                  <a:sym typeface="Amatic SC"/>
                </a:rPr>
                <a:t>   =</a:t>
              </a:r>
              <a:endParaRPr sz="4000" b="1" dirty="0">
                <a:latin typeface="Amatic SC"/>
                <a:ea typeface="Amatic SC"/>
                <a:cs typeface="Amatic SC"/>
                <a:sym typeface="Amatic SC"/>
              </a:endParaRPr>
            </a:p>
          </p:txBody>
        </p:sp>
        <p:sp>
          <p:nvSpPr>
            <p:cNvPr id="22" name="Google Shape;942;p54">
              <a:extLst>
                <a:ext uri="{FF2B5EF4-FFF2-40B4-BE49-F238E27FC236}">
                  <a16:creationId xmlns:a16="http://schemas.microsoft.com/office/drawing/2014/main" id="{51AB3A52-CE87-FEAF-FD4B-5321BDBDCDA5}"/>
                </a:ext>
                <a:ext uri="{C183D7F6-B498-43B3-948B-1728B52AA6E4}">
                  <adec:decorative xmlns:adec="http://schemas.microsoft.com/office/drawing/2017/decorative" val="1"/>
                </a:ext>
              </a:extLst>
            </p:cNvPr>
            <p:cNvSpPr txBox="1"/>
            <p:nvPr/>
          </p:nvSpPr>
          <p:spPr>
            <a:xfrm>
              <a:off x="10654547" y="4265589"/>
              <a:ext cx="1406100" cy="1248803"/>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p:sp>
          <p:nvSpPr>
            <p:cNvPr id="19" name="Google Shape;940;p54">
              <a:extLst>
                <a:ext uri="{FF2B5EF4-FFF2-40B4-BE49-F238E27FC236}">
                  <a16:creationId xmlns:a16="http://schemas.microsoft.com/office/drawing/2014/main" id="{70F8331E-38FC-C2ED-D1DB-D0E73AA3EB55}"/>
                </a:ext>
                <a:ext uri="{C183D7F6-B498-43B3-948B-1728B52AA6E4}">
                  <adec:decorative xmlns:adec="http://schemas.microsoft.com/office/drawing/2017/decorative" val="1"/>
                </a:ext>
              </a:extLst>
            </p:cNvPr>
            <p:cNvSpPr txBox="1"/>
            <p:nvPr/>
          </p:nvSpPr>
          <p:spPr>
            <a:xfrm>
              <a:off x="10895130" y="2957207"/>
              <a:ext cx="941400"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p:grpSp>
          <p:nvGrpSpPr>
            <p:cNvPr id="3" name="Group 2">
              <a:extLst>
                <a:ext uri="{FF2B5EF4-FFF2-40B4-BE49-F238E27FC236}">
                  <a16:creationId xmlns:a16="http://schemas.microsoft.com/office/drawing/2014/main" id="{A453F23D-B13F-77DC-F6B3-674C5FCEDD7F}"/>
                </a:ext>
                <a:ext uri="{C183D7F6-B498-43B3-948B-1728B52AA6E4}">
                  <adec:decorative xmlns:adec="http://schemas.microsoft.com/office/drawing/2017/decorative" val="1"/>
                </a:ext>
              </a:extLst>
            </p:cNvPr>
            <p:cNvGrpSpPr/>
            <p:nvPr/>
          </p:nvGrpSpPr>
          <p:grpSpPr>
            <a:xfrm>
              <a:off x="10786181" y="1772400"/>
              <a:ext cx="1038638" cy="795604"/>
              <a:chOff x="10786181" y="1772400"/>
              <a:chExt cx="1038638" cy="795604"/>
            </a:xfrm>
          </p:grpSpPr>
          <p:sp>
            <p:nvSpPr>
              <p:cNvPr id="17" name="Google Shape;934;p54">
                <a:extLst>
                  <a:ext uri="{FF2B5EF4-FFF2-40B4-BE49-F238E27FC236}">
                    <a16:creationId xmlns:a16="http://schemas.microsoft.com/office/drawing/2014/main" id="{A3A59C11-D668-8EB1-8255-6EFB54E23B6D}"/>
                  </a:ext>
                </a:extLst>
              </p:cNvPr>
              <p:cNvSpPr txBox="1"/>
              <p:nvPr/>
            </p:nvSpPr>
            <p:spPr>
              <a:xfrm>
                <a:off x="10890375" y="1772400"/>
                <a:ext cx="934444"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33C36E2A-37EC-378E-1B5C-0B9B622AB1EB}"/>
                      </a:ext>
                    </a:extLst>
                  </p:cNvPr>
                  <p:cNvSpPr/>
                  <p:nvPr/>
                </p:nvSpPr>
                <p:spPr>
                  <a:xfrm>
                    <a:off x="10786181" y="1860118"/>
                    <a:ext cx="881972" cy="707886"/>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r>
                            <m:rPr>
                              <m:nor/>
                            </m:rPr>
                            <a:rPr lang="en-US" sz="4000" dirty="0">
                              <a:solidFill>
                                <a:srgbClr val="7030A0"/>
                              </a:solidFill>
                              <a:latin typeface="Candara" panose="020E0502030303020204" pitchFamily="34" charset="0"/>
                              <a:ea typeface="Helvetica" charset="0"/>
                              <a:cs typeface="Apple Chancery" panose="03020702040506060504" pitchFamily="66" charset="-79"/>
                            </a:rPr>
                            <m:t>???</m:t>
                          </m:r>
                        </m:oMath>
                      </m:oMathPara>
                    </a14:m>
                    <a:endParaRPr lang="en-US" sz="2000" dirty="0">
                      <a:solidFill>
                        <a:srgbClr val="C00000"/>
                      </a:solidFill>
                      <a:latin typeface="Curlz MT" pitchFamily="82" charset="77"/>
                      <a:ea typeface="Helvetica" charset="0"/>
                      <a:cs typeface="Apple Chancery" panose="03020702040506060504" pitchFamily="66" charset="-79"/>
                    </a:endParaRPr>
                  </a:p>
                </p:txBody>
              </p:sp>
            </mc:Choice>
            <mc:Fallback xmlns="">
              <p:sp>
                <p:nvSpPr>
                  <p:cNvPr id="31" name="Rectangle 30">
                    <a:extLst>
                      <a:ext uri="{FF2B5EF4-FFF2-40B4-BE49-F238E27FC236}">
                        <a16:creationId xmlns:a16="http://schemas.microsoft.com/office/drawing/2014/main" id="{18F624B5-674C-7E42-9D49-ECABB7446B8C}"/>
                      </a:ext>
                    </a:extLst>
                  </p:cNvPr>
                  <p:cNvSpPr>
                    <a:spLocks noRot="1" noChangeAspect="1" noMove="1" noResize="1" noEditPoints="1" noAdjustHandles="1" noChangeArrowheads="1" noChangeShapeType="1" noTextEdit="1"/>
                  </p:cNvSpPr>
                  <p:nvPr/>
                </p:nvSpPr>
                <p:spPr>
                  <a:xfrm>
                    <a:off x="10786181" y="1860118"/>
                    <a:ext cx="881972" cy="707886"/>
                  </a:xfrm>
                  <a:prstGeom prst="rect">
                    <a:avLst/>
                  </a:prstGeom>
                  <a:blipFill>
                    <a:blip r:embed="rId5"/>
                    <a:stretch>
                      <a:fillRect/>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964C1C22-6024-FF85-E91B-8E26160B9DCD}"/>
                  </a:ext>
                </a:extLst>
              </p:cNvPr>
              <p:cNvSpPr/>
              <p:nvPr/>
            </p:nvSpPr>
            <p:spPr>
              <a:xfrm>
                <a:off x="10839884" y="4205647"/>
                <a:ext cx="1051891" cy="1244828"/>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f>
                        <m:fPr>
                          <m:ctrlPr>
                            <a:rPr lang="en-US" sz="4000" b="0" i="1" dirty="0" smtClean="0">
                              <a:solidFill>
                                <a:srgbClr val="C00000"/>
                              </a:solidFill>
                              <a:latin typeface="Cambria Math" panose="02040503050406030204" pitchFamily="18" charset="0"/>
                              <a:ea typeface="Helvetica" charset="0"/>
                              <a:cs typeface="Apple Chancery" panose="03020702040506060504" pitchFamily="66" charset="-79"/>
                            </a:rPr>
                          </m:ctrlPr>
                        </m:fPr>
                        <m:num>
                          <m:r>
                            <a:rPr lang="en-US" sz="4000" b="0" i="1" dirty="0" smtClean="0">
                              <a:solidFill>
                                <a:srgbClr val="C00000"/>
                              </a:solidFill>
                              <a:latin typeface="Cambria Math" panose="02040503050406030204" pitchFamily="18" charset="0"/>
                              <a:ea typeface="Helvetica" charset="0"/>
                              <a:cs typeface="Apple Chancery" panose="03020702040506060504" pitchFamily="66" charset="-79"/>
                            </a:rPr>
                            <m:t>26!</m:t>
                          </m:r>
                        </m:num>
                        <m:den>
                          <m:r>
                            <a:rPr lang="en-US" sz="4000" b="0" i="1" dirty="0" smtClean="0">
                              <a:solidFill>
                                <a:srgbClr val="C00000"/>
                              </a:solidFill>
                              <a:latin typeface="Cambria Math" panose="02040503050406030204" pitchFamily="18" charset="0"/>
                              <a:ea typeface="Helvetica" charset="0"/>
                              <a:cs typeface="Apple Chancery" panose="03020702040506060504" pitchFamily="66" charset="-79"/>
                            </a:rPr>
                            <m:t>21!</m:t>
                          </m:r>
                        </m:den>
                      </m:f>
                    </m:oMath>
                  </m:oMathPara>
                </a14:m>
                <a:endParaRPr lang="en-US" sz="2000" dirty="0">
                  <a:solidFill>
                    <a:srgbClr val="C00000"/>
                  </a:solidFill>
                  <a:latin typeface="Curlz MT" pitchFamily="82" charset="77"/>
                  <a:ea typeface="Helvetica" charset="0"/>
                  <a:cs typeface="Apple Chancery" panose="03020702040506060504" pitchFamily="66" charset="-79"/>
                </a:endParaRPr>
              </a:p>
            </p:txBody>
          </p:sp>
        </mc:Choice>
        <mc:Fallback xmlns="">
          <p:sp>
            <p:nvSpPr>
              <p:cNvPr id="7" name="Rectangle 6">
                <a:extLst>
                  <a:ext uri="{FF2B5EF4-FFF2-40B4-BE49-F238E27FC236}">
                    <a16:creationId xmlns:a16="http://schemas.microsoft.com/office/drawing/2014/main" id="{964C1C22-6024-FF85-E91B-8E26160B9DCD}"/>
                  </a:ext>
                </a:extLst>
              </p:cNvPr>
              <p:cNvSpPr>
                <a:spLocks noRot="1" noChangeAspect="1" noMove="1" noResize="1" noEditPoints="1" noAdjustHandles="1" noChangeArrowheads="1" noChangeShapeType="1" noTextEdit="1"/>
              </p:cNvSpPr>
              <p:nvPr/>
            </p:nvSpPr>
            <p:spPr>
              <a:xfrm>
                <a:off x="10839884" y="4205647"/>
                <a:ext cx="1051891" cy="124482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5647F9DC-47C7-B23C-6668-71D05DD9704B}"/>
                  </a:ext>
                </a:extLst>
              </p:cNvPr>
              <p:cNvSpPr/>
              <p:nvPr/>
            </p:nvSpPr>
            <p:spPr>
              <a:xfrm>
                <a:off x="11004285" y="3036944"/>
                <a:ext cx="768159" cy="707886"/>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r>
                        <a:rPr lang="en-US" sz="4000" b="0" i="1" dirty="0" smtClean="0">
                          <a:solidFill>
                            <a:srgbClr val="C00000"/>
                          </a:solidFill>
                          <a:latin typeface="Cambria Math" panose="02040503050406030204" pitchFamily="18" charset="0"/>
                          <a:ea typeface="Helvetica" charset="0"/>
                          <a:cs typeface="Apple Chancery" panose="03020702040506060504" pitchFamily="66" charset="-79"/>
                        </a:rPr>
                        <m:t>5!</m:t>
                      </m:r>
                    </m:oMath>
                  </m:oMathPara>
                </a14:m>
                <a:endParaRPr lang="en-US" sz="2000" dirty="0">
                  <a:solidFill>
                    <a:srgbClr val="C00000"/>
                  </a:solidFill>
                  <a:latin typeface="Curlz MT" pitchFamily="82" charset="77"/>
                  <a:ea typeface="Helvetica" charset="0"/>
                  <a:cs typeface="Apple Chancery" panose="03020702040506060504" pitchFamily="66" charset="-79"/>
                </a:endParaRPr>
              </a:p>
            </p:txBody>
          </p:sp>
        </mc:Choice>
        <mc:Fallback xmlns="">
          <p:sp>
            <p:nvSpPr>
              <p:cNvPr id="9" name="Rectangle 8">
                <a:extLst>
                  <a:ext uri="{FF2B5EF4-FFF2-40B4-BE49-F238E27FC236}">
                    <a16:creationId xmlns:a16="http://schemas.microsoft.com/office/drawing/2014/main" id="{5647F9DC-47C7-B23C-6668-71D05DD9704B}"/>
                  </a:ext>
                </a:extLst>
              </p:cNvPr>
              <p:cNvSpPr>
                <a:spLocks noRot="1" noChangeAspect="1" noMove="1" noResize="1" noEditPoints="1" noAdjustHandles="1" noChangeArrowheads="1" noChangeShapeType="1" noTextEdit="1"/>
              </p:cNvSpPr>
              <p:nvPr/>
            </p:nvSpPr>
            <p:spPr>
              <a:xfrm>
                <a:off x="11004285" y="3036944"/>
                <a:ext cx="768159" cy="707886"/>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207877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7EB352CA-16D1-47E3-9FE6-86C60A38D406}"/>
                  </a:ext>
                </a:extLst>
              </p:cNvPr>
              <p:cNvSpPr>
                <a:spLocks noGrp="1"/>
              </p:cNvSpPr>
              <p:nvPr>
                <p:ph type="title"/>
              </p:nvPr>
            </p:nvSpPr>
            <p:spPr/>
            <p:txBody>
              <a:bodyPr>
                <a:normAutofit/>
              </a:bodyPr>
              <a:lstStyle/>
              <a:p>
                <a:r>
                  <a:rPr lang="en-US" dirty="0"/>
                  <a:t>Number of Subsets - </a:t>
                </a:r>
                <a14:m>
                  <m:oMath xmlns:m="http://schemas.openxmlformats.org/officeDocument/2006/math">
                    <m:r>
                      <a:rPr lang="en-US" b="0" i="1" smtClean="0">
                        <a:latin typeface="Cambria Math" panose="02040503050406030204" pitchFamily="18" charset="0"/>
                      </a:rPr>
                      <m:t>𝑘</m:t>
                    </m:r>
                  </m:oMath>
                </a14:m>
                <a:r>
                  <a:rPr lang="en-US" dirty="0"/>
                  <a:t>-combination</a:t>
                </a:r>
              </a:p>
            </p:txBody>
          </p:sp>
        </mc:Choice>
        <mc:Fallback xmlns="">
          <p:sp>
            <p:nvSpPr>
              <p:cNvPr id="2" name="Title 1">
                <a:extLst>
                  <a:ext uri="{FF2B5EF4-FFF2-40B4-BE49-F238E27FC236}">
                    <a16:creationId xmlns:a16="http://schemas.microsoft.com/office/drawing/2014/main" id="{7EB352CA-16D1-47E3-9FE6-86C60A38D406}"/>
                  </a:ext>
                </a:extLst>
              </p:cNvPr>
              <p:cNvSpPr>
                <a:spLocks noGrp="1" noRot="1" noChangeAspect="1" noMove="1" noResize="1" noEditPoints="1" noAdjustHandles="1" noChangeArrowheads="1" noChangeShapeType="1" noTextEdit="1"/>
              </p:cNvSpPr>
              <p:nvPr>
                <p:ph type="title"/>
              </p:nvPr>
            </p:nvSpPr>
            <p:spPr>
              <a:blipFill>
                <a:blip r:embed="rId3"/>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8892386-3914-4B1A-9C5F-4C25B1A9ABD1}"/>
                  </a:ext>
                </a:extLst>
              </p:cNvPr>
              <p:cNvSpPr>
                <a:spLocks noGrp="1"/>
              </p:cNvSpPr>
              <p:nvPr>
                <p:ph idx="1"/>
              </p:nvPr>
            </p:nvSpPr>
            <p:spPr>
              <a:xfrm>
                <a:off x="575240" y="4077223"/>
                <a:ext cx="11187258" cy="2232137"/>
              </a:xfrm>
            </p:spPr>
            <p:txBody>
              <a:bodyPr>
                <a:normAutofit fontScale="85000" lnSpcReduction="20000"/>
              </a:bodyPr>
              <a:lstStyle/>
              <a:p>
                <a:pPr marL="0" indent="0">
                  <a:buNone/>
                </a:pPr>
                <a:r>
                  <a:rPr lang="en-US" dirty="0"/>
                  <a:t>Said out loud “n choose k” (or sometimes: “n combination k”)</a:t>
                </a:r>
              </a:p>
              <a:p>
                <a:pPr marL="0" indent="0">
                  <a:buNone/>
                </a:pPr>
                <a:r>
                  <a:rPr lang="en-US" dirty="0"/>
                  <a:t>Lots of notation:</a:t>
                </a:r>
              </a:p>
              <a:p>
                <a:pPr marL="0" indent="0">
                  <a:buNone/>
                </a:pPr>
                <a14:m>
                  <m:oMath xmlns:m="http://schemas.openxmlformats.org/officeDocument/2006/math">
                    <m:sSub>
                      <m:sSubPr>
                        <m:ctrlPr>
                          <a:rPr lang="en-US" b="0" i="1" smtClean="0">
                            <a:latin typeface="Cambria Math" panose="02040503050406030204" pitchFamily="18" charset="0"/>
                          </a:rPr>
                        </m:ctrlPr>
                      </m:sSubPr>
                      <m:e/>
                      <m:sub>
                        <m:r>
                          <a:rPr lang="en-US" b="0" i="1" smtClean="0">
                            <a:latin typeface="Cambria Math" panose="02040503050406030204" pitchFamily="18" charset="0"/>
                          </a:rPr>
                          <m:t>𝑛</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𝑘</m:t>
                        </m:r>
                      </m:sub>
                    </m:sSub>
                    <m:r>
                      <a:rPr lang="en-US" b="0" i="1" smtClean="0">
                        <a:latin typeface="Cambria Math" panose="02040503050406030204" pitchFamily="18" charset="0"/>
                      </a:rPr>
                      <m:t>   </m:t>
                    </m:r>
                  </m:oMath>
                </a14:m>
                <a:r>
                  <a:rPr lang="en-US" dirty="0"/>
                  <a:t>or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r>
                      <a:rPr lang="en-US" b="0" i="1" smtClean="0">
                        <a:latin typeface="Cambria Math" panose="02040503050406030204" pitchFamily="18" charset="0"/>
                      </a:rPr>
                      <m:t> </m:t>
                    </m:r>
                  </m:oMath>
                </a14:m>
                <a:r>
                  <a:rPr lang="en-US" dirty="0"/>
                  <a:t>or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all mean “number of size-</a:t>
                </a:r>
                <a14:m>
                  <m:oMath xmlns:m="http://schemas.openxmlformats.org/officeDocument/2006/math">
                    <m:r>
                      <a:rPr lang="en-US" b="0" i="1" smtClean="0">
                        <a:latin typeface="Cambria Math" panose="02040503050406030204" pitchFamily="18" charset="0"/>
                      </a:rPr>
                      <m:t>𝑘</m:t>
                    </m:r>
                  </m:oMath>
                </a14:m>
                <a:r>
                  <a:rPr lang="en-US" dirty="0"/>
                  <a:t> subsets of a size-</a:t>
                </a:r>
                <a14:m>
                  <m:oMath xmlns:m="http://schemas.openxmlformats.org/officeDocument/2006/math">
                    <m:r>
                      <a:rPr lang="en-US" b="0" i="1" smtClean="0">
                        <a:latin typeface="Cambria Math" panose="02040503050406030204" pitchFamily="18" charset="0"/>
                      </a:rPr>
                      <m:t>𝑛</m:t>
                    </m:r>
                  </m:oMath>
                </a14:m>
                <a:r>
                  <a:rPr lang="en-US" dirty="0"/>
                  <a:t> set.”</a:t>
                </a:r>
              </a:p>
              <a:p>
                <a:pPr marL="0" indent="0">
                  <a:buNone/>
                </a:pPr>
                <a:endParaRPr lang="en-US" dirty="0"/>
              </a:p>
              <a:p>
                <a:pPr marL="0" indent="0">
                  <a:buNone/>
                </a:pPr>
                <a:r>
                  <a:rPr lang="en-US" dirty="0"/>
                  <a:t>Edge cases: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0</m:t>
                            </m:r>
                          </m:den>
                        </m:f>
                      </m:e>
                    </m:d>
                    <m:r>
                      <a:rPr lang="en-US" b="0" i="1" smtClean="0">
                        <a:latin typeface="Cambria Math" panose="02040503050406030204" pitchFamily="18" charset="0"/>
                      </a:rPr>
                      <m:t>=1,</m:t>
                    </m:r>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𝑛</m:t>
                            </m:r>
                          </m:den>
                        </m:f>
                      </m:e>
                    </m:d>
                    <m:r>
                      <a:rPr lang="en-US" b="0" i="1" smtClean="0">
                        <a:latin typeface="Cambria Math" panose="02040503050406030204" pitchFamily="18" charset="0"/>
                      </a:rPr>
                      <m:t>=1;</m:t>
                    </m:r>
                  </m:oMath>
                </a14:m>
                <a:r>
                  <a:rPr lang="en-US" dirty="0"/>
                  <a:t> </a:t>
                </a:r>
                <a14:m>
                  <m:oMath xmlns:m="http://schemas.openxmlformats.org/officeDocument/2006/math">
                    <m:d>
                      <m:dPr>
                        <m:ctrlPr>
                          <a:rPr lang="en-US" i="1" dirty="0" smtClean="0">
                            <a:latin typeface="Cambria Math" panose="02040503050406030204" pitchFamily="18" charset="0"/>
                          </a:rPr>
                        </m:ctrlPr>
                      </m:dPr>
                      <m:e>
                        <m:f>
                          <m:fPr>
                            <m:type m:val="noBar"/>
                            <m:ctrlPr>
                              <a:rPr lang="en-US" i="1" dirty="0" smtClean="0">
                                <a:latin typeface="Cambria Math" panose="02040503050406030204" pitchFamily="18" charset="0"/>
                              </a:rPr>
                            </m:ctrlPr>
                          </m:fPr>
                          <m:num>
                            <m:r>
                              <a:rPr lang="en-US" b="0" i="1" dirty="0" smtClean="0">
                                <a:latin typeface="Cambria Math" panose="02040503050406030204" pitchFamily="18" charset="0"/>
                              </a:rPr>
                              <m:t>𝑛</m:t>
                            </m:r>
                          </m:num>
                          <m:den>
                            <m:r>
                              <a:rPr lang="en-US" b="0" i="1" dirty="0" smtClean="0">
                                <a:latin typeface="Cambria Math" panose="02040503050406030204" pitchFamily="18" charset="0"/>
                              </a:rPr>
                              <m:t>𝑘</m:t>
                            </m:r>
                          </m:den>
                        </m:f>
                      </m:e>
                    </m:d>
                    <m:r>
                      <a:rPr lang="en-US" b="0" i="0" dirty="0" smtClean="0">
                        <a:latin typeface="Cambria Math" panose="02040503050406030204" pitchFamily="18" charset="0"/>
                      </a:rPr>
                      <m:t> </m:t>
                    </m:r>
                  </m:oMath>
                </a14:m>
                <a:r>
                  <a:rPr lang="en-US" dirty="0"/>
                  <a:t>for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&lt;0</m:t>
                    </m:r>
                  </m:oMath>
                </a14:m>
                <a:r>
                  <a:rPr lang="en-US" dirty="0"/>
                  <a:t> or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&gt;</m:t>
                    </m:r>
                    <m:r>
                      <a:rPr lang="en-US" b="0" i="1" smtClean="0">
                        <a:latin typeface="Cambria Math" panose="02040503050406030204" pitchFamily="18" charset="0"/>
                      </a:rPr>
                      <m:t>𝑛</m:t>
                    </m:r>
                  </m:oMath>
                </a14:m>
                <a:r>
                  <a:rPr lang="en-US" dirty="0"/>
                  <a:t> is undefined.</a:t>
                </a:r>
              </a:p>
            </p:txBody>
          </p:sp>
        </mc:Choice>
        <mc:Fallback xmlns="">
          <p:sp>
            <p:nvSpPr>
              <p:cNvPr id="3" name="Content Placeholder 2">
                <a:extLst>
                  <a:ext uri="{FF2B5EF4-FFF2-40B4-BE49-F238E27FC236}">
                    <a16:creationId xmlns:a16="http://schemas.microsoft.com/office/drawing/2014/main" id="{78892386-3914-4B1A-9C5F-4C25B1A9ABD1}"/>
                  </a:ext>
                </a:extLst>
              </p:cNvPr>
              <p:cNvSpPr>
                <a:spLocks noGrp="1" noRot="1" noChangeAspect="1" noMove="1" noResize="1" noEditPoints="1" noAdjustHandles="1" noChangeArrowheads="1" noChangeShapeType="1" noTextEdit="1"/>
              </p:cNvSpPr>
              <p:nvPr>
                <p:ph idx="1"/>
              </p:nvPr>
            </p:nvSpPr>
            <p:spPr>
              <a:xfrm>
                <a:off x="575240" y="4077223"/>
                <a:ext cx="11187258" cy="2232137"/>
              </a:xfrm>
              <a:blipFill>
                <a:blip r:embed="rId4"/>
                <a:stretch>
                  <a:fillRect l="-1253" t="-6557" b="-3279"/>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E089EA89-5261-451A-BC0A-F9EE93E5866A}"/>
              </a:ext>
            </a:extLst>
          </p:cNvPr>
          <p:cNvGrpSpPr/>
          <p:nvPr/>
        </p:nvGrpSpPr>
        <p:grpSpPr>
          <a:xfrm>
            <a:off x="575239" y="1495862"/>
            <a:ext cx="11404728" cy="2363443"/>
            <a:chOff x="1185842" y="3429000"/>
            <a:chExt cx="6111311" cy="2054781"/>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7AD1B46-1FA9-4DC7-8442-1866D85D3C88}"/>
                    </a:ext>
                  </a:extLst>
                </p:cNvPr>
                <p:cNvSpPr/>
                <p:nvPr/>
              </p:nvSpPr>
              <p:spPr>
                <a:xfrm>
                  <a:off x="1185842" y="3429000"/>
                  <a:ext cx="6111311" cy="205478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The number of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𝒌</m:t>
                      </m:r>
                    </m:oMath>
                  </a14:m>
                  <a:r>
                    <a:rPr lang="en-US" sz="2800" b="1" dirty="0">
                      <a:latin typeface="Segoe UI Semibold" panose="020B0702040204020203" pitchFamily="34" charset="0"/>
                      <a:cs typeface="Segoe UI Semibold" panose="020B0702040204020203" pitchFamily="34" charset="0"/>
                    </a:rPr>
                    <a:t>-element subsets from a set of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𝒏</m:t>
                      </m:r>
                    </m:oMath>
                  </a14:m>
                  <a:r>
                    <a:rPr lang="en-US" sz="2800" b="1" dirty="0">
                      <a:latin typeface="Segoe UI Semibold" panose="020B0702040204020203" pitchFamily="34" charset="0"/>
                      <a:cs typeface="Segoe UI Semibold" panose="020B0702040204020203" pitchFamily="34" charset="0"/>
                    </a:rPr>
                    <a:t> distinct symbols is:</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𝑪</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𝑷</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e>
                            </m:d>
                          </m:num>
                          <m:den>
                            <m:r>
                              <a:rPr lang="en-US" sz="2800" b="1" i="1" smtClean="0">
                                <a:latin typeface="Cambria Math" panose="02040503050406030204" pitchFamily="18" charset="0"/>
                                <a:cs typeface="Segoe UI Semibold" panose="020B0702040204020203" pitchFamily="34" charset="0"/>
                              </a:rPr>
                              <m:t>𝒌</m:t>
                            </m:r>
                            <m:r>
                              <a:rPr lang="en-US" sz="2800" b="1" i="1" smtClean="0">
                                <a:latin typeface="Cambria Math" panose="02040503050406030204" pitchFamily="18" charset="0"/>
                                <a:cs typeface="Segoe UI Semibold" panose="020B0702040204020203" pitchFamily="34" charset="0"/>
                              </a:rPr>
                              <m:t>!</m:t>
                            </m:r>
                          </m:den>
                        </m:f>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𝒌</m:t>
                            </m:r>
                            <m:r>
                              <a:rPr lang="en-US" sz="2800" b="1" i="1" smtClean="0">
                                <a:latin typeface="Cambria Math" panose="02040503050406030204" pitchFamily="18" charset="0"/>
                                <a:cs typeface="Segoe UI Semibold" panose="020B0702040204020203" pitchFamily="34" charset="0"/>
                              </a:rPr>
                              <m:t>!</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e>
                            </m:d>
                            <m:r>
                              <a:rPr lang="en-US" sz="2800" b="1" i="1" smtClean="0">
                                <a:latin typeface="Cambria Math" panose="02040503050406030204" pitchFamily="18" charset="0"/>
                                <a:cs typeface="Segoe UI Semibold" panose="020B0702040204020203" pitchFamily="34" charset="0"/>
                              </a:rPr>
                              <m:t>!</m:t>
                            </m:r>
                          </m:den>
                        </m:f>
                        <m:r>
                          <a:rPr lang="en-US" sz="2800" b="1" i="1" smtClean="0">
                            <a:latin typeface="Cambria Math" panose="02040503050406030204" pitchFamily="18" charset="0"/>
                            <a:cs typeface="Segoe UI Semibold" panose="020B0702040204020203" pitchFamily="34" charset="0"/>
                          </a:rPr>
                          <m:t>=</m:t>
                        </m:r>
                        <m:d>
                          <m:dPr>
                            <m:ctrlPr>
                              <a:rPr lang="en-US" sz="2800" b="1" i="1" smtClean="0">
                                <a:solidFill>
                                  <a:schemeClr val="bg1"/>
                                </a:solidFill>
                                <a:latin typeface="Cambria Math" panose="02040503050406030204" pitchFamily="18" charset="0"/>
                              </a:rPr>
                            </m:ctrlPr>
                          </m:dPr>
                          <m:e>
                            <m:m>
                              <m:mPr>
                                <m:plcHide m:val="on"/>
                                <m:mcs>
                                  <m:mc>
                                    <m:mcPr>
                                      <m:count m:val="1"/>
                                      <m:mcJc m:val="center"/>
                                    </m:mcPr>
                                  </m:mc>
                                </m:mcs>
                                <m:ctrlPr>
                                  <a:rPr lang="en-US" sz="2800" b="1" i="1" smtClean="0">
                                    <a:solidFill>
                                      <a:schemeClr val="bg1"/>
                                    </a:solidFill>
                                    <a:latin typeface="Cambria Math" panose="02040503050406030204" pitchFamily="18" charset="0"/>
                                  </a:rPr>
                                </m:ctrlPr>
                              </m:mPr>
                              <m:mr>
                                <m:e>
                                  <m:r>
                                    <a:rPr lang="en-US" sz="2800" b="1" i="1" smtClean="0">
                                      <a:solidFill>
                                        <a:schemeClr val="bg1"/>
                                      </a:solidFill>
                                      <a:latin typeface="Cambria Math" panose="02040503050406030204" pitchFamily="18" charset="0"/>
                                    </a:rPr>
                                    <m:t>𝑛</m:t>
                                  </m:r>
                                </m:e>
                              </m:mr>
                              <m:mr>
                                <m:e>
                                  <m:r>
                                    <a:rPr lang="en-US" sz="2800" b="1" i="1" smtClean="0">
                                      <a:solidFill>
                                        <a:schemeClr val="bg1"/>
                                      </a:solidFill>
                                      <a:latin typeface="Cambria Math" panose="02040503050406030204" pitchFamily="18" charset="0"/>
                                    </a:rPr>
                                    <m:t>𝑘</m:t>
                                  </m:r>
                                </m:e>
                              </m:mr>
                            </m:m>
                          </m:e>
                        </m:d>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87AD1B46-1FA9-4DC7-8442-1866D85D3C88}"/>
                    </a:ext>
                  </a:extLst>
                </p:cNvPr>
                <p:cNvSpPr>
                  <a:spLocks noRot="1" noChangeAspect="1" noMove="1" noResize="1" noEditPoints="1" noAdjustHandles="1" noChangeArrowheads="1" noChangeShapeType="1" noTextEdit="1"/>
                </p:cNvSpPr>
                <p:nvPr/>
              </p:nvSpPr>
              <p:spPr>
                <a:xfrm>
                  <a:off x="1185842" y="3429000"/>
                  <a:ext cx="6111311" cy="2054781"/>
                </a:xfrm>
                <a:prstGeom prst="rect">
                  <a:avLst/>
                </a:prstGeom>
                <a:blipFill>
                  <a:blip r:embed="rId5"/>
                  <a:stretch>
                    <a:fillRect l="-428" r="-48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3E7CA6A0-72BF-420D-8729-E556C9BA09FF}"/>
                    </a:ext>
                  </a:extLst>
                </p:cNvPr>
                <p:cNvSpPr/>
                <p:nvPr/>
              </p:nvSpPr>
              <p:spPr>
                <a:xfrm>
                  <a:off x="1195367" y="3429001"/>
                  <a:ext cx="6101786" cy="48040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US" sz="3200" b="1" i="1" smtClean="0">
                          <a:latin typeface="Cambria Math" panose="02040503050406030204" pitchFamily="18" charset="0"/>
                          <a:cs typeface="Segoe UI Semibold" panose="020B0702040204020203" pitchFamily="34" charset="0"/>
                        </a:rPr>
                        <m:t>𝒌</m:t>
                      </m:r>
                    </m:oMath>
                  </a14:m>
                  <a:r>
                    <a:rPr lang="en-US" sz="3200" b="1" dirty="0">
                      <a:latin typeface="Segoe UI Semibold" panose="020B0702040204020203" pitchFamily="34" charset="0"/>
                      <a:cs typeface="Segoe UI Semibold" panose="020B0702040204020203" pitchFamily="34" charset="0"/>
                    </a:rPr>
                    <a:t>-combination</a:t>
                  </a:r>
                </a:p>
              </p:txBody>
            </p:sp>
          </mc:Choice>
          <mc:Fallback xmlns="">
            <p:sp>
              <p:nvSpPr>
                <p:cNvPr id="6" name="Rectangle 5">
                  <a:extLst>
                    <a:ext uri="{FF2B5EF4-FFF2-40B4-BE49-F238E27FC236}">
                      <a16:creationId xmlns:a16="http://schemas.microsoft.com/office/drawing/2014/main" id="{3E7CA6A0-72BF-420D-8729-E556C9BA09FF}"/>
                    </a:ext>
                  </a:extLst>
                </p:cNvPr>
                <p:cNvSpPr>
                  <a:spLocks noRot="1" noChangeAspect="1" noMove="1" noResize="1" noEditPoints="1" noAdjustHandles="1" noChangeArrowheads="1" noChangeShapeType="1" noTextEdit="1"/>
                </p:cNvSpPr>
                <p:nvPr/>
              </p:nvSpPr>
              <p:spPr>
                <a:xfrm>
                  <a:off x="1195367" y="3429001"/>
                  <a:ext cx="6101786" cy="480408"/>
                </a:xfrm>
                <a:prstGeom prst="rect">
                  <a:avLst/>
                </a:prstGeom>
                <a:blipFill>
                  <a:blip r:embed="rId6"/>
                  <a:stretch>
                    <a:fillRect t="-16484" b="-38462"/>
                  </a:stretch>
                </a:blipFill>
                <a:ln>
                  <a:no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B4894D16-AC71-A486-9D95-B30AD6F30378}"/>
                  </a:ext>
                </a:extLst>
              </p:cNvPr>
              <p:cNvSpPr/>
              <p:nvPr/>
            </p:nvSpPr>
            <p:spPr>
              <a:xfrm>
                <a:off x="535483" y="3975652"/>
                <a:ext cx="11444484" cy="247815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ysClr val="windowText" lastClr="000000"/>
                    </a:solidFill>
                    <a:latin typeface="Segoe UI" panose="020B0502040204020203" pitchFamily="34" charset="0"/>
                    <a:cs typeface="Segoe UI" panose="020B0502040204020203" pitchFamily="34" charset="0"/>
                  </a:rPr>
                  <a:t>Examples:</a:t>
                </a:r>
              </a:p>
              <a:p>
                <a:pPr marL="457200" indent="-457200">
                  <a:buFont typeface="Arial" panose="020B0604020202020204" pitchFamily="34" charset="0"/>
                  <a:buChar char="•"/>
                </a:pPr>
                <a:r>
                  <a:rPr lang="en-US" sz="2400" dirty="0">
                    <a:solidFill>
                      <a:sysClr val="windowText" lastClr="000000"/>
                    </a:solidFill>
                    <a:latin typeface="Segoe UI" panose="020B0502040204020203" pitchFamily="34" charset="0"/>
                    <a:cs typeface="Segoe UI" panose="020B0502040204020203" pitchFamily="34" charset="0"/>
                  </a:rPr>
                  <a:t>Selecting k people from a group of n to form a team</a:t>
                </a:r>
              </a:p>
              <a:p>
                <a:pPr marL="457200" indent="-457200">
                  <a:buFont typeface="Arial" panose="020B0604020202020204" pitchFamily="34" charset="0"/>
                  <a:buChar char="•"/>
                </a:pPr>
                <a:r>
                  <a:rPr lang="en-US" sz="2400" dirty="0">
                    <a:solidFill>
                      <a:sysClr val="windowText" lastClr="000000"/>
                    </a:solidFill>
                    <a:latin typeface="Segoe UI" panose="020B0502040204020203" pitchFamily="34" charset="0"/>
                    <a:cs typeface="Segoe UI" panose="020B0502040204020203" pitchFamily="34" charset="0"/>
                  </a:rPr>
                  <a:t>Choosing k courses from a set of n courses to take in fall quarter</a:t>
                </a:r>
              </a:p>
              <a:p>
                <a:pPr marL="457200" indent="-457200">
                  <a:buFont typeface="Arial" panose="020B0604020202020204" pitchFamily="34" charset="0"/>
                  <a:buChar char="•"/>
                </a:pPr>
                <a:r>
                  <a:rPr lang="en-US" sz="2400" dirty="0">
                    <a:solidFill>
                      <a:sysClr val="windowText" lastClr="000000"/>
                    </a:solidFill>
                    <a:latin typeface="Segoe UI" panose="020B0502040204020203" pitchFamily="34" charset="0"/>
                    <a:cs typeface="Segoe UI" panose="020B0502040204020203" pitchFamily="34" charset="0"/>
                  </a:rPr>
                  <a:t>Select 3 winners among n participants (no ordering between winners) - </a:t>
                </a:r>
                <a14:m>
                  <m:oMath xmlns:m="http://schemas.openxmlformats.org/officeDocument/2006/math">
                    <m:r>
                      <m:rPr>
                        <m:sty m:val="p"/>
                      </m:rPr>
                      <a:rPr lang="en-US" sz="2400" dirty="0" smtClean="0">
                        <a:solidFill>
                          <a:sysClr val="windowText" lastClr="000000"/>
                        </a:solidFill>
                        <a:latin typeface="Cambria Math" panose="02040503050406030204" pitchFamily="18" charset="0"/>
                        <a:cs typeface="Segoe UI" panose="020B0502040204020203" pitchFamily="34" charset="0"/>
                      </a:rPr>
                      <m:t>C</m:t>
                    </m:r>
                    <m:r>
                      <a:rPr lang="en-US" sz="2400" b="0" i="1" smtClean="0">
                        <a:solidFill>
                          <a:sysClr val="windowText" lastClr="000000"/>
                        </a:solidFill>
                        <a:latin typeface="Cambria Math" panose="02040503050406030204" pitchFamily="18" charset="0"/>
                        <a:cs typeface="Segoe UI" panose="020B0502040204020203" pitchFamily="34" charset="0"/>
                      </a:rPr>
                      <m:t>(</m:t>
                    </m:r>
                    <m:r>
                      <a:rPr lang="en-US" sz="2400" b="0" i="1" smtClean="0">
                        <a:solidFill>
                          <a:sysClr val="windowText" lastClr="000000"/>
                        </a:solidFill>
                        <a:latin typeface="Cambria Math" panose="02040503050406030204" pitchFamily="18" charset="0"/>
                        <a:cs typeface="Segoe UI" panose="020B0502040204020203" pitchFamily="34" charset="0"/>
                      </a:rPr>
                      <m:t>𝑛</m:t>
                    </m:r>
                    <m:r>
                      <a:rPr lang="en-US" sz="2400" b="0" i="1" smtClean="0">
                        <a:solidFill>
                          <a:sysClr val="windowText" lastClr="000000"/>
                        </a:solidFill>
                        <a:latin typeface="Cambria Math" panose="02040503050406030204" pitchFamily="18" charset="0"/>
                        <a:cs typeface="Segoe UI" panose="020B0502040204020203" pitchFamily="34" charset="0"/>
                      </a:rPr>
                      <m:t>, 3)</m:t>
                    </m:r>
                  </m:oMath>
                </a14:m>
                <a:endParaRPr lang="en-US" sz="2400" dirty="0">
                  <a:solidFill>
                    <a:sysClr val="windowText" lastClr="000000"/>
                  </a:solidFill>
                  <a:latin typeface="Segoe UI" panose="020B0502040204020203" pitchFamily="34" charset="0"/>
                  <a:cs typeface="Segoe UI" panose="020B0502040204020203" pitchFamily="34" charset="0"/>
                </a:endParaRPr>
              </a:p>
            </p:txBody>
          </p:sp>
        </mc:Choice>
        <mc:Fallback xmlns="">
          <p:sp>
            <p:nvSpPr>
              <p:cNvPr id="7" name="Rectangle: Rounded Corners 6">
                <a:extLst>
                  <a:ext uri="{FF2B5EF4-FFF2-40B4-BE49-F238E27FC236}">
                    <a16:creationId xmlns:a16="http://schemas.microsoft.com/office/drawing/2014/main" id="{B4894D16-AC71-A486-9D95-B30AD6F30378}"/>
                  </a:ext>
                </a:extLst>
              </p:cNvPr>
              <p:cNvSpPr>
                <a:spLocks noRot="1" noChangeAspect="1" noMove="1" noResize="1" noEditPoints="1" noAdjustHandles="1" noChangeArrowheads="1" noChangeShapeType="1" noTextEdit="1"/>
              </p:cNvSpPr>
              <p:nvPr/>
            </p:nvSpPr>
            <p:spPr>
              <a:xfrm>
                <a:off x="535483" y="3975652"/>
                <a:ext cx="11444484" cy="2478157"/>
              </a:xfrm>
              <a:prstGeom prst="roundRect">
                <a:avLst/>
              </a:prstGeom>
              <a:blipFill>
                <a:blip r:embed="rId7"/>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9461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7AE48-C6FD-4595-B540-8FA836C144CE}"/>
              </a:ext>
            </a:extLst>
          </p:cNvPr>
          <p:cNvSpPr>
            <a:spLocks noGrp="1"/>
          </p:cNvSpPr>
          <p:nvPr>
            <p:ph type="title"/>
          </p:nvPr>
        </p:nvSpPr>
        <p:spPr/>
        <p:txBody>
          <a:bodyPr/>
          <a:lstStyle/>
          <a:p>
            <a:r>
              <a:rPr lang="en-US" dirty="0"/>
              <a:t>Pause</a:t>
            </a:r>
          </a:p>
        </p:txBody>
      </p:sp>
      <p:sp>
        <p:nvSpPr>
          <p:cNvPr id="3" name="Content Placeholder 2">
            <a:extLst>
              <a:ext uri="{FF2B5EF4-FFF2-40B4-BE49-F238E27FC236}">
                <a16:creationId xmlns:a16="http://schemas.microsoft.com/office/drawing/2014/main" id="{708FA977-BD3C-474A-B35F-3A5E4ED9549B}"/>
              </a:ext>
            </a:extLst>
          </p:cNvPr>
          <p:cNvSpPr>
            <a:spLocks noGrp="1"/>
          </p:cNvSpPr>
          <p:nvPr>
            <p:ph idx="1"/>
          </p:nvPr>
        </p:nvSpPr>
        <p:spPr/>
        <p:txBody>
          <a:bodyPr/>
          <a:lstStyle/>
          <a:p>
            <a:r>
              <a:rPr lang="en-US" dirty="0"/>
              <a:t>Questions in combinatorics and probability are often dense. A single word can totally change the answer. Does order matter or not? Are repeats allowed or not? What makes two things “count the same” or “count as different”?</a:t>
            </a:r>
          </a:p>
          <a:p>
            <a:r>
              <a:rPr lang="en-US" dirty="0"/>
              <a:t>Let’s look for some keywords</a:t>
            </a:r>
          </a:p>
          <a:p>
            <a:endParaRPr lang="en-US" dirty="0"/>
          </a:p>
        </p:txBody>
      </p:sp>
    </p:spTree>
    <p:extLst>
      <p:ext uri="{BB962C8B-B14F-4D97-AF65-F5344CB8AC3E}">
        <p14:creationId xmlns:p14="http://schemas.microsoft.com/office/powerpoint/2010/main" val="5885607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7AE48-C6FD-4595-B540-8FA836C144CE}"/>
              </a:ext>
            </a:extLst>
          </p:cNvPr>
          <p:cNvSpPr>
            <a:spLocks noGrp="1"/>
          </p:cNvSpPr>
          <p:nvPr>
            <p:ph type="title"/>
          </p:nvPr>
        </p:nvSpPr>
        <p:spPr/>
        <p:txBody>
          <a:bodyPr/>
          <a:lstStyle/>
          <a:p>
            <a:r>
              <a:rPr lang="en-US" dirty="0"/>
              <a:t>Pause – looking for keywords!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08FA977-BD3C-474A-B35F-3A5E4ED9549B}"/>
                  </a:ext>
                </a:extLst>
              </p:cNvPr>
              <p:cNvSpPr>
                <a:spLocks noGrp="1"/>
              </p:cNvSpPr>
              <p:nvPr>
                <p:ph idx="1"/>
              </p:nvPr>
            </p:nvSpPr>
            <p:spPr/>
            <p:txBody>
              <a:bodyPr/>
              <a:lstStyle/>
              <a:p>
                <a:r>
                  <a:rPr lang="en-US" b="1" dirty="0"/>
                  <a:t>How many length 5 sequences are there consisting of </a:t>
                </a:r>
                <a:r>
                  <a:rPr lang="en-US" b="1" u="sng" dirty="0"/>
                  <a:t>distinct</a:t>
                </a:r>
                <a:r>
                  <a:rPr lang="en-US" b="1" dirty="0"/>
                  <a:t> elements of </a:t>
                </a:r>
                <a14:m>
                  <m:oMath xmlns:m="http://schemas.openxmlformats.org/officeDocument/2006/math">
                    <m:d>
                      <m:dPr>
                        <m:begChr m:val="{"/>
                        <m:endChr m:val="}"/>
                        <m:ctrlPr>
                          <a:rPr lang="en-US" b="1" i="1">
                            <a:latin typeface="Cambria Math" panose="02040503050406030204" pitchFamily="18" charset="0"/>
                          </a:rPr>
                        </m:ctrlPr>
                      </m:dPr>
                      <m:e>
                        <m:r>
                          <a:rPr lang="en-US" b="1" i="1">
                            <a:latin typeface="Cambria Math" panose="02040503050406030204" pitchFamily="18" charset="0"/>
                          </a:rPr>
                          <m:t>𝑨</m:t>
                        </m:r>
                        <m:r>
                          <a:rPr lang="en-US" b="1" i="1">
                            <a:latin typeface="Cambria Math" panose="02040503050406030204" pitchFamily="18" charset="0"/>
                          </a:rPr>
                          <m:t>,</m:t>
                        </m:r>
                        <m:r>
                          <a:rPr lang="en-US" b="1" i="1">
                            <a:latin typeface="Cambria Math" panose="02040503050406030204" pitchFamily="18" charset="0"/>
                          </a:rPr>
                          <m:t>𝑩</m:t>
                        </m:r>
                        <m:r>
                          <a:rPr lang="en-US" b="1" i="1">
                            <a:latin typeface="Cambria Math" panose="02040503050406030204" pitchFamily="18" charset="0"/>
                          </a:rPr>
                          <m:t>,</m:t>
                        </m:r>
                        <m:r>
                          <a:rPr lang="en-US" b="1" i="1">
                            <a:latin typeface="Cambria Math" panose="02040503050406030204" pitchFamily="18" charset="0"/>
                          </a:rPr>
                          <m:t>𝑪</m:t>
                        </m:r>
                        <m:r>
                          <a:rPr lang="en-US" b="1" i="1">
                            <a:latin typeface="Cambria Math" panose="02040503050406030204" pitchFamily="18" charset="0"/>
                          </a:rPr>
                          <m:t>, …, </m:t>
                        </m:r>
                        <m:r>
                          <a:rPr lang="en-US" b="1" i="1">
                            <a:latin typeface="Cambria Math" panose="02040503050406030204" pitchFamily="18" charset="0"/>
                          </a:rPr>
                          <m:t>𝒁</m:t>
                        </m:r>
                      </m:e>
                    </m:d>
                  </m:oMath>
                </a14:m>
                <a:r>
                  <a:rPr lang="en-US" b="1" dirty="0"/>
                  <a:t> ?</a:t>
                </a:r>
              </a:p>
              <a:p>
                <a:endParaRPr lang="en-US" b="1" dirty="0"/>
              </a:p>
              <a:p>
                <a:endParaRPr lang="en-US" b="1" dirty="0"/>
              </a:p>
              <a:p>
                <a:endParaRPr lang="en-US" b="1" dirty="0"/>
              </a:p>
              <a:p>
                <a:endParaRPr lang="en-US" b="1" dirty="0"/>
              </a:p>
              <a:p>
                <a:endParaRPr lang="en-US" b="1" dirty="0"/>
              </a:p>
              <a:p>
                <a:endParaRPr lang="en-US" b="1" dirty="0"/>
              </a:p>
            </p:txBody>
          </p:sp>
        </mc:Choice>
        <mc:Fallback xmlns="">
          <p:sp>
            <p:nvSpPr>
              <p:cNvPr id="3" name="Content Placeholder 2">
                <a:extLst>
                  <a:ext uri="{FF2B5EF4-FFF2-40B4-BE49-F238E27FC236}">
                    <a16:creationId xmlns:a16="http://schemas.microsoft.com/office/drawing/2014/main" id="{708FA977-BD3C-474A-B35F-3A5E4ED9549B}"/>
                  </a:ext>
                </a:extLst>
              </p:cNvPr>
              <p:cNvSpPr>
                <a:spLocks noGrp="1" noRot="1" noChangeAspect="1" noMove="1" noResize="1" noEditPoints="1" noAdjustHandles="1" noChangeArrowheads="1" noChangeShapeType="1" noTextEdit="1"/>
              </p:cNvSpPr>
              <p:nvPr>
                <p:ph idx="1"/>
              </p:nvPr>
            </p:nvSpPr>
            <p:spPr>
              <a:blipFill>
                <a:blip r:embed="rId2"/>
                <a:stretch>
                  <a:fillRect l="-708" t="-2138" r="-7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AD7E4D8-A8B5-4425-A5D3-0A8209526171}"/>
                  </a:ext>
                </a:extLst>
              </p:cNvPr>
              <p:cNvSpPr txBox="1"/>
              <p:nvPr/>
            </p:nvSpPr>
            <p:spPr>
              <a:xfrm>
                <a:off x="575239" y="2316949"/>
                <a:ext cx="11616761" cy="2308324"/>
              </a:xfrm>
              <a:prstGeom prst="rect">
                <a:avLst/>
              </a:prstGeom>
              <a:noFill/>
            </p:spPr>
            <p:txBody>
              <a:bodyPr wrap="square" rtlCol="0">
                <a:spAutoFit/>
              </a:bodyPr>
              <a:lstStyle/>
              <a:p>
                <a:r>
                  <a:rPr lang="en-US" sz="2400" b="1" dirty="0">
                    <a:solidFill>
                      <a:schemeClr val="accent2">
                        <a:lumMod val="50000"/>
                      </a:schemeClr>
                    </a:solidFill>
                    <a:latin typeface="Segoe UI Semilight" panose="020B0402040204020203" pitchFamily="34" charset="0"/>
                    <a:cs typeface="Segoe UI Semilight" panose="020B0402040204020203" pitchFamily="34" charset="0"/>
                  </a:rPr>
                  <a:t>Sequences </a:t>
                </a:r>
                <a:r>
                  <a:rPr lang="en-US" sz="2400" dirty="0">
                    <a:solidFill>
                      <a:schemeClr val="accent2">
                        <a:lumMod val="50000"/>
                      </a:schemeClr>
                    </a:solidFill>
                    <a:latin typeface="Segoe UI Semilight" panose="020B0402040204020203" pitchFamily="34" charset="0"/>
                    <a:cs typeface="Segoe UI Semilight" panose="020B0402040204020203" pitchFamily="34" charset="0"/>
                  </a:rPr>
                  <a:t>implies that order matters – </a:t>
                </a:r>
                <a14:m>
                  <m:oMath xmlns:m="http://schemas.openxmlformats.org/officeDocument/2006/math">
                    <m:r>
                      <a:rPr lang="en-US" sz="2400" b="0" i="1" smtClean="0">
                        <a:solidFill>
                          <a:schemeClr val="accent2">
                            <a:lumMod val="50000"/>
                          </a:schemeClr>
                        </a:solidFill>
                        <a:latin typeface="Cambria Math" panose="02040503050406030204" pitchFamily="18" charset="0"/>
                      </a:rPr>
                      <m:t>(</m:t>
                    </m:r>
                    <m:r>
                      <a:rPr lang="en-US" sz="2400" b="0" i="1" smtClean="0">
                        <a:solidFill>
                          <a:schemeClr val="accent2">
                            <a:lumMod val="50000"/>
                          </a:schemeClr>
                        </a:solidFill>
                        <a:latin typeface="Cambria Math" panose="02040503050406030204" pitchFamily="18" charset="0"/>
                      </a:rPr>
                      <m:t>𝐴</m:t>
                    </m:r>
                    <m:r>
                      <a:rPr lang="en-US" sz="2400" b="0" i="1" smtClean="0">
                        <a:solidFill>
                          <a:schemeClr val="accent2">
                            <a:lumMod val="50000"/>
                          </a:schemeClr>
                        </a:solidFill>
                        <a:latin typeface="Cambria Math" panose="02040503050406030204" pitchFamily="18" charset="0"/>
                      </a:rPr>
                      <m:t>,</m:t>
                    </m:r>
                    <m:r>
                      <a:rPr lang="en-US" sz="2400" b="0" i="1" smtClean="0">
                        <a:solidFill>
                          <a:schemeClr val="accent2">
                            <a:lumMod val="50000"/>
                          </a:schemeClr>
                        </a:solidFill>
                        <a:latin typeface="Cambria Math" panose="02040503050406030204" pitchFamily="18" charset="0"/>
                      </a:rPr>
                      <m:t>𝐵</m:t>
                    </m:r>
                    <m:r>
                      <a:rPr lang="en-US" sz="2400" b="0" i="1" smtClean="0">
                        <a:solidFill>
                          <a:schemeClr val="accent2">
                            <a:lumMod val="50000"/>
                          </a:schemeClr>
                        </a:solidFill>
                        <a:latin typeface="Cambria Math" panose="02040503050406030204" pitchFamily="18" charset="0"/>
                      </a:rPr>
                      <m:t>,</m:t>
                    </m:r>
                    <m:r>
                      <a:rPr lang="en-US" sz="2400" b="0" i="1" smtClean="0">
                        <a:solidFill>
                          <a:schemeClr val="accent2">
                            <a:lumMod val="50000"/>
                          </a:schemeClr>
                        </a:solidFill>
                        <a:latin typeface="Cambria Math" panose="02040503050406030204" pitchFamily="18" charset="0"/>
                      </a:rPr>
                      <m:t>𝐶</m:t>
                    </m:r>
                    <m:r>
                      <a:rPr lang="en-US" sz="2400" b="0" i="1" smtClean="0">
                        <a:solidFill>
                          <a:schemeClr val="accent2">
                            <a:lumMod val="50000"/>
                          </a:schemeClr>
                        </a:solidFill>
                        <a:latin typeface="Cambria Math" panose="02040503050406030204" pitchFamily="18" charset="0"/>
                      </a:rPr>
                      <m:t>)</m:t>
                    </m:r>
                  </m:oMath>
                </a14:m>
                <a:r>
                  <a:rPr lang="en-US" sz="2400" b="1" dirty="0">
                    <a:solidFill>
                      <a:schemeClr val="accent2">
                        <a:lumMod val="50000"/>
                      </a:schemeClr>
                    </a:solidFill>
                    <a:latin typeface="Segoe UI Semilight" panose="020B0402040204020203" pitchFamily="34" charset="0"/>
                    <a:cs typeface="Segoe UI Semilight" panose="020B0402040204020203" pitchFamily="34" charset="0"/>
                  </a:rPr>
                  <a:t> </a:t>
                </a:r>
                <a:r>
                  <a:rPr lang="en-US" sz="2400" dirty="0">
                    <a:solidFill>
                      <a:schemeClr val="accent2">
                        <a:lumMod val="50000"/>
                      </a:schemeClr>
                    </a:solidFill>
                    <a:latin typeface="Segoe UI Semilight" panose="020B0402040204020203" pitchFamily="34" charset="0"/>
                    <a:cs typeface="Segoe UI Semilight" panose="020B0402040204020203" pitchFamily="34" charset="0"/>
                  </a:rPr>
                  <a:t>and (B,A,C) are different.</a:t>
                </a:r>
              </a:p>
              <a:p>
                <a:r>
                  <a:rPr lang="en-US" sz="2400" b="1" dirty="0">
                    <a:solidFill>
                      <a:schemeClr val="accent2">
                        <a:lumMod val="50000"/>
                      </a:schemeClr>
                    </a:solidFill>
                    <a:latin typeface="Segoe UI Semilight" panose="020B0402040204020203" pitchFamily="34" charset="0"/>
                    <a:cs typeface="Segoe UI Semilight" panose="020B0402040204020203" pitchFamily="34" charset="0"/>
                  </a:rPr>
                  <a:t>Distinct </a:t>
                </a:r>
                <a:r>
                  <a:rPr lang="en-US" sz="2400" dirty="0">
                    <a:solidFill>
                      <a:schemeClr val="accent2">
                        <a:lumMod val="50000"/>
                      </a:schemeClr>
                    </a:solidFill>
                    <a:latin typeface="Segoe UI Semilight" panose="020B0402040204020203" pitchFamily="34" charset="0"/>
                    <a:cs typeface="Segoe UI Semilight" panose="020B0402040204020203" pitchFamily="34" charset="0"/>
                  </a:rPr>
                  <a:t>implies that you can’t repeat elements (A,B,A) doesn’t count.</a:t>
                </a:r>
              </a:p>
              <a:p>
                <a:endParaRPr lang="en-US" sz="2400" b="1" dirty="0">
                  <a:solidFill>
                    <a:schemeClr val="accent2">
                      <a:lumMod val="50000"/>
                    </a:schemeClr>
                  </a:solidFill>
                  <a:latin typeface="Segoe UI Semilight" panose="020B0402040204020203" pitchFamily="34" charset="0"/>
                  <a:cs typeface="Segoe UI Semilight" panose="020B0402040204020203" pitchFamily="34" charset="0"/>
                </a:endParaRPr>
              </a:p>
              <a:p>
                <a14:m>
                  <m:oMath xmlns:m="http://schemas.openxmlformats.org/officeDocument/2006/math">
                    <m:r>
                      <a:rPr lang="en-US" sz="2400" b="0" i="1" smtClean="0">
                        <a:solidFill>
                          <a:schemeClr val="accent2">
                            <a:lumMod val="50000"/>
                          </a:schemeClr>
                        </a:solidFill>
                        <a:latin typeface="Cambria Math" panose="02040503050406030204" pitchFamily="18" charset="0"/>
                      </a:rPr>
                      <m:t>{</m:t>
                    </m:r>
                    <m:r>
                      <a:rPr lang="en-US" sz="2400" b="0" i="1" smtClean="0">
                        <a:solidFill>
                          <a:schemeClr val="accent2">
                            <a:lumMod val="50000"/>
                          </a:schemeClr>
                        </a:solidFill>
                        <a:latin typeface="Cambria Math" panose="02040503050406030204" pitchFamily="18" charset="0"/>
                      </a:rPr>
                      <m:t>𝐴</m:t>
                    </m:r>
                    <m:r>
                      <a:rPr lang="en-US" sz="2400" b="0" i="1" smtClean="0">
                        <a:solidFill>
                          <a:schemeClr val="accent2">
                            <a:lumMod val="50000"/>
                          </a:schemeClr>
                        </a:solidFill>
                        <a:latin typeface="Cambria Math" panose="02040503050406030204" pitchFamily="18" charset="0"/>
                      </a:rPr>
                      <m:t>,</m:t>
                    </m:r>
                    <m:r>
                      <a:rPr lang="en-US" sz="2400" b="0" i="1" smtClean="0">
                        <a:solidFill>
                          <a:schemeClr val="accent2">
                            <a:lumMod val="50000"/>
                          </a:schemeClr>
                        </a:solidFill>
                        <a:latin typeface="Cambria Math" panose="02040503050406030204" pitchFamily="18" charset="0"/>
                      </a:rPr>
                      <m:t>𝐵</m:t>
                    </m:r>
                    <m:r>
                      <a:rPr lang="en-US" sz="2400" b="0" i="1" smtClean="0">
                        <a:solidFill>
                          <a:schemeClr val="accent2">
                            <a:lumMod val="50000"/>
                          </a:schemeClr>
                        </a:solidFill>
                        <a:latin typeface="Cambria Math" panose="02040503050406030204" pitchFamily="18" charset="0"/>
                      </a:rPr>
                      <m:t>,</m:t>
                    </m:r>
                    <m:r>
                      <a:rPr lang="en-US" sz="2400" b="0" i="1" smtClean="0">
                        <a:solidFill>
                          <a:schemeClr val="accent2">
                            <a:lumMod val="50000"/>
                          </a:schemeClr>
                        </a:solidFill>
                        <a:latin typeface="Cambria Math" panose="02040503050406030204" pitchFamily="18" charset="0"/>
                      </a:rPr>
                      <m:t>𝐶</m:t>
                    </m:r>
                    <m:r>
                      <a:rPr lang="en-US" sz="2400" b="0" i="1" smtClean="0">
                        <a:solidFill>
                          <a:schemeClr val="accent2">
                            <a:lumMod val="50000"/>
                          </a:schemeClr>
                        </a:solidFill>
                        <a:latin typeface="Cambria Math" panose="02040503050406030204" pitchFamily="18" charset="0"/>
                      </a:rPr>
                      <m:t>,…,</m:t>
                    </m:r>
                    <m:r>
                      <a:rPr lang="en-US" sz="2400" b="0" i="1" smtClean="0">
                        <a:solidFill>
                          <a:schemeClr val="accent2">
                            <a:lumMod val="50000"/>
                          </a:schemeClr>
                        </a:solidFill>
                        <a:latin typeface="Cambria Math" panose="02040503050406030204" pitchFamily="18" charset="0"/>
                      </a:rPr>
                      <m:t>𝑍</m:t>
                    </m:r>
                    <m:r>
                      <a:rPr lang="en-US" sz="2400" b="0" i="1" smtClean="0">
                        <a:solidFill>
                          <a:schemeClr val="accent2">
                            <a:lumMod val="50000"/>
                          </a:schemeClr>
                        </a:solidFill>
                        <a:latin typeface="Cambria Math" panose="02040503050406030204" pitchFamily="18" charset="0"/>
                      </a:rPr>
                      <m:t>}</m:t>
                    </m:r>
                  </m:oMath>
                </a14:m>
                <a:r>
                  <a:rPr lang="en-US" sz="2400" dirty="0">
                    <a:solidFill>
                      <a:schemeClr val="accent2">
                        <a:lumMod val="50000"/>
                      </a:schemeClr>
                    </a:solidFill>
                    <a:latin typeface="Segoe UI Semilight" panose="020B0402040204020203" pitchFamily="34" charset="0"/>
                    <a:cs typeface="Segoe UI Semilight" panose="020B0402040204020203" pitchFamily="34" charset="0"/>
                  </a:rPr>
                  <a:t> is our “universe” – our set of allowed elements. </a:t>
                </a:r>
              </a:p>
              <a:p>
                <a:endParaRPr lang="en-US" sz="2400" dirty="0">
                  <a:solidFill>
                    <a:schemeClr val="accent2">
                      <a:lumMod val="50000"/>
                    </a:schemeClr>
                  </a:solidFill>
                  <a:latin typeface="Segoe UI Semilight" panose="020B0402040204020203" pitchFamily="34" charset="0"/>
                  <a:cs typeface="Segoe UI Semilight" panose="020B0402040204020203" pitchFamily="34" charset="0"/>
                </a:endParaRPr>
              </a:p>
              <a:p>
                <a:r>
                  <a:rPr lang="en-US" sz="2400" dirty="0">
                    <a:solidFill>
                      <a:schemeClr val="accent2">
                        <a:lumMod val="50000"/>
                      </a:schemeClr>
                    </a:solidFill>
                    <a:latin typeface="Segoe UI Semilight" panose="020B0402040204020203" pitchFamily="34" charset="0"/>
                    <a:cs typeface="Segoe UI Semilight" panose="020B0402040204020203" pitchFamily="34" charset="0"/>
                  </a:rPr>
                  <a:t>Looking for an </a:t>
                </a:r>
                <a:r>
                  <a:rPr lang="en-US" sz="2400" b="1" u="sng" dirty="0">
                    <a:solidFill>
                      <a:schemeClr val="accent2">
                        <a:lumMod val="50000"/>
                      </a:schemeClr>
                    </a:solidFill>
                    <a:latin typeface="Segoe UI Semilight" panose="020B0402040204020203" pitchFamily="34" charset="0"/>
                    <a:cs typeface="Segoe UI Semilight" panose="020B0402040204020203" pitchFamily="34" charset="0"/>
                  </a:rPr>
                  <a:t>ordered sequence</a:t>
                </a:r>
                <a:r>
                  <a:rPr lang="en-US" sz="2400" dirty="0">
                    <a:solidFill>
                      <a:schemeClr val="accent2">
                        <a:lumMod val="50000"/>
                      </a:schemeClr>
                    </a:solidFill>
                    <a:latin typeface="Segoe UI Semilight" panose="020B0402040204020203" pitchFamily="34" charset="0"/>
                    <a:cs typeface="Segoe UI Semilight" panose="020B0402040204020203" pitchFamily="34" charset="0"/>
                  </a:rPr>
                  <a:t> of </a:t>
                </a:r>
                <a:r>
                  <a:rPr lang="en-US" sz="2400" b="1" u="sng" dirty="0">
                    <a:solidFill>
                      <a:schemeClr val="accent2">
                        <a:lumMod val="50000"/>
                      </a:schemeClr>
                    </a:solidFill>
                    <a:latin typeface="Segoe UI Semilight" panose="020B0402040204020203" pitchFamily="34" charset="0"/>
                    <a:cs typeface="Segoe UI Semilight" panose="020B0402040204020203" pitchFamily="34" charset="0"/>
                  </a:rPr>
                  <a:t>distinct elements</a:t>
                </a:r>
                <a:r>
                  <a:rPr lang="en-US" sz="2400" dirty="0">
                    <a:solidFill>
                      <a:schemeClr val="accent2">
                        <a:lumMod val="50000"/>
                      </a:schemeClr>
                    </a:solidFill>
                    <a:latin typeface="Segoe UI Semilight" panose="020B0402040204020203" pitchFamily="34" charset="0"/>
                    <a:cs typeface="Segoe UI Semilight" panose="020B0402040204020203" pitchFamily="34" charset="0"/>
                  </a:rPr>
                  <a:t> from a larger set </a:t>
                </a:r>
                <a:r>
                  <a:rPr lang="en-US" sz="2400" dirty="0">
                    <a:solidFill>
                      <a:schemeClr val="accent2">
                        <a:lumMod val="50000"/>
                      </a:schemeClr>
                    </a:solidFill>
                    <a:latin typeface="Segoe UI Semilight" panose="020B0402040204020203" pitchFamily="34" charset="0"/>
                    <a:cs typeface="Segoe UI Semilight" panose="020B0402040204020203" pitchFamily="34" charset="0"/>
                    <a:sym typeface="Wingdings" panose="05000000000000000000" pitchFamily="2" charset="2"/>
                  </a:rPr>
                  <a:t> </a:t>
                </a:r>
                <a:r>
                  <a:rPr lang="en-US" sz="2400" b="1" u="sng" dirty="0">
                    <a:solidFill>
                      <a:schemeClr val="accent2">
                        <a:lumMod val="50000"/>
                      </a:schemeClr>
                    </a:solidFill>
                    <a:latin typeface="Segoe UI Semilight" panose="020B0402040204020203" pitchFamily="34" charset="0"/>
                    <a:cs typeface="Segoe UI Semilight" panose="020B0402040204020203" pitchFamily="34" charset="0"/>
                    <a:sym typeface="Wingdings" panose="05000000000000000000" pitchFamily="2" charset="2"/>
                  </a:rPr>
                  <a:t>permutation</a:t>
                </a:r>
                <a:r>
                  <a:rPr lang="en-US" sz="2400" dirty="0">
                    <a:solidFill>
                      <a:schemeClr val="accent2">
                        <a:lumMod val="50000"/>
                      </a:schemeClr>
                    </a:solidFill>
                    <a:latin typeface="Segoe UI Semilight" panose="020B0402040204020203" pitchFamily="34" charset="0"/>
                    <a:cs typeface="Segoe UI Semilight" panose="020B0402040204020203" pitchFamily="34" charset="0"/>
                    <a:sym typeface="Wingdings" panose="05000000000000000000" pitchFamily="2" charset="2"/>
                  </a:rPr>
                  <a:t>! </a:t>
                </a:r>
                <a:endParaRPr lang="en-US" sz="2400" dirty="0">
                  <a:solidFill>
                    <a:schemeClr val="accent2">
                      <a:lumMod val="50000"/>
                    </a:schemeClr>
                  </a:solidFill>
                  <a:latin typeface="Segoe UI Semilight" panose="020B0402040204020203" pitchFamily="34" charset="0"/>
                  <a:cs typeface="Segoe UI Semilight" panose="020B0402040204020203" pitchFamily="34" charset="0"/>
                </a:endParaRPr>
              </a:p>
            </p:txBody>
          </p:sp>
        </mc:Choice>
        <mc:Fallback xmlns="">
          <p:sp>
            <p:nvSpPr>
              <p:cNvPr id="4" name="TextBox 3">
                <a:extLst>
                  <a:ext uri="{FF2B5EF4-FFF2-40B4-BE49-F238E27FC236}">
                    <a16:creationId xmlns:a16="http://schemas.microsoft.com/office/drawing/2014/main" id="{DAD7E4D8-A8B5-4425-A5D3-0A8209526171}"/>
                  </a:ext>
                </a:extLst>
              </p:cNvPr>
              <p:cNvSpPr txBox="1">
                <a:spLocks noRot="1" noChangeAspect="1" noMove="1" noResize="1" noEditPoints="1" noAdjustHandles="1" noChangeArrowheads="1" noChangeShapeType="1" noTextEdit="1"/>
              </p:cNvSpPr>
              <p:nvPr/>
            </p:nvSpPr>
            <p:spPr>
              <a:xfrm>
                <a:off x="575239" y="2316949"/>
                <a:ext cx="11616761" cy="2308324"/>
              </a:xfrm>
              <a:prstGeom prst="rect">
                <a:avLst/>
              </a:prstGeom>
              <a:blipFill>
                <a:blip r:embed="rId3"/>
                <a:stretch>
                  <a:fillRect l="-787" t="-1847" r="-1259" b="-5277"/>
                </a:stretch>
              </a:blipFill>
            </p:spPr>
            <p:txBody>
              <a:bodyPr/>
              <a:lstStyle/>
              <a:p>
                <a:r>
                  <a:rPr lang="en-US">
                    <a:noFill/>
                  </a:rPr>
                  <a:t> </a:t>
                </a:r>
              </a:p>
            </p:txBody>
          </p:sp>
        </mc:Fallback>
      </mc:AlternateContent>
    </p:spTree>
    <p:extLst>
      <p:ext uri="{BB962C8B-B14F-4D97-AF65-F5344CB8AC3E}">
        <p14:creationId xmlns:p14="http://schemas.microsoft.com/office/powerpoint/2010/main" val="30957602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7AE48-C6FD-4595-B540-8FA836C144CE}"/>
              </a:ext>
            </a:extLst>
          </p:cNvPr>
          <p:cNvSpPr>
            <a:spLocks noGrp="1"/>
          </p:cNvSpPr>
          <p:nvPr>
            <p:ph type="title"/>
          </p:nvPr>
        </p:nvSpPr>
        <p:spPr/>
        <p:txBody>
          <a:bodyPr/>
          <a:lstStyle/>
          <a:p>
            <a:r>
              <a:rPr lang="en-US" dirty="0"/>
              <a:t>One more counting technique!</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BC85B501-0BAF-A5A9-56ED-335C09D7B0CA}"/>
                  </a:ext>
                </a:extLst>
              </p:cNvPr>
              <p:cNvSpPr>
                <a:spLocks noGrp="1"/>
              </p:cNvSpPr>
              <p:nvPr>
                <p:ph idx="1"/>
              </p:nvPr>
            </p:nvSpPr>
            <p:spPr>
              <a:xfrm>
                <a:off x="575240" y="1463857"/>
                <a:ext cx="11616760" cy="4845504"/>
              </a:xfrm>
            </p:spPr>
            <p:txBody>
              <a:bodyPr/>
              <a:lstStyle/>
              <a:p>
                <a:r>
                  <a:rPr lang="en-US" dirty="0"/>
                  <a:t>How many length 5 strings are there over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𝑏</m:t>
                    </m:r>
                    <m:r>
                      <a:rPr lang="en-US" b="0" i="1" smtClean="0">
                        <a:latin typeface="Cambria Math" panose="02040503050406030204" pitchFamily="18" charset="0"/>
                      </a:rPr>
                      <m:t>, …, </m:t>
                    </m:r>
                    <m:r>
                      <a:rPr lang="en-US" b="0" i="1" smtClean="0">
                        <a:latin typeface="Cambria Math" panose="02040503050406030204" pitchFamily="18" charset="0"/>
                      </a:rPr>
                      <m:t>𝑧</m:t>
                    </m:r>
                    <m:r>
                      <a:rPr lang="en-US" b="0" i="1" smtClean="0">
                        <a:latin typeface="Cambria Math" panose="02040503050406030204" pitchFamily="18" charset="0"/>
                      </a:rPr>
                      <m:t>}</m:t>
                    </m:r>
                  </m:oMath>
                </a14:m>
                <a:r>
                  <a:rPr lang="en-US" dirty="0"/>
                  <a:t> with </a:t>
                </a:r>
                <a:r>
                  <a:rPr lang="en-US" b="1" dirty="0"/>
                  <a:t>at least 1 </a:t>
                </a:r>
                <a14:m>
                  <m:oMath xmlns:m="http://schemas.openxmlformats.org/officeDocument/2006/math">
                    <m:r>
                      <a:rPr lang="en-US" b="0" i="1" smtClean="0">
                        <a:latin typeface="Cambria Math" panose="02040503050406030204" pitchFamily="18" charset="0"/>
                      </a:rPr>
                      <m:t>𝑎</m:t>
                    </m:r>
                  </m:oMath>
                </a14:m>
                <a:r>
                  <a:rPr lang="en-US" dirty="0"/>
                  <a:t>?</a:t>
                </a:r>
              </a:p>
              <a:p>
                <a:pPr lvl="1"/>
                <a:endParaRPr lang="en-US" i="1" dirty="0"/>
              </a:p>
            </p:txBody>
          </p:sp>
        </mc:Choice>
        <mc:Fallback xmlns="">
          <p:sp>
            <p:nvSpPr>
              <p:cNvPr id="7" name="Content Placeholder 2">
                <a:extLst>
                  <a:ext uri="{FF2B5EF4-FFF2-40B4-BE49-F238E27FC236}">
                    <a16:creationId xmlns:a16="http://schemas.microsoft.com/office/drawing/2014/main" id="{BC85B501-0BAF-A5A9-56ED-335C09D7B0CA}"/>
                  </a:ext>
                </a:extLst>
              </p:cNvPr>
              <p:cNvSpPr>
                <a:spLocks noGrp="1" noRot="1" noChangeAspect="1" noMove="1" noResize="1" noEditPoints="1" noAdjustHandles="1" noChangeArrowheads="1" noChangeShapeType="1" noTextEdit="1"/>
              </p:cNvSpPr>
              <p:nvPr>
                <p:ph idx="1"/>
              </p:nvPr>
            </p:nvSpPr>
            <p:spPr>
              <a:xfrm>
                <a:off x="575240" y="1463857"/>
                <a:ext cx="11616760" cy="4845504"/>
              </a:xfrm>
              <a:blipFill>
                <a:blip r:embed="rId3"/>
                <a:stretch>
                  <a:fillRect l="-630" t="-2138"/>
                </a:stretch>
              </a:blipFill>
            </p:spPr>
            <p:txBody>
              <a:bodyPr/>
              <a:lstStyle/>
              <a:p>
                <a:r>
                  <a:rPr lang="en-US">
                    <a:noFill/>
                  </a:rPr>
                  <a:t> </a:t>
                </a:r>
              </a:p>
            </p:txBody>
          </p:sp>
        </mc:Fallback>
      </mc:AlternateContent>
    </p:spTree>
    <p:extLst>
      <p:ext uri="{BB962C8B-B14F-4D97-AF65-F5344CB8AC3E}">
        <p14:creationId xmlns:p14="http://schemas.microsoft.com/office/powerpoint/2010/main" val="20925507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7AE48-C6FD-4595-B540-8FA836C144CE}"/>
              </a:ext>
            </a:extLst>
          </p:cNvPr>
          <p:cNvSpPr>
            <a:spLocks noGrp="1"/>
          </p:cNvSpPr>
          <p:nvPr>
            <p:ph type="title"/>
          </p:nvPr>
        </p:nvSpPr>
        <p:spPr/>
        <p:txBody>
          <a:bodyPr/>
          <a:lstStyle/>
          <a:p>
            <a:r>
              <a:rPr lang="en-US" dirty="0"/>
              <a:t>One more counting technique!</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BC85B501-0BAF-A5A9-56ED-335C09D7B0CA}"/>
                  </a:ext>
                </a:extLst>
              </p:cNvPr>
              <p:cNvSpPr>
                <a:spLocks noGrp="1"/>
              </p:cNvSpPr>
              <p:nvPr>
                <p:ph idx="1"/>
              </p:nvPr>
            </p:nvSpPr>
            <p:spPr>
              <a:xfrm>
                <a:off x="575240" y="1463857"/>
                <a:ext cx="11616760" cy="4845504"/>
              </a:xfrm>
            </p:spPr>
            <p:txBody>
              <a:bodyPr/>
              <a:lstStyle/>
              <a:p>
                <a:r>
                  <a:rPr lang="en-US" dirty="0"/>
                  <a:t>How many length 5 strings are there over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𝑏</m:t>
                    </m:r>
                    <m:r>
                      <a:rPr lang="en-US" b="0" i="1" smtClean="0">
                        <a:latin typeface="Cambria Math" panose="02040503050406030204" pitchFamily="18" charset="0"/>
                      </a:rPr>
                      <m:t>, …, </m:t>
                    </m:r>
                    <m:r>
                      <a:rPr lang="en-US" b="0" i="1" smtClean="0">
                        <a:latin typeface="Cambria Math" panose="02040503050406030204" pitchFamily="18" charset="0"/>
                      </a:rPr>
                      <m:t>𝑧</m:t>
                    </m:r>
                    <m:r>
                      <a:rPr lang="en-US" b="0" i="1" smtClean="0">
                        <a:latin typeface="Cambria Math" panose="02040503050406030204" pitchFamily="18" charset="0"/>
                      </a:rPr>
                      <m:t>}</m:t>
                    </m:r>
                  </m:oMath>
                </a14:m>
                <a:r>
                  <a:rPr lang="en-US" dirty="0"/>
                  <a:t> with </a:t>
                </a:r>
                <a:r>
                  <a:rPr lang="en-US" b="1" dirty="0"/>
                  <a:t>at least 1 </a:t>
                </a:r>
                <a14:m>
                  <m:oMath xmlns:m="http://schemas.openxmlformats.org/officeDocument/2006/math">
                    <m:r>
                      <a:rPr lang="en-US" b="0" i="1" smtClean="0">
                        <a:latin typeface="Cambria Math" panose="02040503050406030204" pitchFamily="18" charset="0"/>
                      </a:rPr>
                      <m:t>𝑎</m:t>
                    </m:r>
                  </m:oMath>
                </a14:m>
                <a:r>
                  <a:rPr lang="en-US" dirty="0"/>
                  <a:t>?</a:t>
                </a:r>
              </a:p>
              <a:p>
                <a:pPr lvl="1"/>
                <a:r>
                  <a:rPr lang="en-US" i="1" dirty="0"/>
                  <a:t>we can rephrase this as:</a:t>
                </a:r>
                <a:r>
                  <a:rPr lang="en-US" dirty="0"/>
                  <a:t> “How many length 5 strings are there that do </a:t>
                </a:r>
                <a:r>
                  <a:rPr lang="en-US" u="sng" dirty="0"/>
                  <a:t>not</a:t>
                </a:r>
                <a:r>
                  <a:rPr lang="en-US" dirty="0"/>
                  <a:t> have no </a:t>
                </a:r>
                <a14:m>
                  <m:oMath xmlns:m="http://schemas.openxmlformats.org/officeDocument/2006/math">
                    <m:r>
                      <a:rPr lang="en-US" b="0" i="1" smtClean="0">
                        <a:latin typeface="Cambria Math" panose="02040503050406030204" pitchFamily="18" charset="0"/>
                      </a:rPr>
                      <m:t>𝑎</m:t>
                    </m:r>
                  </m:oMath>
                </a14:m>
                <a:r>
                  <a:rPr lang="en-US" dirty="0"/>
                  <a:t>’s?</a:t>
                </a:r>
              </a:p>
            </p:txBody>
          </p:sp>
        </mc:Choice>
        <mc:Fallback xmlns="">
          <p:sp>
            <p:nvSpPr>
              <p:cNvPr id="7" name="Content Placeholder 2">
                <a:extLst>
                  <a:ext uri="{FF2B5EF4-FFF2-40B4-BE49-F238E27FC236}">
                    <a16:creationId xmlns:a16="http://schemas.microsoft.com/office/drawing/2014/main" id="{BC85B501-0BAF-A5A9-56ED-335C09D7B0CA}"/>
                  </a:ext>
                </a:extLst>
              </p:cNvPr>
              <p:cNvSpPr>
                <a:spLocks noGrp="1" noRot="1" noChangeAspect="1" noMove="1" noResize="1" noEditPoints="1" noAdjustHandles="1" noChangeArrowheads="1" noChangeShapeType="1" noTextEdit="1"/>
              </p:cNvSpPr>
              <p:nvPr>
                <p:ph idx="1"/>
              </p:nvPr>
            </p:nvSpPr>
            <p:spPr>
              <a:xfrm>
                <a:off x="575240" y="1463857"/>
                <a:ext cx="11616760" cy="4845504"/>
              </a:xfrm>
              <a:blipFill>
                <a:blip r:embed="rId3"/>
                <a:stretch>
                  <a:fillRect l="-630" t="-2138" r="-52"/>
                </a:stretch>
              </a:blipFill>
            </p:spPr>
            <p:txBody>
              <a:bodyPr/>
              <a:lstStyle/>
              <a:p>
                <a:r>
                  <a:rPr lang="en-US">
                    <a:noFill/>
                  </a:rPr>
                  <a:t> </a:t>
                </a:r>
              </a:p>
            </p:txBody>
          </p:sp>
        </mc:Fallback>
      </mc:AlternateContent>
    </p:spTree>
    <p:extLst>
      <p:ext uri="{BB962C8B-B14F-4D97-AF65-F5344CB8AC3E}">
        <p14:creationId xmlns:p14="http://schemas.microsoft.com/office/powerpoint/2010/main" val="19778149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7AE48-C6FD-4595-B540-8FA836C144CE}"/>
              </a:ext>
            </a:extLst>
          </p:cNvPr>
          <p:cNvSpPr>
            <a:spLocks noGrp="1"/>
          </p:cNvSpPr>
          <p:nvPr>
            <p:ph type="title"/>
          </p:nvPr>
        </p:nvSpPr>
        <p:spPr/>
        <p:txBody>
          <a:bodyPr/>
          <a:lstStyle/>
          <a:p>
            <a:r>
              <a:rPr lang="en-US" dirty="0"/>
              <a:t>One more counting technique!</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BC85B501-0BAF-A5A9-56ED-335C09D7B0CA}"/>
                  </a:ext>
                </a:extLst>
              </p:cNvPr>
              <p:cNvSpPr>
                <a:spLocks noGrp="1"/>
              </p:cNvSpPr>
              <p:nvPr>
                <p:ph idx="1"/>
              </p:nvPr>
            </p:nvSpPr>
            <p:spPr>
              <a:xfrm>
                <a:off x="575240" y="1463857"/>
                <a:ext cx="11616760" cy="4845504"/>
              </a:xfrm>
            </p:spPr>
            <p:txBody>
              <a:bodyPr/>
              <a:lstStyle/>
              <a:p>
                <a:r>
                  <a:rPr lang="en-US" dirty="0"/>
                  <a:t>How many length 5 strings are there over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𝑏</m:t>
                    </m:r>
                    <m:r>
                      <a:rPr lang="en-US" b="0" i="1" smtClean="0">
                        <a:latin typeface="Cambria Math" panose="02040503050406030204" pitchFamily="18" charset="0"/>
                      </a:rPr>
                      <m:t>, …, </m:t>
                    </m:r>
                    <m:r>
                      <a:rPr lang="en-US" b="0" i="1" smtClean="0">
                        <a:latin typeface="Cambria Math" panose="02040503050406030204" pitchFamily="18" charset="0"/>
                      </a:rPr>
                      <m:t>𝑧</m:t>
                    </m:r>
                    <m:r>
                      <a:rPr lang="en-US" b="0" i="1" smtClean="0">
                        <a:latin typeface="Cambria Math" panose="02040503050406030204" pitchFamily="18" charset="0"/>
                      </a:rPr>
                      <m:t>}</m:t>
                    </m:r>
                  </m:oMath>
                </a14:m>
                <a:r>
                  <a:rPr lang="en-US" dirty="0"/>
                  <a:t> with </a:t>
                </a:r>
                <a:r>
                  <a:rPr lang="en-US" b="1" dirty="0"/>
                  <a:t>at least 1 </a:t>
                </a:r>
                <a14:m>
                  <m:oMath xmlns:m="http://schemas.openxmlformats.org/officeDocument/2006/math">
                    <m:r>
                      <a:rPr lang="en-US" b="0" i="1" smtClean="0">
                        <a:latin typeface="Cambria Math" panose="02040503050406030204" pitchFamily="18" charset="0"/>
                      </a:rPr>
                      <m:t>𝑎</m:t>
                    </m:r>
                  </m:oMath>
                </a14:m>
                <a:r>
                  <a:rPr lang="en-US" dirty="0"/>
                  <a:t>?</a:t>
                </a:r>
              </a:p>
              <a:p>
                <a:pPr lvl="1"/>
                <a:r>
                  <a:rPr lang="en-US" i="1" dirty="0"/>
                  <a:t>we can rephrase this as:</a:t>
                </a:r>
                <a:r>
                  <a:rPr lang="en-US" dirty="0"/>
                  <a:t> “How many length 5 strings are there that do </a:t>
                </a:r>
                <a:r>
                  <a:rPr lang="en-US" u="sng" dirty="0"/>
                  <a:t>not</a:t>
                </a:r>
                <a:r>
                  <a:rPr lang="en-US" dirty="0"/>
                  <a:t> have no </a:t>
                </a:r>
                <a14:m>
                  <m:oMath xmlns:m="http://schemas.openxmlformats.org/officeDocument/2006/math">
                    <m:r>
                      <a:rPr lang="en-US" b="0" i="1" smtClean="0">
                        <a:latin typeface="Cambria Math" panose="02040503050406030204" pitchFamily="18" charset="0"/>
                      </a:rPr>
                      <m:t>𝑎</m:t>
                    </m:r>
                  </m:oMath>
                </a14:m>
                <a:r>
                  <a:rPr lang="en-US" dirty="0"/>
                  <a:t>’s?</a:t>
                </a:r>
              </a:p>
            </p:txBody>
          </p:sp>
        </mc:Choice>
        <mc:Fallback xmlns="">
          <p:sp>
            <p:nvSpPr>
              <p:cNvPr id="7" name="Content Placeholder 2">
                <a:extLst>
                  <a:ext uri="{FF2B5EF4-FFF2-40B4-BE49-F238E27FC236}">
                    <a16:creationId xmlns:a16="http://schemas.microsoft.com/office/drawing/2014/main" id="{BC85B501-0BAF-A5A9-56ED-335C09D7B0CA}"/>
                  </a:ext>
                </a:extLst>
              </p:cNvPr>
              <p:cNvSpPr>
                <a:spLocks noGrp="1" noRot="1" noChangeAspect="1" noMove="1" noResize="1" noEditPoints="1" noAdjustHandles="1" noChangeArrowheads="1" noChangeShapeType="1" noTextEdit="1"/>
              </p:cNvSpPr>
              <p:nvPr>
                <p:ph idx="1"/>
              </p:nvPr>
            </p:nvSpPr>
            <p:spPr>
              <a:xfrm>
                <a:off x="575240" y="1463857"/>
                <a:ext cx="11616760" cy="4845504"/>
              </a:xfrm>
              <a:blipFill>
                <a:blip r:embed="rId3"/>
                <a:stretch>
                  <a:fillRect l="-630" t="-2138" r="-52"/>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A5628FB6-92CF-32DB-BC2E-BD357AD5560F}"/>
              </a:ext>
            </a:extLst>
          </p:cNvPr>
          <p:cNvSpPr/>
          <p:nvPr/>
        </p:nvSpPr>
        <p:spPr>
          <a:xfrm>
            <a:off x="742122" y="3079164"/>
            <a:ext cx="6453808" cy="3136106"/>
          </a:xfrm>
          <a:prstGeom prst="rect">
            <a:avLst/>
          </a:prstGeom>
          <a:solidFill>
            <a:schemeClr val="accent1">
              <a:lumMod val="20000"/>
              <a:lumOff val="80000"/>
            </a:schemeClr>
          </a:solidFill>
          <a:ln w="762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3E1C2D0-E310-13AB-2A59-17E068BBE548}"/>
                  </a:ext>
                </a:extLst>
              </p:cNvPr>
              <p:cNvSpPr txBox="1"/>
              <p:nvPr/>
            </p:nvSpPr>
            <p:spPr>
              <a:xfrm>
                <a:off x="3184343" y="2554671"/>
                <a:ext cx="4146969" cy="430887"/>
              </a:xfrm>
              <a:prstGeom prst="rect">
                <a:avLst/>
              </a:prstGeom>
              <a:noFill/>
            </p:spPr>
            <p:txBody>
              <a:bodyPr wrap="none" rtlCol="0">
                <a:spAutoFit/>
              </a:bodyPr>
              <a:lstStyle/>
              <a:p>
                <a14:m>
                  <m:oMath xmlns:m="http://schemas.openxmlformats.org/officeDocument/2006/math">
                    <m:r>
                      <a:rPr lang="en-US" sz="2200" i="1">
                        <a:latin typeface="Cambria Math" panose="02040503050406030204" pitchFamily="18" charset="0"/>
                        <a:cs typeface="Segoe UI" panose="020B0502040204020203" pitchFamily="34" charset="0"/>
                      </a:rPr>
                      <m:t>𝒰</m:t>
                    </m:r>
                  </m:oMath>
                </a14:m>
                <a:r>
                  <a:rPr lang="en-US" sz="2200" dirty="0">
                    <a:latin typeface="Segoe UI" panose="020B0502040204020203" pitchFamily="34" charset="0"/>
                    <a:cs typeface="Segoe UI" panose="020B0502040204020203" pitchFamily="34" charset="0"/>
                  </a:rPr>
                  <a:t> = all possible length 5 strings</a:t>
                </a:r>
              </a:p>
            </p:txBody>
          </p:sp>
        </mc:Choice>
        <mc:Fallback xmlns="">
          <p:sp>
            <p:nvSpPr>
              <p:cNvPr id="9" name="TextBox 8">
                <a:extLst>
                  <a:ext uri="{FF2B5EF4-FFF2-40B4-BE49-F238E27FC236}">
                    <a16:creationId xmlns:a16="http://schemas.microsoft.com/office/drawing/2014/main" id="{B3E1C2D0-E310-13AB-2A59-17E068BBE548}"/>
                  </a:ext>
                </a:extLst>
              </p:cNvPr>
              <p:cNvSpPr txBox="1">
                <a:spLocks noRot="1" noChangeAspect="1" noMove="1" noResize="1" noEditPoints="1" noAdjustHandles="1" noChangeArrowheads="1" noChangeShapeType="1" noTextEdit="1"/>
              </p:cNvSpPr>
              <p:nvPr/>
            </p:nvSpPr>
            <p:spPr>
              <a:xfrm>
                <a:off x="3184343" y="2554671"/>
                <a:ext cx="4146969" cy="430887"/>
              </a:xfrm>
              <a:prstGeom prst="rect">
                <a:avLst/>
              </a:prstGeom>
              <a:blipFill>
                <a:blip r:embed="rId4"/>
                <a:stretch>
                  <a:fillRect l="-147" t="-8451" r="-1028" b="-29577"/>
                </a:stretch>
              </a:blipFill>
            </p:spPr>
            <p:txBody>
              <a:bodyPr/>
              <a:lstStyle/>
              <a:p>
                <a:r>
                  <a:rPr lang="en-US">
                    <a:noFill/>
                  </a:rPr>
                  <a:t> </a:t>
                </a:r>
              </a:p>
            </p:txBody>
          </p:sp>
        </mc:Fallback>
      </mc:AlternateContent>
      <p:sp>
        <p:nvSpPr>
          <p:cNvPr id="10" name="Oval 9">
            <a:extLst>
              <a:ext uri="{FF2B5EF4-FFF2-40B4-BE49-F238E27FC236}">
                <a16:creationId xmlns:a16="http://schemas.microsoft.com/office/drawing/2014/main" id="{A28E9E56-E77C-806E-7FA7-78C0957F9310}"/>
              </a:ext>
            </a:extLst>
          </p:cNvPr>
          <p:cNvSpPr/>
          <p:nvPr/>
        </p:nvSpPr>
        <p:spPr>
          <a:xfrm>
            <a:off x="4115312" y="3292228"/>
            <a:ext cx="2679740" cy="2679740"/>
          </a:xfrm>
          <a:prstGeom prst="ellipse">
            <a:avLst/>
          </a:prstGeom>
          <a:solidFill>
            <a:schemeClr val="accent5">
              <a:lumMod val="20000"/>
              <a:lumOff val="80000"/>
            </a:schemeClr>
          </a:solidFill>
          <a:ln w="7620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E238342-AA4D-BDE1-FBF0-9A0B24FCC416}"/>
                  </a:ext>
                </a:extLst>
              </p:cNvPr>
              <p:cNvSpPr txBox="1"/>
              <p:nvPr/>
            </p:nvSpPr>
            <p:spPr>
              <a:xfrm>
                <a:off x="1034694" y="4257539"/>
                <a:ext cx="2679740" cy="769441"/>
              </a:xfrm>
              <a:prstGeom prst="rect">
                <a:avLst/>
              </a:prstGeom>
              <a:noFill/>
            </p:spPr>
            <p:txBody>
              <a:bodyPr wrap="square">
                <a:spAutoFit/>
              </a:bodyPr>
              <a:lstStyle/>
              <a:p>
                <a:pPr algn="ctr"/>
                <a14:m>
                  <m:oMath xmlns:m="http://schemas.openxmlformats.org/officeDocument/2006/math">
                    <m:acc>
                      <m:accPr>
                        <m:chr m:val="̅"/>
                        <m:ctrlPr>
                          <a:rPr lang="en-US" sz="2200" i="1" dirty="0" smtClean="0">
                            <a:solidFill>
                              <a:schemeClr val="tx1"/>
                            </a:solidFill>
                            <a:latin typeface="Cambria Math" panose="02040503050406030204" pitchFamily="18" charset="0"/>
                          </a:rPr>
                        </m:ctrlPr>
                      </m:accPr>
                      <m:e>
                        <m:r>
                          <a:rPr lang="en-US" sz="2200" i="1" dirty="0" smtClean="0">
                            <a:solidFill>
                              <a:schemeClr val="tx1"/>
                            </a:solidFill>
                            <a:latin typeface="Cambria Math" panose="02040503050406030204" pitchFamily="18" charset="0"/>
                          </a:rPr>
                          <m:t>𝐴</m:t>
                        </m:r>
                      </m:e>
                    </m:acc>
                  </m:oMath>
                </a14:m>
                <a:r>
                  <a:rPr lang="en-US" sz="2200" dirty="0">
                    <a:solidFill>
                      <a:schemeClr val="tx1"/>
                    </a:solidFill>
                    <a:latin typeface="Segoe UI" panose="020B0502040204020203" pitchFamily="34" charset="0"/>
                    <a:cs typeface="Segoe UI" panose="020B0502040204020203" pitchFamily="34" charset="0"/>
                  </a:rPr>
                  <a:t> = length 5 strings with 0 a’s</a:t>
                </a:r>
              </a:p>
            </p:txBody>
          </p:sp>
        </mc:Choice>
        <mc:Fallback xmlns="">
          <p:sp>
            <p:nvSpPr>
              <p:cNvPr id="12" name="TextBox 11">
                <a:extLst>
                  <a:ext uri="{FF2B5EF4-FFF2-40B4-BE49-F238E27FC236}">
                    <a16:creationId xmlns:a16="http://schemas.microsoft.com/office/drawing/2014/main" id="{EE238342-AA4D-BDE1-FBF0-9A0B24FCC416}"/>
                  </a:ext>
                </a:extLst>
              </p:cNvPr>
              <p:cNvSpPr txBox="1">
                <a:spLocks noRot="1" noChangeAspect="1" noMove="1" noResize="1" noEditPoints="1" noAdjustHandles="1" noChangeArrowheads="1" noChangeShapeType="1" noTextEdit="1"/>
              </p:cNvSpPr>
              <p:nvPr/>
            </p:nvSpPr>
            <p:spPr>
              <a:xfrm>
                <a:off x="1034694" y="4257539"/>
                <a:ext cx="2679740" cy="769441"/>
              </a:xfrm>
              <a:prstGeom prst="rect">
                <a:avLst/>
              </a:prstGeom>
              <a:blipFill>
                <a:blip r:embed="rId5"/>
                <a:stretch>
                  <a:fillRect t="-3937" r="-4556" b="-157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4F75092-9736-EA53-B8E7-D2B7C7E44D2D}"/>
                  </a:ext>
                </a:extLst>
              </p:cNvPr>
              <p:cNvSpPr txBox="1"/>
              <p:nvPr/>
            </p:nvSpPr>
            <p:spPr>
              <a:xfrm>
                <a:off x="4157920" y="4257539"/>
                <a:ext cx="2541104" cy="769441"/>
              </a:xfrm>
              <a:prstGeom prst="rect">
                <a:avLst/>
              </a:prstGeom>
              <a:noFill/>
            </p:spPr>
            <p:txBody>
              <a:bodyPr wrap="square">
                <a:spAutoFit/>
              </a:bodyPr>
              <a:lstStyle/>
              <a:p>
                <a:pPr algn="ctr"/>
                <a14:m>
                  <m:oMath xmlns:m="http://schemas.openxmlformats.org/officeDocument/2006/math">
                    <m:r>
                      <a:rPr lang="en-US" sz="2200" b="0" i="1" smtClean="0">
                        <a:latin typeface="Cambria Math" panose="02040503050406030204" pitchFamily="18" charset="0"/>
                        <a:cs typeface="Segoe UI" panose="020B0502040204020203" pitchFamily="34" charset="0"/>
                      </a:rPr>
                      <m:t>𝐴</m:t>
                    </m:r>
                    <m:r>
                      <a:rPr lang="en-US" sz="2200" i="1">
                        <a:latin typeface="Cambria Math" panose="02040503050406030204" pitchFamily="18" charset="0"/>
                        <a:cs typeface="Segoe UI" panose="020B0502040204020203" pitchFamily="34" charset="0"/>
                      </a:rPr>
                      <m:t> </m:t>
                    </m:r>
                  </m:oMath>
                </a14:m>
                <a:r>
                  <a:rPr lang="en-US" sz="2200" dirty="0">
                    <a:solidFill>
                      <a:schemeClr val="tx1"/>
                    </a:solidFill>
                    <a:latin typeface="Segoe UI" panose="020B0502040204020203" pitchFamily="34" charset="0"/>
                    <a:cs typeface="Segoe UI" panose="020B0502040204020203" pitchFamily="34" charset="0"/>
                  </a:rPr>
                  <a:t>= length 5 strings with </a:t>
                </a:r>
                <a14:m>
                  <m:oMath xmlns:m="http://schemas.openxmlformats.org/officeDocument/2006/math">
                    <m:r>
                      <a:rPr lang="en-US" sz="2200" b="0" i="1" dirty="0" smtClean="0">
                        <a:solidFill>
                          <a:schemeClr val="tx1"/>
                        </a:solidFill>
                        <a:latin typeface="Cambria Math" panose="02040503050406030204" pitchFamily="18" charset="0"/>
                        <a:cs typeface="Segoe UI" panose="020B0502040204020203" pitchFamily="34" charset="0"/>
                      </a:rPr>
                      <m:t>≥</m:t>
                    </m:r>
                  </m:oMath>
                </a14:m>
                <a:r>
                  <a:rPr lang="en-US" sz="2200" dirty="0">
                    <a:solidFill>
                      <a:schemeClr val="tx1"/>
                    </a:solidFill>
                    <a:latin typeface="Segoe UI" panose="020B0502040204020203" pitchFamily="34" charset="0"/>
                    <a:cs typeface="Segoe UI" panose="020B0502040204020203" pitchFamily="34" charset="0"/>
                  </a:rPr>
                  <a:t>1 </a:t>
                </a:r>
                <a14:m>
                  <m:oMath xmlns:m="http://schemas.openxmlformats.org/officeDocument/2006/math">
                    <m:r>
                      <a:rPr lang="en-US" sz="2200" i="1" dirty="0" smtClean="0">
                        <a:solidFill>
                          <a:schemeClr val="tx1"/>
                        </a:solidFill>
                        <a:latin typeface="Cambria Math" panose="02040503050406030204" pitchFamily="18" charset="0"/>
                        <a:cs typeface="Segoe UI" panose="020B0502040204020203" pitchFamily="34" charset="0"/>
                      </a:rPr>
                      <m:t>𝑎</m:t>
                    </m:r>
                  </m:oMath>
                </a14:m>
                <a:endParaRPr lang="en-US" sz="2200" dirty="0">
                  <a:solidFill>
                    <a:schemeClr val="tx1"/>
                  </a:solidFill>
                  <a:latin typeface="Segoe UI" panose="020B0502040204020203" pitchFamily="34" charset="0"/>
                  <a:cs typeface="Segoe UI" panose="020B0502040204020203" pitchFamily="34" charset="0"/>
                </a:endParaRPr>
              </a:p>
            </p:txBody>
          </p:sp>
        </mc:Choice>
        <mc:Fallback xmlns="">
          <p:sp>
            <p:nvSpPr>
              <p:cNvPr id="14" name="TextBox 13">
                <a:extLst>
                  <a:ext uri="{FF2B5EF4-FFF2-40B4-BE49-F238E27FC236}">
                    <a16:creationId xmlns:a16="http://schemas.microsoft.com/office/drawing/2014/main" id="{64F75092-9736-EA53-B8E7-D2B7C7E44D2D}"/>
                  </a:ext>
                </a:extLst>
              </p:cNvPr>
              <p:cNvSpPr txBox="1">
                <a:spLocks noRot="1" noChangeAspect="1" noMove="1" noResize="1" noEditPoints="1" noAdjustHandles="1" noChangeArrowheads="1" noChangeShapeType="1" noTextEdit="1"/>
              </p:cNvSpPr>
              <p:nvPr/>
            </p:nvSpPr>
            <p:spPr>
              <a:xfrm>
                <a:off x="4157920" y="4257539"/>
                <a:ext cx="2541104" cy="769441"/>
              </a:xfrm>
              <a:prstGeom prst="rect">
                <a:avLst/>
              </a:prstGeom>
              <a:blipFill>
                <a:blip r:embed="rId6"/>
                <a:stretch>
                  <a:fillRect t="-3937" b="-15748"/>
                </a:stretch>
              </a:blipFill>
            </p:spPr>
            <p:txBody>
              <a:bodyPr/>
              <a:lstStyle/>
              <a:p>
                <a:r>
                  <a:rPr lang="en-US">
                    <a:noFill/>
                  </a:rPr>
                  <a:t> </a:t>
                </a:r>
              </a:p>
            </p:txBody>
          </p:sp>
        </mc:Fallback>
      </mc:AlternateContent>
    </p:spTree>
    <p:extLst>
      <p:ext uri="{BB962C8B-B14F-4D97-AF65-F5344CB8AC3E}">
        <p14:creationId xmlns:p14="http://schemas.microsoft.com/office/powerpoint/2010/main" val="2920944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7AE48-C6FD-4595-B540-8FA836C144CE}"/>
              </a:ext>
            </a:extLst>
          </p:cNvPr>
          <p:cNvSpPr>
            <a:spLocks noGrp="1"/>
          </p:cNvSpPr>
          <p:nvPr>
            <p:ph type="title"/>
          </p:nvPr>
        </p:nvSpPr>
        <p:spPr/>
        <p:txBody>
          <a:bodyPr/>
          <a:lstStyle/>
          <a:p>
            <a:r>
              <a:rPr lang="en-US" dirty="0"/>
              <a:t>One more counting technique!</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BC85B501-0BAF-A5A9-56ED-335C09D7B0CA}"/>
                  </a:ext>
                </a:extLst>
              </p:cNvPr>
              <p:cNvSpPr>
                <a:spLocks noGrp="1"/>
              </p:cNvSpPr>
              <p:nvPr>
                <p:ph idx="1"/>
              </p:nvPr>
            </p:nvSpPr>
            <p:spPr>
              <a:xfrm>
                <a:off x="575240" y="1463857"/>
                <a:ext cx="11616760" cy="4845504"/>
              </a:xfrm>
            </p:spPr>
            <p:txBody>
              <a:bodyPr/>
              <a:lstStyle/>
              <a:p>
                <a:r>
                  <a:rPr lang="en-US" dirty="0"/>
                  <a:t>How many length 5 strings are there over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𝑏</m:t>
                    </m:r>
                    <m:r>
                      <a:rPr lang="en-US" b="0" i="1" smtClean="0">
                        <a:latin typeface="Cambria Math" panose="02040503050406030204" pitchFamily="18" charset="0"/>
                      </a:rPr>
                      <m:t>, …, </m:t>
                    </m:r>
                    <m:r>
                      <a:rPr lang="en-US" b="0" i="1" smtClean="0">
                        <a:latin typeface="Cambria Math" panose="02040503050406030204" pitchFamily="18" charset="0"/>
                      </a:rPr>
                      <m:t>𝑧</m:t>
                    </m:r>
                    <m:r>
                      <a:rPr lang="en-US" b="0" i="1" smtClean="0">
                        <a:latin typeface="Cambria Math" panose="02040503050406030204" pitchFamily="18" charset="0"/>
                      </a:rPr>
                      <m:t>}</m:t>
                    </m:r>
                  </m:oMath>
                </a14:m>
                <a:r>
                  <a:rPr lang="en-US" dirty="0"/>
                  <a:t> with </a:t>
                </a:r>
                <a:r>
                  <a:rPr lang="en-US" b="1" dirty="0"/>
                  <a:t>at least 1 </a:t>
                </a:r>
                <a14:m>
                  <m:oMath xmlns:m="http://schemas.openxmlformats.org/officeDocument/2006/math">
                    <m:r>
                      <a:rPr lang="en-US" b="0" i="1" smtClean="0">
                        <a:latin typeface="Cambria Math" panose="02040503050406030204" pitchFamily="18" charset="0"/>
                      </a:rPr>
                      <m:t>𝑎</m:t>
                    </m:r>
                  </m:oMath>
                </a14:m>
                <a:r>
                  <a:rPr lang="en-US" dirty="0"/>
                  <a:t>?</a:t>
                </a:r>
              </a:p>
              <a:p>
                <a:pPr lvl="1"/>
                <a:r>
                  <a:rPr lang="en-US" i="1" dirty="0"/>
                  <a:t>we can rephrase this as:</a:t>
                </a:r>
                <a:r>
                  <a:rPr lang="en-US" dirty="0"/>
                  <a:t> “How many length 5 strings are there that do </a:t>
                </a:r>
                <a:r>
                  <a:rPr lang="en-US" u="sng" dirty="0"/>
                  <a:t>not</a:t>
                </a:r>
                <a:r>
                  <a:rPr lang="en-US" dirty="0"/>
                  <a:t> have no </a:t>
                </a:r>
                <a14:m>
                  <m:oMath xmlns:m="http://schemas.openxmlformats.org/officeDocument/2006/math">
                    <m:r>
                      <a:rPr lang="en-US" b="0" i="1" smtClean="0">
                        <a:latin typeface="Cambria Math" panose="02040503050406030204" pitchFamily="18" charset="0"/>
                      </a:rPr>
                      <m:t>𝑎</m:t>
                    </m:r>
                  </m:oMath>
                </a14:m>
                <a:r>
                  <a:rPr lang="en-US" dirty="0"/>
                  <a:t>’s?</a:t>
                </a:r>
              </a:p>
            </p:txBody>
          </p:sp>
        </mc:Choice>
        <mc:Fallback xmlns="">
          <p:sp>
            <p:nvSpPr>
              <p:cNvPr id="7" name="Content Placeholder 2">
                <a:extLst>
                  <a:ext uri="{FF2B5EF4-FFF2-40B4-BE49-F238E27FC236}">
                    <a16:creationId xmlns:a16="http://schemas.microsoft.com/office/drawing/2014/main" id="{BC85B501-0BAF-A5A9-56ED-335C09D7B0CA}"/>
                  </a:ext>
                </a:extLst>
              </p:cNvPr>
              <p:cNvSpPr>
                <a:spLocks noGrp="1" noRot="1" noChangeAspect="1" noMove="1" noResize="1" noEditPoints="1" noAdjustHandles="1" noChangeArrowheads="1" noChangeShapeType="1" noTextEdit="1"/>
              </p:cNvSpPr>
              <p:nvPr>
                <p:ph idx="1"/>
              </p:nvPr>
            </p:nvSpPr>
            <p:spPr>
              <a:xfrm>
                <a:off x="575240" y="1463857"/>
                <a:ext cx="11616760" cy="4845504"/>
              </a:xfrm>
              <a:blipFill>
                <a:blip r:embed="rId3"/>
                <a:stretch>
                  <a:fillRect l="-630" t="-2138" r="-52"/>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A5628FB6-92CF-32DB-BC2E-BD357AD5560F}"/>
              </a:ext>
            </a:extLst>
          </p:cNvPr>
          <p:cNvSpPr/>
          <p:nvPr/>
        </p:nvSpPr>
        <p:spPr>
          <a:xfrm>
            <a:off x="742122" y="3079164"/>
            <a:ext cx="6453808" cy="3136106"/>
          </a:xfrm>
          <a:prstGeom prst="rect">
            <a:avLst/>
          </a:prstGeom>
          <a:solidFill>
            <a:schemeClr val="accent1">
              <a:lumMod val="20000"/>
              <a:lumOff val="80000"/>
            </a:schemeClr>
          </a:solidFill>
          <a:ln w="762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3E1C2D0-E310-13AB-2A59-17E068BBE548}"/>
                  </a:ext>
                </a:extLst>
              </p:cNvPr>
              <p:cNvSpPr txBox="1"/>
              <p:nvPr/>
            </p:nvSpPr>
            <p:spPr>
              <a:xfrm>
                <a:off x="3184343" y="2554671"/>
                <a:ext cx="4146969" cy="430887"/>
              </a:xfrm>
              <a:prstGeom prst="rect">
                <a:avLst/>
              </a:prstGeom>
              <a:noFill/>
            </p:spPr>
            <p:txBody>
              <a:bodyPr wrap="none" rtlCol="0">
                <a:spAutoFit/>
              </a:bodyPr>
              <a:lstStyle/>
              <a:p>
                <a14:m>
                  <m:oMath xmlns:m="http://schemas.openxmlformats.org/officeDocument/2006/math">
                    <m:r>
                      <a:rPr lang="en-US" sz="2200" i="1">
                        <a:latin typeface="Cambria Math" panose="02040503050406030204" pitchFamily="18" charset="0"/>
                        <a:cs typeface="Segoe UI" panose="020B0502040204020203" pitchFamily="34" charset="0"/>
                      </a:rPr>
                      <m:t>𝒰</m:t>
                    </m:r>
                  </m:oMath>
                </a14:m>
                <a:r>
                  <a:rPr lang="en-US" sz="2200" dirty="0">
                    <a:latin typeface="Segoe UI" panose="020B0502040204020203" pitchFamily="34" charset="0"/>
                    <a:cs typeface="Segoe UI" panose="020B0502040204020203" pitchFamily="34" charset="0"/>
                  </a:rPr>
                  <a:t> = all possible length 5 strings</a:t>
                </a:r>
              </a:p>
            </p:txBody>
          </p:sp>
        </mc:Choice>
        <mc:Fallback xmlns="">
          <p:sp>
            <p:nvSpPr>
              <p:cNvPr id="9" name="TextBox 8">
                <a:extLst>
                  <a:ext uri="{FF2B5EF4-FFF2-40B4-BE49-F238E27FC236}">
                    <a16:creationId xmlns:a16="http://schemas.microsoft.com/office/drawing/2014/main" id="{B3E1C2D0-E310-13AB-2A59-17E068BBE548}"/>
                  </a:ext>
                </a:extLst>
              </p:cNvPr>
              <p:cNvSpPr txBox="1">
                <a:spLocks noRot="1" noChangeAspect="1" noMove="1" noResize="1" noEditPoints="1" noAdjustHandles="1" noChangeArrowheads="1" noChangeShapeType="1" noTextEdit="1"/>
              </p:cNvSpPr>
              <p:nvPr/>
            </p:nvSpPr>
            <p:spPr>
              <a:xfrm>
                <a:off x="3184343" y="2554671"/>
                <a:ext cx="4146969" cy="430887"/>
              </a:xfrm>
              <a:prstGeom prst="rect">
                <a:avLst/>
              </a:prstGeom>
              <a:blipFill>
                <a:blip r:embed="rId4"/>
                <a:stretch>
                  <a:fillRect l="-147" t="-8451" r="-1028" b="-29577"/>
                </a:stretch>
              </a:blipFill>
            </p:spPr>
            <p:txBody>
              <a:bodyPr/>
              <a:lstStyle/>
              <a:p>
                <a:r>
                  <a:rPr lang="en-US">
                    <a:noFill/>
                  </a:rPr>
                  <a:t> </a:t>
                </a:r>
              </a:p>
            </p:txBody>
          </p:sp>
        </mc:Fallback>
      </mc:AlternateContent>
      <p:sp>
        <p:nvSpPr>
          <p:cNvPr id="10" name="Oval 9">
            <a:extLst>
              <a:ext uri="{FF2B5EF4-FFF2-40B4-BE49-F238E27FC236}">
                <a16:creationId xmlns:a16="http://schemas.microsoft.com/office/drawing/2014/main" id="{A28E9E56-E77C-806E-7FA7-78C0957F9310}"/>
              </a:ext>
            </a:extLst>
          </p:cNvPr>
          <p:cNvSpPr/>
          <p:nvPr/>
        </p:nvSpPr>
        <p:spPr>
          <a:xfrm>
            <a:off x="4115312" y="3292228"/>
            <a:ext cx="2679740" cy="2679740"/>
          </a:xfrm>
          <a:prstGeom prst="ellipse">
            <a:avLst/>
          </a:prstGeom>
          <a:solidFill>
            <a:schemeClr val="accent5">
              <a:lumMod val="20000"/>
              <a:lumOff val="80000"/>
            </a:schemeClr>
          </a:solidFill>
          <a:ln w="7620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E238342-AA4D-BDE1-FBF0-9A0B24FCC416}"/>
                  </a:ext>
                </a:extLst>
              </p:cNvPr>
              <p:cNvSpPr txBox="1"/>
              <p:nvPr/>
            </p:nvSpPr>
            <p:spPr>
              <a:xfrm>
                <a:off x="1034694" y="4257539"/>
                <a:ext cx="2679740" cy="769441"/>
              </a:xfrm>
              <a:prstGeom prst="rect">
                <a:avLst/>
              </a:prstGeom>
              <a:noFill/>
            </p:spPr>
            <p:txBody>
              <a:bodyPr wrap="square">
                <a:spAutoFit/>
              </a:bodyPr>
              <a:lstStyle/>
              <a:p>
                <a:pPr algn="ctr"/>
                <a14:m>
                  <m:oMath xmlns:m="http://schemas.openxmlformats.org/officeDocument/2006/math">
                    <m:acc>
                      <m:accPr>
                        <m:chr m:val="̅"/>
                        <m:ctrlPr>
                          <a:rPr lang="en-US" sz="2200" i="1" dirty="0" smtClean="0">
                            <a:solidFill>
                              <a:schemeClr val="tx1"/>
                            </a:solidFill>
                            <a:latin typeface="Cambria Math" panose="02040503050406030204" pitchFamily="18" charset="0"/>
                          </a:rPr>
                        </m:ctrlPr>
                      </m:accPr>
                      <m:e>
                        <m:r>
                          <a:rPr lang="en-US" sz="2200" i="1" dirty="0" smtClean="0">
                            <a:solidFill>
                              <a:schemeClr val="tx1"/>
                            </a:solidFill>
                            <a:latin typeface="Cambria Math" panose="02040503050406030204" pitchFamily="18" charset="0"/>
                          </a:rPr>
                          <m:t>𝐴</m:t>
                        </m:r>
                      </m:e>
                    </m:acc>
                  </m:oMath>
                </a14:m>
                <a:r>
                  <a:rPr lang="en-US" sz="2200" dirty="0">
                    <a:solidFill>
                      <a:schemeClr val="tx1"/>
                    </a:solidFill>
                    <a:latin typeface="Segoe UI" panose="020B0502040204020203" pitchFamily="34" charset="0"/>
                    <a:cs typeface="Segoe UI" panose="020B0502040204020203" pitchFamily="34" charset="0"/>
                  </a:rPr>
                  <a:t> = length 5 strings with 0 a’s</a:t>
                </a:r>
              </a:p>
            </p:txBody>
          </p:sp>
        </mc:Choice>
        <mc:Fallback xmlns="">
          <p:sp>
            <p:nvSpPr>
              <p:cNvPr id="12" name="TextBox 11">
                <a:extLst>
                  <a:ext uri="{FF2B5EF4-FFF2-40B4-BE49-F238E27FC236}">
                    <a16:creationId xmlns:a16="http://schemas.microsoft.com/office/drawing/2014/main" id="{EE238342-AA4D-BDE1-FBF0-9A0B24FCC416}"/>
                  </a:ext>
                </a:extLst>
              </p:cNvPr>
              <p:cNvSpPr txBox="1">
                <a:spLocks noRot="1" noChangeAspect="1" noMove="1" noResize="1" noEditPoints="1" noAdjustHandles="1" noChangeArrowheads="1" noChangeShapeType="1" noTextEdit="1"/>
              </p:cNvSpPr>
              <p:nvPr/>
            </p:nvSpPr>
            <p:spPr>
              <a:xfrm>
                <a:off x="1034694" y="4257539"/>
                <a:ext cx="2679740" cy="769441"/>
              </a:xfrm>
              <a:prstGeom prst="rect">
                <a:avLst/>
              </a:prstGeom>
              <a:blipFill>
                <a:blip r:embed="rId5"/>
                <a:stretch>
                  <a:fillRect t="-3937" r="-4556" b="-157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4F75092-9736-EA53-B8E7-D2B7C7E44D2D}"/>
                  </a:ext>
                </a:extLst>
              </p:cNvPr>
              <p:cNvSpPr txBox="1"/>
              <p:nvPr/>
            </p:nvSpPr>
            <p:spPr>
              <a:xfrm>
                <a:off x="4157920" y="4257539"/>
                <a:ext cx="2541104" cy="769441"/>
              </a:xfrm>
              <a:prstGeom prst="rect">
                <a:avLst/>
              </a:prstGeom>
              <a:noFill/>
            </p:spPr>
            <p:txBody>
              <a:bodyPr wrap="square">
                <a:spAutoFit/>
              </a:bodyPr>
              <a:lstStyle/>
              <a:p>
                <a:pPr algn="ctr"/>
                <a14:m>
                  <m:oMath xmlns:m="http://schemas.openxmlformats.org/officeDocument/2006/math">
                    <m:r>
                      <a:rPr lang="en-US" sz="2200" b="0" i="1" smtClean="0">
                        <a:latin typeface="Cambria Math" panose="02040503050406030204" pitchFamily="18" charset="0"/>
                        <a:cs typeface="Segoe UI" panose="020B0502040204020203" pitchFamily="34" charset="0"/>
                      </a:rPr>
                      <m:t>𝐴</m:t>
                    </m:r>
                    <m:r>
                      <a:rPr lang="en-US" sz="2200" i="1">
                        <a:latin typeface="Cambria Math" panose="02040503050406030204" pitchFamily="18" charset="0"/>
                        <a:cs typeface="Segoe UI" panose="020B0502040204020203" pitchFamily="34" charset="0"/>
                      </a:rPr>
                      <m:t> </m:t>
                    </m:r>
                  </m:oMath>
                </a14:m>
                <a:r>
                  <a:rPr lang="en-US" sz="2200" dirty="0">
                    <a:solidFill>
                      <a:schemeClr val="tx1"/>
                    </a:solidFill>
                    <a:latin typeface="Segoe UI" panose="020B0502040204020203" pitchFamily="34" charset="0"/>
                    <a:cs typeface="Segoe UI" panose="020B0502040204020203" pitchFamily="34" charset="0"/>
                  </a:rPr>
                  <a:t>= length 5 strings with </a:t>
                </a:r>
                <a14:m>
                  <m:oMath xmlns:m="http://schemas.openxmlformats.org/officeDocument/2006/math">
                    <m:r>
                      <a:rPr lang="en-US" sz="2200" b="0" i="1" dirty="0" smtClean="0">
                        <a:solidFill>
                          <a:schemeClr val="tx1"/>
                        </a:solidFill>
                        <a:latin typeface="Cambria Math" panose="02040503050406030204" pitchFamily="18" charset="0"/>
                        <a:cs typeface="Segoe UI" panose="020B0502040204020203" pitchFamily="34" charset="0"/>
                      </a:rPr>
                      <m:t>≥</m:t>
                    </m:r>
                  </m:oMath>
                </a14:m>
                <a:r>
                  <a:rPr lang="en-US" sz="2200" dirty="0">
                    <a:solidFill>
                      <a:schemeClr val="tx1"/>
                    </a:solidFill>
                    <a:latin typeface="Segoe UI" panose="020B0502040204020203" pitchFamily="34" charset="0"/>
                    <a:cs typeface="Segoe UI" panose="020B0502040204020203" pitchFamily="34" charset="0"/>
                  </a:rPr>
                  <a:t>1 </a:t>
                </a:r>
                <a14:m>
                  <m:oMath xmlns:m="http://schemas.openxmlformats.org/officeDocument/2006/math">
                    <m:r>
                      <a:rPr lang="en-US" sz="2200" i="1" dirty="0" smtClean="0">
                        <a:solidFill>
                          <a:schemeClr val="tx1"/>
                        </a:solidFill>
                        <a:latin typeface="Cambria Math" panose="02040503050406030204" pitchFamily="18" charset="0"/>
                        <a:cs typeface="Segoe UI" panose="020B0502040204020203" pitchFamily="34" charset="0"/>
                      </a:rPr>
                      <m:t>𝑎</m:t>
                    </m:r>
                  </m:oMath>
                </a14:m>
                <a:endParaRPr lang="en-US" sz="2200" dirty="0">
                  <a:solidFill>
                    <a:schemeClr val="tx1"/>
                  </a:solidFill>
                  <a:latin typeface="Segoe UI" panose="020B0502040204020203" pitchFamily="34" charset="0"/>
                  <a:cs typeface="Segoe UI" panose="020B0502040204020203" pitchFamily="34" charset="0"/>
                </a:endParaRPr>
              </a:p>
            </p:txBody>
          </p:sp>
        </mc:Choice>
        <mc:Fallback xmlns="">
          <p:sp>
            <p:nvSpPr>
              <p:cNvPr id="14" name="TextBox 13">
                <a:extLst>
                  <a:ext uri="{FF2B5EF4-FFF2-40B4-BE49-F238E27FC236}">
                    <a16:creationId xmlns:a16="http://schemas.microsoft.com/office/drawing/2014/main" id="{64F75092-9736-EA53-B8E7-D2B7C7E44D2D}"/>
                  </a:ext>
                </a:extLst>
              </p:cNvPr>
              <p:cNvSpPr txBox="1">
                <a:spLocks noRot="1" noChangeAspect="1" noMove="1" noResize="1" noEditPoints="1" noAdjustHandles="1" noChangeArrowheads="1" noChangeShapeType="1" noTextEdit="1"/>
              </p:cNvSpPr>
              <p:nvPr/>
            </p:nvSpPr>
            <p:spPr>
              <a:xfrm>
                <a:off x="4157920" y="4257539"/>
                <a:ext cx="2541104" cy="769441"/>
              </a:xfrm>
              <a:prstGeom prst="rect">
                <a:avLst/>
              </a:prstGeom>
              <a:blipFill>
                <a:blip r:embed="rId6"/>
                <a:stretch>
                  <a:fillRect t="-3937" b="-157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782F962-689A-4E66-A135-2B9D9BF0669F}"/>
                  </a:ext>
                </a:extLst>
              </p:cNvPr>
              <p:cNvSpPr txBox="1"/>
              <p:nvPr/>
            </p:nvSpPr>
            <p:spPr>
              <a:xfrm>
                <a:off x="7331312" y="3061395"/>
                <a:ext cx="3415037" cy="1602042"/>
              </a:xfrm>
              <a:prstGeom prst="rect">
                <a:avLst/>
              </a:prstGeom>
              <a:noFill/>
            </p:spPr>
            <p:txBody>
              <a:bodyPr wrap="none" rtlCol="0">
                <a:spAutoFit/>
              </a:bodyPr>
              <a:lstStyle/>
              <a:p>
                <a:r>
                  <a:rPr lang="en-US" sz="2400" dirty="0">
                    <a:latin typeface="Segoe UI" panose="020B0502040204020203" pitchFamily="34" charset="0"/>
                    <a:cs typeface="Segoe UI" panose="020B0502040204020203" pitchFamily="34" charset="0"/>
                  </a:rPr>
                  <a:t>We’re interested in </a:t>
                </a:r>
                <a14:m>
                  <m:oMath xmlns:m="http://schemas.openxmlformats.org/officeDocument/2006/math">
                    <m:r>
                      <a:rPr lang="en-US" sz="2400" b="0" i="1" smtClean="0">
                        <a:latin typeface="Cambria Math" panose="02040503050406030204" pitchFamily="18" charset="0"/>
                        <a:cs typeface="Segoe UI" panose="020B0502040204020203" pitchFamily="34" charset="0"/>
                      </a:rPr>
                      <m:t>|</m:t>
                    </m:r>
                    <m:r>
                      <a:rPr lang="en-US" sz="2400" b="0" i="1" smtClean="0">
                        <a:latin typeface="Cambria Math" panose="02040503050406030204" pitchFamily="18" charset="0"/>
                        <a:cs typeface="Segoe UI" panose="020B0502040204020203" pitchFamily="34" charset="0"/>
                      </a:rPr>
                      <m:t>𝐴</m:t>
                    </m:r>
                    <m:r>
                      <a:rPr lang="en-US" sz="2400" b="0" i="1" smtClean="0">
                        <a:latin typeface="Cambria Math" panose="02040503050406030204" pitchFamily="18" charset="0"/>
                        <a:cs typeface="Segoe UI" panose="020B0502040204020203" pitchFamily="34" charset="0"/>
                      </a:rPr>
                      <m:t>|</m:t>
                    </m:r>
                  </m:oMath>
                </a14:m>
                <a:r>
                  <a:rPr lang="en-US" sz="2400" dirty="0">
                    <a:latin typeface="Segoe UI" panose="020B0502040204020203" pitchFamily="34" charset="0"/>
                    <a:cs typeface="Segoe UI" panose="020B0502040204020203" pitchFamily="34" charset="0"/>
                  </a:rPr>
                  <a:t> -</a:t>
                </a:r>
              </a:p>
              <a:p>
                <a:endParaRPr lang="en-US" sz="2400" dirty="0">
                  <a:latin typeface="Segoe UI" panose="020B0502040204020203" pitchFamily="34" charset="0"/>
                  <a:cs typeface="Segoe UI" panose="020B0502040204020203" pitchFamily="34" charset="0"/>
                </a:endParaRPr>
              </a:p>
              <a:p>
                <a14:m>
                  <m:oMath xmlns:m="http://schemas.openxmlformats.org/officeDocument/2006/math">
                    <m:d>
                      <m:dPr>
                        <m:begChr m:val="|"/>
                        <m:endChr m:val="|"/>
                        <m:ctrlPr>
                          <a:rPr lang="en-US" sz="2400" b="0" i="1" smtClean="0">
                            <a:latin typeface="Cambria Math" panose="02040503050406030204" pitchFamily="18" charset="0"/>
                            <a:cs typeface="Segoe UI" panose="020B0502040204020203" pitchFamily="34" charset="0"/>
                          </a:rPr>
                        </m:ctrlPr>
                      </m:dPr>
                      <m:e>
                        <m:r>
                          <a:rPr lang="en-US" sz="2400" b="0" i="1" smtClean="0">
                            <a:latin typeface="Cambria Math" panose="02040503050406030204" pitchFamily="18" charset="0"/>
                            <a:cs typeface="Segoe UI" panose="020B0502040204020203" pitchFamily="34" charset="0"/>
                          </a:rPr>
                          <m:t>𝐴</m:t>
                        </m:r>
                      </m:e>
                    </m:d>
                    <m:r>
                      <a:rPr lang="en-US" sz="2400" b="0" i="1" smtClean="0">
                        <a:latin typeface="Cambria Math" panose="02040503050406030204" pitchFamily="18" charset="0"/>
                        <a:cs typeface="Segoe UI" panose="020B0502040204020203" pitchFamily="34" charset="0"/>
                      </a:rPr>
                      <m:t> =</m:t>
                    </m:r>
                    <m:d>
                      <m:dPr>
                        <m:begChr m:val="|"/>
                        <m:endChr m:val="|"/>
                        <m:ctrlPr>
                          <a:rPr lang="en-US" sz="2400" b="0" i="1" smtClean="0">
                            <a:latin typeface="Cambria Math" panose="02040503050406030204" pitchFamily="18" charset="0"/>
                            <a:cs typeface="Segoe UI" panose="020B0502040204020203" pitchFamily="34" charset="0"/>
                          </a:rPr>
                        </m:ctrlPr>
                      </m:dPr>
                      <m:e>
                        <m:r>
                          <a:rPr lang="en-US" sz="2400" i="1">
                            <a:latin typeface="Cambria Math" panose="02040503050406030204" pitchFamily="18" charset="0"/>
                            <a:cs typeface="Segoe UI" panose="020B0502040204020203" pitchFamily="34" charset="0"/>
                          </a:rPr>
                          <m:t>𝒰</m:t>
                        </m:r>
                        <m:r>
                          <a:rPr lang="en-US" sz="2400" b="0" i="1" smtClean="0">
                            <a:latin typeface="Cambria Math" panose="02040503050406030204" pitchFamily="18" charset="0"/>
                            <a:cs typeface="Segoe UI" panose="020B0502040204020203" pitchFamily="34" charset="0"/>
                          </a:rPr>
                          <m:t>\</m:t>
                        </m:r>
                        <m:acc>
                          <m:accPr>
                            <m:chr m:val="̅"/>
                            <m:ctrlPr>
                              <a:rPr lang="en-US" sz="2400" i="1" dirty="0">
                                <a:latin typeface="Cambria Math" panose="02040503050406030204" pitchFamily="18" charset="0"/>
                              </a:rPr>
                            </m:ctrlPr>
                          </m:accPr>
                          <m:e>
                            <m:r>
                              <a:rPr lang="en-US" sz="2400" i="1" dirty="0">
                                <a:latin typeface="Cambria Math" panose="02040503050406030204" pitchFamily="18" charset="0"/>
                              </a:rPr>
                              <m:t>𝐴</m:t>
                            </m:r>
                          </m:e>
                        </m:acc>
                      </m:e>
                    </m:d>
                    <m:r>
                      <a:rPr lang="en-US" sz="2400" b="0" i="1" smtClean="0">
                        <a:latin typeface="Cambria Math" panose="02040503050406030204" pitchFamily="18" charset="0"/>
                        <a:cs typeface="Segoe UI" panose="020B0502040204020203" pitchFamily="34" charset="0"/>
                      </a:rPr>
                      <m:t>=</m:t>
                    </m:r>
                    <m:d>
                      <m:dPr>
                        <m:begChr m:val="|"/>
                        <m:endChr m:val="|"/>
                        <m:ctrlPr>
                          <a:rPr lang="en-US" sz="2400" b="1" i="1" smtClean="0">
                            <a:solidFill>
                              <a:schemeClr val="accent2">
                                <a:lumMod val="50000"/>
                              </a:schemeClr>
                            </a:solidFill>
                            <a:latin typeface="Cambria Math" panose="02040503050406030204" pitchFamily="18" charset="0"/>
                            <a:cs typeface="Segoe UI" panose="020B0502040204020203" pitchFamily="34" charset="0"/>
                          </a:rPr>
                        </m:ctrlPr>
                      </m:dPr>
                      <m:e>
                        <m:r>
                          <a:rPr lang="en-US" sz="2400" b="1" i="1">
                            <a:solidFill>
                              <a:schemeClr val="accent2">
                                <a:lumMod val="50000"/>
                              </a:schemeClr>
                            </a:solidFill>
                            <a:latin typeface="Cambria Math" panose="02040503050406030204" pitchFamily="18" charset="0"/>
                            <a:cs typeface="Segoe UI" panose="020B0502040204020203" pitchFamily="34" charset="0"/>
                          </a:rPr>
                          <m:t>𝓤</m:t>
                        </m:r>
                      </m:e>
                    </m:d>
                    <m:r>
                      <a:rPr lang="en-US" sz="2400" b="0" i="1" smtClean="0">
                        <a:latin typeface="Cambria Math" panose="02040503050406030204" pitchFamily="18" charset="0"/>
                        <a:cs typeface="Segoe UI" panose="020B0502040204020203" pitchFamily="34" charset="0"/>
                      </a:rPr>
                      <m:t>−</m:t>
                    </m:r>
                    <m:r>
                      <a:rPr lang="en-US" sz="2400" b="1" i="1" smtClean="0">
                        <a:solidFill>
                          <a:schemeClr val="accent5">
                            <a:lumMod val="75000"/>
                          </a:schemeClr>
                        </a:solidFill>
                        <a:latin typeface="Cambria Math" panose="02040503050406030204" pitchFamily="18" charset="0"/>
                        <a:cs typeface="Segoe UI" panose="020B0502040204020203" pitchFamily="34" charset="0"/>
                      </a:rPr>
                      <m:t>|</m:t>
                    </m:r>
                    <m:acc>
                      <m:accPr>
                        <m:chr m:val="̅"/>
                        <m:ctrlPr>
                          <a:rPr lang="en-US" sz="2400" b="1" i="1" dirty="0">
                            <a:solidFill>
                              <a:schemeClr val="accent5">
                                <a:lumMod val="75000"/>
                              </a:schemeClr>
                            </a:solidFill>
                            <a:latin typeface="Cambria Math" panose="02040503050406030204" pitchFamily="18" charset="0"/>
                          </a:rPr>
                        </m:ctrlPr>
                      </m:accPr>
                      <m:e>
                        <m:r>
                          <a:rPr lang="en-US" sz="2400" b="1" i="1" dirty="0">
                            <a:solidFill>
                              <a:schemeClr val="accent5">
                                <a:lumMod val="75000"/>
                              </a:schemeClr>
                            </a:solidFill>
                            <a:latin typeface="Cambria Math" panose="02040503050406030204" pitchFamily="18" charset="0"/>
                          </a:rPr>
                          <m:t>𝑨</m:t>
                        </m:r>
                      </m:e>
                    </m:acc>
                  </m:oMath>
                </a14:m>
                <a:r>
                  <a:rPr lang="en-US" sz="2400" b="1" dirty="0">
                    <a:solidFill>
                      <a:schemeClr val="accent5">
                        <a:lumMod val="75000"/>
                      </a:schemeClr>
                    </a:solidFill>
                    <a:latin typeface="Segoe UI" panose="020B0502040204020203" pitchFamily="34" charset="0"/>
                    <a:cs typeface="Segoe UI" panose="020B0502040204020203" pitchFamily="34" charset="0"/>
                  </a:rPr>
                  <a:t>|</a:t>
                </a:r>
              </a:p>
              <a:p>
                <a:r>
                  <a:rPr lang="en-US" sz="2400" dirty="0">
                    <a:latin typeface="Segoe UI" panose="020B0502040204020203" pitchFamily="34" charset="0"/>
                    <a:cs typeface="Segoe UI" panose="020B0502040204020203" pitchFamily="34" charset="0"/>
                  </a:rPr>
                  <a:t>      </a:t>
                </a:r>
                <a:endParaRPr lang="en-US" sz="2400" b="1" dirty="0">
                  <a:latin typeface="Segoe UI" panose="020B0502040204020203" pitchFamily="34" charset="0"/>
                  <a:cs typeface="Segoe UI" panose="020B0502040204020203" pitchFamily="34" charset="0"/>
                </a:endParaRPr>
              </a:p>
            </p:txBody>
          </p:sp>
        </mc:Choice>
        <mc:Fallback xmlns="">
          <p:sp>
            <p:nvSpPr>
              <p:cNvPr id="15" name="TextBox 14">
                <a:extLst>
                  <a:ext uri="{FF2B5EF4-FFF2-40B4-BE49-F238E27FC236}">
                    <a16:creationId xmlns:a16="http://schemas.microsoft.com/office/drawing/2014/main" id="{C782F962-689A-4E66-A135-2B9D9BF0669F}"/>
                  </a:ext>
                </a:extLst>
              </p:cNvPr>
              <p:cNvSpPr txBox="1">
                <a:spLocks noRot="1" noChangeAspect="1" noMove="1" noResize="1" noEditPoints="1" noAdjustHandles="1" noChangeArrowheads="1" noChangeShapeType="1" noTextEdit="1"/>
              </p:cNvSpPr>
              <p:nvPr/>
            </p:nvSpPr>
            <p:spPr>
              <a:xfrm>
                <a:off x="7331312" y="3061395"/>
                <a:ext cx="3415037" cy="1602042"/>
              </a:xfrm>
              <a:prstGeom prst="rect">
                <a:avLst/>
              </a:prstGeom>
              <a:blipFill>
                <a:blip r:embed="rId7"/>
                <a:stretch>
                  <a:fillRect l="-2857" t="-2662" r="-10536"/>
                </a:stretch>
              </a:blipFill>
            </p:spPr>
            <p:txBody>
              <a:bodyPr/>
              <a:lstStyle/>
              <a:p>
                <a:r>
                  <a:rPr lang="en-US">
                    <a:noFill/>
                  </a:rPr>
                  <a:t> </a:t>
                </a:r>
              </a:p>
            </p:txBody>
          </p:sp>
        </mc:Fallback>
      </mc:AlternateContent>
    </p:spTree>
    <p:extLst>
      <p:ext uri="{BB962C8B-B14F-4D97-AF65-F5344CB8AC3E}">
        <p14:creationId xmlns:p14="http://schemas.microsoft.com/office/powerpoint/2010/main" val="42468112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7AE48-C6FD-4595-B540-8FA836C144CE}"/>
              </a:ext>
            </a:extLst>
          </p:cNvPr>
          <p:cNvSpPr>
            <a:spLocks noGrp="1"/>
          </p:cNvSpPr>
          <p:nvPr>
            <p:ph type="title"/>
          </p:nvPr>
        </p:nvSpPr>
        <p:spPr/>
        <p:txBody>
          <a:bodyPr/>
          <a:lstStyle/>
          <a:p>
            <a:r>
              <a:rPr lang="en-US" dirty="0"/>
              <a:t>One more counting technique!</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BC85B501-0BAF-A5A9-56ED-335C09D7B0CA}"/>
                  </a:ext>
                </a:extLst>
              </p:cNvPr>
              <p:cNvSpPr>
                <a:spLocks noGrp="1"/>
              </p:cNvSpPr>
              <p:nvPr>
                <p:ph idx="1"/>
              </p:nvPr>
            </p:nvSpPr>
            <p:spPr>
              <a:xfrm>
                <a:off x="575240" y="1463857"/>
                <a:ext cx="11616760" cy="4845504"/>
              </a:xfrm>
            </p:spPr>
            <p:txBody>
              <a:bodyPr/>
              <a:lstStyle/>
              <a:p>
                <a:r>
                  <a:rPr lang="en-US" dirty="0"/>
                  <a:t>How many length 5 strings are there over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𝑏</m:t>
                    </m:r>
                    <m:r>
                      <a:rPr lang="en-US" b="0" i="1" smtClean="0">
                        <a:latin typeface="Cambria Math" panose="02040503050406030204" pitchFamily="18" charset="0"/>
                      </a:rPr>
                      <m:t>, …, </m:t>
                    </m:r>
                    <m:r>
                      <a:rPr lang="en-US" b="0" i="1" smtClean="0">
                        <a:latin typeface="Cambria Math" panose="02040503050406030204" pitchFamily="18" charset="0"/>
                      </a:rPr>
                      <m:t>𝑧</m:t>
                    </m:r>
                    <m:r>
                      <a:rPr lang="en-US" b="0" i="1" smtClean="0">
                        <a:latin typeface="Cambria Math" panose="02040503050406030204" pitchFamily="18" charset="0"/>
                      </a:rPr>
                      <m:t>}</m:t>
                    </m:r>
                  </m:oMath>
                </a14:m>
                <a:r>
                  <a:rPr lang="en-US" dirty="0"/>
                  <a:t> with </a:t>
                </a:r>
                <a:r>
                  <a:rPr lang="en-US" b="1" dirty="0"/>
                  <a:t>at least 1 </a:t>
                </a:r>
                <a14:m>
                  <m:oMath xmlns:m="http://schemas.openxmlformats.org/officeDocument/2006/math">
                    <m:r>
                      <a:rPr lang="en-US" b="0" i="1" smtClean="0">
                        <a:latin typeface="Cambria Math" panose="02040503050406030204" pitchFamily="18" charset="0"/>
                      </a:rPr>
                      <m:t>𝑎</m:t>
                    </m:r>
                  </m:oMath>
                </a14:m>
                <a:r>
                  <a:rPr lang="en-US" dirty="0"/>
                  <a:t>?</a:t>
                </a:r>
              </a:p>
              <a:p>
                <a:pPr lvl="1"/>
                <a:r>
                  <a:rPr lang="en-US" i="1" dirty="0"/>
                  <a:t>we can rephrase this as:</a:t>
                </a:r>
                <a:r>
                  <a:rPr lang="en-US" dirty="0"/>
                  <a:t> “How many length 5 strings are there that do </a:t>
                </a:r>
                <a:r>
                  <a:rPr lang="en-US" u="sng" dirty="0"/>
                  <a:t>not</a:t>
                </a:r>
                <a:r>
                  <a:rPr lang="en-US" dirty="0"/>
                  <a:t> have no </a:t>
                </a:r>
                <a14:m>
                  <m:oMath xmlns:m="http://schemas.openxmlformats.org/officeDocument/2006/math">
                    <m:r>
                      <a:rPr lang="en-US" b="0" i="1" smtClean="0">
                        <a:latin typeface="Cambria Math" panose="02040503050406030204" pitchFamily="18" charset="0"/>
                      </a:rPr>
                      <m:t>𝑎</m:t>
                    </m:r>
                  </m:oMath>
                </a14:m>
                <a:r>
                  <a:rPr lang="en-US" dirty="0"/>
                  <a:t>’s?</a:t>
                </a:r>
              </a:p>
            </p:txBody>
          </p:sp>
        </mc:Choice>
        <mc:Fallback xmlns="">
          <p:sp>
            <p:nvSpPr>
              <p:cNvPr id="7" name="Content Placeholder 2">
                <a:extLst>
                  <a:ext uri="{FF2B5EF4-FFF2-40B4-BE49-F238E27FC236}">
                    <a16:creationId xmlns:a16="http://schemas.microsoft.com/office/drawing/2014/main" id="{BC85B501-0BAF-A5A9-56ED-335C09D7B0CA}"/>
                  </a:ext>
                </a:extLst>
              </p:cNvPr>
              <p:cNvSpPr>
                <a:spLocks noGrp="1" noRot="1" noChangeAspect="1" noMove="1" noResize="1" noEditPoints="1" noAdjustHandles="1" noChangeArrowheads="1" noChangeShapeType="1" noTextEdit="1"/>
              </p:cNvSpPr>
              <p:nvPr>
                <p:ph idx="1"/>
              </p:nvPr>
            </p:nvSpPr>
            <p:spPr>
              <a:xfrm>
                <a:off x="575240" y="1463857"/>
                <a:ext cx="11616760" cy="4845504"/>
              </a:xfrm>
              <a:blipFill>
                <a:blip r:embed="rId3"/>
                <a:stretch>
                  <a:fillRect l="-630" t="-2138" r="-52"/>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A5628FB6-92CF-32DB-BC2E-BD357AD5560F}"/>
              </a:ext>
            </a:extLst>
          </p:cNvPr>
          <p:cNvSpPr/>
          <p:nvPr/>
        </p:nvSpPr>
        <p:spPr>
          <a:xfrm>
            <a:off x="742122" y="3079164"/>
            <a:ext cx="6453808" cy="3136106"/>
          </a:xfrm>
          <a:prstGeom prst="rect">
            <a:avLst/>
          </a:prstGeom>
          <a:solidFill>
            <a:schemeClr val="accent1">
              <a:lumMod val="20000"/>
              <a:lumOff val="80000"/>
            </a:schemeClr>
          </a:solidFill>
          <a:ln w="762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3E1C2D0-E310-13AB-2A59-17E068BBE548}"/>
                  </a:ext>
                </a:extLst>
              </p:cNvPr>
              <p:cNvSpPr txBox="1"/>
              <p:nvPr/>
            </p:nvSpPr>
            <p:spPr>
              <a:xfrm>
                <a:off x="3184343" y="2554671"/>
                <a:ext cx="4146969" cy="430887"/>
              </a:xfrm>
              <a:prstGeom prst="rect">
                <a:avLst/>
              </a:prstGeom>
              <a:noFill/>
            </p:spPr>
            <p:txBody>
              <a:bodyPr wrap="none" rtlCol="0">
                <a:spAutoFit/>
              </a:bodyPr>
              <a:lstStyle/>
              <a:p>
                <a14:m>
                  <m:oMath xmlns:m="http://schemas.openxmlformats.org/officeDocument/2006/math">
                    <m:r>
                      <a:rPr lang="en-US" sz="2200" i="1">
                        <a:latin typeface="Cambria Math" panose="02040503050406030204" pitchFamily="18" charset="0"/>
                        <a:cs typeface="Segoe UI" panose="020B0502040204020203" pitchFamily="34" charset="0"/>
                      </a:rPr>
                      <m:t>𝒰</m:t>
                    </m:r>
                  </m:oMath>
                </a14:m>
                <a:r>
                  <a:rPr lang="en-US" sz="2200" dirty="0">
                    <a:latin typeface="Segoe UI" panose="020B0502040204020203" pitchFamily="34" charset="0"/>
                    <a:cs typeface="Segoe UI" panose="020B0502040204020203" pitchFamily="34" charset="0"/>
                  </a:rPr>
                  <a:t> = all possible length 5 strings</a:t>
                </a:r>
              </a:p>
            </p:txBody>
          </p:sp>
        </mc:Choice>
        <mc:Fallback xmlns="">
          <p:sp>
            <p:nvSpPr>
              <p:cNvPr id="9" name="TextBox 8">
                <a:extLst>
                  <a:ext uri="{FF2B5EF4-FFF2-40B4-BE49-F238E27FC236}">
                    <a16:creationId xmlns:a16="http://schemas.microsoft.com/office/drawing/2014/main" id="{B3E1C2D0-E310-13AB-2A59-17E068BBE548}"/>
                  </a:ext>
                </a:extLst>
              </p:cNvPr>
              <p:cNvSpPr txBox="1">
                <a:spLocks noRot="1" noChangeAspect="1" noMove="1" noResize="1" noEditPoints="1" noAdjustHandles="1" noChangeArrowheads="1" noChangeShapeType="1" noTextEdit="1"/>
              </p:cNvSpPr>
              <p:nvPr/>
            </p:nvSpPr>
            <p:spPr>
              <a:xfrm>
                <a:off x="3184343" y="2554671"/>
                <a:ext cx="4146969" cy="430887"/>
              </a:xfrm>
              <a:prstGeom prst="rect">
                <a:avLst/>
              </a:prstGeom>
              <a:blipFill>
                <a:blip r:embed="rId4"/>
                <a:stretch>
                  <a:fillRect l="-147" t="-8451" r="-1028" b="-29577"/>
                </a:stretch>
              </a:blipFill>
            </p:spPr>
            <p:txBody>
              <a:bodyPr/>
              <a:lstStyle/>
              <a:p>
                <a:r>
                  <a:rPr lang="en-US">
                    <a:noFill/>
                  </a:rPr>
                  <a:t> </a:t>
                </a:r>
              </a:p>
            </p:txBody>
          </p:sp>
        </mc:Fallback>
      </mc:AlternateContent>
      <p:sp>
        <p:nvSpPr>
          <p:cNvPr id="10" name="Oval 9">
            <a:extLst>
              <a:ext uri="{FF2B5EF4-FFF2-40B4-BE49-F238E27FC236}">
                <a16:creationId xmlns:a16="http://schemas.microsoft.com/office/drawing/2014/main" id="{A28E9E56-E77C-806E-7FA7-78C0957F9310}"/>
              </a:ext>
            </a:extLst>
          </p:cNvPr>
          <p:cNvSpPr/>
          <p:nvPr/>
        </p:nvSpPr>
        <p:spPr>
          <a:xfrm>
            <a:off x="4115312" y="3292228"/>
            <a:ext cx="2679740" cy="2679740"/>
          </a:xfrm>
          <a:prstGeom prst="ellipse">
            <a:avLst/>
          </a:prstGeom>
          <a:solidFill>
            <a:schemeClr val="accent5">
              <a:lumMod val="20000"/>
              <a:lumOff val="80000"/>
            </a:schemeClr>
          </a:solidFill>
          <a:ln w="7620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E238342-AA4D-BDE1-FBF0-9A0B24FCC416}"/>
                  </a:ext>
                </a:extLst>
              </p:cNvPr>
              <p:cNvSpPr txBox="1"/>
              <p:nvPr/>
            </p:nvSpPr>
            <p:spPr>
              <a:xfrm>
                <a:off x="1034694" y="4257539"/>
                <a:ext cx="2679740" cy="769441"/>
              </a:xfrm>
              <a:prstGeom prst="rect">
                <a:avLst/>
              </a:prstGeom>
              <a:noFill/>
            </p:spPr>
            <p:txBody>
              <a:bodyPr wrap="square">
                <a:spAutoFit/>
              </a:bodyPr>
              <a:lstStyle/>
              <a:p>
                <a:pPr algn="ctr"/>
                <a14:m>
                  <m:oMath xmlns:m="http://schemas.openxmlformats.org/officeDocument/2006/math">
                    <m:acc>
                      <m:accPr>
                        <m:chr m:val="̅"/>
                        <m:ctrlPr>
                          <a:rPr lang="en-US" sz="2200" i="1" dirty="0" smtClean="0">
                            <a:solidFill>
                              <a:schemeClr val="tx1"/>
                            </a:solidFill>
                            <a:latin typeface="Cambria Math" panose="02040503050406030204" pitchFamily="18" charset="0"/>
                          </a:rPr>
                        </m:ctrlPr>
                      </m:accPr>
                      <m:e>
                        <m:r>
                          <a:rPr lang="en-US" sz="2200" i="1" dirty="0" smtClean="0">
                            <a:solidFill>
                              <a:schemeClr val="tx1"/>
                            </a:solidFill>
                            <a:latin typeface="Cambria Math" panose="02040503050406030204" pitchFamily="18" charset="0"/>
                          </a:rPr>
                          <m:t>𝐴</m:t>
                        </m:r>
                      </m:e>
                    </m:acc>
                  </m:oMath>
                </a14:m>
                <a:r>
                  <a:rPr lang="en-US" sz="2200" dirty="0">
                    <a:solidFill>
                      <a:schemeClr val="tx1"/>
                    </a:solidFill>
                    <a:latin typeface="Segoe UI" panose="020B0502040204020203" pitchFamily="34" charset="0"/>
                    <a:cs typeface="Segoe UI" panose="020B0502040204020203" pitchFamily="34" charset="0"/>
                  </a:rPr>
                  <a:t> = length 5 strings with 0 a’s</a:t>
                </a:r>
              </a:p>
            </p:txBody>
          </p:sp>
        </mc:Choice>
        <mc:Fallback xmlns="">
          <p:sp>
            <p:nvSpPr>
              <p:cNvPr id="12" name="TextBox 11">
                <a:extLst>
                  <a:ext uri="{FF2B5EF4-FFF2-40B4-BE49-F238E27FC236}">
                    <a16:creationId xmlns:a16="http://schemas.microsoft.com/office/drawing/2014/main" id="{EE238342-AA4D-BDE1-FBF0-9A0B24FCC416}"/>
                  </a:ext>
                </a:extLst>
              </p:cNvPr>
              <p:cNvSpPr txBox="1">
                <a:spLocks noRot="1" noChangeAspect="1" noMove="1" noResize="1" noEditPoints="1" noAdjustHandles="1" noChangeArrowheads="1" noChangeShapeType="1" noTextEdit="1"/>
              </p:cNvSpPr>
              <p:nvPr/>
            </p:nvSpPr>
            <p:spPr>
              <a:xfrm>
                <a:off x="1034694" y="4257539"/>
                <a:ext cx="2679740" cy="769441"/>
              </a:xfrm>
              <a:prstGeom prst="rect">
                <a:avLst/>
              </a:prstGeom>
              <a:blipFill>
                <a:blip r:embed="rId5"/>
                <a:stretch>
                  <a:fillRect t="-3937" r="-4556" b="-157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4F75092-9736-EA53-B8E7-D2B7C7E44D2D}"/>
                  </a:ext>
                </a:extLst>
              </p:cNvPr>
              <p:cNvSpPr txBox="1"/>
              <p:nvPr/>
            </p:nvSpPr>
            <p:spPr>
              <a:xfrm>
                <a:off x="4157920" y="4257539"/>
                <a:ext cx="2541104" cy="769441"/>
              </a:xfrm>
              <a:prstGeom prst="rect">
                <a:avLst/>
              </a:prstGeom>
              <a:noFill/>
            </p:spPr>
            <p:txBody>
              <a:bodyPr wrap="square">
                <a:spAutoFit/>
              </a:bodyPr>
              <a:lstStyle/>
              <a:p>
                <a:pPr algn="ctr"/>
                <a14:m>
                  <m:oMath xmlns:m="http://schemas.openxmlformats.org/officeDocument/2006/math">
                    <m:r>
                      <a:rPr lang="en-US" sz="2200" b="0" i="1" smtClean="0">
                        <a:latin typeface="Cambria Math" panose="02040503050406030204" pitchFamily="18" charset="0"/>
                        <a:cs typeface="Segoe UI" panose="020B0502040204020203" pitchFamily="34" charset="0"/>
                      </a:rPr>
                      <m:t>𝐴</m:t>
                    </m:r>
                    <m:r>
                      <a:rPr lang="en-US" sz="2200" i="1">
                        <a:latin typeface="Cambria Math" panose="02040503050406030204" pitchFamily="18" charset="0"/>
                        <a:cs typeface="Segoe UI" panose="020B0502040204020203" pitchFamily="34" charset="0"/>
                      </a:rPr>
                      <m:t> </m:t>
                    </m:r>
                  </m:oMath>
                </a14:m>
                <a:r>
                  <a:rPr lang="en-US" sz="2200" dirty="0">
                    <a:solidFill>
                      <a:schemeClr val="tx1"/>
                    </a:solidFill>
                    <a:latin typeface="Segoe UI" panose="020B0502040204020203" pitchFamily="34" charset="0"/>
                    <a:cs typeface="Segoe UI" panose="020B0502040204020203" pitchFamily="34" charset="0"/>
                  </a:rPr>
                  <a:t>= length 5 strings with </a:t>
                </a:r>
                <a14:m>
                  <m:oMath xmlns:m="http://schemas.openxmlformats.org/officeDocument/2006/math">
                    <m:r>
                      <a:rPr lang="en-US" sz="2200" b="0" i="1" dirty="0" smtClean="0">
                        <a:solidFill>
                          <a:schemeClr val="tx1"/>
                        </a:solidFill>
                        <a:latin typeface="Cambria Math" panose="02040503050406030204" pitchFamily="18" charset="0"/>
                        <a:cs typeface="Segoe UI" panose="020B0502040204020203" pitchFamily="34" charset="0"/>
                      </a:rPr>
                      <m:t>≥</m:t>
                    </m:r>
                  </m:oMath>
                </a14:m>
                <a:r>
                  <a:rPr lang="en-US" sz="2200" dirty="0">
                    <a:solidFill>
                      <a:schemeClr val="tx1"/>
                    </a:solidFill>
                    <a:latin typeface="Segoe UI" panose="020B0502040204020203" pitchFamily="34" charset="0"/>
                    <a:cs typeface="Segoe UI" panose="020B0502040204020203" pitchFamily="34" charset="0"/>
                  </a:rPr>
                  <a:t>1 </a:t>
                </a:r>
                <a14:m>
                  <m:oMath xmlns:m="http://schemas.openxmlformats.org/officeDocument/2006/math">
                    <m:r>
                      <a:rPr lang="en-US" sz="2200" i="1" dirty="0" smtClean="0">
                        <a:solidFill>
                          <a:schemeClr val="tx1"/>
                        </a:solidFill>
                        <a:latin typeface="Cambria Math" panose="02040503050406030204" pitchFamily="18" charset="0"/>
                        <a:cs typeface="Segoe UI" panose="020B0502040204020203" pitchFamily="34" charset="0"/>
                      </a:rPr>
                      <m:t>𝑎</m:t>
                    </m:r>
                  </m:oMath>
                </a14:m>
                <a:endParaRPr lang="en-US" sz="2200" dirty="0">
                  <a:solidFill>
                    <a:schemeClr val="tx1"/>
                  </a:solidFill>
                  <a:latin typeface="Segoe UI" panose="020B0502040204020203" pitchFamily="34" charset="0"/>
                  <a:cs typeface="Segoe UI" panose="020B0502040204020203" pitchFamily="34" charset="0"/>
                </a:endParaRPr>
              </a:p>
            </p:txBody>
          </p:sp>
        </mc:Choice>
        <mc:Fallback xmlns="">
          <p:sp>
            <p:nvSpPr>
              <p:cNvPr id="14" name="TextBox 13">
                <a:extLst>
                  <a:ext uri="{FF2B5EF4-FFF2-40B4-BE49-F238E27FC236}">
                    <a16:creationId xmlns:a16="http://schemas.microsoft.com/office/drawing/2014/main" id="{64F75092-9736-EA53-B8E7-D2B7C7E44D2D}"/>
                  </a:ext>
                </a:extLst>
              </p:cNvPr>
              <p:cNvSpPr txBox="1">
                <a:spLocks noRot="1" noChangeAspect="1" noMove="1" noResize="1" noEditPoints="1" noAdjustHandles="1" noChangeArrowheads="1" noChangeShapeType="1" noTextEdit="1"/>
              </p:cNvSpPr>
              <p:nvPr/>
            </p:nvSpPr>
            <p:spPr>
              <a:xfrm>
                <a:off x="4157920" y="4257539"/>
                <a:ext cx="2541104" cy="769441"/>
              </a:xfrm>
              <a:prstGeom prst="rect">
                <a:avLst/>
              </a:prstGeom>
              <a:blipFill>
                <a:blip r:embed="rId6"/>
                <a:stretch>
                  <a:fillRect t="-3937" b="-157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782F962-689A-4E66-A135-2B9D9BF0669F}"/>
                  </a:ext>
                </a:extLst>
              </p:cNvPr>
              <p:cNvSpPr txBox="1"/>
              <p:nvPr/>
            </p:nvSpPr>
            <p:spPr>
              <a:xfrm>
                <a:off x="7331312" y="3061395"/>
                <a:ext cx="3415037" cy="1602042"/>
              </a:xfrm>
              <a:prstGeom prst="rect">
                <a:avLst/>
              </a:prstGeom>
              <a:noFill/>
            </p:spPr>
            <p:txBody>
              <a:bodyPr wrap="none" rtlCol="0">
                <a:spAutoFit/>
              </a:bodyPr>
              <a:lstStyle/>
              <a:p>
                <a:r>
                  <a:rPr lang="en-US" sz="2400" dirty="0">
                    <a:latin typeface="Segoe UI" panose="020B0502040204020203" pitchFamily="34" charset="0"/>
                    <a:cs typeface="Segoe UI" panose="020B0502040204020203" pitchFamily="34" charset="0"/>
                  </a:rPr>
                  <a:t>We’re interested in </a:t>
                </a:r>
                <a14:m>
                  <m:oMath xmlns:m="http://schemas.openxmlformats.org/officeDocument/2006/math">
                    <m:r>
                      <a:rPr lang="en-US" sz="2400" b="0" i="1" smtClean="0">
                        <a:latin typeface="Cambria Math" panose="02040503050406030204" pitchFamily="18" charset="0"/>
                        <a:cs typeface="Segoe UI" panose="020B0502040204020203" pitchFamily="34" charset="0"/>
                      </a:rPr>
                      <m:t>|</m:t>
                    </m:r>
                    <m:r>
                      <a:rPr lang="en-US" sz="2400" b="0" i="1" smtClean="0">
                        <a:latin typeface="Cambria Math" panose="02040503050406030204" pitchFamily="18" charset="0"/>
                        <a:cs typeface="Segoe UI" panose="020B0502040204020203" pitchFamily="34" charset="0"/>
                      </a:rPr>
                      <m:t>𝐴</m:t>
                    </m:r>
                    <m:r>
                      <a:rPr lang="en-US" sz="2400" b="0" i="1" smtClean="0">
                        <a:latin typeface="Cambria Math" panose="02040503050406030204" pitchFamily="18" charset="0"/>
                        <a:cs typeface="Segoe UI" panose="020B0502040204020203" pitchFamily="34" charset="0"/>
                      </a:rPr>
                      <m:t>|</m:t>
                    </m:r>
                  </m:oMath>
                </a14:m>
                <a:r>
                  <a:rPr lang="en-US" sz="2400" dirty="0">
                    <a:latin typeface="Segoe UI" panose="020B0502040204020203" pitchFamily="34" charset="0"/>
                    <a:cs typeface="Segoe UI" panose="020B0502040204020203" pitchFamily="34" charset="0"/>
                  </a:rPr>
                  <a:t> -</a:t>
                </a:r>
              </a:p>
              <a:p>
                <a:endParaRPr lang="en-US" sz="2400" dirty="0">
                  <a:latin typeface="Segoe UI" panose="020B0502040204020203" pitchFamily="34" charset="0"/>
                  <a:cs typeface="Segoe UI" panose="020B0502040204020203" pitchFamily="34" charset="0"/>
                </a:endParaRPr>
              </a:p>
              <a:p>
                <a14:m>
                  <m:oMath xmlns:m="http://schemas.openxmlformats.org/officeDocument/2006/math">
                    <m:d>
                      <m:dPr>
                        <m:begChr m:val="|"/>
                        <m:endChr m:val="|"/>
                        <m:ctrlPr>
                          <a:rPr lang="en-US" sz="2400" b="0" i="1" smtClean="0">
                            <a:latin typeface="Cambria Math" panose="02040503050406030204" pitchFamily="18" charset="0"/>
                            <a:cs typeface="Segoe UI" panose="020B0502040204020203" pitchFamily="34" charset="0"/>
                          </a:rPr>
                        </m:ctrlPr>
                      </m:dPr>
                      <m:e>
                        <m:r>
                          <a:rPr lang="en-US" sz="2400" b="0" i="1" smtClean="0">
                            <a:latin typeface="Cambria Math" panose="02040503050406030204" pitchFamily="18" charset="0"/>
                            <a:cs typeface="Segoe UI" panose="020B0502040204020203" pitchFamily="34" charset="0"/>
                          </a:rPr>
                          <m:t>𝐴</m:t>
                        </m:r>
                      </m:e>
                    </m:d>
                    <m:r>
                      <a:rPr lang="en-US" sz="2400" b="0" i="1" smtClean="0">
                        <a:latin typeface="Cambria Math" panose="02040503050406030204" pitchFamily="18" charset="0"/>
                        <a:cs typeface="Segoe UI" panose="020B0502040204020203" pitchFamily="34" charset="0"/>
                      </a:rPr>
                      <m:t> =</m:t>
                    </m:r>
                    <m:d>
                      <m:dPr>
                        <m:begChr m:val="|"/>
                        <m:endChr m:val="|"/>
                        <m:ctrlPr>
                          <a:rPr lang="en-US" sz="2400" b="0" i="1" smtClean="0">
                            <a:latin typeface="Cambria Math" panose="02040503050406030204" pitchFamily="18" charset="0"/>
                            <a:cs typeface="Segoe UI" panose="020B0502040204020203" pitchFamily="34" charset="0"/>
                          </a:rPr>
                        </m:ctrlPr>
                      </m:dPr>
                      <m:e>
                        <m:r>
                          <a:rPr lang="en-US" sz="2400" i="1">
                            <a:latin typeface="Cambria Math" panose="02040503050406030204" pitchFamily="18" charset="0"/>
                            <a:cs typeface="Segoe UI" panose="020B0502040204020203" pitchFamily="34" charset="0"/>
                          </a:rPr>
                          <m:t>𝒰</m:t>
                        </m:r>
                        <m:r>
                          <a:rPr lang="en-US" sz="2400" b="0" i="1" smtClean="0">
                            <a:latin typeface="Cambria Math" panose="02040503050406030204" pitchFamily="18" charset="0"/>
                            <a:cs typeface="Segoe UI" panose="020B0502040204020203" pitchFamily="34" charset="0"/>
                          </a:rPr>
                          <m:t>\</m:t>
                        </m:r>
                        <m:acc>
                          <m:accPr>
                            <m:chr m:val="̅"/>
                            <m:ctrlPr>
                              <a:rPr lang="en-US" sz="2400" i="1" dirty="0">
                                <a:latin typeface="Cambria Math" panose="02040503050406030204" pitchFamily="18" charset="0"/>
                              </a:rPr>
                            </m:ctrlPr>
                          </m:accPr>
                          <m:e>
                            <m:r>
                              <a:rPr lang="en-US" sz="2400" i="1" dirty="0">
                                <a:latin typeface="Cambria Math" panose="02040503050406030204" pitchFamily="18" charset="0"/>
                              </a:rPr>
                              <m:t>𝐴</m:t>
                            </m:r>
                          </m:e>
                        </m:acc>
                      </m:e>
                    </m:d>
                    <m:r>
                      <a:rPr lang="en-US" sz="2400" b="0" i="1" smtClean="0">
                        <a:latin typeface="Cambria Math" panose="02040503050406030204" pitchFamily="18" charset="0"/>
                        <a:cs typeface="Segoe UI" panose="020B0502040204020203" pitchFamily="34" charset="0"/>
                      </a:rPr>
                      <m:t>=</m:t>
                    </m:r>
                    <m:d>
                      <m:dPr>
                        <m:begChr m:val="|"/>
                        <m:endChr m:val="|"/>
                        <m:ctrlPr>
                          <a:rPr lang="en-US" sz="2400" b="1" i="1" smtClean="0">
                            <a:solidFill>
                              <a:schemeClr val="accent2">
                                <a:lumMod val="50000"/>
                              </a:schemeClr>
                            </a:solidFill>
                            <a:latin typeface="Cambria Math" panose="02040503050406030204" pitchFamily="18" charset="0"/>
                            <a:cs typeface="Segoe UI" panose="020B0502040204020203" pitchFamily="34" charset="0"/>
                          </a:rPr>
                        </m:ctrlPr>
                      </m:dPr>
                      <m:e>
                        <m:r>
                          <a:rPr lang="en-US" sz="2400" b="1" i="1">
                            <a:solidFill>
                              <a:schemeClr val="accent2">
                                <a:lumMod val="50000"/>
                              </a:schemeClr>
                            </a:solidFill>
                            <a:latin typeface="Cambria Math" panose="02040503050406030204" pitchFamily="18" charset="0"/>
                            <a:cs typeface="Segoe UI" panose="020B0502040204020203" pitchFamily="34" charset="0"/>
                          </a:rPr>
                          <m:t>𝓤</m:t>
                        </m:r>
                      </m:e>
                    </m:d>
                    <m:r>
                      <a:rPr lang="en-US" sz="2400" b="0" i="1" smtClean="0">
                        <a:latin typeface="Cambria Math" panose="02040503050406030204" pitchFamily="18" charset="0"/>
                        <a:cs typeface="Segoe UI" panose="020B0502040204020203" pitchFamily="34" charset="0"/>
                      </a:rPr>
                      <m:t>−</m:t>
                    </m:r>
                    <m:r>
                      <a:rPr lang="en-US" sz="2400" b="1" i="1" smtClean="0">
                        <a:solidFill>
                          <a:schemeClr val="accent5">
                            <a:lumMod val="75000"/>
                          </a:schemeClr>
                        </a:solidFill>
                        <a:latin typeface="Cambria Math" panose="02040503050406030204" pitchFamily="18" charset="0"/>
                        <a:cs typeface="Segoe UI" panose="020B0502040204020203" pitchFamily="34" charset="0"/>
                      </a:rPr>
                      <m:t>|</m:t>
                    </m:r>
                    <m:acc>
                      <m:accPr>
                        <m:chr m:val="̅"/>
                        <m:ctrlPr>
                          <a:rPr lang="en-US" sz="2400" b="1" i="1" dirty="0">
                            <a:solidFill>
                              <a:schemeClr val="accent5">
                                <a:lumMod val="75000"/>
                              </a:schemeClr>
                            </a:solidFill>
                            <a:latin typeface="Cambria Math" panose="02040503050406030204" pitchFamily="18" charset="0"/>
                          </a:rPr>
                        </m:ctrlPr>
                      </m:accPr>
                      <m:e>
                        <m:r>
                          <a:rPr lang="en-US" sz="2400" b="1" i="1" dirty="0">
                            <a:solidFill>
                              <a:schemeClr val="accent5">
                                <a:lumMod val="75000"/>
                              </a:schemeClr>
                            </a:solidFill>
                            <a:latin typeface="Cambria Math" panose="02040503050406030204" pitchFamily="18" charset="0"/>
                          </a:rPr>
                          <m:t>𝑨</m:t>
                        </m:r>
                      </m:e>
                    </m:acc>
                  </m:oMath>
                </a14:m>
                <a:r>
                  <a:rPr lang="en-US" sz="2400" b="1" dirty="0">
                    <a:solidFill>
                      <a:schemeClr val="accent5">
                        <a:lumMod val="75000"/>
                      </a:schemeClr>
                    </a:solidFill>
                    <a:latin typeface="Segoe UI" panose="020B0502040204020203" pitchFamily="34" charset="0"/>
                    <a:cs typeface="Segoe UI" panose="020B0502040204020203" pitchFamily="34" charset="0"/>
                  </a:rPr>
                  <a:t>|</a:t>
                </a:r>
              </a:p>
              <a:p>
                <a:r>
                  <a:rPr lang="en-US" sz="2400" dirty="0">
                    <a:latin typeface="Segoe UI" panose="020B0502040204020203" pitchFamily="34" charset="0"/>
                    <a:cs typeface="Segoe UI" panose="020B0502040204020203" pitchFamily="34" charset="0"/>
                  </a:rPr>
                  <a:t>      </a:t>
                </a:r>
                <a14:m>
                  <m:oMath xmlns:m="http://schemas.openxmlformats.org/officeDocument/2006/math">
                    <m:r>
                      <a:rPr lang="en-US" sz="2400" b="0" i="1" smtClean="0">
                        <a:latin typeface="Cambria Math" panose="02040503050406030204" pitchFamily="18" charset="0"/>
                        <a:cs typeface="Segoe UI" panose="020B0502040204020203" pitchFamily="34" charset="0"/>
                      </a:rPr>
                      <m:t>=</m:t>
                    </m:r>
                    <m:sSup>
                      <m:sSupPr>
                        <m:ctrlPr>
                          <a:rPr lang="en-US" sz="2400" b="1" i="1" smtClean="0">
                            <a:solidFill>
                              <a:schemeClr val="accent2">
                                <a:lumMod val="50000"/>
                              </a:schemeClr>
                            </a:solidFill>
                            <a:latin typeface="Cambria Math" panose="02040503050406030204" pitchFamily="18" charset="0"/>
                            <a:cs typeface="Segoe UI" panose="020B0502040204020203" pitchFamily="34" charset="0"/>
                          </a:rPr>
                        </m:ctrlPr>
                      </m:sSupPr>
                      <m:e>
                        <m:r>
                          <a:rPr lang="en-US" sz="2400" b="1" i="1" smtClean="0">
                            <a:solidFill>
                              <a:schemeClr val="accent2">
                                <a:lumMod val="50000"/>
                              </a:schemeClr>
                            </a:solidFill>
                            <a:latin typeface="Cambria Math" panose="02040503050406030204" pitchFamily="18" charset="0"/>
                            <a:cs typeface="Segoe UI" panose="020B0502040204020203" pitchFamily="34" charset="0"/>
                          </a:rPr>
                          <m:t>𝟐𝟔</m:t>
                        </m:r>
                      </m:e>
                      <m:sup>
                        <m:r>
                          <a:rPr lang="en-US" sz="2400" b="1" i="1" smtClean="0">
                            <a:solidFill>
                              <a:schemeClr val="accent2">
                                <a:lumMod val="50000"/>
                              </a:schemeClr>
                            </a:solidFill>
                            <a:latin typeface="Cambria Math" panose="02040503050406030204" pitchFamily="18" charset="0"/>
                            <a:cs typeface="Segoe UI" panose="020B0502040204020203" pitchFamily="34" charset="0"/>
                          </a:rPr>
                          <m:t>𝟓</m:t>
                        </m:r>
                      </m:sup>
                    </m:sSup>
                    <m:r>
                      <a:rPr lang="en-US" sz="2400" b="1" i="1" smtClean="0">
                        <a:solidFill>
                          <a:schemeClr val="accent2">
                            <a:lumMod val="50000"/>
                          </a:schemeClr>
                        </a:solidFill>
                        <a:latin typeface="Cambria Math" panose="02040503050406030204" pitchFamily="18" charset="0"/>
                        <a:cs typeface="Segoe UI" panose="020B0502040204020203" pitchFamily="34" charset="0"/>
                      </a:rPr>
                      <m:t> </m:t>
                    </m:r>
                    <m:r>
                      <a:rPr lang="en-US" sz="2400" b="0" i="1" smtClean="0">
                        <a:latin typeface="Cambria Math" panose="02040503050406030204" pitchFamily="18" charset="0"/>
                        <a:cs typeface="Segoe UI" panose="020B0502040204020203" pitchFamily="34" charset="0"/>
                      </a:rPr>
                      <m:t>−</m:t>
                    </m:r>
                    <m:sSup>
                      <m:sSupPr>
                        <m:ctrlPr>
                          <a:rPr lang="en-US" sz="2400" b="1" i="1" smtClean="0">
                            <a:solidFill>
                              <a:schemeClr val="accent5">
                                <a:lumMod val="75000"/>
                              </a:schemeClr>
                            </a:solidFill>
                            <a:latin typeface="Cambria Math" panose="02040503050406030204" pitchFamily="18" charset="0"/>
                            <a:cs typeface="Segoe UI" panose="020B0502040204020203" pitchFamily="34" charset="0"/>
                          </a:rPr>
                        </m:ctrlPr>
                      </m:sSupPr>
                      <m:e>
                        <m:r>
                          <a:rPr lang="en-US" sz="2400" b="1" i="1" smtClean="0">
                            <a:solidFill>
                              <a:schemeClr val="accent5">
                                <a:lumMod val="75000"/>
                              </a:schemeClr>
                            </a:solidFill>
                            <a:latin typeface="Cambria Math" panose="02040503050406030204" pitchFamily="18" charset="0"/>
                            <a:cs typeface="Segoe UI" panose="020B0502040204020203" pitchFamily="34" charset="0"/>
                          </a:rPr>
                          <m:t>𝟐𝟓</m:t>
                        </m:r>
                      </m:e>
                      <m:sup>
                        <m:r>
                          <a:rPr lang="en-US" sz="2400" b="1" i="1" smtClean="0">
                            <a:solidFill>
                              <a:schemeClr val="accent5">
                                <a:lumMod val="75000"/>
                              </a:schemeClr>
                            </a:solidFill>
                            <a:latin typeface="Cambria Math" panose="02040503050406030204" pitchFamily="18" charset="0"/>
                            <a:cs typeface="Segoe UI" panose="020B0502040204020203" pitchFamily="34" charset="0"/>
                          </a:rPr>
                          <m:t>𝟓</m:t>
                        </m:r>
                      </m:sup>
                    </m:sSup>
                  </m:oMath>
                </a14:m>
                <a:endParaRPr lang="en-US" sz="2400" b="1" dirty="0">
                  <a:latin typeface="Segoe UI" panose="020B0502040204020203" pitchFamily="34" charset="0"/>
                  <a:cs typeface="Segoe UI" panose="020B0502040204020203" pitchFamily="34" charset="0"/>
                </a:endParaRPr>
              </a:p>
            </p:txBody>
          </p:sp>
        </mc:Choice>
        <mc:Fallback xmlns="">
          <p:sp>
            <p:nvSpPr>
              <p:cNvPr id="15" name="TextBox 14">
                <a:extLst>
                  <a:ext uri="{FF2B5EF4-FFF2-40B4-BE49-F238E27FC236}">
                    <a16:creationId xmlns:a16="http://schemas.microsoft.com/office/drawing/2014/main" id="{C782F962-689A-4E66-A135-2B9D9BF0669F}"/>
                  </a:ext>
                </a:extLst>
              </p:cNvPr>
              <p:cNvSpPr txBox="1">
                <a:spLocks noRot="1" noChangeAspect="1" noMove="1" noResize="1" noEditPoints="1" noAdjustHandles="1" noChangeArrowheads="1" noChangeShapeType="1" noTextEdit="1"/>
              </p:cNvSpPr>
              <p:nvPr/>
            </p:nvSpPr>
            <p:spPr>
              <a:xfrm>
                <a:off x="7331312" y="3061395"/>
                <a:ext cx="3415037" cy="1602042"/>
              </a:xfrm>
              <a:prstGeom prst="rect">
                <a:avLst/>
              </a:prstGeom>
              <a:blipFill>
                <a:blip r:embed="rId7"/>
                <a:stretch>
                  <a:fillRect l="-2857" t="-2662" r="-10536"/>
                </a:stretch>
              </a:blipFill>
            </p:spPr>
            <p:txBody>
              <a:bodyPr/>
              <a:lstStyle/>
              <a:p>
                <a:r>
                  <a:rPr lang="en-US">
                    <a:noFill/>
                  </a:rPr>
                  <a:t> </a:t>
                </a:r>
              </a:p>
            </p:txBody>
          </p:sp>
        </mc:Fallback>
      </mc:AlternateContent>
    </p:spTree>
    <p:extLst>
      <p:ext uri="{BB962C8B-B14F-4D97-AF65-F5344CB8AC3E}">
        <p14:creationId xmlns:p14="http://schemas.microsoft.com/office/powerpoint/2010/main" val="357765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B994A-837F-FF52-C05F-9BC1DE641B40}"/>
              </a:ext>
            </a:extLst>
          </p:cNvPr>
          <p:cNvSpPr>
            <a:spLocks noGrp="1"/>
          </p:cNvSpPr>
          <p:nvPr>
            <p:ph type="title"/>
          </p:nvPr>
        </p:nvSpPr>
        <p:spPr/>
        <p:txBody>
          <a:bodyPr/>
          <a:lstStyle/>
          <a:p>
            <a:r>
              <a:rPr lang="en-US" dirty="0"/>
              <a:t>Exams</a:t>
            </a:r>
          </a:p>
        </p:txBody>
      </p:sp>
      <p:sp>
        <p:nvSpPr>
          <p:cNvPr id="3" name="Content Placeholder 2">
            <a:extLst>
              <a:ext uri="{FF2B5EF4-FFF2-40B4-BE49-F238E27FC236}">
                <a16:creationId xmlns:a16="http://schemas.microsoft.com/office/drawing/2014/main" id="{9B0BD444-FCFD-0496-7155-3CFDAEA21FDA}"/>
              </a:ext>
            </a:extLst>
          </p:cNvPr>
          <p:cNvSpPr>
            <a:spLocks noGrp="1"/>
          </p:cNvSpPr>
          <p:nvPr>
            <p:ph idx="1"/>
          </p:nvPr>
        </p:nvSpPr>
        <p:spPr/>
        <p:txBody>
          <a:bodyPr>
            <a:normAutofit/>
          </a:bodyPr>
          <a:lstStyle/>
          <a:p>
            <a:r>
              <a:rPr lang="en-US" sz="2600" dirty="0"/>
              <a:t>6 quizzes in lecture (15 minutes each)</a:t>
            </a:r>
          </a:p>
          <a:p>
            <a:pPr lvl="1"/>
            <a:r>
              <a:rPr lang="en-US" sz="2200" dirty="0"/>
              <a:t>First 15 minutes of Friday lectures, see specific days on course calendar</a:t>
            </a:r>
          </a:p>
          <a:p>
            <a:pPr lvl="1"/>
            <a:r>
              <a:rPr lang="en-US" sz="2200" dirty="0"/>
              <a:t>2 lowest dropped</a:t>
            </a:r>
          </a:p>
          <a:p>
            <a:pPr lvl="1"/>
            <a:r>
              <a:rPr lang="en-US" sz="2200" dirty="0"/>
              <a:t>Quiz 1: this week on </a:t>
            </a:r>
            <a:r>
              <a:rPr lang="en-US" sz="2200" b="1" dirty="0"/>
              <a:t>Friday June 26</a:t>
            </a:r>
            <a:r>
              <a:rPr lang="en-US" sz="2200" b="1" baseline="30000" dirty="0"/>
              <a:t>th</a:t>
            </a:r>
            <a:r>
              <a:rPr lang="en-US" sz="2200" b="1" dirty="0"/>
              <a:t> </a:t>
            </a:r>
          </a:p>
          <a:p>
            <a:pPr lvl="1"/>
            <a:endParaRPr lang="en-US" sz="2600" dirty="0"/>
          </a:p>
          <a:p>
            <a:pPr lvl="1"/>
            <a:r>
              <a:rPr lang="en-US" sz="2600" dirty="0"/>
              <a:t>Midterm: </a:t>
            </a:r>
            <a:r>
              <a:rPr lang="en-US" sz="2600" b="1" dirty="0"/>
              <a:t>Wednesday July 22</a:t>
            </a:r>
            <a:r>
              <a:rPr lang="en-US" sz="2600" b="1" baseline="30000" dirty="0"/>
              <a:t>nd</a:t>
            </a:r>
          </a:p>
          <a:p>
            <a:pPr lvl="1"/>
            <a:r>
              <a:rPr lang="en-US" sz="2600" dirty="0"/>
              <a:t>More resources to be posted later</a:t>
            </a:r>
          </a:p>
          <a:p>
            <a:pPr lvl="1"/>
            <a:endParaRPr lang="en-US" sz="2600" dirty="0"/>
          </a:p>
          <a:p>
            <a:pPr lvl="1"/>
            <a:r>
              <a:rPr lang="en-US" sz="2600" dirty="0"/>
              <a:t>Final Exam (2 parts): </a:t>
            </a:r>
            <a:r>
              <a:rPr lang="en-US" sz="2600" b="1" dirty="0"/>
              <a:t>Thursday August 20</a:t>
            </a:r>
            <a:r>
              <a:rPr lang="en-US" sz="2600" b="1" baseline="30000" dirty="0"/>
              <a:t>th</a:t>
            </a:r>
            <a:r>
              <a:rPr lang="en-US" sz="2600" b="1" dirty="0"/>
              <a:t> , Friday August 21</a:t>
            </a:r>
            <a:r>
              <a:rPr lang="en-US" sz="2600" b="1" baseline="30000" dirty="0"/>
              <a:t>st</a:t>
            </a:r>
            <a:r>
              <a:rPr lang="en-US" sz="2600" b="1" dirty="0"/>
              <a:t> </a:t>
            </a:r>
          </a:p>
          <a:p>
            <a:pPr lvl="1"/>
            <a:r>
              <a:rPr lang="en-US" sz="2600" dirty="0"/>
              <a:t>More resources to be posted later</a:t>
            </a:r>
          </a:p>
        </p:txBody>
      </p:sp>
    </p:spTree>
    <p:extLst>
      <p:ext uri="{BB962C8B-B14F-4D97-AF65-F5344CB8AC3E}">
        <p14:creationId xmlns:p14="http://schemas.microsoft.com/office/powerpoint/2010/main" val="24109394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7AE48-C6FD-4595-B540-8FA836C144CE}"/>
              </a:ext>
            </a:extLst>
          </p:cNvPr>
          <p:cNvSpPr>
            <a:spLocks noGrp="1"/>
          </p:cNvSpPr>
          <p:nvPr>
            <p:ph type="title"/>
          </p:nvPr>
        </p:nvSpPr>
        <p:spPr/>
        <p:txBody>
          <a:bodyPr/>
          <a:lstStyle/>
          <a:p>
            <a:r>
              <a:rPr lang="en-US" dirty="0"/>
              <a:t>Complementary Counting</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BC85B501-0BAF-A5A9-56ED-335C09D7B0CA}"/>
                  </a:ext>
                </a:extLst>
              </p:cNvPr>
              <p:cNvSpPr>
                <a:spLocks noGrp="1"/>
              </p:cNvSpPr>
              <p:nvPr>
                <p:ph idx="1"/>
              </p:nvPr>
            </p:nvSpPr>
            <p:spPr>
              <a:xfrm>
                <a:off x="575240" y="1463857"/>
                <a:ext cx="11616760" cy="4845504"/>
              </a:xfrm>
            </p:spPr>
            <p:txBody>
              <a:bodyPr/>
              <a:lstStyle/>
              <a:p>
                <a14:m>
                  <m:oMath xmlns:m="http://schemas.openxmlformats.org/officeDocument/2006/math">
                    <m:d>
                      <m:dPr>
                        <m:begChr m:val="|"/>
                        <m:endChr m:val="|"/>
                        <m:ctrlPr>
                          <a:rPr lang="en-US" sz="2800" b="0" i="1" smtClean="0">
                            <a:latin typeface="Cambria Math" panose="02040503050406030204" pitchFamily="18" charset="0"/>
                            <a:cs typeface="Segoe UI" panose="020B0502040204020203" pitchFamily="34" charset="0"/>
                          </a:rPr>
                        </m:ctrlPr>
                      </m:dPr>
                      <m:e>
                        <m:r>
                          <a:rPr lang="en-US" sz="2800" b="0" i="1" smtClean="0">
                            <a:latin typeface="Cambria Math" panose="02040503050406030204" pitchFamily="18" charset="0"/>
                            <a:cs typeface="Segoe UI" panose="020B0502040204020203" pitchFamily="34" charset="0"/>
                          </a:rPr>
                          <m:t>𝐴</m:t>
                        </m:r>
                      </m:e>
                    </m:d>
                    <m:r>
                      <a:rPr lang="en-US" sz="2800" b="0" i="1" smtClean="0">
                        <a:latin typeface="Cambria Math" panose="02040503050406030204" pitchFamily="18" charset="0"/>
                        <a:cs typeface="Segoe UI" panose="020B0502040204020203" pitchFamily="34" charset="0"/>
                      </a:rPr>
                      <m:t> =</m:t>
                    </m:r>
                    <m:d>
                      <m:dPr>
                        <m:begChr m:val="|"/>
                        <m:endChr m:val="|"/>
                        <m:ctrlPr>
                          <a:rPr lang="en-US" sz="2800" b="0" i="1" smtClean="0">
                            <a:latin typeface="Cambria Math" panose="02040503050406030204" pitchFamily="18" charset="0"/>
                            <a:cs typeface="Segoe UI" panose="020B0502040204020203" pitchFamily="34" charset="0"/>
                          </a:rPr>
                        </m:ctrlPr>
                      </m:dPr>
                      <m:e>
                        <m:r>
                          <a:rPr lang="en-US" sz="2800" i="1">
                            <a:latin typeface="Cambria Math" panose="02040503050406030204" pitchFamily="18" charset="0"/>
                            <a:cs typeface="Segoe UI" panose="020B0502040204020203" pitchFamily="34" charset="0"/>
                          </a:rPr>
                          <m:t>𝒰</m:t>
                        </m:r>
                        <m:r>
                          <a:rPr lang="en-US" sz="2800" b="0" i="1" smtClean="0">
                            <a:latin typeface="Cambria Math" panose="02040503050406030204" pitchFamily="18" charset="0"/>
                            <a:cs typeface="Segoe UI" panose="020B0502040204020203" pitchFamily="34" charset="0"/>
                          </a:rPr>
                          <m:t>\</m:t>
                        </m:r>
                        <m:acc>
                          <m:accPr>
                            <m:chr m:val="̅"/>
                            <m:ctrlPr>
                              <a:rPr lang="en-US" sz="2800" i="1" dirty="0">
                                <a:latin typeface="Cambria Math" panose="02040503050406030204" pitchFamily="18" charset="0"/>
                              </a:rPr>
                            </m:ctrlPr>
                          </m:accPr>
                          <m:e>
                            <m:r>
                              <a:rPr lang="en-US" sz="2800" i="1" dirty="0">
                                <a:latin typeface="Cambria Math" panose="02040503050406030204" pitchFamily="18" charset="0"/>
                              </a:rPr>
                              <m:t>𝐴</m:t>
                            </m:r>
                          </m:e>
                        </m:acc>
                      </m:e>
                    </m:d>
                    <m:r>
                      <a:rPr lang="en-US" sz="2800" b="0" i="1" smtClean="0">
                        <a:latin typeface="Cambria Math" panose="02040503050406030204" pitchFamily="18" charset="0"/>
                        <a:cs typeface="Segoe UI" panose="020B0502040204020203" pitchFamily="34" charset="0"/>
                      </a:rPr>
                      <m:t>=</m:t>
                    </m:r>
                    <m:d>
                      <m:dPr>
                        <m:begChr m:val="|"/>
                        <m:endChr m:val="|"/>
                        <m:ctrlPr>
                          <a:rPr lang="en-US" sz="2800" b="1" i="1" smtClean="0">
                            <a:solidFill>
                              <a:schemeClr val="accent2">
                                <a:lumMod val="50000"/>
                              </a:schemeClr>
                            </a:solidFill>
                            <a:latin typeface="Cambria Math" panose="02040503050406030204" pitchFamily="18" charset="0"/>
                            <a:cs typeface="Segoe UI" panose="020B0502040204020203" pitchFamily="34" charset="0"/>
                          </a:rPr>
                        </m:ctrlPr>
                      </m:dPr>
                      <m:e>
                        <m:r>
                          <a:rPr lang="en-US" sz="2800" b="1" i="1">
                            <a:solidFill>
                              <a:schemeClr val="accent2">
                                <a:lumMod val="50000"/>
                              </a:schemeClr>
                            </a:solidFill>
                            <a:latin typeface="Cambria Math" panose="02040503050406030204" pitchFamily="18" charset="0"/>
                            <a:cs typeface="Segoe UI" panose="020B0502040204020203" pitchFamily="34" charset="0"/>
                          </a:rPr>
                          <m:t>𝓤</m:t>
                        </m:r>
                      </m:e>
                    </m:d>
                    <m:r>
                      <a:rPr lang="en-US" sz="2800" b="0" i="1" smtClean="0">
                        <a:latin typeface="Cambria Math" panose="02040503050406030204" pitchFamily="18" charset="0"/>
                        <a:cs typeface="Segoe UI" panose="020B0502040204020203" pitchFamily="34" charset="0"/>
                      </a:rPr>
                      <m:t>−</m:t>
                    </m:r>
                    <m:r>
                      <a:rPr lang="en-US" sz="2800" b="1" i="1" smtClean="0">
                        <a:solidFill>
                          <a:schemeClr val="accent5">
                            <a:lumMod val="75000"/>
                          </a:schemeClr>
                        </a:solidFill>
                        <a:latin typeface="Cambria Math" panose="02040503050406030204" pitchFamily="18" charset="0"/>
                        <a:cs typeface="Segoe UI" panose="020B0502040204020203" pitchFamily="34" charset="0"/>
                      </a:rPr>
                      <m:t>|</m:t>
                    </m:r>
                    <m:acc>
                      <m:accPr>
                        <m:chr m:val="̅"/>
                        <m:ctrlPr>
                          <a:rPr lang="en-US" sz="2800" b="1" i="1" dirty="0">
                            <a:solidFill>
                              <a:schemeClr val="accent5">
                                <a:lumMod val="75000"/>
                              </a:schemeClr>
                            </a:solidFill>
                            <a:latin typeface="Cambria Math" panose="02040503050406030204" pitchFamily="18" charset="0"/>
                          </a:rPr>
                        </m:ctrlPr>
                      </m:accPr>
                      <m:e>
                        <m:r>
                          <a:rPr lang="en-US" sz="2800" b="1" i="1" dirty="0">
                            <a:solidFill>
                              <a:schemeClr val="accent5">
                                <a:lumMod val="75000"/>
                              </a:schemeClr>
                            </a:solidFill>
                            <a:latin typeface="Cambria Math" panose="02040503050406030204" pitchFamily="18" charset="0"/>
                          </a:rPr>
                          <m:t>𝑨</m:t>
                        </m:r>
                      </m:e>
                    </m:acc>
                  </m:oMath>
                </a14:m>
                <a:r>
                  <a:rPr lang="en-US" sz="2800" dirty="0">
                    <a:solidFill>
                      <a:schemeClr val="accent5">
                        <a:lumMod val="75000"/>
                      </a:schemeClr>
                    </a:solidFill>
                    <a:latin typeface="Segoe UI" panose="020B0502040204020203" pitchFamily="34" charset="0"/>
                    <a:cs typeface="Segoe UI" panose="020B0502040204020203" pitchFamily="34" charset="0"/>
                  </a:rPr>
                  <a:t>|</a:t>
                </a:r>
              </a:p>
            </p:txBody>
          </p:sp>
        </mc:Choice>
        <mc:Fallback xmlns="">
          <p:sp>
            <p:nvSpPr>
              <p:cNvPr id="7" name="Content Placeholder 2">
                <a:extLst>
                  <a:ext uri="{FF2B5EF4-FFF2-40B4-BE49-F238E27FC236}">
                    <a16:creationId xmlns:a16="http://schemas.microsoft.com/office/drawing/2014/main" id="{BC85B501-0BAF-A5A9-56ED-335C09D7B0CA}"/>
                  </a:ext>
                </a:extLst>
              </p:cNvPr>
              <p:cNvSpPr>
                <a:spLocks noGrp="1" noRot="1" noChangeAspect="1" noMove="1" noResize="1" noEditPoints="1" noAdjustHandles="1" noChangeArrowheads="1" noChangeShapeType="1" noTextEdit="1"/>
              </p:cNvSpPr>
              <p:nvPr>
                <p:ph idx="1"/>
              </p:nvPr>
            </p:nvSpPr>
            <p:spPr>
              <a:xfrm>
                <a:off x="575240" y="1463857"/>
                <a:ext cx="11616760" cy="4845504"/>
              </a:xfrm>
              <a:blipFill>
                <a:blip r:embed="rId3"/>
                <a:stretch>
                  <a:fillRect t="-2138"/>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A5628FB6-92CF-32DB-BC2E-BD357AD5560F}"/>
              </a:ext>
            </a:extLst>
          </p:cNvPr>
          <p:cNvSpPr/>
          <p:nvPr/>
        </p:nvSpPr>
        <p:spPr>
          <a:xfrm>
            <a:off x="742122" y="3079164"/>
            <a:ext cx="6453808" cy="3136106"/>
          </a:xfrm>
          <a:prstGeom prst="rect">
            <a:avLst/>
          </a:prstGeom>
          <a:solidFill>
            <a:schemeClr val="accent1">
              <a:lumMod val="20000"/>
              <a:lumOff val="80000"/>
            </a:schemeClr>
          </a:solidFill>
          <a:ln w="762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3E1C2D0-E310-13AB-2A59-17E068BBE548}"/>
                  </a:ext>
                </a:extLst>
              </p:cNvPr>
              <p:cNvSpPr txBox="1"/>
              <p:nvPr/>
            </p:nvSpPr>
            <p:spPr>
              <a:xfrm>
                <a:off x="4165005" y="2554671"/>
                <a:ext cx="3151504" cy="430887"/>
              </a:xfrm>
              <a:prstGeom prst="rect">
                <a:avLst/>
              </a:prstGeom>
              <a:noFill/>
            </p:spPr>
            <p:txBody>
              <a:bodyPr wrap="none" rtlCol="0">
                <a:spAutoFit/>
              </a:bodyPr>
              <a:lstStyle/>
              <a:p>
                <a14:m>
                  <m:oMath xmlns:m="http://schemas.openxmlformats.org/officeDocument/2006/math">
                    <m:r>
                      <a:rPr lang="en-US" sz="2200" i="1">
                        <a:latin typeface="Cambria Math" panose="02040503050406030204" pitchFamily="18" charset="0"/>
                        <a:cs typeface="Segoe UI" panose="020B0502040204020203" pitchFamily="34" charset="0"/>
                      </a:rPr>
                      <m:t>𝒰</m:t>
                    </m:r>
                  </m:oMath>
                </a14:m>
                <a:r>
                  <a:rPr lang="en-US" sz="2200" dirty="0">
                    <a:latin typeface="Segoe UI" panose="020B0502040204020203" pitchFamily="34" charset="0"/>
                    <a:cs typeface="Segoe UI" panose="020B0502040204020203" pitchFamily="34" charset="0"/>
                  </a:rPr>
                  <a:t> = all possible options</a:t>
                </a:r>
              </a:p>
            </p:txBody>
          </p:sp>
        </mc:Choice>
        <mc:Fallback xmlns="">
          <p:sp>
            <p:nvSpPr>
              <p:cNvPr id="9" name="TextBox 8">
                <a:extLst>
                  <a:ext uri="{FF2B5EF4-FFF2-40B4-BE49-F238E27FC236}">
                    <a16:creationId xmlns:a16="http://schemas.microsoft.com/office/drawing/2014/main" id="{B3E1C2D0-E310-13AB-2A59-17E068BBE548}"/>
                  </a:ext>
                </a:extLst>
              </p:cNvPr>
              <p:cNvSpPr txBox="1">
                <a:spLocks noRot="1" noChangeAspect="1" noMove="1" noResize="1" noEditPoints="1" noAdjustHandles="1" noChangeArrowheads="1" noChangeShapeType="1" noTextEdit="1"/>
              </p:cNvSpPr>
              <p:nvPr/>
            </p:nvSpPr>
            <p:spPr>
              <a:xfrm>
                <a:off x="4165005" y="2554671"/>
                <a:ext cx="3151504" cy="430887"/>
              </a:xfrm>
              <a:prstGeom prst="rect">
                <a:avLst/>
              </a:prstGeom>
              <a:blipFill>
                <a:blip r:embed="rId4"/>
                <a:stretch>
                  <a:fillRect l="-193" t="-8451" r="-1741" b="-29577"/>
                </a:stretch>
              </a:blipFill>
            </p:spPr>
            <p:txBody>
              <a:bodyPr/>
              <a:lstStyle/>
              <a:p>
                <a:r>
                  <a:rPr lang="en-US">
                    <a:noFill/>
                  </a:rPr>
                  <a:t> </a:t>
                </a:r>
              </a:p>
            </p:txBody>
          </p:sp>
        </mc:Fallback>
      </mc:AlternateContent>
      <p:sp>
        <p:nvSpPr>
          <p:cNvPr id="10" name="Oval 9">
            <a:extLst>
              <a:ext uri="{FF2B5EF4-FFF2-40B4-BE49-F238E27FC236}">
                <a16:creationId xmlns:a16="http://schemas.microsoft.com/office/drawing/2014/main" id="{A28E9E56-E77C-806E-7FA7-78C0957F9310}"/>
              </a:ext>
            </a:extLst>
          </p:cNvPr>
          <p:cNvSpPr/>
          <p:nvPr/>
        </p:nvSpPr>
        <p:spPr>
          <a:xfrm>
            <a:off x="4115312" y="3292228"/>
            <a:ext cx="2679740" cy="2679740"/>
          </a:xfrm>
          <a:prstGeom prst="ellipse">
            <a:avLst/>
          </a:prstGeom>
          <a:solidFill>
            <a:schemeClr val="accent5">
              <a:lumMod val="20000"/>
              <a:lumOff val="80000"/>
            </a:schemeClr>
          </a:solidFill>
          <a:ln w="7620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E238342-AA4D-BDE1-FBF0-9A0B24FCC416}"/>
                  </a:ext>
                </a:extLst>
              </p:cNvPr>
              <p:cNvSpPr txBox="1"/>
              <p:nvPr/>
            </p:nvSpPr>
            <p:spPr>
              <a:xfrm>
                <a:off x="1034694" y="4257539"/>
                <a:ext cx="2679740" cy="770211"/>
              </a:xfrm>
              <a:prstGeom prst="rect">
                <a:avLst/>
              </a:prstGeom>
              <a:noFill/>
            </p:spPr>
            <p:txBody>
              <a:bodyPr wrap="square">
                <a:spAutoFit/>
              </a:bodyPr>
              <a:lstStyle/>
              <a:p>
                <a:pPr algn="ctr"/>
                <a14:m>
                  <m:oMath xmlns:m="http://schemas.openxmlformats.org/officeDocument/2006/math">
                    <m:acc>
                      <m:accPr>
                        <m:chr m:val="̅"/>
                        <m:ctrlPr>
                          <a:rPr lang="en-US" sz="2200" i="1" dirty="0" smtClean="0">
                            <a:solidFill>
                              <a:schemeClr val="tx1"/>
                            </a:solidFill>
                            <a:latin typeface="Cambria Math" panose="02040503050406030204" pitchFamily="18" charset="0"/>
                          </a:rPr>
                        </m:ctrlPr>
                      </m:accPr>
                      <m:e>
                        <m:r>
                          <a:rPr lang="en-US" sz="2200" i="1" dirty="0" smtClean="0">
                            <a:solidFill>
                              <a:schemeClr val="tx1"/>
                            </a:solidFill>
                            <a:latin typeface="Cambria Math" panose="02040503050406030204" pitchFamily="18" charset="0"/>
                          </a:rPr>
                          <m:t>𝐴</m:t>
                        </m:r>
                      </m:e>
                    </m:acc>
                  </m:oMath>
                </a14:m>
                <a:r>
                  <a:rPr lang="en-US" sz="2200" dirty="0">
                    <a:solidFill>
                      <a:schemeClr val="tx1"/>
                    </a:solidFill>
                    <a:latin typeface="Segoe UI" panose="020B0502040204020203" pitchFamily="34" charset="0"/>
                    <a:cs typeface="Segoe UI" panose="020B0502040204020203" pitchFamily="34" charset="0"/>
                  </a:rPr>
                  <a:t> = ways for A to not occur</a:t>
                </a:r>
              </a:p>
            </p:txBody>
          </p:sp>
        </mc:Choice>
        <mc:Fallback xmlns="">
          <p:sp>
            <p:nvSpPr>
              <p:cNvPr id="12" name="TextBox 11">
                <a:extLst>
                  <a:ext uri="{FF2B5EF4-FFF2-40B4-BE49-F238E27FC236}">
                    <a16:creationId xmlns:a16="http://schemas.microsoft.com/office/drawing/2014/main" id="{EE238342-AA4D-BDE1-FBF0-9A0B24FCC416}"/>
                  </a:ext>
                </a:extLst>
              </p:cNvPr>
              <p:cNvSpPr txBox="1">
                <a:spLocks noRot="1" noChangeAspect="1" noMove="1" noResize="1" noEditPoints="1" noAdjustHandles="1" noChangeArrowheads="1" noChangeShapeType="1" noTextEdit="1"/>
              </p:cNvSpPr>
              <p:nvPr/>
            </p:nvSpPr>
            <p:spPr>
              <a:xfrm>
                <a:off x="1034694" y="4257539"/>
                <a:ext cx="2679740" cy="770211"/>
              </a:xfrm>
              <a:prstGeom prst="rect">
                <a:avLst/>
              </a:prstGeom>
              <a:blipFill>
                <a:blip r:embed="rId5"/>
                <a:stretch>
                  <a:fillRect t="-3937" b="-157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4F75092-9736-EA53-B8E7-D2B7C7E44D2D}"/>
                  </a:ext>
                </a:extLst>
              </p:cNvPr>
              <p:cNvSpPr txBox="1"/>
              <p:nvPr/>
            </p:nvSpPr>
            <p:spPr>
              <a:xfrm>
                <a:off x="4157920" y="4257539"/>
                <a:ext cx="2541104" cy="769441"/>
              </a:xfrm>
              <a:prstGeom prst="rect">
                <a:avLst/>
              </a:prstGeom>
              <a:noFill/>
            </p:spPr>
            <p:txBody>
              <a:bodyPr wrap="square">
                <a:spAutoFit/>
              </a:bodyPr>
              <a:lstStyle/>
              <a:p>
                <a:pPr algn="ctr"/>
                <a14:m>
                  <m:oMath xmlns:m="http://schemas.openxmlformats.org/officeDocument/2006/math">
                    <m:r>
                      <a:rPr lang="en-US" sz="2200" b="0" i="1" smtClean="0">
                        <a:latin typeface="Cambria Math" panose="02040503050406030204" pitchFamily="18" charset="0"/>
                        <a:cs typeface="Segoe UI" panose="020B0502040204020203" pitchFamily="34" charset="0"/>
                      </a:rPr>
                      <m:t>𝐴</m:t>
                    </m:r>
                    <m:r>
                      <a:rPr lang="en-US" sz="2200" i="1">
                        <a:latin typeface="Cambria Math" panose="02040503050406030204" pitchFamily="18" charset="0"/>
                        <a:cs typeface="Segoe UI" panose="020B0502040204020203" pitchFamily="34" charset="0"/>
                      </a:rPr>
                      <m:t> </m:t>
                    </m:r>
                  </m:oMath>
                </a14:m>
                <a:r>
                  <a:rPr lang="en-US" sz="2200" dirty="0">
                    <a:solidFill>
                      <a:schemeClr val="tx1"/>
                    </a:solidFill>
                    <a:latin typeface="Segoe UI" panose="020B0502040204020203" pitchFamily="34" charset="0"/>
                    <a:cs typeface="Segoe UI" panose="020B0502040204020203" pitchFamily="34" charset="0"/>
                  </a:rPr>
                  <a:t>= what we’re interested in</a:t>
                </a:r>
              </a:p>
            </p:txBody>
          </p:sp>
        </mc:Choice>
        <mc:Fallback xmlns="">
          <p:sp>
            <p:nvSpPr>
              <p:cNvPr id="14" name="TextBox 13">
                <a:extLst>
                  <a:ext uri="{FF2B5EF4-FFF2-40B4-BE49-F238E27FC236}">
                    <a16:creationId xmlns:a16="http://schemas.microsoft.com/office/drawing/2014/main" id="{64F75092-9736-EA53-B8E7-D2B7C7E44D2D}"/>
                  </a:ext>
                </a:extLst>
              </p:cNvPr>
              <p:cNvSpPr txBox="1">
                <a:spLocks noRot="1" noChangeAspect="1" noMove="1" noResize="1" noEditPoints="1" noAdjustHandles="1" noChangeArrowheads="1" noChangeShapeType="1" noTextEdit="1"/>
              </p:cNvSpPr>
              <p:nvPr/>
            </p:nvSpPr>
            <p:spPr>
              <a:xfrm>
                <a:off x="4157920" y="4257539"/>
                <a:ext cx="2541104" cy="769441"/>
              </a:xfrm>
              <a:prstGeom prst="rect">
                <a:avLst/>
              </a:prstGeom>
              <a:blipFill>
                <a:blip r:embed="rId6"/>
                <a:stretch>
                  <a:fillRect t="-3937" b="-15748"/>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C782F962-689A-4E66-A135-2B9D9BF0669F}"/>
              </a:ext>
            </a:extLst>
          </p:cNvPr>
          <p:cNvSpPr txBox="1"/>
          <p:nvPr/>
        </p:nvSpPr>
        <p:spPr>
          <a:xfrm>
            <a:off x="675862" y="1912079"/>
            <a:ext cx="9686819" cy="461665"/>
          </a:xfrm>
          <a:prstGeom prst="rect">
            <a:avLst/>
          </a:prstGeom>
          <a:noFill/>
        </p:spPr>
        <p:txBody>
          <a:bodyPr wrap="none" rtlCol="0">
            <a:spAutoFit/>
          </a:bodyPr>
          <a:lstStyle/>
          <a:p>
            <a:r>
              <a:rPr lang="en-US" sz="2400" b="1" dirty="0">
                <a:latin typeface="Segoe UI" panose="020B0502040204020203" pitchFamily="34" charset="0"/>
                <a:cs typeface="Segoe UI" panose="020B0502040204020203" pitchFamily="34" charset="0"/>
              </a:rPr>
              <a:t>total options – options for A to not occur = options for A to occur</a:t>
            </a:r>
          </a:p>
        </p:txBody>
      </p:sp>
      <p:sp>
        <p:nvSpPr>
          <p:cNvPr id="3" name="Rectangle: Rounded Corners 2">
            <a:extLst>
              <a:ext uri="{FF2B5EF4-FFF2-40B4-BE49-F238E27FC236}">
                <a16:creationId xmlns:a16="http://schemas.microsoft.com/office/drawing/2014/main" id="{316306BC-4000-7717-081B-831C7A8DFCEB}"/>
              </a:ext>
            </a:extLst>
          </p:cNvPr>
          <p:cNvSpPr/>
          <p:nvPr/>
        </p:nvSpPr>
        <p:spPr>
          <a:xfrm>
            <a:off x="7596807" y="2554672"/>
            <a:ext cx="4383159" cy="3754689"/>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ysClr val="windowText" lastClr="000000"/>
                </a:solidFill>
                <a:latin typeface="Segoe UI" panose="020B0502040204020203" pitchFamily="34" charset="0"/>
                <a:cs typeface="Segoe UI" panose="020B0502040204020203" pitchFamily="34" charset="0"/>
              </a:rPr>
              <a:t>Phrases that </a:t>
            </a:r>
            <a:r>
              <a:rPr lang="en-US" sz="2400" i="1" dirty="0">
                <a:solidFill>
                  <a:sysClr val="windowText" lastClr="000000"/>
                </a:solidFill>
                <a:latin typeface="Segoe UI" panose="020B0502040204020203" pitchFamily="34" charset="0"/>
                <a:cs typeface="Segoe UI" panose="020B0502040204020203" pitchFamily="34" charset="0"/>
              </a:rPr>
              <a:t>might </a:t>
            </a:r>
            <a:r>
              <a:rPr lang="en-US" sz="2400" dirty="0">
                <a:solidFill>
                  <a:sysClr val="windowText" lastClr="000000"/>
                </a:solidFill>
                <a:latin typeface="Segoe UI" panose="020B0502040204020203" pitchFamily="34" charset="0"/>
                <a:cs typeface="Segoe UI" panose="020B0502040204020203" pitchFamily="34" charset="0"/>
              </a:rPr>
              <a:t>indicate complementary counting:</a:t>
            </a:r>
          </a:p>
          <a:p>
            <a:pPr marL="342900" indent="-342900">
              <a:buFont typeface="Arial" panose="020B0604020202020204" pitchFamily="34" charset="0"/>
              <a:buChar char="•"/>
            </a:pPr>
            <a:r>
              <a:rPr lang="en-US" sz="2400" dirty="0">
                <a:solidFill>
                  <a:sysClr val="windowText" lastClr="000000"/>
                </a:solidFill>
                <a:latin typeface="Segoe UI" panose="020B0502040204020203" pitchFamily="34" charset="0"/>
                <a:cs typeface="Segoe UI" panose="020B0502040204020203" pitchFamily="34" charset="0"/>
              </a:rPr>
              <a:t>..options so that __ does </a:t>
            </a:r>
            <a:r>
              <a:rPr lang="en-US" sz="2400" u="sng" dirty="0">
                <a:solidFill>
                  <a:sysClr val="windowText" lastClr="000000"/>
                </a:solidFill>
                <a:latin typeface="Segoe UI" panose="020B0502040204020203" pitchFamily="34" charset="0"/>
                <a:cs typeface="Segoe UI" panose="020B0502040204020203" pitchFamily="34" charset="0"/>
              </a:rPr>
              <a:t>not</a:t>
            </a:r>
            <a:r>
              <a:rPr lang="en-US" sz="2400" dirty="0">
                <a:solidFill>
                  <a:sysClr val="windowText" lastClr="000000"/>
                </a:solidFill>
                <a:latin typeface="Segoe UI" panose="020B0502040204020203" pitchFamily="34" charset="0"/>
                <a:cs typeface="Segoe UI" panose="020B0502040204020203" pitchFamily="34" charset="0"/>
              </a:rPr>
              <a:t> occur</a:t>
            </a:r>
          </a:p>
          <a:p>
            <a:pPr marL="342900" indent="-342900">
              <a:buFont typeface="Arial" panose="020B0604020202020204" pitchFamily="34" charset="0"/>
              <a:buChar char="•"/>
            </a:pPr>
            <a:r>
              <a:rPr lang="en-US" sz="2400" dirty="0">
                <a:solidFill>
                  <a:sysClr val="windowText" lastClr="000000"/>
                </a:solidFill>
                <a:latin typeface="Segoe UI" panose="020B0502040204020203" pitchFamily="34" charset="0"/>
                <a:cs typeface="Segoe UI" panose="020B0502040204020203" pitchFamily="34" charset="0"/>
              </a:rPr>
              <a:t>..ways for </a:t>
            </a:r>
            <a:r>
              <a:rPr lang="en-US" sz="2400" u="sng" dirty="0">
                <a:solidFill>
                  <a:sysClr val="windowText" lastClr="000000"/>
                </a:solidFill>
                <a:latin typeface="Segoe UI" panose="020B0502040204020203" pitchFamily="34" charset="0"/>
                <a:cs typeface="Segoe UI" panose="020B0502040204020203" pitchFamily="34" charset="0"/>
              </a:rPr>
              <a:t>at least one</a:t>
            </a:r>
            <a:r>
              <a:rPr lang="en-US" sz="2400" dirty="0">
                <a:solidFill>
                  <a:sysClr val="windowText" lastClr="000000"/>
                </a:solidFill>
                <a:latin typeface="Segoe UI" panose="020B0502040204020203" pitchFamily="34" charset="0"/>
                <a:cs typeface="Segoe UI" panose="020B0502040204020203" pitchFamily="34" charset="0"/>
              </a:rPr>
              <a:t> __ to occur = total – ways for none of _ to occur</a:t>
            </a:r>
          </a:p>
        </p:txBody>
      </p:sp>
    </p:spTree>
    <p:extLst>
      <p:ext uri="{BB962C8B-B14F-4D97-AF65-F5344CB8AC3E}">
        <p14:creationId xmlns:p14="http://schemas.microsoft.com/office/powerpoint/2010/main" val="35849765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7AE48-C6FD-4595-B540-8FA836C144CE}"/>
              </a:ext>
            </a:extLst>
          </p:cNvPr>
          <p:cNvSpPr>
            <a:spLocks noGrp="1"/>
          </p:cNvSpPr>
          <p:nvPr>
            <p:ph type="title"/>
          </p:nvPr>
        </p:nvSpPr>
        <p:spPr/>
        <p:txBody>
          <a:bodyPr/>
          <a:lstStyle/>
          <a:p>
            <a:r>
              <a:rPr lang="en-US" dirty="0"/>
              <a:t>That was a lot!!</a:t>
            </a:r>
          </a:p>
        </p:txBody>
      </p:sp>
      <p:sp>
        <p:nvSpPr>
          <p:cNvPr id="3" name="Content Placeholder 2">
            <a:extLst>
              <a:ext uri="{FF2B5EF4-FFF2-40B4-BE49-F238E27FC236}">
                <a16:creationId xmlns:a16="http://schemas.microsoft.com/office/drawing/2014/main" id="{708FA977-BD3C-474A-B35F-3A5E4ED9549B}"/>
              </a:ext>
            </a:extLst>
          </p:cNvPr>
          <p:cNvSpPr>
            <a:spLocks noGrp="1"/>
          </p:cNvSpPr>
          <p:nvPr>
            <p:ph idx="1"/>
          </p:nvPr>
        </p:nvSpPr>
        <p:spPr>
          <a:xfrm>
            <a:off x="502371" y="1641439"/>
            <a:ext cx="11187258" cy="4845504"/>
          </a:xfrm>
        </p:spPr>
        <p:txBody>
          <a:bodyPr/>
          <a:lstStyle/>
          <a:p>
            <a:pPr marL="0" indent="0">
              <a:buNone/>
            </a:pPr>
            <a:r>
              <a:rPr lang="en-US" b="1" dirty="0"/>
              <a:t>“High level” counting approaches </a:t>
            </a:r>
          </a:p>
          <a:p>
            <a:pPr>
              <a:buFont typeface="Arial" panose="020B0604020202020204" pitchFamily="34" charset="0"/>
              <a:buChar char="•"/>
            </a:pPr>
            <a:r>
              <a:rPr lang="en-US" b="1" dirty="0"/>
              <a:t> Sum rule </a:t>
            </a:r>
            <a:r>
              <a:rPr lang="en-US" dirty="0"/>
              <a:t>– counts options where we have </a:t>
            </a:r>
            <a:r>
              <a:rPr lang="en-US" b="1" dirty="0"/>
              <a:t>disjoint</a:t>
            </a:r>
            <a:r>
              <a:rPr lang="en-US" dirty="0"/>
              <a:t> cases</a:t>
            </a:r>
          </a:p>
          <a:p>
            <a:pPr>
              <a:buFont typeface="Arial" panose="020B0604020202020204" pitchFamily="34" charset="0"/>
              <a:buChar char="•"/>
            </a:pPr>
            <a:r>
              <a:rPr lang="en-US" b="1" dirty="0"/>
              <a:t> Product rule – </a:t>
            </a:r>
            <a:r>
              <a:rPr lang="en-US" dirty="0"/>
              <a:t>counts options when we have a </a:t>
            </a:r>
            <a:r>
              <a:rPr lang="en-US" b="1" dirty="0"/>
              <a:t>sequential</a:t>
            </a:r>
            <a:r>
              <a:rPr lang="en-US" dirty="0"/>
              <a:t> process</a:t>
            </a:r>
          </a:p>
          <a:p>
            <a:pPr>
              <a:buFont typeface="Arial" panose="020B0604020202020204" pitchFamily="34" charset="0"/>
              <a:buChar char="•"/>
            </a:pPr>
            <a:r>
              <a:rPr lang="en-US" b="1" dirty="0"/>
              <a:t> Complementary counting – </a:t>
            </a:r>
            <a:r>
              <a:rPr lang="en-US" dirty="0"/>
              <a:t>we count the options by finding that total 	options and subtracting the non-desired options</a:t>
            </a:r>
            <a:endParaRPr lang="en-US" b="1" dirty="0"/>
          </a:p>
          <a:p>
            <a:endParaRPr lang="en-US" b="1" dirty="0"/>
          </a:p>
          <a:p>
            <a:endParaRPr lang="en-US" b="1" dirty="0"/>
          </a:p>
          <a:p>
            <a:endParaRPr lang="en-US" b="1" dirty="0"/>
          </a:p>
          <a:p>
            <a:r>
              <a:rPr lang="en-US" i="1" dirty="0"/>
              <a:t>These may be used together! And may be used with the following -- </a:t>
            </a:r>
          </a:p>
          <a:p>
            <a:endParaRPr lang="en-US" b="1" dirty="0"/>
          </a:p>
          <a:p>
            <a:endParaRPr lang="en-US" b="1" dirty="0"/>
          </a:p>
          <a:p>
            <a:endParaRPr lang="en-US" b="1" dirty="0"/>
          </a:p>
          <a:p>
            <a:endParaRPr lang="en-US" b="1" dirty="0"/>
          </a:p>
          <a:p>
            <a:endParaRPr lang="en-US" b="1" dirty="0"/>
          </a:p>
        </p:txBody>
      </p:sp>
      <p:sp>
        <p:nvSpPr>
          <p:cNvPr id="5" name="Content Placeholder 2">
            <a:extLst>
              <a:ext uri="{FF2B5EF4-FFF2-40B4-BE49-F238E27FC236}">
                <a16:creationId xmlns:a16="http://schemas.microsoft.com/office/drawing/2014/main" id="{1FB16E60-B553-78A8-8232-91083F6B0F08}"/>
              </a:ext>
            </a:extLst>
          </p:cNvPr>
          <p:cNvSpPr txBox="1">
            <a:spLocks/>
          </p:cNvSpPr>
          <p:nvPr/>
        </p:nvSpPr>
        <p:spPr>
          <a:xfrm>
            <a:off x="575240" y="1463857"/>
            <a:ext cx="11616760" cy="484550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42322600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BD602-031B-EF46-8B34-FA8A666BF725}"/>
              </a:ext>
            </a:extLst>
          </p:cNvPr>
          <p:cNvSpPr>
            <a:spLocks noGrp="1"/>
          </p:cNvSpPr>
          <p:nvPr>
            <p:ph type="title"/>
          </p:nvPr>
        </p:nvSpPr>
        <p:spPr/>
        <p:txBody>
          <a:bodyPr/>
          <a:lstStyle/>
          <a:p>
            <a:r>
              <a:rPr lang="en-US" dirty="0"/>
              <a:t>That was a lot!!</a:t>
            </a:r>
            <a:endParaRPr lang="en-US" dirty="0">
              <a:solidFill>
                <a:srgbClr val="C00000"/>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C06EEE7-F2B5-0E42-8176-8BF121B15B1E}"/>
                  </a:ext>
                </a:extLst>
              </p:cNvPr>
              <p:cNvSpPr>
                <a:spLocks noGrp="1"/>
              </p:cNvSpPr>
              <p:nvPr>
                <p:ph idx="1"/>
              </p:nvPr>
            </p:nvSpPr>
            <p:spPr>
              <a:xfrm>
                <a:off x="609600" y="1527717"/>
                <a:ext cx="10972800" cy="4574908"/>
              </a:xfrm>
            </p:spPr>
            <p:txBody>
              <a:bodyPr>
                <a:normAutofit/>
              </a:bodyPr>
              <a:lstStyle/>
              <a:p>
                <a:r>
                  <a:rPr lang="en-US" sz="2800" dirty="0">
                    <a:solidFill>
                      <a:srgbClr val="C00000"/>
                    </a:solidFill>
                  </a:rPr>
                  <a:t>K-sequences</a:t>
                </a:r>
                <a:r>
                  <a:rPr lang="en-US" sz="2800" dirty="0"/>
                  <a:t>: How many length k sequences over alphabet of size n? </a:t>
                </a:r>
                <a:r>
                  <a:rPr lang="en-US" sz="2800" dirty="0">
                    <a:solidFill>
                      <a:schemeClr val="tx2">
                        <a:lumMod val="60000"/>
                        <a:lumOff val="40000"/>
                      </a:schemeClr>
                    </a:solidFill>
                  </a:rPr>
                  <a:t>repetition allowed.</a:t>
                </a:r>
              </a:p>
              <a:p>
                <a:pPr lvl="1"/>
                <a:r>
                  <a:rPr lang="en-US" sz="2400" dirty="0"/>
                  <a:t>Product rule </a:t>
                </a:r>
                <a:r>
                  <a:rPr lang="en-US" sz="2400" dirty="0">
                    <a:sym typeface="Wingdings" pitchFamily="2" charset="2"/>
                  </a:rPr>
                  <a:t> </a:t>
                </a:r>
                <a:r>
                  <a:rPr lang="en-US" sz="2400" dirty="0" err="1">
                    <a:solidFill>
                      <a:srgbClr val="C00000"/>
                    </a:solidFill>
                    <a:sym typeface="Wingdings" pitchFamily="2" charset="2"/>
                  </a:rPr>
                  <a:t>n</a:t>
                </a:r>
                <a:r>
                  <a:rPr lang="en-US" sz="2400" baseline="30000" dirty="0" err="1">
                    <a:solidFill>
                      <a:srgbClr val="C00000"/>
                    </a:solidFill>
                    <a:sym typeface="Wingdings" pitchFamily="2" charset="2"/>
                  </a:rPr>
                  <a:t>K</a:t>
                </a:r>
                <a:endParaRPr lang="en-US" sz="2400" dirty="0">
                  <a:solidFill>
                    <a:srgbClr val="C00000"/>
                  </a:solidFill>
                  <a:sym typeface="Wingdings" pitchFamily="2" charset="2"/>
                </a:endParaRPr>
              </a:p>
              <a:p>
                <a:r>
                  <a:rPr lang="en-US" sz="2800" dirty="0">
                    <a:solidFill>
                      <a:srgbClr val="C00000"/>
                    </a:solidFill>
                  </a:rPr>
                  <a:t>K-permutations</a:t>
                </a:r>
                <a:r>
                  <a:rPr lang="en-US" sz="2800" dirty="0"/>
                  <a:t>: </a:t>
                </a:r>
                <a:r>
                  <a:rPr lang="en-US" sz="2800" dirty="0">
                    <a:sym typeface="Wingdings" pitchFamily="2" charset="2"/>
                  </a:rPr>
                  <a:t>How many length k sequences over alphabet of size n, </a:t>
                </a:r>
                <a:r>
                  <a:rPr lang="en-US" sz="2800" dirty="0">
                    <a:solidFill>
                      <a:srgbClr val="0070C0"/>
                    </a:solidFill>
                    <a:sym typeface="Wingdings" pitchFamily="2" charset="2"/>
                  </a:rPr>
                  <a:t>without repetition</a:t>
                </a:r>
                <a:r>
                  <a:rPr lang="en-US" sz="2800" dirty="0">
                    <a:sym typeface="Wingdings" pitchFamily="2" charset="2"/>
                  </a:rPr>
                  <a:t>? </a:t>
                </a:r>
              </a:p>
              <a:p>
                <a:pPr lvl="1"/>
                <a:r>
                  <a:rPr lang="en-US" sz="2400" dirty="0">
                    <a:sym typeface="Wingdings" pitchFamily="2" charset="2"/>
                  </a:rPr>
                  <a:t>Permutation  </a:t>
                </a:r>
                <a14:m>
                  <m:oMath xmlns:m="http://schemas.openxmlformats.org/officeDocument/2006/math">
                    <m:f>
                      <m:fPr>
                        <m:ctrlPr>
                          <a:rPr lang="en-US" sz="2400" b="0" i="1" smtClean="0">
                            <a:solidFill>
                              <a:srgbClr val="C00000"/>
                            </a:solidFill>
                            <a:latin typeface="Cambria Math" panose="02040503050406030204" pitchFamily="18" charset="0"/>
                            <a:sym typeface="Wingdings" pitchFamily="2" charset="2"/>
                          </a:rPr>
                        </m:ctrlPr>
                      </m:fPr>
                      <m:num>
                        <m:r>
                          <a:rPr lang="en-US" sz="2400" b="0" i="1" smtClean="0">
                            <a:solidFill>
                              <a:srgbClr val="C00000"/>
                            </a:solidFill>
                            <a:latin typeface="Cambria Math" panose="02040503050406030204" pitchFamily="18" charset="0"/>
                            <a:sym typeface="Wingdings" pitchFamily="2" charset="2"/>
                          </a:rPr>
                          <m:t>𝑛</m:t>
                        </m:r>
                        <m:r>
                          <a:rPr lang="en-US" sz="2400" b="0" i="1" smtClean="0">
                            <a:solidFill>
                              <a:srgbClr val="C00000"/>
                            </a:solidFill>
                            <a:latin typeface="Cambria Math" panose="02040503050406030204" pitchFamily="18" charset="0"/>
                            <a:sym typeface="Wingdings" pitchFamily="2" charset="2"/>
                          </a:rPr>
                          <m:t>!</m:t>
                        </m:r>
                      </m:num>
                      <m:den>
                        <m:d>
                          <m:dPr>
                            <m:ctrlPr>
                              <a:rPr lang="en-US" sz="2400" b="0" i="1" smtClean="0">
                                <a:solidFill>
                                  <a:srgbClr val="C00000"/>
                                </a:solidFill>
                                <a:latin typeface="Cambria Math" panose="02040503050406030204" pitchFamily="18" charset="0"/>
                                <a:sym typeface="Wingdings" pitchFamily="2" charset="2"/>
                              </a:rPr>
                            </m:ctrlPr>
                          </m:dPr>
                          <m:e>
                            <m:r>
                              <a:rPr lang="en-US" sz="2400" b="0" i="1" smtClean="0">
                                <a:solidFill>
                                  <a:srgbClr val="C00000"/>
                                </a:solidFill>
                                <a:latin typeface="Cambria Math" panose="02040503050406030204" pitchFamily="18" charset="0"/>
                                <a:sym typeface="Wingdings" pitchFamily="2" charset="2"/>
                              </a:rPr>
                              <m:t>𝑛</m:t>
                            </m:r>
                            <m:r>
                              <a:rPr lang="en-US" sz="2400" b="0" i="1" smtClean="0">
                                <a:solidFill>
                                  <a:srgbClr val="C00000"/>
                                </a:solidFill>
                                <a:latin typeface="Cambria Math" panose="02040503050406030204" pitchFamily="18" charset="0"/>
                                <a:sym typeface="Wingdings" pitchFamily="2" charset="2"/>
                              </a:rPr>
                              <m:t>−</m:t>
                            </m:r>
                            <m:r>
                              <a:rPr lang="en-US" sz="2400" b="0" i="1" smtClean="0">
                                <a:solidFill>
                                  <a:srgbClr val="C00000"/>
                                </a:solidFill>
                                <a:latin typeface="Cambria Math" panose="02040503050406030204" pitchFamily="18" charset="0"/>
                                <a:sym typeface="Wingdings" pitchFamily="2" charset="2"/>
                              </a:rPr>
                              <m:t>𝑘</m:t>
                            </m:r>
                          </m:e>
                        </m:d>
                        <m:r>
                          <a:rPr lang="en-US" sz="2400" b="0" i="1" smtClean="0">
                            <a:solidFill>
                              <a:srgbClr val="C00000"/>
                            </a:solidFill>
                            <a:latin typeface="Cambria Math" panose="02040503050406030204" pitchFamily="18" charset="0"/>
                            <a:sym typeface="Wingdings" pitchFamily="2" charset="2"/>
                          </a:rPr>
                          <m:t>!</m:t>
                        </m:r>
                      </m:den>
                    </m:f>
                  </m:oMath>
                </a14:m>
                <a:endParaRPr lang="en-US" sz="2400" dirty="0"/>
              </a:p>
              <a:p>
                <a:r>
                  <a:rPr lang="en-US" sz="2800" dirty="0">
                    <a:solidFill>
                      <a:srgbClr val="C00000"/>
                    </a:solidFill>
                  </a:rPr>
                  <a:t>K-combinations</a:t>
                </a:r>
                <a:r>
                  <a:rPr lang="en-US" sz="2800" dirty="0"/>
                  <a:t>: How many size k subsets of a set of size n (</a:t>
                </a:r>
                <a:r>
                  <a:rPr lang="en-US" sz="2800" dirty="0">
                    <a:solidFill>
                      <a:srgbClr val="0070C0"/>
                    </a:solidFill>
                  </a:rPr>
                  <a:t>without repetition and without order</a:t>
                </a:r>
                <a:r>
                  <a:rPr lang="en-US" sz="2800" dirty="0"/>
                  <a:t>)? </a:t>
                </a:r>
              </a:p>
              <a:p>
                <a:pPr lvl="1"/>
                <a:r>
                  <a:rPr lang="en-US" sz="2400" dirty="0"/>
                  <a:t>Combination </a:t>
                </a:r>
                <a:r>
                  <a:rPr lang="en-US" sz="2400" dirty="0">
                    <a:sym typeface="Wingdings" pitchFamily="2" charset="2"/>
                  </a:rPr>
                  <a:t> </a:t>
                </a:r>
                <a14:m>
                  <m:oMath xmlns:m="http://schemas.openxmlformats.org/officeDocument/2006/math">
                    <m:d>
                      <m:dPr>
                        <m:ctrlPr>
                          <a:rPr lang="en-US" sz="2400" i="1" smtClean="0">
                            <a:solidFill>
                              <a:srgbClr val="C00000"/>
                            </a:solidFill>
                            <a:latin typeface="Cambria Math" panose="02040503050406030204" pitchFamily="18" charset="0"/>
                            <a:sym typeface="Wingdings" pitchFamily="2" charset="2"/>
                          </a:rPr>
                        </m:ctrlPr>
                      </m:dPr>
                      <m:e>
                        <m:f>
                          <m:fPr>
                            <m:type m:val="noBar"/>
                            <m:ctrlPr>
                              <a:rPr lang="en-US" sz="2400" i="1" smtClean="0">
                                <a:solidFill>
                                  <a:srgbClr val="C00000"/>
                                </a:solidFill>
                                <a:latin typeface="Cambria Math" panose="02040503050406030204" pitchFamily="18" charset="0"/>
                                <a:sym typeface="Wingdings" pitchFamily="2" charset="2"/>
                              </a:rPr>
                            </m:ctrlPr>
                          </m:fPr>
                          <m:num>
                            <m:r>
                              <a:rPr lang="en-US" sz="2400" b="0" i="1" smtClean="0">
                                <a:solidFill>
                                  <a:srgbClr val="C00000"/>
                                </a:solidFill>
                                <a:latin typeface="Cambria Math" panose="02040503050406030204" pitchFamily="18" charset="0"/>
                                <a:sym typeface="Wingdings" pitchFamily="2" charset="2"/>
                              </a:rPr>
                              <m:t>𝑛</m:t>
                            </m:r>
                          </m:num>
                          <m:den>
                            <m:r>
                              <a:rPr lang="en-US" sz="2400" b="0" i="1" smtClean="0">
                                <a:solidFill>
                                  <a:srgbClr val="C00000"/>
                                </a:solidFill>
                                <a:latin typeface="Cambria Math" panose="02040503050406030204" pitchFamily="18" charset="0"/>
                                <a:sym typeface="Wingdings" pitchFamily="2" charset="2"/>
                              </a:rPr>
                              <m:t>𝑘</m:t>
                            </m:r>
                          </m:den>
                        </m:f>
                      </m:e>
                    </m:d>
                    <m:r>
                      <a:rPr lang="en-US" sz="2400" b="0" i="1" smtClean="0">
                        <a:solidFill>
                          <a:srgbClr val="C00000"/>
                        </a:solidFill>
                        <a:latin typeface="Cambria Math" panose="02040503050406030204" pitchFamily="18" charset="0"/>
                        <a:sym typeface="Wingdings" pitchFamily="2" charset="2"/>
                      </a:rPr>
                      <m:t>=</m:t>
                    </m:r>
                  </m:oMath>
                </a14:m>
                <a:r>
                  <a:rPr lang="en-US" sz="2400" dirty="0">
                    <a:solidFill>
                      <a:srgbClr val="C00000"/>
                    </a:solidFill>
                    <a:sym typeface="Wingdings" pitchFamily="2" charset="2"/>
                  </a:rPr>
                  <a:t> </a:t>
                </a:r>
                <a14:m>
                  <m:oMath xmlns:m="http://schemas.openxmlformats.org/officeDocument/2006/math">
                    <m:f>
                      <m:fPr>
                        <m:ctrlPr>
                          <a:rPr lang="en-US" sz="2400" i="1">
                            <a:solidFill>
                              <a:srgbClr val="C00000"/>
                            </a:solidFill>
                            <a:latin typeface="Cambria Math" panose="02040503050406030204" pitchFamily="18" charset="0"/>
                            <a:sym typeface="Wingdings" pitchFamily="2" charset="2"/>
                          </a:rPr>
                        </m:ctrlPr>
                      </m:fPr>
                      <m:num>
                        <m:r>
                          <a:rPr lang="en-US" sz="2400" i="1">
                            <a:solidFill>
                              <a:srgbClr val="C00000"/>
                            </a:solidFill>
                            <a:latin typeface="Cambria Math" panose="02040503050406030204" pitchFamily="18" charset="0"/>
                            <a:sym typeface="Wingdings" pitchFamily="2" charset="2"/>
                          </a:rPr>
                          <m:t>𝑛</m:t>
                        </m:r>
                        <m:r>
                          <a:rPr lang="en-US" sz="2400" i="1">
                            <a:solidFill>
                              <a:srgbClr val="C00000"/>
                            </a:solidFill>
                            <a:latin typeface="Cambria Math" panose="02040503050406030204" pitchFamily="18" charset="0"/>
                            <a:sym typeface="Wingdings" pitchFamily="2" charset="2"/>
                          </a:rPr>
                          <m:t>!</m:t>
                        </m:r>
                      </m:num>
                      <m:den>
                        <m:r>
                          <a:rPr lang="en-US" sz="2400" b="0" i="1" smtClean="0">
                            <a:solidFill>
                              <a:srgbClr val="C00000"/>
                            </a:solidFill>
                            <a:latin typeface="Cambria Math" panose="02040503050406030204" pitchFamily="18" charset="0"/>
                            <a:sym typeface="Wingdings" pitchFamily="2" charset="2"/>
                          </a:rPr>
                          <m:t>𝑘</m:t>
                        </m:r>
                        <m:r>
                          <a:rPr lang="en-US" sz="2400" b="0" i="1" smtClean="0">
                            <a:solidFill>
                              <a:srgbClr val="C00000"/>
                            </a:solidFill>
                            <a:latin typeface="Cambria Math" panose="02040503050406030204" pitchFamily="18" charset="0"/>
                            <a:sym typeface="Wingdings" pitchFamily="2" charset="2"/>
                          </a:rPr>
                          <m:t>!</m:t>
                        </m:r>
                        <m:d>
                          <m:dPr>
                            <m:ctrlPr>
                              <a:rPr lang="en-US" sz="2400" i="1">
                                <a:solidFill>
                                  <a:srgbClr val="C00000"/>
                                </a:solidFill>
                                <a:latin typeface="Cambria Math" panose="02040503050406030204" pitchFamily="18" charset="0"/>
                                <a:sym typeface="Wingdings" pitchFamily="2" charset="2"/>
                              </a:rPr>
                            </m:ctrlPr>
                          </m:dPr>
                          <m:e>
                            <m:r>
                              <a:rPr lang="en-US" sz="2400" i="1">
                                <a:solidFill>
                                  <a:srgbClr val="C00000"/>
                                </a:solidFill>
                                <a:latin typeface="Cambria Math" panose="02040503050406030204" pitchFamily="18" charset="0"/>
                                <a:sym typeface="Wingdings" pitchFamily="2" charset="2"/>
                              </a:rPr>
                              <m:t>𝑛</m:t>
                            </m:r>
                            <m:r>
                              <a:rPr lang="en-US" sz="2400" i="1">
                                <a:solidFill>
                                  <a:srgbClr val="C00000"/>
                                </a:solidFill>
                                <a:latin typeface="Cambria Math" panose="02040503050406030204" pitchFamily="18" charset="0"/>
                                <a:sym typeface="Wingdings" pitchFamily="2" charset="2"/>
                              </a:rPr>
                              <m:t>−</m:t>
                            </m:r>
                            <m:r>
                              <a:rPr lang="en-US" sz="2400" i="1">
                                <a:solidFill>
                                  <a:srgbClr val="C00000"/>
                                </a:solidFill>
                                <a:latin typeface="Cambria Math" panose="02040503050406030204" pitchFamily="18" charset="0"/>
                                <a:sym typeface="Wingdings" pitchFamily="2" charset="2"/>
                              </a:rPr>
                              <m:t>𝑘</m:t>
                            </m:r>
                          </m:e>
                        </m:d>
                        <m:r>
                          <a:rPr lang="en-US" sz="2400" i="1">
                            <a:solidFill>
                              <a:srgbClr val="C00000"/>
                            </a:solidFill>
                            <a:latin typeface="Cambria Math" panose="02040503050406030204" pitchFamily="18" charset="0"/>
                            <a:sym typeface="Wingdings" pitchFamily="2" charset="2"/>
                          </a:rPr>
                          <m:t>!</m:t>
                        </m:r>
                      </m:den>
                    </m:f>
                  </m:oMath>
                </a14:m>
                <a:endParaRPr lang="en-US" sz="2400" dirty="0"/>
              </a:p>
            </p:txBody>
          </p:sp>
        </mc:Choice>
        <mc:Fallback xmlns="">
          <p:sp>
            <p:nvSpPr>
              <p:cNvPr id="3" name="Content Placeholder 2">
                <a:extLst>
                  <a:ext uri="{FF2B5EF4-FFF2-40B4-BE49-F238E27FC236}">
                    <a16:creationId xmlns:a16="http://schemas.microsoft.com/office/drawing/2014/main" id="{5C06EEE7-F2B5-0E42-8176-8BF121B15B1E}"/>
                  </a:ext>
                </a:extLst>
              </p:cNvPr>
              <p:cNvSpPr>
                <a:spLocks noGrp="1" noRot="1" noChangeAspect="1" noMove="1" noResize="1" noEditPoints="1" noAdjustHandles="1" noChangeArrowheads="1" noChangeShapeType="1" noTextEdit="1"/>
              </p:cNvSpPr>
              <p:nvPr>
                <p:ph idx="1"/>
              </p:nvPr>
            </p:nvSpPr>
            <p:spPr>
              <a:xfrm>
                <a:off x="609600" y="1527717"/>
                <a:ext cx="10972800" cy="4574908"/>
              </a:xfrm>
              <a:blipFill>
                <a:blip r:embed="rId2"/>
                <a:stretch>
                  <a:fillRect l="-722" t="-2400"/>
                </a:stretch>
              </a:blipFill>
            </p:spPr>
            <p:txBody>
              <a:bodyPr/>
              <a:lstStyle/>
              <a:p>
                <a:r>
                  <a:rPr lang="en-US">
                    <a:noFill/>
                  </a:rPr>
                  <a:t> </a:t>
                </a:r>
              </a:p>
            </p:txBody>
          </p:sp>
        </mc:Fallback>
      </mc:AlternateContent>
    </p:spTree>
    <p:extLst>
      <p:ext uri="{BB962C8B-B14F-4D97-AF65-F5344CB8AC3E}">
        <p14:creationId xmlns:p14="http://schemas.microsoft.com/office/powerpoint/2010/main" val="6454580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7AE48-C6FD-4595-B540-8FA836C144CE}"/>
              </a:ext>
            </a:extLst>
          </p:cNvPr>
          <p:cNvSpPr>
            <a:spLocks noGrp="1"/>
          </p:cNvSpPr>
          <p:nvPr>
            <p:ph type="title"/>
          </p:nvPr>
        </p:nvSpPr>
        <p:spPr/>
        <p:txBody>
          <a:bodyPr/>
          <a:lstStyle/>
          <a:p>
            <a:r>
              <a:rPr lang="en-US" dirty="0"/>
              <a:t>TODOs from today</a:t>
            </a:r>
          </a:p>
        </p:txBody>
      </p:sp>
      <p:sp>
        <p:nvSpPr>
          <p:cNvPr id="3" name="Content Placeholder 2">
            <a:extLst>
              <a:ext uri="{FF2B5EF4-FFF2-40B4-BE49-F238E27FC236}">
                <a16:creationId xmlns:a16="http://schemas.microsoft.com/office/drawing/2014/main" id="{708FA977-BD3C-474A-B35F-3A5E4ED9549B}"/>
              </a:ext>
            </a:extLst>
          </p:cNvPr>
          <p:cNvSpPr>
            <a:spLocks noGrp="1"/>
          </p:cNvSpPr>
          <p:nvPr>
            <p:ph idx="1"/>
          </p:nvPr>
        </p:nvSpPr>
        <p:spPr/>
        <p:txBody>
          <a:bodyPr/>
          <a:lstStyle/>
          <a:p>
            <a:pPr marL="0" indent="0">
              <a:buNone/>
            </a:pPr>
            <a:r>
              <a:rPr lang="en-US" b="1" dirty="0"/>
              <a:t>⭐ read through syllabus + agreement in </a:t>
            </a:r>
            <a:r>
              <a:rPr lang="en-US" b="1" dirty="0" err="1"/>
              <a:t>Gradescope</a:t>
            </a:r>
            <a:endParaRPr lang="en-US" b="1" dirty="0"/>
          </a:p>
          <a:p>
            <a:pPr marL="0" indent="0">
              <a:buNone/>
            </a:pPr>
            <a:r>
              <a:rPr lang="en-US" b="1" dirty="0"/>
              <a:t>⭐ make sure DRS accommodations are set up</a:t>
            </a:r>
          </a:p>
          <a:p>
            <a:pPr marL="0" indent="0">
              <a:buNone/>
            </a:pPr>
            <a:r>
              <a:rPr lang="en-US" b="1" dirty="0"/>
              <a:t>⭐ email me with other accessibility concerns</a:t>
            </a:r>
          </a:p>
          <a:p>
            <a:pPr marL="0" indent="0">
              <a:buNone/>
            </a:pPr>
            <a:r>
              <a:rPr lang="en-US" b="1" dirty="0"/>
              <a:t>⭐ first concept check will be released after class and </a:t>
            </a:r>
            <a:r>
              <a:rPr lang="en-US" b="1" u="sng" dirty="0"/>
              <a:t>due Friday 12pm</a:t>
            </a:r>
          </a:p>
          <a:p>
            <a:pPr marL="0" indent="0">
              <a:buNone/>
            </a:pPr>
            <a:r>
              <a:rPr lang="en-US" b="1" dirty="0"/>
              <a:t>⭐</a:t>
            </a:r>
            <a:r>
              <a:rPr lang="en-US" b="1" dirty="0">
                <a:sym typeface="Wingdings" panose="05000000000000000000" pitchFamily="2" charset="2"/>
              </a:rPr>
              <a:t> PSet1 will be released on Wednesday</a:t>
            </a:r>
          </a:p>
          <a:p>
            <a:pPr marL="0" indent="0">
              <a:buNone/>
            </a:pPr>
            <a:r>
              <a:rPr lang="en-US" b="1" dirty="0"/>
              <a:t>⭐</a:t>
            </a:r>
            <a:r>
              <a:rPr lang="en-US" b="1" dirty="0">
                <a:sym typeface="Wingdings" panose="05000000000000000000" pitchFamily="2" charset="2"/>
              </a:rPr>
              <a:t> Quiz 1 will be on Friday</a:t>
            </a:r>
          </a:p>
          <a:p>
            <a:pPr marL="0" indent="0">
              <a:buNone/>
            </a:pPr>
            <a:endParaRPr lang="en-US" b="1" dirty="0">
              <a:sym typeface="Wingdings" panose="05000000000000000000" pitchFamily="2" charset="2"/>
            </a:endParaRPr>
          </a:p>
        </p:txBody>
      </p:sp>
    </p:spTree>
    <p:extLst>
      <p:ext uri="{BB962C8B-B14F-4D97-AF65-F5344CB8AC3E}">
        <p14:creationId xmlns:p14="http://schemas.microsoft.com/office/powerpoint/2010/main" val="29335467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86CF2F-5C65-4395-B8CB-61DE68C41F87}"/>
              </a:ext>
            </a:extLst>
          </p:cNvPr>
          <p:cNvSpPr>
            <a:spLocks noGrp="1"/>
          </p:cNvSpPr>
          <p:nvPr>
            <p:ph type="title"/>
          </p:nvPr>
        </p:nvSpPr>
        <p:spPr/>
        <p:txBody>
          <a:bodyPr/>
          <a:lstStyle/>
          <a:p>
            <a:r>
              <a:rPr lang="en-US" dirty="0"/>
              <a:t>More Practice</a:t>
            </a:r>
          </a:p>
        </p:txBody>
      </p:sp>
      <p:sp>
        <p:nvSpPr>
          <p:cNvPr id="5" name="Text Placeholder 4">
            <a:extLst>
              <a:ext uri="{FF2B5EF4-FFF2-40B4-BE49-F238E27FC236}">
                <a16:creationId xmlns:a16="http://schemas.microsoft.com/office/drawing/2014/main" id="{7D980AA9-1CAA-4DF5-A9E2-425499ECC09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883537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B7467-F1FD-4C3C-8356-44FD4622AE97}"/>
              </a:ext>
            </a:extLst>
          </p:cNvPr>
          <p:cNvSpPr>
            <a:spLocks noGrp="1"/>
          </p:cNvSpPr>
          <p:nvPr>
            <p:ph type="title"/>
          </p:nvPr>
        </p:nvSpPr>
        <p:spPr/>
        <p:txBody>
          <a:bodyPr/>
          <a:lstStyle/>
          <a:p>
            <a:r>
              <a:rPr lang="en-US" dirty="0"/>
              <a:t>Baseball Outfits (setup)</a:t>
            </a:r>
          </a:p>
        </p:txBody>
      </p:sp>
      <p:sp>
        <p:nvSpPr>
          <p:cNvPr id="3" name="Content Placeholder 2">
            <a:extLst>
              <a:ext uri="{FF2B5EF4-FFF2-40B4-BE49-F238E27FC236}">
                <a16:creationId xmlns:a16="http://schemas.microsoft.com/office/drawing/2014/main" id="{F02D6484-605C-4B9C-A902-451E70674F37}"/>
              </a:ext>
            </a:extLst>
          </p:cNvPr>
          <p:cNvSpPr>
            <a:spLocks noGrp="1"/>
          </p:cNvSpPr>
          <p:nvPr>
            <p:ph idx="1"/>
          </p:nvPr>
        </p:nvSpPr>
        <p:spPr/>
        <p:txBody>
          <a:bodyPr/>
          <a:lstStyle/>
          <a:p>
            <a:r>
              <a:rPr lang="en-US" dirty="0"/>
              <a:t>The Husky baseball team has three hats (purple, black, gray)</a:t>
            </a:r>
          </a:p>
          <a:p>
            <a:r>
              <a:rPr lang="en-US" dirty="0"/>
              <a:t>Three jerseys (pinstripe, purple, gold)</a:t>
            </a:r>
          </a:p>
          <a:p>
            <a:r>
              <a:rPr lang="en-US" dirty="0"/>
              <a:t>And three pairs of pants (gray, white, black)</a:t>
            </a:r>
          </a:p>
          <a:p>
            <a:endParaRPr lang="en-US" dirty="0"/>
          </a:p>
          <a:p>
            <a:r>
              <a:rPr lang="en-US" dirty="0"/>
              <a:t>How many outfits are there (consisting of one hat, jersey, and pair of pants) if </a:t>
            </a:r>
          </a:p>
          <a:p>
            <a:pPr lvl="1"/>
            <a:r>
              <a:rPr lang="en-US" dirty="0"/>
              <a:t>the pinstripe jersey cannot be worn with gray pants, </a:t>
            </a:r>
          </a:p>
          <a:p>
            <a:pPr lvl="1"/>
            <a:r>
              <a:rPr lang="en-US" dirty="0"/>
              <a:t>the purple jersey cannot be worn with white pants, </a:t>
            </a:r>
          </a:p>
          <a:p>
            <a:pPr lvl="1"/>
            <a:r>
              <a:rPr lang="en-US" dirty="0"/>
              <a:t>and the gold jersey cannot be worn with black pants. </a:t>
            </a:r>
          </a:p>
        </p:txBody>
      </p:sp>
    </p:spTree>
    <p:extLst>
      <p:ext uri="{BB962C8B-B14F-4D97-AF65-F5344CB8AC3E}">
        <p14:creationId xmlns:p14="http://schemas.microsoft.com/office/powerpoint/2010/main" val="11863114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C82EB-B3D5-4339-9B82-2565C6BE8CF9}"/>
              </a:ext>
            </a:extLst>
          </p:cNvPr>
          <p:cNvSpPr>
            <a:spLocks noGrp="1"/>
          </p:cNvSpPr>
          <p:nvPr>
            <p:ph type="title"/>
          </p:nvPr>
        </p:nvSpPr>
        <p:spPr/>
        <p:txBody>
          <a:bodyPr/>
          <a:lstStyle/>
          <a:p>
            <a:r>
              <a:rPr lang="en-US" dirty="0"/>
              <a:t>Baseball Outfits (attempt 1)</a:t>
            </a:r>
          </a:p>
        </p:txBody>
      </p:sp>
      <p:sp>
        <p:nvSpPr>
          <p:cNvPr id="3" name="Content Placeholder 2">
            <a:extLst>
              <a:ext uri="{FF2B5EF4-FFF2-40B4-BE49-F238E27FC236}">
                <a16:creationId xmlns:a16="http://schemas.microsoft.com/office/drawing/2014/main" id="{4469138D-1D09-4447-91A9-31C45DBFFCB7}"/>
              </a:ext>
            </a:extLst>
          </p:cNvPr>
          <p:cNvSpPr>
            <a:spLocks noGrp="1"/>
          </p:cNvSpPr>
          <p:nvPr>
            <p:ph idx="1"/>
          </p:nvPr>
        </p:nvSpPr>
        <p:spPr/>
        <p:txBody>
          <a:bodyPr/>
          <a:lstStyle/>
          <a:p>
            <a:r>
              <a:rPr lang="en-US" dirty="0"/>
              <a:t>Step 1: 3 choices for hats.</a:t>
            </a:r>
          </a:p>
          <a:p>
            <a:r>
              <a:rPr lang="en-US" dirty="0"/>
              <a:t>Step 2: 3 choices for jerseys</a:t>
            </a:r>
          </a:p>
          <a:p>
            <a:r>
              <a:rPr lang="en-US" dirty="0"/>
              <a:t>Step 3:…</a:t>
            </a:r>
          </a:p>
        </p:txBody>
      </p:sp>
    </p:spTree>
    <p:extLst>
      <p:ext uri="{BB962C8B-B14F-4D97-AF65-F5344CB8AC3E}">
        <p14:creationId xmlns:p14="http://schemas.microsoft.com/office/powerpoint/2010/main" val="13803893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C82EB-B3D5-4339-9B82-2565C6BE8CF9}"/>
              </a:ext>
            </a:extLst>
          </p:cNvPr>
          <p:cNvSpPr>
            <a:spLocks noGrp="1"/>
          </p:cNvSpPr>
          <p:nvPr>
            <p:ph type="title"/>
          </p:nvPr>
        </p:nvSpPr>
        <p:spPr/>
        <p:txBody>
          <a:bodyPr/>
          <a:lstStyle/>
          <a:p>
            <a:r>
              <a:rPr lang="en-US" dirty="0"/>
              <a:t>Baseball Outfits (answer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69138D-1D09-4447-91A9-31C45DBFFCB7}"/>
                  </a:ext>
                </a:extLst>
              </p:cNvPr>
              <p:cNvSpPr>
                <a:spLocks noGrp="1"/>
              </p:cNvSpPr>
              <p:nvPr>
                <p:ph idx="1"/>
              </p:nvPr>
            </p:nvSpPr>
            <p:spPr/>
            <p:txBody>
              <a:bodyPr/>
              <a:lstStyle/>
              <a:p>
                <a:r>
                  <a:rPr lang="en-US" dirty="0"/>
                  <a:t>Step 1: 3 choices for hats.</a:t>
                </a:r>
              </a:p>
              <a:p>
                <a:r>
                  <a:rPr lang="en-US" dirty="0"/>
                  <a:t>Step 2: 3 choices for jerseys.</a:t>
                </a:r>
              </a:p>
              <a:p>
                <a:r>
                  <a:rPr lang="en-US" dirty="0"/>
                  <a:t>Step 3: Regardless of which jersey we choose, we have 2 options for pants (even though there are three options overall).</a:t>
                </a:r>
              </a:p>
              <a:p>
                <a:endParaRPr lang="en-US" dirty="0"/>
              </a:p>
              <a:p>
                <a14:m>
                  <m:oMath xmlns:m="http://schemas.openxmlformats.org/officeDocument/2006/math">
                    <m:r>
                      <a:rPr lang="en-US" b="0" i="1" smtClean="0">
                        <a:latin typeface="Cambria Math" panose="02040503050406030204" pitchFamily="18" charset="0"/>
                      </a:rPr>
                      <m:t>3⋅3⋅2=18</m:t>
                    </m:r>
                  </m:oMath>
                </a14:m>
                <a:r>
                  <a:rPr lang="en-US" dirty="0"/>
                  <a:t>.</a:t>
                </a:r>
              </a:p>
            </p:txBody>
          </p:sp>
        </mc:Choice>
        <mc:Fallback xmlns="">
          <p:sp>
            <p:nvSpPr>
              <p:cNvPr id="3" name="Content Placeholder 2">
                <a:extLst>
                  <a:ext uri="{FF2B5EF4-FFF2-40B4-BE49-F238E27FC236}">
                    <a16:creationId xmlns:a16="http://schemas.microsoft.com/office/drawing/2014/main" id="{4469138D-1D09-4447-91A9-31C45DBFFCB7}"/>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398965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Grading  </a:t>
            </a:r>
          </a:p>
        </p:txBody>
      </p:sp>
      <p:sp>
        <p:nvSpPr>
          <p:cNvPr id="3" name="Content Placeholder 2"/>
          <p:cNvSpPr>
            <a:spLocks noGrp="1"/>
          </p:cNvSpPr>
          <p:nvPr>
            <p:ph idx="1"/>
          </p:nvPr>
        </p:nvSpPr>
        <p:spPr>
          <a:xfrm>
            <a:off x="609599" y="1142999"/>
            <a:ext cx="10972799" cy="5440362"/>
          </a:xfrm>
        </p:spPr>
        <p:txBody>
          <a:bodyPr>
            <a:noAutofit/>
          </a:bodyPr>
          <a:lstStyle/>
          <a:p>
            <a:r>
              <a:rPr lang="en-US" b="1" dirty="0">
                <a:solidFill>
                  <a:srgbClr val="0070C0"/>
                </a:solidFill>
              </a:rPr>
              <a:t>Concept checks (15%)</a:t>
            </a:r>
            <a:endParaRPr lang="en-US" sz="2800" b="1" dirty="0">
              <a:solidFill>
                <a:srgbClr val="FF0000"/>
              </a:solidFill>
            </a:endParaRPr>
          </a:p>
          <a:p>
            <a:r>
              <a:rPr lang="en-US" b="1" dirty="0">
                <a:solidFill>
                  <a:srgbClr val="0070C0"/>
                </a:solidFill>
              </a:rPr>
              <a:t>7 </a:t>
            </a:r>
            <a:r>
              <a:rPr lang="en-US" b="1" dirty="0" err="1">
                <a:solidFill>
                  <a:srgbClr val="0070C0"/>
                </a:solidFill>
              </a:rPr>
              <a:t>Homeworks</a:t>
            </a:r>
            <a:r>
              <a:rPr lang="en-US" b="1" dirty="0">
                <a:solidFill>
                  <a:srgbClr val="0070C0"/>
                </a:solidFill>
              </a:rPr>
              <a:t> / </a:t>
            </a:r>
            <a:r>
              <a:rPr lang="en-US" b="1" dirty="0" err="1">
                <a:solidFill>
                  <a:srgbClr val="0070C0"/>
                </a:solidFill>
              </a:rPr>
              <a:t>Psets</a:t>
            </a:r>
            <a:r>
              <a:rPr lang="en-US" b="1" dirty="0">
                <a:solidFill>
                  <a:srgbClr val="0070C0"/>
                </a:solidFill>
              </a:rPr>
              <a:t> (20%)</a:t>
            </a:r>
          </a:p>
          <a:p>
            <a:pPr lvl="1"/>
            <a:r>
              <a:rPr lang="en-US" dirty="0"/>
              <a:t>Mostly math. A few will have coding components. </a:t>
            </a:r>
            <a:r>
              <a:rPr lang="en-US" dirty="0" err="1"/>
              <a:t>Pset</a:t>
            </a:r>
            <a:r>
              <a:rPr lang="en-US" dirty="0"/>
              <a:t> 1 out on Wednesday.</a:t>
            </a:r>
          </a:p>
          <a:p>
            <a:r>
              <a:rPr lang="en-US" b="1" dirty="0">
                <a:solidFill>
                  <a:srgbClr val="0070C0"/>
                </a:solidFill>
              </a:rPr>
              <a:t>6 Quizzes (15%):	</a:t>
            </a:r>
            <a:r>
              <a:rPr lang="en-US" b="1" dirty="0"/>
              <a:t>select Friday lectures</a:t>
            </a:r>
            <a:endParaRPr lang="en-US" sz="2800" dirty="0"/>
          </a:p>
          <a:p>
            <a:endParaRPr lang="en-US" b="1" dirty="0">
              <a:solidFill>
                <a:srgbClr val="0070C0"/>
              </a:solidFill>
            </a:endParaRPr>
          </a:p>
          <a:p>
            <a:r>
              <a:rPr lang="en-US" b="1" dirty="0">
                <a:solidFill>
                  <a:srgbClr val="0070C0"/>
                </a:solidFill>
              </a:rPr>
              <a:t>Midterm (20%):	</a:t>
            </a:r>
            <a:r>
              <a:rPr lang="en-US" b="1" dirty="0"/>
              <a:t>Wednesday, July 22, 	12-1pm in lecture</a:t>
            </a:r>
            <a:endParaRPr lang="en-US" b="1" dirty="0">
              <a:solidFill>
                <a:srgbClr val="0070C0"/>
              </a:solidFill>
            </a:endParaRPr>
          </a:p>
          <a:p>
            <a:endParaRPr lang="en-US" b="1" dirty="0">
              <a:solidFill>
                <a:srgbClr val="0070C0"/>
              </a:solidFill>
            </a:endParaRPr>
          </a:p>
          <a:p>
            <a:r>
              <a:rPr lang="en-US" b="1" dirty="0">
                <a:solidFill>
                  <a:srgbClr val="0070C0"/>
                </a:solidFill>
              </a:rPr>
              <a:t>Final (30%):	</a:t>
            </a:r>
            <a:r>
              <a:rPr lang="en-US" b="1" dirty="0"/>
              <a:t>Thursday, 	August 20, 	12-1pm in section</a:t>
            </a:r>
          </a:p>
          <a:p>
            <a:pPr lvl="1"/>
            <a:r>
              <a:rPr lang="en-US" sz="2800" b="1" dirty="0">
                <a:solidFill>
                  <a:srgbClr val="0070C0"/>
                </a:solidFill>
              </a:rPr>
              <a:t>			</a:t>
            </a:r>
            <a:r>
              <a:rPr lang="en-US" sz="2800" b="1" dirty="0"/>
              <a:t>Friday, 	August 21, 	12-1pm in lecture</a:t>
            </a:r>
            <a:endParaRPr lang="en-US" sz="2800" b="1" dirty="0">
              <a:solidFill>
                <a:srgbClr val="0070C0"/>
              </a:solidFill>
            </a:endParaRPr>
          </a:p>
          <a:p>
            <a:r>
              <a:rPr lang="en-US" b="1" dirty="0">
                <a:solidFill>
                  <a:srgbClr val="0070C0"/>
                </a:solidFill>
              </a:rPr>
              <a:t>Small extra credit opportunities</a:t>
            </a:r>
            <a:endParaRPr lang="en-US" sz="2800" dirty="0"/>
          </a:p>
          <a:p>
            <a:pPr marL="0" indent="0">
              <a:buNone/>
            </a:pPr>
            <a:endParaRPr lang="en-US" dirty="0"/>
          </a:p>
          <a:p>
            <a:pPr lvl="1"/>
            <a:endParaRPr lang="en-US" sz="2800" dirty="0"/>
          </a:p>
        </p:txBody>
      </p:sp>
    </p:spTree>
    <p:extLst>
      <p:ext uri="{BB962C8B-B14F-4D97-AF65-F5344CB8AC3E}">
        <p14:creationId xmlns:p14="http://schemas.microsoft.com/office/powerpoint/2010/main" val="2585504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C14E9-B496-40D3-9C71-09022352F3A6}"/>
              </a:ext>
            </a:extLst>
          </p:cNvPr>
          <p:cNvSpPr>
            <a:spLocks noGrp="1"/>
          </p:cNvSpPr>
          <p:nvPr>
            <p:ph type="title"/>
          </p:nvPr>
        </p:nvSpPr>
        <p:spPr/>
        <p:txBody>
          <a:bodyPr/>
          <a:lstStyle/>
          <a:p>
            <a:r>
              <a:rPr lang="en-US" dirty="0"/>
              <a:t>Syllabus</a:t>
            </a:r>
          </a:p>
        </p:txBody>
      </p:sp>
      <p:sp>
        <p:nvSpPr>
          <p:cNvPr id="3" name="Content Placeholder 2">
            <a:extLst>
              <a:ext uri="{FF2B5EF4-FFF2-40B4-BE49-F238E27FC236}">
                <a16:creationId xmlns:a16="http://schemas.microsoft.com/office/drawing/2014/main" id="{C6E2D22F-4571-4BC4-9DFE-169219C7FD0D}"/>
              </a:ext>
            </a:extLst>
          </p:cNvPr>
          <p:cNvSpPr>
            <a:spLocks noGrp="1"/>
          </p:cNvSpPr>
          <p:nvPr>
            <p:ph idx="1"/>
          </p:nvPr>
        </p:nvSpPr>
        <p:spPr/>
        <p:txBody>
          <a:bodyPr>
            <a:normAutofit lnSpcReduction="10000"/>
          </a:bodyPr>
          <a:lstStyle/>
          <a:p>
            <a:pPr marL="0" indent="0">
              <a:buNone/>
            </a:pPr>
            <a:r>
              <a:rPr lang="en-US" dirty="0">
                <a:solidFill>
                  <a:srgbClr val="0070C0"/>
                </a:solidFill>
              </a:rPr>
              <a:t>Late submission</a:t>
            </a:r>
          </a:p>
          <a:p>
            <a:r>
              <a:rPr lang="en-US" dirty="0"/>
              <a:t>2 penalty free late days on every homework</a:t>
            </a:r>
          </a:p>
          <a:p>
            <a:r>
              <a:rPr lang="en-US" dirty="0"/>
              <a:t>Must have meaningful submission by deadline</a:t>
            </a:r>
          </a:p>
          <a:p>
            <a:pPr marL="0" indent="0">
              <a:buNone/>
            </a:pPr>
            <a:r>
              <a:rPr lang="en-US" dirty="0">
                <a:solidFill>
                  <a:srgbClr val="0070C0"/>
                </a:solidFill>
              </a:rPr>
              <a:t>Grade guarantees </a:t>
            </a:r>
          </a:p>
          <a:p>
            <a:r>
              <a:rPr lang="en-US" dirty="0"/>
              <a:t>Must meet minimum exam averages to guarantee grades</a:t>
            </a:r>
          </a:p>
          <a:p>
            <a:r>
              <a:rPr lang="en-US" dirty="0"/>
              <a:t>See specific breakdown on syllabus</a:t>
            </a:r>
          </a:p>
          <a:p>
            <a:pPr marL="0" indent="0">
              <a:buNone/>
            </a:pPr>
            <a:endParaRPr lang="en-US" dirty="0">
              <a:solidFill>
                <a:srgbClr val="0070C0"/>
              </a:solidFill>
            </a:endParaRPr>
          </a:p>
          <a:p>
            <a:pPr marL="0" indent="0">
              <a:buNone/>
            </a:pPr>
            <a:r>
              <a:rPr lang="en-US" dirty="0">
                <a:solidFill>
                  <a:srgbClr val="0070C0"/>
                </a:solidFill>
              </a:rPr>
              <a:t>See syllabus for more info on academic integrity, course tools, etc.</a:t>
            </a:r>
          </a:p>
          <a:p>
            <a:pPr marL="0" indent="0">
              <a:buNone/>
            </a:pPr>
            <a:r>
              <a:rPr lang="en-US" dirty="0">
                <a:solidFill>
                  <a:srgbClr val="C00000"/>
                </a:solidFill>
              </a:rPr>
              <a:t>Ask questions on Ed!</a:t>
            </a:r>
          </a:p>
        </p:txBody>
      </p:sp>
    </p:spTree>
    <p:extLst>
      <p:ext uri="{BB962C8B-B14F-4D97-AF65-F5344CB8AC3E}">
        <p14:creationId xmlns:p14="http://schemas.microsoft.com/office/powerpoint/2010/main" val="26431929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UW-accent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2_template" id="{E9E1C34E-321A-4CCF-AB4F-B7BF45CD4E83}" vid="{4E8A6AA9-08E3-46AB-AEAF-6FC73982C9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312_template</Template>
  <TotalTime>15922</TotalTime>
  <Words>8425</Words>
  <Application>Microsoft Office PowerPoint</Application>
  <PresentationFormat>Widescreen</PresentationFormat>
  <Paragraphs>851</Paragraphs>
  <Slides>77</Slides>
  <Notes>56</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77</vt:i4>
      </vt:variant>
    </vt:vector>
  </HeadingPairs>
  <TitlesOfParts>
    <vt:vector size="92" baseType="lpstr">
      <vt:lpstr>Amatic SC</vt:lpstr>
      <vt:lpstr>Aptos</vt:lpstr>
      <vt:lpstr>Arial</vt:lpstr>
      <vt:lpstr>Cambria Math</vt:lpstr>
      <vt:lpstr>Candara</vt:lpstr>
      <vt:lpstr>Curlz MT</vt:lpstr>
      <vt:lpstr>Open Sans</vt:lpstr>
      <vt:lpstr>Segoe UI</vt:lpstr>
      <vt:lpstr>Segoe UI Light</vt:lpstr>
      <vt:lpstr>Segoe UI Semibold</vt:lpstr>
      <vt:lpstr>Segoe UI Semilight</vt:lpstr>
      <vt:lpstr>Tw Cen MT</vt:lpstr>
      <vt:lpstr>Wingdings</vt:lpstr>
      <vt:lpstr>Wingdings 3</vt:lpstr>
      <vt:lpstr>Integral</vt:lpstr>
      <vt:lpstr>Welcome to 312! 🥳 You’re early!</vt:lpstr>
      <vt:lpstr>Introduction and Counting</vt:lpstr>
      <vt:lpstr>Staff</vt:lpstr>
      <vt:lpstr>Logistics - Lecture</vt:lpstr>
      <vt:lpstr>Logistics - Section</vt:lpstr>
      <vt:lpstr>Concept checks</vt:lpstr>
      <vt:lpstr>Exams</vt:lpstr>
      <vt:lpstr>Grading  </vt:lpstr>
      <vt:lpstr>Syllabus</vt:lpstr>
      <vt:lpstr>Accommodations</vt:lpstr>
      <vt:lpstr>What is this class about? </vt:lpstr>
      <vt:lpstr>Connections</vt:lpstr>
      <vt:lpstr>Beyond important applications in computer science and engineering</vt:lpstr>
      <vt:lpstr>The economic argument and the elephant in the room</vt:lpstr>
      <vt:lpstr>The economic argument and the elephant in the room</vt:lpstr>
      <vt:lpstr>The Pilot vs Autopilot Analogy</vt:lpstr>
      <vt:lpstr>The Changing Interview Landscape </vt:lpstr>
      <vt:lpstr>For us: AI in education</vt:lpstr>
      <vt:lpstr>Summary: why you should take this course seriously</vt:lpstr>
      <vt:lpstr>Content</vt:lpstr>
      <vt:lpstr>Themes</vt:lpstr>
      <vt:lpstr>Counting</vt:lpstr>
      <vt:lpstr>Why Counting?</vt:lpstr>
      <vt:lpstr>Remember sets from 311?</vt:lpstr>
      <vt:lpstr>Remember sets from 311?</vt:lpstr>
      <vt:lpstr>Remember sets from 311?</vt:lpstr>
      <vt:lpstr>Counting Rule #1 (lunchtime!)</vt:lpstr>
      <vt:lpstr>Counting Rule #1 (lunchtime!)</vt:lpstr>
      <vt:lpstr>Counting Rule #1 (lunchtime!)</vt:lpstr>
      <vt:lpstr>Counting Rule #1 (lunchtime!)</vt:lpstr>
      <vt:lpstr>Counting Rule #1 (lunchtime!)</vt:lpstr>
      <vt:lpstr>Counting Rule #2 (coffee)</vt:lpstr>
      <vt:lpstr>Counting Rule #2 (coffee)</vt:lpstr>
      <vt:lpstr>Counting Rule #2 (coffee)</vt:lpstr>
      <vt:lpstr>Counting Rule #2 (coffee)</vt:lpstr>
      <vt:lpstr>Counting Rule #2 (coffee)</vt:lpstr>
      <vt:lpstr>Counting Rule #2 (coffee)</vt:lpstr>
      <vt:lpstr>Counting Rules</vt:lpstr>
      <vt:lpstr>Application of the Product Rule</vt:lpstr>
      <vt:lpstr>Example – Cartesian Products</vt:lpstr>
      <vt:lpstr>Example – Cartesian Products</vt:lpstr>
      <vt:lpstr>Example – Power Sets</vt:lpstr>
      <vt:lpstr>Example – Power Sets</vt:lpstr>
      <vt:lpstr>Example – Assigning Books</vt:lpstr>
      <vt:lpstr>Example – Assigning Books</vt:lpstr>
      <vt:lpstr>Example – Assigning Books</vt:lpstr>
      <vt:lpstr>Example – Assigning Books</vt:lpstr>
      <vt:lpstr>Example – Fixing All The Books</vt:lpstr>
      <vt:lpstr>Example – Fixing All The Books</vt:lpstr>
      <vt:lpstr>Example – Repeated letters</vt:lpstr>
      <vt:lpstr>k-permutation</vt:lpstr>
      <vt:lpstr>Example – Distinct letters</vt:lpstr>
      <vt:lpstr>Example – Distinct letters</vt:lpstr>
      <vt:lpstr>Permutations</vt:lpstr>
      <vt:lpstr>Example – Distinct letters 2</vt:lpstr>
      <vt:lpstr>Example – Distinct letters 2</vt:lpstr>
      <vt:lpstr>k-permutation</vt:lpstr>
      <vt:lpstr>Number of Subsets </vt:lpstr>
      <vt:lpstr>Number of Subsets </vt:lpstr>
      <vt:lpstr>Number of Subsets – Fill in what we know</vt:lpstr>
      <vt:lpstr>Number of Subsets – Fill in what we know</vt:lpstr>
      <vt:lpstr>Number of Subsets - k-combination</vt:lpstr>
      <vt:lpstr>Pause</vt:lpstr>
      <vt:lpstr>Pause – looking for keywords!</vt:lpstr>
      <vt:lpstr>One more counting technique!</vt:lpstr>
      <vt:lpstr>One more counting technique!</vt:lpstr>
      <vt:lpstr>One more counting technique!</vt:lpstr>
      <vt:lpstr>One more counting technique!</vt:lpstr>
      <vt:lpstr>One more counting technique!</vt:lpstr>
      <vt:lpstr>Complementary Counting</vt:lpstr>
      <vt:lpstr>That was a lot!!</vt:lpstr>
      <vt:lpstr>That was a lot!!</vt:lpstr>
      <vt:lpstr>TODOs from today</vt:lpstr>
      <vt:lpstr>More Practice</vt:lpstr>
      <vt:lpstr>Baseball Outfits (setup)</vt:lpstr>
      <vt:lpstr>Baseball Outfits (attempt 1)</vt:lpstr>
      <vt:lpstr>Baseball Outfits (answer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and Counting</dc:title>
  <dc:creator>rtweber2</dc:creator>
  <cp:lastModifiedBy>Jolie Zhou</cp:lastModifiedBy>
  <cp:revision>80</cp:revision>
  <cp:lastPrinted>2026-01-04T22:09:25Z</cp:lastPrinted>
  <dcterms:created xsi:type="dcterms:W3CDTF">2021-03-15T21:57:11Z</dcterms:created>
  <dcterms:modified xsi:type="dcterms:W3CDTF">2026-06-22T00:58:34Z</dcterms:modified>
</cp:coreProperties>
</file>