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1319" r:id="rId3"/>
    <p:sldId id="1336" r:id="rId4"/>
    <p:sldId id="1360" r:id="rId5"/>
    <p:sldId id="1361" r:id="rId6"/>
    <p:sldId id="1337" r:id="rId7"/>
    <p:sldId id="1300" r:id="rId8"/>
    <p:sldId id="1384" r:id="rId9"/>
    <p:sldId id="1288" r:id="rId10"/>
    <p:sldId id="1354" r:id="rId11"/>
    <p:sldId id="1331" r:id="rId12"/>
    <p:sldId id="1347" r:id="rId13"/>
    <p:sldId id="1355" r:id="rId14"/>
    <p:sldId id="1350" r:id="rId15"/>
    <p:sldId id="1385" r:id="rId16"/>
    <p:sldId id="1356" r:id="rId17"/>
    <p:sldId id="1357" r:id="rId18"/>
    <p:sldId id="1358" r:id="rId19"/>
    <p:sldId id="1294" r:id="rId20"/>
    <p:sldId id="1295" r:id="rId21"/>
    <p:sldId id="1364" r:id="rId22"/>
    <p:sldId id="675" r:id="rId23"/>
    <p:sldId id="1386" r:id="rId24"/>
    <p:sldId id="676" r:id="rId25"/>
    <p:sldId id="1303" r:id="rId26"/>
    <p:sldId id="1365" r:id="rId27"/>
    <p:sldId id="1381" r:id="rId28"/>
    <p:sldId id="1382" r:id="rId29"/>
    <p:sldId id="1326" r:id="rId30"/>
    <p:sldId id="1378" r:id="rId31"/>
    <p:sldId id="1368" r:id="rId32"/>
    <p:sldId id="1379" r:id="rId33"/>
    <p:sldId id="1366" r:id="rId34"/>
    <p:sldId id="674" r:id="rId35"/>
    <p:sldId id="1383" r:id="rId36"/>
    <p:sldId id="1369" r:id="rId37"/>
    <p:sldId id="137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A18"/>
    <a:srgbClr val="008F21"/>
    <a:srgbClr val="FEE9E8"/>
    <a:srgbClr val="0070C0"/>
    <a:srgbClr val="6DB12E"/>
    <a:srgbClr val="FFFDA2"/>
    <a:srgbClr val="F6F4E9"/>
    <a:srgbClr val="EEE9D3"/>
    <a:srgbClr val="FFFDF2"/>
    <a:srgbClr val="FFE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7" autoAdjust="0"/>
    <p:restoredTop sz="82072"/>
  </p:normalViewPr>
  <p:slideViewPr>
    <p:cSldViewPr snapToGrid="0" snapToObjects="1">
      <p:cViewPr varScale="1">
        <p:scale>
          <a:sx n="131" d="100"/>
          <a:sy n="131" d="100"/>
        </p:scale>
        <p:origin x="1072" y="176"/>
      </p:cViewPr>
      <p:guideLst>
        <p:guide orient="horz" pos="2160"/>
        <p:guide pos="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B5C43-E108-F443-9DEE-AB5FF8C2E37D}" type="datetimeFigureOut">
              <a:rPr lang="en-US" smtClean="0"/>
              <a:t>4/16/26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D2D7-6F5D-BE44-BA1D-A91511DC2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1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E2F5-01C9-E446-86D7-49DB8E5ABC38}" type="datetimeFigureOut">
              <a:rPr lang="en-US" smtClean="0"/>
              <a:t>4/16/26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DADB-08B8-674F-B7D9-7A1ACF173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38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4662A-A629-D8AE-8171-25870CD94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5FC0EC-4DA2-D3EB-7771-B4AE53CC2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C71650-6DA1-479D-77B5-013C6BFAC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BF843-B36F-82B7-57F1-FB8526F798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126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30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9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05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X_A(w) = 1 if w in A</a:t>
            </a:r>
          </a:p>
          <a:p>
            <a:r>
              <a:rPr lang="en-US" dirty="0"/>
              <a:t>0 otherwise.</a:t>
            </a:r>
          </a:p>
        </p:txBody>
      </p:sp>
    </p:spTree>
    <p:extLst>
      <p:ext uri="{BB962C8B-B14F-4D97-AF65-F5344CB8AC3E}">
        <p14:creationId xmlns:p14="http://schemas.microsoft.com/office/powerpoint/2010/main" val="3747756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4261A-BEE0-700B-B375-30D3CAFE9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CAFD6C-3CD0-EC4B-90C4-7814C24C5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6CD7D-6F71-53DC-62B9-43DDB10C6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9A6CA-2A9D-AAAD-601D-C89AE470E8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6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03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31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72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Sum_k</a:t>
            </a:r>
            <a:r>
              <a:rPr lang="en-US" dirty="0"/>
              <a:t>  k </a:t>
            </a:r>
            <a:r>
              <a:rPr lang="en-US" dirty="0" err="1"/>
              <a:t>Pr</a:t>
            </a:r>
            <a:r>
              <a:rPr lang="en-US" dirty="0"/>
              <a:t>(exactly k pairs of people have the same birthday</a:t>
            </a:r>
          </a:p>
        </p:txBody>
      </p:sp>
    </p:spTree>
    <p:extLst>
      <p:ext uri="{BB962C8B-B14F-4D97-AF65-F5344CB8AC3E}">
        <p14:creationId xmlns:p14="http://schemas.microsoft.com/office/powerpoint/2010/main" val="382493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Checked reading order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Note on textbook notation \</a:t>
                </a:r>
                <a:r>
                  <a:rPr lang="en-US" dirty="0" err="1"/>
                  <a:t>Omega_X</a:t>
                </a:r>
                <a:endParaRPr lang="en-US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For today and next week, will talk about the case where the outputs are </a:t>
                </a:r>
                <a:r>
                  <a:rPr lang="en-US" b="1" dirty="0"/>
                  <a:t>discrete</a:t>
                </a:r>
                <a:r>
                  <a:rPr lang="en-US" b="0" dirty="0"/>
                  <a:t> </a:t>
                </a:r>
                <a:endParaRPr lang="en-US" dirty="0"/>
              </a:p>
              <a:p>
                <a:r>
                  <a:rPr lang="en-US" sz="1200" b="1" dirty="0"/>
                  <a:t>or</a:t>
                </a:r>
                <a:r>
                  <a:rPr lang="en-US" b="1" dirty="0"/>
                  <a:t> </a:t>
                </a:r>
                <a:r>
                  <a:rPr lang="en-US" sz="1200" b="1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𝛀_𝑿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67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52FBF-AE89-6A73-0295-9D992D60F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E59D22-D755-7ED1-A276-AC2FB044BB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D27854-92F5-4ACB-D245-4E64F4133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Sum_k</a:t>
            </a:r>
            <a:r>
              <a:rPr lang="en-US" dirty="0"/>
              <a:t>  k </a:t>
            </a:r>
            <a:r>
              <a:rPr lang="en-US" dirty="0" err="1"/>
              <a:t>Pr</a:t>
            </a:r>
            <a:r>
              <a:rPr lang="en-US" dirty="0"/>
              <a:t>(exactly k pairs of people have the same birthday</a:t>
            </a:r>
          </a:p>
        </p:txBody>
      </p:sp>
    </p:spTree>
    <p:extLst>
      <p:ext uri="{BB962C8B-B14F-4D97-AF65-F5344CB8AC3E}">
        <p14:creationId xmlns:p14="http://schemas.microsoft.com/office/powerpoint/2010/main" val="3246874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Sum_k</a:t>
            </a:r>
            <a:r>
              <a:rPr lang="en-US" dirty="0"/>
              <a:t>  k </a:t>
            </a:r>
            <a:r>
              <a:rPr lang="en-US" dirty="0" err="1"/>
              <a:t>Pr</a:t>
            </a:r>
            <a:r>
              <a:rPr lang="en-US" dirty="0"/>
              <a:t>(exactly k pairs of people have the same birthday</a:t>
            </a:r>
          </a:p>
        </p:txBody>
      </p:sp>
    </p:spTree>
    <p:extLst>
      <p:ext uri="{BB962C8B-B14F-4D97-AF65-F5344CB8AC3E}">
        <p14:creationId xmlns:p14="http://schemas.microsoft.com/office/powerpoint/2010/main" val="1963961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9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 code the table next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8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BA638BBB-8A70-EAC4-ABA1-DA781AFFC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</p:spTree>
    <p:extLst>
      <p:ext uri="{BB962C8B-B14F-4D97-AF65-F5344CB8AC3E}">
        <p14:creationId xmlns:p14="http://schemas.microsoft.com/office/powerpoint/2010/main" val="3152928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33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66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2856ECF-E552-1D18-5080-2C20AFEA1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</p:spTree>
    <p:extLst>
      <p:ext uri="{BB962C8B-B14F-4D97-AF65-F5344CB8AC3E}">
        <p14:creationId xmlns:p14="http://schemas.microsoft.com/office/powerpoint/2010/main" val="3041317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85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7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9EDFE80D-3963-684E-A567-BA22A7121D54}" type="datetime1">
              <a:rPr lang="en-US" smtClean="0"/>
              <a:pPr/>
              <a:t>4/16/26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0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C2899E-02B9-474E-B539-67B6316AC150}" type="datetime1">
              <a:rPr lang="en-US" smtClean="0"/>
              <a:t>4/16/26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0301AB-0F6E-FD45-B64D-F11FC15C2C6E}" type="datetime1">
              <a:rPr lang="en-US" smtClean="0"/>
              <a:t>4/16/26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3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318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1163EBF2-CAB8-2646-AC0A-701503E9B99A}" type="datetime1">
              <a:rPr lang="en-US" smtClean="0"/>
              <a:pPr/>
              <a:t>4/16/26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4A40C6D-D04A-7540-83DD-154F90882B91}" type="datetime1">
              <a:rPr lang="en-US" smtClean="0"/>
              <a:t>4/16/26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9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352B45-879A-3843-B88F-62D5BA8DD0E8}" type="datetime1">
              <a:rPr lang="en-US" smtClean="0"/>
              <a:t>4/16/26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2B43BB9-2EB0-8740-A005-F33E0F1863CB}" type="datetime1">
              <a:rPr lang="en-US" smtClean="0"/>
              <a:t>4/16/26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192707F2-4376-7447-AE98-42AACD2C1EA7}" type="datetime1">
              <a:rPr lang="en-US" smtClean="0"/>
              <a:pPr/>
              <a:t>4/16/26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9B7ABF1D-C22C-2F41-AC0A-B7A7B6BB363F}" type="datetime1">
              <a:rPr lang="en-US" smtClean="0"/>
              <a:pPr/>
              <a:t>4/16/26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A916CC-DF14-1246-AE48-FA7A055C87A0}" type="datetime1">
              <a:rPr lang="en-US" smtClean="0"/>
              <a:t>4/16/26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C84649-F92F-054C-918A-7FA715221EC5}" type="datetime1">
              <a:rPr lang="en-US" smtClean="0"/>
              <a:t>4/16/26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4000">
              <a:schemeClr val="bg2">
                <a:tint val="45000"/>
                <a:shade val="99000"/>
                <a:satMod val="350000"/>
                <a:alpha val="76000"/>
              </a:schemeClr>
            </a:gs>
            <a:gs pos="100000">
              <a:srgbClr val="E9E2B4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358"/>
            <a:ext cx="10972800" cy="494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7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1">
              <a:lumMod val="75000"/>
            </a:schemeClr>
          </a:solidFill>
          <a:latin typeface="Candara" panose="020E0502030303020204" pitchFamily="34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55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0.png"/><Relationship Id="rId3" Type="http://schemas.openxmlformats.org/officeDocument/2006/relationships/image" Target="../media/image35.png"/><Relationship Id="rId7" Type="http://schemas.openxmlformats.org/officeDocument/2006/relationships/hyperlink" Target="https://creativecommons.org/licenses/by-nc/3.0/" TargetMode="External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baby-png" TargetMode="External"/><Relationship Id="rId11" Type="http://schemas.openxmlformats.org/officeDocument/2006/relationships/image" Target="../media/image220.png"/><Relationship Id="rId5" Type="http://schemas.openxmlformats.org/officeDocument/2006/relationships/image" Target="../media/image37.png"/><Relationship Id="rId10" Type="http://schemas.openxmlformats.org/officeDocument/2006/relationships/image" Target="../media/image210.png"/><Relationship Id="rId4" Type="http://schemas.openxmlformats.org/officeDocument/2006/relationships/image" Target="../media/image140.png"/><Relationship Id="rId9" Type="http://schemas.openxmlformats.org/officeDocument/2006/relationships/image" Target="../media/image20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image" Target="../media/image3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ertiefte_Regung_(Deepened_Impulse)_by_Wassily_Kandinsky,_1928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2.png"/><Relationship Id="rId5" Type="http://schemas.openxmlformats.org/officeDocument/2006/relationships/image" Target="../media/image392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3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1.png"/><Relationship Id="rId5" Type="http://schemas.openxmlformats.org/officeDocument/2006/relationships/image" Target="../media/image2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0.png"/><Relationship Id="rId3" Type="http://schemas.openxmlformats.org/officeDocument/2006/relationships/image" Target="../media/image35.png"/><Relationship Id="rId7" Type="http://schemas.openxmlformats.org/officeDocument/2006/relationships/hyperlink" Target="https://creativecommons.org/licenses/by-nc/3.0/" TargetMode="External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baby-png" TargetMode="External"/><Relationship Id="rId11" Type="http://schemas.openxmlformats.org/officeDocument/2006/relationships/image" Target="../media/image220.png"/><Relationship Id="rId5" Type="http://schemas.openxmlformats.org/officeDocument/2006/relationships/image" Target="../media/image37.png"/><Relationship Id="rId10" Type="http://schemas.openxmlformats.org/officeDocument/2006/relationships/image" Target="../media/image210.png"/><Relationship Id="rId4" Type="http://schemas.openxmlformats.org/officeDocument/2006/relationships/image" Target="../media/image140.png"/><Relationship Id="rId9" Type="http://schemas.openxmlformats.org/officeDocument/2006/relationships/image" Target="../media/image20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50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310.png"/><Relationship Id="rId4" Type="http://schemas.openxmlformats.org/officeDocument/2006/relationships/image" Target="../media/image2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2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2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0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0.png"/><Relationship Id="rId4" Type="http://schemas.openxmlformats.org/officeDocument/2006/relationships/image" Target="../media/image3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1.png"/><Relationship Id="rId3" Type="http://schemas.openxmlformats.org/officeDocument/2006/relationships/image" Target="../media/image3.png"/><Relationship Id="rId7" Type="http://schemas.openxmlformats.org/officeDocument/2006/relationships/image" Target="../media/image3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png"/><Relationship Id="rId5" Type="http://schemas.openxmlformats.org/officeDocument/2006/relationships/image" Target="../media/image361.png"/><Relationship Id="rId10" Type="http://schemas.openxmlformats.org/officeDocument/2006/relationships/image" Target="../media/image4.png"/><Relationship Id="rId4" Type="http://schemas.openxmlformats.org/officeDocument/2006/relationships/image" Target="../media/image351.png"/><Relationship Id="rId9" Type="http://schemas.openxmlformats.org/officeDocument/2006/relationships/image" Target="../media/image3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50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F3FE-58D7-4848-BF22-0C3386E38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Random variables:</a:t>
            </a:r>
            <a:br>
              <a:rPr lang="en-US" sz="4800" dirty="0"/>
            </a:br>
            <a:r>
              <a:rPr lang="en-US" sz="4800" dirty="0"/>
              <a:t>Expectation and Linearity of Expectation</a:t>
            </a:r>
            <a:br>
              <a:rPr lang="en-US" sz="4800" dirty="0"/>
            </a:br>
            <a:br>
              <a:rPr lang="en-US" sz="4800" dirty="0"/>
            </a:br>
            <a:br>
              <a:rPr lang="en-US" sz="27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94A3-2D47-4D28-B4A4-CCB244EF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84" y="4960137"/>
            <a:ext cx="3200400" cy="1463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CSE 312 Spring 26</a:t>
            </a:r>
          </a:p>
          <a:p>
            <a:r>
              <a:rPr lang="en-US" dirty="0">
                <a:solidFill>
                  <a:schemeClr val="tx1"/>
                </a:solidFill>
              </a:rPr>
              <a:t>Lecture 9</a:t>
            </a:r>
          </a:p>
        </p:txBody>
      </p:sp>
    </p:spTree>
    <p:extLst>
      <p:ext uri="{BB962C8B-B14F-4D97-AF65-F5344CB8AC3E}">
        <p14:creationId xmlns:p14="http://schemas.microsoft.com/office/powerpoint/2010/main" val="35680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7EE2-1B4C-F84A-8B30-FC944B2EE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(Idea)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68621" y="1152940"/>
                <a:ext cx="10122041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Example. </a:t>
                </a:r>
                <a:r>
                  <a:rPr lang="en-US" sz="2800" dirty="0">
                    <a:latin typeface="Candara" panose="020E0502030303020204" pitchFamily="34" charset="0"/>
                  </a:rPr>
                  <a:t>Toss a coin 20 times independently with probability ¼ of coming up heads on each toss.</a:t>
                </a:r>
                <a:endParaRPr lang="en-US" sz="2800" b="1" dirty="0">
                  <a:solidFill>
                    <a:srgbClr val="C00000"/>
                  </a:solidFill>
                </a:endParaRPr>
              </a:p>
              <a:p>
                <a:endParaRPr lang="en-US" sz="28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number of heads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How many heads do you </a:t>
                </a:r>
                <a:r>
                  <a:rPr lang="en-US" sz="2800" b="1" i="1" dirty="0">
                    <a:solidFill>
                      <a:srgbClr val="C00000"/>
                    </a:solidFill>
                  </a:rPr>
                  <a:t>expect</a:t>
                </a:r>
                <a:r>
                  <a:rPr lang="en-US" sz="2800" dirty="0"/>
                  <a:t> to see? 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What if you toss it independently </a:t>
                </a:r>
                <a:r>
                  <a:rPr lang="en-US" sz="2800" i="1" dirty="0">
                    <a:solidFill>
                      <a:srgbClr val="0070C0"/>
                    </a:solidFill>
                  </a:rPr>
                  <a:t>n</a:t>
                </a:r>
                <a:r>
                  <a:rPr lang="en-US" sz="2800" dirty="0"/>
                  <a:t> times and it comes up heads with probability </a:t>
                </a:r>
                <a:r>
                  <a:rPr lang="en-US" sz="2800" i="1" dirty="0">
                    <a:solidFill>
                      <a:srgbClr val="0070C0"/>
                    </a:solidFill>
                  </a:rPr>
                  <a:t>p</a:t>
                </a:r>
                <a:r>
                  <a:rPr lang="en-US" sz="2800" dirty="0"/>
                  <a:t> each time?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21" y="1152940"/>
                <a:ext cx="10122041" cy="5262979"/>
              </a:xfrm>
              <a:prstGeom prst="rect">
                <a:avLst/>
              </a:prstGeom>
              <a:blipFill>
                <a:blip r:embed="rId3"/>
                <a:stretch>
                  <a:fillRect l="-1253" t="-1205" r="-877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64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BFCF-DF78-DC4A-BAD1-3594EABD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 of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152940"/>
                <a:ext cx="10972799" cy="4130260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Given a discrete RV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expectation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or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expected value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or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mean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  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/>
                  <a:t>or equivalently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/>
                  <a:t>			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/>
                  <a:t>	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152940"/>
                <a:ext cx="10972799" cy="4130260"/>
              </a:xfrm>
              <a:blipFill>
                <a:blip r:embed="rId3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476190" y="3886087"/>
                <a:ext cx="4118242" cy="118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190" y="3886087"/>
                <a:ext cx="4118242" cy="1188980"/>
              </a:xfrm>
              <a:prstGeom prst="rect">
                <a:avLst/>
              </a:prstGeom>
              <a:blipFill>
                <a:blip r:embed="rId4"/>
                <a:stretch>
                  <a:fillRect t="-123158" r="-307" b="-16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51901" y="3912186"/>
                <a:ext cx="2746201" cy="118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901" y="3912186"/>
                <a:ext cx="2746201" cy="1188980"/>
              </a:xfrm>
              <a:prstGeom prst="rect">
                <a:avLst/>
              </a:prstGeom>
              <a:blipFill>
                <a:blip r:embed="rId5"/>
                <a:stretch>
                  <a:fillRect l="-26267" t="-125532" r="-922" b="-17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052E807-0DA0-438E-9FBA-F175058FCDD9}"/>
              </a:ext>
            </a:extLst>
          </p:cNvPr>
          <p:cNvSpPr txBox="1"/>
          <p:nvPr/>
        </p:nvSpPr>
        <p:spPr>
          <a:xfrm>
            <a:off x="609599" y="5908431"/>
            <a:ext cx="10840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Intuition: “Weighted average” of the possible outcomes (weighted by probability)</a:t>
            </a:r>
          </a:p>
        </p:txBody>
      </p:sp>
    </p:spTree>
    <p:extLst>
      <p:ext uri="{BB962C8B-B14F-4D97-AF65-F5344CB8AC3E}">
        <p14:creationId xmlns:p14="http://schemas.microsoft.com/office/powerpoint/2010/main" val="3926319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7EE2-1B4C-F84A-8B30-FC944B2EE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93" y="1522029"/>
                <a:ext cx="4851509" cy="1546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Example. </a:t>
                </a:r>
                <a:r>
                  <a:rPr lang="en-US" sz="2800" dirty="0">
                    <a:latin typeface="Candara" panose="020E0502030303020204" pitchFamily="34" charset="0"/>
                  </a:rPr>
                  <a:t>Two fair coin flips</a:t>
                </a:r>
                <a:endParaRPr lang="en-US" sz="2800" b="1" dirty="0">
                  <a:solidFill>
                    <a:srgbClr val="C00000"/>
                  </a:solidFill>
                </a:endParaRPr>
              </a:p>
              <a:p>
                <a:r>
                  <a:rPr lang="en-US" sz="2800" b="1" dirty="0">
                    <a:solidFill>
                      <a:srgbClr val="C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TT</m:t>
                        </m:r>
                        <m: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HT</m:t>
                        </m:r>
                        <m: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  <m: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HH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endParaRPr lang="en-US" sz="1050" dirty="0"/>
              </a:p>
              <a:p>
                <a:r>
                  <a:rPr lang="en-US" sz="2800" b="1" dirty="0">
                    <a:solidFill>
                      <a:srgbClr val="C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number of heads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93" y="1522029"/>
                <a:ext cx="4851509" cy="1546577"/>
              </a:xfrm>
              <a:prstGeom prst="rect">
                <a:avLst/>
              </a:prstGeom>
              <a:blipFill>
                <a:blip r:embed="rId3"/>
                <a:stretch>
                  <a:fillRect l="-2604" t="-4918" r="-104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 descr="graph of pmf for X= number of heads in two coin flips">
            <a:extLst>
              <a:ext uri="{FF2B5EF4-FFF2-40B4-BE49-F238E27FC236}">
                <a16:creationId xmlns:a16="http://schemas.microsoft.com/office/drawing/2014/main" id="{59F05FF7-CBBE-6327-CA38-9881A4702FB1}"/>
              </a:ext>
            </a:extLst>
          </p:cNvPr>
          <p:cNvGrpSpPr/>
          <p:nvPr/>
        </p:nvGrpSpPr>
        <p:grpSpPr>
          <a:xfrm>
            <a:off x="533400" y="3518540"/>
            <a:ext cx="5264403" cy="3034660"/>
            <a:chOff x="533400" y="3518540"/>
            <a:chExt cx="5264403" cy="303466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D7FE2C-F5E7-CA40-80C5-CE8F9A942B8E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6019800"/>
              <a:ext cx="45282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19F1E92-F363-3646-BD28-186E5F6DDE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3000" y="3949988"/>
              <a:ext cx="61210" cy="2106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68668F-B48C-8541-88D1-2A099014975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-1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B0C2ACD-0CEC-FE46-9FEC-8B81ADB362D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219200" y="5562600"/>
              <a:ext cx="4578603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A87C9D3-9926-EC47-A7F9-4FB6E8E3B84F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5105400"/>
              <a:ext cx="4578603" cy="36226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36D1EC7-2F24-8440-936F-07B1D321D9AB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4648200"/>
              <a:ext cx="4578603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FE382E-22A3-0A40-A4D8-1E727BDBDE19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4191000"/>
              <a:ext cx="4654803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7516CC-991F-9C4D-A3C0-E76A007BEE2F}"/>
                </a:ext>
              </a:extLst>
            </p:cNvPr>
            <p:cNvSpPr/>
            <p:nvPr/>
          </p:nvSpPr>
          <p:spPr>
            <a:xfrm>
              <a:off x="2577965" y="5579052"/>
              <a:ext cx="90627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DC74FE-DD5E-2445-AAF3-5B1ADFBC50CF}"/>
                </a:ext>
              </a:extLst>
            </p:cNvPr>
            <p:cNvSpPr/>
            <p:nvPr/>
          </p:nvSpPr>
          <p:spPr>
            <a:xfrm>
              <a:off x="3349870" y="5141626"/>
              <a:ext cx="91440" cy="914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B0F73D-5186-D84B-B744-C1853C0C5B75}"/>
                </a:ext>
              </a:extLst>
            </p:cNvPr>
            <p:cNvSpPr txBox="1">
              <a:spLocks/>
            </p:cNvSpPr>
            <p:nvPr/>
          </p:nvSpPr>
          <p:spPr>
            <a:xfrm>
              <a:off x="2286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10BE50-13C9-4948-955D-60D87271914D}"/>
                </a:ext>
              </a:extLst>
            </p:cNvPr>
            <p:cNvSpPr txBox="1">
              <a:spLocks/>
            </p:cNvSpPr>
            <p:nvPr/>
          </p:nvSpPr>
          <p:spPr>
            <a:xfrm>
              <a:off x="3048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2A580AA-E6E5-7F43-B2CB-00DEA96B183B}"/>
                </a:ext>
              </a:extLst>
            </p:cNvPr>
            <p:cNvSpPr/>
            <p:nvPr/>
          </p:nvSpPr>
          <p:spPr>
            <a:xfrm>
              <a:off x="4101559" y="5581833"/>
              <a:ext cx="91440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A7E85E-C761-1A4F-B23A-AB8D9500DF73}"/>
                </a:ext>
              </a:extLst>
            </p:cNvPr>
            <p:cNvSpPr txBox="1">
              <a:spLocks/>
            </p:cNvSpPr>
            <p:nvPr/>
          </p:nvSpPr>
          <p:spPr>
            <a:xfrm>
              <a:off x="3810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AE094B-26FE-DA4D-BF6C-DD65C24B1499}"/>
                </a:ext>
              </a:extLst>
            </p:cNvPr>
            <p:cNvSpPr txBox="1">
              <a:spLocks/>
            </p:cNvSpPr>
            <p:nvPr/>
          </p:nvSpPr>
          <p:spPr>
            <a:xfrm>
              <a:off x="46482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AC41B3A-78A5-A94D-B9B7-BBED36E5FF06}"/>
                </a:ext>
              </a:extLst>
            </p:cNvPr>
            <p:cNvSpPr txBox="1"/>
            <p:nvPr/>
          </p:nvSpPr>
          <p:spPr>
            <a:xfrm>
              <a:off x="533400" y="533400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1/4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B376F93-1226-784E-8D7D-B7771B24F3B8}"/>
                </a:ext>
              </a:extLst>
            </p:cNvPr>
            <p:cNvSpPr txBox="1"/>
            <p:nvPr/>
          </p:nvSpPr>
          <p:spPr>
            <a:xfrm>
              <a:off x="533400" y="4876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1/2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A7D773D-4527-3E40-BB7E-CFC6A8A663EB}"/>
                </a:ext>
              </a:extLst>
            </p:cNvPr>
            <p:cNvSpPr txBox="1"/>
            <p:nvPr/>
          </p:nvSpPr>
          <p:spPr>
            <a:xfrm>
              <a:off x="533400" y="44196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3/4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ACF8FAA-62AC-6D40-B49F-303966E03E7E}"/>
                </a:ext>
              </a:extLst>
            </p:cNvPr>
            <p:cNvSpPr txBox="1"/>
            <p:nvPr/>
          </p:nvSpPr>
          <p:spPr>
            <a:xfrm>
              <a:off x="533400" y="3962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C45EBAC-3547-7446-823C-459037C7675D}"/>
                    </a:ext>
                  </a:extLst>
                </p:cNvPr>
                <p:cNvSpPr/>
                <p:nvPr/>
              </p:nvSpPr>
              <p:spPr>
                <a:xfrm>
                  <a:off x="3038750" y="3518540"/>
                  <a:ext cx="65293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C45EBAC-3547-7446-823C-459037C767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750" y="3518540"/>
                  <a:ext cx="652935" cy="523220"/>
                </a:xfrm>
                <a:prstGeom prst="rect">
                  <a:avLst/>
                </a:prstGeom>
                <a:blipFill>
                  <a:blip r:embed="rId4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96000" y="1967437"/>
                <a:ext cx="2935531" cy="646331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0" dirty="0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𝔼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[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]</m:t>
                    </m:r>
                  </m:oMath>
                </a14:m>
                <a:r>
                  <a:rPr lang="en-US" sz="3600" b="0" dirty="0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67437"/>
                <a:ext cx="2935531" cy="646331"/>
              </a:xfrm>
              <a:prstGeom prst="rect">
                <a:avLst/>
              </a:prstGeom>
              <a:blipFill>
                <a:blip r:embed="rId7"/>
                <a:stretch>
                  <a:fillRect l="-5983" t="-13208" r="-855" b="-32075"/>
                </a:stretch>
              </a:blipFill>
              <a:ln w="19050">
                <a:solidFill>
                  <a:schemeClr val="accent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 descr="Two expressions for E(X)">
            <a:extLst>
              <a:ext uri="{FF2B5EF4-FFF2-40B4-BE49-F238E27FC236}">
                <a16:creationId xmlns:a16="http://schemas.microsoft.com/office/drawing/2014/main" id="{2A852396-52B5-42C9-C565-5DF8C1807644}"/>
              </a:ext>
            </a:extLst>
          </p:cNvPr>
          <p:cNvGrpSpPr/>
          <p:nvPr/>
        </p:nvGrpSpPr>
        <p:grpSpPr>
          <a:xfrm>
            <a:off x="8516202" y="61447"/>
            <a:ext cx="3937378" cy="1675892"/>
            <a:chOff x="8516202" y="61447"/>
            <a:chExt cx="3937378" cy="16758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C15A8CE-5998-8945-387A-0C501A4FE1BF}"/>
                    </a:ext>
                  </a:extLst>
                </p:cNvPr>
                <p:cNvSpPr txBox="1"/>
                <p:nvPr/>
              </p:nvSpPr>
              <p:spPr>
                <a:xfrm>
                  <a:off x="8516202" y="61447"/>
                  <a:ext cx="3937378" cy="8392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</m:sub>
                          <m:sup/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</m:d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C15A8CE-5998-8945-387A-0C501A4FE1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6202" y="61447"/>
                  <a:ext cx="3937378" cy="839204"/>
                </a:xfrm>
                <a:prstGeom prst="rect">
                  <a:avLst/>
                </a:prstGeom>
                <a:blipFill>
                  <a:blip r:embed="rId8"/>
                  <a:stretch>
                    <a:fillRect t="-122059" b="-17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15E5B86-4A77-D81F-FCF8-7CEC3D88C8F8}"/>
                    </a:ext>
                  </a:extLst>
                </p:cNvPr>
                <p:cNvSpPr/>
                <p:nvPr/>
              </p:nvSpPr>
              <p:spPr>
                <a:xfrm>
                  <a:off x="9051204" y="861522"/>
                  <a:ext cx="2981842" cy="8758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  <m:t>𝜴</m:t>
                                </m:r>
                              </m:e>
                              <m:sub>
                                <m:r>
                                  <a:rPr lang="en-US" sz="2000" b="1" i="0" smtClean="0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15E5B86-4A77-D81F-FCF8-7CEC3D88C8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1204" y="861522"/>
                  <a:ext cx="2981842" cy="875817"/>
                </a:xfrm>
                <a:prstGeom prst="rect">
                  <a:avLst/>
                </a:prstGeom>
                <a:blipFill>
                  <a:blip r:embed="rId9"/>
                  <a:stretch>
                    <a:fillRect t="-118571" b="-16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 descr="Computation of E(X) both ways.">
            <a:extLst>
              <a:ext uri="{FF2B5EF4-FFF2-40B4-BE49-F238E27FC236}">
                <a16:creationId xmlns:a16="http://schemas.microsoft.com/office/drawing/2014/main" id="{BB4A31F5-78F8-717D-49E3-087A0713C4BD}"/>
              </a:ext>
            </a:extLst>
          </p:cNvPr>
          <p:cNvGrpSpPr/>
          <p:nvPr/>
        </p:nvGrpSpPr>
        <p:grpSpPr>
          <a:xfrm>
            <a:off x="5998974" y="3198167"/>
            <a:ext cx="5684027" cy="3518335"/>
            <a:chOff x="5998974" y="3198167"/>
            <a:chExt cx="5684027" cy="351833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F95FAF0-5D56-2043-9462-F72D0CAC6855}"/>
                </a:ext>
              </a:extLst>
            </p:cNvPr>
            <p:cNvSpPr txBox="1">
              <a:spLocks/>
            </p:cNvSpPr>
            <p:nvPr/>
          </p:nvSpPr>
          <p:spPr>
            <a:xfrm>
              <a:off x="6301491" y="5341172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endPara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998974" y="5446813"/>
                  <a:ext cx="565962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=0⋅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0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+1⋅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+2⋅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(2)</m:t>
                        </m:r>
                      </m:oMath>
                    </m:oMathPara>
                  </a14:m>
                  <a:endParaRPr lang="en-US" sz="2400" b="0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8974" y="5446813"/>
                  <a:ext cx="5659626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841535" y="5932698"/>
                  <a:ext cx="4664675" cy="783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=0⋅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+1⋅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+2⋅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0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0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0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0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0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=1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535" y="5932698"/>
                  <a:ext cx="4664675" cy="783804"/>
                </a:xfrm>
                <a:prstGeom prst="rect">
                  <a:avLst/>
                </a:prstGeom>
                <a:blipFill>
                  <a:blip r:embed="rId11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A99A12A-D527-90DA-968F-4F62E7909EB1}"/>
                    </a:ext>
                  </a:extLst>
                </p:cNvPr>
                <p:cNvSpPr txBox="1"/>
                <p:nvPr/>
              </p:nvSpPr>
              <p:spPr>
                <a:xfrm>
                  <a:off x="6120709" y="3198167"/>
                  <a:ext cx="556229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𝑇𝑇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𝑇𝑇</m:t>
                          </m:r>
                        </m:e>
                      </m:d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𝑋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𝐻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𝑇</m:t>
                          </m:r>
                        </m:e>
                      </m:d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𝐻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𝑇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rgbClr val="7030A0"/>
                      </a:solidFill>
                      <a:ea typeface="Helvetica" charset="0"/>
                      <a:cs typeface="Helvetica" charset="0"/>
                    </a:rPr>
                    <a:t> </a:t>
                  </a:r>
                  <a:endParaRPr lang="en-US" sz="2400" i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Helvetica" charset="0"/>
                    <a:cs typeface="Helvetica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           +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𝑋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𝑇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𝐻</m:t>
                          </m:r>
                        </m:e>
                      </m:d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𝑇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𝐻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rgbClr val="7030A0"/>
                      </a:solidFill>
                      <a:ea typeface="Helvetica" charset="0"/>
                      <a:cs typeface="Helvetica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𝑋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𝐻𝐻</m:t>
                          </m:r>
                        </m:e>
                      </m:d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𝐻𝐻</m:t>
                          </m:r>
                        </m:e>
                      </m:d>
                    </m:oMath>
                  </a14:m>
                  <a:endParaRPr lang="en-US" sz="2400" b="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A99A12A-D527-90DA-968F-4F62E7909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0709" y="3198167"/>
                  <a:ext cx="5562292" cy="830997"/>
                </a:xfrm>
                <a:prstGeom prst="rect">
                  <a:avLst/>
                </a:prstGeom>
                <a:blipFill>
                  <a:blip r:embed="rId12"/>
                  <a:stretch>
                    <a:fillRect l="-909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232DE24-7568-4AB6-A46A-D00822196E5E}"/>
                    </a:ext>
                  </a:extLst>
                </p:cNvPr>
                <p:cNvSpPr txBox="1"/>
                <p:nvPr/>
              </p:nvSpPr>
              <p:spPr>
                <a:xfrm>
                  <a:off x="6773593" y="4086465"/>
                  <a:ext cx="4555221" cy="783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=0⋅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+1⋅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1⋅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+ 2⋅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=1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232DE24-7568-4AB6-A46A-D00822196E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3593" y="4086465"/>
                  <a:ext cx="4555221" cy="783804"/>
                </a:xfrm>
                <a:prstGeom prst="rect">
                  <a:avLst/>
                </a:prstGeom>
                <a:blipFill>
                  <a:blip r:embed="rId13"/>
                  <a:stretch>
                    <a:fillRect b="-63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79204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2BB05-DF45-4A93-A187-2EFC94E8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Returning </a:t>
            </a:r>
            <a:r>
              <a:rPr lang="en-US" dirty="0" err="1"/>
              <a:t>Homeworks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7898C-673F-4615-B6F5-88209351D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8406" y="1678376"/>
                <a:ext cx="10972800" cy="4949685"/>
              </a:xfrm>
            </p:spPr>
            <p:txBody>
              <a:bodyPr/>
              <a:lstStyle/>
              <a:p>
                <a:r>
                  <a:rPr lang="en-US" dirty="0"/>
                  <a:t>Class with 3 students, randomly hand back </a:t>
                </a:r>
                <a:r>
                  <a:rPr lang="en-US" dirty="0" err="1"/>
                  <a:t>homeworks</a:t>
                </a:r>
                <a:r>
                  <a:rPr lang="en-US" dirty="0"/>
                  <a:t>.       All permutations equally likely.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𝑋</m:t>
                    </m:r>
                  </m:oMath>
                </a14:m>
                <a:r>
                  <a:rPr lang="en-US" dirty="0"/>
                  <a:t> be the number of students who get their own HW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7898C-673F-4615-B6F5-88209351D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406" y="1678376"/>
                <a:ext cx="10972800" cy="4949685"/>
              </a:xfrm>
              <a:blipFill>
                <a:blip r:embed="rId2"/>
                <a:stretch>
                  <a:fillRect l="-1272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4343481"/>
                  </p:ext>
                </p:extLst>
              </p:nvPr>
            </p:nvGraphicFramePr>
            <p:xfrm>
              <a:off x="1204095" y="4070717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847586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530591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𝐏𝐫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4343481"/>
                  </p:ext>
                </p:extLst>
              </p:nvPr>
            </p:nvGraphicFramePr>
            <p:xfrm>
              <a:off x="1204095" y="4070717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847586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530591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333" r="-258904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955" t="-3333" r="-182090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5702" t="-3333" r="-826" b="-6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Group 8" descr="Two expressions for E(X)">
            <a:extLst>
              <a:ext uri="{FF2B5EF4-FFF2-40B4-BE49-F238E27FC236}">
                <a16:creationId xmlns:a16="http://schemas.microsoft.com/office/drawing/2014/main" id="{408D55E2-01C5-E8DA-F8A0-1AFC2C9FC987}"/>
              </a:ext>
            </a:extLst>
          </p:cNvPr>
          <p:cNvGrpSpPr/>
          <p:nvPr/>
        </p:nvGrpSpPr>
        <p:grpSpPr>
          <a:xfrm>
            <a:off x="8516202" y="61447"/>
            <a:ext cx="3937378" cy="1675892"/>
            <a:chOff x="8516202" y="61447"/>
            <a:chExt cx="3937378" cy="16758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0FF2854-A607-1388-32FA-1B55A35D35AD}"/>
                    </a:ext>
                  </a:extLst>
                </p:cNvPr>
                <p:cNvSpPr txBox="1"/>
                <p:nvPr/>
              </p:nvSpPr>
              <p:spPr>
                <a:xfrm>
                  <a:off x="8516202" y="61447"/>
                  <a:ext cx="3937378" cy="8392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</m:sub>
                          <m:sup/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</m:d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0FF2854-A607-1388-32FA-1B55A35D35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6202" y="61447"/>
                  <a:ext cx="3937378" cy="839204"/>
                </a:xfrm>
                <a:prstGeom prst="rect">
                  <a:avLst/>
                </a:prstGeom>
                <a:blipFill>
                  <a:blip r:embed="rId4"/>
                  <a:stretch>
                    <a:fillRect t="-122059" b="-17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CEF1EF8-552D-F4A8-389D-96E81D23DF61}"/>
                    </a:ext>
                  </a:extLst>
                </p:cNvPr>
                <p:cNvSpPr/>
                <p:nvPr/>
              </p:nvSpPr>
              <p:spPr>
                <a:xfrm>
                  <a:off x="9051204" y="861522"/>
                  <a:ext cx="2981842" cy="8758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  <m:t>𝜴</m:t>
                                </m:r>
                              </m:e>
                              <m:sub>
                                <m:r>
                                  <a:rPr lang="en-US" sz="2000" b="1" i="0" smtClean="0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CEF1EF8-552D-F4A8-389D-96E81D23DF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1204" y="861522"/>
                  <a:ext cx="2981842" cy="875817"/>
                </a:xfrm>
                <a:prstGeom prst="rect">
                  <a:avLst/>
                </a:prstGeom>
                <a:blipFill>
                  <a:blip r:embed="rId5"/>
                  <a:stretch>
                    <a:fillRect t="-118571" b="-16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94340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2BB05-DF45-4A93-A187-2EFC94E8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</a:t>
            </a:r>
            <a:r>
              <a:rPr lang="en-US" dirty="0" err="1"/>
              <a:t>Homeworks</a:t>
            </a:r>
            <a:r>
              <a:rPr lang="en-US" dirty="0"/>
              <a:t> - Expectation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7898C-673F-4615-B6F5-88209351D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9978" y="1633676"/>
                <a:ext cx="10972800" cy="4949685"/>
              </a:xfrm>
            </p:spPr>
            <p:txBody>
              <a:bodyPr/>
              <a:lstStyle/>
              <a:p>
                <a:r>
                  <a:rPr lang="en-US" dirty="0"/>
                  <a:t>Class with 3 students, randomly hand back </a:t>
                </a:r>
                <a:r>
                  <a:rPr lang="en-US" dirty="0" err="1"/>
                  <a:t>homeworks</a:t>
                </a:r>
                <a:r>
                  <a:rPr lang="en-US" dirty="0"/>
                  <a:t>.       All permutations equally likely.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𝑋</m:t>
                    </m:r>
                  </m:oMath>
                </a14:m>
                <a:r>
                  <a:rPr lang="en-US" dirty="0"/>
                  <a:t> be the number of students who get their own HW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7898C-673F-4615-B6F5-88209351D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978" y="1633676"/>
                <a:ext cx="10972800" cy="4949685"/>
              </a:xfrm>
              <a:blipFill>
                <a:blip r:embed="rId3"/>
                <a:stretch>
                  <a:fillRect l="-1272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162022"/>
                  </p:ext>
                </p:extLst>
              </p:nvPr>
            </p:nvGraphicFramePr>
            <p:xfrm>
              <a:off x="1363402" y="3448879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847586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530591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𝐏𝐫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162022"/>
                  </p:ext>
                </p:extLst>
              </p:nvPr>
            </p:nvGraphicFramePr>
            <p:xfrm>
              <a:off x="1363402" y="3448879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847586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530591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62" t="-1613" r="-260265" b="-6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8571" t="-1613" r="-180714" b="-6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6335" t="-1613" r="-797" b="-6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4" name="Group 13" descr="Two expressions for E(X)">
            <a:extLst>
              <a:ext uri="{FF2B5EF4-FFF2-40B4-BE49-F238E27FC236}">
                <a16:creationId xmlns:a16="http://schemas.microsoft.com/office/drawing/2014/main" id="{B4E7265B-5ED9-1E52-4222-DFCA1916157F}"/>
              </a:ext>
            </a:extLst>
          </p:cNvPr>
          <p:cNvGrpSpPr/>
          <p:nvPr/>
        </p:nvGrpSpPr>
        <p:grpSpPr>
          <a:xfrm>
            <a:off x="8516202" y="61447"/>
            <a:ext cx="3937378" cy="1675892"/>
            <a:chOff x="8516202" y="61447"/>
            <a:chExt cx="3937378" cy="16758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F819D3D-5060-C364-7C03-074C5C4EFB64}"/>
                    </a:ext>
                  </a:extLst>
                </p:cNvPr>
                <p:cNvSpPr txBox="1"/>
                <p:nvPr/>
              </p:nvSpPr>
              <p:spPr>
                <a:xfrm>
                  <a:off x="8516202" y="61447"/>
                  <a:ext cx="3937378" cy="8392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</m:sub>
                          <m:sup/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</m:d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F819D3D-5060-C364-7C03-074C5C4EFB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6202" y="61447"/>
                  <a:ext cx="3937378" cy="839204"/>
                </a:xfrm>
                <a:prstGeom prst="rect">
                  <a:avLst/>
                </a:prstGeom>
                <a:blipFill>
                  <a:blip r:embed="rId5"/>
                  <a:stretch>
                    <a:fillRect t="-122059" b="-17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5B54F4C-9305-4FFC-8CBB-CBBBF7052F3E}"/>
                    </a:ext>
                  </a:extLst>
                </p:cNvPr>
                <p:cNvSpPr/>
                <p:nvPr/>
              </p:nvSpPr>
              <p:spPr>
                <a:xfrm>
                  <a:off x="9051204" y="861522"/>
                  <a:ext cx="2981842" cy="8758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  <m:t>𝜴</m:t>
                                </m:r>
                              </m:e>
                              <m:sub>
                                <m:r>
                                  <a:rPr lang="en-US" sz="2000" b="1" i="0" smtClean="0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5B54F4C-9305-4FFC-8CBB-CBBBF7052F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1204" y="861522"/>
                  <a:ext cx="2981842" cy="875817"/>
                </a:xfrm>
                <a:prstGeom prst="rect">
                  <a:avLst/>
                </a:prstGeom>
                <a:blipFill>
                  <a:blip r:embed="rId6"/>
                  <a:stretch>
                    <a:fillRect t="-118571" b="-16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79045" y="3869439"/>
                <a:ext cx="701295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𝑿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7030A0"/>
                  </a:solidFill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045" y="3869439"/>
                <a:ext cx="7012955" cy="786177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56378" y="4783721"/>
                <a:ext cx="1808777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𝟏</m:t>
                      </m:r>
                    </m:oMath>
                  </m:oMathPara>
                </a14:m>
                <a:endParaRPr lang="en-US" sz="2400" b="1" i="1" dirty="0">
                  <a:solidFill>
                    <a:srgbClr val="7030A0"/>
                  </a:solidFill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378" y="4783721"/>
                <a:ext cx="1808777" cy="786177"/>
              </a:xfrm>
              <a:prstGeom prst="rect">
                <a:avLst/>
              </a:prstGeom>
              <a:blipFill>
                <a:blip r:embed="rId8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169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DFC6B-288A-715D-C6A7-5A7CABF04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DC1A5-B46E-422A-39D8-44351F2CD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26" y="261877"/>
            <a:ext cx="10972800" cy="878301"/>
          </a:xfrm>
        </p:spPr>
        <p:txBody>
          <a:bodyPr/>
          <a:lstStyle/>
          <a:p>
            <a:r>
              <a:rPr lang="en-US" dirty="0"/>
              <a:t>Returning </a:t>
            </a:r>
            <a:r>
              <a:rPr lang="en-US" dirty="0" err="1"/>
              <a:t>Homeworks</a:t>
            </a:r>
            <a:r>
              <a:rPr lang="en-US" dirty="0"/>
              <a:t> – Expectation other way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469C19-3E2D-86E9-51A7-D04F3BB769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9978" y="1633676"/>
                <a:ext cx="10972800" cy="4949685"/>
              </a:xfrm>
            </p:spPr>
            <p:txBody>
              <a:bodyPr/>
              <a:lstStyle/>
              <a:p>
                <a:r>
                  <a:rPr lang="en-US" dirty="0"/>
                  <a:t>Class with 3 students, randomly hand back </a:t>
                </a:r>
                <a:r>
                  <a:rPr lang="en-US" dirty="0" err="1"/>
                  <a:t>homeworks</a:t>
                </a:r>
                <a:r>
                  <a:rPr lang="en-US" dirty="0"/>
                  <a:t>.       All permutations equally likely.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𝑋</m:t>
                    </m:r>
                  </m:oMath>
                </a14:m>
                <a:r>
                  <a:rPr lang="en-US" dirty="0"/>
                  <a:t> be the number of students who get their own HW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469C19-3E2D-86E9-51A7-D04F3BB76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978" y="1633676"/>
                <a:ext cx="10972800" cy="4949685"/>
              </a:xfrm>
              <a:blipFill>
                <a:blip r:embed="rId3"/>
                <a:stretch>
                  <a:fillRect l="-1272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FC35858-566A-9A17-B6E2-8AC8620E343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63402" y="3448879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847586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530591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𝐏𝐫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162022"/>
                  </p:ext>
                </p:extLst>
              </p:nvPr>
            </p:nvGraphicFramePr>
            <p:xfrm>
              <a:off x="1363402" y="3448879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847586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530591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62" t="-1613" r="-260265" b="-6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8571" t="-1613" r="-180714" b="-6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6335" t="-1613" r="-797" b="-6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" name="Group 3" descr="partition of sample space based on value of X">
            <a:extLst>
              <a:ext uri="{FF2B5EF4-FFF2-40B4-BE49-F238E27FC236}">
                <a16:creationId xmlns:a16="http://schemas.microsoft.com/office/drawing/2014/main" id="{6DBA15B7-4385-9C42-54EF-6A1EE4522D39}"/>
              </a:ext>
            </a:extLst>
          </p:cNvPr>
          <p:cNvGrpSpPr/>
          <p:nvPr/>
        </p:nvGrpSpPr>
        <p:grpSpPr>
          <a:xfrm>
            <a:off x="7363838" y="3116480"/>
            <a:ext cx="3696688" cy="3043500"/>
            <a:chOff x="6666719" y="3116480"/>
            <a:chExt cx="4393807" cy="3541800"/>
          </a:xfrm>
        </p:grpSpPr>
        <p:sp>
          <p:nvSpPr>
            <p:cNvPr id="7" name="Oval 6" descr="partition of sample space based on value of X">
              <a:extLst>
                <a:ext uri="{FF2B5EF4-FFF2-40B4-BE49-F238E27FC236}">
                  <a16:creationId xmlns:a16="http://schemas.microsoft.com/office/drawing/2014/main" id="{508D0D68-AA10-DD05-7ED8-710470E8F820}"/>
                </a:ext>
              </a:extLst>
            </p:cNvPr>
            <p:cNvSpPr/>
            <p:nvPr/>
          </p:nvSpPr>
          <p:spPr>
            <a:xfrm>
              <a:off x="6914865" y="3284015"/>
              <a:ext cx="2775045" cy="32993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3C93CAB-BD4F-9DD0-3264-4B8E7351B31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666719" y="3116480"/>
                  <a:ext cx="496290" cy="6647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5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Ω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3C93CAB-BD4F-9DD0-3264-4B8E7351B3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6719" y="3116480"/>
                  <a:ext cx="496290" cy="664798"/>
                </a:xfrm>
                <a:prstGeom prst="rect">
                  <a:avLst/>
                </a:prstGeom>
                <a:blipFill>
                  <a:blip r:embed="rId5"/>
                  <a:stretch>
                    <a:fillRect l="-52941" r="-64706" b="-5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FA96AB-2169-4482-1378-FF1B05BC55B2}"/>
                </a:ext>
              </a:extLst>
            </p:cNvPr>
            <p:cNvSpPr txBox="1"/>
            <p:nvPr/>
          </p:nvSpPr>
          <p:spPr>
            <a:xfrm>
              <a:off x="7633647" y="3458243"/>
              <a:ext cx="133748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FFFFFF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2, 3, 1</a:t>
              </a:r>
              <a:endParaRPr lang="en-US" sz="1800" b="0" i="0" u="none" strike="noStrike" dirty="0">
                <a:effectLst/>
                <a:latin typeface="Arial" panose="020B0604020202020204" pitchFamily="34" charset="0"/>
              </a:endParaRP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036A18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2, 3, 1</a:t>
              </a: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036A18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3, 1, 2</a:t>
              </a:r>
              <a:endParaRPr lang="en-US" sz="1800" b="1" i="0" u="none" strike="noStrike" dirty="0">
                <a:solidFill>
                  <a:srgbClr val="036A18"/>
                </a:solidFill>
                <a:effectLst/>
                <a:latin typeface="Arial" panose="020B0604020202020204" pitchFamily="34" charset="0"/>
              </a:endParaRPr>
            </a:p>
            <a:p>
              <a:pPr algn="l"/>
              <a:endParaRPr lang="en-US" sz="2400" b="0" dirty="0" err="1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FA75FF-0DE2-16D6-BD2E-FB0CDEAA2496}"/>
                </a:ext>
              </a:extLst>
            </p:cNvPr>
            <p:cNvSpPr txBox="1"/>
            <p:nvPr/>
          </p:nvSpPr>
          <p:spPr>
            <a:xfrm>
              <a:off x="7601800" y="4343734"/>
              <a:ext cx="13374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FFFFFF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2, 3, 1</a:t>
              </a:r>
              <a:endParaRPr lang="en-US" sz="1800" b="0" i="0" u="none" strike="noStrike" dirty="0">
                <a:effectLst/>
                <a:latin typeface="Arial" panose="020B0604020202020204" pitchFamily="34" charset="0"/>
              </a:endParaRP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7030A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1, 3, 2</a:t>
              </a: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7030A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2, 1, 3</a:t>
              </a: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3, 2, 1</a:t>
              </a:r>
              <a:endParaRPr lang="en-US" sz="18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endParaRPr>
            </a:p>
            <a:p>
              <a:pPr algn="l"/>
              <a:endParaRPr lang="en-US" sz="2400" b="0" dirty="0" err="1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5C0C71-4760-8361-1569-DCA9F1F9AB55}"/>
                </a:ext>
              </a:extLst>
            </p:cNvPr>
            <p:cNvSpPr txBox="1"/>
            <p:nvPr/>
          </p:nvSpPr>
          <p:spPr>
            <a:xfrm>
              <a:off x="7633645" y="5642617"/>
              <a:ext cx="13374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FFFFFF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2, 3, 1</a:t>
              </a:r>
              <a:endParaRPr lang="en-US" sz="1800" b="0" i="0" u="none" strike="noStrike" dirty="0">
                <a:effectLst/>
                <a:latin typeface="Arial" panose="020B0604020202020204" pitchFamily="34" charset="0"/>
              </a:endParaRP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1, 2, 3</a:t>
              </a:r>
            </a:p>
            <a:p>
              <a:pPr algn="l"/>
              <a:endParaRPr lang="en-US" sz="2400" b="0" dirty="0" err="1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841FCF-5518-8BD0-B588-20B73A69C332}"/>
                </a:ext>
              </a:extLst>
            </p:cNvPr>
            <p:cNvCxnSpPr/>
            <p:nvPr/>
          </p:nvCxnSpPr>
          <p:spPr>
            <a:xfrm>
              <a:off x="7010399" y="4470226"/>
              <a:ext cx="26795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66AEBBD-C58C-D7B3-8320-4D33E6BBD826}"/>
                </a:ext>
              </a:extLst>
            </p:cNvPr>
            <p:cNvCxnSpPr>
              <a:cxnSpLocks/>
            </p:cNvCxnSpPr>
            <p:nvPr/>
          </p:nvCxnSpPr>
          <p:spPr>
            <a:xfrm>
              <a:off x="7010399" y="5642617"/>
              <a:ext cx="258397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807AEAC-23EB-B6A9-073F-9BCA09AB87A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672305" y="3832461"/>
                  <a:ext cx="13673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𝝎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 err="1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807AEAC-23EB-B6A9-073F-9BCA09AB87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2305" y="3832461"/>
                  <a:ext cx="1367362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890" r="-20879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4F6C71D-B752-6544-0893-EFD183A9428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693164" y="4844444"/>
                  <a:ext cx="13673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𝝎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 err="1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4F6C71D-B752-6544-0893-EFD183A942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3164" y="4844444"/>
                  <a:ext cx="136736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8791" r="-20879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3040C9A-243F-3EBF-6937-9195BCEB6326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672305" y="5913394"/>
                  <a:ext cx="13673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𝝎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𝟑</m:t>
                        </m:r>
                      </m:oMath>
                    </m:oMathPara>
                  </a14:m>
                  <a:endParaRPr lang="en-US" sz="2400" b="1" dirty="0" err="1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3040C9A-243F-3EBF-6937-9195BCEB63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2305" y="5913394"/>
                  <a:ext cx="136736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9890" r="-20879" b="-2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 descr="Two expressions for E(X)">
            <a:extLst>
              <a:ext uri="{FF2B5EF4-FFF2-40B4-BE49-F238E27FC236}">
                <a16:creationId xmlns:a16="http://schemas.microsoft.com/office/drawing/2014/main" id="{BD477A09-0B25-A76F-62AE-A1856A5DA139}"/>
              </a:ext>
            </a:extLst>
          </p:cNvPr>
          <p:cNvGrpSpPr/>
          <p:nvPr/>
        </p:nvGrpSpPr>
        <p:grpSpPr>
          <a:xfrm>
            <a:off x="8516202" y="61447"/>
            <a:ext cx="3937378" cy="1675892"/>
            <a:chOff x="8516202" y="61447"/>
            <a:chExt cx="3937378" cy="16758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9EA0136-B6E3-8105-EF95-847DCD4ED0C3}"/>
                    </a:ext>
                  </a:extLst>
                </p:cNvPr>
                <p:cNvSpPr txBox="1"/>
                <p:nvPr/>
              </p:nvSpPr>
              <p:spPr>
                <a:xfrm>
                  <a:off x="8516202" y="61447"/>
                  <a:ext cx="3937378" cy="8392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</m:sub>
                          <m:sup/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</m:d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9EA0136-B6E3-8105-EF95-847DCD4ED0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6202" y="61447"/>
                  <a:ext cx="3937378" cy="839204"/>
                </a:xfrm>
                <a:prstGeom prst="rect">
                  <a:avLst/>
                </a:prstGeom>
                <a:blipFill>
                  <a:blip r:embed="rId9"/>
                  <a:stretch>
                    <a:fillRect t="-122059" b="-17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D120545-4515-AB05-5F2B-7BB32A1CA4B4}"/>
                    </a:ext>
                  </a:extLst>
                </p:cNvPr>
                <p:cNvSpPr/>
                <p:nvPr/>
              </p:nvSpPr>
              <p:spPr>
                <a:xfrm>
                  <a:off x="9051204" y="861522"/>
                  <a:ext cx="2981842" cy="8758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  <m:t>𝜴</m:t>
                                </m:r>
                              </m:e>
                              <m:sub>
                                <m:r>
                                  <a:rPr lang="en-US" sz="2000" b="1" i="0" smtClean="0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D120545-4515-AB05-5F2B-7BB32A1CA4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1204" y="861522"/>
                  <a:ext cx="2981842" cy="875817"/>
                </a:xfrm>
                <a:prstGeom prst="rect">
                  <a:avLst/>
                </a:prstGeom>
                <a:blipFill>
                  <a:blip r:embed="rId10"/>
                  <a:stretch>
                    <a:fillRect t="-118571" b="-16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159D48-178F-114A-017E-31CE649A8E06}"/>
                  </a:ext>
                </a:extLst>
              </p:cNvPr>
              <p:cNvSpPr txBox="1"/>
              <p:nvPr/>
            </p:nvSpPr>
            <p:spPr>
              <a:xfrm>
                <a:off x="-990498" y="6159980"/>
                <a:ext cx="12365297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𝑿</m:t>
                        </m:r>
                      </m:e>
                    </m:d>
                    <m:r>
                      <a:rPr lang="en-US" sz="2400" b="1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⋅</m:t>
                    </m:r>
                    <m:r>
                      <a:rPr lang="en-US" sz="24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400" b="1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⋅</m:t>
                    </m:r>
                    <m:r>
                      <a:rPr lang="en-US" sz="24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</m:t>
                    </m:r>
                  </m:oMath>
                </a14:m>
                <a:r>
                  <a:rPr lang="en-US" sz="2400" b="1" dirty="0">
                    <a:solidFill>
                      <a:srgbClr val="036A18"/>
                    </a:solidFill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𝟑</m:t>
                    </m:r>
                    <m:r>
                      <a:rPr lang="en-US" sz="24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⋅</m:t>
                    </m:r>
                    <m:r>
                      <a:rPr lang="en-US" sz="24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1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4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𝟎</m:t>
                    </m:r>
                    <m:r>
                      <a:rPr lang="en-US" sz="24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⋅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𝟔</m:t>
                        </m:r>
                      </m:den>
                    </m:f>
                    <m:r>
                      <a:rPr lang="en-US" sz="24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⋅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𝟔</m:t>
                        </m:r>
                      </m:den>
                    </m:f>
                    <m:r>
                      <a:rPr lang="en-US" sz="24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𝟑</m:t>
                    </m:r>
                    <m:r>
                      <a:rPr lang="en-US" sz="24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⋅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400" b="1" i="1" dirty="0">
                  <a:solidFill>
                    <a:srgbClr val="036A18"/>
                  </a:solidFill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159D48-178F-114A-017E-31CE649A8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0498" y="6159980"/>
                <a:ext cx="12365297" cy="625812"/>
              </a:xfrm>
              <a:prstGeom prst="rect">
                <a:avLst/>
              </a:prstGeom>
              <a:blipFill>
                <a:blip r:embed="rId11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EE7F86-F638-1374-FD21-2C63967D5F09}"/>
                  </a:ext>
                </a:extLst>
              </p:cNvPr>
              <p:cNvSpPr txBox="1"/>
              <p:nvPr/>
            </p:nvSpPr>
            <p:spPr>
              <a:xfrm>
                <a:off x="9566022" y="6254098"/>
                <a:ext cx="1808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𝟏</m:t>
                      </m:r>
                    </m:oMath>
                  </m:oMathPara>
                </a14:m>
                <a:endParaRPr lang="en-US" sz="2400" b="1" i="1" dirty="0">
                  <a:solidFill>
                    <a:srgbClr val="036A18"/>
                  </a:solidFill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EE7F86-F638-1374-FD21-2C63967D5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022" y="6254098"/>
                <a:ext cx="180877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79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16F7A-D476-244A-8CC8-9D5C3F81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4A3D4D-9763-F24C-B50B-C2E5D599C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82181"/>
                <a:ext cx="10972800" cy="13359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We flip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coins, each toss independent,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of coming up heads.</a:t>
                </a:r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/>
                  <a:t> is the number of heads, what is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?   </a:t>
                </a:r>
              </a:p>
              <a:p>
                <a:pPr>
                  <a:buFont typeface="System Font Regular"/>
                  <a:buChar char="-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4A3D4D-9763-F24C-B50B-C2E5D599C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82181"/>
                <a:ext cx="10972800" cy="1335900"/>
              </a:xfrm>
              <a:blipFill>
                <a:blip r:embed="rId3"/>
                <a:stretch>
                  <a:fillRect l="-1272" t="-7547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615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D140A4A-3B08-E34E-9D6B-88E83E458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</p:spPr>
        <p:txBody>
          <a:bodyPr/>
          <a:lstStyle/>
          <a:p>
            <a:r>
              <a:rPr lang="en-US" dirty="0"/>
              <a:t>Coin Tosses – Computing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78D796-9722-F644-8C47-9CA42B0488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2968" y="872476"/>
                <a:ext cx="11569031" cy="13359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We flip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coins, each toss independent; heads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800" b="0" i="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/>
                  <a:t> is the number of heads, what is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?   </a:t>
                </a:r>
              </a:p>
              <a:p>
                <a:pPr>
                  <a:buFont typeface="System Font Regular"/>
                  <a:buChar char="-"/>
                </a:pPr>
                <a:endParaRPr lang="en-US" sz="28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78D796-9722-F644-8C47-9CA42B0488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968" y="872476"/>
                <a:ext cx="11569031" cy="1335900"/>
              </a:xfrm>
              <a:blipFill>
                <a:blip r:embed="rId3"/>
                <a:stretch>
                  <a:fillRect l="-1095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41BAC70-A088-2048-8D75-DF8053922785}"/>
                  </a:ext>
                </a:extLst>
              </p:cNvPr>
              <p:cNvSpPr/>
              <p:nvPr/>
            </p:nvSpPr>
            <p:spPr>
              <a:xfrm>
                <a:off x="596231" y="1823188"/>
                <a:ext cx="2839432" cy="932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41BAC70-A088-2048-8D75-DF80539227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31" y="1823188"/>
                <a:ext cx="2839432" cy="932884"/>
              </a:xfrm>
              <a:prstGeom prst="rect">
                <a:avLst/>
              </a:prstGeom>
              <a:blipFill>
                <a:blip r:embed="rId4"/>
                <a:stretch>
                  <a:fillRect l="-889" t="-106849" b="-158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2648B69-0B3C-8140-A2A7-46EE38BF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431698" y="1433783"/>
            <a:ext cx="2348147" cy="22799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A86FC-A11E-8E44-823B-995AF3D1C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4730" y="3749645"/>
            <a:ext cx="182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www.pngall.com/baby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  <p:grpSp>
        <p:nvGrpSpPr>
          <p:cNvPr id="8" name="Group 7" descr="Long computation of expectation">
            <a:extLst>
              <a:ext uri="{FF2B5EF4-FFF2-40B4-BE49-F238E27FC236}">
                <a16:creationId xmlns:a16="http://schemas.microsoft.com/office/drawing/2014/main" id="{469CC149-7D68-CF4A-8411-253A9E8AC8B1}"/>
              </a:ext>
            </a:extLst>
          </p:cNvPr>
          <p:cNvGrpSpPr/>
          <p:nvPr/>
        </p:nvGrpSpPr>
        <p:grpSpPr>
          <a:xfrm>
            <a:off x="1140516" y="1839648"/>
            <a:ext cx="8291182" cy="5034228"/>
            <a:chOff x="1140516" y="1839648"/>
            <a:chExt cx="8291182" cy="5034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980EB80-36FB-794E-996E-36FA0091E2A7}"/>
                    </a:ext>
                  </a:extLst>
                </p:cNvPr>
                <p:cNvSpPr/>
                <p:nvPr/>
              </p:nvSpPr>
              <p:spPr>
                <a:xfrm>
                  <a:off x="1140517" y="2747924"/>
                  <a:ext cx="3982629" cy="93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980EB80-36FB-794E-996E-36FA0091E2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517" y="2747924"/>
                  <a:ext cx="3982629" cy="932884"/>
                </a:xfrm>
                <a:prstGeom prst="rect">
                  <a:avLst/>
                </a:prstGeom>
                <a:blipFill>
                  <a:blip r:embed="rId8"/>
                  <a:stretch>
                    <a:fillRect l="-14968" t="-104054" b="-1567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B5E6871-F13D-4E4B-BA33-9FF2A32C77F9}"/>
                    </a:ext>
                  </a:extLst>
                </p:cNvPr>
                <p:cNvSpPr/>
                <p:nvPr/>
              </p:nvSpPr>
              <p:spPr>
                <a:xfrm>
                  <a:off x="5123146" y="2747924"/>
                  <a:ext cx="4308552" cy="93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−1)!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B5E6871-F13D-4E4B-BA33-9FF2A32C77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3146" y="2747924"/>
                  <a:ext cx="4308552" cy="932884"/>
                </a:xfrm>
                <a:prstGeom prst="rect">
                  <a:avLst/>
                </a:prstGeom>
                <a:blipFill>
                  <a:blip r:embed="rId9"/>
                  <a:stretch>
                    <a:fillRect l="-13783" t="-104054" b="-1567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7462B79-F4A0-1E44-9A4D-4634B687E956}"/>
                    </a:ext>
                  </a:extLst>
                </p:cNvPr>
                <p:cNvSpPr/>
                <p:nvPr/>
              </p:nvSpPr>
              <p:spPr>
                <a:xfrm>
                  <a:off x="1140517" y="3796036"/>
                  <a:ext cx="4889865" cy="93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𝑛𝑝</m:t>
                        </m:r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−1)!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−1)!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7462B79-F4A0-1E44-9A4D-4634B687E9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517" y="3796036"/>
                  <a:ext cx="4889865" cy="932884"/>
                </a:xfrm>
                <a:prstGeom prst="rect">
                  <a:avLst/>
                </a:prstGeom>
                <a:blipFill>
                  <a:blip r:embed="rId10"/>
                  <a:stretch>
                    <a:fillRect l="-5440" t="-102703" b="-1567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AA79309-D585-9840-9684-09BAC17C5857}"/>
                    </a:ext>
                  </a:extLst>
                </p:cNvPr>
                <p:cNvSpPr/>
                <p:nvPr/>
              </p:nvSpPr>
              <p:spPr>
                <a:xfrm>
                  <a:off x="1140517" y="4844148"/>
                  <a:ext cx="4837863" cy="9572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𝑛𝑝</m:t>
                        </m:r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−1)!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−1)−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AA79309-D585-9840-9684-09BAC17C58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517" y="4844148"/>
                  <a:ext cx="4837863" cy="957250"/>
                </a:xfrm>
                <a:prstGeom prst="rect">
                  <a:avLst/>
                </a:prstGeom>
                <a:blipFill>
                  <a:blip r:embed="rId11"/>
                  <a:stretch>
                    <a:fillRect l="-5497" t="-96104" b="-1506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986205E-04FC-0A4C-BC1E-8B20DB65A801}"/>
                    </a:ext>
                  </a:extLst>
                </p:cNvPr>
                <p:cNvSpPr/>
                <p:nvPr/>
              </p:nvSpPr>
              <p:spPr>
                <a:xfrm>
                  <a:off x="1140516" y="5916626"/>
                  <a:ext cx="8169224" cy="9572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𝑛𝑝</m:t>
                        </m:r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−1)−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𝑛𝑝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𝑛𝑝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⋅1=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𝑛𝑝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986205E-04FC-0A4C-BC1E-8B20DB65A8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516" y="5916626"/>
                  <a:ext cx="8169224" cy="957250"/>
                </a:xfrm>
                <a:prstGeom prst="rect">
                  <a:avLst/>
                </a:prstGeom>
                <a:blipFill>
                  <a:blip r:embed="rId12"/>
                  <a:stretch>
                    <a:fillRect l="-3261" t="-97368" b="-15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6B812C95-12EC-FF43-9C61-B0B31D4D1F0D}"/>
                    </a:ext>
                  </a:extLst>
                </p:cNvPr>
                <p:cNvSpPr/>
                <p:nvPr/>
              </p:nvSpPr>
              <p:spPr>
                <a:xfrm>
                  <a:off x="3338553" y="1839648"/>
                  <a:ext cx="3171381" cy="93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6B812C95-12EC-FF43-9C61-B0B31D4D1F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8553" y="1839648"/>
                  <a:ext cx="3171381" cy="932884"/>
                </a:xfrm>
                <a:prstGeom prst="rect">
                  <a:avLst/>
                </a:prstGeom>
                <a:blipFill>
                  <a:blip r:embed="rId13"/>
                  <a:stretch>
                    <a:fillRect l="-17530" t="-102703" b="-1567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FF890F2-8C6F-1249-B704-07879BE0AA48}"/>
              </a:ext>
            </a:extLst>
          </p:cNvPr>
          <p:cNvSpPr txBox="1"/>
          <p:nvPr/>
        </p:nvSpPr>
        <p:spPr>
          <a:xfrm>
            <a:off x="7643526" y="4379701"/>
            <a:ext cx="434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Can we solve it more elegantly, </a:t>
            </a:r>
            <a:r>
              <a:rPr lang="en-US" sz="360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p</a:t>
            </a:r>
            <a:r>
              <a:rPr lang="en-US" sz="3600" b="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lease</a:t>
            </a:r>
            <a:r>
              <a:rPr lang="en-US" sz="360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?</a:t>
            </a:r>
            <a:r>
              <a:rPr lang="en-US" sz="3600" b="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3396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Expectation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Linearity of Expectation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Indicator Random Variables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88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95688-30CC-8940-AE15-B25DB5D8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EF2452C-03C2-B140-9EB2-DF5E98A3B8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52940"/>
                <a:ext cx="10972800" cy="1834156"/>
              </a:xfrm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For </a:t>
                </a:r>
                <a:r>
                  <a:rPr lang="en-US" sz="2800" dirty="0">
                    <a:solidFill>
                      <a:srgbClr val="C00000"/>
                    </a:solidFill>
                  </a:rPr>
                  <a:t>any</a:t>
                </a:r>
                <a:r>
                  <a:rPr lang="en-US" sz="2800" dirty="0"/>
                  <a:t> two random variables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i="1" dirty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𝑐𝑜𝑛𝑑𝑖𝑡𝑖𝑜𝑛𝑠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𝑤h𝑎𝑡𝑠𝑜𝑒𝑣𝑒𝑟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𝑟𝑎𝑛𝑑𝑜𝑚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𝑣𝑎𝑟𝑖𝑎𝑏𝑙𝑒𝑠</m:t>
                    </m:r>
                  </m:oMath>
                </a14:m>
                <a:r>
                  <a:rPr lang="en-US" sz="2000" i="1" dirty="0">
                    <a:solidFill>
                      <a:srgbClr val="7030A0"/>
                    </a:solidFill>
                  </a:rPr>
                  <a:t>)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.  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EF2452C-03C2-B140-9EB2-DF5E98A3B8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52940"/>
                <a:ext cx="10972800" cy="1834156"/>
              </a:xfrm>
              <a:blipFill>
                <a:blip r:embed="rId2"/>
                <a:stretch>
                  <a:fillRect l="-231" b="-685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EA07E2-E10F-2B45-B39C-CD63920ACFAB}"/>
                  </a:ext>
                </a:extLst>
              </p:cNvPr>
              <p:cNvSpPr txBox="1"/>
              <p:nvPr/>
            </p:nvSpPr>
            <p:spPr>
              <a:xfrm>
                <a:off x="609600" y="3429000"/>
                <a:ext cx="10972800" cy="110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Or, more generally: </a:t>
                </a:r>
                <a:r>
                  <a:rPr lang="en-US" sz="2800" dirty="0"/>
                  <a:t>For any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. 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EA07E2-E10F-2B45-B39C-CD63920AC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29000"/>
                <a:ext cx="10972800" cy="1101648"/>
              </a:xfrm>
              <a:prstGeom prst="rect">
                <a:avLst/>
              </a:prstGeom>
              <a:blipFill>
                <a:blip r:embed="rId3"/>
                <a:stretch>
                  <a:fillRect l="-1272" t="-6897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780B4EF-A4E3-444E-BDB9-73E9BC09D964}"/>
                  </a:ext>
                </a:extLst>
              </p:cNvPr>
              <p:cNvSpPr/>
              <p:nvPr/>
            </p:nvSpPr>
            <p:spPr>
              <a:xfrm>
                <a:off x="609600" y="4763555"/>
                <a:ext cx="10972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Because: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780B4EF-A4E3-444E-BDB9-73E9BC09D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763555"/>
                <a:ext cx="10972800" cy="523220"/>
              </a:xfrm>
              <a:prstGeom prst="rect">
                <a:avLst/>
              </a:prstGeom>
              <a:blipFill>
                <a:blip r:embed="rId4"/>
                <a:stretch>
                  <a:fillRect l="-1272"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3F15EC-F658-BA44-982D-B4D51CD96577}"/>
                  </a:ext>
                </a:extLst>
              </p:cNvPr>
              <p:cNvSpPr/>
              <p:nvPr/>
            </p:nvSpPr>
            <p:spPr>
              <a:xfrm>
                <a:off x="4492466" y="5325897"/>
                <a:ext cx="546271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]+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]=…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3F15EC-F658-BA44-982D-B4D51CD965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466" y="5325897"/>
                <a:ext cx="5462713" cy="523220"/>
              </a:xfrm>
              <a:prstGeom prst="rect">
                <a:avLst/>
              </a:prstGeom>
              <a:blipFill>
                <a:blip r:embed="rId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97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37F92-FDA9-2A49-8BFD-2D75C6F6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12" y="69944"/>
            <a:ext cx="10972800" cy="878301"/>
          </a:xfrm>
        </p:spPr>
        <p:txBody>
          <a:bodyPr/>
          <a:lstStyle/>
          <a:p>
            <a:r>
              <a:rPr lang="en-US" dirty="0"/>
              <a:t>Where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2624A-D371-C749-B80F-60ADF0340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03188"/>
            <a:ext cx="6714931" cy="26258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Last Class:</a:t>
            </a:r>
          </a:p>
          <a:p>
            <a:r>
              <a:rPr lang="en-US" dirty="0"/>
              <a:t>Random Variables</a:t>
            </a:r>
          </a:p>
          <a:p>
            <a:r>
              <a:rPr lang="en-US" dirty="0"/>
              <a:t>Probability Mass Function (PMF)</a:t>
            </a:r>
          </a:p>
          <a:p>
            <a:r>
              <a:rPr lang="en-US" dirty="0"/>
              <a:t>Cumulative Distribution Function (CDF)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D9A6E6-0010-F642-9AC9-33F05B7C1809}"/>
              </a:ext>
            </a:extLst>
          </p:cNvPr>
          <p:cNvSpPr txBox="1">
            <a:spLocks/>
          </p:cNvSpPr>
          <p:nvPr/>
        </p:nvSpPr>
        <p:spPr>
          <a:xfrm>
            <a:off x="689611" y="3723092"/>
            <a:ext cx="10972800" cy="2331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0070C0"/>
                </a:solidFill>
              </a:rPr>
              <a:t>Today:</a:t>
            </a:r>
          </a:p>
          <a:p>
            <a:r>
              <a:rPr lang="en-US" dirty="0"/>
              <a:t>Recap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Expectation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Linearity of Expectation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Indicator Random Variables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E83195-76B5-C54A-AEF0-E333F933A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92801" y="0"/>
            <a:ext cx="5193792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77EF9E-C348-D94C-B96A-F28A97A7A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07224" y="6606221"/>
            <a:ext cx="2885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commons.wikimedia.org/wiki/File:Vertiefte_Regung_(Deepened_Impulse)_by_Wassily_Kandinsky,_1928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80ED973-51D0-6A4A-A5CF-06FE5271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380117" y="6208021"/>
            <a:ext cx="1944414" cy="79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sz="2400" dirty="0"/>
              <a:t>Kandinsky</a:t>
            </a:r>
          </a:p>
        </p:txBody>
      </p:sp>
    </p:spTree>
    <p:extLst>
      <p:ext uri="{BB962C8B-B14F-4D97-AF65-F5344CB8AC3E}">
        <p14:creationId xmlns:p14="http://schemas.microsoft.com/office/powerpoint/2010/main" val="118107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95688-30CC-8940-AE15-B25DB5D8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 – Proof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B35AD4-C633-214A-8641-4D6491D5CDC6}"/>
                  </a:ext>
                </a:extLst>
              </p:cNvPr>
              <p:cNvSpPr/>
              <p:nvPr/>
            </p:nvSpPr>
            <p:spPr>
              <a:xfrm>
                <a:off x="718068" y="3821638"/>
                <a:ext cx="20052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]=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B35AD4-C633-214A-8641-4D6491D5CD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68" y="3821638"/>
                <a:ext cx="2005229" cy="523220"/>
              </a:xfrm>
              <a:prstGeom prst="rect">
                <a:avLst/>
              </a:prstGeom>
              <a:blipFill>
                <a:blip r:embed="rId3"/>
                <a:stretch>
                  <a:fillRect l="-1258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0940FBF-1803-7A4B-AFFE-65EBD5DD7C0C}"/>
                  </a:ext>
                </a:extLst>
              </p:cNvPr>
              <p:cNvSpPr/>
              <p:nvPr/>
            </p:nvSpPr>
            <p:spPr>
              <a:xfrm>
                <a:off x="2564637" y="3821638"/>
                <a:ext cx="39233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0940FBF-1803-7A4B-AFFE-65EBD5DD7C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637" y="3821638"/>
                <a:ext cx="3923318" cy="523220"/>
              </a:xfrm>
              <a:prstGeom prst="rect">
                <a:avLst/>
              </a:prstGeom>
              <a:blipFill>
                <a:blip r:embed="rId4"/>
                <a:stretch>
                  <a:fillRect l="-14239" t="-123256" b="-18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91B86D2-C06F-0E48-9DDC-7BBD685F7C16}"/>
                  </a:ext>
                </a:extLst>
              </p:cNvPr>
              <p:cNvSpPr/>
              <p:nvPr/>
            </p:nvSpPr>
            <p:spPr>
              <a:xfrm>
                <a:off x="2187085" y="5213774"/>
                <a:ext cx="24845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]+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91B86D2-C06F-0E48-9DDC-7BBD685F7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5" y="5213774"/>
                <a:ext cx="2484526" cy="523220"/>
              </a:xfrm>
              <a:prstGeom prst="rect">
                <a:avLst/>
              </a:prstGeom>
              <a:blipFill>
                <a:blip r:embed="rId5"/>
                <a:stretch>
                  <a:fillRect r="-102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8868C1D-8AF0-8C4E-90E4-BA757249FD1A}"/>
                  </a:ext>
                </a:extLst>
              </p:cNvPr>
              <p:cNvSpPr/>
              <p:nvPr/>
            </p:nvSpPr>
            <p:spPr>
              <a:xfrm>
                <a:off x="2187085" y="4517706"/>
                <a:ext cx="52446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nary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8868C1D-8AF0-8C4E-90E4-BA757249F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5" y="4517706"/>
                <a:ext cx="524464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6074ADE-ED92-614D-91E3-1A5AF5F3FF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52940"/>
                <a:ext cx="10972800" cy="198188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For </a:t>
                </a:r>
                <a:r>
                  <a:rPr lang="en-US" sz="2800" dirty="0">
                    <a:solidFill>
                      <a:srgbClr val="C00000"/>
                    </a:solidFill>
                  </a:rPr>
                  <a:t>any</a:t>
                </a:r>
                <a:r>
                  <a:rPr lang="en-US" sz="2800" dirty="0"/>
                  <a:t> two random variables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800" i="1" dirty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i="1" dirty="0">
                    <a:solidFill>
                      <a:srgbClr val="7030A0"/>
                    </a:solidFill>
                  </a:rPr>
                  <a:t> do not need to be independent)</a:t>
                </a:r>
              </a:p>
              <a:p>
                <a:pPr marL="0" indent="0" algn="ctr">
                  <a:lnSpc>
                    <a:spcPct val="150000"/>
                  </a:lnSpc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.   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6074ADE-ED92-614D-91E3-1A5AF5F3F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10972800" cy="1981889"/>
              </a:xfrm>
              <a:prstGeom prst="rect">
                <a:avLst/>
              </a:prstGeom>
              <a:blipFill>
                <a:blip r:embed="rId7"/>
                <a:stretch>
                  <a:fillRect l="-231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266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DF79-24C5-F540-A956-F2F278C6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LOE to compute complicated expectations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E1C076B-BDCB-314D-9490-E7CDFD369EF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381379"/>
                <a:ext cx="11360800" cy="4453600"/>
              </a:xfrm>
            </p:spPr>
            <p:txBody>
              <a:bodyPr/>
              <a:lstStyle/>
              <a:p>
                <a:pPr marL="152396" indent="0">
                  <a:buNone/>
                </a:pPr>
                <a:r>
                  <a:rPr lang="en-US" dirty="0"/>
                  <a:t>Often boils down to the following three steps:</a:t>
                </a:r>
              </a:p>
              <a:p>
                <a:pPr marL="152396" indent="0">
                  <a:buNone/>
                </a:pPr>
                <a:endParaRPr lang="en-US" dirty="0"/>
              </a:p>
              <a:p>
                <a:r>
                  <a:rPr lang="en-US" sz="2800" u="sng" dirty="0">
                    <a:solidFill>
                      <a:srgbClr val="0070C0"/>
                    </a:solidFill>
                  </a:rPr>
                  <a:t>Decompose: </a:t>
                </a:r>
                <a:r>
                  <a:rPr lang="en-US" sz="2800" dirty="0"/>
                  <a:t>Finding the right way to decompose the random variable into sum of simple random variables </a:t>
                </a:r>
              </a:p>
              <a:p>
                <a:pPr marL="152396" indent="0">
                  <a:buNone/>
                </a:pPr>
                <a:r>
                  <a:rPr lang="en-US" dirty="0"/>
                  <a:t>								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sz="2800" u="sng" dirty="0">
                    <a:solidFill>
                      <a:srgbClr val="0070C0"/>
                    </a:solidFill>
                  </a:rPr>
                  <a:t>LOE: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Apply linearity of expectation</a:t>
                </a:r>
                <a:r>
                  <a:rPr lang="en-US" dirty="0"/>
                  <a:t>.</a:t>
                </a:r>
              </a:p>
              <a:p>
                <a:pPr marL="152396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						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.   </a:t>
                </a:r>
                <a:endParaRPr lang="en-US" dirty="0"/>
              </a:p>
              <a:p>
                <a:r>
                  <a:rPr lang="en-US" sz="2800" u="sng" dirty="0">
                    <a:solidFill>
                      <a:srgbClr val="0070C0"/>
                    </a:solidFill>
                  </a:rPr>
                  <a:t>Conquer: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Compute the expectation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Often,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b="1" dirty="0">
                    <a:solidFill>
                      <a:srgbClr val="7030A0"/>
                    </a:solidFill>
                  </a:rPr>
                  <a:t>indicator</a:t>
                </a:r>
                <a:r>
                  <a:rPr lang="en-US" dirty="0"/>
                  <a:t> (0/1) random variables.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E1C076B-BDCB-314D-9490-E7CDFD369E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381379"/>
                <a:ext cx="11360800" cy="4453600"/>
              </a:xfrm>
              <a:blipFill>
                <a:blip r:embed="rId2"/>
                <a:stretch>
                  <a:fillRect t="-568" r="-781" b="-1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944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B62C2-D0E7-7B41-AECA-7D9483AD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 random variables – 0/1 valued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C243F2F-8926-D442-A5A2-75D7E0685154}"/>
                  </a:ext>
                </a:extLst>
              </p:cNvPr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568325" y="1638300"/>
                <a:ext cx="11623675" cy="4452938"/>
              </a:xfrm>
            </p:spPr>
            <p:txBody>
              <a:bodyPr/>
              <a:lstStyle/>
              <a:p>
                <a:pPr marL="152396" indent="0">
                  <a:buNone/>
                </a:pPr>
                <a:r>
                  <a:rPr lang="en-US" sz="2800" dirty="0"/>
                  <a:t>For any event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, can define the </a:t>
                </a:r>
                <a:r>
                  <a:rPr lang="en-US" sz="2800" dirty="0">
                    <a:solidFill>
                      <a:srgbClr val="C00000"/>
                    </a:solidFill>
                  </a:rPr>
                  <a:t>indicator</a:t>
                </a:r>
                <a:r>
                  <a:rPr lang="en-US" sz="2800" dirty="0"/>
                  <a:t>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   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event</m:t>
                            </m:r>
                            <m: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occurs</m:t>
                            </m:r>
                            <m: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event</m:t>
                            </m:r>
                            <m: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does</m:t>
                            </m:r>
                            <m: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not</m:t>
                            </m:r>
                            <m: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occur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C243F2F-8926-D442-A5A2-75D7E06851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68325" y="1638300"/>
                <a:ext cx="11623675" cy="4452938"/>
              </a:xfrm>
              <a:blipFill>
                <a:blip r:embed="rId3"/>
                <a:stretch>
                  <a:fillRect t="-38746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 descr="Picture showing what an indicator random variable for event A is."/>
          <p:cNvGrpSpPr/>
          <p:nvPr/>
        </p:nvGrpSpPr>
        <p:grpSpPr>
          <a:xfrm>
            <a:off x="7648697" y="2127636"/>
            <a:ext cx="3382849" cy="1107996"/>
            <a:chOff x="7648697" y="2175122"/>
            <a:chExt cx="3382849" cy="1107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E9BAF1F-A034-2043-8B0E-06DFB3E00C7E}"/>
                    </a:ext>
                  </a:extLst>
                </p:cNvPr>
                <p:cNvSpPr txBox="1"/>
                <p:nvPr/>
              </p:nvSpPr>
              <p:spPr>
                <a:xfrm>
                  <a:off x="7648697" y="2175122"/>
                  <a:ext cx="3382849" cy="1107996"/>
                </a:xfrm>
                <a:prstGeom prst="rect">
                  <a:avLst/>
                </a:prstGeom>
                <a:noFill/>
                <a:ln>
                  <a:noFill/>
                  <a:prstDash val="dash"/>
                </a:ln>
              </p:spPr>
              <p:txBody>
                <a:bodyPr wrap="square" lIns="182880" tIns="182880" rIns="182880" bIns="18288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      </m:t>
                        </m:r>
                      </m:oMath>
                    </m:oMathPara>
                  </a14:m>
                  <a:endParaRPr lang="en-US" sz="24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0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𝐴</m:t>
                            </m:r>
                          </m:e>
                        </m:d>
                      </m:oMath>
                    </m:oMathPara>
                  </a14:m>
                  <a:endParaRPr lang="en-US" sz="2400" b="0" dirty="0" err="1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E9BAF1F-A034-2043-8B0E-06DFB3E00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8697" y="2175122"/>
                  <a:ext cx="3382849" cy="110799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7807747" y="2260879"/>
              <a:ext cx="3064748" cy="92444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12C66A1-2813-A832-BFEE-9412E45AF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4749" y="3820995"/>
            <a:ext cx="8743950" cy="2476500"/>
            <a:chOff x="985838" y="3614738"/>
            <a:chExt cx="8743950" cy="2476500"/>
          </a:xfrm>
        </p:grpSpPr>
        <p:sp>
          <p:nvSpPr>
            <p:cNvPr id="31" name="Rectangle 30" descr="PIcture showing what an indicator random variable for event A looks like"/>
            <p:cNvSpPr/>
            <p:nvPr/>
          </p:nvSpPr>
          <p:spPr>
            <a:xfrm>
              <a:off x="985838" y="3614738"/>
              <a:ext cx="8743950" cy="247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556148" y="3986213"/>
              <a:ext cx="3187301" cy="162877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871327" y="4117429"/>
              <a:ext cx="1790243" cy="1405514"/>
              <a:chOff x="2321169" y="4420722"/>
              <a:chExt cx="2180492" cy="132667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321169" y="4472709"/>
                <a:ext cx="2180492" cy="127469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307906" y="4420722"/>
                    <a:ext cx="45057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b="0" dirty="0" err="1">
                      <a:latin typeface="Candara" panose="020E0502030303020204" pitchFamily="34" charset="0"/>
                      <a:ea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7906" y="4420722"/>
                    <a:ext cx="450572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918" r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171287" y="4768581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3901440" y="436758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4176713" y="467714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2608860" y="4554095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2292571" y="5009181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2874073" y="5194294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810000" y="51698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506781" y="4459028"/>
                  <a:ext cx="4603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Ω</m:t>
                        </m:r>
                      </m:oMath>
                    </m:oMathPara>
                  </a14:m>
                  <a:endParaRPr lang="en-US" sz="2400" b="0" dirty="0">
                    <a:solidFill>
                      <a:schemeClr val="accent6">
                        <a:lumMod val="50000"/>
                      </a:schemeClr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781" y="4459028"/>
                  <a:ext cx="460382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/>
            <p:cNvSpPr/>
            <p:nvPr/>
          </p:nvSpPr>
          <p:spPr>
            <a:xfrm>
              <a:off x="7714695" y="3799844"/>
              <a:ext cx="1167122" cy="178580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 flipV="1">
              <a:off x="8198168" y="4277661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8229600" y="493776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06666" y="396932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b="0" dirty="0">
                  <a:solidFill>
                    <a:srgbClr val="0070C0"/>
                  </a:solidFill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06666" y="458397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b="0" dirty="0">
                  <a:ea typeface="Helvetica" charset="0"/>
                  <a:cs typeface="Helvetica" charset="0"/>
                </a:rPr>
                <a:t>0</a:t>
              </a:r>
            </a:p>
          </p:txBody>
        </p:sp>
        <p:cxnSp>
          <p:nvCxnSpPr>
            <p:cNvPr id="40" name="Straight Arrow Connector 39"/>
            <p:cNvCxnSpPr>
              <a:stCxn id="23" idx="6"/>
              <a:endCxn id="36" idx="2"/>
            </p:cNvCxnSpPr>
            <p:nvPr/>
          </p:nvCxnSpPr>
          <p:spPr>
            <a:xfrm>
              <a:off x="4268153" y="4722861"/>
              <a:ext cx="3961447" cy="26061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8" idx="6"/>
              <a:endCxn id="36" idx="2"/>
            </p:cNvCxnSpPr>
            <p:nvPr/>
          </p:nvCxnSpPr>
          <p:spPr>
            <a:xfrm flipV="1">
              <a:off x="3901440" y="4983480"/>
              <a:ext cx="4328160" cy="232117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3964775" y="4426036"/>
              <a:ext cx="4310459" cy="544816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21" idx="6"/>
              <a:endCxn id="34" idx="2"/>
            </p:cNvCxnSpPr>
            <p:nvPr/>
          </p:nvCxnSpPr>
          <p:spPr>
            <a:xfrm flipV="1">
              <a:off x="3262727" y="4323381"/>
              <a:ext cx="4935441" cy="490920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24" idx="6"/>
              <a:endCxn id="34" idx="2"/>
            </p:cNvCxnSpPr>
            <p:nvPr/>
          </p:nvCxnSpPr>
          <p:spPr>
            <a:xfrm flipV="1">
              <a:off x="2700300" y="4323381"/>
              <a:ext cx="5497868" cy="276434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25" idx="6"/>
            </p:cNvCxnSpPr>
            <p:nvPr/>
          </p:nvCxnSpPr>
          <p:spPr>
            <a:xfrm flipV="1">
              <a:off x="2384011" y="4342263"/>
              <a:ext cx="5814157" cy="712638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26" idx="6"/>
              <a:endCxn id="34" idx="2"/>
            </p:cNvCxnSpPr>
            <p:nvPr/>
          </p:nvCxnSpPr>
          <p:spPr>
            <a:xfrm flipV="1">
              <a:off x="2965513" y="4323381"/>
              <a:ext cx="5232655" cy="916633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2069111" y="4342263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7030A0"/>
                  </a:solidFill>
                  <a:ea typeface="Helvetica" charset="0"/>
                  <a:cs typeface="Helvetica" charset="0"/>
                </a:rPr>
                <a:t>0.05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875400" y="476499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7030A0"/>
                  </a:solidFill>
                  <a:ea typeface="Helvetica" charset="0"/>
                  <a:cs typeface="Helvetica" charset="0"/>
                </a:rPr>
                <a:t>0.3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470179" y="511773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7030A0"/>
                  </a:solidFill>
                  <a:ea typeface="Helvetica" charset="0"/>
                  <a:cs typeface="Helvetica" charset="0"/>
                </a:rPr>
                <a:t>0.2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887838" y="459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7030A0"/>
                  </a:solidFill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377461" y="4111877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7030A0"/>
                  </a:solidFill>
                  <a:ea typeface="Helvetica" charset="0"/>
                  <a:cs typeface="Helvetica" charset="0"/>
                </a:rPr>
                <a:t>0.05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742815" y="447029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7030A0"/>
                  </a:solidFill>
                  <a:ea typeface="Helvetica" charset="0"/>
                  <a:cs typeface="Helvetica" charset="0"/>
                </a:rPr>
                <a:t>0.1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486335" y="521631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7030A0"/>
                  </a:solidFill>
                  <a:ea typeface="Helvetica" charset="0"/>
                  <a:cs typeface="Helvetica" charset="0"/>
                </a:rPr>
                <a:t>0.3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799591" y="3929632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7030A0"/>
                  </a:solidFill>
                  <a:ea typeface="Helvetica" charset="0"/>
                  <a:cs typeface="Helvetica" charset="0"/>
                </a:rPr>
                <a:t>0.55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826252" y="4588823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7030A0"/>
                  </a:solidFill>
                  <a:ea typeface="Helvetica" charset="0"/>
                  <a:cs typeface="Helvetica" charset="0"/>
                </a:rPr>
                <a:t>0.45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8094702" y="5090996"/>
                  <a:ext cx="4812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ℝ</m:t>
                        </m:r>
                      </m:oMath>
                    </m:oMathPara>
                  </a14:m>
                  <a:endParaRPr lang="en-US" sz="2400" b="0" dirty="0" err="1">
                    <a:solidFill>
                      <a:schemeClr val="accent3">
                        <a:lumMod val="50000"/>
                      </a:schemeClr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4702" y="5090996"/>
                  <a:ext cx="48122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4926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17A42-9901-73AF-D3C4-E5FD3C8D2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F0E7853-724F-61F8-A885-6E82DBA8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</p:spPr>
        <p:txBody>
          <a:bodyPr/>
          <a:lstStyle/>
          <a:p>
            <a:r>
              <a:rPr lang="en-US" dirty="0"/>
              <a:t>Back to our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18C5A86C-25DB-DB65-0A33-2893093744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2968" y="872476"/>
                <a:ext cx="11569031" cy="13359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We flip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coins, each toss independent; heads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800" b="0" i="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/>
                  <a:t> is the number of heads, what is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?   </a:t>
                </a:r>
              </a:p>
              <a:p>
                <a:pPr>
                  <a:buFont typeface="System Font Regular"/>
                  <a:buChar char="-"/>
                </a:pPr>
                <a:endParaRPr lang="en-US" sz="28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18C5A86C-25DB-DB65-0A33-2893093744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968" y="872476"/>
                <a:ext cx="11569031" cy="1335900"/>
              </a:xfrm>
              <a:blipFill>
                <a:blip r:embed="rId3"/>
                <a:stretch>
                  <a:fillRect l="-1095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C178F50-F1F9-5BFD-9A17-B28E3B7EF1DD}"/>
                  </a:ext>
                </a:extLst>
              </p:cNvPr>
              <p:cNvSpPr/>
              <p:nvPr/>
            </p:nvSpPr>
            <p:spPr>
              <a:xfrm>
                <a:off x="596231" y="1823188"/>
                <a:ext cx="2839432" cy="932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41BAC70-A088-2048-8D75-DF80539227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31" y="1823188"/>
                <a:ext cx="2839432" cy="932884"/>
              </a:xfrm>
              <a:prstGeom prst="rect">
                <a:avLst/>
              </a:prstGeom>
              <a:blipFill>
                <a:blip r:embed="rId4"/>
                <a:stretch>
                  <a:fillRect l="-889" t="-106849" b="-158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ECD05C3-83A1-7426-1BBD-9CF0F9B38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431698" y="1433783"/>
            <a:ext cx="2348147" cy="22799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DF111F-A3C4-040C-4B3B-CC00270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4730" y="3749645"/>
            <a:ext cx="182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www.pngall.com/baby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  <p:grpSp>
        <p:nvGrpSpPr>
          <p:cNvPr id="8" name="Group 7" descr="Long computation of expectation">
            <a:extLst>
              <a:ext uri="{FF2B5EF4-FFF2-40B4-BE49-F238E27FC236}">
                <a16:creationId xmlns:a16="http://schemas.microsoft.com/office/drawing/2014/main" id="{7AE53DA9-E878-F032-9414-0747683E8BAB}"/>
              </a:ext>
            </a:extLst>
          </p:cNvPr>
          <p:cNvGrpSpPr/>
          <p:nvPr/>
        </p:nvGrpSpPr>
        <p:grpSpPr>
          <a:xfrm>
            <a:off x="1140516" y="1839648"/>
            <a:ext cx="8291182" cy="5034228"/>
            <a:chOff x="1140516" y="1839648"/>
            <a:chExt cx="8291182" cy="5034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D9F3D36-50CC-9BB2-3A87-758B7693137D}"/>
                    </a:ext>
                  </a:extLst>
                </p:cNvPr>
                <p:cNvSpPr/>
                <p:nvPr/>
              </p:nvSpPr>
              <p:spPr>
                <a:xfrm>
                  <a:off x="1140517" y="2747924"/>
                  <a:ext cx="3982629" cy="93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980EB80-36FB-794E-996E-36FA0091E2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517" y="2747924"/>
                  <a:ext cx="3982629" cy="932884"/>
                </a:xfrm>
                <a:prstGeom prst="rect">
                  <a:avLst/>
                </a:prstGeom>
                <a:blipFill>
                  <a:blip r:embed="rId8"/>
                  <a:stretch>
                    <a:fillRect l="-14968" t="-104054" b="-1567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A519305-2008-1686-BDEF-3EF0327D0627}"/>
                    </a:ext>
                  </a:extLst>
                </p:cNvPr>
                <p:cNvSpPr/>
                <p:nvPr/>
              </p:nvSpPr>
              <p:spPr>
                <a:xfrm>
                  <a:off x="5123146" y="2747924"/>
                  <a:ext cx="4308552" cy="93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−1)!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B5E6871-F13D-4E4B-BA33-9FF2A32C77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3146" y="2747924"/>
                  <a:ext cx="4308552" cy="932884"/>
                </a:xfrm>
                <a:prstGeom prst="rect">
                  <a:avLst/>
                </a:prstGeom>
                <a:blipFill>
                  <a:blip r:embed="rId9"/>
                  <a:stretch>
                    <a:fillRect l="-13783" t="-104054" b="-1567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79A94AC-FB42-691D-5B59-631995726436}"/>
                    </a:ext>
                  </a:extLst>
                </p:cNvPr>
                <p:cNvSpPr/>
                <p:nvPr/>
              </p:nvSpPr>
              <p:spPr>
                <a:xfrm>
                  <a:off x="1140517" y="3796036"/>
                  <a:ext cx="4889865" cy="93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𝑛𝑝</m:t>
                        </m:r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−1)!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−1)!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7462B79-F4A0-1E44-9A4D-4634B687E9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517" y="3796036"/>
                  <a:ext cx="4889865" cy="932884"/>
                </a:xfrm>
                <a:prstGeom prst="rect">
                  <a:avLst/>
                </a:prstGeom>
                <a:blipFill>
                  <a:blip r:embed="rId10"/>
                  <a:stretch>
                    <a:fillRect l="-5440" t="-102703" b="-1567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63E9CF4-2FB3-C5FE-BDED-52CA1544368D}"/>
                    </a:ext>
                  </a:extLst>
                </p:cNvPr>
                <p:cNvSpPr/>
                <p:nvPr/>
              </p:nvSpPr>
              <p:spPr>
                <a:xfrm>
                  <a:off x="1140517" y="4844148"/>
                  <a:ext cx="4837863" cy="9572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𝑛𝑝</m:t>
                        </m:r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−1)!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−1)−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AA79309-D585-9840-9684-09BAC17C58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517" y="4844148"/>
                  <a:ext cx="4837863" cy="957250"/>
                </a:xfrm>
                <a:prstGeom prst="rect">
                  <a:avLst/>
                </a:prstGeom>
                <a:blipFill>
                  <a:blip r:embed="rId11"/>
                  <a:stretch>
                    <a:fillRect l="-5497" t="-96104" b="-1506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870A964-9E85-30DC-ECFA-543DDE9105EA}"/>
                    </a:ext>
                  </a:extLst>
                </p:cNvPr>
                <p:cNvSpPr/>
                <p:nvPr/>
              </p:nvSpPr>
              <p:spPr>
                <a:xfrm>
                  <a:off x="1140516" y="5916626"/>
                  <a:ext cx="8169224" cy="9572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𝑛𝑝</m:t>
                        </m:r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−1)−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𝑛𝑝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𝑛𝑝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⋅1=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𝑛𝑝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986205E-04FC-0A4C-BC1E-8B20DB65A8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516" y="5916626"/>
                  <a:ext cx="8169224" cy="957250"/>
                </a:xfrm>
                <a:prstGeom prst="rect">
                  <a:avLst/>
                </a:prstGeom>
                <a:blipFill>
                  <a:blip r:embed="rId12"/>
                  <a:stretch>
                    <a:fillRect l="-3261" t="-97368" b="-15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91BA5FC-50A0-E7C0-23A3-5479E92B7CBC}"/>
                    </a:ext>
                  </a:extLst>
                </p:cNvPr>
                <p:cNvSpPr/>
                <p:nvPr/>
              </p:nvSpPr>
              <p:spPr>
                <a:xfrm>
                  <a:off x="3338553" y="1839648"/>
                  <a:ext cx="3171381" cy="93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6B812C95-12EC-FF43-9C61-B0B31D4D1F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8553" y="1839648"/>
                  <a:ext cx="3171381" cy="932884"/>
                </a:xfrm>
                <a:prstGeom prst="rect">
                  <a:avLst/>
                </a:prstGeom>
                <a:blipFill>
                  <a:blip r:embed="rId13"/>
                  <a:stretch>
                    <a:fillRect l="-17530" t="-102703" b="-1567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E7C229B-3E4C-72CC-24A9-39CC56ACE1F1}"/>
              </a:ext>
            </a:extLst>
          </p:cNvPr>
          <p:cNvSpPr txBox="1"/>
          <p:nvPr/>
        </p:nvSpPr>
        <p:spPr>
          <a:xfrm>
            <a:off x="7643526" y="4379701"/>
            <a:ext cx="434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Can we solve it more elegantly, </a:t>
            </a:r>
            <a:r>
              <a:rPr lang="en-US" sz="360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p</a:t>
            </a:r>
            <a:r>
              <a:rPr lang="en-US" sz="3600" b="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lease</a:t>
            </a:r>
            <a:r>
              <a:rPr lang="en-US" sz="360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?</a:t>
            </a:r>
            <a:r>
              <a:rPr lang="en-US" sz="3600" b="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6957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DF79-24C5-F540-A956-F2F278C6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complicated expectations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E1C076B-BDCB-314D-9490-E7CDFD369EF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381379"/>
                <a:ext cx="11360800" cy="4453600"/>
              </a:xfrm>
            </p:spPr>
            <p:txBody>
              <a:bodyPr/>
              <a:lstStyle/>
              <a:p>
                <a:pPr marL="152396" indent="0">
                  <a:buNone/>
                </a:pPr>
                <a:r>
                  <a:rPr lang="en-US" dirty="0"/>
                  <a:t>Often boils down to the following three steps:</a:t>
                </a:r>
              </a:p>
              <a:p>
                <a:pPr marL="152396" indent="0">
                  <a:buNone/>
                </a:pPr>
                <a:endParaRPr lang="en-US" dirty="0"/>
              </a:p>
              <a:p>
                <a:r>
                  <a:rPr lang="en-US" sz="2800" u="sng" dirty="0">
                    <a:solidFill>
                      <a:srgbClr val="0070C0"/>
                    </a:solidFill>
                  </a:rPr>
                  <a:t>Decompose: </a:t>
                </a:r>
                <a:r>
                  <a:rPr lang="en-US" sz="2800" dirty="0"/>
                  <a:t>Finding the right way to decompose the random variable into sum of simple random variables </a:t>
                </a:r>
              </a:p>
              <a:p>
                <a:pPr marL="152396" indent="0">
                  <a:buNone/>
                </a:pPr>
                <a:r>
                  <a:rPr lang="en-US" dirty="0"/>
                  <a:t>								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sz="2800" u="sng" dirty="0">
                    <a:solidFill>
                      <a:srgbClr val="0070C0"/>
                    </a:solidFill>
                  </a:rPr>
                  <a:t>LOE: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Apply linearity of expectation</a:t>
                </a:r>
                <a:r>
                  <a:rPr lang="en-US" dirty="0"/>
                  <a:t>.</a:t>
                </a:r>
              </a:p>
              <a:p>
                <a:pPr marL="152396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						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.   </a:t>
                </a:r>
                <a:endParaRPr lang="en-US" dirty="0"/>
              </a:p>
              <a:p>
                <a:r>
                  <a:rPr lang="en-US" sz="2800" u="sng" dirty="0">
                    <a:solidFill>
                      <a:srgbClr val="0070C0"/>
                    </a:solidFill>
                  </a:rPr>
                  <a:t>Conquer: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Compute the expectation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Often,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7030A0"/>
                    </a:solidFill>
                  </a:rPr>
                  <a:t>indicator</a:t>
                </a:r>
                <a:r>
                  <a:rPr lang="en-US" dirty="0"/>
                  <a:t> (0/1) random variables.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E1C076B-BDCB-314D-9490-E7CDFD369E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381379"/>
                <a:ext cx="11360800" cy="4453600"/>
              </a:xfrm>
              <a:blipFill>
                <a:blip r:embed="rId2"/>
                <a:stretch>
                  <a:fillRect t="-568" r="-781" b="-1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097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16F7A-D476-244A-8CC8-9D5C3F81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 Random Variables for Counting Heads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4A3D4D-9763-F24C-B50B-C2E5D599C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82180"/>
                <a:ext cx="11482316" cy="52788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We flip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coins, each toss independent, comes up heads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 is the number of heads, what is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   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sz="2800" b="0" i="0" baseline="3000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coin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&amp;0,  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sz="2800" baseline="300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coin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tails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.   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4A3D4D-9763-F24C-B50B-C2E5D599C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82180"/>
                <a:ext cx="11482316" cy="5278863"/>
              </a:xfrm>
              <a:blipFill>
                <a:blip r:embed="rId3"/>
                <a:stretch>
                  <a:fillRect l="-7514" t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1">
                <a:extLst>
                  <a:ext uri="{FF2B5EF4-FFF2-40B4-BE49-F238E27FC236}">
                    <a16:creationId xmlns:a16="http://schemas.microsoft.com/office/drawing/2014/main" id="{A69CCF35-C988-D356-C7F0-FDA1DBC596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9398736"/>
                  </p:ext>
                </p:extLst>
              </p:nvPr>
            </p:nvGraphicFramePr>
            <p:xfrm>
              <a:off x="609600" y="3429000"/>
              <a:ext cx="5386316" cy="33368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4980">
                      <a:extLst>
                        <a:ext uri="{9D8B030D-6E8A-4147-A177-3AD203B41FA5}">
                          <a16:colId xmlns:a16="http://schemas.microsoft.com/office/drawing/2014/main" val="2785717836"/>
                        </a:ext>
                      </a:extLst>
                    </a:gridCol>
                    <a:gridCol w="992667">
                      <a:extLst>
                        <a:ext uri="{9D8B030D-6E8A-4147-A177-3AD203B41FA5}">
                          <a16:colId xmlns:a16="http://schemas.microsoft.com/office/drawing/2014/main" val="4253848534"/>
                        </a:ext>
                      </a:extLst>
                    </a:gridCol>
                    <a:gridCol w="1037786">
                      <a:extLst>
                        <a:ext uri="{9D8B030D-6E8A-4147-A177-3AD203B41FA5}">
                          <a16:colId xmlns:a16="http://schemas.microsoft.com/office/drawing/2014/main" val="1809761162"/>
                        </a:ext>
                      </a:extLst>
                    </a:gridCol>
                    <a:gridCol w="1037787">
                      <a:extLst>
                        <a:ext uri="{9D8B030D-6E8A-4147-A177-3AD203B41FA5}">
                          <a16:colId xmlns:a16="http://schemas.microsoft.com/office/drawing/2014/main" val="2662503554"/>
                        </a:ext>
                      </a:extLst>
                    </a:gridCol>
                    <a:gridCol w="1153096">
                      <a:extLst>
                        <a:ext uri="{9D8B030D-6E8A-4147-A177-3AD203B41FA5}">
                          <a16:colId xmlns:a16="http://schemas.microsoft.com/office/drawing/2014/main" val="457306565"/>
                        </a:ext>
                      </a:extLst>
                    </a:gridCol>
                  </a:tblGrid>
                  <a:tr h="37011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Outcome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57048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TTT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0671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29554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76929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47128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HTT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81173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HTH</a:t>
                          </a:r>
                        </a:p>
                      </a:txBody>
                      <a:tcPr>
                        <a:solidFill>
                          <a:srgbClr val="FEE9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</a:t>
                          </a:r>
                        </a:p>
                      </a:txBody>
                      <a:tcPr>
                        <a:solidFill>
                          <a:srgbClr val="FEE9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0</a:t>
                          </a:r>
                        </a:p>
                      </a:txBody>
                      <a:tcPr>
                        <a:solidFill>
                          <a:srgbClr val="FEE9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</a:t>
                          </a:r>
                        </a:p>
                      </a:txBody>
                      <a:tcPr>
                        <a:solidFill>
                          <a:srgbClr val="FEE9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FEE9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64415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147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702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1">
                <a:extLst>
                  <a:ext uri="{FF2B5EF4-FFF2-40B4-BE49-F238E27FC236}">
                    <a16:creationId xmlns:a16="http://schemas.microsoft.com/office/drawing/2014/main" id="{A69CCF35-C988-D356-C7F0-FDA1DBC596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9398736"/>
                  </p:ext>
                </p:extLst>
              </p:nvPr>
            </p:nvGraphicFramePr>
            <p:xfrm>
              <a:off x="609600" y="3429000"/>
              <a:ext cx="5386316" cy="33368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4980">
                      <a:extLst>
                        <a:ext uri="{9D8B030D-6E8A-4147-A177-3AD203B41FA5}">
                          <a16:colId xmlns:a16="http://schemas.microsoft.com/office/drawing/2014/main" val="2785717836"/>
                        </a:ext>
                      </a:extLst>
                    </a:gridCol>
                    <a:gridCol w="992667">
                      <a:extLst>
                        <a:ext uri="{9D8B030D-6E8A-4147-A177-3AD203B41FA5}">
                          <a16:colId xmlns:a16="http://schemas.microsoft.com/office/drawing/2014/main" val="4253848534"/>
                        </a:ext>
                      </a:extLst>
                    </a:gridCol>
                    <a:gridCol w="1037786">
                      <a:extLst>
                        <a:ext uri="{9D8B030D-6E8A-4147-A177-3AD203B41FA5}">
                          <a16:colId xmlns:a16="http://schemas.microsoft.com/office/drawing/2014/main" val="1809761162"/>
                        </a:ext>
                      </a:extLst>
                    </a:gridCol>
                    <a:gridCol w="1037787">
                      <a:extLst>
                        <a:ext uri="{9D8B030D-6E8A-4147-A177-3AD203B41FA5}">
                          <a16:colId xmlns:a16="http://schemas.microsoft.com/office/drawing/2014/main" val="2662503554"/>
                        </a:ext>
                      </a:extLst>
                    </a:gridCol>
                    <a:gridCol w="1153096">
                      <a:extLst>
                        <a:ext uri="{9D8B030D-6E8A-4147-A177-3AD203B41FA5}">
                          <a16:colId xmlns:a16="http://schemas.microsoft.com/office/drawing/2014/main" val="457306565"/>
                        </a:ext>
                      </a:extLst>
                    </a:gridCol>
                  </a:tblGrid>
                  <a:tr h="37011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Outcome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9231" t="-10345" r="-329487" b="-8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8537" t="-10345" r="-213415" b="-8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8537" t="-10345" r="-113415" b="-8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8132" t="-10345" r="-2198" b="-8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57048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TTT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0671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29554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76929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47128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HTT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81173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HTH</a:t>
                          </a:r>
                        </a:p>
                      </a:txBody>
                      <a:tcPr>
                        <a:solidFill>
                          <a:srgbClr val="FEE9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</a:t>
                          </a:r>
                        </a:p>
                      </a:txBody>
                      <a:tcPr>
                        <a:solidFill>
                          <a:srgbClr val="FEE9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0</a:t>
                          </a:r>
                        </a:p>
                      </a:txBody>
                      <a:tcPr>
                        <a:solidFill>
                          <a:srgbClr val="FEE9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</a:t>
                          </a:r>
                        </a:p>
                      </a:txBody>
                      <a:tcPr>
                        <a:solidFill>
                          <a:srgbClr val="FEE9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FEE9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64415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147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702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29969D-BD5C-CD44-8DBB-3C86840BF8F8}"/>
                  </a:ext>
                </a:extLst>
              </p:cNvPr>
              <p:cNvSpPr txBox="1"/>
              <p:nvPr/>
            </p:nvSpPr>
            <p:spPr>
              <a:xfrm>
                <a:off x="6969332" y="2207843"/>
                <a:ext cx="4233716" cy="800219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Fact.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29969D-BD5C-CD44-8DBB-3C86840BF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332" y="2207843"/>
                <a:ext cx="4233716" cy="800219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696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16F7A-D476-244A-8CC8-9D5C3F81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calculation using LOE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4A3D4D-9763-F24C-B50B-C2E5D599C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82180"/>
                <a:ext cx="11482316" cy="52788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We flip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coins, each toss independent, comes up heads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/>
                  <a:t> is the number of heads, what is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?   </a:t>
                </a:r>
              </a:p>
              <a:p>
                <a:pPr marL="0" indent="0">
                  <a:buNone/>
                </a:pP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sz="2800" b="0" i="0" baseline="3000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coin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&amp;0,  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sz="2800" baseline="300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coin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tails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.   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4A3D4D-9763-F24C-B50B-C2E5D599C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82180"/>
                <a:ext cx="11482316" cy="5278863"/>
              </a:xfrm>
              <a:blipFill>
                <a:blip r:embed="rId3"/>
                <a:stretch>
                  <a:fillRect l="-7403" t="-19471" b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B5FF60-3FC0-7F47-AC00-2961EA3FCFCE}"/>
                  </a:ext>
                </a:extLst>
              </p:cNvPr>
              <p:cNvSpPr txBox="1"/>
              <p:nvPr/>
            </p:nvSpPr>
            <p:spPr>
              <a:xfrm>
                <a:off x="809119" y="5148068"/>
                <a:ext cx="2871107" cy="1107996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none" lIns="182880" tIns="182880" rIns="182880" bIns="18288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=1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𝑝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1−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𝑝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endParaRPr lang="en-US" sz="24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B5FF60-3FC0-7F47-AC00-2961EA3FC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19" y="5148068"/>
                <a:ext cx="2871107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29969D-BD5C-CD44-8DBB-3C86840BF8F8}"/>
                  </a:ext>
                </a:extLst>
              </p:cNvPr>
              <p:cNvSpPr txBox="1"/>
              <p:nvPr/>
            </p:nvSpPr>
            <p:spPr>
              <a:xfrm>
                <a:off x="6723673" y="2398912"/>
                <a:ext cx="4233716" cy="800219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Fact.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29969D-BD5C-CD44-8DBB-3C86840BF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673" y="2398912"/>
                <a:ext cx="4233716" cy="800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7669272-AB6B-D544-860A-FBC7B16A80B1}"/>
                  </a:ext>
                </a:extLst>
              </p:cNvPr>
              <p:cNvSpPr/>
              <p:nvPr/>
            </p:nvSpPr>
            <p:spPr>
              <a:xfrm>
                <a:off x="5049520" y="5484795"/>
                <a:ext cx="56255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[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]=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𝑝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⋅1+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1−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𝑝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⋅0=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7669272-AB6B-D544-860A-FBC7B16A80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20" y="5484795"/>
                <a:ext cx="5625514" cy="584775"/>
              </a:xfrm>
              <a:prstGeom prst="rect">
                <a:avLst/>
              </a:prstGeom>
              <a:blipFill>
                <a:blip r:embed="rId6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2F4859E-8E8D-8448-99BC-B49EF455B85E}"/>
                  </a:ext>
                </a:extLst>
              </p:cNvPr>
              <p:cNvSpPr/>
              <p:nvPr/>
            </p:nvSpPr>
            <p:spPr>
              <a:xfrm>
                <a:off x="701928" y="3598207"/>
                <a:ext cx="8649740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Linearity of Expectation: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3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]+⋯+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2F4859E-8E8D-8448-99BC-B49EF455B8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28" y="3598207"/>
                <a:ext cx="8649740" cy="1077218"/>
              </a:xfrm>
              <a:prstGeom prst="rect">
                <a:avLst/>
              </a:prstGeom>
              <a:blipFill>
                <a:blip r:embed="rId7"/>
                <a:stretch>
                  <a:fillRect l="-1760" t="-8140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66D2773-23B2-F44B-B429-0C62A6895213}"/>
                  </a:ext>
                </a:extLst>
              </p:cNvPr>
              <p:cNvSpPr/>
              <p:nvPr/>
            </p:nvSpPr>
            <p:spPr>
              <a:xfrm>
                <a:off x="9425376" y="4070225"/>
                <a:ext cx="14692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66D2773-23B2-F44B-B429-0C62A6895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376" y="4070225"/>
                <a:ext cx="146924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536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2E0FB-3D7C-A7B2-9E0C-B44382050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DF10F-FDCA-431F-FDC6-A1651F503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</a:t>
            </a:r>
            <a:r>
              <a:rPr lang="en-US" dirty="0" err="1"/>
              <a:t>Homeworks</a:t>
            </a:r>
            <a:r>
              <a:rPr lang="en-US" dirty="0"/>
              <a:t> – more students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9B785-6A66-5C8C-E6E2-D371B6C424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9978" y="1487534"/>
                <a:ext cx="10972800" cy="5456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Class with 3 students, randomly hand back </a:t>
                </a:r>
                <a:r>
                  <a:rPr lang="en-US" sz="2800" dirty="0" err="1"/>
                  <a:t>homeworks</a:t>
                </a:r>
                <a:r>
                  <a:rPr lang="en-US" sz="2800" dirty="0"/>
                  <a:t>.       </a:t>
                </a:r>
              </a:p>
              <a:p>
                <a:pPr marL="0" indent="0">
                  <a:buNone/>
                </a:pPr>
                <a:r>
                  <a:rPr lang="en-US" sz="2800" dirty="0"/>
                  <a:t>All permutations equally likely.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𝑋</m:t>
                    </m:r>
                  </m:oMath>
                </a14:m>
                <a:r>
                  <a:rPr lang="en-US" sz="2800" dirty="0"/>
                  <a:t> be the number of students who get their own HW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C00000"/>
                    </a:solidFill>
                  </a:rPr>
                  <a:t>What if there are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students?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9B785-6A66-5C8C-E6E2-D371B6C424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978" y="1487534"/>
                <a:ext cx="10972800" cy="5456963"/>
              </a:xfrm>
              <a:blipFill>
                <a:blip r:embed="rId2"/>
                <a:stretch>
                  <a:fillRect l="-1156" t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5E60CA8-56DE-F25B-AC00-27364DEC6A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9797853"/>
                  </p:ext>
                </p:extLst>
              </p:nvPr>
            </p:nvGraphicFramePr>
            <p:xfrm>
              <a:off x="1030915" y="2985729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847586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530591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𝐏𝐫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5E60CA8-56DE-F25B-AC00-27364DEC6A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9797853"/>
                  </p:ext>
                </p:extLst>
              </p:nvPr>
            </p:nvGraphicFramePr>
            <p:xfrm>
              <a:off x="1030915" y="2985729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847586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530591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70" t="-3333" r="-258904" b="-6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2121" t="-3333" r="-186364" b="-6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5702" t="-3333" r="-1653" b="-6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FA1018-8FE3-2CFD-A6ED-33AC10A94E77}"/>
                  </a:ext>
                </a:extLst>
              </p:cNvPr>
              <p:cNvSpPr txBox="1"/>
              <p:nvPr/>
            </p:nvSpPr>
            <p:spPr>
              <a:xfrm>
                <a:off x="4508713" y="3093716"/>
                <a:ext cx="7012955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𝑿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𝟔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𝟔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𝟔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𝟔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𝟔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000" b="1" i="1" dirty="0">
                  <a:solidFill>
                    <a:srgbClr val="7030A0"/>
                  </a:solidFill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FA1018-8FE3-2CFD-A6ED-33AC10A94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713" y="3093716"/>
                <a:ext cx="7012955" cy="670568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194087-E693-3E67-8E02-60C14CA334FB}"/>
                  </a:ext>
                </a:extLst>
              </p:cNvPr>
              <p:cNvSpPr txBox="1"/>
              <p:nvPr/>
            </p:nvSpPr>
            <p:spPr>
              <a:xfrm>
                <a:off x="5720915" y="3655976"/>
                <a:ext cx="1808777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𝟔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𝟔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𝟏</m:t>
                      </m:r>
                    </m:oMath>
                  </m:oMathPara>
                </a14:m>
                <a:endParaRPr lang="en-US" sz="2000" b="1" i="1" dirty="0">
                  <a:solidFill>
                    <a:srgbClr val="7030A0"/>
                  </a:solidFill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194087-E693-3E67-8E02-60C14CA33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915" y="3655976"/>
                <a:ext cx="1808777" cy="670568"/>
              </a:xfrm>
              <a:prstGeom prst="rect">
                <a:avLst/>
              </a:prstGeom>
              <a:blipFill>
                <a:blip r:embed="rId5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2 ways of calculating expectation">
            <a:extLst>
              <a:ext uri="{FF2B5EF4-FFF2-40B4-BE49-F238E27FC236}">
                <a16:creationId xmlns:a16="http://schemas.microsoft.com/office/drawing/2014/main" id="{BFB150DC-4F97-29B3-445B-FD536C9D549E}"/>
              </a:ext>
            </a:extLst>
          </p:cNvPr>
          <p:cNvGrpSpPr/>
          <p:nvPr/>
        </p:nvGrpSpPr>
        <p:grpSpPr>
          <a:xfrm>
            <a:off x="8516202" y="61447"/>
            <a:ext cx="3937378" cy="1675892"/>
            <a:chOff x="8516202" y="61447"/>
            <a:chExt cx="3937378" cy="16758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C86EE3A-D28D-E6F6-EC45-FD75F21710F5}"/>
                    </a:ext>
                  </a:extLst>
                </p:cNvPr>
                <p:cNvSpPr txBox="1"/>
                <p:nvPr/>
              </p:nvSpPr>
              <p:spPr>
                <a:xfrm>
                  <a:off x="8516202" y="61447"/>
                  <a:ext cx="3937378" cy="8392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</m:sub>
                          <m:sup/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</m:d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C86EE3A-D28D-E6F6-EC45-FD75F21710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6202" y="61447"/>
                  <a:ext cx="3937378" cy="839204"/>
                </a:xfrm>
                <a:prstGeom prst="rect">
                  <a:avLst/>
                </a:prstGeom>
                <a:blipFill>
                  <a:blip r:embed="rId6"/>
                  <a:stretch>
                    <a:fillRect t="-122059" b="-17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C419C35-933C-A0F6-6F76-0FDD745D4079}"/>
                    </a:ext>
                  </a:extLst>
                </p:cNvPr>
                <p:cNvSpPr/>
                <p:nvPr/>
              </p:nvSpPr>
              <p:spPr>
                <a:xfrm>
                  <a:off x="9051204" y="861522"/>
                  <a:ext cx="2981842" cy="8758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  <m:t>𝜴</m:t>
                                </m:r>
                              </m:e>
                              <m:sub>
                                <m:r>
                                  <a:rPr lang="en-US" sz="2000" b="1" i="0" smtClean="0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C419C35-933C-A0F6-6F76-0FDD745D40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1204" y="861522"/>
                  <a:ext cx="2981842" cy="875817"/>
                </a:xfrm>
                <a:prstGeom prst="rect">
                  <a:avLst/>
                </a:prstGeom>
                <a:blipFill>
                  <a:blip r:embed="rId7"/>
                  <a:stretch>
                    <a:fillRect t="-118571" b="-16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F58772-AC1C-7EE5-C376-47C92640D377}"/>
                  </a:ext>
                </a:extLst>
              </p:cNvPr>
              <p:cNvSpPr txBox="1"/>
              <p:nvPr/>
            </p:nvSpPr>
            <p:spPr>
              <a:xfrm>
                <a:off x="1959369" y="4641010"/>
                <a:ext cx="12365297" cy="978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𝑿</m:t>
                        </m:r>
                      </m:e>
                    </m:d>
                    <m:r>
                      <a:rPr lang="en-US" sz="2000" b="1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⋅</m:t>
                    </m:r>
                    <m:r>
                      <a:rPr lang="en-US" sz="20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0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0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000" b="1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𝟏</m:t>
                    </m:r>
                    <m:r>
                      <a:rPr lang="en-US" sz="20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⋅</m:t>
                    </m:r>
                    <m:r>
                      <a:rPr lang="en-US" sz="20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0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0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</m:t>
                    </m:r>
                  </m:oMath>
                </a14:m>
                <a:r>
                  <a:rPr lang="en-US" sz="2000" b="1" dirty="0">
                    <a:solidFill>
                      <a:srgbClr val="036A18"/>
                    </a:solidFill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𝟑</m:t>
                    </m:r>
                    <m:r>
                      <a:rPr lang="en-US" sz="20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⋅</m:t>
                    </m:r>
                    <m:func>
                      <m:funcPr>
                        <m:ctrlPr>
                          <a:rPr lang="en-US" sz="2000" b="1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uncPr>
                      <m:fName>
                        <m:r>
                          <a:rPr lang="en-US" sz="2000" b="1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fName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</m:func>
                  </m:oMath>
                </a14:m>
                <a:endParaRPr lang="en-US" sz="2000" b="1" i="1" dirty="0">
                  <a:solidFill>
                    <a:srgbClr val="036A18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𝟎</m:t>
                      </m:r>
                      <m:r>
                        <a:rPr lang="en-US" sz="2000" b="1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𝟔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𝟏</m:t>
                      </m:r>
                      <m:r>
                        <a:rPr lang="en-US" sz="2000" b="1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𝟔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𝟑</m:t>
                      </m:r>
                      <m:r>
                        <a:rPr lang="en-US" sz="2000" b="1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000" b="1" i="1" dirty="0">
                  <a:solidFill>
                    <a:srgbClr val="036A18"/>
                  </a:solidFill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F58772-AC1C-7EE5-C376-47C92640D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69" y="4641010"/>
                <a:ext cx="12365297" cy="978345"/>
              </a:xfrm>
              <a:prstGeom prst="rect">
                <a:avLst/>
              </a:prstGeom>
              <a:blipFill>
                <a:blip r:embed="rId8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6CB79E-9783-6E8E-F1F2-966231B87589}"/>
                  </a:ext>
                </a:extLst>
              </p:cNvPr>
              <p:cNvSpPr txBox="1"/>
              <p:nvPr/>
            </p:nvSpPr>
            <p:spPr>
              <a:xfrm>
                <a:off x="8860275" y="5120661"/>
                <a:ext cx="18087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𝟏</m:t>
                      </m:r>
                    </m:oMath>
                  </m:oMathPara>
                </a14:m>
                <a:endParaRPr lang="en-US" sz="2000" b="1" i="1" dirty="0">
                  <a:solidFill>
                    <a:srgbClr val="036A18"/>
                  </a:solidFill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6CB79E-9783-6E8E-F1F2-966231B87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275" y="5120661"/>
                <a:ext cx="180877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242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40716-FAA1-78CB-6516-87077F97C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7DC2CF-411F-21FB-A824-5603C51C02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Returning </a:t>
                </a:r>
                <a:r>
                  <a:rPr lang="en-US" dirty="0" err="1"/>
                  <a:t>Homeworks</a:t>
                </a:r>
                <a:r>
                  <a:rPr lang="en-US" dirty="0"/>
                  <a:t> -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students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7DC2CF-411F-21FB-A824-5603C51C02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87" t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39336-FEE1-6155-42F5-D5C545B69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9978" y="1487534"/>
                <a:ext cx="10972800" cy="5456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Class with 3 students, randomly hand back </a:t>
                </a:r>
                <a:r>
                  <a:rPr lang="en-US" sz="2800" dirty="0" err="1"/>
                  <a:t>homeworks</a:t>
                </a:r>
                <a:r>
                  <a:rPr lang="en-US" sz="2800" dirty="0"/>
                  <a:t>.       </a:t>
                </a:r>
              </a:p>
              <a:p>
                <a:pPr marL="0" indent="0">
                  <a:buNone/>
                </a:pPr>
                <a:r>
                  <a:rPr lang="en-US" sz="2800" dirty="0"/>
                  <a:t>All permutations equally likely.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𝑋</m:t>
                    </m:r>
                  </m:oMath>
                </a14:m>
                <a:r>
                  <a:rPr lang="en-US" sz="2800" dirty="0"/>
                  <a:t> be the number of students who get their own HW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C00000"/>
                    </a:solidFill>
                  </a:rPr>
                  <a:t>What if there are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students?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39336-FEE1-6155-42F5-D5C545B69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978" y="1487534"/>
                <a:ext cx="10972800" cy="5456963"/>
              </a:xfrm>
              <a:blipFill>
                <a:blip r:embed="rId3"/>
                <a:stretch>
                  <a:fillRect l="-1156" t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696E0E2-9C47-9B4C-C369-FE8836821FA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30915" y="2985729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847586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530591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𝐏𝐫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696E0E2-9C47-9B4C-C369-FE8836821FA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30915" y="2985729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847586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530591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70" t="-3333" r="-258904" b="-6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2121" t="-3333" r="-186364" b="-6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5702" t="-3333" r="-1653" b="-6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565F5C-5A9C-911C-8CA2-D60BAF6D3F09}"/>
                  </a:ext>
                </a:extLst>
              </p:cNvPr>
              <p:cNvSpPr txBox="1"/>
              <p:nvPr/>
            </p:nvSpPr>
            <p:spPr>
              <a:xfrm>
                <a:off x="5054940" y="3030550"/>
                <a:ext cx="5327265" cy="1792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/>
              </a:p>
              <a:p>
                <a:endParaRPr lang="en-US" sz="2800" b="1" dirty="0"/>
              </a:p>
              <a:p>
                <a:r>
                  <a:rPr lang="en-US" sz="2800" dirty="0"/>
                  <a:t>What is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)?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565F5C-5A9C-911C-8CA2-D60BAF6D3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940" y="3030550"/>
                <a:ext cx="5327265" cy="1792991"/>
              </a:xfrm>
              <a:prstGeom prst="rect">
                <a:avLst/>
              </a:prstGeom>
              <a:blipFill>
                <a:blip r:embed="rId5"/>
                <a:stretch>
                  <a:fillRect l="-2375" t="-54225" b="-34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2 ways of calculating expectation">
            <a:extLst>
              <a:ext uri="{FF2B5EF4-FFF2-40B4-BE49-F238E27FC236}">
                <a16:creationId xmlns:a16="http://schemas.microsoft.com/office/drawing/2014/main" id="{29B1146D-8E76-7C4B-B2D2-E98FAE8300B9}"/>
              </a:ext>
            </a:extLst>
          </p:cNvPr>
          <p:cNvGrpSpPr/>
          <p:nvPr/>
        </p:nvGrpSpPr>
        <p:grpSpPr>
          <a:xfrm>
            <a:off x="8516202" y="61447"/>
            <a:ext cx="3937378" cy="1675892"/>
            <a:chOff x="8516202" y="61447"/>
            <a:chExt cx="3937378" cy="16758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9726C96-CAE8-9A8A-A429-8E76C1308695}"/>
                    </a:ext>
                  </a:extLst>
                </p:cNvPr>
                <p:cNvSpPr txBox="1"/>
                <p:nvPr/>
              </p:nvSpPr>
              <p:spPr>
                <a:xfrm>
                  <a:off x="8516202" y="61447"/>
                  <a:ext cx="3937378" cy="8392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</m:sub>
                          <m:sup/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</m:d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9726C96-CAE8-9A8A-A429-8E76C1308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6202" y="61447"/>
                  <a:ext cx="3937378" cy="839204"/>
                </a:xfrm>
                <a:prstGeom prst="rect">
                  <a:avLst/>
                </a:prstGeom>
                <a:blipFill>
                  <a:blip r:embed="rId6"/>
                  <a:stretch>
                    <a:fillRect t="-122059" b="-17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D845FAB-F438-AFB5-D3D8-5CF89D066D09}"/>
                    </a:ext>
                  </a:extLst>
                </p:cNvPr>
                <p:cNvSpPr/>
                <p:nvPr/>
              </p:nvSpPr>
              <p:spPr>
                <a:xfrm>
                  <a:off x="9051204" y="861522"/>
                  <a:ext cx="2981842" cy="8758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  <m:t>𝜴</m:t>
                                </m:r>
                              </m:e>
                              <m:sub>
                                <m:r>
                                  <a:rPr lang="en-US" sz="2000" b="1" i="0" smtClean="0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D845FAB-F438-AFB5-D3D8-5CF89D066D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1204" y="861522"/>
                  <a:ext cx="2981842" cy="875817"/>
                </a:xfrm>
                <a:prstGeom prst="rect">
                  <a:avLst/>
                </a:prstGeom>
                <a:blipFill>
                  <a:blip r:embed="rId7"/>
                  <a:stretch>
                    <a:fillRect t="-118571" b="-16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15073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2BB05-DF45-4A93-A187-2EFC94E8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</a:t>
            </a:r>
            <a:r>
              <a:rPr lang="en-US" dirty="0" err="1"/>
              <a:t>Homeworks</a:t>
            </a:r>
            <a:r>
              <a:rPr lang="en-US" dirty="0"/>
              <a:t> using LOE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7898C-673F-4615-B6F5-88209351D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766" y="1139688"/>
                <a:ext cx="10972800" cy="520810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Class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students, randomly hand back </a:t>
                </a:r>
                <a:r>
                  <a:rPr lang="en-US" sz="2400" dirty="0" err="1"/>
                  <a:t>homeworks</a:t>
                </a:r>
                <a:r>
                  <a:rPr lang="en-US" sz="2400" dirty="0"/>
                  <a:t>.  All permutations equally likely.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𝑋</m:t>
                    </m:r>
                  </m:oMath>
                </a14:m>
                <a:r>
                  <a:rPr lang="en-US" sz="2400" dirty="0"/>
                  <a:t> be the number of students who get their own HW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3">
                        <a:lumMod val="75000"/>
                      </a:schemeClr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accent3">
                        <a:lumMod val="75000"/>
                      </a:schemeClr>
                    </a:solidFill>
                  </a:rPr>
                  <a:t>? </a:t>
                </a:r>
                <a:r>
                  <a:rPr lang="en-US" sz="2800" b="1" dirty="0"/>
                  <a:t>Use linearity of expectation!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7898C-673F-4615-B6F5-88209351D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766" y="1139688"/>
                <a:ext cx="10972800" cy="5208103"/>
              </a:xfrm>
              <a:blipFill>
                <a:blip r:embed="rId2"/>
                <a:stretch>
                  <a:fillRect l="-1156" t="-730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4796631"/>
                  </p:ext>
                </p:extLst>
              </p:nvPr>
            </p:nvGraphicFramePr>
            <p:xfrm>
              <a:off x="92766" y="3756991"/>
              <a:ext cx="2698260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3089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693262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251909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29097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𝐏𝐫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1, 2, 3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1, 3, 2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2, 1, 3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2, 3, 1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3, 1, 2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3, 2, 1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4796631"/>
                  </p:ext>
                </p:extLst>
              </p:nvPr>
            </p:nvGraphicFramePr>
            <p:xfrm>
              <a:off x="92766" y="3756991"/>
              <a:ext cx="2698260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3089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693262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251909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5" r="-262712" b="-6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091" r="-181818" b="-6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6162" r="-1010" b="-6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5" t="-100000" r="-262712" b="-5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091" t="-100000" r="-181818" b="-5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6162" t="-100000" r="-1010" b="-5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5" t="-193333" r="-262712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091" t="-193333" r="-181818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6162" t="-193333" r="-1010" b="-4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5" t="-303448" r="-262712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091" t="-303448" r="-181818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6162" t="-303448" r="-1010" b="-3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5" t="-403448" r="-262712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091" t="-403448" r="-181818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6162" t="-403448" r="-1010" b="-2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5" t="-486667" r="-262712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091" t="-486667" r="-181818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6162" t="-486667" r="-1010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5" t="-606897" r="-262712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091" t="-606897" r="-181818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6162" t="-606897" r="-1010" b="-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D1C13773-0078-FA42-895E-EF9A2CCA2C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1566" y="3986223"/>
                <a:ext cx="8708114" cy="273525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609585" lvl="0" indent="-457189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Arial"/>
                  <a:buChar char="●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1219170" lvl="1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828754" lvl="2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2438339" lvl="3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3047924" lvl="4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3657509" lvl="5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67093" lvl="6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76678" lvl="7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263" lvl="8" indent="-423323" algn="l" defTabSz="457200" rtl="0" eaLnBrk="1" latinLnBrk="0" hangingPunct="1">
                  <a:spcBef>
                    <a:spcPts val="2133"/>
                  </a:spcBef>
                  <a:spcAft>
                    <a:spcPts val="2133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2396" indent="0">
                  <a:buNone/>
                </a:pPr>
                <a:endParaRPr lang="en-US" sz="1600" u="sng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endParaRPr lang="en-US" sz="2800" u="sng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endParaRPr lang="en-US" sz="2800" u="sng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r>
                  <a:rPr lang="en-US" sz="2800" u="sng" dirty="0">
                    <a:solidFill>
                      <a:srgbClr val="0070C0"/>
                    </a:solidFill>
                  </a:rPr>
                  <a:t>LOE: </a:t>
                </a:r>
                <a:r>
                  <a:rPr lang="en-US" sz="2800" dirty="0"/>
                  <a:t>Apply linearity of expectation.</a:t>
                </a:r>
              </a:p>
              <a:p>
                <a:pPr marL="152396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]+⋯+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. </a:t>
                </a:r>
                <a:endParaRPr lang="en-US" sz="2800" u="sng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endParaRPr lang="en-US" sz="1400" u="sng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r>
                  <a:rPr lang="en-US" sz="2800" u="sng" dirty="0">
                    <a:solidFill>
                      <a:srgbClr val="0070C0"/>
                    </a:solidFill>
                  </a:rPr>
                  <a:t>Conquer: </a:t>
                </a:r>
                <a:r>
                  <a:rPr lang="en-US" sz="2800" dirty="0"/>
                  <a:t>Compute the expectation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/>
                  <a:t>and sum! </a:t>
                </a:r>
                <a:endParaRPr lang="en-US" sz="2800" b="1" dirty="0">
                  <a:solidFill>
                    <a:schemeClr val="tx2"/>
                  </a:solidFill>
                </a:endParaRPr>
              </a:p>
              <a:p>
                <a:pPr marL="152396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D1C13773-0078-FA42-895E-EF9A2CCA2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566" y="3986223"/>
                <a:ext cx="8708114" cy="2735253"/>
              </a:xfrm>
              <a:prstGeom prst="rect">
                <a:avLst/>
              </a:prstGeom>
              <a:blipFill>
                <a:blip r:embed="rId4"/>
                <a:stretch>
                  <a:fillRect r="-1601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60208" y="3260558"/>
                <a:ext cx="5660652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u="sng" dirty="0">
                    <a:solidFill>
                      <a:srgbClr val="0070C0"/>
                    </a:solidFill>
                  </a:rPr>
                  <a:t>Decompose: </a:t>
                </a:r>
                <a:r>
                  <a:rPr lang="en-US" sz="2800" dirty="0"/>
                  <a:t>Find the right way to </a:t>
                </a:r>
              </a:p>
              <a:p>
                <a:r>
                  <a:rPr lang="en-US" sz="2800" dirty="0"/>
                  <a:t>decompose the random variable into </a:t>
                </a:r>
              </a:p>
              <a:p>
                <a:r>
                  <a:rPr lang="en-US" sz="2800" dirty="0"/>
                  <a:t>sum of simple random variables </a:t>
                </a:r>
              </a:p>
              <a:p>
                <a:pPr marL="152396" indent="0">
                  <a:buNone/>
                </a:pPr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152396" lvl="0"/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208" y="3260558"/>
                <a:ext cx="5660652" cy="2246769"/>
              </a:xfrm>
              <a:prstGeom prst="rect">
                <a:avLst/>
              </a:prstGeom>
              <a:blipFill>
                <a:blip r:embed="rId5"/>
                <a:stretch>
                  <a:fillRect l="-2237" t="-2809" r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731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BFCF-DF78-DC4A-BAD1-3594EABD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Review </a:t>
            </a:r>
            <a:r>
              <a:rPr lang="en-US" dirty="0"/>
              <a:t>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52940"/>
                <a:ext cx="11177588" cy="2166747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dirty="0"/>
                  <a:t>A </a:t>
                </a:r>
                <a:r>
                  <a:rPr lang="en-US" b="1" dirty="0">
                    <a:solidFill>
                      <a:srgbClr val="C00000"/>
                    </a:solidFill>
                  </a:rPr>
                  <a:t>random variable (RV) </a:t>
                </a:r>
                <a:r>
                  <a:rPr lang="en-US" dirty="0"/>
                  <a:t>for a probability 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a function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2800" dirty="0"/>
                  <a:t>The set of values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can take on is its </a:t>
                </a:r>
                <a:r>
                  <a:rPr lang="en-US" sz="2800" i="1" dirty="0">
                    <a:solidFill>
                      <a:srgbClr val="C00000"/>
                    </a:solidFill>
                  </a:rPr>
                  <a:t>range</a:t>
                </a:r>
                <a:r>
                  <a:rPr lang="en-US" sz="2800" dirty="0">
                    <a:solidFill>
                      <a:srgbClr val="C00000"/>
                    </a:solidFill>
                  </a:rPr>
                  <a:t>/</a:t>
                </a:r>
                <a:r>
                  <a:rPr lang="en-US" sz="2800" i="1" dirty="0">
                    <a:solidFill>
                      <a:srgbClr val="C00000"/>
                    </a:solidFill>
                  </a:rPr>
                  <a:t>support</a:t>
                </a:r>
                <a:r>
                  <a:rPr lang="en-US" sz="2800" dirty="0"/>
                  <a:t>: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52940"/>
                <a:ext cx="11177588" cy="2166747"/>
              </a:xfrm>
              <a:blipFill>
                <a:blip r:embed="rId3"/>
                <a:stretch>
                  <a:fillRect l="-454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352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95AC1-E499-9D86-0FA6-AB55C7DA0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87143-5A12-07AF-6862-8BB33C15C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Returning </a:t>
            </a:r>
            <a:r>
              <a:rPr lang="en-US" dirty="0" err="1"/>
              <a:t>Homeworks</a:t>
            </a:r>
            <a:r>
              <a:rPr lang="en-US" dirty="0"/>
              <a:t> using LOE – indicator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DAD2F2-4C8B-399A-E577-CF0CBC6E63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52940"/>
                <a:ext cx="10972800" cy="520810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Class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students, randomly hand back </a:t>
                </a:r>
                <a:r>
                  <a:rPr lang="en-US" sz="2400" dirty="0" err="1"/>
                  <a:t>homeworks</a:t>
                </a:r>
                <a:r>
                  <a:rPr lang="en-US" sz="2400" dirty="0"/>
                  <a:t>.       All permutations equally likely.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𝑋</m:t>
                    </m:r>
                  </m:oMath>
                </a14:m>
                <a:r>
                  <a:rPr lang="en-US" sz="2400" dirty="0"/>
                  <a:t> be the number of students who get their own HW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3">
                        <a:lumMod val="75000"/>
                      </a:schemeClr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accent3">
                        <a:lumMod val="75000"/>
                      </a:schemeClr>
                    </a:solidFill>
                  </a:rPr>
                  <a:t>?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DAD2F2-4C8B-399A-E577-CF0CBC6E63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52940"/>
                <a:ext cx="10972800" cy="5208103"/>
              </a:xfrm>
              <a:blipFill>
                <a:blip r:embed="rId2"/>
                <a:stretch>
                  <a:fillRect l="-1272" t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9FBE069-F976-829E-3E78-FF2F2FFF2B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5642073"/>
                  </p:ext>
                </p:extLst>
              </p:nvPr>
            </p:nvGraphicFramePr>
            <p:xfrm>
              <a:off x="450336" y="3648217"/>
              <a:ext cx="5645664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0944">
                      <a:extLst>
                        <a:ext uri="{9D8B030D-6E8A-4147-A177-3AD203B41FA5}">
                          <a16:colId xmlns:a16="http://schemas.microsoft.com/office/drawing/2014/main" val="3414767673"/>
                        </a:ext>
                      </a:extLst>
                    </a:gridCol>
                    <a:gridCol w="940944">
                      <a:extLst>
                        <a:ext uri="{9D8B030D-6E8A-4147-A177-3AD203B41FA5}">
                          <a16:colId xmlns:a16="http://schemas.microsoft.com/office/drawing/2014/main" val="2119429909"/>
                        </a:ext>
                      </a:extLst>
                    </a:gridCol>
                    <a:gridCol w="940944">
                      <a:extLst>
                        <a:ext uri="{9D8B030D-6E8A-4147-A177-3AD203B41FA5}">
                          <a16:colId xmlns:a16="http://schemas.microsoft.com/office/drawing/2014/main" val="3473179239"/>
                        </a:ext>
                      </a:extLst>
                    </a:gridCol>
                    <a:gridCol w="940944">
                      <a:extLst>
                        <a:ext uri="{9D8B030D-6E8A-4147-A177-3AD203B41FA5}">
                          <a16:colId xmlns:a16="http://schemas.microsoft.com/office/drawing/2014/main" val="972835613"/>
                        </a:ext>
                      </a:extLst>
                    </a:gridCol>
                    <a:gridCol w="940944">
                      <a:extLst>
                        <a:ext uri="{9D8B030D-6E8A-4147-A177-3AD203B41FA5}">
                          <a16:colId xmlns:a16="http://schemas.microsoft.com/office/drawing/2014/main" val="2502350006"/>
                        </a:ext>
                      </a:extLst>
                    </a:gridCol>
                    <a:gridCol w="940944">
                      <a:extLst>
                        <a:ext uri="{9D8B030D-6E8A-4147-A177-3AD203B41FA5}">
                          <a16:colId xmlns:a16="http://schemas.microsoft.com/office/drawing/2014/main" val="10999918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𝐏𝐫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baseline="-2500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baseline="-2500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baseline="-2500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1846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1, 2, 3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83033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1, 3, 2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8269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2, 1, 3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6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2, 3, 1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69353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3, 1, 2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0275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3, 2, 1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0841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9FBE069-F976-829E-3E78-FF2F2FFF2B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5642073"/>
                  </p:ext>
                </p:extLst>
              </p:nvPr>
            </p:nvGraphicFramePr>
            <p:xfrm>
              <a:off x="450336" y="3648217"/>
              <a:ext cx="5645664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0944">
                      <a:extLst>
                        <a:ext uri="{9D8B030D-6E8A-4147-A177-3AD203B41FA5}">
                          <a16:colId xmlns:a16="http://schemas.microsoft.com/office/drawing/2014/main" val="3414767673"/>
                        </a:ext>
                      </a:extLst>
                    </a:gridCol>
                    <a:gridCol w="940944">
                      <a:extLst>
                        <a:ext uri="{9D8B030D-6E8A-4147-A177-3AD203B41FA5}">
                          <a16:colId xmlns:a16="http://schemas.microsoft.com/office/drawing/2014/main" val="2119429909"/>
                        </a:ext>
                      </a:extLst>
                    </a:gridCol>
                    <a:gridCol w="940944">
                      <a:extLst>
                        <a:ext uri="{9D8B030D-6E8A-4147-A177-3AD203B41FA5}">
                          <a16:colId xmlns:a16="http://schemas.microsoft.com/office/drawing/2014/main" val="3473179239"/>
                        </a:ext>
                      </a:extLst>
                    </a:gridCol>
                    <a:gridCol w="940944">
                      <a:extLst>
                        <a:ext uri="{9D8B030D-6E8A-4147-A177-3AD203B41FA5}">
                          <a16:colId xmlns:a16="http://schemas.microsoft.com/office/drawing/2014/main" val="972835613"/>
                        </a:ext>
                      </a:extLst>
                    </a:gridCol>
                    <a:gridCol w="940944">
                      <a:extLst>
                        <a:ext uri="{9D8B030D-6E8A-4147-A177-3AD203B41FA5}">
                          <a16:colId xmlns:a16="http://schemas.microsoft.com/office/drawing/2014/main" val="2502350006"/>
                        </a:ext>
                      </a:extLst>
                    </a:gridCol>
                    <a:gridCol w="940944">
                      <a:extLst>
                        <a:ext uri="{9D8B030D-6E8A-4147-A177-3AD203B41FA5}">
                          <a16:colId xmlns:a16="http://schemas.microsoft.com/office/drawing/2014/main" val="10999918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1" t="-3448" r="-505405" b="-6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51" t="-3448" r="-405405" b="-6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8667" t="-3448" r="-300000" b="-6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703" t="-3448" r="-204054" b="-6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703" t="-3448" r="-104054" b="-6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703" t="-3448" r="-4054" b="-6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1846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1" t="-100000" r="-505405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51" t="-100000" r="-405405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8667" t="-100000" r="-30000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83033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1" t="-206897" r="-505405" b="-4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51" t="-206897" r="-405405" b="-4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8667" t="-206897" r="-300000" b="-4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8269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1" t="-306897" r="-505405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51" t="-306897" r="-405405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8667" t="-306897" r="-300000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6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1" t="-406897" r="-505405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51" t="-406897" r="-405405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8667" t="-406897" r="-300000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69353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1" t="-490000" r="-505405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51" t="-490000" r="-405405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8667" t="-490000" r="-300000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0275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1" t="-610345" r="-505405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51" t="-610345" r="-405405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8667" t="-610345" r="-300000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0841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0305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2BB05-DF45-4A93-A187-2EFC94E8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</a:t>
            </a:r>
            <a:r>
              <a:rPr lang="en-US" dirty="0" err="1"/>
              <a:t>Homeworks</a:t>
            </a:r>
            <a:r>
              <a:rPr lang="en-US" dirty="0"/>
              <a:t> using LOE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7898C-673F-4615-B6F5-88209351D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52940"/>
                <a:ext cx="10972800" cy="520810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Class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students, randomly hand back </a:t>
                </a:r>
                <a:r>
                  <a:rPr lang="en-US" sz="2800" dirty="0" err="1"/>
                  <a:t>homeworks</a:t>
                </a:r>
                <a:r>
                  <a:rPr lang="en-US" sz="2800" dirty="0"/>
                  <a:t>.       All permutations equally likely.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𝑋</m:t>
                    </m:r>
                  </m:oMath>
                </a14:m>
                <a:r>
                  <a:rPr lang="en-US" sz="2800" dirty="0"/>
                  <a:t> be the number of students who get their own HW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3">
                        <a:lumMod val="75000"/>
                      </a:schemeClr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accent3">
                        <a:lumMod val="75000"/>
                      </a:schemeClr>
                    </a:solidFill>
                  </a:rPr>
                  <a:t>? </a:t>
                </a:r>
                <a:r>
                  <a:rPr lang="en-US" sz="2800" dirty="0"/>
                  <a:t>Use linearity of expectation!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7898C-673F-4615-B6F5-88209351D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52940"/>
                <a:ext cx="10972800" cy="5208103"/>
              </a:xfrm>
              <a:blipFill>
                <a:blip r:embed="rId3"/>
                <a:stretch>
                  <a:fillRect l="-1272" t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09600" y="4048217"/>
              <a:ext cx="2698260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3089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693262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251909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29097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𝐏𝐫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1, 2, 3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1, 3, 2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2, 1, 3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2, 3, 1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3, 1, 2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3, 2, 1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7451771"/>
                  </p:ext>
                </p:extLst>
              </p:nvPr>
            </p:nvGraphicFramePr>
            <p:xfrm>
              <a:off x="609600" y="4048217"/>
              <a:ext cx="2698260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3089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693262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251909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13" t="-1667" r="-258871" b="-6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1504" t="-1667" r="-184071" b="-6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6019" t="-1667" r="-971" b="-62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13" t="-100000" r="-258871" b="-5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1504" t="-100000" r="-184071" b="-5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6019" t="-100000" r="-971" b="-5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13" t="-200000" r="-258871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1504" t="-200000" r="-184071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6019" t="-200000" r="-971" b="-4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13" t="-300000" r="-258871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1504" t="-300000" r="-184071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6019" t="-300000" r="-971" b="-3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13" t="-400000" r="-258871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1504" t="-400000" r="-184071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6019" t="-400000" r="-971" b="-2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13" t="-500000" r="-258871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1504" t="-500000" r="-184071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6019" t="-500000" r="-971" b="-1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13" t="-600000" r="-258871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1504" t="-600000" r="-184071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6019" t="-600000" r="-971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3922227" y="3364180"/>
            <a:ext cx="2156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2396" lvl="0"/>
            <a:r>
              <a:rPr lang="en-US" sz="2800" u="sng" dirty="0">
                <a:solidFill>
                  <a:srgbClr val="0070C0"/>
                </a:solidFill>
              </a:rPr>
              <a:t>Decompose: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1C13773-0078-FA42-895E-EF9A2CCA2C81}"/>
              </a:ext>
            </a:extLst>
          </p:cNvPr>
          <p:cNvSpPr txBox="1">
            <a:spLocks/>
          </p:cNvSpPr>
          <p:nvPr/>
        </p:nvSpPr>
        <p:spPr>
          <a:xfrm>
            <a:off x="3922227" y="3986223"/>
            <a:ext cx="7311830" cy="27352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sz="32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1219170" lvl="1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 sz="28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828754" lvl="2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■"/>
              <a:defRPr sz="24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2438339" lvl="3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●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3047924" lvl="4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3657509" lvl="5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457200" rtl="0" eaLnBrk="1" latinLnBrk="0" hangingPunct="1">
              <a:spcBef>
                <a:spcPts val="2133"/>
              </a:spcBef>
              <a:spcAft>
                <a:spcPts val="2133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None/>
            </a:pPr>
            <a:endParaRPr lang="en-US" sz="1600" u="sng" dirty="0">
              <a:solidFill>
                <a:srgbClr val="0070C0"/>
              </a:solidFill>
            </a:endParaRPr>
          </a:p>
          <a:p>
            <a:pPr marL="152396" indent="0">
              <a:buNone/>
            </a:pPr>
            <a:endParaRPr lang="en-US" sz="2800" u="sng" dirty="0">
              <a:solidFill>
                <a:srgbClr val="0070C0"/>
              </a:solidFill>
            </a:endParaRPr>
          </a:p>
          <a:p>
            <a:pPr marL="152396" indent="0">
              <a:buNone/>
            </a:pPr>
            <a:endParaRPr lang="en-US" sz="2800" u="sng" dirty="0">
              <a:solidFill>
                <a:srgbClr val="0070C0"/>
              </a:solidFill>
            </a:endParaRPr>
          </a:p>
          <a:p>
            <a:pPr marL="152396" indent="0">
              <a:buNone/>
            </a:pPr>
            <a:endParaRPr lang="en-US" sz="2800" u="sng" dirty="0">
              <a:solidFill>
                <a:srgbClr val="0070C0"/>
              </a:solidFill>
            </a:endParaRPr>
          </a:p>
          <a:p>
            <a:pPr marL="152396" indent="0">
              <a:buNone/>
            </a:pPr>
            <a:r>
              <a:rPr lang="en-US" sz="2800" u="sng" dirty="0">
                <a:solidFill>
                  <a:srgbClr val="0070C0"/>
                </a:solidFill>
              </a:rPr>
              <a:t>LOE:</a:t>
            </a:r>
          </a:p>
          <a:p>
            <a:pPr marL="152396" indent="0">
              <a:buNone/>
            </a:pPr>
            <a:endParaRPr lang="en-US" sz="1400" u="sng" dirty="0">
              <a:solidFill>
                <a:srgbClr val="0070C0"/>
              </a:solidFill>
            </a:endParaRPr>
          </a:p>
          <a:p>
            <a:pPr marL="152396" indent="0">
              <a:buNone/>
            </a:pPr>
            <a:r>
              <a:rPr lang="en-US" sz="2800" u="sng" dirty="0">
                <a:solidFill>
                  <a:srgbClr val="0070C0"/>
                </a:solidFill>
              </a:rPr>
              <a:t>Conquer:</a:t>
            </a:r>
            <a:endParaRPr lang="en-US" sz="2800" b="1" dirty="0">
              <a:solidFill>
                <a:schemeClr val="tx2"/>
              </a:solidFill>
            </a:endParaRPr>
          </a:p>
          <a:p>
            <a:pPr marL="152396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152396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23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E4459-8495-08AC-20FC-FE33DFE4E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E77E6-DC79-3C89-3367-550F9AF5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</a:t>
            </a:r>
            <a:r>
              <a:rPr lang="en-US" dirty="0" err="1"/>
              <a:t>Homeworks</a:t>
            </a:r>
            <a:r>
              <a:rPr lang="en-US" dirty="0"/>
              <a:t> using LOE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80B1D-70D3-8D1D-13E5-04CB74031D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52940"/>
                <a:ext cx="10972800" cy="520810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Class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students, randomly hand back </a:t>
                </a:r>
                <a:r>
                  <a:rPr lang="en-US" sz="2400" dirty="0" err="1"/>
                  <a:t>homeworks</a:t>
                </a:r>
                <a:r>
                  <a:rPr lang="en-US" sz="2400" dirty="0"/>
                  <a:t>.       All permutations equally likely.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𝑋</m:t>
                    </m:r>
                  </m:oMath>
                </a14:m>
                <a:r>
                  <a:rPr lang="en-US" sz="2400" dirty="0"/>
                  <a:t> be the number of students who get their own HW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3">
                        <a:lumMod val="75000"/>
                      </a:schemeClr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m:rPr>
                        <m:sty m:val="p"/>
                      </m:rPr>
                      <a:rPr lang="en-US" sz="2800" b="0" i="1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accent3">
                        <a:lumMod val="75000"/>
                      </a:schemeClr>
                    </a:solidFill>
                  </a:rPr>
                  <a:t>?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80B1D-70D3-8D1D-13E5-04CB74031D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52940"/>
                <a:ext cx="10972800" cy="5208103"/>
              </a:xfrm>
              <a:blipFill>
                <a:blip r:embed="rId2"/>
                <a:stretch>
                  <a:fillRect l="-1272" t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BA60AE8-B958-37B0-AA4E-B91E02A2CBA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0336" y="3648217"/>
              <a:ext cx="5645664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0944">
                      <a:extLst>
                        <a:ext uri="{9D8B030D-6E8A-4147-A177-3AD203B41FA5}">
                          <a16:colId xmlns:a16="http://schemas.microsoft.com/office/drawing/2014/main" val="3414767673"/>
                        </a:ext>
                      </a:extLst>
                    </a:gridCol>
                    <a:gridCol w="940944">
                      <a:extLst>
                        <a:ext uri="{9D8B030D-6E8A-4147-A177-3AD203B41FA5}">
                          <a16:colId xmlns:a16="http://schemas.microsoft.com/office/drawing/2014/main" val="2119429909"/>
                        </a:ext>
                      </a:extLst>
                    </a:gridCol>
                    <a:gridCol w="940944">
                      <a:extLst>
                        <a:ext uri="{9D8B030D-6E8A-4147-A177-3AD203B41FA5}">
                          <a16:colId xmlns:a16="http://schemas.microsoft.com/office/drawing/2014/main" val="3473179239"/>
                        </a:ext>
                      </a:extLst>
                    </a:gridCol>
                    <a:gridCol w="940944">
                      <a:extLst>
                        <a:ext uri="{9D8B030D-6E8A-4147-A177-3AD203B41FA5}">
                          <a16:colId xmlns:a16="http://schemas.microsoft.com/office/drawing/2014/main" val="972835613"/>
                        </a:ext>
                      </a:extLst>
                    </a:gridCol>
                    <a:gridCol w="940944">
                      <a:extLst>
                        <a:ext uri="{9D8B030D-6E8A-4147-A177-3AD203B41FA5}">
                          <a16:colId xmlns:a16="http://schemas.microsoft.com/office/drawing/2014/main" val="2502350006"/>
                        </a:ext>
                      </a:extLst>
                    </a:gridCol>
                    <a:gridCol w="940944">
                      <a:extLst>
                        <a:ext uri="{9D8B030D-6E8A-4147-A177-3AD203B41FA5}">
                          <a16:colId xmlns:a16="http://schemas.microsoft.com/office/drawing/2014/main" val="10999918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𝐏𝐫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baseline="-2500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baseline="-2500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baseline="-2500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1846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1, 2, 3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83033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1, 3, 2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8269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2, 1, 3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6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2, 3, 1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69353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3, 1, 2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0275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3, 2, 1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0841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BA60AE8-B958-37B0-AA4E-B91E02A2CBA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0336" y="3648217"/>
              <a:ext cx="5645664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0944">
                      <a:extLst>
                        <a:ext uri="{9D8B030D-6E8A-4147-A177-3AD203B41FA5}">
                          <a16:colId xmlns:a16="http://schemas.microsoft.com/office/drawing/2014/main" val="3414767673"/>
                        </a:ext>
                      </a:extLst>
                    </a:gridCol>
                    <a:gridCol w="940944">
                      <a:extLst>
                        <a:ext uri="{9D8B030D-6E8A-4147-A177-3AD203B41FA5}">
                          <a16:colId xmlns:a16="http://schemas.microsoft.com/office/drawing/2014/main" val="2119429909"/>
                        </a:ext>
                      </a:extLst>
                    </a:gridCol>
                    <a:gridCol w="940944">
                      <a:extLst>
                        <a:ext uri="{9D8B030D-6E8A-4147-A177-3AD203B41FA5}">
                          <a16:colId xmlns:a16="http://schemas.microsoft.com/office/drawing/2014/main" val="3473179239"/>
                        </a:ext>
                      </a:extLst>
                    </a:gridCol>
                    <a:gridCol w="940944">
                      <a:extLst>
                        <a:ext uri="{9D8B030D-6E8A-4147-A177-3AD203B41FA5}">
                          <a16:colId xmlns:a16="http://schemas.microsoft.com/office/drawing/2014/main" val="972835613"/>
                        </a:ext>
                      </a:extLst>
                    </a:gridCol>
                    <a:gridCol w="940944">
                      <a:extLst>
                        <a:ext uri="{9D8B030D-6E8A-4147-A177-3AD203B41FA5}">
                          <a16:colId xmlns:a16="http://schemas.microsoft.com/office/drawing/2014/main" val="2502350006"/>
                        </a:ext>
                      </a:extLst>
                    </a:gridCol>
                    <a:gridCol w="940944">
                      <a:extLst>
                        <a:ext uri="{9D8B030D-6E8A-4147-A177-3AD203B41FA5}">
                          <a16:colId xmlns:a16="http://schemas.microsoft.com/office/drawing/2014/main" val="10999918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1" t="-3448" r="-505405" b="-6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51" t="-3448" r="-405405" b="-6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8667" t="-3448" r="-300000" b="-6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703" t="-3448" r="-204054" b="-6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703" t="-3448" r="-104054" b="-6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703" t="-3448" r="-4054" b="-6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1846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1" t="-100000" r="-505405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51" t="-100000" r="-405405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8667" t="-100000" r="-30000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83033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1" t="-206897" r="-505405" b="-4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51" t="-206897" r="-405405" b="-4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8667" t="-206897" r="-300000" b="-4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8269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1" t="-306897" r="-505405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51" t="-306897" r="-405405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8667" t="-306897" r="-300000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6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1" t="-406897" r="-505405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51" t="-406897" r="-405405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8667" t="-406897" r="-300000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69353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1" t="-490000" r="-505405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51" t="-490000" r="-405405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8667" t="-490000" r="-300000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0275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1" t="-610345" r="-505405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51" t="-610345" r="-405405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8667" t="-610345" r="-300000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0841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94451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2BB05-DF45-4A93-A187-2EFC94E8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</a:t>
            </a:r>
            <a:r>
              <a:rPr lang="en-US" dirty="0" err="1"/>
              <a:t>Homeworks</a:t>
            </a:r>
            <a:r>
              <a:rPr lang="en-US" dirty="0"/>
              <a:t> using LOE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7898C-673F-4615-B6F5-88209351D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52940"/>
                <a:ext cx="10972800" cy="520810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Class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students, randomly hand back </a:t>
                </a:r>
                <a:r>
                  <a:rPr lang="en-US" sz="2800" dirty="0" err="1"/>
                  <a:t>homeworks</a:t>
                </a:r>
                <a:r>
                  <a:rPr lang="en-US" sz="2800" dirty="0"/>
                  <a:t>.       All permutations equally likely.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𝑋</m:t>
                    </m:r>
                  </m:oMath>
                </a14:m>
                <a:r>
                  <a:rPr lang="en-US" sz="2800" dirty="0"/>
                  <a:t> be the number of students who get their own HW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3">
                        <a:lumMod val="75000"/>
                      </a:schemeClr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accent3">
                        <a:lumMod val="75000"/>
                      </a:schemeClr>
                    </a:solidFill>
                  </a:rPr>
                  <a:t>? </a:t>
                </a:r>
                <a:r>
                  <a:rPr lang="en-US" sz="2800" dirty="0"/>
                  <a:t>Use linearity of expectation!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7898C-673F-4615-B6F5-88209351D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52940"/>
                <a:ext cx="10972800" cy="5208103"/>
              </a:xfrm>
              <a:blipFill>
                <a:blip r:embed="rId2"/>
                <a:stretch>
                  <a:fillRect l="-1272" t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09600" y="4048217"/>
              <a:ext cx="2698260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3089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693262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251909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29097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𝐏𝐫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1, 2, 3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1, 3, 2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2, 1, 3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2, 3, 1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3, 1, 2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3, 2, 1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7451771"/>
                  </p:ext>
                </p:extLst>
              </p:nvPr>
            </p:nvGraphicFramePr>
            <p:xfrm>
              <a:off x="609600" y="4048217"/>
              <a:ext cx="2698260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3089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693262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251909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13" t="-1667" r="-258871" b="-6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1504" t="-1667" r="-184071" b="-6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6019" t="-1667" r="-971" b="-62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13" t="-100000" r="-258871" b="-5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1504" t="-100000" r="-184071" b="-5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6019" t="-100000" r="-971" b="-5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13" t="-200000" r="-258871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1504" t="-200000" r="-184071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6019" t="-200000" r="-971" b="-4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13" t="-300000" r="-258871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1504" t="-300000" r="-184071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6019" t="-300000" r="-971" b="-3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13" t="-400000" r="-258871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1504" t="-400000" r="-184071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6019" t="-400000" r="-971" b="-2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13" t="-500000" r="-258871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1504" t="-500000" r="-184071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6019" t="-500000" r="-971" b="-1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13" t="-600000" r="-258871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1504" t="-600000" r="-184071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6019" t="-600000" r="-971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D1C13773-0078-FA42-895E-EF9A2CCA2C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22226" y="3986223"/>
                <a:ext cx="8269773" cy="273525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609585" lvl="0" indent="-457189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Arial"/>
                  <a:buChar char="●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1219170" lvl="1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828754" lvl="2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2438339" lvl="3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3047924" lvl="4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3657509" lvl="5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67093" lvl="6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76678" lvl="7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263" lvl="8" indent="-423323" algn="l" defTabSz="457200" rtl="0" eaLnBrk="1" latinLnBrk="0" hangingPunct="1">
                  <a:spcBef>
                    <a:spcPts val="2133"/>
                  </a:spcBef>
                  <a:spcAft>
                    <a:spcPts val="2133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2396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 iff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baseline="30000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student gets own HW back; 0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o.w</a:t>
                </a:r>
                <a:r>
                  <a:rPr lang="en-US" sz="2800" dirty="0">
                    <a:solidFill>
                      <a:srgbClr val="C00000"/>
                    </a:solidFill>
                  </a:rPr>
                  <a:t>.</a:t>
                </a:r>
                <a:endParaRPr lang="en-US" sz="2800" u="sng" dirty="0">
                  <a:solidFill>
                    <a:srgbClr val="C00000"/>
                  </a:solidFill>
                </a:endParaRPr>
              </a:p>
              <a:p>
                <a:pPr marL="152396" indent="0">
                  <a:buNone/>
                </a:pPr>
                <a:endParaRPr lang="en-US" sz="1600" u="sng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r>
                  <a:rPr lang="en-US" sz="2800" u="sng" dirty="0">
                    <a:solidFill>
                      <a:srgbClr val="0070C0"/>
                    </a:solidFill>
                  </a:rPr>
                  <a:t>LOE:</a:t>
                </a:r>
                <a:r>
                  <a:rPr lang="en-US" sz="2800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]+⋯+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800" u="sng" dirty="0">
                  <a:solidFill>
                    <a:srgbClr val="C00000"/>
                  </a:solidFill>
                </a:endParaRPr>
              </a:p>
              <a:p>
                <a:pPr marL="152396" indent="0">
                  <a:buNone/>
                </a:pPr>
                <a:endParaRPr lang="en-US" sz="1400" u="sng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r>
                  <a:rPr lang="en-US" sz="2800" u="sng" dirty="0">
                    <a:solidFill>
                      <a:srgbClr val="0070C0"/>
                    </a:solidFill>
                  </a:rPr>
                  <a:t>Conquer: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D1C13773-0078-FA42-895E-EF9A2CCA2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226" y="3986223"/>
                <a:ext cx="8269773" cy="2735253"/>
              </a:xfrm>
              <a:prstGeom prst="rect">
                <a:avLst/>
              </a:prstGeom>
              <a:blipFill>
                <a:blip r:embed="rId4"/>
                <a:stretch>
                  <a:fillRect t="-461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22227" y="3364180"/>
                <a:ext cx="3918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52396" lvl="0"/>
                <a:r>
                  <a:rPr lang="en-US" sz="2800" u="sng" dirty="0">
                    <a:solidFill>
                      <a:srgbClr val="0070C0"/>
                    </a:solidFill>
                  </a:rPr>
                  <a:t>Decompose: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227" y="3364180"/>
                <a:ext cx="3918189" cy="523220"/>
              </a:xfrm>
              <a:prstGeom prst="rect">
                <a:avLst/>
              </a:prstGeom>
              <a:blipFill>
                <a:blip r:embed="rId5"/>
                <a:stretch>
                  <a:fillRect t="-11628" r="-225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996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80577-47F1-0544-A876-F9759F39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Pairs with the same 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40B592E-8932-784F-AB05-92B8FF1E0A4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458467"/>
                <a:ext cx="11360800" cy="1249222"/>
              </a:xfrm>
            </p:spPr>
            <p:txBody>
              <a:bodyPr/>
              <a:lstStyle/>
              <a:p>
                <a:r>
                  <a:rPr lang="en-US" sz="2800" dirty="0"/>
                  <a:t>In a class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students, on average how many pairs of people have the same birthday (assuming 365 equally likely birthdays)?</a:t>
                </a:r>
              </a:p>
              <a:p>
                <a:r>
                  <a:rPr lang="en-US" sz="2800" dirty="0"/>
                  <a:t>Each person’s birthday is equally likely to be any of the 365 possibilities and different people’s </a:t>
                </a:r>
                <a:r>
                  <a:rPr lang="en-US" sz="2800" dirty="0" err="1"/>
                  <a:t>bdays</a:t>
                </a:r>
                <a:r>
                  <a:rPr lang="en-US" sz="2800" dirty="0"/>
                  <a:t> are independent.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40B592E-8932-784F-AB05-92B8FF1E0A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458467"/>
                <a:ext cx="11360800" cy="1249222"/>
              </a:xfrm>
              <a:blipFill>
                <a:blip r:embed="rId3"/>
                <a:stretch>
                  <a:fillRect t="-1000"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845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E73B3-D2D9-185D-CDB4-A231C854C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7AF20-94A3-94E6-63EC-D5A25CC6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Pairs with the same  birthday - LOE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26AC8A1-5C37-1571-A706-9FDFE6F2001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458467"/>
                <a:ext cx="11360800" cy="1249222"/>
              </a:xfrm>
            </p:spPr>
            <p:txBody>
              <a:bodyPr/>
              <a:lstStyle/>
              <a:p>
                <a:r>
                  <a:rPr lang="en-US" sz="2800" dirty="0"/>
                  <a:t>In a class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students, on average how many pairs of people have the same birthday (assuming 365 equally likely birthdays)?</a:t>
                </a:r>
              </a:p>
              <a:p>
                <a:r>
                  <a:rPr lang="en-US" sz="2800" dirty="0"/>
                  <a:t>Each person’s birthday is equally likely to be any of the 365 possibilities and different people’s </a:t>
                </a:r>
                <a:r>
                  <a:rPr lang="en-US" sz="2800" dirty="0" err="1"/>
                  <a:t>bdays</a:t>
                </a:r>
                <a:r>
                  <a:rPr lang="en-US" sz="2800" dirty="0"/>
                  <a:t> are independent.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40B592E-8932-784F-AB05-92B8FF1E0A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458467"/>
                <a:ext cx="11360800" cy="1249222"/>
              </a:xfrm>
              <a:blipFill>
                <a:blip r:embed="rId3"/>
                <a:stretch>
                  <a:fillRect t="-1000"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B89E6C-BF31-5298-949E-56E53202576F}"/>
                  </a:ext>
                </a:extLst>
              </p:cNvPr>
              <p:cNvSpPr txBox="1"/>
              <p:nvPr/>
            </p:nvSpPr>
            <p:spPr>
              <a:xfrm>
                <a:off x="923635" y="3429000"/>
                <a:ext cx="5660652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u="sng" dirty="0">
                    <a:solidFill>
                      <a:srgbClr val="0070C0"/>
                    </a:solidFill>
                  </a:rPr>
                  <a:t>Decompose: </a:t>
                </a:r>
                <a:r>
                  <a:rPr lang="en-US" sz="2800" dirty="0"/>
                  <a:t>Find the right way to </a:t>
                </a:r>
              </a:p>
              <a:p>
                <a:r>
                  <a:rPr lang="en-US" sz="2800" dirty="0"/>
                  <a:t>decompose the random variable into </a:t>
                </a:r>
              </a:p>
              <a:p>
                <a:r>
                  <a:rPr lang="en-US" sz="2800" dirty="0"/>
                  <a:t>sum of simple random variables </a:t>
                </a:r>
              </a:p>
              <a:p>
                <a:pPr marL="152396" indent="0">
                  <a:buNone/>
                </a:pPr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152396" lvl="0"/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B89E6C-BF31-5298-949E-56E532025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35" y="3429000"/>
                <a:ext cx="5660652" cy="2246769"/>
              </a:xfrm>
              <a:prstGeom prst="rect">
                <a:avLst/>
              </a:prstGeom>
              <a:blipFill>
                <a:blip r:embed="rId4"/>
                <a:stretch>
                  <a:fillRect l="-2237" t="-3390" r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2F070EB-9087-E3A4-254F-BC3216E646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9707" y="4122747"/>
                <a:ext cx="8708114" cy="273525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609585" lvl="0" indent="-457189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Arial"/>
                  <a:buChar char="●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1219170" lvl="1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828754" lvl="2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2438339" lvl="3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3047924" lvl="4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3657509" lvl="5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67093" lvl="6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76678" lvl="7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263" lvl="8" indent="-423323" algn="l" defTabSz="457200" rtl="0" eaLnBrk="1" latinLnBrk="0" hangingPunct="1">
                  <a:spcBef>
                    <a:spcPts val="2133"/>
                  </a:spcBef>
                  <a:spcAft>
                    <a:spcPts val="2133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2396" indent="0">
                  <a:buNone/>
                </a:pPr>
                <a:endParaRPr lang="en-US" sz="1600" u="sng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endParaRPr lang="en-US" sz="2800" u="sng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endParaRPr lang="en-US" sz="2800" u="sng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r>
                  <a:rPr lang="en-US" sz="2800" u="sng" dirty="0">
                    <a:solidFill>
                      <a:srgbClr val="0070C0"/>
                    </a:solidFill>
                  </a:rPr>
                  <a:t>LOE: </a:t>
                </a:r>
                <a:r>
                  <a:rPr lang="en-US" sz="2800" dirty="0"/>
                  <a:t>Apply linearity of expectation.</a:t>
                </a:r>
              </a:p>
              <a:p>
                <a:pPr marL="152396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]+⋯+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. </a:t>
                </a:r>
                <a:endParaRPr lang="en-US" sz="2800" u="sng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endParaRPr lang="en-US" sz="1400" u="sng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r>
                  <a:rPr lang="en-US" sz="2800" u="sng" dirty="0">
                    <a:solidFill>
                      <a:srgbClr val="0070C0"/>
                    </a:solidFill>
                  </a:rPr>
                  <a:t>Conquer: </a:t>
                </a:r>
                <a:r>
                  <a:rPr lang="en-US" sz="2800" dirty="0"/>
                  <a:t>Compute the expectation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/>
                  <a:t>and sum! </a:t>
                </a:r>
                <a:endParaRPr lang="en-US" sz="2800" b="1" dirty="0">
                  <a:solidFill>
                    <a:schemeClr val="tx2"/>
                  </a:solidFill>
                </a:endParaRPr>
              </a:p>
              <a:p>
                <a:pPr marL="152396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2F070EB-9087-E3A4-254F-BC3216E64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07" y="4122747"/>
                <a:ext cx="8708114" cy="2735253"/>
              </a:xfrm>
              <a:prstGeom prst="rect">
                <a:avLst/>
              </a:prstGeom>
              <a:blipFill>
                <a:blip r:embed="rId5"/>
                <a:stretch>
                  <a:fillRect r="-1601" b="-6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090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80577-47F1-0544-A876-F9759F39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Pairs with the same  birthday – LOE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40B592E-8932-784F-AB05-92B8FF1E0A4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458467"/>
                <a:ext cx="11360800" cy="1249222"/>
              </a:xfrm>
            </p:spPr>
            <p:txBody>
              <a:bodyPr/>
              <a:lstStyle/>
              <a:p>
                <a:r>
                  <a:rPr lang="en-US" sz="2800" dirty="0"/>
                  <a:t>In a class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students, 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be the number of pairs of people with the same birthday (assuming 365 equally likely birthdays)?</a:t>
                </a:r>
              </a:p>
              <a:p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?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40B592E-8932-784F-AB05-92B8FF1E0A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458467"/>
                <a:ext cx="11360800" cy="1249222"/>
              </a:xfrm>
              <a:blipFill>
                <a:blip r:embed="rId3"/>
                <a:stretch>
                  <a:fillRect t="-1000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A54E01CE-E604-D94D-A3AF-5C5B99EC14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600" y="3192801"/>
                <a:ext cx="11360800" cy="327473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609585" lvl="0" indent="-457189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Arial"/>
                  <a:buChar char="●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1219170" lvl="1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828754" lvl="2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2438339" lvl="3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3047924" lvl="4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3657509" lvl="5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67093" lvl="6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76678" lvl="7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263" lvl="8" indent="-423323" algn="l" defTabSz="457200" rtl="0" eaLnBrk="1" latinLnBrk="0" hangingPunct="1">
                  <a:spcBef>
                    <a:spcPts val="2133"/>
                  </a:spcBef>
                  <a:spcAft>
                    <a:spcPts val="2133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2396" indent="0">
                  <a:buNone/>
                </a:pPr>
                <a:r>
                  <a:rPr lang="en-US" sz="2800" u="sng" dirty="0">
                    <a:solidFill>
                      <a:srgbClr val="0070C0"/>
                    </a:solidFill>
                  </a:rPr>
                  <a:t>Decompose:</a:t>
                </a:r>
                <a:r>
                  <a:rPr lang="en-US" sz="2800" dirty="0">
                    <a:solidFill>
                      <a:srgbClr val="0070C0"/>
                    </a:solidFill>
                  </a:rPr>
                  <a:t>  </a:t>
                </a:r>
                <a:r>
                  <a:rPr lang="en-US" sz="2800" dirty="0">
                    <a:solidFill>
                      <a:srgbClr val="C00000"/>
                    </a:solidFill>
                  </a:rPr>
                  <a:t>Indicator events involve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pairs</a:t>
                </a:r>
                <a:r>
                  <a:rPr lang="en-US" sz="2800" dirty="0">
                    <a:solidFill>
                      <a:srgbClr val="C00000"/>
                    </a:solidFill>
                  </a:rPr>
                  <a:t> of students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	</a:t>
                </a:r>
                <a:r>
                  <a:rPr lang="en-US" sz="2800" dirty="0">
                    <a:solidFill>
                      <a:srgbClr val="C00000"/>
                    </a:solidFill>
                  </a:rPr>
                  <a:t>		         	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 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iff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 students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and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have the same birthday</a:t>
                </a:r>
                <a:endParaRPr lang="en-US" sz="2800" u="sng" dirty="0">
                  <a:solidFill>
                    <a:srgbClr val="C00000"/>
                  </a:solidFill>
                </a:endParaRPr>
              </a:p>
              <a:p>
                <a:pPr marL="152396" indent="0">
                  <a:buNone/>
                </a:pPr>
                <a:endParaRPr lang="en-US" sz="2800" u="sng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r>
                  <a:rPr lang="en-US" sz="2800" u="sng" dirty="0">
                    <a:solidFill>
                      <a:srgbClr val="0070C0"/>
                    </a:solidFill>
                  </a:rPr>
                  <a:t>LOE</a:t>
                </a:r>
                <a:r>
                  <a:rPr lang="en-US" sz="2800" dirty="0">
                    <a:solidFill>
                      <a:srgbClr val="0070C0"/>
                    </a:solidFill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indicator variables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endParaRPr lang="en-US" sz="2800" u="sng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r>
                  <a:rPr lang="en-US" sz="2800" u="sng" dirty="0">
                    <a:solidFill>
                      <a:srgbClr val="0070C0"/>
                    </a:solidFill>
                  </a:rPr>
                  <a:t>Conquer</a:t>
                </a:r>
                <a:r>
                  <a:rPr lang="en-US" sz="2800" dirty="0">
                    <a:solidFill>
                      <a:srgbClr val="0070C0"/>
                    </a:solidFill>
                  </a:rPr>
                  <a:t>: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365</m:t>
                        </m:r>
                      </m:den>
                    </m:f>
                  </m:oMath>
                </a14:m>
                <a:r>
                  <a:rPr lang="en-US" sz="2800" b="0" dirty="0">
                    <a:solidFill>
                      <a:srgbClr val="0070C0"/>
                    </a:solidFill>
                  </a:rPr>
                  <a:t>  </a:t>
                </a:r>
                <a:r>
                  <a:rPr lang="en-US" sz="2800" b="0" dirty="0">
                    <a:solidFill>
                      <a:srgbClr val="C00000"/>
                    </a:solidFill>
                  </a:rPr>
                  <a:t>so total expectation is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pairs</a:t>
                </a: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A54E01CE-E604-D94D-A3AF-5C5B99EC1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00" y="3192801"/>
                <a:ext cx="11360800" cy="3274732"/>
              </a:xfrm>
              <a:prstGeom prst="rect">
                <a:avLst/>
              </a:prstGeom>
              <a:blipFill>
                <a:blip r:embed="rId4"/>
                <a:stretch>
                  <a:fillRect t="-386" b="-3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338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95688-30CC-8940-AE15-B25DB5D8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 – Even stronger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127D2E5-5D5D-1E4E-BB38-0D89779B54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204292"/>
                <a:ext cx="10972800" cy="1895712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For any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, and real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.  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127D2E5-5D5D-1E4E-BB38-0D89779B5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04292"/>
                <a:ext cx="10972800" cy="1895712"/>
              </a:xfrm>
              <a:prstGeom prst="rect">
                <a:avLst/>
              </a:prstGeom>
              <a:blipFill>
                <a:blip r:embed="rId3"/>
                <a:stretch>
                  <a:fillRect l="-231" b="-662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9AA08A-3C23-0E4C-A691-88F3AC6A1A62}"/>
                  </a:ext>
                </a:extLst>
              </p:cNvPr>
              <p:cNvSpPr txBox="1"/>
              <p:nvPr/>
            </p:nvSpPr>
            <p:spPr>
              <a:xfrm>
                <a:off x="609600" y="4387022"/>
                <a:ext cx="104594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Very important: In general, we do </a:t>
                </a:r>
                <a:r>
                  <a:rPr lang="en-US" sz="2800" b="0" u="sng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not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have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]⋅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9AA08A-3C23-0E4C-A691-88F3AC6A1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387022"/>
                <a:ext cx="10459453" cy="523220"/>
              </a:xfrm>
              <a:prstGeom prst="rect">
                <a:avLst/>
              </a:prstGeom>
              <a:blipFill>
                <a:blip r:embed="rId4"/>
                <a:stretch>
                  <a:fillRect l="-1335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99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BFCF-DF78-DC4A-BAD1-3594EABD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Review </a:t>
            </a:r>
            <a:r>
              <a:rPr lang="en-US" dirty="0"/>
              <a:t>Random Variables and Associated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52940"/>
                <a:ext cx="11177588" cy="2166747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dirty="0"/>
                  <a:t>A </a:t>
                </a:r>
                <a:r>
                  <a:rPr lang="en-US" b="1" dirty="0">
                    <a:solidFill>
                      <a:srgbClr val="C00000"/>
                    </a:solidFill>
                  </a:rPr>
                  <a:t>random variable (RV) </a:t>
                </a:r>
                <a:r>
                  <a:rPr lang="en-US" dirty="0"/>
                  <a:t>for a probability 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a function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2800" dirty="0"/>
                  <a:t>The set of values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can take on is its </a:t>
                </a:r>
                <a:r>
                  <a:rPr lang="en-US" sz="2800" i="1" dirty="0">
                    <a:solidFill>
                      <a:srgbClr val="C00000"/>
                    </a:solidFill>
                  </a:rPr>
                  <a:t>range</a:t>
                </a:r>
                <a:r>
                  <a:rPr lang="en-US" sz="2800" dirty="0">
                    <a:solidFill>
                      <a:srgbClr val="C00000"/>
                    </a:solidFill>
                  </a:rPr>
                  <a:t>/</a:t>
                </a:r>
                <a:r>
                  <a:rPr lang="en-US" sz="2800" i="1" dirty="0">
                    <a:solidFill>
                      <a:srgbClr val="C00000"/>
                    </a:solidFill>
                  </a:rPr>
                  <a:t>support</a:t>
                </a:r>
                <a:r>
                  <a:rPr lang="en-US" sz="2800" dirty="0"/>
                  <a:t>: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m:rPr>
                        <m:sty m:val="p"/>
                      </m:rPr>
                      <a:rPr lang="en-US" sz="2800" b="1" i="1" baseline="-25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52940"/>
                <a:ext cx="11177588" cy="2166747"/>
              </a:xfrm>
              <a:blipFill>
                <a:blip r:embed="rId3"/>
                <a:stretch>
                  <a:fillRect l="-454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 descr="Partition of sample space based on values the random variable takes">
            <a:extLst>
              <a:ext uri="{FF2B5EF4-FFF2-40B4-BE49-F238E27FC236}">
                <a16:creationId xmlns:a16="http://schemas.microsoft.com/office/drawing/2014/main" id="{36D4DE94-6006-0E45-BBF1-801CD976617B}"/>
              </a:ext>
            </a:extLst>
          </p:cNvPr>
          <p:cNvGrpSpPr/>
          <p:nvPr/>
        </p:nvGrpSpPr>
        <p:grpSpPr>
          <a:xfrm>
            <a:off x="5054465" y="3488944"/>
            <a:ext cx="6527933" cy="3033536"/>
            <a:chOff x="4128357" y="3446777"/>
            <a:chExt cx="6527933" cy="3033536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C60F5A5-2135-1C4B-91B8-57840AAD0B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8357" y="3446777"/>
              <a:ext cx="6313798" cy="3033536"/>
            </a:xfrm>
            <a:custGeom>
              <a:avLst/>
              <a:gdLst>
                <a:gd name="connsiteX0" fmla="*/ 3220857 w 9303411"/>
                <a:gd name="connsiteY0" fmla="*/ 324040 h 4469929"/>
                <a:gd name="connsiteX1" fmla="*/ 1491448 w 9303411"/>
                <a:gd name="connsiteY1" fmla="*/ 284283 h 4469929"/>
                <a:gd name="connsiteX2" fmla="*/ 1113761 w 9303411"/>
                <a:gd name="connsiteY2" fmla="*/ 65622 h 4469929"/>
                <a:gd name="connsiteX3" fmla="*/ 578 w 9303411"/>
                <a:gd name="connsiteY3" fmla="*/ 1596248 h 4469929"/>
                <a:gd name="connsiteX4" fmla="*/ 1272787 w 9303411"/>
                <a:gd name="connsiteY4" fmla="*/ 2371500 h 4469929"/>
                <a:gd name="connsiteX5" fmla="*/ 596926 w 9303411"/>
                <a:gd name="connsiteY5" fmla="*/ 3862370 h 4469929"/>
                <a:gd name="connsiteX6" fmla="*/ 3459396 w 9303411"/>
                <a:gd name="connsiteY6" fmla="*/ 4458718 h 4469929"/>
                <a:gd name="connsiteX7" fmla="*/ 5367709 w 9303411"/>
                <a:gd name="connsiteY7" fmla="*/ 3405170 h 4469929"/>
                <a:gd name="connsiteX8" fmla="*/ 7276022 w 9303411"/>
                <a:gd name="connsiteY8" fmla="*/ 4041274 h 4469929"/>
                <a:gd name="connsiteX9" fmla="*/ 9283726 w 9303411"/>
                <a:gd name="connsiteY9" fmla="*/ 1675761 h 4469929"/>
                <a:gd name="connsiteX10" fmla="*/ 8130787 w 9303411"/>
                <a:gd name="connsiteY10" fmla="*/ 284283 h 4469929"/>
                <a:gd name="connsiteX11" fmla="*/ 5447222 w 9303411"/>
                <a:gd name="connsiteY11" fmla="*/ 1616127 h 4469929"/>
                <a:gd name="connsiteX12" fmla="*/ 3837083 w 9303411"/>
                <a:gd name="connsiteY12" fmla="*/ 165013 h 4469929"/>
                <a:gd name="connsiteX13" fmla="*/ 3220857 w 9303411"/>
                <a:gd name="connsiteY13" fmla="*/ 324040 h 446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03411" h="4469929">
                  <a:moveTo>
                    <a:pt x="3220857" y="324040"/>
                  </a:moveTo>
                  <a:cubicBezTo>
                    <a:pt x="2829918" y="343918"/>
                    <a:pt x="1842631" y="327353"/>
                    <a:pt x="1491448" y="284283"/>
                  </a:cubicBezTo>
                  <a:cubicBezTo>
                    <a:pt x="1140265" y="241213"/>
                    <a:pt x="1362239" y="-153039"/>
                    <a:pt x="1113761" y="65622"/>
                  </a:cubicBezTo>
                  <a:cubicBezTo>
                    <a:pt x="865283" y="284283"/>
                    <a:pt x="-25926" y="1211935"/>
                    <a:pt x="578" y="1596248"/>
                  </a:cubicBezTo>
                  <a:cubicBezTo>
                    <a:pt x="27082" y="1980561"/>
                    <a:pt x="1173396" y="1993813"/>
                    <a:pt x="1272787" y="2371500"/>
                  </a:cubicBezTo>
                  <a:cubicBezTo>
                    <a:pt x="1372178" y="2749187"/>
                    <a:pt x="232491" y="3514500"/>
                    <a:pt x="596926" y="3862370"/>
                  </a:cubicBezTo>
                  <a:cubicBezTo>
                    <a:pt x="961361" y="4210240"/>
                    <a:pt x="2664266" y="4534918"/>
                    <a:pt x="3459396" y="4458718"/>
                  </a:cubicBezTo>
                  <a:cubicBezTo>
                    <a:pt x="4254526" y="4382518"/>
                    <a:pt x="4731605" y="3474744"/>
                    <a:pt x="5367709" y="3405170"/>
                  </a:cubicBezTo>
                  <a:cubicBezTo>
                    <a:pt x="6003813" y="3335596"/>
                    <a:pt x="6623353" y="4329509"/>
                    <a:pt x="7276022" y="4041274"/>
                  </a:cubicBezTo>
                  <a:cubicBezTo>
                    <a:pt x="7928692" y="3753039"/>
                    <a:pt x="9141265" y="2301926"/>
                    <a:pt x="9283726" y="1675761"/>
                  </a:cubicBezTo>
                  <a:cubicBezTo>
                    <a:pt x="9426187" y="1049596"/>
                    <a:pt x="8770204" y="294222"/>
                    <a:pt x="8130787" y="284283"/>
                  </a:cubicBezTo>
                  <a:cubicBezTo>
                    <a:pt x="7491370" y="274344"/>
                    <a:pt x="6162839" y="1636005"/>
                    <a:pt x="5447222" y="1616127"/>
                  </a:cubicBezTo>
                  <a:cubicBezTo>
                    <a:pt x="4731605" y="1596249"/>
                    <a:pt x="4211457" y="380361"/>
                    <a:pt x="3837083" y="165013"/>
                  </a:cubicBezTo>
                  <a:cubicBezTo>
                    <a:pt x="3462709" y="-50335"/>
                    <a:pt x="3611796" y="304162"/>
                    <a:pt x="3220857" y="32404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51C4172-C700-3E40-A99C-22D05464A47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0160000" y="5384847"/>
                  <a:ext cx="496290" cy="6647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5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Ω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51C4172-C700-3E40-A99C-22D05464A4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0000" y="5384847"/>
                  <a:ext cx="496290" cy="664798"/>
                </a:xfrm>
                <a:prstGeom prst="rect">
                  <a:avLst/>
                </a:prstGeom>
                <a:blipFill>
                  <a:blip r:embed="rId4"/>
                  <a:stretch>
                    <a:fillRect l="-42500" r="-40000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DB45C77-EBBD-8448-BB46-BE461D1B97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27459" y="3669480"/>
              <a:ext cx="1558883" cy="1585763"/>
            </a:xfrm>
            <a:custGeom>
              <a:avLst/>
              <a:gdLst>
                <a:gd name="connsiteX0" fmla="*/ 1391479 w 1948604"/>
                <a:gd name="connsiteY0" fmla="*/ 0 h 1982204"/>
                <a:gd name="connsiteX1" fmla="*/ 1948070 w 1948604"/>
                <a:gd name="connsiteY1" fmla="*/ 516835 h 1982204"/>
                <a:gd name="connsiteX2" fmla="*/ 1470992 w 1948604"/>
                <a:gd name="connsiteY2" fmla="*/ 1411356 h 1982204"/>
                <a:gd name="connsiteX3" fmla="*/ 417444 w 1948604"/>
                <a:gd name="connsiteY3" fmla="*/ 1530626 h 1982204"/>
                <a:gd name="connsiteX4" fmla="*/ 298174 w 1948604"/>
                <a:gd name="connsiteY4" fmla="*/ 1928191 h 1982204"/>
                <a:gd name="connsiteX5" fmla="*/ 0 w 1948604"/>
                <a:gd name="connsiteY5" fmla="*/ 1967948 h 198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8604" h="1982204">
                  <a:moveTo>
                    <a:pt x="1391479" y="0"/>
                  </a:moveTo>
                  <a:cubicBezTo>
                    <a:pt x="1663148" y="140804"/>
                    <a:pt x="1934818" y="281609"/>
                    <a:pt x="1948070" y="516835"/>
                  </a:cubicBezTo>
                  <a:cubicBezTo>
                    <a:pt x="1961322" y="752061"/>
                    <a:pt x="1726096" y="1242391"/>
                    <a:pt x="1470992" y="1411356"/>
                  </a:cubicBezTo>
                  <a:cubicBezTo>
                    <a:pt x="1215888" y="1580321"/>
                    <a:pt x="612914" y="1444487"/>
                    <a:pt x="417444" y="1530626"/>
                  </a:cubicBezTo>
                  <a:cubicBezTo>
                    <a:pt x="221974" y="1616765"/>
                    <a:pt x="367748" y="1855304"/>
                    <a:pt x="298174" y="1928191"/>
                  </a:cubicBezTo>
                  <a:cubicBezTo>
                    <a:pt x="228600" y="2001078"/>
                    <a:pt x="114300" y="1984513"/>
                    <a:pt x="0" y="1967948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3C9D0A6-626E-3242-9BBE-CABF549106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0133" y="4797372"/>
              <a:ext cx="545301" cy="1637969"/>
            </a:xfrm>
            <a:custGeom>
              <a:avLst/>
              <a:gdLst>
                <a:gd name="connsiteX0" fmla="*/ 0 w 681626"/>
                <a:gd name="connsiteY0" fmla="*/ 0 h 2047461"/>
                <a:gd name="connsiteX1" fmla="*/ 675861 w 681626"/>
                <a:gd name="connsiteY1" fmla="*/ 516835 h 2047461"/>
                <a:gd name="connsiteX2" fmla="*/ 337931 w 681626"/>
                <a:gd name="connsiteY2" fmla="*/ 1451113 h 2047461"/>
                <a:gd name="connsiteX3" fmla="*/ 556591 w 681626"/>
                <a:gd name="connsiteY3" fmla="*/ 2047461 h 204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1626" h="2047461">
                  <a:moveTo>
                    <a:pt x="0" y="0"/>
                  </a:moveTo>
                  <a:cubicBezTo>
                    <a:pt x="309769" y="137491"/>
                    <a:pt x="619539" y="274983"/>
                    <a:pt x="675861" y="516835"/>
                  </a:cubicBezTo>
                  <a:cubicBezTo>
                    <a:pt x="732183" y="758687"/>
                    <a:pt x="357809" y="1196009"/>
                    <a:pt x="337931" y="1451113"/>
                  </a:cubicBezTo>
                  <a:cubicBezTo>
                    <a:pt x="318053" y="1706217"/>
                    <a:pt x="437322" y="1876839"/>
                    <a:pt x="556591" y="2047461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239FE3C-1B98-9640-8CF6-DFF6E12E0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6143" y="4221247"/>
              <a:ext cx="922351" cy="1717482"/>
            </a:xfrm>
            <a:custGeom>
              <a:avLst/>
              <a:gdLst>
                <a:gd name="connsiteX0" fmla="*/ 0 w 1152939"/>
                <a:gd name="connsiteY0" fmla="*/ 0 h 2146853"/>
                <a:gd name="connsiteX1" fmla="*/ 854765 w 1152939"/>
                <a:gd name="connsiteY1" fmla="*/ 377687 h 2146853"/>
                <a:gd name="connsiteX2" fmla="*/ 655982 w 1152939"/>
                <a:gd name="connsiteY2" fmla="*/ 1451113 h 2146853"/>
                <a:gd name="connsiteX3" fmla="*/ 1152939 w 1152939"/>
                <a:gd name="connsiteY3" fmla="*/ 2146853 h 214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939" h="2146853">
                  <a:moveTo>
                    <a:pt x="0" y="0"/>
                  </a:moveTo>
                  <a:cubicBezTo>
                    <a:pt x="372717" y="67917"/>
                    <a:pt x="745435" y="135835"/>
                    <a:pt x="854765" y="377687"/>
                  </a:cubicBezTo>
                  <a:cubicBezTo>
                    <a:pt x="964095" y="619539"/>
                    <a:pt x="606286" y="1156252"/>
                    <a:pt x="655982" y="1451113"/>
                  </a:cubicBezTo>
                  <a:cubicBezTo>
                    <a:pt x="705678" y="1745974"/>
                    <a:pt x="929308" y="1946413"/>
                    <a:pt x="1152939" y="2146853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F6AE38-118B-3F49-AA8B-1415F710969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806847" y="4136741"/>
                  <a:ext cx="1163806" cy="295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 err="1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DF6AE38-118B-3F49-AA8B-1415F71096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6847" y="4136741"/>
                  <a:ext cx="1163806" cy="295466"/>
                </a:xfrm>
                <a:prstGeom prst="rect">
                  <a:avLst/>
                </a:prstGeom>
                <a:blipFill>
                  <a:blip r:embed="rId5"/>
                  <a:stretch>
                    <a:fillRect l="-7527" r="-22581" b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BAEEFB1-A6EF-AD4A-BF83-1576886A68E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940204" y="5616356"/>
                  <a:ext cx="1169499" cy="295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 err="1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BAEEFB1-A6EF-AD4A-BF83-1576886A68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0204" y="5616356"/>
                  <a:ext cx="1169499" cy="295466"/>
                </a:xfrm>
                <a:prstGeom prst="rect">
                  <a:avLst/>
                </a:prstGeom>
                <a:blipFill>
                  <a:blip r:embed="rId6"/>
                  <a:stretch>
                    <a:fillRect l="-8602" r="-22581" b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A6705D1-D177-8644-B623-5B05EDB489B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7058690" y="4959777"/>
                  <a:ext cx="1169499" cy="295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 err="1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A6705D1-D177-8644-B623-5B05EDB489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8690" y="4959777"/>
                  <a:ext cx="1169499" cy="295466"/>
                </a:xfrm>
                <a:prstGeom prst="rect">
                  <a:avLst/>
                </a:prstGeom>
                <a:blipFill>
                  <a:blip r:embed="rId7"/>
                  <a:stretch>
                    <a:fillRect l="-8602" r="-22581" b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3F162D4-5C03-5841-8F3B-5C06843D641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8990501" y="4020347"/>
                  <a:ext cx="1169499" cy="295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 err="1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3F162D4-5C03-5841-8F3B-5C06843D64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0501" y="4020347"/>
                  <a:ext cx="1169499" cy="295466"/>
                </a:xfrm>
                <a:prstGeom prst="rect">
                  <a:avLst/>
                </a:prstGeom>
                <a:blipFill>
                  <a:blip r:embed="rId8"/>
                  <a:stretch>
                    <a:fillRect l="-8602" r="-22581" b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9872" y="3680310"/>
                <a:ext cx="438017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72" y="3680310"/>
                <a:ext cx="4380173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A1D107A-6D08-E144-93A0-41BF1F3FCB61}"/>
              </a:ext>
            </a:extLst>
          </p:cNvPr>
          <p:cNvSpPr txBox="1">
            <a:spLocks/>
          </p:cNvSpPr>
          <p:nvPr/>
        </p:nvSpPr>
        <p:spPr>
          <a:xfrm>
            <a:off x="659367" y="4464836"/>
            <a:ext cx="4055853" cy="893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/>
              <a:t>Random variables </a:t>
            </a:r>
            <a:r>
              <a:rPr lang="en-US" sz="2400" b="1" dirty="0"/>
              <a:t>partition</a:t>
            </a:r>
            <a:r>
              <a:rPr lang="en-US" sz="2400" dirty="0"/>
              <a:t> the sample space.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3FAE7F1-300D-E943-BFDD-6116BF0DF4A0}"/>
                  </a:ext>
                </a:extLst>
              </p:cNvPr>
              <p:cNvSpPr/>
              <p:nvPr/>
            </p:nvSpPr>
            <p:spPr>
              <a:xfrm>
                <a:off x="740563" y="5628642"/>
                <a:ext cx="2777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  <m:r>
                            <m:rPr>
                              <m:sty m:val="p"/>
                            </m:rPr>
                            <a:rPr lang="en-US" sz="2400" b="1" i="1" baseline="-25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3FAE7F1-300D-E943-BFDD-6116BF0DF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63" y="5628642"/>
                <a:ext cx="2777555" cy="461665"/>
              </a:xfrm>
              <a:prstGeom prst="rect">
                <a:avLst/>
              </a:prstGeom>
              <a:blipFill>
                <a:blip r:embed="rId10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37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2BB05-DF45-4A93-A187-2EFC94E8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Returning </a:t>
            </a:r>
            <a:r>
              <a:rPr lang="en-US" dirty="0" err="1"/>
              <a:t>Homeworks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7898C-673F-4615-B6F5-88209351D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Class with 3 students, randomly hand back </a:t>
                </a:r>
                <a:r>
                  <a:rPr lang="en-US" dirty="0" err="1"/>
                  <a:t>homeworks</a:t>
                </a:r>
                <a:r>
                  <a:rPr lang="en-US" dirty="0"/>
                  <a:t>.       All permutations equally likely.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𝑋</m:t>
                    </m:r>
                  </m:oMath>
                </a14:m>
                <a:r>
                  <a:rPr lang="en-US" dirty="0"/>
                  <a:t> be the number of students who get their own HW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7898C-673F-4615-B6F5-88209351D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2355617"/>
                  </p:ext>
                </p:extLst>
              </p:nvPr>
            </p:nvGraphicFramePr>
            <p:xfrm>
              <a:off x="215179" y="3650605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847586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530591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𝐏𝐫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2355617"/>
                  </p:ext>
                </p:extLst>
              </p:nvPr>
            </p:nvGraphicFramePr>
            <p:xfrm>
              <a:off x="215179" y="3650605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847586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530591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333" r="-258904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8955" t="-3333" r="-182090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5702" t="-3333" r="-826" b="-6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" name="Group 3" descr="partition of sample space based on value of X">
            <a:extLst>
              <a:ext uri="{FF2B5EF4-FFF2-40B4-BE49-F238E27FC236}">
                <a16:creationId xmlns:a16="http://schemas.microsoft.com/office/drawing/2014/main" id="{40FF31F8-C4F7-0F56-7E37-8DAC56A89CCA}"/>
              </a:ext>
            </a:extLst>
          </p:cNvPr>
          <p:cNvGrpSpPr/>
          <p:nvPr/>
        </p:nvGrpSpPr>
        <p:grpSpPr>
          <a:xfrm>
            <a:off x="6666719" y="3116480"/>
            <a:ext cx="4393807" cy="3541800"/>
            <a:chOff x="6666719" y="3116480"/>
            <a:chExt cx="4393807" cy="3541800"/>
          </a:xfrm>
        </p:grpSpPr>
        <p:sp>
          <p:nvSpPr>
            <p:cNvPr id="17" name="Oval 16" descr="partition of sample space based on value of X">
              <a:extLst>
                <a:ext uri="{FF2B5EF4-FFF2-40B4-BE49-F238E27FC236}">
                  <a16:creationId xmlns:a16="http://schemas.microsoft.com/office/drawing/2014/main" id="{6404415F-717A-EBF2-DB07-2DE3F1FD6AA2}"/>
                </a:ext>
              </a:extLst>
            </p:cNvPr>
            <p:cNvSpPr/>
            <p:nvPr/>
          </p:nvSpPr>
          <p:spPr>
            <a:xfrm>
              <a:off x="6914865" y="3284015"/>
              <a:ext cx="2775045" cy="32993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D063993-47AE-E2EE-DF3D-490665E7C13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666719" y="3116480"/>
                  <a:ext cx="496290" cy="6647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5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Ω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D063993-47AE-E2EE-DF3D-490665E7C1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6719" y="3116480"/>
                  <a:ext cx="496290" cy="664798"/>
                </a:xfrm>
                <a:prstGeom prst="rect">
                  <a:avLst/>
                </a:prstGeom>
                <a:blipFill>
                  <a:blip r:embed="rId5"/>
                  <a:stretch>
                    <a:fillRect l="-46154" r="-43590" b="-320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8BB905-A592-0055-A5D8-1C96388FA78B}"/>
                </a:ext>
              </a:extLst>
            </p:cNvPr>
            <p:cNvSpPr txBox="1"/>
            <p:nvPr/>
          </p:nvSpPr>
          <p:spPr>
            <a:xfrm>
              <a:off x="7633647" y="3458243"/>
              <a:ext cx="133748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FFFFFF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2, 3, 1</a:t>
              </a:r>
              <a:endParaRPr lang="en-US" sz="1800" b="0" i="0" u="none" strike="noStrike" dirty="0">
                <a:effectLst/>
                <a:latin typeface="Arial" panose="020B0604020202020204" pitchFamily="34" charset="0"/>
              </a:endParaRP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036A18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2, 3, 1</a:t>
              </a: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036A18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3, 1, 2</a:t>
              </a:r>
              <a:endParaRPr lang="en-US" sz="1800" b="1" i="0" u="none" strike="noStrike" dirty="0">
                <a:solidFill>
                  <a:srgbClr val="036A18"/>
                </a:solidFill>
                <a:effectLst/>
                <a:latin typeface="Arial" panose="020B0604020202020204" pitchFamily="34" charset="0"/>
              </a:endParaRPr>
            </a:p>
            <a:p>
              <a:pPr algn="l"/>
              <a:endParaRPr lang="en-US" sz="2400" b="0" dirty="0" err="1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BD7F2E-DEC2-EA42-D066-AAA5876C3624}"/>
                </a:ext>
              </a:extLst>
            </p:cNvPr>
            <p:cNvSpPr txBox="1"/>
            <p:nvPr/>
          </p:nvSpPr>
          <p:spPr>
            <a:xfrm>
              <a:off x="7601800" y="4343734"/>
              <a:ext cx="13374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FFFFFF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2, 3, 1</a:t>
              </a:r>
              <a:endParaRPr lang="en-US" sz="1800" b="0" i="0" u="none" strike="noStrike" dirty="0">
                <a:effectLst/>
                <a:latin typeface="Arial" panose="020B0604020202020204" pitchFamily="34" charset="0"/>
              </a:endParaRP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7030A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1, 3, 2</a:t>
              </a: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7030A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2, 1, 3</a:t>
              </a: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3, 2, 1</a:t>
              </a:r>
              <a:endParaRPr lang="en-US" sz="18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endParaRPr>
            </a:p>
            <a:p>
              <a:pPr algn="l"/>
              <a:endParaRPr lang="en-US" sz="2400" b="0" dirty="0" err="1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D371EE-FBF7-0E30-6514-007924E746CB}"/>
                </a:ext>
              </a:extLst>
            </p:cNvPr>
            <p:cNvSpPr txBox="1"/>
            <p:nvPr/>
          </p:nvSpPr>
          <p:spPr>
            <a:xfrm>
              <a:off x="7633645" y="5642617"/>
              <a:ext cx="13374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FFFFFF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2, 3, 1</a:t>
              </a:r>
              <a:endParaRPr lang="en-US" sz="1800" b="0" i="0" u="none" strike="noStrike" dirty="0">
                <a:effectLst/>
                <a:latin typeface="Arial" panose="020B0604020202020204" pitchFamily="34" charset="0"/>
              </a:endParaRP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1, 2, 3</a:t>
              </a:r>
            </a:p>
            <a:p>
              <a:pPr algn="l"/>
              <a:endParaRPr lang="en-US" sz="2400" b="0" dirty="0" err="1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D62FA74-F82F-3EC4-C263-1F1E28ABBD9D}"/>
                </a:ext>
              </a:extLst>
            </p:cNvPr>
            <p:cNvCxnSpPr/>
            <p:nvPr/>
          </p:nvCxnSpPr>
          <p:spPr>
            <a:xfrm>
              <a:off x="7010399" y="4470226"/>
              <a:ext cx="26795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341CDC6-87B2-D17A-369E-11DE9461F95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399" y="5642617"/>
              <a:ext cx="258397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0CD6D7C-F514-9E9B-8C66-666EC8E36A7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672305" y="3832461"/>
                  <a:ext cx="13673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𝝎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 err="1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0CD6D7C-F514-9E9B-8C66-666EC8E36A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2305" y="3832461"/>
                  <a:ext cx="1367362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4587" r="-458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F70B509-8BDC-AF2F-0341-1CE15A9AD48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693164" y="4844444"/>
                  <a:ext cx="13673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𝝎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 err="1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F70B509-8BDC-AF2F-0341-1CE15A9AD4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3164" y="4844444"/>
                  <a:ext cx="136736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5556" r="-5556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B44D330-6195-6796-CA42-908A5D7576C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672305" y="5913394"/>
                  <a:ext cx="13673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𝝎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𝟑</m:t>
                        </m:r>
                      </m:oMath>
                    </m:oMathPara>
                  </a14:m>
                  <a:endParaRPr lang="en-US" sz="2400" b="1" dirty="0" err="1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B44D330-6195-6796-CA42-908A5D7576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2305" y="5913394"/>
                  <a:ext cx="136736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4587" r="-458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 descr="Pr(X=0) = 1/3&#10;Pr(X=1) = 1/2&#10;Pr(X=3) = 1/6">
            <a:extLst>
              <a:ext uri="{FF2B5EF4-FFF2-40B4-BE49-F238E27FC236}">
                <a16:creationId xmlns:a16="http://schemas.microsoft.com/office/drawing/2014/main" id="{F183B836-1918-7FD0-3ADE-5921BA112AB9}"/>
              </a:ext>
            </a:extLst>
          </p:cNvPr>
          <p:cNvGrpSpPr/>
          <p:nvPr/>
        </p:nvGrpSpPr>
        <p:grpSpPr>
          <a:xfrm>
            <a:off x="3843615" y="3799797"/>
            <a:ext cx="2807393" cy="2396508"/>
            <a:chOff x="3983399" y="3887255"/>
            <a:chExt cx="2807393" cy="23965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5D3F424-6390-6420-B987-2B8C8CCC5D96}"/>
                    </a:ext>
                  </a:extLst>
                </p:cNvPr>
                <p:cNvSpPr txBox="1"/>
                <p:nvPr/>
              </p:nvSpPr>
              <p:spPr>
                <a:xfrm>
                  <a:off x="3983399" y="3887255"/>
                  <a:ext cx="27342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8F2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8F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08F2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sz="2400" b="1" i="1" smtClean="0">
                                <a:solidFill>
                                  <a:srgbClr val="008F2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solidFill>
                                  <a:srgbClr val="008F2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008F2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8F2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8F2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smtClean="0">
                            <a:solidFill>
                              <a:srgbClr val="008F2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2400" b="1" dirty="0" err="1">
                    <a:solidFill>
                      <a:srgbClr val="008F2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DB2EF96-00AC-B163-3B94-2BB4F1121F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3399" y="3887255"/>
                  <a:ext cx="2734256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26E2548-C9ED-4CB9-1D38-C0548B1BB8A0}"/>
                    </a:ext>
                  </a:extLst>
                </p:cNvPr>
                <p:cNvSpPr txBox="1"/>
                <p:nvPr/>
              </p:nvSpPr>
              <p:spPr>
                <a:xfrm>
                  <a:off x="4056536" y="4778604"/>
                  <a:ext cx="27342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400" b="1" dirty="0" err="1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993F8FD-C75E-A04C-375E-75C6688CFA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6536" y="4778604"/>
                  <a:ext cx="2734256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99C1862-B971-B7F7-91B4-678E7E4CF6B1}"/>
                    </a:ext>
                  </a:extLst>
                </p:cNvPr>
                <p:cNvSpPr txBox="1"/>
                <p:nvPr/>
              </p:nvSpPr>
              <p:spPr>
                <a:xfrm>
                  <a:off x="3983399" y="5822098"/>
                  <a:ext cx="27342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sz="2400" b="1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D405BFB-B10B-EBD5-42DF-A9F6E5455B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3399" y="5822098"/>
                  <a:ext cx="2734256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899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BFCF-DF78-DC4A-BAD1-3594EABD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Review </a:t>
            </a:r>
            <a:r>
              <a:rPr lang="en-US" dirty="0"/>
              <a:t>PMF and CDF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" y="1550485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Definitions: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7F097094-A578-4CBE-9CAE-BA84A3616FC2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47700" y="2138099"/>
                <a:ext cx="10694988" cy="1747837"/>
              </a:xfrm>
              <a:ln>
                <a:noFill/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For a RV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the </a:t>
                </a:r>
                <a:r>
                  <a:rPr lang="en-US" sz="2800" dirty="0">
                    <a:solidFill>
                      <a:srgbClr val="C00000"/>
                    </a:solidFill>
                  </a:rPr>
                  <a:t>probability mass function (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pmf</a:t>
                </a:r>
                <a:r>
                  <a:rPr lang="en-US" sz="2800" dirty="0">
                    <a:solidFill>
                      <a:srgbClr val="C00000"/>
                    </a:solidFill>
                  </a:rPr>
                  <a:t>)</a:t>
                </a:r>
                <a:r>
                  <a:rPr lang="en-US" sz="2800" dirty="0"/>
                  <a:t> of </a:t>
                </a:r>
                <a:r>
                  <a:rPr lang="en-US" sz="2800" dirty="0">
                    <a:solidFill>
                      <a:srgbClr val="0070C0"/>
                    </a:solidFill>
                  </a:rPr>
                  <a:t>𝑋</a:t>
                </a:r>
                <a:r>
                  <a:rPr lang="en-US" sz="2800" dirty="0"/>
                  <a:t> specifies, for any real number </a:t>
                </a:r>
                <a:r>
                  <a:rPr lang="en-US" sz="2800" dirty="0">
                    <a:solidFill>
                      <a:srgbClr val="0070C0"/>
                    </a:solidFill>
                  </a:rPr>
                  <a:t>𝑥</a:t>
                </a:r>
                <a:r>
                  <a:rPr lang="en-US" sz="2800" dirty="0"/>
                  <a:t>, the probability that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b="0" dirty="0">
                    <a:solidFill>
                      <a:srgbClr val="0070C0"/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7F097094-A578-4CBE-9CAE-BA84A3616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47700" y="2138099"/>
                <a:ext cx="10694988" cy="1747837"/>
              </a:xfrm>
              <a:blipFill>
                <a:blip r:embed="rId3"/>
                <a:stretch>
                  <a:fillRect l="-237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77012" y="3487632"/>
                <a:ext cx="2656114" cy="901785"/>
              </a:xfrm>
              <a:prstGeom prst="rect">
                <a:avLst/>
              </a:prstGeom>
              <a:ln>
                <a:noFill/>
                <a:prstDash val="solid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endParaRPr lang="en-US" sz="100" dirty="0"/>
              </a:p>
              <a:p>
                <a:pPr marL="0" indent="0">
                  <a:buFont typeface="Arial"/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012" y="3487632"/>
                <a:ext cx="2656114" cy="901785"/>
              </a:xfrm>
              <a:prstGeom prst="rect">
                <a:avLst/>
              </a:prstGeom>
              <a:blipFill>
                <a:blip r:embed="rId4"/>
                <a:stretch>
                  <a:fillRect l="-10900" t="-36111" b="-80556"/>
                </a:stretch>
              </a:blipFill>
              <a:ln>
                <a:noFill/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7F097094-A578-4CBE-9CAE-BA84A3616F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700" y="4482044"/>
                <a:ext cx="10694795" cy="1748171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dirty="0"/>
                  <a:t>For a RV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the </a:t>
                </a:r>
                <a:r>
                  <a:rPr lang="en-US" sz="2800" dirty="0">
                    <a:solidFill>
                      <a:srgbClr val="C00000"/>
                    </a:solidFill>
                  </a:rPr>
                  <a:t>cumulative distribution function (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cdf</a:t>
                </a:r>
                <a:r>
                  <a:rPr lang="en-US" sz="2800" dirty="0">
                    <a:solidFill>
                      <a:srgbClr val="C00000"/>
                    </a:solidFill>
                  </a:rPr>
                  <a:t>)</a:t>
                </a:r>
                <a:r>
                  <a:rPr lang="en-US" sz="2800" dirty="0"/>
                  <a:t> of </a:t>
                </a:r>
                <a:r>
                  <a:rPr lang="en-US" sz="2800" dirty="0">
                    <a:solidFill>
                      <a:srgbClr val="0070C0"/>
                    </a:solidFill>
                  </a:rPr>
                  <a:t>𝑋</a:t>
                </a:r>
                <a:r>
                  <a:rPr lang="en-US" sz="2800" dirty="0"/>
                  <a:t> specifies, for any real number </a:t>
                </a:r>
                <a:r>
                  <a:rPr lang="en-US" sz="2800" dirty="0">
                    <a:solidFill>
                      <a:srgbClr val="0070C0"/>
                    </a:solidFill>
                  </a:rPr>
                  <a:t>𝑥</a:t>
                </a:r>
                <a:r>
                  <a:rPr lang="en-US" sz="2800" dirty="0"/>
                  <a:t>, the probability that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800" dirty="0">
                    <a:solidFill>
                      <a:srgbClr val="0070C0"/>
                    </a:solidFill>
                  </a:rPr>
                  <a:t>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7F097094-A578-4CBE-9CAE-BA84A3616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482044"/>
                <a:ext cx="10694795" cy="1748171"/>
              </a:xfrm>
              <a:prstGeom prst="rect">
                <a:avLst/>
              </a:prstGeom>
              <a:blipFill>
                <a:blip r:embed="rId5"/>
                <a:stretch>
                  <a:fillRect l="-237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 descr="\sum_{x \in \Omega_X} p_X(x) = 1"/>
          <p:cNvSpPr/>
          <p:nvPr/>
        </p:nvSpPr>
        <p:spPr>
          <a:xfrm>
            <a:off x="9251182" y="3760863"/>
            <a:ext cx="2331218" cy="50241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0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7EE2-1B4C-F84A-8B30-FC944B2E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04800"/>
            <a:ext cx="10972800" cy="878301"/>
          </a:xfrm>
        </p:spPr>
        <p:txBody>
          <a:bodyPr/>
          <a:lstStyle/>
          <a:p>
            <a:r>
              <a:rPr lang="en-US" dirty="0"/>
              <a:t>Example – Two fair independent coin flips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FC334BA-1E57-9D44-A7C5-800120754E9C}"/>
                  </a:ext>
                </a:extLst>
              </p:cNvPr>
              <p:cNvSpPr txBox="1"/>
              <p:nvPr/>
            </p:nvSpPr>
            <p:spPr>
              <a:xfrm>
                <a:off x="568229" y="934529"/>
                <a:ext cx="5809042" cy="800219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number of heads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FC334BA-1E57-9D44-A7C5-800120754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29" y="934529"/>
                <a:ext cx="5809042" cy="800219"/>
              </a:xfrm>
              <a:prstGeom prst="rect">
                <a:avLst/>
              </a:prstGeom>
              <a:blipFill>
                <a:blip r:embed="rId3"/>
                <a:stretch>
                  <a:fillRect b="-2985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graphs of pmf and CDF for X =number of heads in two fair independent coin tosses">
            <a:extLst>
              <a:ext uri="{FF2B5EF4-FFF2-40B4-BE49-F238E27FC236}">
                <a16:creationId xmlns:a16="http://schemas.microsoft.com/office/drawing/2014/main" id="{A7159665-82F0-987E-95F4-0DEA9739F4CC}"/>
              </a:ext>
            </a:extLst>
          </p:cNvPr>
          <p:cNvGrpSpPr/>
          <p:nvPr/>
        </p:nvGrpSpPr>
        <p:grpSpPr>
          <a:xfrm>
            <a:off x="533400" y="1910476"/>
            <a:ext cx="10168570" cy="4657119"/>
            <a:chOff x="533400" y="1910476"/>
            <a:chExt cx="10168570" cy="4657119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8010148" y="5509137"/>
              <a:ext cx="91440" cy="9144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D7FE2C-F5E7-CA40-80C5-CE8F9A942B8E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6019800"/>
              <a:ext cx="9296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19F1E92-F363-3646-BD28-186E5F6DDE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4210" y="2514600"/>
              <a:ext cx="0" cy="35414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68668F-B48C-8541-88D1-2A099014975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-1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B0C2ACD-0CEC-FE46-9FEC-8B81ADB362D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219200" y="5562600"/>
              <a:ext cx="92202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A87C9D3-9926-EC47-A7F9-4FB6E8E3B84F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5105400"/>
              <a:ext cx="92964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36D1EC7-2F24-8440-936F-07B1D321D9AB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4648200"/>
              <a:ext cx="92964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FE382E-22A3-0A40-A4D8-1E727BDBDE19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4191000"/>
              <a:ext cx="92964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7516CC-991F-9C4D-A3C0-E76A007BEE2F}"/>
                </a:ext>
              </a:extLst>
            </p:cNvPr>
            <p:cNvSpPr/>
            <p:nvPr/>
          </p:nvSpPr>
          <p:spPr>
            <a:xfrm>
              <a:off x="2577965" y="5579052"/>
              <a:ext cx="90627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DC74FE-DD5E-2445-AAF3-5B1ADFBC50CF}"/>
                </a:ext>
              </a:extLst>
            </p:cNvPr>
            <p:cNvSpPr/>
            <p:nvPr/>
          </p:nvSpPr>
          <p:spPr>
            <a:xfrm>
              <a:off x="3349870" y="5105307"/>
              <a:ext cx="91440" cy="914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B0F73D-5186-D84B-B744-C1853C0C5B75}"/>
                </a:ext>
              </a:extLst>
            </p:cNvPr>
            <p:cNvSpPr txBox="1">
              <a:spLocks/>
            </p:cNvSpPr>
            <p:nvPr/>
          </p:nvSpPr>
          <p:spPr>
            <a:xfrm>
              <a:off x="2286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10BE50-13C9-4948-955D-60D87271914D}"/>
                </a:ext>
              </a:extLst>
            </p:cNvPr>
            <p:cNvSpPr txBox="1">
              <a:spLocks/>
            </p:cNvSpPr>
            <p:nvPr/>
          </p:nvSpPr>
          <p:spPr>
            <a:xfrm>
              <a:off x="3048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2A580AA-E6E5-7F43-B2CB-00DEA96B183B}"/>
                </a:ext>
              </a:extLst>
            </p:cNvPr>
            <p:cNvSpPr/>
            <p:nvPr/>
          </p:nvSpPr>
          <p:spPr>
            <a:xfrm>
              <a:off x="4101559" y="5576168"/>
              <a:ext cx="91440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A7E85E-C761-1A4F-B23A-AB8D9500DF73}"/>
                </a:ext>
              </a:extLst>
            </p:cNvPr>
            <p:cNvSpPr txBox="1">
              <a:spLocks/>
            </p:cNvSpPr>
            <p:nvPr/>
          </p:nvSpPr>
          <p:spPr>
            <a:xfrm>
              <a:off x="3810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AE094B-26FE-DA4D-BF6C-DD65C24B1499}"/>
                </a:ext>
              </a:extLst>
            </p:cNvPr>
            <p:cNvSpPr txBox="1">
              <a:spLocks/>
            </p:cNvSpPr>
            <p:nvPr/>
          </p:nvSpPr>
          <p:spPr>
            <a:xfrm>
              <a:off x="46482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F95FAF0-5D56-2043-9462-F72D0CAC6855}"/>
                </a:ext>
              </a:extLst>
            </p:cNvPr>
            <p:cNvSpPr txBox="1">
              <a:spLocks/>
            </p:cNvSpPr>
            <p:nvPr/>
          </p:nvSpPr>
          <p:spPr>
            <a:xfrm>
              <a:off x="54102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endPara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C1186CF-B433-7D49-8CC7-80FED9F6FF6F}"/>
                </a:ext>
              </a:extLst>
            </p:cNvPr>
            <p:cNvSpPr txBox="1">
              <a:spLocks/>
            </p:cNvSpPr>
            <p:nvPr/>
          </p:nvSpPr>
          <p:spPr>
            <a:xfrm>
              <a:off x="62484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-1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7C0F622-3C0B-1C46-8F44-BECC85AB26B8}"/>
                </a:ext>
              </a:extLst>
            </p:cNvPr>
            <p:cNvSpPr txBox="1">
              <a:spLocks/>
            </p:cNvSpPr>
            <p:nvPr/>
          </p:nvSpPr>
          <p:spPr>
            <a:xfrm>
              <a:off x="70104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C44F5AF-51FF-E24B-A23E-C247C03E5BEA}"/>
                </a:ext>
              </a:extLst>
            </p:cNvPr>
            <p:cNvSpPr txBox="1">
              <a:spLocks/>
            </p:cNvSpPr>
            <p:nvPr/>
          </p:nvSpPr>
          <p:spPr>
            <a:xfrm>
              <a:off x="7745905" y="6110395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2E45FC-27E9-814A-A72F-520C05749D7B}"/>
                </a:ext>
              </a:extLst>
            </p:cNvPr>
            <p:cNvSpPr txBox="1">
              <a:spLocks/>
            </p:cNvSpPr>
            <p:nvPr/>
          </p:nvSpPr>
          <p:spPr>
            <a:xfrm>
              <a:off x="85344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4A42B4C-7111-3D48-B417-32C54083E17C}"/>
                </a:ext>
              </a:extLst>
            </p:cNvPr>
            <p:cNvSpPr txBox="1">
              <a:spLocks/>
            </p:cNvSpPr>
            <p:nvPr/>
          </p:nvSpPr>
          <p:spPr>
            <a:xfrm>
              <a:off x="92964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AC41B3A-78A5-A94D-B9B7-BBED36E5FF06}"/>
                </a:ext>
              </a:extLst>
            </p:cNvPr>
            <p:cNvSpPr txBox="1"/>
            <p:nvPr/>
          </p:nvSpPr>
          <p:spPr>
            <a:xfrm>
              <a:off x="533400" y="533400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1/4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B376F93-1226-784E-8D7D-B7771B24F3B8}"/>
                </a:ext>
              </a:extLst>
            </p:cNvPr>
            <p:cNvSpPr txBox="1"/>
            <p:nvPr/>
          </p:nvSpPr>
          <p:spPr>
            <a:xfrm>
              <a:off x="533400" y="4876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1/2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A7D773D-4527-3E40-BB7E-CFC6A8A663EB}"/>
                </a:ext>
              </a:extLst>
            </p:cNvPr>
            <p:cNvSpPr txBox="1"/>
            <p:nvPr/>
          </p:nvSpPr>
          <p:spPr>
            <a:xfrm>
              <a:off x="533400" y="44196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3/4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ACF8FAA-62AC-6D40-B49F-303966E03E7E}"/>
                </a:ext>
              </a:extLst>
            </p:cNvPr>
            <p:cNvSpPr txBox="1"/>
            <p:nvPr/>
          </p:nvSpPr>
          <p:spPr>
            <a:xfrm>
              <a:off x="533400" y="3962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C45EBAC-3547-7446-823C-459037C7675D}"/>
                    </a:ext>
                  </a:extLst>
                </p:cNvPr>
                <p:cNvSpPr/>
                <p:nvPr/>
              </p:nvSpPr>
              <p:spPr>
                <a:xfrm>
                  <a:off x="3048000" y="2724288"/>
                  <a:ext cx="72128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C45EBAC-3547-7446-823C-459037C767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0" y="2724288"/>
                  <a:ext cx="721288" cy="584775"/>
                </a:xfrm>
                <a:prstGeom prst="rect">
                  <a:avLst/>
                </a:prstGeom>
                <a:blipFill>
                  <a:blip r:embed="rId4"/>
                  <a:stretch>
                    <a:fillRect b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19F1E92-F363-3646-BD28-186E5F6DDE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7803" y="2514600"/>
              <a:ext cx="0" cy="35414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C45EBAC-3547-7446-823C-459037C7675D}"/>
                    </a:ext>
                  </a:extLst>
                </p:cNvPr>
                <p:cNvSpPr/>
                <p:nvPr/>
              </p:nvSpPr>
              <p:spPr>
                <a:xfrm>
                  <a:off x="8055868" y="2942511"/>
                  <a:ext cx="72128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C45EBAC-3547-7446-823C-459037C767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5868" y="2942511"/>
                  <a:ext cx="721288" cy="584775"/>
                </a:xfrm>
                <a:prstGeom prst="rect">
                  <a:avLst/>
                </a:prstGeom>
                <a:blipFill>
                  <a:blip r:embed="rId5"/>
                  <a:stretch>
                    <a:fillRect b="-21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>
              <a:endCxn id="37" idx="2"/>
            </p:cNvCxnSpPr>
            <p:nvPr/>
          </p:nvCxnSpPr>
          <p:spPr>
            <a:xfrm>
              <a:off x="5847577" y="6011210"/>
              <a:ext cx="1454382" cy="859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63" idx="2"/>
            </p:cNvCxnSpPr>
            <p:nvPr/>
          </p:nvCxnSpPr>
          <p:spPr>
            <a:xfrm flipV="1">
              <a:off x="7347679" y="5554857"/>
              <a:ext cx="662469" cy="559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64" idx="2"/>
            </p:cNvCxnSpPr>
            <p:nvPr/>
          </p:nvCxnSpPr>
          <p:spPr>
            <a:xfrm>
              <a:off x="8057192" y="4665375"/>
              <a:ext cx="695397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800356" y="4206240"/>
              <a:ext cx="1639044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7301959" y="5974080"/>
              <a:ext cx="91440" cy="9144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8752589" y="4619654"/>
              <a:ext cx="91441" cy="91441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30523" y="1910476"/>
              <a:ext cx="35301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Probability Mass Function</a:t>
              </a:r>
            </a:p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PMF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256522" y="1946702"/>
              <a:ext cx="44454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Cumulative Distribution Function</a:t>
              </a:r>
            </a:p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CDF</a:t>
              </a:r>
            </a:p>
          </p:txBody>
        </p:sp>
        <p:cxnSp>
          <p:nvCxnSpPr>
            <p:cNvPr id="40" name="Straight Connector 39"/>
            <p:cNvCxnSpPr>
              <a:endCxn id="64" idx="0"/>
            </p:cNvCxnSpPr>
            <p:nvPr/>
          </p:nvCxnSpPr>
          <p:spPr>
            <a:xfrm flipH="1">
              <a:off x="8798310" y="4206240"/>
              <a:ext cx="2046" cy="413414"/>
            </a:xfrm>
            <a:prstGeom prst="line">
              <a:avLst/>
            </a:prstGeom>
            <a:ln w="6350"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37" idx="0"/>
            </p:cNvCxnSpPr>
            <p:nvPr/>
          </p:nvCxnSpPr>
          <p:spPr>
            <a:xfrm>
              <a:off x="7347679" y="5586428"/>
              <a:ext cx="0" cy="387652"/>
            </a:xfrm>
            <a:prstGeom prst="line">
              <a:avLst/>
            </a:prstGeom>
            <a:ln w="6350"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3" idx="0"/>
            </p:cNvCxnSpPr>
            <p:nvPr/>
          </p:nvCxnSpPr>
          <p:spPr>
            <a:xfrm flipV="1">
              <a:off x="8055868" y="4657122"/>
              <a:ext cx="0" cy="852015"/>
            </a:xfrm>
            <a:prstGeom prst="line">
              <a:avLst/>
            </a:prstGeom>
            <a:ln w="6350"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3536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4234-2A08-E64C-88E3-D213B4C4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Number of Heads - </a:t>
            </a:r>
            <a:r>
              <a:rPr lang="en-US" dirty="0" err="1"/>
              <a:t>pmdf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B9DD4D-5DA6-E740-9F78-9E742EB76AC2}"/>
                  </a:ext>
                </a:extLst>
              </p:cNvPr>
              <p:cNvSpPr txBox="1"/>
              <p:nvPr/>
            </p:nvSpPr>
            <p:spPr>
              <a:xfrm>
                <a:off x="609600" y="1152940"/>
                <a:ext cx="105545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We flip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coins, independentl</a:t>
                </a: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y, each heads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𝑝</m:t>
                    </m:r>
                  </m:oMath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B9DD4D-5DA6-E740-9F78-9E742EB76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10554586" cy="523220"/>
              </a:xfrm>
              <a:prstGeom prst="rect">
                <a:avLst/>
              </a:prstGeom>
              <a:blipFill>
                <a:blip r:embed="rId2"/>
                <a:stretch>
                  <a:fillRect l="-1324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6DD0A09-CA21-FE42-B90B-965B21C4F7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188" y="1918663"/>
                <a:ext cx="7927532" cy="52322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HH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HH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HH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HT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HH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TT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TT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6DD0A09-CA21-FE42-B90B-965B21C4F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88" y="1918663"/>
                <a:ext cx="7927532" cy="523220"/>
              </a:xfrm>
              <a:prstGeom prst="rect">
                <a:avLst/>
              </a:prstGeom>
              <a:blipFill>
                <a:blip r:embed="rId3"/>
                <a:stretch>
                  <a:fillRect l="-32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2DC2317-63FC-7A48-9151-078861D73F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1188" y="2884585"/>
                <a:ext cx="2735766" cy="64604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# of heads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2DC2317-63FC-7A48-9151-078861D73F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1188" y="2884585"/>
                <a:ext cx="2735766" cy="646042"/>
              </a:xfrm>
              <a:blipFill>
                <a:blip r:embed="rId4"/>
                <a:stretch>
                  <a:fillRect l="-926" t="-9615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04D3061-D46B-9648-8612-FF3384988E99}"/>
                  </a:ext>
                </a:extLst>
              </p:cNvPr>
              <p:cNvSpPr/>
              <p:nvPr/>
            </p:nvSpPr>
            <p:spPr>
              <a:xfrm>
                <a:off x="2043523" y="3472007"/>
                <a:ext cx="6694077" cy="854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04D3061-D46B-9648-8612-FF3384988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523" y="3472007"/>
                <a:ext cx="6694077" cy="8542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874100-7CEC-574D-841B-09D555BD2DE8}"/>
                  </a:ext>
                </a:extLst>
              </p:cNvPr>
              <p:cNvSpPr txBox="1"/>
              <p:nvPr/>
            </p:nvSpPr>
            <p:spPr>
              <a:xfrm>
                <a:off x="2190652" y="5369525"/>
                <a:ext cx="39340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sequences with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heads </a:t>
                </a:r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874100-7CEC-574D-841B-09D555BD2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652" y="5369525"/>
                <a:ext cx="3934047" cy="461665"/>
              </a:xfrm>
              <a:prstGeom prst="rect">
                <a:avLst/>
              </a:prstGeom>
              <a:blipFill>
                <a:blip r:embed="rId6"/>
                <a:stretch>
                  <a:fillRect l="-643" t="-5405" r="-2572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AD6AD5-EB03-DB4C-8946-54D59BB60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295553" y="4302321"/>
            <a:ext cx="1339703" cy="98114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39968D-3D8E-BB40-82F4-A841CF4A3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45079" y="4194723"/>
            <a:ext cx="1084521" cy="105168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838B51-5560-E34F-8A82-93D57EC18C04}"/>
                  </a:ext>
                </a:extLst>
              </p:cNvPr>
              <p:cNvSpPr txBox="1"/>
              <p:nvPr/>
            </p:nvSpPr>
            <p:spPr>
              <a:xfrm>
                <a:off x="6802496" y="5287018"/>
                <a:ext cx="39340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Prob of sequence w/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heads </a:t>
                </a:r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838B51-5560-E34F-8A82-93D57EC18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496" y="5287018"/>
                <a:ext cx="3934047" cy="461665"/>
              </a:xfrm>
              <a:prstGeom prst="rect">
                <a:avLst/>
              </a:prstGeom>
              <a:blipFill>
                <a:blip r:embed="rId7"/>
                <a:stretch>
                  <a:fillRect l="-1935" t="-5263" r="-354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 descr="n choose k">
            <a:extLst>
              <a:ext uri="{FF2B5EF4-FFF2-40B4-BE49-F238E27FC236}">
                <a16:creationId xmlns:a16="http://schemas.microsoft.com/office/drawing/2014/main" id="{71CA3F7B-9E0D-8042-B1FD-ACF1BDC08CA6}"/>
              </a:ext>
            </a:extLst>
          </p:cNvPr>
          <p:cNvSpPr/>
          <p:nvPr/>
        </p:nvSpPr>
        <p:spPr>
          <a:xfrm>
            <a:off x="5295014" y="3429000"/>
            <a:ext cx="829685" cy="873321"/>
          </a:xfrm>
          <a:prstGeom prst="rect">
            <a:avLst/>
          </a:prstGeom>
          <a:solidFill>
            <a:schemeClr val="accent2">
              <a:lumMod val="20000"/>
              <a:lumOff val="80000"/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 descr="p^k (1-p)^{n-k}">
            <a:extLst>
              <a:ext uri="{FF2B5EF4-FFF2-40B4-BE49-F238E27FC236}">
                <a16:creationId xmlns:a16="http://schemas.microsoft.com/office/drawing/2014/main" id="{4B57E4BA-01DA-7C47-9C95-D54530EC406D}"/>
              </a:ext>
            </a:extLst>
          </p:cNvPr>
          <p:cNvSpPr/>
          <p:nvPr/>
        </p:nvSpPr>
        <p:spPr>
          <a:xfrm>
            <a:off x="6219874" y="3429000"/>
            <a:ext cx="2645172" cy="873321"/>
          </a:xfrm>
          <a:prstGeom prst="rect">
            <a:avLst/>
          </a:prstGeom>
          <a:solidFill>
            <a:schemeClr val="accent2">
              <a:lumMod val="20000"/>
              <a:lumOff val="80000"/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75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Expectation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Linearity of Expectation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Indicator Random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022D0-5147-2541-9B6F-4904F7D2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1168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0" dirty="0" err="1" smtClean="0">
            <a:latin typeface="Candara" panose="020E0502030303020204" pitchFamily="34" charset="0"/>
            <a:ea typeface="Helvetica" charset="0"/>
            <a:cs typeface="Helvetica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258268</TotalTime>
  <Words>3352</Words>
  <Application>Microsoft Macintosh PowerPoint</Application>
  <PresentationFormat>Widescreen</PresentationFormat>
  <Paragraphs>731</Paragraphs>
  <Slides>37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 Math</vt:lpstr>
      <vt:lpstr>Candara</vt:lpstr>
      <vt:lpstr>Helvetica</vt:lpstr>
      <vt:lpstr>System Font Regular</vt:lpstr>
      <vt:lpstr>Custom Design</vt:lpstr>
      <vt:lpstr>Random variables: Expectation and Linearity of Expectation   </vt:lpstr>
      <vt:lpstr>Where we are</vt:lpstr>
      <vt:lpstr>Review Random Variables</vt:lpstr>
      <vt:lpstr>Review Random Variables and Associated Events</vt:lpstr>
      <vt:lpstr>Example: Returning Homeworks </vt:lpstr>
      <vt:lpstr>Review PMF and CDF</vt:lpstr>
      <vt:lpstr>Example – Two fair independent coin flips</vt:lpstr>
      <vt:lpstr>Example – Number of Heads - pmdf</vt:lpstr>
      <vt:lpstr> Agenda</vt:lpstr>
      <vt:lpstr>Expectation (Idea)</vt:lpstr>
      <vt:lpstr>Expected Value of a Random Variable</vt:lpstr>
      <vt:lpstr>Expectation</vt:lpstr>
      <vt:lpstr>Example: Returning Homeworks </vt:lpstr>
      <vt:lpstr>Returning Homeworks - Expectation </vt:lpstr>
      <vt:lpstr>Returning Homeworks – Expectation other way </vt:lpstr>
      <vt:lpstr>Example – Coin Tosses</vt:lpstr>
      <vt:lpstr>Coin Tosses – Computing Expectation</vt:lpstr>
      <vt:lpstr> Agenda (2)</vt:lpstr>
      <vt:lpstr>Linearity of Expectation</vt:lpstr>
      <vt:lpstr>Linearity of Expectation – Proof </vt:lpstr>
      <vt:lpstr>Using LOE to compute complicated expectations</vt:lpstr>
      <vt:lpstr>Indicator random variables – 0/1 valued</vt:lpstr>
      <vt:lpstr>Back to our example</vt:lpstr>
      <vt:lpstr>Computing complicated expectations</vt:lpstr>
      <vt:lpstr>Indicator Random Variables for Counting Heads</vt:lpstr>
      <vt:lpstr>Wrapping up calculation using LOE</vt:lpstr>
      <vt:lpstr>Returning Homeworks – more students</vt:lpstr>
      <vt:lpstr>Returning Homeworks - n students</vt:lpstr>
      <vt:lpstr>Returning Homeworks using LOE </vt:lpstr>
      <vt:lpstr>Returning Homeworks using LOE – indicator random variables</vt:lpstr>
      <vt:lpstr>Returning Homeworks using LOE (2)</vt:lpstr>
      <vt:lpstr>Returning Homeworks using LOE (3)</vt:lpstr>
      <vt:lpstr>Returning Homeworks using LOE (4)</vt:lpstr>
      <vt:lpstr>Pairs with the same  birthday</vt:lpstr>
      <vt:lpstr>Pairs with the same  birthday - LOE</vt:lpstr>
      <vt:lpstr>Pairs with the same  birthday – LOE (2)</vt:lpstr>
      <vt:lpstr>Linearity of Expectation – Even stronger</vt:lpstr>
    </vt:vector>
  </TitlesOfParts>
  <Company>UC Santa Barbara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a Block Cipher</dc:title>
  <dc:creator>Stefano Tessaro</dc:creator>
  <cp:lastModifiedBy>Anna Karlin</cp:lastModifiedBy>
  <cp:revision>6326</cp:revision>
  <cp:lastPrinted>2024-01-22T02:57:37Z</cp:lastPrinted>
  <dcterms:created xsi:type="dcterms:W3CDTF">2015-04-17T01:19:23Z</dcterms:created>
  <dcterms:modified xsi:type="dcterms:W3CDTF">2026-04-17T05:29:41Z</dcterms:modified>
</cp:coreProperties>
</file>