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1228" r:id="rId3"/>
    <p:sldId id="1229" r:id="rId4"/>
    <p:sldId id="1439" r:id="rId5"/>
    <p:sldId id="1440" r:id="rId6"/>
    <p:sldId id="1441" r:id="rId7"/>
    <p:sldId id="1445" r:id="rId8"/>
    <p:sldId id="1338" r:id="rId9"/>
    <p:sldId id="1339" r:id="rId10"/>
    <p:sldId id="1305" r:id="rId11"/>
    <p:sldId id="1306" r:id="rId12"/>
    <p:sldId id="1443" r:id="rId13"/>
    <p:sldId id="1349" r:id="rId14"/>
    <p:sldId id="1352" r:id="rId15"/>
    <p:sldId id="1361" r:id="rId16"/>
    <p:sldId id="1340" r:id="rId17"/>
    <p:sldId id="1312" r:id="rId18"/>
    <p:sldId id="1442" r:id="rId19"/>
    <p:sldId id="1324" r:id="rId20"/>
    <p:sldId id="1351" r:id="rId21"/>
    <p:sldId id="1309" r:id="rId22"/>
    <p:sldId id="1313" r:id="rId23"/>
    <p:sldId id="1314" r:id="rId24"/>
    <p:sldId id="1300" r:id="rId25"/>
    <p:sldId id="1325" r:id="rId26"/>
    <p:sldId id="1364" r:id="rId27"/>
    <p:sldId id="1362" r:id="rId28"/>
    <p:sldId id="1302" r:id="rId29"/>
    <p:sldId id="1353" r:id="rId30"/>
    <p:sldId id="1288" r:id="rId31"/>
    <p:sldId id="1354" r:id="rId32"/>
    <p:sldId id="1331" r:id="rId33"/>
    <p:sldId id="1347" r:id="rId34"/>
    <p:sldId id="144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FEE9E8"/>
    <a:srgbClr val="6DB12E"/>
    <a:srgbClr val="FFFDA2"/>
    <a:srgbClr val="008F21"/>
    <a:srgbClr val="F6F4E9"/>
    <a:srgbClr val="EEE9D3"/>
    <a:srgbClr val="FFFDF2"/>
    <a:srgbClr val="FFEBEA"/>
    <a:srgbClr val="FF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8699"/>
  </p:normalViewPr>
  <p:slideViewPr>
    <p:cSldViewPr snapToGrid="0" snapToObjects="1">
      <p:cViewPr varScale="1">
        <p:scale>
          <a:sx n="78" d="100"/>
          <a:sy n="78" d="100"/>
        </p:scale>
        <p:origin x="192" y="904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Checked reading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6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next slide for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0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code the table next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2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E2D20A1-57E4-C148-B5F5-E98835AA6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a function </a:t>
            </a:r>
            <a:r>
              <a:rPr lang="en-US" dirty="0" err="1"/>
              <a:t>p_X</a:t>
            </a:r>
            <a:r>
              <a:rPr lang="en-US" dirty="0"/>
              <a:t>(s)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2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47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Checked reading </a:t>
            </a:r>
            <a:r>
              <a:rPr lang="en-US" dirty="0" err="1"/>
              <a:t>ordr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6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388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33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2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9533-829E-43D4-B2E2-3E1311F5D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6DC00-0E6C-D3C3-AA7E-08AB87A9B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CF811-2EB5-E194-87F4-EB2F90E9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Checked reading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1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code the table next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11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08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66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317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2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C4F9-BBAF-E458-DEA7-B596A12B2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D4616-905B-A51C-CD31-AEDAFF68F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9EE88-80CD-4569-7982-7B1DA83EF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dirty="0"/>
              <a:t>Checked reading order.</a:t>
            </a:r>
          </a:p>
        </p:txBody>
      </p:sp>
    </p:spTree>
    <p:extLst>
      <p:ext uri="{BB962C8B-B14F-4D97-AF65-F5344CB8AC3E}">
        <p14:creationId xmlns:p14="http://schemas.microsoft.com/office/powerpoint/2010/main" val="107498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example of \Omega for 2 coin flips, mapping to outputs X(\omega)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1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today and next week, will talk about the case where the outputs are </a:t>
            </a:r>
            <a:r>
              <a:rPr lang="en-US" b="1" dirty="0"/>
              <a:t>discrete</a:t>
            </a:r>
            <a:r>
              <a:rPr lang="en-US" b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7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 choose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8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198AE-F755-DC29-D9F9-0CBC4854D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E473F-C75F-43CF-5EF1-F74D8BD91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CA942-E34C-B3DF-C96A-D1A62F01A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 choose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C250-1048-43F7-A144-673EDB8EE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Write \Omega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P(omega)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6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4/15/26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4/15/26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4/15/26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0.png"/><Relationship Id="rId3" Type="http://schemas.openxmlformats.org/officeDocument/2006/relationships/image" Target="../media/image9.png"/><Relationship Id="rId7" Type="http://schemas.openxmlformats.org/officeDocument/2006/relationships/image" Target="../media/image38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5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7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1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0.png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70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50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50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5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11" Type="http://schemas.openxmlformats.org/officeDocument/2006/relationships/image" Target="../media/image231.png"/><Relationship Id="rId5" Type="http://schemas.openxmlformats.org/officeDocument/2006/relationships/image" Target="../media/image171.png"/><Relationship Id="rId10" Type="http://schemas.openxmlformats.org/officeDocument/2006/relationships/image" Target="../media/image202.png"/><Relationship Id="rId4" Type="http://schemas.openxmlformats.org/officeDocument/2006/relationships/image" Target="../media/image162.png"/><Relationship Id="rId9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0.png"/><Relationship Id="rId5" Type="http://schemas.openxmlformats.org/officeDocument/2006/relationships/image" Target="../media/image521.png"/><Relationship Id="rId4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392.png"/><Relationship Id="rId7" Type="http://schemas.openxmlformats.org/officeDocument/2006/relationships/image" Target="../media/image4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2.png"/><Relationship Id="rId5" Type="http://schemas.openxmlformats.org/officeDocument/2006/relationships/image" Target="../media/image551.png"/><Relationship Id="rId4" Type="http://schemas.openxmlformats.org/officeDocument/2006/relationships/image" Target="../media/image4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Conditional Independence;</a:t>
            </a:r>
            <a:br>
              <a:rPr lang="en-US" sz="4800" dirty="0"/>
            </a:br>
            <a:r>
              <a:rPr lang="en-US" sz="4800" dirty="0"/>
              <a:t>Random variables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4160" y="1173260"/>
                <a:ext cx="11582400" cy="4235006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random variable (RV) </a:t>
                </a:r>
                <a:r>
                  <a:rPr lang="en-US" dirty="0"/>
                  <a:t>for a probability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function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 set of values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can take on is called its range/support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160" y="1173260"/>
                <a:ext cx="11582400" cy="4235006"/>
              </a:xfrm>
              <a:blipFill>
                <a:blip r:embed="rId3"/>
                <a:stretch>
                  <a:fillRect l="-54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D93964E-E88C-A441-8FE2-20EE77A38BA7}"/>
              </a:ext>
            </a:extLst>
          </p:cNvPr>
          <p:cNvSpPr/>
          <p:nvPr/>
        </p:nvSpPr>
        <p:spPr>
          <a:xfrm>
            <a:off x="335279" y="3741242"/>
            <a:ext cx="9209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Example. </a:t>
            </a:r>
            <a:r>
              <a:rPr lang="en-US" sz="2800" dirty="0"/>
              <a:t>Number of heads in 2 independent coin flips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4CCE10-6B29-604B-8C5A-8325396486D2}"/>
                  </a:ext>
                </a:extLst>
              </p:cNvPr>
              <p:cNvSpPr/>
              <p:nvPr/>
            </p:nvSpPr>
            <p:spPr>
              <a:xfrm>
                <a:off x="8371402" y="3781882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HH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HT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TT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4CCE10-6B29-604B-8C5A-832539648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402" y="3781882"/>
                <a:ext cx="3497176" cy="523220"/>
              </a:xfrm>
              <a:prstGeom prst="rect">
                <a:avLst/>
              </a:prstGeom>
              <a:blipFill>
                <a:blip r:embed="rId4"/>
                <a:stretch>
                  <a:fillRect r="-72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E2EE2B-D529-2513-55B9-FE896E460967}"/>
                  </a:ext>
                </a:extLst>
              </p:cNvPr>
              <p:cNvSpPr/>
              <p:nvPr/>
            </p:nvSpPr>
            <p:spPr>
              <a:xfrm>
                <a:off x="680282" y="4706442"/>
                <a:ext cx="23028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={0, 1, 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E2EE2B-D529-2513-55B9-FE896E460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82" y="4706442"/>
                <a:ext cx="2302875" cy="523220"/>
              </a:xfrm>
              <a:prstGeom prst="rect">
                <a:avLst/>
              </a:prstGeom>
              <a:blipFill>
                <a:blip r:embed="rId5"/>
                <a:stretch>
                  <a:fillRect r="-10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EB2C-9062-47ED-9E51-90A0A56D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Drawing Balls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16A7-D582-4F5E-B1F9-07DA83C8A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20 balls labeled 1, 2, …, 20 in an urn</a:t>
                </a:r>
              </a:p>
              <a:p>
                <a:pPr lvl="1"/>
                <a:r>
                  <a:rPr lang="en-US" dirty="0"/>
                  <a:t>Draw a subset of 3 uniformly at random</a:t>
                </a:r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| </a:t>
                </a:r>
                <a:r>
                  <a:rPr lang="en-US" dirty="0"/>
                  <a:t>?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16A7-D582-4F5E-B1F9-07DA83C8A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2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2F5D6-F7E6-8553-83D6-5792E5C7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D95A-8B17-F291-8577-921E50C9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Drawing Balls – new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1AEA8-8A88-FCD0-7E64-01E089B07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20 balls labeled 1, 2, …, 20 in an urn</a:t>
                </a:r>
              </a:p>
              <a:p>
                <a:pPr lvl="1"/>
                <a:r>
                  <a:rPr lang="en-US" dirty="0"/>
                  <a:t>Draw a subset of 3 uniformly at random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|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maximum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balls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2, 7, 5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15, 3, 8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1AEA8-8A88-FCD0-7E64-01E089B07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43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BEEB2C-9062-47ED-9E51-90A0A56D11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Drawing Balls – what is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| </a:t>
                </a:r>
                <a:r>
                  <a:rPr lang="en-US" dirty="0"/>
                  <a:t>?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BEEB2C-9062-47ED-9E51-90A0A56D11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72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16A7-D582-4F5E-B1F9-07DA83C8A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20 balls labeled 1, 2, …, 20 in an urn</a:t>
                </a:r>
              </a:p>
              <a:p>
                <a:pPr lvl="1"/>
                <a:r>
                  <a:rPr lang="en-US" dirty="0"/>
                  <a:t>Draw a subset of 3 uniformly at random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maximum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balls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2, 7, 5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15, 3, 8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| </a:t>
                </a:r>
                <a:r>
                  <a:rPr lang="en-US" dirty="0"/>
                  <a:t>?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16A7-D582-4F5E-B1F9-07DA83C8A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77C61-86C4-D7B2-E7C3-E4DD4CAB6C42}"/>
                  </a:ext>
                </a:extLst>
              </p:cNvPr>
              <p:cNvSpPr txBox="1"/>
              <p:nvPr/>
            </p:nvSpPr>
            <p:spPr>
              <a:xfrm>
                <a:off x="7740140" y="3865117"/>
                <a:ext cx="4451860" cy="2754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algn="l"/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400" u="sng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77C61-86C4-D7B2-E7C3-E4DD4CAB6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140" y="3865117"/>
                <a:ext cx="4451860" cy="2754344"/>
              </a:xfrm>
              <a:prstGeom prst="rect">
                <a:avLst/>
              </a:prstGeom>
              <a:blipFill>
                <a:blip r:embed="rId5"/>
                <a:stretch>
                  <a:fillRect l="-2273" t="-1835" r="-1136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98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 with 3 students, randomly hand back </a:t>
                </a:r>
                <a:r>
                  <a:rPr lang="en-US" dirty="0" err="1"/>
                  <a:t>homeworks</a:t>
                </a:r>
                <a:r>
                  <a:rPr lang="en-US" dirty="0"/>
                  <a:t>.       All permutations equally likely.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HW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63402" y="344887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2514390"/>
                  </p:ext>
                </p:extLst>
              </p:nvPr>
            </p:nvGraphicFramePr>
            <p:xfrm>
              <a:off x="1363402" y="3448879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0" t="-3333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448" t="-3333" r="-182090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529" t="-3333" r="-826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194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(2)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 with 3 students, randomly hand back </a:t>
                </a:r>
                <a:r>
                  <a:rPr lang="en-US" dirty="0" err="1"/>
                  <a:t>homeworks</a:t>
                </a:r>
                <a:r>
                  <a:rPr lang="en-US" dirty="0"/>
                  <a:t>.       All permutations equally likely.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HW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79" y="3650605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355617"/>
                  </p:ext>
                </p:extLst>
              </p:nvPr>
            </p:nvGraphicFramePr>
            <p:xfrm>
              <a:off x="215179" y="3650605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333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955" t="-3333" r="-182090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5702" t="-3333" r="-826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 descr="Picture of the sample space, divided into outcomes where X takes the value 0, 1 and 3 respectively.">
            <a:extLst>
              <a:ext uri="{FF2B5EF4-FFF2-40B4-BE49-F238E27FC236}">
                <a16:creationId xmlns:a16="http://schemas.microsoft.com/office/drawing/2014/main" id="{7AE8F2BC-F566-1320-8ED5-4BF3205B8F0F}"/>
              </a:ext>
            </a:extLst>
          </p:cNvPr>
          <p:cNvGrpSpPr/>
          <p:nvPr/>
        </p:nvGrpSpPr>
        <p:grpSpPr>
          <a:xfrm>
            <a:off x="6666719" y="3116480"/>
            <a:ext cx="4393807" cy="3572577"/>
            <a:chOff x="6666719" y="3116480"/>
            <a:chExt cx="4393807" cy="35725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04415F-717A-EBF2-DB07-2DE3F1FD6AA2}"/>
                </a:ext>
              </a:extLst>
            </p:cNvPr>
            <p:cNvSpPr/>
            <p:nvPr/>
          </p:nvSpPr>
          <p:spPr>
            <a:xfrm>
              <a:off x="6914865" y="3284015"/>
              <a:ext cx="2775045" cy="32993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063993-47AE-E2EE-DF3D-490665E7C13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063993-47AE-E2EE-DF3D-490665E7C1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blipFill>
                  <a:blip r:embed="rId5"/>
                  <a:stretch>
                    <a:fillRect l="-46154" r="-43590"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8BB905-A592-0055-A5D8-1C96388FA78B}"/>
                </a:ext>
              </a:extLst>
            </p:cNvPr>
            <p:cNvSpPr txBox="1"/>
            <p:nvPr/>
          </p:nvSpPr>
          <p:spPr>
            <a:xfrm>
              <a:off x="7633647" y="3458243"/>
              <a:ext cx="133748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3, 1, 2</a:t>
              </a:r>
              <a:endParaRPr lang="en-US" sz="2000" b="1" i="0" u="none" strike="noStrike" dirty="0">
                <a:solidFill>
                  <a:srgbClr val="036A18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BD7F2E-DEC2-EA42-D066-AAA5876C3624}"/>
                </a:ext>
              </a:extLst>
            </p:cNvPr>
            <p:cNvSpPr txBox="1"/>
            <p:nvPr/>
          </p:nvSpPr>
          <p:spPr>
            <a:xfrm>
              <a:off x="7601800" y="4343734"/>
              <a:ext cx="133748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1, 3, 2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2, 1, 3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3, 2, 1</a:t>
              </a:r>
              <a:endParaRPr lang="en-US" sz="20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D371EE-FBF7-0E30-6514-007924E746CB}"/>
                </a:ext>
              </a:extLst>
            </p:cNvPr>
            <p:cNvSpPr txBox="1"/>
            <p:nvPr/>
          </p:nvSpPr>
          <p:spPr>
            <a:xfrm>
              <a:off x="7633645" y="5642617"/>
              <a:ext cx="133748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u="none" strike="noStrike" kern="1200" dirty="0"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1, 2, 3</a:t>
              </a: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62FA74-F82F-3EC4-C263-1F1E28ABBD9D}"/>
                </a:ext>
              </a:extLst>
            </p:cNvPr>
            <p:cNvCxnSpPr/>
            <p:nvPr/>
          </p:nvCxnSpPr>
          <p:spPr>
            <a:xfrm>
              <a:off x="7010399" y="4470226"/>
              <a:ext cx="26795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41CDC6-87B2-D17A-369E-11DE9461F95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399" y="5642617"/>
              <a:ext cx="25839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CD6D7C-F514-9E9B-8C66-666EC8E36A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CD6D7C-F514-9E9B-8C66-666EC8E36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587" r="-458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0B509-8BDC-AF2F-0341-1CE15A9AD48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0B509-8BDC-AF2F-0341-1CE15A9AD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556" r="-555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44D330-6195-6796-CA42-908A5D7576C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44D330-6195-6796-CA42-908A5D757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587" r="-458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74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 partition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631CD51-7A97-5279-2615-3E68AA0E2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031" y="1152941"/>
                <a:ext cx="11684157" cy="2536079"/>
              </a:xfrm>
              <a:ln>
                <a:noFill/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random variable (RV) </a:t>
                </a:r>
                <a:r>
                  <a:rPr lang="en-US" dirty="0"/>
                  <a:t>for a probability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function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The set of values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can take on is called its range/support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631CD51-7A97-5279-2615-3E68AA0E2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031" y="1152941"/>
                <a:ext cx="11684157" cy="2536079"/>
              </a:xfrm>
              <a:blipFill>
                <a:blip r:embed="rId3"/>
                <a:stretch>
                  <a:fillRect l="-543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A1D107A-6D08-E144-93A0-41BF1F3FCB61}"/>
              </a:ext>
            </a:extLst>
          </p:cNvPr>
          <p:cNvSpPr txBox="1">
            <a:spLocks/>
          </p:cNvSpPr>
          <p:nvPr/>
        </p:nvSpPr>
        <p:spPr>
          <a:xfrm>
            <a:off x="445530" y="3159555"/>
            <a:ext cx="4780987" cy="1926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>
                <a:solidFill>
                  <a:srgbClr val="C00000"/>
                </a:solidFill>
              </a:rPr>
              <a:t>Random variables </a:t>
            </a:r>
            <a:r>
              <a:rPr lang="en-US" sz="2800" u="sng" dirty="0">
                <a:solidFill>
                  <a:srgbClr val="C00000"/>
                </a:solidFill>
              </a:rPr>
              <a:t>partition</a:t>
            </a:r>
            <a:r>
              <a:rPr lang="en-US" sz="2800" dirty="0">
                <a:solidFill>
                  <a:srgbClr val="C00000"/>
                </a:solidFill>
              </a:rPr>
              <a:t> the sample space.</a:t>
            </a:r>
          </a:p>
        </p:txBody>
      </p:sp>
      <p:grpSp>
        <p:nvGrpSpPr>
          <p:cNvPr id="15" name="Group 14" descr="Cartoon of a sample space divided into parts where X(w) takes different values">
            <a:extLst>
              <a:ext uri="{FF2B5EF4-FFF2-40B4-BE49-F238E27FC236}">
                <a16:creationId xmlns:a16="http://schemas.microsoft.com/office/drawing/2014/main" id="{36D4DE94-6006-0E45-BBF1-801CD976617B}"/>
              </a:ext>
            </a:extLst>
          </p:cNvPr>
          <p:cNvGrpSpPr/>
          <p:nvPr/>
        </p:nvGrpSpPr>
        <p:grpSpPr>
          <a:xfrm>
            <a:off x="6680282" y="3429000"/>
            <a:ext cx="5066188" cy="2211637"/>
            <a:chOff x="4094347" y="3479195"/>
            <a:chExt cx="6561943" cy="30335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60F5A5-2135-1C4B-91B8-57840AAD0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4347" y="3479195"/>
              <a:ext cx="6313798" cy="3033536"/>
            </a:xfrm>
            <a:custGeom>
              <a:avLst/>
              <a:gdLst>
                <a:gd name="connsiteX0" fmla="*/ 3220857 w 9303411"/>
                <a:gd name="connsiteY0" fmla="*/ 324040 h 4469929"/>
                <a:gd name="connsiteX1" fmla="*/ 1491448 w 9303411"/>
                <a:gd name="connsiteY1" fmla="*/ 284283 h 4469929"/>
                <a:gd name="connsiteX2" fmla="*/ 1113761 w 9303411"/>
                <a:gd name="connsiteY2" fmla="*/ 65622 h 4469929"/>
                <a:gd name="connsiteX3" fmla="*/ 578 w 9303411"/>
                <a:gd name="connsiteY3" fmla="*/ 1596248 h 4469929"/>
                <a:gd name="connsiteX4" fmla="*/ 1272787 w 9303411"/>
                <a:gd name="connsiteY4" fmla="*/ 2371500 h 4469929"/>
                <a:gd name="connsiteX5" fmla="*/ 596926 w 9303411"/>
                <a:gd name="connsiteY5" fmla="*/ 3862370 h 4469929"/>
                <a:gd name="connsiteX6" fmla="*/ 3459396 w 9303411"/>
                <a:gd name="connsiteY6" fmla="*/ 4458718 h 4469929"/>
                <a:gd name="connsiteX7" fmla="*/ 5367709 w 9303411"/>
                <a:gd name="connsiteY7" fmla="*/ 3405170 h 4469929"/>
                <a:gd name="connsiteX8" fmla="*/ 7276022 w 9303411"/>
                <a:gd name="connsiteY8" fmla="*/ 4041274 h 4469929"/>
                <a:gd name="connsiteX9" fmla="*/ 9283726 w 9303411"/>
                <a:gd name="connsiteY9" fmla="*/ 1675761 h 4469929"/>
                <a:gd name="connsiteX10" fmla="*/ 8130787 w 9303411"/>
                <a:gd name="connsiteY10" fmla="*/ 284283 h 4469929"/>
                <a:gd name="connsiteX11" fmla="*/ 5447222 w 9303411"/>
                <a:gd name="connsiteY11" fmla="*/ 1616127 h 4469929"/>
                <a:gd name="connsiteX12" fmla="*/ 3837083 w 9303411"/>
                <a:gd name="connsiteY12" fmla="*/ 165013 h 4469929"/>
                <a:gd name="connsiteX13" fmla="*/ 3220857 w 9303411"/>
                <a:gd name="connsiteY13" fmla="*/ 324040 h 446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03411" h="4469929">
                  <a:moveTo>
                    <a:pt x="3220857" y="324040"/>
                  </a:moveTo>
                  <a:cubicBezTo>
                    <a:pt x="2829918" y="343918"/>
                    <a:pt x="1842631" y="327353"/>
                    <a:pt x="1491448" y="284283"/>
                  </a:cubicBezTo>
                  <a:cubicBezTo>
                    <a:pt x="1140265" y="241213"/>
                    <a:pt x="1362239" y="-153039"/>
                    <a:pt x="1113761" y="65622"/>
                  </a:cubicBezTo>
                  <a:cubicBezTo>
                    <a:pt x="865283" y="284283"/>
                    <a:pt x="-25926" y="1211935"/>
                    <a:pt x="578" y="1596248"/>
                  </a:cubicBezTo>
                  <a:cubicBezTo>
                    <a:pt x="27082" y="1980561"/>
                    <a:pt x="1173396" y="1993813"/>
                    <a:pt x="1272787" y="2371500"/>
                  </a:cubicBezTo>
                  <a:cubicBezTo>
                    <a:pt x="1372178" y="2749187"/>
                    <a:pt x="232491" y="3514500"/>
                    <a:pt x="596926" y="3862370"/>
                  </a:cubicBezTo>
                  <a:cubicBezTo>
                    <a:pt x="961361" y="4210240"/>
                    <a:pt x="2664266" y="4534918"/>
                    <a:pt x="3459396" y="4458718"/>
                  </a:cubicBezTo>
                  <a:cubicBezTo>
                    <a:pt x="4254526" y="4382518"/>
                    <a:pt x="4731605" y="3474744"/>
                    <a:pt x="5367709" y="3405170"/>
                  </a:cubicBezTo>
                  <a:cubicBezTo>
                    <a:pt x="6003813" y="3335596"/>
                    <a:pt x="6623353" y="4329509"/>
                    <a:pt x="7276022" y="4041274"/>
                  </a:cubicBezTo>
                  <a:cubicBezTo>
                    <a:pt x="7928692" y="3753039"/>
                    <a:pt x="9141265" y="2301926"/>
                    <a:pt x="9283726" y="1675761"/>
                  </a:cubicBezTo>
                  <a:cubicBezTo>
                    <a:pt x="9426187" y="1049596"/>
                    <a:pt x="8770204" y="294222"/>
                    <a:pt x="8130787" y="284283"/>
                  </a:cubicBezTo>
                  <a:cubicBezTo>
                    <a:pt x="7491370" y="274344"/>
                    <a:pt x="6162839" y="1636005"/>
                    <a:pt x="5447222" y="1616127"/>
                  </a:cubicBezTo>
                  <a:cubicBezTo>
                    <a:pt x="4731605" y="1596249"/>
                    <a:pt x="4211457" y="380361"/>
                    <a:pt x="3837083" y="165013"/>
                  </a:cubicBezTo>
                  <a:cubicBezTo>
                    <a:pt x="3462709" y="-50335"/>
                    <a:pt x="3611796" y="304162"/>
                    <a:pt x="3220857" y="32404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1C4172-C700-3E40-A99C-22D05464A47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160000" y="5384847"/>
                  <a:ext cx="496290" cy="664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1C4172-C700-3E40-A99C-22D05464A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000" y="5384847"/>
                  <a:ext cx="496290" cy="664798"/>
                </a:xfrm>
                <a:prstGeom prst="rect">
                  <a:avLst/>
                </a:prstGeom>
                <a:blipFill>
                  <a:blip r:embed="rId4"/>
                  <a:stretch>
                    <a:fillRect l="-42500" r="-40000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DB45C77-EBBD-8448-BB46-BE461D1B9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7459" y="3669480"/>
              <a:ext cx="1558883" cy="1585763"/>
            </a:xfrm>
            <a:custGeom>
              <a:avLst/>
              <a:gdLst>
                <a:gd name="connsiteX0" fmla="*/ 1391479 w 1948604"/>
                <a:gd name="connsiteY0" fmla="*/ 0 h 1982204"/>
                <a:gd name="connsiteX1" fmla="*/ 1948070 w 1948604"/>
                <a:gd name="connsiteY1" fmla="*/ 516835 h 1982204"/>
                <a:gd name="connsiteX2" fmla="*/ 1470992 w 1948604"/>
                <a:gd name="connsiteY2" fmla="*/ 1411356 h 1982204"/>
                <a:gd name="connsiteX3" fmla="*/ 417444 w 1948604"/>
                <a:gd name="connsiteY3" fmla="*/ 1530626 h 1982204"/>
                <a:gd name="connsiteX4" fmla="*/ 298174 w 1948604"/>
                <a:gd name="connsiteY4" fmla="*/ 1928191 h 1982204"/>
                <a:gd name="connsiteX5" fmla="*/ 0 w 1948604"/>
                <a:gd name="connsiteY5" fmla="*/ 1967948 h 198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8604" h="1982204">
                  <a:moveTo>
                    <a:pt x="1391479" y="0"/>
                  </a:moveTo>
                  <a:cubicBezTo>
                    <a:pt x="1663148" y="140804"/>
                    <a:pt x="1934818" y="281609"/>
                    <a:pt x="1948070" y="516835"/>
                  </a:cubicBezTo>
                  <a:cubicBezTo>
                    <a:pt x="1961322" y="752061"/>
                    <a:pt x="1726096" y="1242391"/>
                    <a:pt x="1470992" y="1411356"/>
                  </a:cubicBezTo>
                  <a:cubicBezTo>
                    <a:pt x="1215888" y="1580321"/>
                    <a:pt x="612914" y="1444487"/>
                    <a:pt x="417444" y="1530626"/>
                  </a:cubicBezTo>
                  <a:cubicBezTo>
                    <a:pt x="221974" y="1616765"/>
                    <a:pt x="367748" y="1855304"/>
                    <a:pt x="298174" y="1928191"/>
                  </a:cubicBezTo>
                  <a:cubicBezTo>
                    <a:pt x="228600" y="2001078"/>
                    <a:pt x="114300" y="1984513"/>
                    <a:pt x="0" y="196794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3C9D0A6-626E-3242-9BBE-CABF54910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133" y="4797372"/>
              <a:ext cx="545301" cy="1637969"/>
            </a:xfrm>
            <a:custGeom>
              <a:avLst/>
              <a:gdLst>
                <a:gd name="connsiteX0" fmla="*/ 0 w 681626"/>
                <a:gd name="connsiteY0" fmla="*/ 0 h 2047461"/>
                <a:gd name="connsiteX1" fmla="*/ 675861 w 681626"/>
                <a:gd name="connsiteY1" fmla="*/ 516835 h 2047461"/>
                <a:gd name="connsiteX2" fmla="*/ 337931 w 681626"/>
                <a:gd name="connsiteY2" fmla="*/ 1451113 h 2047461"/>
                <a:gd name="connsiteX3" fmla="*/ 556591 w 681626"/>
                <a:gd name="connsiteY3" fmla="*/ 2047461 h 20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626" h="2047461">
                  <a:moveTo>
                    <a:pt x="0" y="0"/>
                  </a:moveTo>
                  <a:cubicBezTo>
                    <a:pt x="309769" y="137491"/>
                    <a:pt x="619539" y="274983"/>
                    <a:pt x="675861" y="516835"/>
                  </a:cubicBezTo>
                  <a:cubicBezTo>
                    <a:pt x="732183" y="758687"/>
                    <a:pt x="357809" y="1196009"/>
                    <a:pt x="337931" y="1451113"/>
                  </a:cubicBezTo>
                  <a:cubicBezTo>
                    <a:pt x="318053" y="1706217"/>
                    <a:pt x="437322" y="1876839"/>
                    <a:pt x="556591" y="2047461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239FE3C-1B98-9640-8CF6-DFF6E12E0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6143" y="4221247"/>
              <a:ext cx="922351" cy="1717482"/>
            </a:xfrm>
            <a:custGeom>
              <a:avLst/>
              <a:gdLst>
                <a:gd name="connsiteX0" fmla="*/ 0 w 1152939"/>
                <a:gd name="connsiteY0" fmla="*/ 0 h 2146853"/>
                <a:gd name="connsiteX1" fmla="*/ 854765 w 1152939"/>
                <a:gd name="connsiteY1" fmla="*/ 377687 h 2146853"/>
                <a:gd name="connsiteX2" fmla="*/ 655982 w 1152939"/>
                <a:gd name="connsiteY2" fmla="*/ 1451113 h 2146853"/>
                <a:gd name="connsiteX3" fmla="*/ 1152939 w 1152939"/>
                <a:gd name="connsiteY3" fmla="*/ 2146853 h 214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939" h="2146853">
                  <a:moveTo>
                    <a:pt x="0" y="0"/>
                  </a:moveTo>
                  <a:cubicBezTo>
                    <a:pt x="372717" y="67917"/>
                    <a:pt x="745435" y="135835"/>
                    <a:pt x="854765" y="377687"/>
                  </a:cubicBezTo>
                  <a:cubicBezTo>
                    <a:pt x="964095" y="619539"/>
                    <a:pt x="606286" y="1156252"/>
                    <a:pt x="655982" y="1451113"/>
                  </a:cubicBezTo>
                  <a:cubicBezTo>
                    <a:pt x="705678" y="1745974"/>
                    <a:pt x="929308" y="1946413"/>
                    <a:pt x="1152939" y="2146853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DF6AE38-118B-3F49-AA8B-1415F710969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543095" y="4051507"/>
                  <a:ext cx="1163805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DF6AE38-118B-3F49-AA8B-1415F7109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3095" y="4051507"/>
                  <a:ext cx="1163805" cy="295466"/>
                </a:xfrm>
                <a:prstGeom prst="rect">
                  <a:avLst/>
                </a:prstGeom>
                <a:blipFill>
                  <a:blip r:embed="rId5"/>
                  <a:stretch>
                    <a:fillRect l="-11111" r="-58333" b="-9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BAEEFB1-A6EF-AD4A-BF83-1576886A68E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722489" y="5588521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BAEEFB1-A6EF-AD4A-BF83-1576886A6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489" y="5588521"/>
                  <a:ext cx="1169499" cy="295466"/>
                </a:xfrm>
                <a:prstGeom prst="rect">
                  <a:avLst/>
                </a:prstGeom>
                <a:blipFill>
                  <a:blip r:embed="rId6"/>
                  <a:stretch>
                    <a:fillRect l="-12500" r="-58333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A6705D1-D177-8644-B623-5B05EDB489B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058690" y="4959777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A6705D1-D177-8644-B623-5B05EDB48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690" y="4959777"/>
                  <a:ext cx="1169499" cy="295466"/>
                </a:xfrm>
                <a:prstGeom prst="rect">
                  <a:avLst/>
                </a:prstGeom>
                <a:blipFill>
                  <a:blip r:embed="rId7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3F162D4-5C03-5841-8F3B-5C06843D641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8990501" y="4020347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3F162D4-5C03-5841-8F3B-5C06843D6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501" y="4020347"/>
                  <a:ext cx="1169499" cy="295466"/>
                </a:xfrm>
                <a:prstGeom prst="rect">
                  <a:avLst/>
                </a:prstGeom>
                <a:blipFill>
                  <a:blip r:embed="rId8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0C8EEB4-AF5D-0FB7-23B9-BE311939AB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417" y="5503136"/>
                <a:ext cx="10972799" cy="1446550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we define the event </a:t>
                </a: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0C8EEB4-AF5D-0FB7-23B9-BE311939A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7" y="5503136"/>
                <a:ext cx="10972799" cy="1446550"/>
              </a:xfrm>
              <a:prstGeom prst="rect">
                <a:avLst/>
              </a:prstGeom>
              <a:blipFill>
                <a:blip r:embed="rId10"/>
                <a:stretch>
                  <a:fillRect l="-34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2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Random Variables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Probability Mass Function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pmf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Distribution Function (CDF)</a:t>
            </a:r>
          </a:p>
        </p:txBody>
      </p:sp>
    </p:spTree>
    <p:extLst>
      <p:ext uri="{BB962C8B-B14F-4D97-AF65-F5344CB8AC3E}">
        <p14:creationId xmlns:p14="http://schemas.microsoft.com/office/powerpoint/2010/main" val="386986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 (PMF)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7F097094-A578-4CBE-9CAE-BA84A3616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506" y="1022663"/>
                <a:ext cx="10972799" cy="2394502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we define the event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probability mass function </a:t>
                </a:r>
                <a:r>
                  <a:rPr lang="en-US" sz="2800" dirty="0"/>
                  <a:t>(PMF)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tells us the probabilities of these events, i.e., the probability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takes each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7F097094-A578-4CBE-9CAE-BA84A3616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506" y="1022663"/>
                <a:ext cx="10972799" cy="2394502"/>
              </a:xfrm>
              <a:blipFill>
                <a:blip r:embed="rId3"/>
                <a:stretch>
                  <a:fillRect l="-346" b="-52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5004C94-D912-5140-B8A4-22DBE9BAD949}"/>
              </a:ext>
            </a:extLst>
          </p:cNvPr>
          <p:cNvSpPr txBox="1">
            <a:spLocks/>
          </p:cNvSpPr>
          <p:nvPr/>
        </p:nvSpPr>
        <p:spPr>
          <a:xfrm>
            <a:off x="163594" y="3944560"/>
            <a:ext cx="7649897" cy="263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C00000"/>
                </a:solidFill>
              </a:rPr>
              <a:t>We use the notation</a:t>
            </a:r>
          </a:p>
          <a:p>
            <a:pPr marL="0" indent="0">
              <a:buFont typeface="Arial"/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Font typeface="Arial"/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C00000"/>
                </a:solidFill>
              </a:rPr>
              <a:t>For the 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D3C0CE-E31F-8D47-8758-B44C2D5EB628}"/>
                  </a:ext>
                </a:extLst>
              </p:cNvPr>
              <p:cNvSpPr/>
              <p:nvPr/>
            </p:nvSpPr>
            <p:spPr>
              <a:xfrm>
                <a:off x="163594" y="4679185"/>
                <a:ext cx="80893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D3C0CE-E31F-8D47-8758-B44C2D5EB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4" y="4679185"/>
                <a:ext cx="8089394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84F657-6D3D-18DD-6DFE-BB0F49B6B95E}"/>
                  </a:ext>
                </a:extLst>
              </p:cNvPr>
              <p:cNvSpPr/>
              <p:nvPr/>
            </p:nvSpPr>
            <p:spPr>
              <a:xfrm>
                <a:off x="8617945" y="5488601"/>
                <a:ext cx="3574055" cy="1345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84F657-6D3D-18DD-6DFE-BB0F49B6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945" y="5488601"/>
                <a:ext cx="3574055" cy="1345818"/>
              </a:xfrm>
              <a:prstGeom prst="rect">
                <a:avLst/>
              </a:prstGeom>
              <a:blipFill>
                <a:blip r:embed="rId5"/>
                <a:stretch>
                  <a:fillRect l="-35336" t="-128037" b="-17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D26D-5BF8-4C3E-B6A0-91FC4E59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 –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9B30E-48AA-46A6-B42F-ECEA60454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Flipping two independent coins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heads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two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flips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What is the </a:t>
                </a:r>
                <a:r>
                  <a:rPr lang="en-US" sz="2800" dirty="0" err="1"/>
                  <a:t>pmf</a:t>
                </a:r>
                <a:r>
                  <a:rPr lang="en-US" sz="2800" dirty="0"/>
                  <a:t> 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9B30E-48AA-46A6-B42F-ECEA60454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2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3E7A34-A8B9-4261-9EEE-F4E735373569}"/>
                  </a:ext>
                </a:extLst>
              </p:cNvPr>
              <p:cNvSpPr/>
              <p:nvPr/>
            </p:nvSpPr>
            <p:spPr>
              <a:xfrm>
                <a:off x="5240424" y="1290824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HH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HT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TT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3E7A34-A8B9-4261-9EEE-F4E735373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24" y="1290824"/>
                <a:ext cx="3497176" cy="523220"/>
              </a:xfrm>
              <a:prstGeom prst="rect">
                <a:avLst/>
              </a:prstGeom>
              <a:blipFill>
                <a:blip r:embed="rId4"/>
                <a:stretch>
                  <a:fillRect r="-72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538F78-574D-431D-B7AF-E67F5AB3D13B}"/>
                  </a:ext>
                </a:extLst>
              </p:cNvPr>
              <p:cNvSpPr/>
              <p:nvPr/>
            </p:nvSpPr>
            <p:spPr>
              <a:xfrm>
                <a:off x="6846334" y="3541645"/>
                <a:ext cx="23028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={0, 1, 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538F78-574D-431D-B7AF-E67F5AB3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34" y="3541645"/>
                <a:ext cx="2302875" cy="523220"/>
              </a:xfrm>
              <a:prstGeom prst="rect">
                <a:avLst/>
              </a:prstGeom>
              <a:blipFill>
                <a:blip r:embed="rId5"/>
                <a:stretch>
                  <a:fillRect r="-109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5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9618-FAAD-9F44-A8A0-D44751D1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094053-2720-3347-B8D5-B93D65C195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182" y="999095"/>
                <a:ext cx="10972800" cy="12311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 conditioned on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if</a:t>
                </a:r>
                <a:r>
                  <a:rPr lang="en-US" sz="2800" dirty="0">
                    <a:solidFill>
                      <a:srgbClr val="0070C0"/>
                    </a:solidFill>
                  </a:rPr>
                  <a:t> 	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094053-2720-3347-B8D5-B93D65C19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2" y="999095"/>
                <a:ext cx="10972800" cy="1231106"/>
              </a:xfrm>
              <a:prstGeom prst="rect">
                <a:avLst/>
              </a:prstGeom>
              <a:blipFill>
                <a:blip r:embed="rId2"/>
                <a:stretch>
                  <a:fillRect l="-346" b="-10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483DF8-5D48-3C4D-B1C1-A5D6243388A2}"/>
                  </a:ext>
                </a:extLst>
              </p:cNvPr>
              <p:cNvSpPr txBox="1"/>
              <p:nvPr/>
            </p:nvSpPr>
            <p:spPr>
              <a:xfrm>
                <a:off x="727385" y="2406762"/>
                <a:ext cx="1097279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</a:t>
                </a:r>
                <a:r>
                  <a:rPr lang="en-US" sz="2800" dirty="0"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483DF8-5D48-3C4D-B1C1-A5D624338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85" y="2406762"/>
                <a:ext cx="10972799" cy="861774"/>
              </a:xfrm>
              <a:prstGeom prst="rect">
                <a:avLst/>
              </a:prstGeom>
              <a:blipFill>
                <a:blip r:embed="rId4"/>
                <a:stretch>
                  <a:fillRect l="-1850" t="-13043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174" y="3690542"/>
                <a:ext cx="11402010" cy="28447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Contrast to Plain Independence.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independent</a:t>
                </a:r>
                <a:r>
                  <a:rPr lang="en-US" sz="2800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800" dirty="0"/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4" y="3690542"/>
                <a:ext cx="11402010" cy="2844753"/>
              </a:xfrm>
              <a:prstGeom prst="rect">
                <a:avLst/>
              </a:prstGeom>
              <a:blipFill>
                <a:blip r:embed="rId5"/>
                <a:stretch>
                  <a:fillRect l="-33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2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D26D-5BF8-4C3E-B6A0-91FC4E59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9B30E-48AA-46A6-B42F-ECEA60454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Flipping two independent coins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heads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two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flips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9B30E-48AA-46A6-B42F-ECEA60454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3E7A34-A8B9-4261-9EEE-F4E735373569}"/>
                  </a:ext>
                </a:extLst>
              </p:cNvPr>
              <p:cNvSpPr/>
              <p:nvPr/>
            </p:nvSpPr>
            <p:spPr>
              <a:xfrm>
                <a:off x="6846334" y="1411358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HH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HT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TT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3E7A34-A8B9-4261-9EEE-F4E735373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34" y="1411358"/>
                <a:ext cx="3497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538F78-574D-431D-B7AF-E67F5AB3D13B}"/>
                  </a:ext>
                </a:extLst>
              </p:cNvPr>
              <p:cNvSpPr/>
              <p:nvPr/>
            </p:nvSpPr>
            <p:spPr>
              <a:xfrm>
                <a:off x="3793125" y="3276048"/>
                <a:ext cx="23028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={0, 1, 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538F78-574D-431D-B7AF-E67F5AB3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25" y="3276048"/>
                <a:ext cx="2302875" cy="523220"/>
              </a:xfrm>
              <a:prstGeom prst="rect">
                <a:avLst/>
              </a:prstGeom>
              <a:blipFill>
                <a:blip r:embed="rId5"/>
                <a:stretch>
                  <a:fillRect r="-54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ABDE6-A5D2-27D3-C3D9-26D7056098B2}"/>
                  </a:ext>
                </a:extLst>
              </p:cNvPr>
              <p:cNvSpPr txBox="1"/>
              <p:nvPr/>
            </p:nvSpPr>
            <p:spPr>
              <a:xfrm>
                <a:off x="536332" y="4316110"/>
                <a:ext cx="4347857" cy="230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p</m:t>
                          </m:r>
                          <m:r>
                            <a:rPr lang="en-US" sz="2000" i="1" baseline="-25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x</m:t>
                          </m:r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) 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0,     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𝑜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ABDE6-A5D2-27D3-C3D9-26D705609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2" y="4316110"/>
                <a:ext cx="4347857" cy="2304926"/>
              </a:xfrm>
              <a:prstGeom prst="rect">
                <a:avLst/>
              </a:prstGeom>
              <a:blipFill>
                <a:blip r:embed="rId6"/>
                <a:stretch>
                  <a:fillRect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A graph of the pmf for the number of heads when you flip two independent fair coins">
            <a:extLst>
              <a:ext uri="{FF2B5EF4-FFF2-40B4-BE49-F238E27FC236}">
                <a16:creationId xmlns:a16="http://schemas.microsoft.com/office/drawing/2014/main" id="{D0EF4F19-74EB-D66A-AAD9-C692A798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343820"/>
            <a:ext cx="37623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EB2C-9062-47ED-9E51-90A0A56D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16A7-D582-4F5E-B1F9-07DA83C8A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20 balls labeled 1, 2, …, 20 in a bin</a:t>
                </a:r>
              </a:p>
              <a:p>
                <a:pPr lvl="1"/>
                <a:r>
                  <a:rPr lang="en-US" sz="2400" dirty="0"/>
                  <a:t>Draw a subset of 3 uniformly at random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maximum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balls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What is</a:t>
                </a:r>
                <a:r>
                  <a:rPr lang="en-US" sz="28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(20)=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=20)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16A7-D582-4F5E-B1F9-07DA83C8A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A122F-5FA2-4F33-9611-C83DCADB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300201-79B7-4037-9EF4-0C02EE2494A1}"/>
                  </a:ext>
                </a:extLst>
              </p:cNvPr>
              <p:cNvSpPr txBox="1"/>
              <p:nvPr/>
            </p:nvSpPr>
            <p:spPr>
              <a:xfrm>
                <a:off x="7242864" y="2960767"/>
                <a:ext cx="4339536" cy="376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Poll:</a:t>
                </a:r>
                <a:r>
                  <a:rPr lang="en-US" sz="28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endParaRPr lang="en-US" sz="2800" u="sng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+mj-lt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19⋅18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300201-79B7-4037-9EF4-0C02EE24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64" y="2960767"/>
                <a:ext cx="4339536" cy="3760709"/>
              </a:xfrm>
              <a:prstGeom prst="rect">
                <a:avLst/>
              </a:prstGeom>
              <a:blipFill>
                <a:blip r:embed="rId4"/>
                <a:stretch>
                  <a:fillRect l="-5831" t="-191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767308-375F-2855-5A71-A309AEF9F2F7}"/>
              </a:ext>
            </a:extLst>
          </p:cNvPr>
          <p:cNvSpPr txBox="1">
            <a:spLocks/>
          </p:cNvSpPr>
          <p:nvPr/>
        </p:nvSpPr>
        <p:spPr>
          <a:xfrm>
            <a:off x="8358554" y="2866472"/>
            <a:ext cx="4124342" cy="677108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wrap="square" lIns="182880" tIns="182880" rIns="182880" bIns="18288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</p:txBody>
      </p:sp>
    </p:spTree>
    <p:extLst>
      <p:ext uri="{BB962C8B-B14F-4D97-AF65-F5344CB8AC3E}">
        <p14:creationId xmlns:p14="http://schemas.microsoft.com/office/powerpoint/2010/main" val="11676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Random Variables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Mass Function (PMF)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Cumulative Distribution Function (CDF)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1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 (CDF)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1877437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cumulative distribution function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specifies for any real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the probability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1877437"/>
              </a:xfr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E6D52-0812-4D8B-A08E-BA26769F5E67}"/>
                  </a:ext>
                </a:extLst>
              </p:cNvPr>
              <p:cNvSpPr txBox="1"/>
              <p:nvPr/>
            </p:nvSpPr>
            <p:spPr>
              <a:xfrm>
                <a:off x="319454" y="3429000"/>
                <a:ext cx="73650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Recall the </a:t>
                </a:r>
                <a:r>
                  <a:rPr lang="en-US" sz="24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mass function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the number of heads in 2 independent coin tosses.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E6D52-0812-4D8B-A08E-BA26769F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4" y="3429000"/>
                <a:ext cx="7365023" cy="830997"/>
              </a:xfrm>
              <a:prstGeom prst="rect">
                <a:avLst/>
              </a:prstGeom>
              <a:blipFill>
                <a:blip r:embed="rId4"/>
                <a:stretch>
                  <a:fillRect l="-1203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F15C2F-C38B-CF27-2916-1DB7A5A8E02C}"/>
                  </a:ext>
                </a:extLst>
              </p:cNvPr>
              <p:cNvSpPr txBox="1"/>
              <p:nvPr/>
            </p:nvSpPr>
            <p:spPr>
              <a:xfrm>
                <a:off x="536332" y="4316110"/>
                <a:ext cx="4347857" cy="230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p</m:t>
                          </m:r>
                          <m:r>
                            <a:rPr lang="en-US" sz="2000" i="1" baseline="-25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x</m:t>
                          </m:r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) 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0,     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𝑜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F15C2F-C38B-CF27-2916-1DB7A5A8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2" y="4316110"/>
                <a:ext cx="4347857" cy="2304926"/>
              </a:xfrm>
              <a:prstGeom prst="rect">
                <a:avLst/>
              </a:prstGeom>
              <a:blipFill>
                <a:blip r:embed="rId6"/>
                <a:stretch>
                  <a:fillRect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 graph of the pmf for the number of heads when you flip two independent fair coins">
            <a:extLst>
              <a:ext uri="{FF2B5EF4-FFF2-40B4-BE49-F238E27FC236}">
                <a16:creationId xmlns:a16="http://schemas.microsoft.com/office/drawing/2014/main" id="{75AE6C5F-97FC-FD52-87E5-E6F1565C1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93" y="4201748"/>
            <a:ext cx="37623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04800"/>
            <a:ext cx="10972800" cy="878301"/>
          </a:xfrm>
        </p:spPr>
        <p:txBody>
          <a:bodyPr/>
          <a:lstStyle/>
          <a:p>
            <a:r>
              <a:rPr lang="en-US" dirty="0"/>
              <a:t>Example – Two fair independent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FC334BA-1E57-9D44-A7C5-800120754E9C}"/>
                  </a:ext>
                </a:extLst>
              </p:cNvPr>
              <p:cNvSpPr txBox="1"/>
              <p:nvPr/>
            </p:nvSpPr>
            <p:spPr>
              <a:xfrm>
                <a:off x="7592484" y="158675"/>
                <a:ext cx="5809042" cy="80021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number of heads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FC334BA-1E57-9D44-A7C5-80012075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484" y="158675"/>
                <a:ext cx="5809042" cy="800219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pmf and CDF for the number of heads in two independent tosses of a fair coin.">
            <a:extLst>
              <a:ext uri="{FF2B5EF4-FFF2-40B4-BE49-F238E27FC236}">
                <a16:creationId xmlns:a16="http://schemas.microsoft.com/office/drawing/2014/main" id="{A7159665-82F0-987E-95F4-0DEA9739F4CC}"/>
              </a:ext>
            </a:extLst>
          </p:cNvPr>
          <p:cNvGrpSpPr/>
          <p:nvPr/>
        </p:nvGrpSpPr>
        <p:grpSpPr>
          <a:xfrm>
            <a:off x="533400" y="1910476"/>
            <a:ext cx="10168570" cy="4657119"/>
            <a:chOff x="533400" y="1910476"/>
            <a:chExt cx="10168570" cy="4657119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010148" y="5509137"/>
              <a:ext cx="91440" cy="914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D7FE2C-F5E7-CA40-80C5-CE8F9A942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929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210" y="2514600"/>
              <a:ext cx="0" cy="3541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8668F-B48C-8541-88D1-2A099014975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0C2ACD-0CEC-FE46-9FEC-8B81ADB362D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92202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87C9D3-9926-EC47-A7F9-4FB6E8E3B84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D1EC7-2F24-8440-936F-07B1D321D9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FE382E-22A3-0A40-A4D8-1E727BDBD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516CC-991F-9C4D-A3C0-E76A007BEE2F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DC74FE-DD5E-2445-AAF3-5B1ADFBC50CF}"/>
                </a:ext>
              </a:extLst>
            </p:cNvPr>
            <p:cNvSpPr/>
            <p:nvPr/>
          </p:nvSpPr>
          <p:spPr>
            <a:xfrm>
              <a:off x="3349870" y="5105307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B0F73D-5186-D84B-B744-C1853C0C5B75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10BE50-13C9-4948-955D-60D87271914D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A580AA-E6E5-7F43-B2CB-00DEA96B183B}"/>
                </a:ext>
              </a:extLst>
            </p:cNvPr>
            <p:cNvSpPr/>
            <p:nvPr/>
          </p:nvSpPr>
          <p:spPr>
            <a:xfrm>
              <a:off x="4101559" y="5576168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A7E85E-C761-1A4F-B23A-AB8D9500DF73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E094B-26FE-DA4D-BF6C-DD65C24B1499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95FAF0-5D56-2043-9462-F72D0CAC6855}"/>
                </a:ext>
              </a:extLst>
            </p:cNvPr>
            <p:cNvSpPr txBox="1">
              <a:spLocks/>
            </p:cNvSpPr>
            <p:nvPr/>
          </p:nvSpPr>
          <p:spPr>
            <a:xfrm>
              <a:off x="5410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1186CF-B433-7D49-8CC7-80FED9F6FF6F}"/>
                </a:ext>
              </a:extLst>
            </p:cNvPr>
            <p:cNvSpPr txBox="1">
              <a:spLocks/>
            </p:cNvSpPr>
            <p:nvPr/>
          </p:nvSpPr>
          <p:spPr>
            <a:xfrm>
              <a:off x="6248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C0F622-3C0B-1C46-8F44-BECC85AB26B8}"/>
                </a:ext>
              </a:extLst>
            </p:cNvPr>
            <p:cNvSpPr txBox="1">
              <a:spLocks/>
            </p:cNvSpPr>
            <p:nvPr/>
          </p:nvSpPr>
          <p:spPr>
            <a:xfrm>
              <a:off x="7010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44F5AF-51FF-E24B-A23E-C247C03E5BEA}"/>
                </a:ext>
              </a:extLst>
            </p:cNvPr>
            <p:cNvSpPr txBox="1">
              <a:spLocks/>
            </p:cNvSpPr>
            <p:nvPr/>
          </p:nvSpPr>
          <p:spPr>
            <a:xfrm>
              <a:off x="7745905" y="6110395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2E45FC-27E9-814A-A72F-520C05749D7B}"/>
                </a:ext>
              </a:extLst>
            </p:cNvPr>
            <p:cNvSpPr txBox="1">
              <a:spLocks/>
            </p:cNvSpPr>
            <p:nvPr/>
          </p:nvSpPr>
          <p:spPr>
            <a:xfrm>
              <a:off x="8534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4A42B4C-7111-3D48-B417-32C54083E17C}"/>
                </a:ext>
              </a:extLst>
            </p:cNvPr>
            <p:cNvSpPr txBox="1">
              <a:spLocks/>
            </p:cNvSpPr>
            <p:nvPr/>
          </p:nvSpPr>
          <p:spPr>
            <a:xfrm>
              <a:off x="9296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C41B3A-78A5-A94D-B9B7-BBED36E5FF06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376F93-1226-784E-8D7D-B7771B24F3B8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7D773D-4527-3E40-BB7E-CFC6A8A663EB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CF8FAA-62AC-6D40-B49F-303966E03E7E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3048000" y="2724288"/>
                  <a:ext cx="72128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2724288"/>
                  <a:ext cx="721288" cy="584775"/>
                </a:xfrm>
                <a:prstGeom prst="rect">
                  <a:avLst/>
                </a:prstGeom>
                <a:blipFill>
                  <a:blip r:embed="rId4"/>
                  <a:stretch>
                    <a:fillRect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7803" y="2514600"/>
              <a:ext cx="0" cy="3541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8055868" y="2942511"/>
                  <a:ext cx="72128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868" y="2942511"/>
                  <a:ext cx="721288" cy="584775"/>
                </a:xfrm>
                <a:prstGeom prst="rect">
                  <a:avLst/>
                </a:prstGeom>
                <a:blipFill>
                  <a:blip r:embed="rId5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>
              <a:endCxn id="37" idx="2"/>
            </p:cNvCxnSpPr>
            <p:nvPr/>
          </p:nvCxnSpPr>
          <p:spPr>
            <a:xfrm>
              <a:off x="5847577" y="6011210"/>
              <a:ext cx="1454382" cy="859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63" idx="2"/>
            </p:cNvCxnSpPr>
            <p:nvPr/>
          </p:nvCxnSpPr>
          <p:spPr>
            <a:xfrm flipV="1">
              <a:off x="7347679" y="5554857"/>
              <a:ext cx="662469" cy="559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64" idx="2"/>
            </p:cNvCxnSpPr>
            <p:nvPr/>
          </p:nvCxnSpPr>
          <p:spPr>
            <a:xfrm>
              <a:off x="8057192" y="4665375"/>
              <a:ext cx="695397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800356" y="4206240"/>
              <a:ext cx="163904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301959" y="5974080"/>
              <a:ext cx="91440" cy="914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8752589" y="4619654"/>
              <a:ext cx="91441" cy="9144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0523" y="1910476"/>
              <a:ext cx="3530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Probability Mass Function</a:t>
              </a:r>
            </a:p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PMF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56522" y="1946702"/>
              <a:ext cx="4445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Cumulative Distribution Function</a:t>
              </a:r>
            </a:p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CDF</a:t>
              </a:r>
            </a:p>
          </p:txBody>
        </p:sp>
        <p:cxnSp>
          <p:nvCxnSpPr>
            <p:cNvPr id="40" name="Straight Connector 39"/>
            <p:cNvCxnSpPr>
              <a:endCxn id="64" idx="0"/>
            </p:cNvCxnSpPr>
            <p:nvPr/>
          </p:nvCxnSpPr>
          <p:spPr>
            <a:xfrm flipH="1">
              <a:off x="8798310" y="4206240"/>
              <a:ext cx="2046" cy="413414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37" idx="0"/>
            </p:cNvCxnSpPr>
            <p:nvPr/>
          </p:nvCxnSpPr>
          <p:spPr>
            <a:xfrm>
              <a:off x="7347679" y="5586428"/>
              <a:ext cx="0" cy="387652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0"/>
            </p:cNvCxnSpPr>
            <p:nvPr/>
          </p:nvCxnSpPr>
          <p:spPr>
            <a:xfrm flipV="1">
              <a:off x="8055868" y="4657122"/>
              <a:ext cx="0" cy="852015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53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Cumulative Distribution Function (</a:t>
            </a:r>
            <a:r>
              <a:rPr lang="en-US" dirty="0" err="1"/>
              <a:t>pmf</a:t>
            </a:r>
            <a:r>
              <a:rPr lang="en-US" dirty="0"/>
              <a:t> and CDF for two coin tosses)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1877437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cumulative distribution function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specifies for any real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the probability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1877437"/>
              </a:xfr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E6D52-0812-4D8B-A08E-BA26769F5E67}"/>
                  </a:ext>
                </a:extLst>
              </p:cNvPr>
              <p:cNvSpPr txBox="1"/>
              <p:nvPr/>
            </p:nvSpPr>
            <p:spPr>
              <a:xfrm>
                <a:off x="319454" y="3429000"/>
                <a:ext cx="7365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 back to 2 coin clips,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the number of heads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E6D52-0812-4D8B-A08E-BA26769F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4" y="3429000"/>
                <a:ext cx="7365023" cy="461665"/>
              </a:xfrm>
              <a:prstGeom prst="rect">
                <a:avLst/>
              </a:prstGeom>
              <a:blipFill>
                <a:blip r:embed="rId4"/>
                <a:stretch>
                  <a:fillRect l="-1241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F0A19C-0DAD-4500-A7D5-FA5AF49869DA}"/>
                  </a:ext>
                </a:extLst>
              </p:cNvPr>
              <p:cNvSpPr txBox="1"/>
              <p:nvPr/>
            </p:nvSpPr>
            <p:spPr>
              <a:xfrm>
                <a:off x="6691663" y="4436662"/>
                <a:ext cx="3325782" cy="2214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   </m:t>
                              </m:r>
                              <m: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&lt;0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0≤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&lt;1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&lt;2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0" dirty="0">
                  <a:solidFill>
                    <a:srgbClr val="0070C0"/>
                  </a:solidFill>
                  <a:latin typeface="Candara" panose="020E0502030303020204" pitchFamily="34" charset="0"/>
                  <a:cs typeface="Helvetica" charset="0"/>
                </a:endParaRPr>
              </a:p>
              <a:p>
                <a:endParaRPr lang="en-US" sz="2000" b="0" dirty="0">
                  <a:solidFill>
                    <a:srgbClr val="0070C0"/>
                  </a:solidFill>
                  <a:latin typeface="Candara" panose="020E0502030303020204" pitchFamily="34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F0A19C-0DAD-4500-A7D5-FA5AF498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663" y="4436662"/>
                <a:ext cx="3325782" cy="2214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D0E645-D3B3-431B-630B-D06F28DEB6EE}"/>
                  </a:ext>
                </a:extLst>
              </p:cNvPr>
              <p:cNvSpPr txBox="1"/>
              <p:nvPr/>
            </p:nvSpPr>
            <p:spPr>
              <a:xfrm>
                <a:off x="536332" y="4316110"/>
                <a:ext cx="4347857" cy="230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p</m:t>
                          </m:r>
                          <m:r>
                            <a:rPr lang="en-US" sz="2000" i="1" baseline="-25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x</m:t>
                          </m:r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) 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 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0,     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𝑜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D0E645-D3B3-431B-630B-D06F28DEB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2" y="4316110"/>
                <a:ext cx="4347857" cy="2304926"/>
              </a:xfrm>
              <a:prstGeom prst="rect">
                <a:avLst/>
              </a:prstGeom>
              <a:blipFill>
                <a:blip r:embed="rId6"/>
                <a:stretch>
                  <a:fillRect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1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– Partition of sample space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 with 3 students, randomly hand back </a:t>
                </a:r>
                <a:r>
                  <a:rPr lang="en-US" dirty="0" err="1"/>
                  <a:t>homeworks</a:t>
                </a:r>
                <a:r>
                  <a:rPr lang="en-US" dirty="0"/>
                  <a:t>.       All permutations equally likely.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HW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79" y="3650605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355617"/>
                  </p:ext>
                </p:extLst>
              </p:nvPr>
            </p:nvGraphicFramePr>
            <p:xfrm>
              <a:off x="215179" y="3650605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847586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530591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333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955" t="-3333" r="-182090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5702" t="-3333" r="-826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 descr="PIcture of sample space for returning homeworks divided into parts where it takes the values 0, 1 and 3.">
            <a:extLst>
              <a:ext uri="{FF2B5EF4-FFF2-40B4-BE49-F238E27FC236}">
                <a16:creationId xmlns:a16="http://schemas.microsoft.com/office/drawing/2014/main" id="{4E6B98B6-7AEA-8EA9-F622-42876FDC32FF}"/>
              </a:ext>
            </a:extLst>
          </p:cNvPr>
          <p:cNvGrpSpPr/>
          <p:nvPr/>
        </p:nvGrpSpPr>
        <p:grpSpPr>
          <a:xfrm>
            <a:off x="6666719" y="3116480"/>
            <a:ext cx="4393807" cy="3541800"/>
            <a:chOff x="6666719" y="3116480"/>
            <a:chExt cx="4393807" cy="3541800"/>
          </a:xfrm>
        </p:grpSpPr>
        <p:sp>
          <p:nvSpPr>
            <p:cNvPr id="17" name="Oval 16" descr="picture of sample space for returning homeworks divided into those parts where the random variable is 0, where it is 1 and where it is 3.">
              <a:extLst>
                <a:ext uri="{FF2B5EF4-FFF2-40B4-BE49-F238E27FC236}">
                  <a16:creationId xmlns:a16="http://schemas.microsoft.com/office/drawing/2014/main" id="{6404415F-717A-EBF2-DB07-2DE3F1FD6AA2}"/>
                </a:ext>
              </a:extLst>
            </p:cNvPr>
            <p:cNvSpPr/>
            <p:nvPr/>
          </p:nvSpPr>
          <p:spPr>
            <a:xfrm>
              <a:off x="6914865" y="3284015"/>
              <a:ext cx="2775045" cy="32993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063993-47AE-E2EE-DF3D-490665E7C13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063993-47AE-E2EE-DF3D-490665E7C1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719" y="3116480"/>
                  <a:ext cx="496290" cy="664798"/>
                </a:xfrm>
                <a:prstGeom prst="rect">
                  <a:avLst/>
                </a:prstGeom>
                <a:blipFill>
                  <a:blip r:embed="rId5"/>
                  <a:stretch>
                    <a:fillRect l="-46154" r="-43590"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8BB905-A592-0055-A5D8-1C96388FA78B}"/>
                </a:ext>
              </a:extLst>
            </p:cNvPr>
            <p:cNvSpPr txBox="1"/>
            <p:nvPr/>
          </p:nvSpPr>
          <p:spPr>
            <a:xfrm>
              <a:off x="7633647" y="3458243"/>
              <a:ext cx="133748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36A1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3, 1, 2</a:t>
              </a:r>
              <a:endParaRPr lang="en-US" sz="1800" b="1" i="0" u="none" strike="noStrike" dirty="0">
                <a:solidFill>
                  <a:srgbClr val="036A18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BD7F2E-DEC2-EA42-D066-AAA5876C3624}"/>
                </a:ext>
              </a:extLst>
            </p:cNvPr>
            <p:cNvSpPr txBox="1"/>
            <p:nvPr/>
          </p:nvSpPr>
          <p:spPr>
            <a:xfrm>
              <a:off x="7601800" y="4343734"/>
              <a:ext cx="13374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1, 3, 2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7030A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2, 1, 3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3, 2, 1</a:t>
              </a:r>
              <a:endParaRPr lang="en-US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endParaRP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D371EE-FBF7-0E30-6514-007924E746CB}"/>
                </a:ext>
              </a:extLst>
            </p:cNvPr>
            <p:cNvSpPr txBox="1"/>
            <p:nvPr/>
          </p:nvSpPr>
          <p:spPr>
            <a:xfrm>
              <a:off x="7633645" y="5642617"/>
              <a:ext cx="1337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2, 3, 1</a:t>
              </a:r>
              <a:endParaRPr lang="en-U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1, 2, 3</a:t>
              </a:r>
            </a:p>
            <a:p>
              <a:pPr algn="l"/>
              <a:endPara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62FA74-F82F-3EC4-C263-1F1E28ABB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010399" y="4470226"/>
              <a:ext cx="26795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41CDC6-87B2-D17A-369E-11DE9461F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010399" y="5642617"/>
              <a:ext cx="25839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CD6D7C-F514-9E9B-8C66-666EC8E36A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CD6D7C-F514-9E9B-8C66-666EC8E36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3832461"/>
                  <a:ext cx="136736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587" r="-458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0B509-8BDC-AF2F-0341-1CE15A9AD48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70B509-8BDC-AF2F-0341-1CE15A9AD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3164" y="4844444"/>
                  <a:ext cx="136736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556" r="-555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44D330-6195-6796-CA42-908A5D7576C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44D330-6195-6796-CA42-908A5D757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2305" y="5913394"/>
                  <a:ext cx="13673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587" r="-458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2476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–</a:t>
            </a:r>
            <a:r>
              <a:rPr lang="en-US" dirty="0" err="1"/>
              <a:t>pmf</a:t>
            </a:r>
            <a:r>
              <a:rPr lang="en-US" dirty="0"/>
              <a:t> and CDF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507" y="1044197"/>
                <a:ext cx="11574949" cy="4949685"/>
              </a:xfrm>
            </p:spPr>
            <p:txBody>
              <a:bodyPr/>
              <a:lstStyle/>
              <a:p>
                <a:r>
                  <a:rPr lang="en-US" sz="2400" dirty="0"/>
                  <a:t>Class with 3 students, randomly hand back </a:t>
                </a:r>
                <a:r>
                  <a:rPr lang="en-US" sz="2400" dirty="0" err="1"/>
                  <a:t>homeworks</a:t>
                </a:r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All permutations equally likely.</a:t>
                </a:r>
              </a:p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𝑿</m:t>
                    </m:r>
                  </m:oMath>
                </a14:m>
                <a:r>
                  <a:rPr lang="en-US" sz="2400" b="1" dirty="0"/>
                  <a:t> be the number of students who get their own HW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7898C-673F-4615-B6F5-88209351D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507" y="1044197"/>
                <a:ext cx="11574949" cy="4949685"/>
              </a:xfrm>
              <a:blipFill>
                <a:blip r:embed="rId3"/>
                <a:stretch>
                  <a:fillRect l="-877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73741" y="22386"/>
              <a:ext cx="2800915" cy="2066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740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7196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99537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2951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26820"/>
                  </p:ext>
                </p:extLst>
              </p:nvPr>
            </p:nvGraphicFramePr>
            <p:xfrm>
              <a:off x="9373741" y="22386"/>
              <a:ext cx="2800915" cy="2066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740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7196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299537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295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4348" r="-259677" b="-6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2500" t="-4348" r="-187500" b="-6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5534" t="-4348" r="-1942" b="-6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295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39" descr="P(X=0)= 1/3&#10;P(X=1) = 1/2&#10;P(X=3) = 1/6">
            <a:extLst>
              <a:ext uri="{FF2B5EF4-FFF2-40B4-BE49-F238E27FC236}">
                <a16:creationId xmlns:a16="http://schemas.microsoft.com/office/drawing/2014/main" id="{3E59F2B5-02C5-E474-1045-3E0AE0A023A1}"/>
              </a:ext>
            </a:extLst>
          </p:cNvPr>
          <p:cNvGrpSpPr/>
          <p:nvPr/>
        </p:nvGrpSpPr>
        <p:grpSpPr>
          <a:xfrm>
            <a:off x="54546" y="4561037"/>
            <a:ext cx="3900795" cy="1395449"/>
            <a:chOff x="4050135" y="4305875"/>
            <a:chExt cx="3048534" cy="1395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3C9AFE-C0AC-3C0D-E7FA-664110BD4BF7}"/>
                    </a:ext>
                  </a:extLst>
                </p:cNvPr>
                <p:cNvSpPr txBox="1"/>
                <p:nvPr/>
              </p:nvSpPr>
              <p:spPr>
                <a:xfrm>
                  <a:off x="4050135" y="4305875"/>
                  <a:ext cx="30274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008F2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3C9AFE-C0AC-3C0D-E7FA-664110BD4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135" y="4305875"/>
                  <a:ext cx="302746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31311F2-7401-AE6C-0F2F-9EB19A55A071}"/>
                    </a:ext>
                  </a:extLst>
                </p:cNvPr>
                <p:cNvSpPr txBox="1"/>
                <p:nvPr/>
              </p:nvSpPr>
              <p:spPr>
                <a:xfrm>
                  <a:off x="4056536" y="4778604"/>
                  <a:ext cx="30421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31311F2-7401-AE6C-0F2F-9EB19A55A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536" y="4778604"/>
                  <a:ext cx="304213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A25D325-3720-9B0E-3FA8-8C5DD201AB1D}"/>
                    </a:ext>
                  </a:extLst>
                </p:cNvPr>
                <p:cNvSpPr txBox="1"/>
                <p:nvPr/>
              </p:nvSpPr>
              <p:spPr>
                <a:xfrm>
                  <a:off x="4050135" y="5239659"/>
                  <a:ext cx="29947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400" b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A25D325-3720-9B0E-3FA8-8C5DD201A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135" y="5239659"/>
                  <a:ext cx="2994700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 descr="Graph to add pmf and CF to.">
            <a:extLst>
              <a:ext uri="{FF2B5EF4-FFF2-40B4-BE49-F238E27FC236}">
                <a16:creationId xmlns:a16="http://schemas.microsoft.com/office/drawing/2014/main" id="{82BDE4BA-2441-2DA1-42D2-AFF406C9CA24}"/>
              </a:ext>
            </a:extLst>
          </p:cNvPr>
          <p:cNvGrpSpPr/>
          <p:nvPr/>
        </p:nvGrpSpPr>
        <p:grpSpPr>
          <a:xfrm>
            <a:off x="3940192" y="2461136"/>
            <a:ext cx="8114992" cy="3895215"/>
            <a:chOff x="3940192" y="2461136"/>
            <a:chExt cx="8114992" cy="38952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7AAADC-3853-E95E-0523-C84F1C12C09C}"/>
                </a:ext>
              </a:extLst>
            </p:cNvPr>
            <p:cNvCxnSpPr>
              <a:cxnSpLocks/>
            </p:cNvCxnSpPr>
            <p:nvPr/>
          </p:nvCxnSpPr>
          <p:spPr>
            <a:xfrm>
              <a:off x="4480418" y="5935314"/>
              <a:ext cx="7323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F54F8D-286E-F3BE-0977-95BC657B92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610" y="3241207"/>
              <a:ext cx="0" cy="2721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5B7E85-46A4-7BF3-4B1F-EE2FB3012DAD}"/>
                </a:ext>
              </a:extLst>
            </p:cNvPr>
            <p:cNvSpPr txBox="1">
              <a:spLocks/>
            </p:cNvSpPr>
            <p:nvPr/>
          </p:nvSpPr>
          <p:spPr>
            <a:xfrm>
              <a:off x="4720518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1D3EC2-B321-F4CB-DD2C-D7CD460DEB53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480418" y="5583909"/>
              <a:ext cx="7263038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256E8D-BCA9-C655-55F4-FD4F25684D2A}"/>
                </a:ext>
              </a:extLst>
            </p:cNvPr>
            <p:cNvCxnSpPr>
              <a:cxnSpLocks/>
            </p:cNvCxnSpPr>
            <p:nvPr/>
          </p:nvCxnSpPr>
          <p:spPr>
            <a:xfrm>
              <a:off x="4480418" y="5232503"/>
              <a:ext cx="7323064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B36F2F-E6D4-9538-59C0-FF146F7E6898}"/>
                </a:ext>
              </a:extLst>
            </p:cNvPr>
            <p:cNvCxnSpPr>
              <a:cxnSpLocks/>
            </p:cNvCxnSpPr>
            <p:nvPr/>
          </p:nvCxnSpPr>
          <p:spPr>
            <a:xfrm>
              <a:off x="4480418" y="4881098"/>
              <a:ext cx="7323064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CA2A12-64E3-CA55-03C6-EAF997511ECE}"/>
                </a:ext>
              </a:extLst>
            </p:cNvPr>
            <p:cNvCxnSpPr>
              <a:cxnSpLocks/>
            </p:cNvCxnSpPr>
            <p:nvPr/>
          </p:nvCxnSpPr>
          <p:spPr>
            <a:xfrm>
              <a:off x="4420393" y="4529693"/>
              <a:ext cx="7323064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2B9A0F-2294-3A77-BA65-22E1C37CA552}"/>
                </a:ext>
              </a:extLst>
            </p:cNvPr>
            <p:cNvSpPr txBox="1">
              <a:spLocks/>
            </p:cNvSpPr>
            <p:nvPr/>
          </p:nvSpPr>
          <p:spPr>
            <a:xfrm>
              <a:off x="5320770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00D504-5279-F304-2E52-388543DCD0BE}"/>
                </a:ext>
              </a:extLst>
            </p:cNvPr>
            <p:cNvSpPr txBox="1">
              <a:spLocks/>
            </p:cNvSpPr>
            <p:nvPr/>
          </p:nvSpPr>
          <p:spPr>
            <a:xfrm>
              <a:off x="5921021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8A1C0D-6EBC-8121-F5AB-B84C65C4BBFF}"/>
                </a:ext>
              </a:extLst>
            </p:cNvPr>
            <p:cNvSpPr txBox="1">
              <a:spLocks/>
            </p:cNvSpPr>
            <p:nvPr/>
          </p:nvSpPr>
          <p:spPr>
            <a:xfrm>
              <a:off x="6521272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A3D114-BC7E-DBBC-A52D-24C62295BD4C}"/>
                </a:ext>
              </a:extLst>
            </p:cNvPr>
            <p:cNvSpPr txBox="1">
              <a:spLocks/>
            </p:cNvSpPr>
            <p:nvPr/>
          </p:nvSpPr>
          <p:spPr>
            <a:xfrm>
              <a:off x="7181548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A2C68E-C875-2593-7A60-1EA56145AE8F}"/>
                </a:ext>
              </a:extLst>
            </p:cNvPr>
            <p:cNvSpPr txBox="1">
              <a:spLocks/>
            </p:cNvSpPr>
            <p:nvPr/>
          </p:nvSpPr>
          <p:spPr>
            <a:xfrm>
              <a:off x="7781799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4AAC1B-788B-6398-6A4E-BCFADB402740}"/>
                </a:ext>
              </a:extLst>
            </p:cNvPr>
            <p:cNvSpPr txBox="1">
              <a:spLocks/>
            </p:cNvSpPr>
            <p:nvPr/>
          </p:nvSpPr>
          <p:spPr>
            <a:xfrm>
              <a:off x="8442075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362CCB-D4B7-55A8-8A10-ED9A97D796D4}"/>
                </a:ext>
              </a:extLst>
            </p:cNvPr>
            <p:cNvSpPr txBox="1">
              <a:spLocks/>
            </p:cNvSpPr>
            <p:nvPr/>
          </p:nvSpPr>
          <p:spPr>
            <a:xfrm>
              <a:off x="9042326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884675-4ED9-7FDC-7492-1FC09AB0579F}"/>
                </a:ext>
              </a:extLst>
            </p:cNvPr>
            <p:cNvSpPr txBox="1">
              <a:spLocks/>
            </p:cNvSpPr>
            <p:nvPr/>
          </p:nvSpPr>
          <p:spPr>
            <a:xfrm>
              <a:off x="9621707" y="6004946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1D8A8E-84EB-134F-15E6-D419B6523CCB}"/>
                </a:ext>
              </a:extLst>
            </p:cNvPr>
            <p:cNvSpPr txBox="1">
              <a:spLocks/>
            </p:cNvSpPr>
            <p:nvPr/>
          </p:nvSpPr>
          <p:spPr>
            <a:xfrm>
              <a:off x="10242829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0B4F67-3A30-FBB4-C2E4-BB96E3FDF6BF}"/>
                </a:ext>
              </a:extLst>
            </p:cNvPr>
            <p:cNvSpPr txBox="1">
              <a:spLocks/>
            </p:cNvSpPr>
            <p:nvPr/>
          </p:nvSpPr>
          <p:spPr>
            <a:xfrm>
              <a:off x="10843080" y="5993882"/>
              <a:ext cx="531370" cy="351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B036FC-C12B-FC00-FDE7-3B9B523A1279}"/>
                </a:ext>
              </a:extLst>
            </p:cNvPr>
            <p:cNvSpPr txBox="1"/>
            <p:nvPr/>
          </p:nvSpPr>
          <p:spPr>
            <a:xfrm>
              <a:off x="3955341" y="5735259"/>
              <a:ext cx="48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0F7729-148A-B985-A553-13FE0C7F7141}"/>
                </a:ext>
              </a:extLst>
            </p:cNvPr>
            <p:cNvSpPr txBox="1"/>
            <p:nvPr/>
          </p:nvSpPr>
          <p:spPr>
            <a:xfrm>
              <a:off x="3940192" y="5056801"/>
              <a:ext cx="480201" cy="28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FDDF72-A6C0-1F85-A400-F8012231D955}"/>
                </a:ext>
              </a:extLst>
            </p:cNvPr>
            <p:cNvSpPr txBox="1"/>
            <p:nvPr/>
          </p:nvSpPr>
          <p:spPr>
            <a:xfrm>
              <a:off x="3940192" y="4353990"/>
              <a:ext cx="480201" cy="28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3E6EE6C-8F65-9C59-EB95-16E106DA0DAA}"/>
                    </a:ext>
                  </a:extLst>
                </p:cNvPr>
                <p:cNvSpPr/>
                <p:nvPr/>
              </p:nvSpPr>
              <p:spPr>
                <a:xfrm>
                  <a:off x="5901613" y="2791747"/>
                  <a:ext cx="568181" cy="4494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3E6EE6C-8F65-9C59-EB95-16E106DA0D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613" y="2791747"/>
                  <a:ext cx="568181" cy="449460"/>
                </a:xfrm>
                <a:prstGeom prst="rect">
                  <a:avLst/>
                </a:prstGeom>
                <a:blipFill>
                  <a:blip r:embed="rId10"/>
                  <a:stretch>
                    <a:fillRect l="-8696" r="-4348" b="-432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A862B0-39A3-617C-02D8-95B8E89DC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126" y="3241207"/>
              <a:ext cx="0" cy="2721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E2169AA-7715-DAB2-5C2B-E44A7950EA2F}"/>
                    </a:ext>
                  </a:extLst>
                </p:cNvPr>
                <p:cNvSpPr/>
                <p:nvPr/>
              </p:nvSpPr>
              <p:spPr>
                <a:xfrm>
                  <a:off x="9537312" y="2779494"/>
                  <a:ext cx="568181" cy="4494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E2169AA-7715-DAB2-5C2B-E44A7950EA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312" y="2779494"/>
                  <a:ext cx="568181" cy="449460"/>
                </a:xfrm>
                <a:prstGeom prst="rect">
                  <a:avLst/>
                </a:prstGeom>
                <a:blipFill>
                  <a:blip r:embed="rId11"/>
                  <a:stretch>
                    <a:fillRect l="-8889" r="-2222" b="-3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0757C4-076E-2D6C-8045-A4B6BDCCD8CC}"/>
                </a:ext>
              </a:extLst>
            </p:cNvPr>
            <p:cNvSpPr txBox="1"/>
            <p:nvPr/>
          </p:nvSpPr>
          <p:spPr>
            <a:xfrm>
              <a:off x="4847408" y="2483524"/>
              <a:ext cx="27093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Probability Mass </a:t>
              </a:r>
              <a:r>
                <a:rPr lang="en-US" sz="2400" dirty="0" err="1">
                  <a:latin typeface="Candara" panose="020E0502030303020204" pitchFamily="34" charset="0"/>
                  <a:ea typeface="Helvetica" charset="0"/>
                  <a:cs typeface="Helvetica" charset="0"/>
                </a:rPr>
                <a:t>Fn</a:t>
              </a:r>
              <a:endPara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  <a:p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PMF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2249DD-8029-9FAC-D032-3E0CD64458CC}"/>
                </a:ext>
              </a:extLst>
            </p:cNvPr>
            <p:cNvSpPr txBox="1"/>
            <p:nvPr/>
          </p:nvSpPr>
          <p:spPr>
            <a:xfrm>
              <a:off x="8430473" y="2461136"/>
              <a:ext cx="36247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Cumulative Distribution </a:t>
              </a:r>
              <a:r>
                <a: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rPr>
                <a:t>Fn</a:t>
              </a:r>
              <a:endPara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  <a:p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340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4234-2A08-E64C-88E3-D213B4C4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Number of Heads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9DD4D-5DA6-E740-9F78-9E742EB76AC2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10554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coins, independentl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y, each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9DD4D-5DA6-E740-9F78-9E742EB7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554586" cy="523220"/>
              </a:xfrm>
              <a:prstGeom prst="rect">
                <a:avLst/>
              </a:prstGeom>
              <a:blipFill>
                <a:blip r:embed="rId3"/>
                <a:stretch>
                  <a:fillRect l="-132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6DD0A09-CA21-FE42-B90B-965B21C4F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188" y="1918663"/>
                <a:ext cx="7927532" cy="5232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HT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6DD0A09-CA21-FE42-B90B-965B21C4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8" y="1918663"/>
                <a:ext cx="7927532" cy="523220"/>
              </a:xfrm>
              <a:prstGeom prst="rect">
                <a:avLst/>
              </a:prstGeom>
              <a:blipFill>
                <a:blip r:embed="rId4"/>
                <a:stretch>
                  <a:fillRect l="-32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DC2317-63FC-7A48-9151-078861D73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188" y="2884585"/>
                <a:ext cx="2984350" cy="646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# of heads      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DC2317-63FC-7A48-9151-078861D73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88" y="2884585"/>
                <a:ext cx="2984350" cy="646042"/>
              </a:xfrm>
              <a:blipFill>
                <a:blip r:embed="rId5"/>
                <a:stretch>
                  <a:fillRect l="-847" t="-11765" r="-339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7C0F01-BE37-7F47-2F91-C734EB1A86FB}"/>
                  </a:ext>
                </a:extLst>
              </p:cNvPr>
              <p:cNvSpPr/>
              <p:nvPr/>
            </p:nvSpPr>
            <p:spPr>
              <a:xfrm>
                <a:off x="5469525" y="2905780"/>
                <a:ext cx="1060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7C0F01-BE37-7F47-2F91-C734EB1A8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25" y="2905780"/>
                <a:ext cx="106073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4D3061-D46B-9648-8612-FF3384988E99}"/>
                  </a:ext>
                </a:extLst>
              </p:cNvPr>
              <p:cNvSpPr/>
              <p:nvPr/>
            </p:nvSpPr>
            <p:spPr>
              <a:xfrm>
                <a:off x="1229044" y="3892898"/>
                <a:ext cx="3440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4D3061-D46B-9648-8612-FF3384988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44" y="3892898"/>
                <a:ext cx="3440749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1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4234-2A08-E64C-88E3-D213B4C4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Number of Heads - </a:t>
            </a:r>
            <a:r>
              <a:rPr lang="en-US" dirty="0" err="1"/>
              <a:t>pmdf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9DD4D-5DA6-E740-9F78-9E742EB76AC2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10554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coins, independentl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y, each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B9DD4D-5DA6-E740-9F78-9E742EB7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554586" cy="523220"/>
              </a:xfrm>
              <a:prstGeom prst="rect">
                <a:avLst/>
              </a:prstGeom>
              <a:blipFill>
                <a:blip r:embed="rId2"/>
                <a:stretch>
                  <a:fillRect l="-132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6DD0A09-CA21-FE42-B90B-965B21C4F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188" y="1918663"/>
                <a:ext cx="7927532" cy="5232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HT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6DD0A09-CA21-FE42-B90B-965B21C4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8" y="1918663"/>
                <a:ext cx="7927532" cy="523220"/>
              </a:xfrm>
              <a:prstGeom prst="rect">
                <a:avLst/>
              </a:prstGeom>
              <a:blipFill>
                <a:blip r:embed="rId3"/>
                <a:stretch>
                  <a:fillRect l="-32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DC2317-63FC-7A48-9151-078861D73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188" y="2884585"/>
                <a:ext cx="2735766" cy="646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# of heads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DC2317-63FC-7A48-9151-078861D73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88" y="2884585"/>
                <a:ext cx="2735766" cy="646042"/>
              </a:xfrm>
              <a:blipFill>
                <a:blip r:embed="rId4"/>
                <a:stretch>
                  <a:fillRect l="-926" t="-961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4D3061-D46B-9648-8612-FF3384988E99}"/>
                  </a:ext>
                </a:extLst>
              </p:cNvPr>
              <p:cNvSpPr/>
              <p:nvPr/>
            </p:nvSpPr>
            <p:spPr>
              <a:xfrm>
                <a:off x="2043523" y="3472007"/>
                <a:ext cx="6694077" cy="85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4D3061-D46B-9648-8612-FF3384988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23" y="3472007"/>
                <a:ext cx="6694077" cy="854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874100-7CEC-574D-841B-09D555BD2DE8}"/>
                  </a:ext>
                </a:extLst>
              </p:cNvPr>
              <p:cNvSpPr txBox="1"/>
              <p:nvPr/>
            </p:nvSpPr>
            <p:spPr>
              <a:xfrm>
                <a:off x="2190652" y="5369525"/>
                <a:ext cx="3934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sequences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heads 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874100-7CEC-574D-841B-09D555BD2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652" y="5369525"/>
                <a:ext cx="3934047" cy="461665"/>
              </a:xfrm>
              <a:prstGeom prst="rect">
                <a:avLst/>
              </a:prstGeom>
              <a:blipFill>
                <a:blip r:embed="rId6"/>
                <a:stretch>
                  <a:fillRect l="-643" t="-5405" r="-257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AD6AD5-EB03-DB4C-8946-54D59BB60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95553" y="4302321"/>
            <a:ext cx="1339703" cy="98114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9968D-3D8E-BB40-82F4-A841CF4A3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45079" y="4194723"/>
            <a:ext cx="1084521" cy="105168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38B51-5560-E34F-8A82-93D57EC18C04}"/>
                  </a:ext>
                </a:extLst>
              </p:cNvPr>
              <p:cNvSpPr txBox="1"/>
              <p:nvPr/>
            </p:nvSpPr>
            <p:spPr>
              <a:xfrm>
                <a:off x="6802496" y="5287018"/>
                <a:ext cx="3934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 of sequence w/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heads 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38B51-5560-E34F-8A82-93D57EC18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496" y="5287018"/>
                <a:ext cx="3934047" cy="461665"/>
              </a:xfrm>
              <a:prstGeom prst="rect">
                <a:avLst/>
              </a:prstGeom>
              <a:blipFill>
                <a:blip r:embed="rId7"/>
                <a:stretch>
                  <a:fillRect l="-1935" t="-5263" r="-354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 descr="n choose k">
            <a:extLst>
              <a:ext uri="{FF2B5EF4-FFF2-40B4-BE49-F238E27FC236}">
                <a16:creationId xmlns:a16="http://schemas.microsoft.com/office/drawing/2014/main" id="{71CA3F7B-9E0D-8042-B1FD-ACF1BDC08CA6}"/>
              </a:ext>
            </a:extLst>
          </p:cNvPr>
          <p:cNvSpPr/>
          <p:nvPr/>
        </p:nvSpPr>
        <p:spPr>
          <a:xfrm>
            <a:off x="5295014" y="3429000"/>
            <a:ext cx="829685" cy="873321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p^k (1-p)^{n-k}">
            <a:extLst>
              <a:ext uri="{FF2B5EF4-FFF2-40B4-BE49-F238E27FC236}">
                <a16:creationId xmlns:a16="http://schemas.microsoft.com/office/drawing/2014/main" id="{4B57E4BA-01DA-7C47-9C95-D54530EC406D}"/>
              </a:ext>
            </a:extLst>
          </p:cNvPr>
          <p:cNvSpPr/>
          <p:nvPr/>
        </p:nvSpPr>
        <p:spPr>
          <a:xfrm>
            <a:off x="6219874" y="3429000"/>
            <a:ext cx="2645172" cy="873321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DEA-1ED9-7742-8108-7FD3FE5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Example – Tossing Coins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2D5B-D8D2-434C-BD97-BDEFB9D68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of the coins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What is the probability we get all heads?</a:t>
            </a: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96B6D-C8F1-6B4C-BA38-8100BC76BFB3}"/>
                  </a:ext>
                </a:extLst>
              </p:cNvPr>
              <p:cNvSpPr/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coin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was selected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96B6D-C8F1-6B4C-BA38-8100BC76B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  <a:blipFill>
                <a:blip r:embed="rId3"/>
                <a:stretch>
                  <a:fillRect l="-408" t="-8108" r="-244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462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Random Variables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Mass Function (PMF)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Distribution Function (CDF)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1559711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(Idea)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8621" y="1152940"/>
                <a:ext cx="10122041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Example. </a:t>
                </a:r>
                <a:r>
                  <a:rPr lang="en-US" sz="2800" dirty="0">
                    <a:latin typeface="Candara" panose="020E0502030303020204" pitchFamily="34" charset="0"/>
                  </a:rPr>
                  <a:t>Toss a coin 20 times independently with probability ¼ of coming up heads on each toss.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number of heads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How many heads do you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expect</a:t>
                </a:r>
                <a:r>
                  <a:rPr lang="en-US" sz="2800" dirty="0"/>
                  <a:t> to see?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What if you toss it independently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n</a:t>
                </a:r>
                <a:r>
                  <a:rPr lang="en-US" sz="2800" dirty="0"/>
                  <a:t> times and it comes up heads with probability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p</a:t>
                </a:r>
                <a:r>
                  <a:rPr lang="en-US" sz="2800" dirty="0"/>
                  <a:t> each time?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1" y="1152940"/>
                <a:ext cx="10122041" cy="5262979"/>
              </a:xfrm>
              <a:prstGeom prst="rect">
                <a:avLst/>
              </a:prstGeom>
              <a:blipFill>
                <a:blip r:embed="rId3"/>
                <a:stretch>
                  <a:fillRect l="-1253" t="-1205" r="-877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648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</a:t>
            </a:r>
            <a:r>
              <a:rPr lang="en-US" dirty="0"/>
              <a:t>Value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expectation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mean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 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or equivalently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52E807-0DA0-438E-9FBA-F175058FCDD9}"/>
              </a:ext>
            </a:extLst>
          </p:cNvPr>
          <p:cNvSpPr txBox="1"/>
          <p:nvPr/>
        </p:nvSpPr>
        <p:spPr>
          <a:xfrm>
            <a:off x="609599" y="5908431"/>
            <a:ext cx="1084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Intuition: “Weighted average” of the possible outcomes (weighted by probability)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76190" y="3886087"/>
                <a:ext cx="4118242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90" y="3886087"/>
                <a:ext cx="4118242" cy="1188980"/>
              </a:xfrm>
              <a:prstGeom prst="rect">
                <a:avLst/>
              </a:prstGeom>
              <a:blipFill>
                <a:blip r:embed="rId4"/>
                <a:stretch>
                  <a:fillRect t="-123158" r="-307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1901" y="3912186"/>
                <a:ext cx="2746201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901" y="3912186"/>
                <a:ext cx="2746201" cy="1188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319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grpSp>
        <p:nvGrpSpPr>
          <p:cNvPr id="4" name="Group 3" descr="PMF for two fair coin flips&#10;">
            <a:extLst>
              <a:ext uri="{FF2B5EF4-FFF2-40B4-BE49-F238E27FC236}">
                <a16:creationId xmlns:a16="http://schemas.microsoft.com/office/drawing/2014/main" id="{73D9FDE0-709B-057E-6738-9BD2A2A83040}"/>
              </a:ext>
            </a:extLst>
          </p:cNvPr>
          <p:cNvGrpSpPr/>
          <p:nvPr/>
        </p:nvGrpSpPr>
        <p:grpSpPr>
          <a:xfrm>
            <a:off x="533400" y="3518540"/>
            <a:ext cx="5264403" cy="3034660"/>
            <a:chOff x="533400" y="3518540"/>
            <a:chExt cx="5264403" cy="3034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D7FE2C-F5E7-CA40-80C5-CE8F9A942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45282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3000" y="3949988"/>
              <a:ext cx="61210" cy="2106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8668F-B48C-8541-88D1-2A099014975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0C2ACD-0CEC-FE46-9FEC-8B81ADB362D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87C9D3-9926-EC47-A7F9-4FB6E8E3B84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4578603" cy="3622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D1EC7-2F24-8440-936F-07B1D321D9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FE382E-22A3-0A40-A4D8-1E727BDBD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46548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516CC-991F-9C4D-A3C0-E76A007BEE2F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DC74FE-DD5E-2445-AAF3-5B1ADFBC50CF}"/>
                </a:ext>
              </a:extLst>
            </p:cNvPr>
            <p:cNvSpPr/>
            <p:nvPr/>
          </p:nvSpPr>
          <p:spPr>
            <a:xfrm>
              <a:off x="3349870" y="5141626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B0F73D-5186-D84B-B744-C1853C0C5B75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10BE50-13C9-4948-955D-60D87271914D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A580AA-E6E5-7F43-B2CB-00DEA96B183B}"/>
                </a:ext>
              </a:extLst>
            </p:cNvPr>
            <p:cNvSpPr/>
            <p:nvPr/>
          </p:nvSpPr>
          <p:spPr>
            <a:xfrm>
              <a:off x="4101559" y="5581833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A7E85E-C761-1A4F-B23A-AB8D9500DF73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E094B-26FE-DA4D-BF6C-DD65C24B1499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C41B3A-78A5-A94D-B9B7-BBED36E5FF06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376F93-1226-784E-8D7D-B7771B24F3B8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7D773D-4527-3E40-BB7E-CFC6A8A663EB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CF8FAA-62AC-6D40-B49F-303966E03E7E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93" y="1522029"/>
                <a:ext cx="4851509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Example. </a:t>
                </a:r>
                <a:r>
                  <a:rPr lang="en-US" sz="2800" dirty="0">
                    <a:latin typeface="Candara" panose="020E0502030303020204" pitchFamily="34" charset="0"/>
                  </a:rPr>
                  <a:t>Two fair coin flips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TT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HT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HH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1050" dirty="0"/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number of heads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93" y="1522029"/>
                <a:ext cx="4851509" cy="1546577"/>
              </a:xfrm>
              <a:prstGeom prst="rect">
                <a:avLst/>
              </a:prstGeom>
              <a:blipFill>
                <a:blip r:embed="rId4"/>
                <a:stretch>
                  <a:fillRect l="-2604" t="-4918" r="-10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98974" y="5446813"/>
                <a:ext cx="5659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+1⋅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+2⋅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(2)</m:t>
                      </m:r>
                    </m:oMath>
                  </m:oMathPara>
                </a14:m>
                <a:endParaRPr lang="en-US" sz="2400" b="0" dirty="0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74" y="5446813"/>
                <a:ext cx="5659626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41535" y="5932698"/>
                <a:ext cx="466467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+1⋅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+2⋅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535" y="5932698"/>
                <a:ext cx="4664675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0" y="1967437"/>
                <a:ext cx="2935531" cy="64633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67437"/>
                <a:ext cx="2935531" cy="646331"/>
              </a:xfrm>
              <a:prstGeom prst="rect">
                <a:avLst/>
              </a:prstGeom>
              <a:blipFill>
                <a:blip r:embed="rId7"/>
                <a:stretch>
                  <a:fillRect l="-5983" t="-13208" r="-855" b="-32075"/>
                </a:stretch>
              </a:blipFill>
              <a:ln w="1905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 descr="Two formulas for expectation">
            <a:extLst>
              <a:ext uri="{FF2B5EF4-FFF2-40B4-BE49-F238E27FC236}">
                <a16:creationId xmlns:a16="http://schemas.microsoft.com/office/drawing/2014/main" id="{2A852396-52B5-42C9-C565-5DF8C1807644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15A8CE-5998-8945-387A-0C501A4FE1BF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15A8CE-5998-8945-387A-0C501A4FE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8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15E5B86-4A77-D81F-FCF8-7CEC3D88C8F8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15E5B86-4A77-D81F-FCF8-7CEC3D88C8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9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9A12A-D527-90DA-968F-4F62E7909EB1}"/>
                  </a:ext>
                </a:extLst>
              </p:cNvPr>
              <p:cNvSpPr txBox="1"/>
              <p:nvPr/>
            </p:nvSpPr>
            <p:spPr>
              <a:xfrm>
                <a:off x="6120709" y="3198167"/>
                <a:ext cx="55622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𝑇𝑇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𝑇𝑇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ea typeface="Helvetica" charset="0"/>
                    <a:cs typeface="Helvetica" charset="0"/>
                  </a:rPr>
                  <a:t> </a:t>
                </a:r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           +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𝐻𝐻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𝐻𝐻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9A12A-D527-90DA-968F-4F62E7909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09" y="3198167"/>
                <a:ext cx="5562292" cy="830997"/>
              </a:xfrm>
              <a:prstGeom prst="rect">
                <a:avLst/>
              </a:prstGeom>
              <a:blipFill>
                <a:blip r:embed="rId10"/>
                <a:stretch>
                  <a:fillRect l="-90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32DE24-7568-4AB6-A46A-D00822196E5E}"/>
                  </a:ext>
                </a:extLst>
              </p:cNvPr>
              <p:cNvSpPr txBox="1"/>
              <p:nvPr/>
            </p:nvSpPr>
            <p:spPr>
              <a:xfrm>
                <a:off x="6773593" y="4086465"/>
                <a:ext cx="455522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+1⋅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1⋅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+ 2⋅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32DE24-7568-4AB6-A46A-D0082219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593" y="4086465"/>
                <a:ext cx="4555221" cy="783804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2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3505-7A15-9EFD-5E7A-268CEA50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20EC-1A5A-B26A-BE7C-4282D0A297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83B55-3704-357A-E6E8-11BBBF0D1C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AF213-D8DB-5B62-7BE1-468C5E3E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9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1B366-61B5-0E6C-E16E-E9EF78383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CFF8-9FD0-E27D-5EB1-0341394B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Tossing Coins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1E582-9A32-9281-7DAC-589138C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of the coins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What is the probability we get all heads?</a:t>
            </a: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0F0D95-188A-D142-6B4A-971688E6838F}"/>
                  </a:ext>
                </a:extLst>
              </p:cNvPr>
              <p:cNvSpPr/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coin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was selected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96B6D-C8F1-6B4C-BA38-8100BC76B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  <a:blipFill>
                <a:blip r:embed="rId3"/>
                <a:stretch>
                  <a:fillRect l="-408" t="-8108" r="-244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9A4FA7-D28F-2BB0-BDC9-09B82C2F7E63}"/>
                  </a:ext>
                </a:extLst>
              </p:cNvPr>
              <p:cNvSpPr/>
              <p:nvPr/>
            </p:nvSpPr>
            <p:spPr>
              <a:xfrm>
                <a:off x="228320" y="4355559"/>
                <a:ext cx="95406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𝐻𝐻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𝐻𝐻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15A6DA-CC06-6E44-B01A-2D92F1EFA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20" y="4355559"/>
                <a:ext cx="9540607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0ABE3D-FE6B-B704-AF67-A5E422EDCE09}"/>
              </a:ext>
            </a:extLst>
          </p:cNvPr>
          <p:cNvSpPr txBox="1"/>
          <p:nvPr/>
        </p:nvSpPr>
        <p:spPr>
          <a:xfrm>
            <a:off x="9216351" y="4327471"/>
            <a:ext cx="2477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Law of Total Probability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(LTP)</a:t>
            </a:r>
            <a:endParaRPr lang="en-US" b="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115C33-033D-626B-2916-1D27A2C3F096}"/>
                  </a:ext>
                </a:extLst>
              </p:cNvPr>
              <p:cNvSpPr/>
              <p:nvPr/>
            </p:nvSpPr>
            <p:spPr>
              <a:xfrm>
                <a:off x="445247" y="5084430"/>
                <a:ext cx="686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0D39EE-4CB8-F643-9BB3-2B0A9650F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7" y="5084430"/>
                <a:ext cx="6861430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03DAE40-61A7-5819-66E1-D09CDEE737EF}"/>
              </a:ext>
            </a:extLst>
          </p:cNvPr>
          <p:cNvSpPr txBox="1"/>
          <p:nvPr/>
        </p:nvSpPr>
        <p:spPr>
          <a:xfrm>
            <a:off x="7530762" y="5172695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A97F53-4F69-6F0F-8CD5-E8BD1060CE35}"/>
                  </a:ext>
                </a:extLst>
              </p:cNvPr>
              <p:cNvSpPr/>
              <p:nvPr/>
            </p:nvSpPr>
            <p:spPr>
              <a:xfrm>
                <a:off x="596703" y="5695915"/>
                <a:ext cx="55640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=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⋅0.5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⋅0.5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5CA552-E2E0-164C-B8F7-803D30BFC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5695915"/>
                <a:ext cx="5564087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6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DEA-1ED9-7742-8108-7FD3FE5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Tossing coins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2D5B-D8D2-434C-BD97-BDEFB9D68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coin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How does the probability we get all heads compare to P(H)</a:t>
            </a:r>
            <a:r>
              <a:rPr lang="en-US" sz="2800" baseline="30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?</a:t>
            </a:r>
            <a:endParaRPr lang="en-US" sz="28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4982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647D-DAEC-A2DB-A397-5666838C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7A12-0D44-DA88-E2CC-124C9B59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Example – Tossing coins (4)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D1E43-655C-0B76-8874-C27C4DA6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coin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How does the probability we get all heads compare to P(H)</a:t>
            </a:r>
            <a:r>
              <a:rPr lang="en-US" sz="2800" baseline="30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?</a:t>
            </a:r>
            <a:endParaRPr lang="en-US" sz="28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36F133-06FF-8286-320C-CDCB41814E6E}"/>
                  </a:ext>
                </a:extLst>
              </p:cNvPr>
              <p:cNvSpPr/>
              <p:nvPr/>
            </p:nvSpPr>
            <p:spPr>
              <a:xfrm>
                <a:off x="443474" y="3548735"/>
                <a:ext cx="4694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15A6DA-CC06-6E44-B01A-2D92F1EFA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4" y="3548735"/>
                <a:ext cx="4694584" cy="523220"/>
              </a:xfrm>
              <a:prstGeom prst="rect">
                <a:avLst/>
              </a:prstGeom>
              <a:blipFill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61AB61-9CE1-BF16-820E-90C6E96D12F0}"/>
                  </a:ext>
                </a:extLst>
              </p:cNvPr>
              <p:cNvSpPr/>
              <p:nvPr/>
            </p:nvSpPr>
            <p:spPr>
              <a:xfrm>
                <a:off x="341086" y="4291333"/>
                <a:ext cx="33902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0D39EE-4CB8-F643-9BB3-2B0A9650F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6" y="4291333"/>
                <a:ext cx="3390287" cy="523220"/>
              </a:xfrm>
              <a:prstGeom prst="rect">
                <a:avLst/>
              </a:prstGeom>
              <a:blipFill>
                <a:blip r:embed="rId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0BCCA2-F5DB-EA04-4F47-3819E77B6EF4}"/>
                  </a:ext>
                </a:extLst>
              </p:cNvPr>
              <p:cNvSpPr/>
              <p:nvPr/>
            </p:nvSpPr>
            <p:spPr>
              <a:xfrm>
                <a:off x="-401799" y="5734358"/>
                <a:ext cx="78143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𝐻𝐻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795E48-CFD6-519B-30FF-A6449C142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799" y="5734358"/>
                <a:ext cx="7814319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59C0CD-7075-1EF7-4604-A8921C0D3491}"/>
                  </a:ext>
                </a:extLst>
              </p:cNvPr>
              <p:cNvSpPr/>
              <p:nvPr/>
            </p:nvSpPr>
            <p:spPr>
              <a:xfrm>
                <a:off x="6707678" y="5730254"/>
                <a:ext cx="548432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					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⋅0.5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5CA552-E2E0-164C-B8F7-803D30BFC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78" y="5730254"/>
                <a:ext cx="5484322" cy="954107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762048-A0DD-38D9-4E81-F01F0F142E63}"/>
                  </a:ext>
                </a:extLst>
              </p:cNvPr>
              <p:cNvSpPr/>
              <p:nvPr/>
            </p:nvSpPr>
            <p:spPr>
              <a:xfrm>
                <a:off x="-401799" y="6334780"/>
                <a:ext cx="8285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8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F3BFBC-10EF-CCB5-7338-76BD06A31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799" y="6334780"/>
                <a:ext cx="8285089" cy="523220"/>
              </a:xfrm>
              <a:prstGeom prst="rect">
                <a:avLst/>
              </a:prstGeom>
              <a:blipFill>
                <a:blip r:embed="rId7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95B76C8-C765-DC23-147F-D59CC4B6C8CA}"/>
                  </a:ext>
                </a:extLst>
              </p:cNvPr>
              <p:cNvSpPr/>
              <p:nvPr/>
            </p:nvSpPr>
            <p:spPr>
              <a:xfrm>
                <a:off x="8342501" y="6334780"/>
                <a:ext cx="30130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AC08DC-D303-6A0F-5F92-4D532B380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501" y="6334780"/>
                <a:ext cx="3013069" cy="523220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5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739E-353C-818A-93BE-B0957181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35267"/>
            <a:ext cx="11360800" cy="1068000"/>
          </a:xfrm>
        </p:spPr>
        <p:txBody>
          <a:bodyPr/>
          <a:lstStyle/>
          <a:p>
            <a:r>
              <a:rPr lang="en-US" dirty="0" err="1"/>
              <a:t>Pset</a:t>
            </a:r>
            <a:r>
              <a:rPr lang="en-US" dirty="0"/>
              <a:t> 3 Coding – Naïve Bayes (Algorithm for Spam Detection)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6F04C4-8D91-7ACF-0073-B45DC0FCF5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194084"/>
                <a:ext cx="11360800" cy="44536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sz="2800" dirty="0"/>
                  <a:t>Will compute probability an email is spam given the words in it</a:t>
                </a:r>
              </a:p>
              <a:p>
                <a:pPr marL="152396" indent="0">
                  <a:buNone/>
                </a:pPr>
                <a:endParaRPr lang="en-US" sz="2800" dirty="0"/>
              </a:p>
              <a:p>
                <a:pPr marL="152396" indent="0">
                  <a:buNone/>
                </a:pPr>
                <a:r>
                  <a:rPr lang="en-US" sz="2800" dirty="0"/>
                  <a:t>Say email contains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pPr marL="152396" indent="0">
                  <a:buNone/>
                </a:pPr>
                <a:r>
                  <a:rPr lang="en-US" sz="2800" dirty="0"/>
                  <a:t>Want to compute probability it’s spam:</a:t>
                </a:r>
              </a:p>
              <a:p>
                <a:pPr marL="152396" indent="0">
                  <a:buNone/>
                </a:pPr>
                <a:endParaRPr lang="en-US" sz="2800" dirty="0"/>
              </a:p>
              <a:p>
                <a:pPr marL="152396" indent="0">
                  <a:buNone/>
                </a:pPr>
                <a:endParaRPr lang="en-US" sz="2800" dirty="0"/>
              </a:p>
              <a:p>
                <a:pPr marL="152396" indent="0">
                  <a:buNone/>
                </a:pPr>
                <a:endParaRPr lang="en-US" sz="2800" dirty="0"/>
              </a:p>
              <a:p>
                <a:pPr marL="152396" indent="0">
                  <a:buNone/>
                </a:pPr>
                <a:r>
                  <a:rPr lang="en-US" sz="2800" dirty="0"/>
                  <a:t>We will assume words in an email are conditionally independent, given email is spam or ham!</a:t>
                </a:r>
              </a:p>
              <a:p>
                <a:pPr marL="152396" indent="0">
                  <a:buNone/>
                </a:pPr>
                <a:endParaRPr lang="en-US" sz="2800" dirty="0"/>
              </a:p>
              <a:p>
                <a:pPr marL="152396" indent="0">
                  <a:buNone/>
                </a:pPr>
                <a:endParaRPr lang="en-US" sz="2800" dirty="0"/>
              </a:p>
              <a:p>
                <a:pPr marL="152396" indent="0">
                  <a:buNone/>
                </a:pPr>
                <a:endParaRPr lang="en-US" sz="2800" dirty="0"/>
              </a:p>
              <a:p>
                <a:pPr marL="152396" indent="0">
                  <a:buNone/>
                </a:pPr>
                <a:r>
                  <a:rPr lang="en-US" sz="2800" dirty="0"/>
                  <a:t>Coding problem will be released on Ed at </a:t>
                </a:r>
                <a:r>
                  <a:rPr lang="en-US" sz="2800"/>
                  <a:t>11am today.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6F04C4-8D91-7ACF-0073-B45DC0FCF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194084"/>
                <a:ext cx="11360800" cy="4453600"/>
              </a:xfrm>
              <a:blipFill>
                <a:blip r:embed="rId2"/>
                <a:stretch>
                  <a:fillRect t="-570" b="-3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P(S | x1,.., xn)">
            <a:extLst>
              <a:ext uri="{FF2B5EF4-FFF2-40B4-BE49-F238E27FC236}">
                <a16:creationId xmlns:a16="http://schemas.microsoft.com/office/drawing/2014/main" id="{A247B650-B54E-A8E5-A836-B272C8C8D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451" y="2405568"/>
            <a:ext cx="2507273" cy="679938"/>
          </a:xfrm>
          <a:prstGeom prst="rect">
            <a:avLst/>
          </a:prstGeom>
        </p:spPr>
      </p:pic>
      <p:pic>
        <p:nvPicPr>
          <p:cNvPr id="7" name="Picture 6" descr="evaluation of P(S|x1,…,xn) using Bayes Rule">
            <a:extLst>
              <a:ext uri="{FF2B5EF4-FFF2-40B4-BE49-F238E27FC236}">
                <a16:creationId xmlns:a16="http://schemas.microsoft.com/office/drawing/2014/main" id="{F2F1AF42-C5E8-29AF-3BC5-821090CE8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48" y="3211837"/>
            <a:ext cx="6870700" cy="838200"/>
          </a:xfrm>
          <a:prstGeom prst="rect">
            <a:avLst/>
          </a:prstGeom>
        </p:spPr>
      </p:pic>
      <p:pic>
        <p:nvPicPr>
          <p:cNvPr id="9" name="Picture 8" descr="Conditional independence application: &#10;P(x1|x2,..,xn,S) = p(x1 | S)x p(x2|S) x…x p(xn|S)">
            <a:extLst>
              <a:ext uri="{FF2B5EF4-FFF2-40B4-BE49-F238E27FC236}">
                <a16:creationId xmlns:a16="http://schemas.microsoft.com/office/drawing/2014/main" id="{DA144DBC-3309-6D6D-4B03-EFFA8CA9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48" y="5165418"/>
            <a:ext cx="7772400" cy="10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9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      Agenda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Random Variables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Mass Function (PMF)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Distribution Function (CDF)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D702-464E-48BC-BE3A-D5A5D717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 (Idea)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1065-25BB-4C6B-A1BF-9476D581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Often: We want to </a:t>
            </a:r>
            <a:r>
              <a:rPr lang="en-US" b="1" dirty="0">
                <a:solidFill>
                  <a:srgbClr val="C00000"/>
                </a:solidFill>
              </a:rPr>
              <a:t>capture quantitative properties </a:t>
            </a:r>
            <a:r>
              <a:rPr lang="en-US" dirty="0"/>
              <a:t>of the outcome of a random experiment, e.g.:</a:t>
            </a:r>
          </a:p>
          <a:p>
            <a:pPr lvl="1"/>
            <a:r>
              <a:rPr lang="en-US" i="1" dirty="0">
                <a:solidFill>
                  <a:srgbClr val="036A18"/>
                </a:solidFill>
              </a:rPr>
              <a:t>What is the total of two dice rolls?</a:t>
            </a:r>
          </a:p>
          <a:p>
            <a:pPr lvl="1"/>
            <a:r>
              <a:rPr lang="en-US" i="1" dirty="0">
                <a:solidFill>
                  <a:srgbClr val="036A18"/>
                </a:solidFill>
              </a:rPr>
              <a:t>What is the number of coin tosses needed to see the first head?</a:t>
            </a:r>
          </a:p>
          <a:p>
            <a:pPr lvl="1"/>
            <a:r>
              <a:rPr lang="en-US" i="1" dirty="0">
                <a:solidFill>
                  <a:srgbClr val="036A18"/>
                </a:solidFill>
              </a:rPr>
              <a:t>What is the number of heads among 5 coin tosses?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2EAF-B3BF-459A-93AB-8FFC7004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713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252462</TotalTime>
  <Words>2454</Words>
  <Application>Microsoft Macintosh PowerPoint</Application>
  <PresentationFormat>Widescreen</PresentationFormat>
  <Paragraphs>437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Candara</vt:lpstr>
      <vt:lpstr>Helvetica</vt:lpstr>
      <vt:lpstr>Custom Design</vt:lpstr>
      <vt:lpstr>Conditional Independence; Random variables   </vt:lpstr>
      <vt:lpstr>Conditional Independence</vt:lpstr>
      <vt:lpstr>Example – Tossing Coins (1)</vt:lpstr>
      <vt:lpstr>Tossing Coins (2)</vt:lpstr>
      <vt:lpstr>Tossing coins (3)</vt:lpstr>
      <vt:lpstr>Example – Tossing coins (4)</vt:lpstr>
      <vt:lpstr>Pset 3 Coding – Naïve Bayes (Algorithm for Spam Detection)</vt:lpstr>
      <vt:lpstr>      Agenda (1)</vt:lpstr>
      <vt:lpstr>Random Variables (Idea)</vt:lpstr>
      <vt:lpstr>Random Variables</vt:lpstr>
      <vt:lpstr>Drawing Balls</vt:lpstr>
      <vt:lpstr>Drawing Balls – new random variable</vt:lpstr>
      <vt:lpstr>Drawing Balls – what is |Ω_X| ?  </vt:lpstr>
      <vt:lpstr>Example: Returning Homeworks </vt:lpstr>
      <vt:lpstr>Example: Returning Homeworks (2) </vt:lpstr>
      <vt:lpstr>Random variables partition sample space</vt:lpstr>
      <vt:lpstr> Agenda (2)</vt:lpstr>
      <vt:lpstr>Probability Mass Function (PMF)</vt:lpstr>
      <vt:lpstr>Probability Mass Function – example 1</vt:lpstr>
      <vt:lpstr>Probability Mass Function</vt:lpstr>
      <vt:lpstr>RV Example</vt:lpstr>
      <vt:lpstr> Agenda (3)</vt:lpstr>
      <vt:lpstr>Cumulative Distribution Function (CDF)</vt:lpstr>
      <vt:lpstr>Example – Two fair independent coin flips</vt:lpstr>
      <vt:lpstr>Cumulative Distribution Function (pmf and CDF for two coin tosses)</vt:lpstr>
      <vt:lpstr>Example: Returning Homeworks – Partition of sample space </vt:lpstr>
      <vt:lpstr>Example: Returning Homeworks –pmf and CDF </vt:lpstr>
      <vt:lpstr>Example – Number of Heads</vt:lpstr>
      <vt:lpstr>Example – Number of Heads - pmdf</vt:lpstr>
      <vt:lpstr> Agenda (4)</vt:lpstr>
      <vt:lpstr>Expectation (Idea)</vt:lpstr>
      <vt:lpstr>Expected Value of a Random Variable</vt:lpstr>
      <vt:lpstr>Expectation</vt:lpstr>
      <vt:lpstr>PowerPoint Presentation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6126</cp:revision>
  <cp:lastPrinted>2023-01-20T07:53:11Z</cp:lastPrinted>
  <dcterms:created xsi:type="dcterms:W3CDTF">2015-04-17T01:19:23Z</dcterms:created>
  <dcterms:modified xsi:type="dcterms:W3CDTF">2026-04-15T14:02:03Z</dcterms:modified>
</cp:coreProperties>
</file>