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6" r:id="rId2"/>
    <p:sldId id="1393" r:id="rId3"/>
    <p:sldId id="1350" r:id="rId4"/>
    <p:sldId id="1436" r:id="rId5"/>
    <p:sldId id="1207" r:id="rId6"/>
    <p:sldId id="1434" r:id="rId7"/>
    <p:sldId id="1433" r:id="rId8"/>
    <p:sldId id="1305" r:id="rId9"/>
    <p:sldId id="1431" r:id="rId10"/>
    <p:sldId id="1437" r:id="rId11"/>
    <p:sldId id="1435" r:id="rId12"/>
    <p:sldId id="1201" r:id="rId13"/>
    <p:sldId id="1354" r:id="rId14"/>
    <p:sldId id="1296" r:id="rId15"/>
    <p:sldId id="1414" r:id="rId16"/>
    <p:sldId id="1149" r:id="rId17"/>
    <p:sldId id="1392" r:id="rId18"/>
    <p:sldId id="1430" r:id="rId19"/>
    <p:sldId id="1417" r:id="rId20"/>
    <p:sldId id="1248" r:id="rId21"/>
    <p:sldId id="1438" r:id="rId22"/>
    <p:sldId id="1394" r:id="rId23"/>
    <p:sldId id="276" r:id="rId24"/>
    <p:sldId id="1363" r:id="rId25"/>
    <p:sldId id="284" r:id="rId26"/>
    <p:sldId id="1364" r:id="rId27"/>
    <p:sldId id="1419" r:id="rId28"/>
    <p:sldId id="1211" r:id="rId29"/>
    <p:sldId id="1287" r:id="rId30"/>
    <p:sldId id="1333" r:id="rId31"/>
    <p:sldId id="1308" r:id="rId32"/>
    <p:sldId id="1360" r:id="rId33"/>
    <p:sldId id="1228" r:id="rId34"/>
    <p:sldId id="1229" r:id="rId35"/>
    <p:sldId id="1439" r:id="rId36"/>
    <p:sldId id="1338" r:id="rId37"/>
    <p:sldId id="1440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 userDrawn="1">
          <p15:clr>
            <a:srgbClr val="A4A3A4"/>
          </p15:clr>
        </p15:guide>
        <p15:guide id="2" pos="4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A18"/>
    <a:srgbClr val="FEE9E8"/>
    <a:srgbClr val="6DB12E"/>
    <a:srgbClr val="FFFDA2"/>
    <a:srgbClr val="008F21"/>
    <a:srgbClr val="F6F4E9"/>
    <a:srgbClr val="EEE9D3"/>
    <a:srgbClr val="FFFDF2"/>
    <a:srgbClr val="FFEBEA"/>
    <a:srgbClr val="FFE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6" autoAdjust="0"/>
    <p:restoredTop sz="77934"/>
  </p:normalViewPr>
  <p:slideViewPr>
    <p:cSldViewPr snapToGrid="0" snapToObjects="1">
      <p:cViewPr varScale="1">
        <p:scale>
          <a:sx n="131" d="100"/>
          <a:sy n="131" d="100"/>
        </p:scale>
        <p:origin x="1816" y="184"/>
      </p:cViewPr>
      <p:guideLst>
        <p:guide orient="horz" pos="1872"/>
        <p:guide pos="416"/>
      </p:guideLst>
    </p:cSldViewPr>
  </p:slideViewPr>
  <p:outlineViewPr>
    <p:cViewPr>
      <p:scale>
        <a:sx n="33" d="100"/>
        <a:sy n="33" d="100"/>
      </p:scale>
      <p:origin x="0" y="-42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0"/>
    </p:cViewPr>
  </p:sorterViewPr>
  <p:notesViewPr>
    <p:cSldViewPr snapToGrid="0" snapToObjects="1">
      <p:cViewPr varScale="1">
        <p:scale>
          <a:sx n="172" d="100"/>
          <a:sy n="172" d="100"/>
        </p:scale>
        <p:origin x="534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B5C43-E108-F443-9DEE-AB5FF8C2E37D}" type="datetimeFigureOut">
              <a:rPr lang="en-US" smtClean="0"/>
              <a:t>4/12/26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FD2D7-6F5D-BE44-BA1D-A91511DC2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15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EE2F5-01C9-E446-86D7-49DB8E5ABC38}" type="datetimeFigureOut">
              <a:rPr lang="en-US" smtClean="0"/>
              <a:t>4/12/26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8DADB-08B8-674F-B7D9-7A1ACF1733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483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84D6D-9FFE-7C4D-2D72-891748691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3CC755-BFBC-CEAE-D760-2A32A1C997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C29FD5-2649-485A-4232-5DF4FF1A34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EFC51-F918-952C-6855-951A6B26A7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823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check independence using any of these 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68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>
          <a:extLst>
            <a:ext uri="{FF2B5EF4-FFF2-40B4-BE49-F238E27FC236}">
              <a16:creationId xmlns:a16="http://schemas.microsoft.com/office/drawing/2014/main" id="{A906AC20-5ED8-98B6-FE8C-2B93D6EC5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1a4437056_0_107:notes">
            <a:extLst>
              <a:ext uri="{FF2B5EF4-FFF2-40B4-BE49-F238E27FC236}">
                <a16:creationId xmlns:a16="http://schemas.microsoft.com/office/drawing/2014/main" id="{D2A41149-4F51-8BDC-43CE-173121A37E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1a4437056_0_107:notes">
            <a:extLst>
              <a:ext uri="{FF2B5EF4-FFF2-40B4-BE49-F238E27FC236}">
                <a16:creationId xmlns:a16="http://schemas.microsoft.com/office/drawing/2014/main" id="{377E7F73-2556-FE76-0C18-3AC2297B70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Probability second card is 10 of clubs = \sum_{first card possibilities} </a:t>
            </a:r>
            <a:r>
              <a:rPr lang="en-US" dirty="0" err="1"/>
              <a:t>Pr</a:t>
            </a:r>
            <a:r>
              <a:rPr lang="en-US" dirty="0"/>
              <a:t> (first card ) </a:t>
            </a:r>
            <a:r>
              <a:rPr lang="en-US" dirty="0" err="1"/>
              <a:t>Pr</a:t>
            </a:r>
            <a:r>
              <a:rPr lang="en-US" dirty="0"/>
              <a:t> (second card 10 clubs | first card) = 51 x 1/52 x 1/51. = 1/52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Checked reading order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317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Reading order checked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455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5AC2A-C202-3EBC-F6B3-4758C6BF1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6D9243-1E1B-A609-3053-332A7A1C0D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F4D3E9-0EE8-6A63-7BA4-64D907FAF6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Q1: p^2</a:t>
            </a:r>
          </a:p>
          <a:p>
            <a:r>
              <a:rPr lang="en-US" dirty="0"/>
              <a:t>Q2: 1-p^2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Checked reading order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8802C-3822-AE2E-09DD-80AE4B14F8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264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Q1: p</a:t>
            </a:r>
          </a:p>
          <a:p>
            <a:r>
              <a:rPr lang="en-US" dirty="0"/>
              <a:t>Q2: 1-p</a:t>
            </a:r>
          </a:p>
          <a:p>
            <a:endParaRPr lang="en-US" dirty="0"/>
          </a:p>
          <a:p>
            <a:r>
              <a:rPr lang="en-US" dirty="0"/>
              <a:t>Checked reading order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26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AEE75-0110-EE2F-8B99-37EA1BCAE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D65305-D340-D713-E5B2-B92C5FB182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93AB6C-D80F-D329-E506-9DC35B23CD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Q1: p</a:t>
            </a:r>
          </a:p>
          <a:p>
            <a:r>
              <a:rPr lang="en-US" dirty="0"/>
              <a:t>Q2: 1-p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868822-5B50-662C-5076-5E1B6CFCB2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232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8282f10a1e_2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8282f10a1e_2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8093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8282f10a1e_2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8282f10a1e_2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0646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Checked reading order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8677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49533-829E-43D4-B2E2-3E1311F5D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A6DC00-0E6C-D3C3-AA7E-08AB87A9B8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2CF811-2EB5-E194-87F4-EB2F90E96A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Checked reading order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31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Checked reading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156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292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8C4F9-BBAF-E458-DEA7-B596A12B2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DD4616-905B-A51C-CD31-AEDAFF68F4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A9EE88-80CD-4569-7982-7B1DA83EF5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dirty="0"/>
              <a:t>Checked reading order.</a:t>
            </a:r>
          </a:p>
        </p:txBody>
      </p:sp>
    </p:spTree>
    <p:extLst>
      <p:ext uri="{BB962C8B-B14F-4D97-AF65-F5344CB8AC3E}">
        <p14:creationId xmlns:p14="http://schemas.microsoft.com/office/powerpoint/2010/main" val="1074980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2EE6C-862D-DB43-C161-8424BE4B0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EA3195-BEEA-12E5-1462-712F210639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6A4FCA-C3CE-D84A-8775-3CFDAC588D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Checked reading order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64836-190E-E614-E9AD-136BFD2CEE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638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Birthday Principle also famously comes into play as the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basis of “birthday attacks” that crack certain cryptographic systems.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787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probabilityandstats.wordpress.com</a:t>
            </a:r>
            <a:r>
              <a:rPr lang="en-US" dirty="0"/>
              <a:t>/2017/05/11/</a:t>
            </a:r>
            <a:r>
              <a:rPr lang="en-US" dirty="0" err="1"/>
              <a:t>monty</a:t>
            </a:r>
            <a:r>
              <a:rPr lang="en-US" dirty="0"/>
              <a:t>-hall-problem/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07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463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Checked reading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237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 time we computer </a:t>
            </a:r>
            <a:r>
              <a:rPr lang="en-US" dirty="0" err="1"/>
              <a:t>Pr</a:t>
            </a:r>
            <a:r>
              <a:rPr lang="en-US" dirty="0"/>
              <a:t> (have Zika | test positive) using Bayes Rule.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813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58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9EDFE80D-3963-684E-A567-BA22A7121D54}" type="datetime1">
              <a:rPr lang="en-US" smtClean="0"/>
              <a:pPr/>
              <a:t>4/12/26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203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C2899E-02B9-474E-B539-67B6316AC150}" type="datetime1">
              <a:rPr lang="en-US" smtClean="0"/>
              <a:t>4/12/26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3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E0301AB-0F6E-FD45-B64D-F11FC15C2C6E}" type="datetime1">
              <a:rPr lang="en-US" smtClean="0"/>
              <a:t>4/12/26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934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800" cy="4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6030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1163EBF2-CAB8-2646-AC0A-701503E9B99A}" type="datetime1">
              <a:rPr lang="en-US" smtClean="0"/>
              <a:pPr/>
              <a:t>4/12/26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1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4A40C6D-D04A-7540-83DD-154F90882B91}" type="datetime1">
              <a:rPr lang="en-US" smtClean="0"/>
              <a:t>4/12/26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9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A352B45-879A-3843-B88F-62D5BA8DD0E8}" type="datetime1">
              <a:rPr lang="en-US" smtClean="0"/>
              <a:t>4/12/26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04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2B43BB9-2EB0-8740-A005-F33E0F1863CB}" type="datetime1">
              <a:rPr lang="en-US" smtClean="0"/>
              <a:t>4/12/26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6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192707F2-4376-7447-AE98-42AACD2C1EA7}" type="datetime1">
              <a:rPr lang="en-US" smtClean="0"/>
              <a:pPr/>
              <a:t>4/12/26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1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9B7ABF1D-C22C-2F41-AC0A-B7A7B6BB363F}" type="datetime1">
              <a:rPr lang="en-US" smtClean="0"/>
              <a:pPr/>
              <a:t>4/12/26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5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0A916CC-DF14-1246-AE48-FA7A055C87A0}" type="datetime1">
              <a:rPr lang="en-US" smtClean="0"/>
              <a:t>4/12/26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0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7C84649-F92F-054C-918A-7FA715221EC5}" type="datetime1">
              <a:rPr lang="en-US" smtClean="0"/>
              <a:t>4/12/26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8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4000">
              <a:schemeClr val="bg2">
                <a:tint val="45000"/>
                <a:shade val="99000"/>
                <a:satMod val="350000"/>
                <a:alpha val="76000"/>
              </a:schemeClr>
            </a:gs>
            <a:gs pos="100000">
              <a:srgbClr val="E9E2B4"/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78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1358"/>
            <a:ext cx="10972800" cy="4949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878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accent1">
              <a:lumMod val="75000"/>
            </a:schemeClr>
          </a:solidFill>
          <a:latin typeface="Candara" panose="020E0502030303020204" pitchFamily="34" charset="0"/>
          <a:ea typeface="Helvetica Neue Condensed" panose="02000503000000020004" pitchFamily="2" charset="0"/>
          <a:cs typeface="Helvetica Neue Condensed" panose="02000503000000020004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11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5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5" Type="http://schemas.openxmlformats.org/officeDocument/2006/relationships/image" Target="../media/image450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21.emf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59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21.emf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67.png"/><Relationship Id="rId5" Type="http://schemas.openxmlformats.org/officeDocument/2006/relationships/image" Target="../media/image59.png"/><Relationship Id="rId10" Type="http://schemas.openxmlformats.org/officeDocument/2006/relationships/image" Target="../media/image66.png"/><Relationship Id="rId4" Type="http://schemas.openxmlformats.org/officeDocument/2006/relationships/image" Target="../media/image23.png"/><Relationship Id="rId9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1.png"/><Relationship Id="rId4" Type="http://schemas.openxmlformats.org/officeDocument/2006/relationships/image" Target="../media/image2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10.png"/><Relationship Id="rId4" Type="http://schemas.openxmlformats.org/officeDocument/2006/relationships/image" Target="../media/image5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0.png"/><Relationship Id="rId4" Type="http://schemas.openxmlformats.org/officeDocument/2006/relationships/image" Target="../media/image7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0.png"/><Relationship Id="rId5" Type="http://schemas.openxmlformats.org/officeDocument/2006/relationships/image" Target="../media/image521.png"/><Relationship Id="rId4" Type="http://schemas.openxmlformats.org/officeDocument/2006/relationships/image" Target="../media/image51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1.png"/><Relationship Id="rId3" Type="http://schemas.openxmlformats.org/officeDocument/2006/relationships/image" Target="../media/image392.png"/><Relationship Id="rId7" Type="http://schemas.openxmlformats.org/officeDocument/2006/relationships/image" Target="../media/image48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2.png"/><Relationship Id="rId5" Type="http://schemas.openxmlformats.org/officeDocument/2006/relationships/image" Target="../media/image551.png"/><Relationship Id="rId4" Type="http://schemas.openxmlformats.org/officeDocument/2006/relationships/image" Target="../media/image44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0F3FE-58D7-4848-BF22-0C3386E38A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More on Independence</a:t>
            </a:r>
            <a:br>
              <a:rPr lang="en-US" sz="4800" dirty="0"/>
            </a:br>
            <a:br>
              <a:rPr lang="en-US" sz="4800" dirty="0"/>
            </a:br>
            <a:br>
              <a:rPr lang="en-US" sz="2700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94A3-2D47-4D28-B4A4-CCB244EFD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4584" y="4960137"/>
            <a:ext cx="3200400" cy="146304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CSE 312 Spring 26</a:t>
            </a:r>
          </a:p>
          <a:p>
            <a:r>
              <a:rPr lang="en-US" dirty="0">
                <a:solidFill>
                  <a:schemeClr val="tx1"/>
                </a:solidFill>
              </a:rPr>
              <a:t>Lecture 7</a:t>
            </a:r>
          </a:p>
        </p:txBody>
      </p:sp>
    </p:spTree>
    <p:extLst>
      <p:ext uri="{BB962C8B-B14F-4D97-AF65-F5344CB8AC3E}">
        <p14:creationId xmlns:p14="http://schemas.microsoft.com/office/powerpoint/2010/main" val="3568040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4F003-E181-18BE-B005-4B6E3662E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FDFD5-3DE4-AA6C-763B-AF2CA3E4F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11" y="248800"/>
            <a:ext cx="11360800" cy="1068000"/>
          </a:xfrm>
        </p:spPr>
        <p:txBody>
          <a:bodyPr/>
          <a:lstStyle/>
          <a:p>
            <a:r>
              <a:rPr lang="en-US" dirty="0"/>
              <a:t>Should you stay or should you switch (written out)?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24868D2D-51C3-720B-54DC-DE96F5CC9D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6659" y="905986"/>
                <a:ext cx="11360800" cy="4453600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609585" lvl="0" indent="-457189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1800"/>
                  <a:buFont typeface="Arial"/>
                  <a:buChar char="●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1219170" lvl="1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828754" lvl="2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2438339" lvl="3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3047924" lvl="4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3657509" lvl="5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267093" lvl="6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876678" lvl="7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486263" lvl="8" indent="-423323" algn="l" defTabSz="457200" rtl="0" eaLnBrk="1" latinLnBrk="0" hangingPunct="1">
                  <a:spcBef>
                    <a:spcPts val="2133"/>
                  </a:spcBef>
                  <a:spcAft>
                    <a:spcPts val="2133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= the prize is behind door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1" dirty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000" dirty="0"/>
                  <a:t>= the contestant picks door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,   say </a:t>
                </a:r>
                <a:r>
                  <a:rPr lang="en-US" sz="2000" dirty="0">
                    <a:solidFill>
                      <a:srgbClr val="C00000"/>
                    </a:solidFill>
                  </a:rPr>
                  <a:t>door 1.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1" dirty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= the host reveals door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, say </a:t>
                </a:r>
                <a:r>
                  <a:rPr lang="en-US" sz="2000" dirty="0">
                    <a:solidFill>
                      <a:srgbClr val="C00000"/>
                    </a:solidFill>
                  </a:rPr>
                  <a:t>door 3.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⋅1=</m:t>
                    </m:r>
                    <m:f>
                      <m:fPr>
                        <m:ctrlP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000" i="1" dirty="0"/>
              </a:p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1" dirty="0" smtClean="0">
                        <a:latin typeface="Cambria Math" panose="02040503050406030204" pitchFamily="18" charset="0"/>
                      </a:rPr>
                      <m:t>Since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,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/>
                  <a:t>  partition the sample space, by the law of total probability</a:t>
                </a:r>
                <a:endParaRPr lang="en-US" sz="2000" i="1" dirty="0"/>
              </a:p>
              <a:p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DD79A370-9615-3BF1-A922-A2C96F73A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59" y="905986"/>
                <a:ext cx="11360800" cy="4453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0E0627-1521-E14E-8B13-55076B0F0E32}"/>
                  </a:ext>
                </a:extLst>
              </p:cNvPr>
              <p:cNvSpPr txBox="1"/>
              <p:nvPr/>
            </p:nvSpPr>
            <p:spPr>
              <a:xfrm>
                <a:off x="2835685" y="3429000"/>
                <a:ext cx="954157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4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0E0627-1521-E14E-8B13-55076B0F0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685" y="3429000"/>
                <a:ext cx="954157" cy="554960"/>
              </a:xfrm>
              <a:prstGeom prst="rect">
                <a:avLst/>
              </a:prstGeom>
              <a:blipFill>
                <a:blip r:embed="rId4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C9B4ED-CDFD-8507-A213-49637BC82158}"/>
                  </a:ext>
                </a:extLst>
              </p:cNvPr>
              <p:cNvSpPr txBox="1"/>
              <p:nvPr/>
            </p:nvSpPr>
            <p:spPr>
              <a:xfrm>
                <a:off x="4922902" y="3438203"/>
                <a:ext cx="954157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C9B4ED-CDFD-8507-A213-49637BC82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902" y="3438203"/>
                <a:ext cx="954157" cy="554960"/>
              </a:xfrm>
              <a:prstGeom prst="rect">
                <a:avLst/>
              </a:prstGeom>
              <a:blipFill>
                <a:blip r:embed="rId5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E8582D-7879-90AE-30F5-6446091FDF86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/>
              <p:nvPr/>
            </p:nvSpPr>
            <p:spPr>
              <a:xfrm>
                <a:off x="7010119" y="3438203"/>
                <a:ext cx="9541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E8582D-7879-90AE-30F5-6446091FDF86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119" y="3438203"/>
                <a:ext cx="954157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2A90E7-8A8D-4D38-41E5-1A083FCEB404}"/>
                  </a:ext>
                </a:extLst>
              </p:cNvPr>
              <p:cNvSpPr txBox="1"/>
              <p:nvPr/>
            </p:nvSpPr>
            <p:spPr>
              <a:xfrm>
                <a:off x="301611" y="4238217"/>
                <a:ext cx="7315201" cy="1489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| 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9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/>
              </a:p>
              <a:p>
                <a:endParaRPr lang="en-US" sz="24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316F45-447F-0E22-13F9-FE3F5F7D6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11" y="4238217"/>
                <a:ext cx="7315201" cy="14896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972AB8-63F9-A19E-9593-360A44D6247D}"/>
                  </a:ext>
                </a:extLst>
              </p:cNvPr>
              <p:cNvSpPr txBox="1"/>
              <p:nvPr/>
            </p:nvSpPr>
            <p:spPr>
              <a:xfrm>
                <a:off x="406562" y="5604640"/>
                <a:ext cx="7315202" cy="1489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| 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18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6</m:t>
                              </m:r>
                            </m:den>
                          </m:f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/>
              </a:p>
              <a:p>
                <a:endParaRPr lang="en-US" sz="24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7CA9D9A-B24B-EE8F-72BF-40EABF3DB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62" y="5604640"/>
                <a:ext cx="7315202" cy="14896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88E4AE2-0D3E-5721-3330-85E438501FBB}"/>
              </a:ext>
            </a:extLst>
          </p:cNvPr>
          <p:cNvSpPr txBox="1"/>
          <p:nvPr/>
        </p:nvSpPr>
        <p:spPr>
          <a:xfrm>
            <a:off x="8574157" y="4238217"/>
            <a:ext cx="348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Hence, the contestant would be better off switching to door 3!!</a:t>
            </a:r>
          </a:p>
        </p:txBody>
      </p:sp>
    </p:spTree>
    <p:extLst>
      <p:ext uri="{BB962C8B-B14F-4D97-AF65-F5344CB8AC3E}">
        <p14:creationId xmlns:p14="http://schemas.microsoft.com/office/powerpoint/2010/main" val="2166037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7F1BF-A6D6-093C-DC17-8AA5F8CE3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767AA-80F3-5294-5E59-1CE6DC314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AEC3C-3E3A-D13E-5803-0647D48D3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Recap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Monty Hall Problem</a:t>
            </a:r>
          </a:p>
          <a:p>
            <a:r>
              <a:rPr lang="en-US" dirty="0">
                <a:solidFill>
                  <a:srgbClr val="0070C0"/>
                </a:solidFill>
              </a:rPr>
              <a:t>Conditional Probability Defines Probability Space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More on independence</a:t>
            </a:r>
          </a:p>
          <a:p>
            <a:pPr marL="457200" lvl="1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19944-0423-6FBB-CAED-05C70DA76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4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2EB42-2C08-4702-8357-D36633A7C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Zika Testing – different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174D94-5E55-4D5A-AD24-250F07D006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54157"/>
                <a:ext cx="10972800" cy="49496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Suppose we know the following Zika stats</a:t>
                </a:r>
              </a:p>
              <a:p>
                <a:pPr lvl="1"/>
                <a:r>
                  <a:rPr lang="en-US" sz="2000" dirty="0"/>
                  <a:t>A test is 98% effective at detecting Zika (“true positive”)</a:t>
                </a:r>
              </a:p>
              <a:p>
                <a:pPr lvl="1"/>
                <a:r>
                  <a:rPr lang="en-US" sz="2000" dirty="0"/>
                  <a:t>However, the test may yield a “false positive” 1% of the time</a:t>
                </a:r>
              </a:p>
              <a:p>
                <a:pPr lvl="1"/>
                <a:r>
                  <a:rPr lang="en-US" sz="2000" dirty="0"/>
                  <a:t>0.5% of the US population has Zika.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What is the probability you test negative (event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sz="2400" dirty="0"/>
                  <a:t>) if you have Zika (event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400" dirty="0"/>
                  <a:t>)?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174D94-5E55-4D5A-AD24-250F07D006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54157"/>
                <a:ext cx="10972800" cy="4949685"/>
              </a:xfrm>
              <a:blipFill>
                <a:blip r:embed="rId3"/>
                <a:stretch>
                  <a:fillRect l="-833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02654A-0954-6ADC-560A-80CE50914E1E}"/>
                  </a:ext>
                </a:extLst>
              </p:cNvPr>
              <p:cNvSpPr txBox="1"/>
              <p:nvPr/>
            </p:nvSpPr>
            <p:spPr>
              <a:xfrm>
                <a:off x="8414478" y="257730"/>
                <a:ext cx="3777522" cy="2718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Z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 = you have Zika</a:t>
                </a:r>
              </a:p>
              <a:p>
                <a:pPr marL="0" indent="0">
                  <a:buNone/>
                </a:pP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T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 = you test positive for Zika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P(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 |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)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= 0.98</a:t>
                </a:r>
              </a:p>
              <a:p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P(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 |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bar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𝑍</m:t>
                        </m:r>
                      </m:e>
                    </m:bar>
                  </m:oMath>
                </a14:m>
                <a:r>
                  <a:rPr lang="en-US" sz="2400" i="1" dirty="0">
                    <a:solidFill>
                      <a:srgbClr val="0070C0"/>
                    </a:solidFill>
                  </a:rPr>
                  <a:t>)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= 0.01</a:t>
                </a:r>
              </a:p>
              <a:p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P 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 = 0.005</a:t>
                </a:r>
              </a:p>
              <a:p>
                <a:pPr algn="l"/>
                <a:endParaRPr lang="en-US" sz="24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02654A-0954-6ADC-560A-80CE50914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4478" y="257730"/>
                <a:ext cx="3777522" cy="2718758"/>
              </a:xfrm>
              <a:prstGeom prst="rect">
                <a:avLst/>
              </a:prstGeom>
              <a:blipFill>
                <a:blip r:embed="rId4"/>
                <a:stretch>
                  <a:fillRect l="-2341" t="-1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EB4F6D-5DF0-ED5B-BC18-BD67FD2CD7B6}"/>
                  </a:ext>
                </a:extLst>
              </p:cNvPr>
              <p:cNvSpPr txBox="1"/>
              <p:nvPr/>
            </p:nvSpPr>
            <p:spPr>
              <a:xfrm>
                <a:off x="6727922" y="3787343"/>
                <a:ext cx="4451860" cy="30880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  <a:ea typeface="Helvetica" charset="0"/>
                    <a:cs typeface="Helvetica" charset="0"/>
                  </a:rPr>
                  <a:t>https://</a:t>
                </a:r>
                <a:r>
                  <a:rPr lang="en-US" sz="2400" dirty="0" err="1">
                    <a:solidFill>
                      <a:srgbClr val="0070C0"/>
                    </a:solidFill>
                    <a:ea typeface="Helvetica" charset="0"/>
                    <a:cs typeface="Helvetica" charset="0"/>
                  </a:rPr>
                  <a:t>pollev.com</a:t>
                </a:r>
                <a:r>
                  <a:rPr lang="en-US" sz="2400" dirty="0">
                    <a:solidFill>
                      <a:srgbClr val="0070C0"/>
                    </a:solidFill>
                    <a:ea typeface="Helvetica" charset="0"/>
                    <a:cs typeface="Helvetica" charset="0"/>
                  </a:rPr>
                  <a:t>/ annakarlin185</a:t>
                </a:r>
              </a:p>
              <a:p>
                <a:pPr algn="l"/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r>
                  <a:rPr lang="en-US" sz="2400" b="0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Pr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|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400" b="0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)</a:t>
                </a:r>
              </a:p>
              <a:p>
                <a:pPr algn="l"/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457200" indent="-457200" algn="l">
                  <a:buAutoNum type="alphaUcParenR"/>
                </a:pP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0.02</a:t>
                </a:r>
              </a:p>
              <a:p>
                <a:pPr marL="457200" indent="-457200" algn="l">
                  <a:buAutoNum type="alphaUcParenR"/>
                </a:pPr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0.99</a:t>
                </a:r>
              </a:p>
              <a:p>
                <a:pPr marL="457200" indent="-457200">
                  <a:buFontTx/>
                  <a:buAutoNum type="alphaUcParenR"/>
                </a:pPr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0.02 x 0.005</a:t>
                </a:r>
                <a:endParaRPr lang="en-US" sz="2400" baseline="3000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457200" indent="-457200">
                  <a:buAutoNum type="alphaUcParenR"/>
                </a:pPr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0.02 x 0.995</a:t>
                </a: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      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EB4F6D-5DF0-ED5B-BC18-BD67FD2CD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922" y="3787343"/>
                <a:ext cx="4451860" cy="3088089"/>
              </a:xfrm>
              <a:prstGeom prst="rect">
                <a:avLst/>
              </a:prstGeom>
              <a:blipFill>
                <a:blip r:embed="rId5"/>
                <a:stretch>
                  <a:fillRect l="-1989" t="-1639" r="-1136" b="-2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9739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380A3-241C-5D40-A29A-BC74CDCFB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 Define a Probability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012270-3748-8147-8EA9-D8DC3E1EECE0}"/>
                  </a:ext>
                </a:extLst>
              </p:cNvPr>
              <p:cNvSpPr txBox="1"/>
              <p:nvPr/>
            </p:nvSpPr>
            <p:spPr>
              <a:xfrm>
                <a:off x="609600" y="2284436"/>
                <a:ext cx="111583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Example.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ℙ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ℬ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𝑐</m:t>
                            </m:r>
                          </m:sup>
                        </m:sSup>
                      </m:e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𝒜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=1 −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ℙ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ℬ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𝒜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012270-3748-8147-8EA9-D8DC3E1EE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284436"/>
                <a:ext cx="11158330" cy="523220"/>
              </a:xfrm>
              <a:prstGeom prst="rect">
                <a:avLst/>
              </a:prstGeom>
              <a:blipFill>
                <a:blip r:embed="rId4"/>
                <a:stretch>
                  <a:fillRect l="-1251" t="-14634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9852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380A3-241C-5D40-A29A-BC74CDCFB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Conditional Probability Define a Probability Space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70B04E-8067-5647-BC7B-74F04F35F5B1}"/>
                  </a:ext>
                </a:extLst>
              </p:cNvPr>
              <p:cNvSpPr txBox="1"/>
              <p:nvPr/>
            </p:nvSpPr>
            <p:spPr>
              <a:xfrm>
                <a:off x="609600" y="1041011"/>
                <a:ext cx="1115833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The probability conditioned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𝐴</m:t>
                    </m:r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follows the same properties as (unconditiona</a:t>
                </a:r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l) probability.</a:t>
                </a:r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70B04E-8067-5647-BC7B-74F04F35F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041011"/>
                <a:ext cx="11158330" cy="954107"/>
              </a:xfrm>
              <a:prstGeom prst="rect">
                <a:avLst/>
              </a:prstGeom>
              <a:blipFill>
                <a:blip r:embed="rId2"/>
                <a:stretch>
                  <a:fillRect l="-1093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012270-3748-8147-8EA9-D8DC3E1EECE0}"/>
                  </a:ext>
                </a:extLst>
              </p:cNvPr>
              <p:cNvSpPr txBox="1"/>
              <p:nvPr/>
            </p:nvSpPr>
            <p:spPr>
              <a:xfrm>
                <a:off x="609600" y="2284436"/>
                <a:ext cx="111583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Example.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ℙ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ℬ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𝑐</m:t>
                            </m:r>
                          </m:sup>
                        </m:sSup>
                      </m:e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𝒜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=1 −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ℙ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ℬ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𝒜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012270-3748-8147-8EA9-D8DC3E1EE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284436"/>
                <a:ext cx="11158330" cy="523220"/>
              </a:xfrm>
              <a:prstGeom prst="rect">
                <a:avLst/>
              </a:prstGeom>
              <a:blipFill>
                <a:blip r:embed="rId3"/>
                <a:stretch>
                  <a:fillRect l="-1251" t="-14634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9BF4BB-CC9D-8142-B121-887FD1EFDAC9}"/>
                  </a:ext>
                </a:extLst>
              </p:cNvPr>
              <p:cNvSpPr txBox="1"/>
              <p:nvPr/>
            </p:nvSpPr>
            <p:spPr>
              <a:xfrm>
                <a:off x="609600" y="3234127"/>
                <a:ext cx="105935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Formally.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Ω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ℙ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is a probability space +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𝒜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&gt;0</m:t>
                    </m:r>
                  </m:oMath>
                </a14:m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9BF4BB-CC9D-8142-B121-887FD1EFD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234127"/>
                <a:ext cx="10593551" cy="523220"/>
              </a:xfrm>
              <a:prstGeom prst="rect">
                <a:avLst/>
              </a:prstGeom>
              <a:blipFill>
                <a:blip r:embed="rId4"/>
                <a:stretch>
                  <a:fillRect l="-1317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 descr="In other words…">
            <a:extLst>
              <a:ext uri="{FF2B5EF4-FFF2-40B4-BE49-F238E27FC236}">
                <a16:creationId xmlns:a16="http://schemas.microsoft.com/office/drawing/2014/main" id="{B8E41F1B-4220-A94F-9D75-AA30D175CAEE}"/>
              </a:ext>
            </a:extLst>
          </p:cNvPr>
          <p:cNvSpPr/>
          <p:nvPr/>
        </p:nvSpPr>
        <p:spPr>
          <a:xfrm>
            <a:off x="2261850" y="4058783"/>
            <a:ext cx="978656" cy="523220"/>
          </a:xfrm>
          <a:prstGeom prst="rightArrow">
            <a:avLst>
              <a:gd name="adj1" fmla="val 50000"/>
              <a:gd name="adj2" fmla="val 83288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91337A4-C474-7642-AC94-9BB12ECE5742}"/>
                  </a:ext>
                </a:extLst>
              </p:cNvPr>
              <p:cNvSpPr/>
              <p:nvPr/>
            </p:nvSpPr>
            <p:spPr>
              <a:xfrm>
                <a:off x="3599390" y="4070902"/>
                <a:ext cx="53521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𝒜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,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ℙ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(⋅|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𝒜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))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is a probability space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91337A4-C474-7642-AC94-9BB12ECE57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390" y="4070902"/>
                <a:ext cx="5352106" cy="523220"/>
              </a:xfrm>
              <a:prstGeom prst="rect">
                <a:avLst/>
              </a:prstGeom>
              <a:blipFill>
                <a:blip r:embed="rId5"/>
                <a:stretch>
                  <a:fillRect l="-1422" t="-11905" r="-1422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87BE6F-5CD5-2201-9AA9-36EEDE5BA67A}"/>
                  </a:ext>
                </a:extLst>
              </p:cNvPr>
              <p:cNvSpPr txBox="1"/>
              <p:nvPr/>
            </p:nvSpPr>
            <p:spPr>
              <a:xfrm>
                <a:off x="725715" y="5288340"/>
                <a:ext cx="8381910" cy="156966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Axiom 1 (Non-negativity):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b="1" dirty="0"/>
                  <a:t>Axiom 2 (Normalization):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  <a:p>
                <a:r>
                  <a:rPr lang="en-US" sz="2400" b="1" dirty="0"/>
                  <a:t>Axiom 3 (Countable Additivity)</a:t>
                </a:r>
                <a:r>
                  <a:rPr lang="en-US" sz="2400" dirty="0"/>
                  <a:t>: If </a:t>
                </a:r>
                <a:r>
                  <a:rPr lang="en-US" sz="2400" i="1" dirty="0"/>
                  <a:t>E </a:t>
                </a:r>
                <a:r>
                  <a:rPr lang="en-US" sz="2400" dirty="0"/>
                  <a:t>and </a:t>
                </a:r>
                <a:r>
                  <a:rPr lang="en-US" sz="2400" i="1" dirty="0"/>
                  <a:t>F </a:t>
                </a:r>
                <a:r>
                  <a:rPr lang="en-US" sz="2400" dirty="0"/>
                  <a:t>are mutually exclusive, </a:t>
                </a:r>
                <a:br>
                  <a:rPr lang="en-US" sz="2400" dirty="0"/>
                </a:br>
                <a:r>
                  <a:rPr lang="en-US" sz="2400" dirty="0"/>
                  <a:t>	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87BE6F-5CD5-2201-9AA9-36EEDE5BA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15" y="5288340"/>
                <a:ext cx="8381910" cy="1569660"/>
              </a:xfrm>
              <a:prstGeom prst="rect">
                <a:avLst/>
              </a:prstGeom>
              <a:blipFill>
                <a:blip r:embed="rId6"/>
                <a:stretch>
                  <a:fillRect l="-1057" t="-2400" r="-151" b="-7200"/>
                </a:stretch>
              </a:blipFill>
              <a:ln>
                <a:solidFill>
                  <a:schemeClr val="accent2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9454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57274-E041-305D-AA56-3D1EB5FB5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2575F-DBDA-A437-9D14-1A1AD2F2D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C6285-E1DF-63C3-CDEF-D1D4A65C4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Recap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Monty Hall Problem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Conditional Probability Defines Probability Space</a:t>
            </a:r>
          </a:p>
          <a:p>
            <a:r>
              <a:rPr lang="en-US" dirty="0">
                <a:solidFill>
                  <a:srgbClr val="0070C0"/>
                </a:solidFill>
              </a:rPr>
              <a:t>More on independence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Example using Law of Total Probability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Independence of many events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Independence not always obvious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Defining a probability space using independence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A2544-4E8F-0A48-4887-1A52E214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79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C9618-FAAD-9F44-A8A0-D44751D1C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E204268-6D8A-B44D-A023-B7587F6815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000" y="1458129"/>
                <a:ext cx="10972800" cy="1446550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square" lIns="182880" tIns="182880" rIns="182880" bIns="18288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Two events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are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independent</a:t>
                </a:r>
                <a:r>
                  <a:rPr lang="en-US" sz="2800" dirty="0"/>
                  <a:t> if</a:t>
                </a:r>
              </a:p>
              <a:p>
                <a:pPr marL="0" indent="0">
                  <a:lnSpc>
                    <a:spcPct val="150000"/>
                  </a:lnSpc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ℬ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ℬ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E204268-6D8A-B44D-A023-B7587F681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458129"/>
                <a:ext cx="10972800" cy="1446550"/>
              </a:xfrm>
              <a:prstGeom prst="rect">
                <a:avLst/>
              </a:prstGeom>
              <a:blipFill>
                <a:blip r:embed="rId3"/>
                <a:stretch>
                  <a:fillRect l="-231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D8BA99-6B10-7049-B908-3466B241B3E3}"/>
                  </a:ext>
                </a:extLst>
              </p:cNvPr>
              <p:cNvSpPr txBox="1"/>
              <p:nvPr/>
            </p:nvSpPr>
            <p:spPr>
              <a:xfrm>
                <a:off x="762000" y="2971800"/>
                <a:ext cx="10972799" cy="17235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Alternatively,</a:t>
                </a:r>
                <a:endParaRPr lang="en-US" sz="28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, equivalent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ℬ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𝒜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2800" b="0" dirty="0">
                  <a:solidFill>
                    <a:srgbClr val="0070C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ℬ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, equivalent to</a:t>
                </a:r>
                <a:r>
                  <a:rPr lang="en-US" sz="2800" dirty="0">
                    <a:ea typeface="Helvetica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ℙ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𝒜</m:t>
                        </m:r>
                      </m:e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ℬ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𝒜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endParaRPr lang="en-US" sz="28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D8BA99-6B10-7049-B908-3466B241B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971800"/>
                <a:ext cx="10972799" cy="1723549"/>
              </a:xfrm>
              <a:prstGeom prst="rect">
                <a:avLst/>
              </a:prstGeom>
              <a:blipFill>
                <a:blip r:embed="rId4"/>
                <a:stretch>
                  <a:fillRect l="-2081" t="-6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2AD4CD9-2CB7-C447-A9C3-CAAE5EB4CFDB}"/>
                  </a:ext>
                </a:extLst>
              </p:cNvPr>
              <p:cNvSpPr/>
              <p:nvPr/>
            </p:nvSpPr>
            <p:spPr>
              <a:xfrm>
                <a:off x="2812868" y="4984372"/>
                <a:ext cx="8586651" cy="8309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36A18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   “The probability that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occurs after observing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𝒜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”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-- Posterior</a:t>
                </a:r>
              </a:p>
              <a:p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=  “The probability that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occurs” -- Prior 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2AD4CD9-2CB7-C447-A9C3-CAAE5EB4CF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868" y="4984372"/>
                <a:ext cx="8586651" cy="830997"/>
              </a:xfrm>
              <a:prstGeom prst="rect">
                <a:avLst/>
              </a:prstGeom>
              <a:blipFill>
                <a:blip r:embed="rId5"/>
                <a:stretch>
                  <a:fillRect l="-884" t="-4478" b="-14925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ADBD79F-6E6B-0248-B332-67370B08D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7106194" y="3779520"/>
            <a:ext cx="217715" cy="1204852"/>
          </a:xfrm>
          <a:prstGeom prst="straightConnector1">
            <a:avLst/>
          </a:prstGeom>
          <a:ln w="9525"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996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>
          <a:extLst>
            <a:ext uri="{FF2B5EF4-FFF2-40B4-BE49-F238E27FC236}">
              <a16:creationId xmlns:a16="http://schemas.microsoft.com/office/drawing/2014/main" id="{23AA6E22-5515-36BF-A454-B836C0C12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>
            <a:extLst>
              <a:ext uri="{FF2B5EF4-FFF2-40B4-BE49-F238E27FC236}">
                <a16:creationId xmlns:a16="http://schemas.microsoft.com/office/drawing/2014/main" id="{665E1B03-1DAE-7B74-D2E0-6A80F91683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28089"/>
            <a:ext cx="11360800" cy="106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Are A and B independent?</a:t>
            </a:r>
            <a:endParaRPr dirty="0"/>
          </a:p>
        </p:txBody>
      </p:sp>
      <p:sp>
        <p:nvSpPr>
          <p:cNvPr id="175" name="Google Shape;175;p25">
            <a:extLst>
              <a:ext uri="{FF2B5EF4-FFF2-40B4-BE49-F238E27FC236}">
                <a16:creationId xmlns:a16="http://schemas.microsoft.com/office/drawing/2014/main" id="{03505E14-0F80-605A-A264-187ED8692AA1}"/>
              </a:ext>
            </a:extLst>
          </p:cNvPr>
          <p:cNvSpPr txBox="1"/>
          <p:nvPr/>
        </p:nvSpPr>
        <p:spPr>
          <a:xfrm>
            <a:off x="173488" y="952858"/>
            <a:ext cx="10982800" cy="20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 dirty="0">
                <a:latin typeface="Candara" panose="020E0502030303020204" pitchFamily="34" charset="0"/>
                <a:ea typeface="Amatic SC"/>
                <a:cs typeface="Amatic SC"/>
                <a:sym typeface="Amatic SC"/>
              </a:rPr>
              <a:t>Have a Standard 52-Card Deck. Shuffle It, and draw the top 2 cards </a:t>
            </a:r>
            <a:r>
              <a:rPr lang="en" sz="3200" b="1" dirty="0">
                <a:latin typeface="Candara" panose="020E0502030303020204" pitchFamily="34" charset="0"/>
                <a:ea typeface="Amatic SC"/>
                <a:cs typeface="Amatic SC"/>
                <a:sym typeface="Amatic SC"/>
              </a:rPr>
              <a:t>in order: </a:t>
            </a:r>
          </a:p>
          <a:p>
            <a:r>
              <a:rPr lang="en" sz="3200" b="1" dirty="0">
                <a:latin typeface="Candara" panose="020E0502030303020204" pitchFamily="34" charset="0"/>
                <a:ea typeface="Amatic SC"/>
                <a:cs typeface="Amatic SC"/>
                <a:sym typeface="Amatic SC"/>
              </a:rPr>
              <a:t>Step 1: </a:t>
            </a:r>
            <a:r>
              <a:rPr lang="en" sz="3200" dirty="0">
                <a:latin typeface="Candara" panose="020E0502030303020204" pitchFamily="34" charset="0"/>
                <a:ea typeface="Amatic SC"/>
                <a:cs typeface="Amatic SC"/>
                <a:sym typeface="Amatic SC"/>
              </a:rPr>
              <a:t>Draw a uniformly random card.</a:t>
            </a:r>
          </a:p>
          <a:p>
            <a:r>
              <a:rPr lang="en" sz="3200" b="1" dirty="0">
                <a:latin typeface="Candara" panose="020E0502030303020204" pitchFamily="34" charset="0"/>
                <a:ea typeface="Amatic SC"/>
                <a:cs typeface="Amatic SC"/>
                <a:sym typeface="Amatic SC"/>
              </a:rPr>
              <a:t>Step 2: </a:t>
            </a:r>
            <a:r>
              <a:rPr lang="en" sz="3200" dirty="0">
                <a:latin typeface="Candara" panose="020E0502030303020204" pitchFamily="34" charset="0"/>
                <a:ea typeface="Amatic SC"/>
                <a:cs typeface="Amatic SC"/>
                <a:sym typeface="Amatic SC"/>
              </a:rPr>
              <a:t>Draw a uniformly random card from remaining cards.</a:t>
            </a:r>
            <a:endParaRPr sz="3200" dirty="0">
              <a:latin typeface="Candara" panose="020E0502030303020204" pitchFamily="34" charset="0"/>
              <a:ea typeface="Amatic SC"/>
              <a:cs typeface="Amatic SC"/>
              <a:sym typeface="Amatic SC"/>
            </a:endParaRPr>
          </a:p>
          <a:p>
            <a:endParaRPr lang="en-US" sz="3200" dirty="0">
              <a:latin typeface="Candara" panose="020E0502030303020204" pitchFamily="34" charset="0"/>
              <a:ea typeface="Amatic SC"/>
              <a:cs typeface="Amatic SC"/>
              <a:sym typeface="Amatic SC"/>
            </a:endParaRPr>
          </a:p>
          <a:p>
            <a:endParaRPr sz="3200" dirty="0">
              <a:latin typeface="Candara" panose="020E0502030303020204" pitchFamily="34" charset="0"/>
              <a:ea typeface="Amatic SC"/>
              <a:cs typeface="Amatic SC"/>
              <a:sym typeface="Amatic SC"/>
            </a:endParaRPr>
          </a:p>
          <a:p>
            <a:endParaRPr sz="3200" dirty="0">
              <a:latin typeface="Candara" panose="020E0502030303020204" pitchFamily="34" charset="0"/>
              <a:ea typeface="Amatic SC"/>
              <a:cs typeface="Amatic SC"/>
              <a:sym typeface="Amatic SC"/>
            </a:endParaRPr>
          </a:p>
          <a:p>
            <a:endParaRPr sz="3200" dirty="0">
              <a:latin typeface="Candara" panose="020E0502030303020204" pitchFamily="34" charset="0"/>
              <a:ea typeface="Amatic SC"/>
              <a:cs typeface="Amatic SC"/>
              <a:sym typeface="Amatic SC"/>
            </a:endParaRPr>
          </a:p>
        </p:txBody>
      </p:sp>
      <p:pic>
        <p:nvPicPr>
          <p:cNvPr id="178" name="Google Shape;178;p25" descr="picture of Ace of spades">
            <a:extLst>
              <a:ext uri="{FF2B5EF4-FFF2-40B4-BE49-F238E27FC236}">
                <a16:creationId xmlns:a16="http://schemas.microsoft.com/office/drawing/2014/main" id="{6BA02449-5B53-5E44-9C41-80955791555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2275" y="3429000"/>
            <a:ext cx="1173552" cy="1607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 descr="picture of 10 of clubs">
            <a:extLst>
              <a:ext uri="{FF2B5EF4-FFF2-40B4-BE49-F238E27FC236}">
                <a16:creationId xmlns:a16="http://schemas.microsoft.com/office/drawing/2014/main" id="{6AE6A197-42CD-F865-ECE8-8D37CF8E2A9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1859" y="3429000"/>
            <a:ext cx="1149602" cy="160749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5">
            <a:extLst>
              <a:ext uri="{FF2B5EF4-FFF2-40B4-BE49-F238E27FC236}">
                <a16:creationId xmlns:a16="http://schemas.microsoft.com/office/drawing/2014/main" id="{E3AB971A-8AFF-AE9E-18BF-4600564379A4}"/>
              </a:ext>
            </a:extLst>
          </p:cNvPr>
          <p:cNvSpPr txBox="1"/>
          <p:nvPr/>
        </p:nvSpPr>
        <p:spPr>
          <a:xfrm>
            <a:off x="8037032" y="2991026"/>
            <a:ext cx="4154968" cy="1756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 b="1" dirty="0">
                <a:latin typeface="Candara" panose="020E0502030303020204" pitchFamily="34" charset="0"/>
                <a:ea typeface="Amatic SC"/>
                <a:cs typeface="Amatic SC"/>
                <a:sym typeface="Amatic SC"/>
              </a:rPr>
              <a:t>A</a:t>
            </a:r>
            <a:r>
              <a:rPr lang="en" sz="3200" dirty="0">
                <a:latin typeface="Candara" panose="020E0502030303020204" pitchFamily="34" charset="0"/>
                <a:ea typeface="Amatic SC"/>
                <a:cs typeface="Amatic SC"/>
                <a:sym typeface="Amatic SC"/>
              </a:rPr>
              <a:t>: Ace of Spades First</a:t>
            </a:r>
            <a:endParaRPr sz="3200" dirty="0">
              <a:latin typeface="Candara" panose="020E0502030303020204" pitchFamily="34" charset="0"/>
              <a:ea typeface="Amatic SC"/>
              <a:cs typeface="Amatic SC"/>
              <a:sym typeface="Amatic SC"/>
            </a:endParaRPr>
          </a:p>
          <a:p>
            <a:r>
              <a:rPr lang="en" sz="3200" b="1" dirty="0">
                <a:latin typeface="Candara" panose="020E0502030303020204" pitchFamily="34" charset="0"/>
                <a:ea typeface="Amatic SC"/>
                <a:cs typeface="Amatic SC"/>
                <a:sym typeface="Amatic SC"/>
              </a:rPr>
              <a:t>B</a:t>
            </a:r>
            <a:r>
              <a:rPr lang="en" sz="3200" dirty="0">
                <a:latin typeface="Candara" panose="020E0502030303020204" pitchFamily="34" charset="0"/>
                <a:ea typeface="Amatic SC"/>
                <a:cs typeface="Amatic SC"/>
                <a:sym typeface="Amatic SC"/>
              </a:rPr>
              <a:t>:  10 of Clubs Second</a:t>
            </a:r>
            <a:endParaRPr sz="3200" dirty="0">
              <a:latin typeface="Candara" panose="020E0502030303020204" pitchFamily="34" charset="0"/>
              <a:ea typeface="Amatic SC"/>
              <a:cs typeface="Amatic SC"/>
              <a:sym typeface="Amatic SC"/>
            </a:endParaRPr>
          </a:p>
        </p:txBody>
      </p:sp>
      <p:sp>
        <p:nvSpPr>
          <p:cNvPr id="4" name="Google Shape;179;p25">
            <a:extLst>
              <a:ext uri="{FF2B5EF4-FFF2-40B4-BE49-F238E27FC236}">
                <a16:creationId xmlns:a16="http://schemas.microsoft.com/office/drawing/2014/main" id="{5791E6DF-6446-0E66-584B-3C2C54207D09}"/>
              </a:ext>
            </a:extLst>
          </p:cNvPr>
          <p:cNvSpPr txBox="1"/>
          <p:nvPr/>
        </p:nvSpPr>
        <p:spPr>
          <a:xfrm>
            <a:off x="7863544" y="4568977"/>
            <a:ext cx="4154968" cy="1756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200" dirty="0">
                <a:latin typeface="Candara" panose="020E0502030303020204" pitchFamily="34" charset="0"/>
                <a:ea typeface="Amatic SC"/>
                <a:cs typeface="Amatic SC"/>
                <a:sym typeface="Amatic SC"/>
              </a:rPr>
              <a:t>Are the events A and B independent?</a:t>
            </a:r>
            <a:endParaRPr sz="3200" dirty="0">
              <a:latin typeface="Candara" panose="020E0502030303020204" pitchFamily="34" charset="0"/>
              <a:ea typeface="Amatic SC"/>
              <a:cs typeface="Amatic SC"/>
              <a:sym typeface="Amatic SC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A9AE310-EBA5-1844-287C-4D5586328229}"/>
                  </a:ext>
                </a:extLst>
              </p:cNvPr>
              <p:cNvSpPr/>
              <p:nvPr/>
            </p:nvSpPr>
            <p:spPr>
              <a:xfrm>
                <a:off x="173488" y="4616097"/>
                <a:ext cx="157588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C31B0D0-69AB-3F39-2717-7DA73C195B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88" y="4616097"/>
                <a:ext cx="1575881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66E7591-2B01-AEF2-4151-29DB7D6F6C6F}"/>
                  </a:ext>
                </a:extLst>
              </p:cNvPr>
              <p:cNvSpPr/>
              <p:nvPr/>
            </p:nvSpPr>
            <p:spPr>
              <a:xfrm>
                <a:off x="1594526" y="4440904"/>
                <a:ext cx="922047" cy="10527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>
                    <a:solidFill>
                      <a:srgbClr val="0070C0"/>
                    </a:solidFill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B23F8E8-5CD1-FC13-CF2E-68320AEC5C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526" y="4440904"/>
                <a:ext cx="922047" cy="1052789"/>
              </a:xfrm>
              <a:prstGeom prst="rect">
                <a:avLst/>
              </a:prstGeom>
              <a:blipFill>
                <a:blip r:embed="rId6"/>
                <a:stretch>
                  <a:fillRect l="-16216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0DFAC40-8F09-B1FA-D34B-A23E2336C6A0}"/>
                  </a:ext>
                </a:extLst>
              </p:cNvPr>
              <p:cNvSpPr/>
              <p:nvPr/>
            </p:nvSpPr>
            <p:spPr>
              <a:xfrm>
                <a:off x="173488" y="5704602"/>
                <a:ext cx="178125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9B187AE-E690-4C8A-CC4D-8CEEE527F8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88" y="5704602"/>
                <a:ext cx="1781257" cy="830997"/>
              </a:xfrm>
              <a:prstGeom prst="rect">
                <a:avLst/>
              </a:prstGeom>
              <a:blipFill>
                <a:blip r:embed="rId7"/>
                <a:stretch>
                  <a:fillRect r="-2817"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5524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D3BEE1-0CED-65D2-6861-B1CB4A1A1963}"/>
                  </a:ext>
                </a:extLst>
              </p:cNvPr>
              <p:cNvSpPr txBox="1"/>
              <p:nvPr/>
            </p:nvSpPr>
            <p:spPr>
              <a:xfrm>
                <a:off x="6843713" y="472643"/>
                <a:ext cx="487872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ea typeface="Helvetica" charset="0"/>
                    <a:cs typeface="Helvetica" charset="0"/>
                  </a:rPr>
                  <a:t>https://</a:t>
                </a:r>
                <a:r>
                  <a:rPr lang="en-US" sz="2000" dirty="0" err="1">
                    <a:ea typeface="Helvetica" charset="0"/>
                    <a:cs typeface="Helvetica" charset="0"/>
                  </a:rPr>
                  <a:t>pollev.com</a:t>
                </a:r>
                <a:r>
                  <a:rPr lang="en-US" sz="2000" dirty="0">
                    <a:ea typeface="Helvetica" charset="0"/>
                    <a:cs typeface="Helvetica" charset="0"/>
                  </a:rPr>
                  <a:t>/ annakarlin185</a:t>
                </a:r>
              </a:p>
              <a:p>
                <a:pPr algn="l"/>
                <a:endParaRPr lang="en-US" sz="20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r>
                  <a:rPr lang="en-US" sz="2000" b="1" dirty="0" err="1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Pr</a:t>
                </a:r>
                <a:r>
                  <a:rPr lang="en-US" sz="2000" b="1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𝟐</m:t>
                    </m:r>
                    <m:r>
                      <a:rPr lang="en-US" sz="2000" b="1" i="1" baseline="300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𝒏𝒅</m:t>
                    </m:r>
                    <m:r>
                      <a:rPr lang="en-US" sz="2000" b="1" i="1" baseline="300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 </m:t>
                    </m:r>
                    <m:r>
                      <a:rPr lang="en-US" sz="20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𝐜𝐚𝐫𝐝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𝟏𝟎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 </m:t>
                    </m:r>
                    <m:r>
                      <a:rPr lang="en-US" sz="20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𝐜𝐥𝐮𝐛𝐬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 </m:t>
                    </m:r>
                    <m:d>
                      <m:dPr>
                        <m:begChr m:val="|"/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𝟏</m:t>
                        </m:r>
                        <m:r>
                          <a:rPr lang="en-US" sz="2000" b="1" i="1" baseline="300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𝒔𝒕</m:t>
                        </m:r>
                        <m:r>
                          <a:rPr lang="en-US" sz="2000" b="1" i="1" baseline="300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𝒄𝒂𝒓𝒅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 = 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𝑿</m:t>
                        </m:r>
                      </m:e>
                    </m:d>
                  </m:oMath>
                </a14:m>
                <a:endParaRPr lang="en-US" sz="2000" b="1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endParaRPr lang="en-US" sz="2000" b="1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457200" indent="-457200" algn="l">
                  <a:buAutoNum type="alphaUcParenR"/>
                </a:pPr>
                <a:r>
                  <a:rPr lang="en-US" sz="20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1/52</a:t>
                </a:r>
              </a:p>
              <a:p>
                <a:pPr marL="457200" indent="-457200" algn="l">
                  <a:buAutoNum type="alphaUcParenR"/>
                </a:pPr>
                <a:r>
                  <a:rPr lang="en-US" sz="20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1/51</a:t>
                </a:r>
              </a:p>
              <a:p>
                <a:pPr marL="457200" indent="-457200">
                  <a:buFontTx/>
                  <a:buAutoNum type="alphaUcParenR"/>
                </a:pPr>
                <a:r>
                  <a:rPr lang="en-US" sz="20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Depends on X</a:t>
                </a:r>
                <a:endParaRPr lang="en-US" sz="2000" baseline="3000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457200" indent="-457200">
                  <a:buAutoNum type="alphaUcParenR"/>
                </a:pPr>
                <a:r>
                  <a:rPr lang="en-US" sz="20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(1/52) x (1/51)</a:t>
                </a:r>
                <a:r>
                  <a:rPr lang="en-US" sz="20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      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D3BEE1-0CED-65D2-6861-B1CB4A1A1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713" y="472643"/>
                <a:ext cx="4878720" cy="2554545"/>
              </a:xfrm>
              <a:prstGeom prst="rect">
                <a:avLst/>
              </a:prstGeom>
              <a:blipFill>
                <a:blip r:embed="rId2"/>
                <a:stretch>
                  <a:fillRect l="-1558" t="-1485" b="-3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1EC166F5-967F-2EB7-8F4E-A3430FB0B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</a:t>
            </a:r>
          </a:p>
        </p:txBody>
      </p:sp>
    </p:spTree>
    <p:extLst>
      <p:ext uri="{BB962C8B-B14F-4D97-AF65-F5344CB8AC3E}">
        <p14:creationId xmlns:p14="http://schemas.microsoft.com/office/powerpoint/2010/main" val="154361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A71A6-81DC-E54B-515E-CF8959CD1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9BF05-8112-A29A-4A96-1B13F9512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5A334-8BB7-7756-9E9B-29E3F311F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Recap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Monty Hall Problem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Conditional Probability Defines Probability Space</a:t>
            </a:r>
          </a:p>
          <a:p>
            <a:r>
              <a:rPr lang="en-US" dirty="0">
                <a:solidFill>
                  <a:srgbClr val="0070C0"/>
                </a:solidFill>
              </a:rPr>
              <a:t>More on independence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Example using Law of Total Probability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Independence of many events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Independence not always obvious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Defining a probability space using independence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608DF0-A10C-4E53-0F19-F6AFCF924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80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B4ED8-1A1F-BDE9-9DD8-E17362870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51A3B-0F89-00CB-B76C-D3CB19478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- 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3CAB8D-25C8-E5F7-39DE-2740E36E71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5617" y="5224378"/>
                <a:ext cx="10972800" cy="122943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highlight>
                      <a:srgbClr val="FFFF00"/>
                    </a:highlight>
                  </a:rPr>
                  <a:t>If the probability space is uniform</a:t>
                </a:r>
                <a:r>
                  <a:rPr lang="en-US" dirty="0"/>
                  <a:t>, then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b="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3CAB8D-25C8-E5F7-39DE-2740E36E71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5617" y="5224378"/>
                <a:ext cx="10972800" cy="1229432"/>
              </a:xfrm>
              <a:blipFill>
                <a:blip r:embed="rId3"/>
                <a:stretch>
                  <a:fillRect l="-1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A462453-AB44-1C6C-CC5D-0779C5486C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152940"/>
                <a:ext cx="10972800" cy="2128211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The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conditional probability</a:t>
                </a:r>
                <a:r>
                  <a:rPr lang="en-US" sz="2800" dirty="0"/>
                  <a:t> of event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u="sng" dirty="0"/>
                  <a:t>given</a:t>
                </a:r>
                <a:r>
                  <a:rPr lang="en-US" sz="2800" dirty="0"/>
                  <a:t> an event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800" dirty="0"/>
                  <a:t>happened (assuming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800" dirty="0"/>
                  <a:t>)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e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298E9D1-4CAB-8BE3-74BC-EE1571DB0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52940"/>
                <a:ext cx="10972800" cy="2128211"/>
              </a:xfrm>
              <a:prstGeom prst="rect">
                <a:avLst/>
              </a:prstGeom>
              <a:blipFill>
                <a:blip r:embed="rId4"/>
                <a:stretch>
                  <a:fillRect l="-231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669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C9618-FAAD-9F44-A8A0-D44751D1C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Events – Mutual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E204268-6D8A-B44D-A023-B7587F6815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000" y="1458129"/>
                <a:ext cx="10972800" cy="2380139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square" lIns="182880" tIns="182880" rIns="182880" bIns="18288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are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mutually independent</a:t>
                </a:r>
                <a:r>
                  <a:rPr lang="en-US" sz="2800" dirty="0"/>
                  <a:t> if for every non-empty subset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⊆{1,…,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, we have</a:t>
                </a:r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⋂"/>
                              <m:supHide m:val="on"/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E204268-6D8A-B44D-A023-B7587F681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458129"/>
                <a:ext cx="10972800" cy="2380139"/>
              </a:xfrm>
              <a:prstGeom prst="rect">
                <a:avLst/>
              </a:prstGeom>
              <a:blipFill>
                <a:blip r:embed="rId2"/>
                <a:stretch>
                  <a:fillRect l="-231" t="-17989" b="-82540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4816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FD372-78AC-3EEE-BA53-76743CBEF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3E4A9-3905-DC70-9B5A-A4510947C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Events – Mutual Independence - corollary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F6BB13C-0C99-59A9-8FAA-CBD41036D7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000" y="1458129"/>
                <a:ext cx="10972800" cy="2863989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square" lIns="182880" tIns="182880" rIns="182880" bIns="18288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if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are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mutually independent</a:t>
                </a:r>
                <a:r>
                  <a:rPr lang="en-US" sz="2800" dirty="0"/>
                  <a:t>  then for any choice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sty m:val="p"/>
                      </m:rPr>
                      <a:rPr lang="en-US" sz="2800" b="0" i="1" baseline="300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},    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1..</m:t>
                    </m:r>
                    <m:r>
                      <m:rPr>
                        <m:sty m:val="p"/>
                      </m:rP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2800" dirty="0"/>
                  <a:t>  and every non-empty subset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⊆{1,…,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,   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⋂"/>
                              <m:supHide m:val="on"/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F6BB13C-0C99-59A9-8FAA-CBD41036D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458129"/>
                <a:ext cx="10972800" cy="2863989"/>
              </a:xfrm>
              <a:prstGeom prst="rect">
                <a:avLst/>
              </a:prstGeom>
              <a:blipFill>
                <a:blip r:embed="rId2"/>
                <a:stretch>
                  <a:fillRect l="-231" t="-441" b="-66520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8267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B40F6-907C-008B-7D25-BAD4D8CCD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214536-75EE-7D5C-2AA3-43F782A10E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3033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D43D6C7-E5D0-E8FC-8332-05A38ABA71B3}"/>
                  </a:ext>
                </a:extLst>
              </p:cNvPr>
              <p:cNvSpPr/>
              <p:nvPr/>
            </p:nvSpPr>
            <p:spPr>
              <a:xfrm>
                <a:off x="217184" y="1139087"/>
                <a:ext cx="10641631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You are routing a packet from the source to the destination.   </a:t>
                </a: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But each of the 16 edges in the network works with probability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independently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D43D6C7-E5D0-E8FC-8332-05A38ABA71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84" y="1139087"/>
                <a:ext cx="10641631" cy="1200329"/>
              </a:xfrm>
              <a:prstGeom prst="rect">
                <a:avLst/>
              </a:prstGeom>
              <a:blipFill>
                <a:blip r:embed="rId3"/>
                <a:stretch>
                  <a:fillRect l="-955" t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Picture of a source, a destination and 8 disjoint routes from the source to the destination.">
            <a:extLst>
              <a:ext uri="{FF2B5EF4-FFF2-40B4-BE49-F238E27FC236}">
                <a16:creationId xmlns:a16="http://schemas.microsoft.com/office/drawing/2014/main" id="{5E57200F-7051-4CFF-331E-942812F59A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215" y="2302075"/>
            <a:ext cx="4719369" cy="22538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769F85-FAAA-A5C0-7FAD-62DE4D4D311A}"/>
              </a:ext>
            </a:extLst>
          </p:cNvPr>
          <p:cNvSpPr txBox="1"/>
          <p:nvPr/>
        </p:nvSpPr>
        <p:spPr>
          <a:xfrm>
            <a:off x="4822012" y="2182806"/>
            <a:ext cx="901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s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594073-5B6E-0607-0AD4-93408FCEF82B}"/>
              </a:ext>
            </a:extLst>
          </p:cNvPr>
          <p:cNvSpPr txBox="1"/>
          <p:nvPr/>
        </p:nvSpPr>
        <p:spPr>
          <a:xfrm>
            <a:off x="4586628" y="4094259"/>
            <a:ext cx="901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d =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482CEB-A780-0BA4-7635-045E70854C82}"/>
              </a:ext>
            </a:extLst>
          </p:cNvPr>
          <p:cNvSpPr/>
          <p:nvPr/>
        </p:nvSpPr>
        <p:spPr>
          <a:xfrm>
            <a:off x="569843" y="4675193"/>
            <a:ext cx="8935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ndara" panose="020E0502030303020204" pitchFamily="34" charset="0"/>
              </a:rPr>
              <a:t>Q</a:t>
            </a:r>
            <a:r>
              <a:rPr lang="en-US" sz="2400" dirty="0">
                <a:latin typeface="Candara" panose="020E0502030303020204" pitchFamily="34" charset="0"/>
              </a:rPr>
              <a:t>:  </a:t>
            </a:r>
            <a:r>
              <a:rPr lang="en-US" sz="2400" dirty="0" err="1">
                <a:latin typeface="Candara" panose="020E0502030303020204" pitchFamily="34" charset="0"/>
              </a:rPr>
              <a:t>Pr</a:t>
            </a:r>
            <a:r>
              <a:rPr lang="en-US" sz="2400" dirty="0">
                <a:latin typeface="Candara" panose="020E0502030303020204" pitchFamily="34" charset="0"/>
              </a:rPr>
              <a:t>(edge (s,3) works, edge (5,d) works, edge (s,7) doesn’t work)?</a:t>
            </a:r>
          </a:p>
        </p:txBody>
      </p:sp>
    </p:spTree>
    <p:extLst>
      <p:ext uri="{BB962C8B-B14F-4D97-AF65-F5344CB8AC3E}">
        <p14:creationId xmlns:p14="http://schemas.microsoft.com/office/powerpoint/2010/main" val="1750527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63033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An example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80CD938-9608-4748-997D-410346926265}"/>
                  </a:ext>
                </a:extLst>
              </p:cNvPr>
              <p:cNvSpPr/>
              <p:nvPr/>
            </p:nvSpPr>
            <p:spPr>
              <a:xfrm>
                <a:off x="217184" y="1139087"/>
                <a:ext cx="10641631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You are routing a packet from the source to the destination.   </a:t>
                </a: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But each of the 16 edges in the network works with probability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independently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80CD938-9608-4748-997D-4103469262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84" y="1139087"/>
                <a:ext cx="10641631" cy="1200329"/>
              </a:xfrm>
              <a:prstGeom prst="rect">
                <a:avLst/>
              </a:prstGeom>
              <a:blipFill>
                <a:blip r:embed="rId2"/>
                <a:stretch>
                  <a:fillRect l="-955" t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Picture of a source, a destination and 8 disjoint routes from the source to the destination.">
            <a:extLst>
              <a:ext uri="{FF2B5EF4-FFF2-40B4-BE49-F238E27FC236}">
                <a16:creationId xmlns:a16="http://schemas.microsoft.com/office/drawing/2014/main" id="{56F101F9-4073-4FDD-BAFD-5C0E9502DA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215" y="2302075"/>
            <a:ext cx="4719369" cy="22538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20F646-E015-45C9-84A0-50DD6115D774}"/>
              </a:ext>
            </a:extLst>
          </p:cNvPr>
          <p:cNvSpPr/>
          <p:nvPr/>
        </p:nvSpPr>
        <p:spPr>
          <a:xfrm>
            <a:off x="217184" y="6109917"/>
            <a:ext cx="11758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ndara" panose="020E0502030303020204" pitchFamily="34" charset="0"/>
              </a:rPr>
              <a:t>Q</a:t>
            </a:r>
            <a:r>
              <a:rPr lang="en-US" sz="2400" dirty="0">
                <a:latin typeface="Candara" panose="020E0502030303020204" pitchFamily="34" charset="0"/>
              </a:rPr>
              <a:t>: What is the probability that you can get the packet from the source to the destination?</a:t>
            </a:r>
          </a:p>
        </p:txBody>
      </p:sp>
    </p:spTree>
    <p:extLst>
      <p:ext uri="{BB962C8B-B14F-4D97-AF65-F5344CB8AC3E}">
        <p14:creationId xmlns:p14="http://schemas.microsoft.com/office/powerpoint/2010/main" val="2171246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FA245-188B-C55A-981D-D944E08C1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E4C205-2206-8D5F-A5DE-CC57F275B3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Let’s break it down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6D0AFF3-1EC1-EA09-8A41-321C91D9E592}"/>
                  </a:ext>
                </a:extLst>
              </p:cNvPr>
              <p:cNvSpPr/>
              <p:nvPr/>
            </p:nvSpPr>
            <p:spPr>
              <a:xfrm>
                <a:off x="208884" y="958518"/>
                <a:ext cx="8393416" cy="1576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Each edge works with probability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independently of other edges. There are 8 paths.  </a:t>
                </a: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denote the event that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path is usable (not broken).</a:t>
                </a: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6D0AFF3-1EC1-EA09-8A41-321C91D9E5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84" y="958518"/>
                <a:ext cx="8393416" cy="1576201"/>
              </a:xfrm>
              <a:prstGeom prst="rect">
                <a:avLst/>
              </a:prstGeom>
              <a:blipFill>
                <a:blip r:embed="rId3"/>
                <a:stretch>
                  <a:fillRect l="-1057" t="-2400" r="-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Picture of a source, a destination and 8 disjoint routes from the source to the destination.">
            <a:extLst>
              <a:ext uri="{FF2B5EF4-FFF2-40B4-BE49-F238E27FC236}">
                <a16:creationId xmlns:a16="http://schemas.microsoft.com/office/drawing/2014/main" id="{07E14572-CD79-54E8-A4A0-916365D3A9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447" y="1312873"/>
            <a:ext cx="4719369" cy="2253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95B5FFF-CE32-977A-EDF7-683364AE2FE8}"/>
                  </a:ext>
                </a:extLst>
              </p:cNvPr>
              <p:cNvSpPr/>
              <p:nvPr/>
            </p:nvSpPr>
            <p:spPr>
              <a:xfrm>
                <a:off x="208884" y="2303887"/>
                <a:ext cx="26378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latin typeface="Candara" panose="020E0502030303020204" pitchFamily="34" charset="0"/>
                  </a:rPr>
                  <a:t>Q1</a:t>
                </a:r>
                <a:r>
                  <a:rPr lang="en-US" sz="2400" dirty="0">
                    <a:latin typeface="Candara" panose="020E0502030303020204" pitchFamily="34" charset="0"/>
                  </a:rPr>
                  <a:t>: 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95B5FFF-CE32-977A-EDF7-683364AE2F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84" y="2303887"/>
                <a:ext cx="2637838" cy="461665"/>
              </a:xfrm>
              <a:prstGeom prst="rect">
                <a:avLst/>
              </a:prstGeom>
              <a:blipFill>
                <a:blip r:embed="rId5"/>
                <a:stretch>
                  <a:fillRect l="-334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F785E7C-10D5-2CFB-AF85-37A7AFE8E960}"/>
                  </a:ext>
                </a:extLst>
              </p:cNvPr>
              <p:cNvSpPr/>
              <p:nvPr/>
            </p:nvSpPr>
            <p:spPr>
              <a:xfrm>
                <a:off x="3234148" y="2310957"/>
                <a:ext cx="26378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latin typeface="Candara" panose="020E0502030303020204" pitchFamily="34" charset="0"/>
                  </a:rPr>
                  <a:t>Q2</a:t>
                </a:r>
                <a:r>
                  <a:rPr lang="en-US" sz="2400" dirty="0">
                    <a:latin typeface="Candara" panose="020E0502030303020204" pitchFamily="34" charset="0"/>
                  </a:rPr>
                  <a:t>: 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F785E7C-10D5-2CFB-AF85-37A7AFE8E9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48" y="2310957"/>
                <a:ext cx="2637838" cy="461665"/>
              </a:xfrm>
              <a:prstGeom prst="rect">
                <a:avLst/>
              </a:prstGeom>
              <a:blipFill>
                <a:blip r:embed="rId6"/>
                <a:stretch>
                  <a:fillRect l="-3349" t="-526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9577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More calculations</a:t>
            </a:r>
          </a:p>
        </p:txBody>
      </p:sp>
      <p:pic>
        <p:nvPicPr>
          <p:cNvPr id="17" name="Picture 16" descr="Picture of a source, a destination and 8 disjoint routes from the source to the destination.">
            <a:extLst>
              <a:ext uri="{FF2B5EF4-FFF2-40B4-BE49-F238E27FC236}">
                <a16:creationId xmlns:a16="http://schemas.microsoft.com/office/drawing/2014/main" id="{56F101F9-4073-4FDD-BAFD-5C0E9502DA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447" y="1312873"/>
            <a:ext cx="4719369" cy="2253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6D5ADFC-CD55-8536-722E-6D01D56DE5B5}"/>
                  </a:ext>
                </a:extLst>
              </p:cNvPr>
              <p:cNvSpPr/>
              <p:nvPr/>
            </p:nvSpPr>
            <p:spPr>
              <a:xfrm>
                <a:off x="208884" y="958518"/>
                <a:ext cx="8393416" cy="1576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Each edge works with probability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independently of other edges. There are 8 paths.  </a:t>
                </a: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denote the event that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path is usable (not broken).</a:t>
                </a: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6D5ADFC-CD55-8536-722E-6D01D56DE5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84" y="958518"/>
                <a:ext cx="8393416" cy="1576201"/>
              </a:xfrm>
              <a:prstGeom prst="rect">
                <a:avLst/>
              </a:prstGeom>
              <a:blipFill>
                <a:blip r:embed="rId4"/>
                <a:stretch>
                  <a:fillRect l="-1057" t="-2400" r="-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BEE7754-2BC6-4BF8-A8DC-363B6C1E08BE}"/>
                  </a:ext>
                </a:extLst>
              </p:cNvPr>
              <p:cNvSpPr/>
              <p:nvPr/>
            </p:nvSpPr>
            <p:spPr>
              <a:xfrm>
                <a:off x="208884" y="2303887"/>
                <a:ext cx="16979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BEE7754-2BC6-4BF8-A8DC-363B6C1E08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84" y="2303887"/>
                <a:ext cx="1697901" cy="461665"/>
              </a:xfrm>
              <a:prstGeom prst="rect">
                <a:avLst/>
              </a:prstGeom>
              <a:blipFill>
                <a:blip r:embed="rId5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889BFE1-9808-9061-754A-8E80474489DC}"/>
                  </a:ext>
                </a:extLst>
              </p:cNvPr>
              <p:cNvSpPr/>
              <p:nvPr/>
            </p:nvSpPr>
            <p:spPr>
              <a:xfrm>
                <a:off x="3234148" y="2310957"/>
                <a:ext cx="22338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889BFE1-9808-9061-754A-8E8047448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48" y="2310957"/>
                <a:ext cx="2233881" cy="461665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DB1673C-A316-4C74-961C-9FBFA91BFFFF}"/>
                  </a:ext>
                </a:extLst>
              </p:cNvPr>
              <p:cNvSpPr/>
              <p:nvPr/>
            </p:nvSpPr>
            <p:spPr>
              <a:xfrm>
                <a:off x="217184" y="2924487"/>
                <a:ext cx="6379823" cy="462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Can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get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from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source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to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destination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DB1673C-A316-4C74-961C-9FBFA91BFF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84" y="2924487"/>
                <a:ext cx="6379823" cy="462499"/>
              </a:xfrm>
              <a:prstGeom prst="rect">
                <a:avLst/>
              </a:prstGeom>
              <a:blipFill>
                <a:blip r:embed="rId7"/>
                <a:stretch>
                  <a:fillRect l="-1590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73E5D3B-C0BF-48AE-8B89-90E27A795723}"/>
                  </a:ext>
                </a:extLst>
              </p:cNvPr>
              <p:cNvSpPr/>
              <p:nvPr/>
            </p:nvSpPr>
            <p:spPr>
              <a:xfrm>
                <a:off x="95693" y="3600495"/>
                <a:ext cx="5533951" cy="462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Can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get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from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source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to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destination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73E5D3B-C0BF-48AE-8B89-90E27A7957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3" y="3600495"/>
                <a:ext cx="5533951" cy="462499"/>
              </a:xfrm>
              <a:prstGeom prst="rect">
                <a:avLst/>
              </a:prstGeom>
              <a:blipFill>
                <a:blip r:embed="rId8"/>
                <a:stretch>
                  <a:fillRect t="-7895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0264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6DFA2-26C3-72F9-8C78-BE031F48E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E1EE407-1C8E-4B5D-A987-2AA65D295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8885" y="3566722"/>
            <a:ext cx="9083972" cy="27896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F2CA34-6D2A-F862-A623-8A5EE308C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Answer</a:t>
            </a:r>
          </a:p>
        </p:txBody>
      </p:sp>
      <p:pic>
        <p:nvPicPr>
          <p:cNvPr id="17" name="Picture 16" descr="Picture of a source, a destination and 8 disjoint routes from the source to the destination.">
            <a:extLst>
              <a:ext uri="{FF2B5EF4-FFF2-40B4-BE49-F238E27FC236}">
                <a16:creationId xmlns:a16="http://schemas.microsoft.com/office/drawing/2014/main" id="{FECDEA57-EB05-5B6A-531A-08BF8898B7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447" y="1312873"/>
            <a:ext cx="4719369" cy="2253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91E4C0D-FF25-AD98-99FA-17F4C668F098}"/>
                  </a:ext>
                </a:extLst>
              </p:cNvPr>
              <p:cNvSpPr/>
              <p:nvPr/>
            </p:nvSpPr>
            <p:spPr>
              <a:xfrm>
                <a:off x="208884" y="958518"/>
                <a:ext cx="8393416" cy="1576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Each edge works with probability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independently of other edges. There are 8 paths.  </a:t>
                </a: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denote the event that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path is usable (not broken).</a:t>
                </a: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91E4C0D-FF25-AD98-99FA-17F4C668F0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84" y="958518"/>
                <a:ext cx="8393416" cy="1576201"/>
              </a:xfrm>
              <a:prstGeom prst="rect">
                <a:avLst/>
              </a:prstGeom>
              <a:blipFill>
                <a:blip r:embed="rId4"/>
                <a:stretch>
                  <a:fillRect l="-1057" t="-2400" r="-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A658D1D-74A1-F2DE-B77C-E60DBA187F11}"/>
                  </a:ext>
                </a:extLst>
              </p:cNvPr>
              <p:cNvSpPr/>
              <p:nvPr/>
            </p:nvSpPr>
            <p:spPr>
              <a:xfrm>
                <a:off x="208884" y="2303887"/>
                <a:ext cx="16979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A658D1D-74A1-F2DE-B77C-E60DBA187F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84" y="2303887"/>
                <a:ext cx="1697901" cy="461665"/>
              </a:xfrm>
              <a:prstGeom prst="rect">
                <a:avLst/>
              </a:prstGeom>
              <a:blipFill>
                <a:blip r:embed="rId5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ECEDDC9-723F-E08A-A131-ECEC9AA7AFE8}"/>
                  </a:ext>
                </a:extLst>
              </p:cNvPr>
              <p:cNvSpPr/>
              <p:nvPr/>
            </p:nvSpPr>
            <p:spPr>
              <a:xfrm>
                <a:off x="3234148" y="2310957"/>
                <a:ext cx="22338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ECEDDC9-723F-E08A-A131-ECEC9AA7AF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48" y="2310957"/>
                <a:ext cx="2233881" cy="461665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61A583D-B092-4072-A13F-A8331CE46718}"/>
                  </a:ext>
                </a:extLst>
              </p:cNvPr>
              <p:cNvSpPr/>
              <p:nvPr/>
            </p:nvSpPr>
            <p:spPr>
              <a:xfrm>
                <a:off x="217184" y="2924487"/>
                <a:ext cx="6379823" cy="462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Can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get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from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source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to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destination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61A583D-B092-4072-A13F-A8331CE467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84" y="2924487"/>
                <a:ext cx="6379823" cy="462499"/>
              </a:xfrm>
              <a:prstGeom prst="rect">
                <a:avLst/>
              </a:prstGeom>
              <a:blipFill>
                <a:blip r:embed="rId7"/>
                <a:stretch>
                  <a:fillRect l="-1590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2362643-6CCF-EEFB-4B79-17E184A8BA1F}"/>
                  </a:ext>
                </a:extLst>
              </p:cNvPr>
              <p:cNvSpPr/>
              <p:nvPr/>
            </p:nvSpPr>
            <p:spPr>
              <a:xfrm>
                <a:off x="95693" y="3600495"/>
                <a:ext cx="9216113" cy="462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Can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get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from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source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to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destination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dirty="0">
                              <a:latin typeface="Candara" panose="020E0502030303020204" pitchFamily="34" charset="0"/>
                            </a:rPr>
                            <m:t>At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Candara" panose="020E0502030303020204" pitchFamily="34" charset="0"/>
                            </a:rPr>
                            <m:t>least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Candara" panose="020E0502030303020204" pitchFamily="34" charset="0"/>
                            </a:rPr>
                            <m:t>one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Candara" panose="020E0502030303020204" pitchFamily="34" charset="0"/>
                            </a:rPr>
                            <m:t>path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Candara" panose="020E0502030303020204" pitchFamily="34" charset="0"/>
                            </a:rPr>
                            <m:t>works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2362643-6CCF-EEFB-4B79-17E184A8BA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3" y="3600495"/>
                <a:ext cx="9216113" cy="462499"/>
              </a:xfrm>
              <a:prstGeom prst="rect">
                <a:avLst/>
              </a:prstGeom>
              <a:blipFill>
                <a:blip r:embed="rId8"/>
                <a:stretch>
                  <a:fillRect t="-7895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059D5A3-FB48-ACA8-9D65-7B8B4807F2F2}"/>
                  </a:ext>
                </a:extLst>
              </p:cNvPr>
              <p:cNvSpPr/>
              <p:nvPr/>
            </p:nvSpPr>
            <p:spPr>
              <a:xfrm>
                <a:off x="2686193" y="4269594"/>
                <a:ext cx="325268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∪⋯∪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059D5A3-FB48-ACA8-9D65-7B8B4807F2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193" y="4269594"/>
                <a:ext cx="3252685" cy="461665"/>
              </a:xfrm>
              <a:prstGeom prst="rect">
                <a:avLst/>
              </a:prstGeom>
              <a:blipFill>
                <a:blip r:embed="rId9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D119FE8-5AC5-2D82-B816-F99B646CD283}"/>
                  </a:ext>
                </a:extLst>
              </p:cNvPr>
              <p:cNvSpPr/>
              <p:nvPr/>
            </p:nvSpPr>
            <p:spPr>
              <a:xfrm>
                <a:off x="2677893" y="4968525"/>
                <a:ext cx="41591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All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paths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are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broken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D119FE8-5AC5-2D82-B816-F99B646CD2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893" y="4968525"/>
                <a:ext cx="4159152" cy="461665"/>
              </a:xfrm>
              <a:prstGeom prst="rect">
                <a:avLst/>
              </a:prstGeom>
              <a:blipFill>
                <a:blip r:embed="rId10"/>
                <a:stretch>
                  <a:fillRect t="-8108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0EA933E-796C-EBEB-A9F1-518A48D654DF}"/>
                  </a:ext>
                </a:extLst>
              </p:cNvPr>
              <p:cNvSpPr/>
              <p:nvPr/>
            </p:nvSpPr>
            <p:spPr>
              <a:xfrm>
                <a:off x="2754709" y="5696564"/>
                <a:ext cx="637552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400" b="1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⋯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=1 −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0EA933E-796C-EBEB-A9F1-518A48D654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709" y="5696564"/>
                <a:ext cx="6375528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0234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BFC09-FF53-5CA5-C37F-26BAF92C1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E796F-87A8-CC6F-5215-29C107A21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 (5)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FA9FB-D774-52F6-3D21-CF632D79F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Recap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Monty Hall Problem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Conditional Probability Defines Probability Space</a:t>
            </a:r>
          </a:p>
          <a:p>
            <a:r>
              <a:rPr lang="en-US" dirty="0">
                <a:solidFill>
                  <a:srgbClr val="0070C0"/>
                </a:solidFill>
              </a:rPr>
              <a:t>More on independence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Example using Law of Total Probability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Independence of many events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Independence not always obvious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Defining a probability space using independence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474AA-395E-43D6-2ED2-5CCF5A3B6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32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0D351-D504-0CF6-1098-91A5701AC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15393"/>
            <a:ext cx="10972800" cy="8783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Defining a probability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5E4BF0-1740-2B48-A365-A1534256A5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9953" y="2325759"/>
                <a:ext cx="10972800" cy="1692771"/>
              </a:xfrm>
            </p:spPr>
            <p:txBody>
              <a:bodyPr>
                <a:spAutoFit/>
              </a:bodyPr>
              <a:lstStyle/>
              <a:p>
                <a:pPr marL="0" indent="0">
                  <a:buNone/>
                </a:pPr>
                <a:r>
                  <a:rPr lang="en-US" dirty="0"/>
                  <a:t>Often probability space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is </a:t>
                </a:r>
                <a:r>
                  <a:rPr lang="en-US" b="1" dirty="0">
                    <a:solidFill>
                      <a:srgbClr val="C00000"/>
                    </a:solidFill>
                  </a:rPr>
                  <a:t>defined</a:t>
                </a:r>
                <a:r>
                  <a:rPr lang="en-US" dirty="0"/>
                  <a:t> using </a:t>
                </a:r>
                <a:r>
                  <a:rPr lang="en-US" sz="3200" dirty="0"/>
                  <a:t>independence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5E4BF0-1740-2B48-A365-A1534256A5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9953" y="2325759"/>
                <a:ext cx="10972800" cy="1692771"/>
              </a:xfrm>
              <a:blipFill>
                <a:blip r:embed="rId2"/>
                <a:stretch>
                  <a:fillRect l="-1387" t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4782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3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Example – Biased coin</a:t>
            </a:r>
            <a:endParaRPr dirty="0"/>
          </a:p>
          <a:p>
            <a:endParaRPr dirty="0"/>
          </a:p>
        </p:txBody>
      </p:sp>
      <p:sp>
        <p:nvSpPr>
          <p:cNvPr id="267" name="Google Shape;267;p33"/>
          <p:cNvSpPr txBox="1"/>
          <p:nvPr/>
        </p:nvSpPr>
        <p:spPr>
          <a:xfrm>
            <a:off x="415600" y="1252272"/>
            <a:ext cx="108702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800" dirty="0">
                <a:latin typeface="Candara" panose="020E0502030303020204" pitchFamily="34" charset="0"/>
                <a:ea typeface="Amatic SC"/>
                <a:cs typeface="Amatic SC"/>
                <a:sym typeface="Amatic SC"/>
              </a:rPr>
              <a:t>We have a biased coin comes up Heads with probability 2/3; Each flip is independent of all other </a:t>
            </a:r>
            <a:r>
              <a:rPr lang="en" sz="2800" dirty="0" err="1">
                <a:latin typeface="Candara" panose="020E0502030303020204" pitchFamily="34" charset="0"/>
                <a:ea typeface="Amatic SC"/>
                <a:cs typeface="Amatic SC"/>
                <a:sym typeface="Amatic SC"/>
              </a:rPr>
              <a:t>fips</a:t>
            </a:r>
            <a:r>
              <a:rPr lang="en" sz="2800" dirty="0">
                <a:latin typeface="Candara" panose="020E0502030303020204" pitchFamily="34" charset="0"/>
                <a:ea typeface="Amatic SC"/>
                <a:cs typeface="Amatic SC"/>
                <a:sym typeface="Amatic SC"/>
              </a:rPr>
              <a:t>. Suppose it is tossed 3 times.</a:t>
            </a:r>
            <a:endParaRPr sz="2800" b="1" dirty="0">
              <a:latin typeface="Candara" panose="020E0502030303020204" pitchFamily="34" charset="0"/>
              <a:ea typeface="Amatic SC"/>
              <a:cs typeface="Amatic SC"/>
              <a:sym typeface="Amatic SC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5A174A6-CA4C-F14B-A0E6-5C9710EEE0C4}"/>
                  </a:ext>
                </a:extLst>
              </p:cNvPr>
              <p:cNvSpPr/>
              <p:nvPr/>
            </p:nvSpPr>
            <p:spPr>
              <a:xfrm>
                <a:off x="550914" y="2758239"/>
                <a:ext cx="3003656" cy="670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𝐻𝐻𝐻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5A174A6-CA4C-F14B-A0E6-5C9710EEE0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14" y="2758239"/>
                <a:ext cx="3003656" cy="670761"/>
              </a:xfrm>
              <a:prstGeom prst="rect">
                <a:avLst/>
              </a:prstGeom>
              <a:blipFill>
                <a:blip r:embed="rId3"/>
                <a:stretch>
                  <a:fillRect l="-1266" b="-1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74584B5-E58C-FA46-8153-2FC17CE4356F}"/>
                  </a:ext>
                </a:extLst>
              </p:cNvPr>
              <p:cNvSpPr/>
              <p:nvPr/>
            </p:nvSpPr>
            <p:spPr>
              <a:xfrm>
                <a:off x="550914" y="3722008"/>
                <a:ext cx="3003656" cy="670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𝑇𝑇𝑇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74584B5-E58C-FA46-8153-2FC17CE435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14" y="3722008"/>
                <a:ext cx="3003656" cy="670761"/>
              </a:xfrm>
              <a:prstGeom prst="rect">
                <a:avLst/>
              </a:prstGeom>
              <a:blipFill>
                <a:blip r:embed="rId4"/>
                <a:stretch>
                  <a:fillRect l="-126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AFCB504-3D6B-574E-978D-2B20CDFBE1F0}"/>
                  </a:ext>
                </a:extLst>
              </p:cNvPr>
              <p:cNvSpPr/>
              <p:nvPr/>
            </p:nvSpPr>
            <p:spPr>
              <a:xfrm>
                <a:off x="550914" y="4689082"/>
                <a:ext cx="3003656" cy="670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𝐻𝑇𝑇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AFCB504-3D6B-574E-978D-2B20CDFBE1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14" y="4689082"/>
                <a:ext cx="3003656" cy="670761"/>
              </a:xfrm>
              <a:prstGeom prst="rect">
                <a:avLst/>
              </a:prstGeom>
              <a:blipFill>
                <a:blip r:embed="rId5"/>
                <a:stretch>
                  <a:fillRect l="-1266" b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457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83587-870A-B61A-ADB0-6BC29CBB8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859B4-9726-49B1-BFF5-1DD7950C1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- Chain Rule (general case)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856154B-495D-B0B0-C7E8-05B18F7A8819}"/>
                  </a:ext>
                </a:extLst>
              </p:cNvPr>
              <p:cNvSpPr/>
              <p:nvPr/>
            </p:nvSpPr>
            <p:spPr>
              <a:xfrm>
                <a:off x="609600" y="1173886"/>
                <a:ext cx="4150752" cy="1630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ℬ</m:t>
                          </m:r>
                        </m:e>
                        <m:e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d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ℬ</m:t>
                              </m:r>
                            </m:e>
                          </m:d>
                        </m:num>
                        <m:den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54B307B-8C40-254C-BF4F-52D45CE662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73886"/>
                <a:ext cx="4150752" cy="16303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 descr="Therefore, we can say">
            <a:extLst>
              <a:ext uri="{FF2B5EF4-FFF2-40B4-BE49-F238E27FC236}">
                <a16:creationId xmlns:a16="http://schemas.microsoft.com/office/drawing/2014/main" id="{B978F579-8271-8D6E-E48F-BC82DA151AE1}"/>
              </a:ext>
            </a:extLst>
          </p:cNvPr>
          <p:cNvSpPr/>
          <p:nvPr/>
        </p:nvSpPr>
        <p:spPr>
          <a:xfrm>
            <a:off x="5103704" y="1728146"/>
            <a:ext cx="1132115" cy="605264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9768350-BD97-3196-23D2-2A1960921498}"/>
                  </a:ext>
                </a:extLst>
              </p:cNvPr>
              <p:cNvSpPr/>
              <p:nvPr/>
            </p:nvSpPr>
            <p:spPr>
              <a:xfrm>
                <a:off x="6579171" y="1615280"/>
                <a:ext cx="500322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d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ℬ</m:t>
                          </m:r>
                        </m:e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d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ℬ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B1BC56E-E86B-0A42-9B5A-2F29171F89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171" y="1615280"/>
                <a:ext cx="5003229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DAC6C081-81BC-DFC7-6EBC-ABEA68E399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2761376"/>
                <a:ext cx="10972800" cy="2930033"/>
              </a:xfrm>
              <a:prstGeom prst="rect">
                <a:avLst/>
              </a:prstGeom>
              <a:ln>
                <a:solidFill>
                  <a:srgbClr val="036A18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036A18"/>
                    </a:solidFill>
                  </a:rPr>
                  <a:t>Theorem. (Chain Rule)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For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,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∩⋯∩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∩⋯∩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DE2E5D5A-2B8E-2E49-B32E-83048BA27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761376"/>
                <a:ext cx="10972800" cy="2930033"/>
              </a:xfrm>
              <a:prstGeom prst="rect">
                <a:avLst/>
              </a:prstGeom>
              <a:blipFill>
                <a:blip r:embed="rId5"/>
                <a:stretch>
                  <a:fillRect l="-578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oogle Shape;182;p25">
            <a:extLst>
              <a:ext uri="{FF2B5EF4-FFF2-40B4-BE49-F238E27FC236}">
                <a16:creationId xmlns:a16="http://schemas.microsoft.com/office/drawing/2014/main" id="{9ECA1870-69FE-0138-2A63-89BD9A293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553264" y="1"/>
            <a:ext cx="1638733" cy="14761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43CD4E-97BA-AAF1-FAE3-A0653399D4C3}"/>
              </a:ext>
            </a:extLst>
          </p:cNvPr>
          <p:cNvSpPr txBox="1"/>
          <p:nvPr/>
        </p:nvSpPr>
        <p:spPr>
          <a:xfrm>
            <a:off x="609600" y="5774167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An easy way to remember: We have </a:t>
            </a:r>
            <a:r>
              <a:rPr lang="en-US" sz="2400" b="0" dirty="0">
                <a:solidFill>
                  <a:srgbClr val="0070C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n</a:t>
            </a:r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 tasks and we can do them </a:t>
            </a:r>
            <a:r>
              <a:rPr lang="en-US" sz="2400" b="0" dirty="0">
                <a:solidFill>
                  <a:srgbClr val="7030A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sequentially</a:t>
            </a:r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, conditioning on the outcome of previous tasks</a:t>
            </a:r>
          </a:p>
        </p:txBody>
      </p:sp>
    </p:spTree>
    <p:extLst>
      <p:ext uri="{BB962C8B-B14F-4D97-AF65-F5344CB8AC3E}">
        <p14:creationId xmlns:p14="http://schemas.microsoft.com/office/powerpoint/2010/main" val="3477202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3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Example – Biased coin – let’s do a calculation</a:t>
            </a:r>
            <a:endParaRPr dirty="0"/>
          </a:p>
          <a:p>
            <a:endParaRPr dirty="0"/>
          </a:p>
        </p:txBody>
      </p:sp>
      <p:sp>
        <p:nvSpPr>
          <p:cNvPr id="267" name="Google Shape;267;p33"/>
          <p:cNvSpPr txBox="1"/>
          <p:nvPr/>
        </p:nvSpPr>
        <p:spPr>
          <a:xfrm>
            <a:off x="415600" y="1252272"/>
            <a:ext cx="108702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 dirty="0">
                <a:latin typeface="Candara" panose="020E0502030303020204" pitchFamily="34" charset="0"/>
                <a:ea typeface="Amatic SC"/>
                <a:cs typeface="Amatic SC"/>
                <a:sym typeface="Amatic SC"/>
              </a:rPr>
              <a:t>We have a biased coin comes up Heads with probability 2/3, independently of other flips. Suppose it is tossed 3 times.</a:t>
            </a:r>
            <a:endParaRPr sz="3200" b="1" dirty="0">
              <a:latin typeface="Candara" panose="020E0502030303020204" pitchFamily="34" charset="0"/>
              <a:ea typeface="Amatic SC"/>
              <a:cs typeface="Amatic SC"/>
              <a:sym typeface="Amatic SC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55E99F8-D085-0344-9C58-A5509BA47FD7}"/>
                  </a:ext>
                </a:extLst>
              </p:cNvPr>
              <p:cNvSpPr/>
              <p:nvPr/>
            </p:nvSpPr>
            <p:spPr>
              <a:xfrm>
                <a:off x="415600" y="2667206"/>
                <a:ext cx="4832455" cy="670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heads</m:t>
                        </m:r>
                        <m: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3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tosses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55E99F8-D085-0344-9C58-A5509BA47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00" y="2667206"/>
                <a:ext cx="4832455" cy="670761"/>
              </a:xfrm>
              <a:prstGeom prst="rect">
                <a:avLst/>
              </a:prstGeom>
              <a:blipFill>
                <a:blip r:embed="rId3"/>
                <a:stretch>
                  <a:fillRect l="-52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733A1A8-90EF-A94F-9706-ADE7B32E2DF6}"/>
              </a:ext>
            </a:extLst>
          </p:cNvPr>
          <p:cNvSpPr txBox="1"/>
          <p:nvPr/>
        </p:nvSpPr>
        <p:spPr>
          <a:xfrm>
            <a:off x="7668827" y="4021981"/>
            <a:ext cx="445186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ea typeface="Helvetica" charset="0"/>
                <a:cs typeface="Helvetica" charset="0"/>
              </a:rPr>
              <a:t>https://</a:t>
            </a:r>
            <a:r>
              <a:rPr lang="en-US" sz="2400" dirty="0" err="1">
                <a:solidFill>
                  <a:srgbClr val="0070C0"/>
                </a:solidFill>
                <a:ea typeface="Helvetica" charset="0"/>
                <a:cs typeface="Helvetica" charset="0"/>
              </a:rPr>
              <a:t>pollev.com</a:t>
            </a:r>
            <a:r>
              <a:rPr lang="en-US" sz="2400" dirty="0">
                <a:solidFill>
                  <a:srgbClr val="0070C0"/>
                </a:solidFill>
                <a:ea typeface="Helvetica" charset="0"/>
                <a:cs typeface="Helvetica" charset="0"/>
              </a:rPr>
              <a:t>/ annakarlin185</a:t>
            </a:r>
          </a:p>
          <a:p>
            <a:pPr algn="l"/>
            <a:endParaRPr lang="en-US" sz="2400" b="0" dirty="0">
              <a:latin typeface="Candara" panose="020E0502030303020204" pitchFamily="34" charset="0"/>
              <a:ea typeface="Helvetica" charset="0"/>
              <a:cs typeface="Helvetica" charset="0"/>
            </a:endParaRPr>
          </a:p>
          <a:p>
            <a:pPr algn="l"/>
            <a:endParaRPr lang="en-US" sz="2400" b="0" dirty="0">
              <a:latin typeface="Candara" panose="020E0502030303020204" pitchFamily="34" charset="0"/>
              <a:ea typeface="Helvetica" charset="0"/>
              <a:cs typeface="Helvetica" charset="0"/>
            </a:endParaRPr>
          </a:p>
          <a:p>
            <a:pPr marL="457200" indent="-457200" algn="l">
              <a:buAutoNum type="alphaUcParenR"/>
            </a:pPr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(2/3)</a:t>
            </a:r>
            <a:r>
              <a:rPr lang="en-US" sz="2400" b="0" baseline="30000" dirty="0">
                <a:latin typeface="Candara" panose="020E0502030303020204" pitchFamily="34" charset="0"/>
                <a:ea typeface="Helvetica" charset="0"/>
                <a:cs typeface="Helvetica" charset="0"/>
              </a:rPr>
              <a:t>2</a:t>
            </a:r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 1/3 </a:t>
            </a:r>
          </a:p>
          <a:p>
            <a:pPr marL="457200" indent="-457200" algn="l">
              <a:buAutoNum type="alphaUcParenR"/>
            </a:pP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2/3</a:t>
            </a:r>
          </a:p>
          <a:p>
            <a:pPr marL="457200" indent="-457200">
              <a:buFontTx/>
              <a:buAutoNum type="alphaUcParenR"/>
            </a:pP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3 (2/3)</a:t>
            </a:r>
            <a:r>
              <a:rPr lang="en-US" sz="2400" baseline="30000" dirty="0">
                <a:latin typeface="Candara" panose="020E0502030303020204" pitchFamily="34" charset="0"/>
                <a:ea typeface="Helvetica" charset="0"/>
                <a:cs typeface="Helvetica" charset="0"/>
              </a:rPr>
              <a:t>2</a:t>
            </a: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 1/3 </a:t>
            </a:r>
          </a:p>
          <a:p>
            <a:pPr marL="457200" indent="-457200">
              <a:buAutoNum type="alphaUcParenR"/>
            </a:pP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 (1/3)</a:t>
            </a:r>
            <a:r>
              <a:rPr lang="en-US" sz="2400" baseline="30000" dirty="0">
                <a:latin typeface="Candara" panose="020E0502030303020204" pitchFamily="34" charset="0"/>
                <a:ea typeface="Helvetica" charset="0"/>
                <a:cs typeface="Helvetica" charset="0"/>
              </a:rPr>
              <a:t>2</a:t>
            </a:r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9484450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EB9DF-2CD6-694B-BC41-9CBCD6105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as an assumption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7AA6FAA-E78C-A346-808F-A75EDB48D49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People often assume it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without justification.</a:t>
                </a:r>
              </a:p>
              <a:p>
                <a:r>
                  <a:rPr lang="en-US" sz="2400" dirty="0"/>
                  <a:t>Example: A sky diver has two chutes</a:t>
                </a:r>
              </a:p>
              <a:p>
                <a:endParaRPr lang="en-US" sz="2400" b="1" dirty="0">
                  <a:solidFill>
                    <a:srgbClr val="C00000"/>
                  </a:solidFill>
                </a:endParaRPr>
              </a:p>
              <a:p>
                <a:endParaRPr lang="en-US" sz="2400" b="1" dirty="0">
                  <a:solidFill>
                    <a:srgbClr val="C00000"/>
                  </a:solidFill>
                </a:endParaRPr>
              </a:p>
              <a:p>
                <a:endParaRPr lang="en-US" sz="2400" b="1" dirty="0">
                  <a:solidFill>
                    <a:srgbClr val="C00000"/>
                  </a:solidFill>
                </a:endParaRPr>
              </a:p>
              <a:p>
                <a:endParaRPr lang="en-US" sz="2400" dirty="0"/>
              </a:p>
              <a:p>
                <a:r>
                  <a:rPr lang="en-US" sz="2400" dirty="0"/>
                  <a:t>What is the chance that at least one opens assuming independence?</a:t>
                </a:r>
              </a:p>
              <a:p>
                <a:endParaRPr lang="en-US" sz="2400" b="1" dirty="0">
                  <a:solidFill>
                    <a:srgbClr val="C00000"/>
                  </a:solidFill>
                </a:endParaRPr>
              </a:p>
              <a:p>
                <a:endParaRPr lang="en-US" sz="2400" b="1" dirty="0">
                  <a:solidFill>
                    <a:srgbClr val="C00000"/>
                  </a:solidFill>
                </a:endParaRPr>
              </a:p>
              <a:p>
                <a:pPr marL="1523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1 − 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</m:fName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</m:e>
                      </m:func>
                      <m:func>
                        <m:func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1− 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0.02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⋅0.1 =0.998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  <a:p>
                <a:endParaRPr lang="en-US" sz="2400" b="1" dirty="0">
                  <a:solidFill>
                    <a:srgbClr val="C00000"/>
                  </a:solidFill>
                </a:endParaRPr>
              </a:p>
              <a:p>
                <a:pPr marL="152396" indent="0">
                  <a:buNone/>
                </a:pPr>
                <a:r>
                  <a:rPr lang="en-US" sz="2400" dirty="0"/>
                  <a:t>But assuming independence doesn’t justify the assumption! Both chutes could fail because of the same rare event e.g., freezing rain.</a:t>
                </a:r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7AA6FAA-E78C-A346-808F-A75EDB48D4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t="-285" b="-13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EFC8C-29A9-1444-831B-85DFE8B71E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31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DB72645-8636-FE42-A355-9550365C6943}"/>
                  </a:ext>
                </a:extLst>
              </p:cNvPr>
              <p:cNvSpPr/>
              <p:nvPr/>
            </p:nvSpPr>
            <p:spPr>
              <a:xfrm>
                <a:off x="1322231" y="2598003"/>
                <a:ext cx="954753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: event that the main chute doesn’t open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               </m:t>
                    </m:r>
                    <m:func>
                      <m:func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ℙ</m:t>
                        </m:r>
                      </m:fName>
                      <m:e>
                        <m:d>
                          <m:dPr>
                            <m:ctrlP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=0.02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: event that the backup doesn’t open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                        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ℙ</m:t>
                        </m:r>
                      </m:fName>
                      <m:e>
                        <m:d>
                          <m:dPr>
                            <m:ctrlP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DB72645-8636-FE42-A355-9550365C6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231" y="2598003"/>
                <a:ext cx="9547538" cy="830997"/>
              </a:xfrm>
              <a:prstGeom prst="rect">
                <a:avLst/>
              </a:prstGeom>
              <a:blipFill>
                <a:blip r:embed="rId3"/>
                <a:stretch>
                  <a:fillRect l="-133" t="-4478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28192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90922-81A1-1CAE-424E-84F752B05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D4338-79BD-631F-4232-E4CDCDE1B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 (6)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D2CB8-D342-3786-B9AA-4A7BB64DE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Recap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Monty Hall Problem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Conditional Probability Defines Probability Space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More on Independence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Conditional independence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78E92-A26D-5778-3A6E-C99A1073B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267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C9618-FAAD-9F44-A8A0-D44751D1C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D6094053-2720-3347-B8D5-B93D65C195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2182" y="999095"/>
                <a:ext cx="10972800" cy="1231106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square" lIns="182880" tIns="182880" rIns="182880" bIns="18288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Two events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are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independent</a:t>
                </a:r>
                <a:r>
                  <a:rPr lang="en-US" sz="2800" dirty="0"/>
                  <a:t> conditioned on</a:t>
                </a:r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if</a:t>
                </a:r>
                <a:r>
                  <a:rPr lang="en-US" sz="2800" dirty="0">
                    <a:solidFill>
                      <a:srgbClr val="0070C0"/>
                    </a:solidFill>
                  </a:rPr>
                  <a:t> 			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≠0</m:t>
                    </m:r>
                    <m: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D6094053-2720-3347-B8D5-B93D65C19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82" y="999095"/>
                <a:ext cx="10972800" cy="1231106"/>
              </a:xfrm>
              <a:prstGeom prst="rect">
                <a:avLst/>
              </a:prstGeom>
              <a:blipFill>
                <a:blip r:embed="rId2"/>
                <a:stretch>
                  <a:fillRect l="-346" b="-1010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483DF8-5D48-3C4D-B1C1-A5D6243388A2}"/>
                  </a:ext>
                </a:extLst>
              </p:cNvPr>
              <p:cNvSpPr txBox="1"/>
              <p:nvPr/>
            </p:nvSpPr>
            <p:spPr>
              <a:xfrm>
                <a:off x="727385" y="2406762"/>
                <a:ext cx="10972799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, equivalent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𝐵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𝐴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2800" b="0" dirty="0">
                  <a:solidFill>
                    <a:srgbClr val="0070C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𝐵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, equivalent to</a:t>
                </a:r>
                <a:r>
                  <a:rPr lang="en-US" sz="2800" dirty="0">
                    <a:ea typeface="Helvetica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𝐴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𝐵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 | 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28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483DF8-5D48-3C4D-B1C1-A5D624338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85" y="2406762"/>
                <a:ext cx="10972799" cy="861774"/>
              </a:xfrm>
              <a:prstGeom prst="rect">
                <a:avLst/>
              </a:prstGeom>
              <a:blipFill>
                <a:blip r:embed="rId4"/>
                <a:stretch>
                  <a:fillRect l="-1850" t="-13043" b="-23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E204268-6D8A-B44D-A023-B7587F6815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8174" y="3690542"/>
                <a:ext cx="11402010" cy="284475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36A18"/>
                </a:solidFill>
                <a:prstDash val="dash"/>
              </a:ln>
            </p:spPr>
            <p:txBody>
              <a:bodyPr wrap="square" lIns="182880" tIns="182880" rIns="182880" bIns="18288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7030A0"/>
                    </a:solidFill>
                  </a:rPr>
                  <a:t>Contrast to Plain Independence. </a:t>
                </a:r>
                <a:r>
                  <a:rPr lang="en-US" sz="2800" dirty="0"/>
                  <a:t>Two events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are 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independent</a:t>
                </a:r>
                <a:r>
                  <a:rPr lang="en-US" sz="2800" dirty="0"/>
                  <a:t> if</a:t>
                </a:r>
              </a:p>
              <a:p>
                <a:pPr marL="0" indent="0">
                  <a:lnSpc>
                    <a:spcPct val="150000"/>
                  </a:lnSpc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).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lnSpc>
                    <a:spcPct val="150000"/>
                  </a:lnSpc>
                  <a:buFont typeface="Arial"/>
                  <a:buNone/>
                </a:pPr>
                <a:endParaRPr lang="en-US" sz="2800" dirty="0"/>
              </a:p>
              <a:p>
                <a:pPr marL="0" indent="0">
                  <a:lnSpc>
                    <a:spcPct val="150000"/>
                  </a:lnSpc>
                  <a:buFont typeface="Arial"/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E204268-6D8A-B44D-A023-B7587F681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74" y="3690542"/>
                <a:ext cx="11402010" cy="2844753"/>
              </a:xfrm>
              <a:prstGeom prst="rect">
                <a:avLst/>
              </a:prstGeom>
              <a:blipFill>
                <a:blip r:embed="rId5"/>
                <a:stretch>
                  <a:fillRect l="-334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37296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F1DEA-1ED9-7742-8108-7FD3FE501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90467"/>
            <a:ext cx="11116000" cy="1068000"/>
          </a:xfrm>
        </p:spPr>
        <p:txBody>
          <a:bodyPr/>
          <a:lstStyle/>
          <a:p>
            <a:r>
              <a:rPr lang="en-US" dirty="0"/>
              <a:t>Example – Tossing Coins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62D5B-D8D2-434C-BD97-BDEFB9D68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400" y="1123642"/>
            <a:ext cx="11248834" cy="1944105"/>
          </a:xfrm>
        </p:spPr>
        <p:txBody>
          <a:bodyPr/>
          <a:lstStyle/>
          <a:p>
            <a:pPr marL="152396" indent="0">
              <a:buNone/>
            </a:pPr>
            <a:r>
              <a:rPr lang="en-US" sz="2800" dirty="0"/>
              <a:t>Suppose that Coin 1 has probability of heads 0.3</a:t>
            </a:r>
          </a:p>
          <a:p>
            <a:pPr marL="152396" indent="0">
              <a:buNone/>
            </a:pPr>
            <a:r>
              <a:rPr lang="en-US" sz="2800" dirty="0"/>
              <a:t>                   and Coin 2 has probability of head 0.9. </a:t>
            </a:r>
            <a:br>
              <a:rPr lang="en-US" sz="2800" dirty="0"/>
            </a:br>
            <a:r>
              <a:rPr lang="en-US" sz="2800" dirty="0"/>
              <a:t>We choose one of the coins randomly with equal probability and flip that coin 2 times independently.  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What is the probability we get all heads?</a:t>
            </a:r>
          </a:p>
          <a:p>
            <a:pPr marL="152396" indent="0">
              <a:buNone/>
            </a:pPr>
            <a:endParaRPr lang="en-US" sz="1000" dirty="0"/>
          </a:p>
          <a:p>
            <a:pPr marL="152396" indent="0">
              <a:buNone/>
            </a:pPr>
            <a:r>
              <a:rPr lang="en-US" sz="2800" dirty="0"/>
              <a:t>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3496B6D-C8F1-6B4C-BA38-8100BC76BFB3}"/>
                  </a:ext>
                </a:extLst>
              </p:cNvPr>
              <p:cNvSpPr/>
              <p:nvPr/>
            </p:nvSpPr>
            <p:spPr>
              <a:xfrm>
                <a:off x="273721" y="3343266"/>
                <a:ext cx="31049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= coin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was selected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3496B6D-C8F1-6B4C-BA38-8100BC76B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21" y="3343266"/>
                <a:ext cx="3104953" cy="461665"/>
              </a:xfrm>
              <a:prstGeom prst="rect">
                <a:avLst/>
              </a:prstGeom>
              <a:blipFill>
                <a:blip r:embed="rId3"/>
                <a:stretch>
                  <a:fillRect l="-408" t="-8108" r="-2449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4621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1B366-61B5-0E6C-E16E-E9EF78383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DCFF8-9FD0-E27D-5EB1-0341394B1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90467"/>
            <a:ext cx="11116000" cy="1068000"/>
          </a:xfrm>
        </p:spPr>
        <p:txBody>
          <a:bodyPr/>
          <a:lstStyle/>
          <a:p>
            <a:r>
              <a:rPr lang="en-US" dirty="0"/>
              <a:t>Example – Tossing Coins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1E582-9A32-9281-7DAC-589138C97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400" y="1123642"/>
            <a:ext cx="11248834" cy="1944105"/>
          </a:xfrm>
        </p:spPr>
        <p:txBody>
          <a:bodyPr/>
          <a:lstStyle/>
          <a:p>
            <a:pPr marL="152396" indent="0">
              <a:buNone/>
            </a:pPr>
            <a:r>
              <a:rPr lang="en-US" sz="2800" dirty="0"/>
              <a:t>Suppose that Coin 1 has probability of heads 0.3</a:t>
            </a:r>
          </a:p>
          <a:p>
            <a:pPr marL="152396" indent="0">
              <a:buNone/>
            </a:pPr>
            <a:r>
              <a:rPr lang="en-US" sz="2800" dirty="0"/>
              <a:t>                   and Coin 2 has probability of head 0.9. </a:t>
            </a:r>
            <a:br>
              <a:rPr lang="en-US" sz="2800" dirty="0"/>
            </a:br>
            <a:r>
              <a:rPr lang="en-US" sz="2800" dirty="0"/>
              <a:t>We choose one of the coins randomly with equal probability and flip that coin 2 times independently.  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What is the probability we get all heads?</a:t>
            </a:r>
          </a:p>
          <a:p>
            <a:pPr marL="152396" indent="0">
              <a:buNone/>
            </a:pPr>
            <a:endParaRPr lang="en-US" sz="1000" dirty="0"/>
          </a:p>
          <a:p>
            <a:pPr marL="152396" indent="0">
              <a:buNone/>
            </a:pPr>
            <a:r>
              <a:rPr lang="en-US" sz="2800" dirty="0"/>
              <a:t>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00F0D95-188A-D142-6B4A-971688E6838F}"/>
                  </a:ext>
                </a:extLst>
              </p:cNvPr>
              <p:cNvSpPr/>
              <p:nvPr/>
            </p:nvSpPr>
            <p:spPr>
              <a:xfrm>
                <a:off x="273721" y="3343266"/>
                <a:ext cx="31049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= coin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was selected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3496B6D-C8F1-6B4C-BA38-8100BC76B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21" y="3343266"/>
                <a:ext cx="3104953" cy="461665"/>
              </a:xfrm>
              <a:prstGeom prst="rect">
                <a:avLst/>
              </a:prstGeom>
              <a:blipFill>
                <a:blip r:embed="rId3"/>
                <a:stretch>
                  <a:fillRect l="-408" t="-8108" r="-2449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9A4FA7-D28F-2BB0-BDC9-09B82C2F7E63}"/>
                  </a:ext>
                </a:extLst>
              </p:cNvPr>
              <p:cNvSpPr/>
              <p:nvPr/>
            </p:nvSpPr>
            <p:spPr>
              <a:xfrm>
                <a:off x="228320" y="4355559"/>
                <a:ext cx="954060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523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𝐻𝐻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8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𝐻𝐻</m:t>
                          </m:r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)⋅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 +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𝐻𝐻</m:t>
                      </m:r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ctrlP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015A6DA-CC06-6E44-B01A-2D92F1EFA0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20" y="4355559"/>
                <a:ext cx="9540607" cy="523220"/>
              </a:xfrm>
              <a:prstGeom prst="rect">
                <a:avLst/>
              </a:prstGeom>
              <a:blipFill>
                <a:blip r:embed="rId4"/>
                <a:stretch>
                  <a:fillRect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10ABE3D-FE6B-B704-AF67-A5E422EDCE09}"/>
              </a:ext>
            </a:extLst>
          </p:cNvPr>
          <p:cNvSpPr txBox="1"/>
          <p:nvPr/>
        </p:nvSpPr>
        <p:spPr>
          <a:xfrm>
            <a:off x="9216351" y="4327471"/>
            <a:ext cx="2477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0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Law of Total Probability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(LTP)</a:t>
            </a:r>
            <a:endParaRPr lang="en-US" b="0" dirty="0">
              <a:solidFill>
                <a:srgbClr val="C00000"/>
              </a:solidFill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2115C33-033D-626B-2916-1D27A2C3F096}"/>
                  </a:ext>
                </a:extLst>
              </p:cNvPr>
              <p:cNvSpPr/>
              <p:nvPr/>
            </p:nvSpPr>
            <p:spPr>
              <a:xfrm>
                <a:off x="445247" y="5084430"/>
                <a:ext cx="686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523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					=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 +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ctrlP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E0D39EE-4CB8-F643-9BB3-2B0A9650FD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47" y="5084430"/>
                <a:ext cx="6861430" cy="523220"/>
              </a:xfrm>
              <a:prstGeom prst="rect">
                <a:avLst/>
              </a:prstGeom>
              <a:blipFill>
                <a:blip r:embed="rId5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03DAE40-61A7-5819-66E1-D09CDEE737EF}"/>
              </a:ext>
            </a:extLst>
          </p:cNvPr>
          <p:cNvSpPr txBox="1"/>
          <p:nvPr/>
        </p:nvSpPr>
        <p:spPr>
          <a:xfrm>
            <a:off x="7530762" y="5172695"/>
            <a:ext cx="4163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0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Conditional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DA97F53-4F69-6F0F-8CD5-E8BD1060CE35}"/>
                  </a:ext>
                </a:extLst>
              </p:cNvPr>
              <p:cNvSpPr/>
              <p:nvPr/>
            </p:nvSpPr>
            <p:spPr>
              <a:xfrm>
                <a:off x="596703" y="5695915"/>
                <a:ext cx="556408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523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					=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0.3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⋅0.5</m:t>
                      </m:r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0.</m:t>
                          </m:r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⋅0.5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=0.45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95CA552-E2E0-164C-B8F7-803D30BFCD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03" y="5695915"/>
                <a:ext cx="5564087" cy="523220"/>
              </a:xfrm>
              <a:prstGeom prst="rect">
                <a:avLst/>
              </a:prstGeom>
              <a:blipFill>
                <a:blip r:embed="rId6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36652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F1DEA-1ED9-7742-8108-7FD3FE501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90467"/>
            <a:ext cx="11116000" cy="1068000"/>
          </a:xfrm>
        </p:spPr>
        <p:txBody>
          <a:bodyPr/>
          <a:lstStyle/>
          <a:p>
            <a:r>
              <a:rPr lang="en-US" dirty="0"/>
              <a:t>Example – Tossing coins (2)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62D5B-D8D2-434C-BD97-BDEFB9D68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400" y="1123642"/>
            <a:ext cx="11248834" cy="1944105"/>
          </a:xfrm>
        </p:spPr>
        <p:txBody>
          <a:bodyPr/>
          <a:lstStyle/>
          <a:p>
            <a:pPr marL="152396" indent="0">
              <a:buNone/>
            </a:pPr>
            <a:r>
              <a:rPr lang="en-US" sz="2800" dirty="0"/>
              <a:t>Suppose that Coin 1 has probability of heads 0.3</a:t>
            </a:r>
          </a:p>
          <a:p>
            <a:pPr marL="152396" indent="0">
              <a:buNone/>
            </a:pPr>
            <a:r>
              <a:rPr lang="en-US" sz="2800" dirty="0"/>
              <a:t>                   and Coin 2 has probability of head 0.9. </a:t>
            </a:r>
            <a:br>
              <a:rPr lang="en-US" sz="2800" dirty="0"/>
            </a:br>
            <a:r>
              <a:rPr lang="en-US" sz="2800" dirty="0"/>
              <a:t>We choose one coin randomly with equal probability and flip that coin 2 times independently.  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How does the probability we get all heads compare to P(H)</a:t>
            </a:r>
            <a:r>
              <a:rPr lang="en-US" sz="2800" baseline="300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?</a:t>
            </a:r>
            <a:endParaRPr lang="en-US" sz="2800" baseline="30000" dirty="0">
              <a:solidFill>
                <a:schemeClr val="accent3">
                  <a:lumMod val="75000"/>
                </a:schemeClr>
              </a:solidFill>
            </a:endParaRPr>
          </a:p>
          <a:p>
            <a:pPr marL="152396" indent="0">
              <a:buNone/>
            </a:pPr>
            <a:endParaRPr lang="en-US" sz="1000" dirty="0"/>
          </a:p>
          <a:p>
            <a:pPr marL="152396" indent="0">
              <a:buNone/>
            </a:pPr>
            <a:r>
              <a:rPr lang="en-US" sz="28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3498229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C647D-DAEC-A2DB-A397-5666838CA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17A12-0D44-DA88-E2CC-124C9B590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90467"/>
            <a:ext cx="11116000" cy="1068000"/>
          </a:xfrm>
        </p:spPr>
        <p:txBody>
          <a:bodyPr/>
          <a:lstStyle/>
          <a:p>
            <a:r>
              <a:rPr lang="en-US" dirty="0"/>
              <a:t>Example – Tossing coins (2)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D1E43-655C-0B76-8874-C27C4DA60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400" y="1123642"/>
            <a:ext cx="11248834" cy="1944105"/>
          </a:xfrm>
        </p:spPr>
        <p:txBody>
          <a:bodyPr/>
          <a:lstStyle/>
          <a:p>
            <a:pPr marL="152396" indent="0">
              <a:buNone/>
            </a:pPr>
            <a:r>
              <a:rPr lang="en-US" sz="2800" dirty="0"/>
              <a:t>Suppose that Coin 1 has probability of heads 0.3</a:t>
            </a:r>
          </a:p>
          <a:p>
            <a:pPr marL="152396" indent="0">
              <a:buNone/>
            </a:pPr>
            <a:r>
              <a:rPr lang="en-US" sz="2800" dirty="0"/>
              <a:t>                   and Coin 2 has probability of head 0.9. </a:t>
            </a:r>
            <a:br>
              <a:rPr lang="en-US" sz="2800" dirty="0"/>
            </a:br>
            <a:r>
              <a:rPr lang="en-US" sz="2800" dirty="0"/>
              <a:t>We choose one coin randomly with equal probability and flip that coin 2 times independently.  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How does the probability we get all heads compare to P(H)</a:t>
            </a:r>
            <a:r>
              <a:rPr lang="en-US" sz="2800" baseline="300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?</a:t>
            </a:r>
            <a:endParaRPr lang="en-US" sz="2800" baseline="30000" dirty="0">
              <a:solidFill>
                <a:schemeClr val="accent3">
                  <a:lumMod val="75000"/>
                </a:schemeClr>
              </a:solidFill>
            </a:endParaRPr>
          </a:p>
          <a:p>
            <a:pPr marL="152396" indent="0">
              <a:buNone/>
            </a:pPr>
            <a:endParaRPr lang="en-US" sz="1000" dirty="0"/>
          </a:p>
          <a:p>
            <a:pPr marL="152396" indent="0">
              <a:buNone/>
            </a:pPr>
            <a:r>
              <a:rPr lang="en-US" sz="2800" dirty="0"/>
              <a:t>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636F133-06FF-8286-320C-CDCB41814E6E}"/>
                  </a:ext>
                </a:extLst>
              </p:cNvPr>
              <p:cNvSpPr/>
              <p:nvPr/>
            </p:nvSpPr>
            <p:spPr>
              <a:xfrm>
                <a:off x="443474" y="3548735"/>
                <a:ext cx="469458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523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8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𝐻𝐻</m:t>
                          </m:r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015A6DA-CC06-6E44-B01A-2D92F1EFA0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74" y="3548735"/>
                <a:ext cx="4694584" cy="523220"/>
              </a:xfrm>
              <a:prstGeom prst="rect">
                <a:avLst/>
              </a:prstGeom>
              <a:blipFill>
                <a:blip r:embed="rId3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461AB61-9CE1-BF16-820E-90C6E96D12F0}"/>
                  </a:ext>
                </a:extLst>
              </p:cNvPr>
              <p:cNvSpPr/>
              <p:nvPr/>
            </p:nvSpPr>
            <p:spPr>
              <a:xfrm>
                <a:off x="341086" y="4291333"/>
                <a:ext cx="339028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523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					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𝐻𝐻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E0D39EE-4CB8-F643-9BB3-2B0A9650FD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86" y="4291333"/>
                <a:ext cx="3390287" cy="523220"/>
              </a:xfrm>
              <a:prstGeom prst="rect">
                <a:avLst/>
              </a:prstGeom>
              <a:blipFill>
                <a:blip r:embed="rId4"/>
                <a:stretch>
                  <a:fillRect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70BCCA2-F5DB-EA04-4F47-3819E77B6EF4}"/>
                  </a:ext>
                </a:extLst>
              </p:cNvPr>
              <p:cNvSpPr/>
              <p:nvPr/>
            </p:nvSpPr>
            <p:spPr>
              <a:xfrm>
                <a:off x="-401799" y="5734358"/>
                <a:ext cx="78143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523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					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𝐻𝐻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 +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ctrlP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1795E48-CFD6-519B-30FF-A6449C142E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1799" y="5734358"/>
                <a:ext cx="7814319" cy="523220"/>
              </a:xfrm>
              <a:prstGeom prst="rect">
                <a:avLst/>
              </a:prstGeom>
              <a:blipFill>
                <a:blip r:embed="rId5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F59C0CD-7075-1EF7-4604-A8921C0D3491}"/>
                  </a:ext>
                </a:extLst>
              </p:cNvPr>
              <p:cNvSpPr/>
              <p:nvPr/>
            </p:nvSpPr>
            <p:spPr>
              <a:xfrm>
                <a:off x="6707678" y="5730254"/>
                <a:ext cx="5484322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52396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					=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0.3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⋅0.5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+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0.5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=0.45</m:t>
                    </m:r>
                  </m:oMath>
                </a14:m>
                <a:endParaRPr lang="en-US" sz="2800" b="0" dirty="0">
                  <a:solidFill>
                    <a:srgbClr val="0070C0"/>
                  </a:solidFill>
                </a:endParaRPr>
              </a:p>
              <a:p>
                <a:pPr marL="152396" indent="0">
                  <a:buNone/>
                </a:pPr>
                <a:r>
                  <a:rPr lang="en-US" sz="2800" dirty="0">
                    <a:solidFill>
                      <a:srgbClr val="0070C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95CA552-E2E0-164C-B8F7-803D30BFCD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678" y="5730254"/>
                <a:ext cx="5484322" cy="954107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C762048-A0DD-38D9-4E81-F01F0F142E63}"/>
                  </a:ext>
                </a:extLst>
              </p:cNvPr>
              <p:cNvSpPr/>
              <p:nvPr/>
            </p:nvSpPr>
            <p:spPr>
              <a:xfrm>
                <a:off x="-401799" y="6334780"/>
                <a:ext cx="82850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523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					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2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e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8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e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=0.6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EF3BFBC-10EF-CCB5-7338-76BD06A318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1799" y="6334780"/>
                <a:ext cx="8285089" cy="523220"/>
              </a:xfrm>
              <a:prstGeom prst="rect">
                <a:avLst/>
              </a:prstGeom>
              <a:blipFill>
                <a:blip r:embed="rId7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95B76C8-C765-DC23-147F-D59CC4B6C8CA}"/>
                  </a:ext>
                </a:extLst>
              </p:cNvPr>
              <p:cNvSpPr/>
              <p:nvPr/>
            </p:nvSpPr>
            <p:spPr>
              <a:xfrm>
                <a:off x="8342501" y="6334780"/>
                <a:ext cx="301306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523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					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𝐻𝐻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=0.36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9AC08DC-D303-6A0F-5F92-4D532B380F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2501" y="6334780"/>
                <a:ext cx="3013069" cy="523220"/>
              </a:xfrm>
              <a:prstGeom prst="rect">
                <a:avLst/>
              </a:prstGeom>
              <a:blipFill>
                <a:blip r:embed="rId8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50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FC021-3836-CDA2-9C77-D83BF3F7D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C1C0-E819-51F5-362E-5EFA59E5F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Conditional &amp; Total Probabilities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F6699-1979-946E-D28C-726696FCE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Conditional Probability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b="1" dirty="0">
                <a:solidFill>
                  <a:srgbClr val="C00000"/>
                </a:solidFill>
              </a:rPr>
              <a:t>Law of Total Probability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Bayes Theorem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8312ACD-9CDE-C21A-4B50-F7C7885D6AF0}"/>
                  </a:ext>
                </a:extLst>
              </p:cNvPr>
              <p:cNvSpPr/>
              <p:nvPr/>
            </p:nvSpPr>
            <p:spPr>
              <a:xfrm>
                <a:off x="5308379" y="1380382"/>
                <a:ext cx="2918107" cy="12458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C692930-B878-1F47-905A-60583DBC1A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379" y="1380382"/>
                <a:ext cx="2918107" cy="12458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2B734E-BE1E-189D-8C26-DB838E0CBC8A}"/>
                  </a:ext>
                </a:extLst>
              </p:cNvPr>
              <p:cNvSpPr txBox="1"/>
              <p:nvPr/>
            </p:nvSpPr>
            <p:spPr>
              <a:xfrm>
                <a:off x="9425690" y="1963231"/>
                <a:ext cx="17084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</a:t>
                </a: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2B734E-BE1E-189D-8C26-DB838E0CB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690" y="1963231"/>
                <a:ext cx="1708416" cy="461665"/>
              </a:xfrm>
              <a:prstGeom prst="rect">
                <a:avLst/>
              </a:prstGeom>
              <a:blipFill>
                <a:blip r:embed="rId4"/>
                <a:stretch>
                  <a:fillRect l="-5926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C3E19FB-7DA0-B149-9E19-158D26E96751}"/>
                  </a:ext>
                </a:extLst>
              </p:cNvPr>
              <p:cNvSpPr txBox="1"/>
              <p:nvPr/>
            </p:nvSpPr>
            <p:spPr>
              <a:xfrm>
                <a:off x="6066382" y="2884654"/>
                <a:ext cx="28796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partition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24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C3E19FB-7DA0-B149-9E19-158D26E96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382" y="2884654"/>
                <a:ext cx="2879699" cy="461665"/>
              </a:xfrm>
              <a:prstGeom prst="rect">
                <a:avLst/>
              </a:prstGeom>
              <a:blipFill>
                <a:blip r:embed="rId5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44511E6-2C88-80A9-9D16-70BF11800DE9}"/>
                  </a:ext>
                </a:extLst>
              </p:cNvPr>
              <p:cNvSpPr/>
              <p:nvPr/>
            </p:nvSpPr>
            <p:spPr>
              <a:xfrm>
                <a:off x="5134669" y="3393081"/>
                <a:ext cx="5620128" cy="1100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44511E6-2C88-80A9-9D16-70BF11800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669" y="3393081"/>
                <a:ext cx="5620128" cy="1100558"/>
              </a:xfrm>
              <a:prstGeom prst="rect">
                <a:avLst/>
              </a:prstGeom>
              <a:blipFill>
                <a:blip r:embed="rId6"/>
                <a:stretch>
                  <a:fillRect t="-108046" b="-163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AEBB39DC-B6C2-1B67-540B-B904D5CC1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8227" y="3429000"/>
            <a:ext cx="2987815" cy="12292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2016D0F-660C-0340-D1D2-2792947B1118}"/>
                  </a:ext>
                </a:extLst>
              </p:cNvPr>
              <p:cNvSpPr/>
              <p:nvPr/>
            </p:nvSpPr>
            <p:spPr>
              <a:xfrm>
                <a:off x="4366042" y="5722035"/>
                <a:ext cx="3313536" cy="86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2016D0F-660C-0340-D1D2-2792947B11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042" y="5722035"/>
                <a:ext cx="3313536" cy="8613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982289-FC3B-EF48-83AE-75A86874F02A}"/>
                  </a:ext>
                </a:extLst>
              </p:cNvPr>
              <p:cNvSpPr txBox="1"/>
              <p:nvPr/>
            </p:nvSpPr>
            <p:spPr>
              <a:xfrm>
                <a:off x="8782960" y="6013697"/>
                <a:ext cx="30012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</a:t>
                </a: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≠0,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982289-FC3B-EF48-83AE-75A86874F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2960" y="6013697"/>
                <a:ext cx="3001206" cy="461665"/>
              </a:xfrm>
              <a:prstGeom prst="rect">
                <a:avLst/>
              </a:prstGeom>
              <a:blipFill>
                <a:blip r:embed="rId9"/>
                <a:stretch>
                  <a:fillRect l="-295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5049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790AC-C817-45D2-BB4B-433C7C4A5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Bayes Theorem with Law of Total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D8F80F-10C5-41CC-A5F7-DAE8D9AE4B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Bayes Theorem with LTP: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be a partition of the sample space,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and event. Then,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Simple Partition:</a:t>
                </a:r>
                <a:r>
                  <a:rPr lang="en-US" b="1" dirty="0"/>
                  <a:t> </a:t>
                </a:r>
                <a:r>
                  <a:rPr lang="en-US" dirty="0"/>
                  <a:t>In particular,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an event with non-zero probability, then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D8F80F-10C5-41CC-A5F7-DAE8D9AE4B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7" t="-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755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71285-EEBE-FAB3-F3B0-FC42D1EF0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64A96-CDA4-0762-17CD-A2D7C68FB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5F9FA-3397-4694-434E-E7157A728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Recap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Monty Hall Problem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Conditional Probability Defines Probability Space</a:t>
            </a:r>
          </a:p>
          <a:p>
            <a:r>
              <a:rPr lang="en-US" dirty="0">
                <a:solidFill>
                  <a:srgbClr val="0070C0"/>
                </a:solidFill>
              </a:rPr>
              <a:t>More on independence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Example using Law of Total Probability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Independence of many events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Independence not always obvious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Defining a probability space using independence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Independence as an assumption not always justified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920B8-BB3D-B0B1-93A6-6213B2FFB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15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221BD-8AE8-651B-EF45-448C67E06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60339"/>
            <a:ext cx="10972800" cy="878301"/>
          </a:xfrm>
        </p:spPr>
        <p:txBody>
          <a:bodyPr/>
          <a:lstStyle/>
          <a:p>
            <a:r>
              <a:rPr lang="en-US" dirty="0"/>
              <a:t>The Monty Hall Problem</a:t>
            </a:r>
          </a:p>
        </p:txBody>
      </p:sp>
      <p:pic>
        <p:nvPicPr>
          <p:cNvPr id="7" name="Picture 6" descr="Suppose you’re on a game show, and you’re given the choice of three doors. Behind one of the doors is a car, behind the other, goats. You pick a door, say number 1, and the host, who knows what’s behind the doors, opens another door, say number 3, which has a goat. He says to you, “Do you want to switch to door number 2?” Is it to your advantage to switch your choice of doors?&#13;&#10;&#13;&#10;Assumptions&#13;&#10;The player is equally likely to pick each of the three doors, say door 1.&#13;&#10;After the player picks a door, the host must open a different door with a goat behind it and offer the player the choice of staying with the original door he selected or switching to the other unopened door&#13;&#10;If the host has two options, he picks one at random.&#13;&#10;">
            <a:extLst>
              <a:ext uri="{FF2B5EF4-FFF2-40B4-BE49-F238E27FC236}">
                <a16:creationId xmlns:a16="http://schemas.microsoft.com/office/drawing/2014/main" id="{80037C8B-D7C5-AE32-43FB-028A127E9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836273"/>
            <a:ext cx="8948738" cy="51854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C495F5-AA27-010D-0909-9A11E6131200}"/>
              </a:ext>
            </a:extLst>
          </p:cNvPr>
          <p:cNvSpPr txBox="1"/>
          <p:nvPr/>
        </p:nvSpPr>
        <p:spPr>
          <a:xfrm>
            <a:off x="1585913" y="6269334"/>
            <a:ext cx="9710737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Finally, you are offered the option to switch to door 2. Should you?</a:t>
            </a:r>
          </a:p>
        </p:txBody>
      </p:sp>
    </p:spTree>
    <p:extLst>
      <p:ext uri="{BB962C8B-B14F-4D97-AF65-F5344CB8AC3E}">
        <p14:creationId xmlns:p14="http://schemas.microsoft.com/office/powerpoint/2010/main" val="3791882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E84E-E95D-D64A-93CA-FC2E75EC3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11" y="248800"/>
            <a:ext cx="11360800" cy="1068000"/>
          </a:xfrm>
        </p:spPr>
        <p:txBody>
          <a:bodyPr/>
          <a:lstStyle/>
          <a:p>
            <a:r>
              <a:rPr lang="en-US" dirty="0"/>
              <a:t>In words….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C0DED0B-4CC5-AD48-A524-D9468DD2551D}"/>
              </a:ext>
            </a:extLst>
          </p:cNvPr>
          <p:cNvSpPr txBox="1">
            <a:spLocks/>
          </p:cNvSpPr>
          <p:nvPr/>
        </p:nvSpPr>
        <p:spPr>
          <a:xfrm>
            <a:off x="196659" y="905986"/>
            <a:ext cx="11360800" cy="445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585" lvl="0" indent="-457189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  <a:defRPr sz="32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  <a:lvl2pPr marL="1219170" lvl="1" indent="-423323" algn="l" defTabSz="457200" rtl="0" eaLnBrk="1" latinLnBrk="0" hangingPunct="1"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○"/>
              <a:defRPr sz="28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2pPr>
            <a:lvl3pPr marL="1828754" lvl="2" indent="-423323" algn="l" defTabSz="457200" rtl="0" eaLnBrk="1" latinLnBrk="0" hangingPunct="1"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■"/>
              <a:defRPr sz="24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3pPr>
            <a:lvl4pPr marL="2438339" lvl="3" indent="-423323" algn="l" defTabSz="457200" rtl="0" eaLnBrk="1" latinLnBrk="0" hangingPunct="1"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●"/>
              <a:defRPr sz="20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4pPr>
            <a:lvl5pPr marL="3047924" lvl="4" indent="-423323" algn="l" defTabSz="457200" rtl="0" eaLnBrk="1" latinLnBrk="0" hangingPunct="1"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○"/>
              <a:defRPr sz="20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5pPr>
            <a:lvl6pPr marL="3657509" lvl="5" indent="-423323" algn="l" defTabSz="457200" rtl="0" eaLnBrk="1" latinLnBrk="0" hangingPunct="1"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457200" rtl="0" eaLnBrk="1" latinLnBrk="0" hangingPunct="1"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457200" rtl="0" eaLnBrk="1" latinLnBrk="0" hangingPunct="1"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457200" rtl="0" eaLnBrk="1" latinLnBrk="0" hangingPunct="1">
              <a:spcBef>
                <a:spcPts val="2133"/>
              </a:spcBef>
              <a:spcAft>
                <a:spcPts val="2133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396" indent="0">
              <a:buNone/>
            </a:pPr>
            <a:r>
              <a:rPr lang="en-US" sz="2800" i="1" dirty="0"/>
              <a:t>Suppose you’re on a game show, and you’re given the choice of three doors. Behind one of the doors is a car, behind the other, goats. You pick a door, say number 1, and the host, who knows what’s behind the doors, opens another door, say number 3, which has a goat. He says to you, “Do you want to switch to door number 2?” Is it to your advantage to switch your choice of doors?</a:t>
            </a:r>
            <a:endParaRPr lang="en-US" sz="2400" i="1" dirty="0"/>
          </a:p>
          <a:p>
            <a:endParaRPr lang="en-US" sz="2400" dirty="0"/>
          </a:p>
          <a:p>
            <a:pPr marL="152396" indent="0">
              <a:buNone/>
            </a:pPr>
            <a:r>
              <a:rPr lang="en-US" sz="2400" dirty="0"/>
              <a:t>Assumptions</a:t>
            </a:r>
          </a:p>
          <a:p>
            <a:r>
              <a:rPr lang="en-US" sz="2400" dirty="0"/>
              <a:t>The player is equally likely to pick each of the three doors, </a:t>
            </a:r>
            <a:r>
              <a:rPr lang="en-US" sz="2400" dirty="0">
                <a:solidFill>
                  <a:srgbClr val="FF0000"/>
                </a:solidFill>
              </a:rPr>
              <a:t>say door 1</a:t>
            </a:r>
            <a:r>
              <a:rPr lang="en-US" sz="2400" dirty="0"/>
              <a:t>.</a:t>
            </a:r>
          </a:p>
          <a:p>
            <a:r>
              <a:rPr lang="en-US" sz="2400" dirty="0"/>
              <a:t>After the player picks a door, the host </a:t>
            </a:r>
            <a:r>
              <a:rPr lang="en-US" sz="2400" b="1" dirty="0">
                <a:solidFill>
                  <a:srgbClr val="C00000"/>
                </a:solidFill>
              </a:rPr>
              <a:t>must</a:t>
            </a:r>
            <a:r>
              <a:rPr lang="en-US" sz="2400" dirty="0"/>
              <a:t> open a different door with a goat behind it and offer the player the choice of staying with the original door he selected or switching to the other unopened door</a:t>
            </a:r>
          </a:p>
          <a:p>
            <a:r>
              <a:rPr lang="en-US" sz="2400" dirty="0"/>
              <a:t>If the host has two options, he picks one at random.</a:t>
            </a:r>
          </a:p>
          <a:p>
            <a:pPr marL="152396" indent="0">
              <a:buFont typeface="Arial"/>
              <a:buNone/>
            </a:pP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8F6836-DE06-045B-3471-A4D1AF585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241" y="5514974"/>
            <a:ext cx="2311256" cy="129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0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12722-DA66-41B4-D4FB-E453641A9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2CD79-6E07-F5DB-0C04-E329774DF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11" y="248800"/>
            <a:ext cx="11360800" cy="1068000"/>
          </a:xfrm>
        </p:spPr>
        <p:txBody>
          <a:bodyPr/>
          <a:lstStyle/>
          <a:p>
            <a:r>
              <a:rPr lang="en-US" dirty="0"/>
              <a:t>Should you stay or should you switch?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DD79A370-9615-3BF1-A922-A2C96F73AD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6659" y="905986"/>
                <a:ext cx="11360800" cy="4453600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609585" lvl="0" indent="-457189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1800"/>
                  <a:buFont typeface="Arial"/>
                  <a:buChar char="●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1219170" lvl="1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828754" lvl="2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2438339" lvl="3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3047924" lvl="4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3657509" lvl="5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267093" lvl="6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876678" lvl="7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486263" lvl="8" indent="-423323" algn="l" defTabSz="457200" rtl="0" eaLnBrk="1" latinLnBrk="0" hangingPunct="1">
                  <a:spcBef>
                    <a:spcPts val="2133"/>
                  </a:spcBef>
                  <a:spcAft>
                    <a:spcPts val="2133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= the prize is behind door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1" dirty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000" dirty="0"/>
                  <a:t>= the contestant picks door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,   say </a:t>
                </a:r>
                <a:r>
                  <a:rPr lang="en-US" sz="2000" dirty="0">
                    <a:solidFill>
                      <a:srgbClr val="C00000"/>
                    </a:solidFill>
                  </a:rPr>
                  <a:t>door 1.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1" dirty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= the host reveals door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, say </a:t>
                </a:r>
                <a:r>
                  <a:rPr lang="en-US" sz="2000" dirty="0">
                    <a:solidFill>
                      <a:srgbClr val="C00000"/>
                    </a:solidFill>
                  </a:rPr>
                  <a:t>door 3.</a:t>
                </a: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DD79A370-9615-3BF1-A922-A2C96F73A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59" y="905986"/>
                <a:ext cx="11360800" cy="4453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316F45-447F-0E22-13F9-FE3F5F7D6912}"/>
                  </a:ext>
                </a:extLst>
              </p:cNvPr>
              <p:cNvSpPr txBox="1"/>
              <p:nvPr/>
            </p:nvSpPr>
            <p:spPr>
              <a:xfrm>
                <a:off x="-289777" y="4696061"/>
                <a:ext cx="6807309" cy="1048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1" dirty="0" smtClean="0">
                          <a:latin typeface="Cambria Math" panose="02040503050406030204" pitchFamily="18" charset="0"/>
                        </a:rPr>
                        <m:t>prize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1" dirty="0" smtClean="0">
                          <a:latin typeface="Cambria Math" panose="02040503050406030204" pitchFamily="18" charset="0"/>
                        </a:rPr>
                        <m:t>behind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1" dirty="0" smtClean="0">
                          <a:latin typeface="Cambria Math" panose="02040503050406030204" pitchFamily="18" charset="0"/>
                        </a:rPr>
                        <m:t>door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2|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dirty="0"/>
              </a:p>
              <a:p>
                <a:endParaRPr lang="en-US" sz="24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316F45-447F-0E22-13F9-FE3F5F7D6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9777" y="4696061"/>
                <a:ext cx="6807309" cy="10483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7CA9D9A-B24B-EE8F-72BF-40EABF3DBE03}"/>
                  </a:ext>
                </a:extLst>
              </p:cNvPr>
              <p:cNvSpPr txBox="1"/>
              <p:nvPr/>
            </p:nvSpPr>
            <p:spPr>
              <a:xfrm>
                <a:off x="-144889" y="5952014"/>
                <a:ext cx="6517532" cy="1048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i="1" dirty="0">
                          <a:latin typeface="Cambria Math" panose="02040503050406030204" pitchFamily="18" charset="0"/>
                        </a:rPr>
                        <m:t>prize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1" dirty="0">
                          <a:latin typeface="Cambria Math" panose="02040503050406030204" pitchFamily="18" charset="0"/>
                        </a:rPr>
                        <m:t>behind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1" dirty="0">
                          <a:latin typeface="Cambria Math" panose="02040503050406030204" pitchFamily="18" charset="0"/>
                        </a:rPr>
                        <m:t>door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1|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dirty="0"/>
              </a:p>
              <a:p>
                <a:endParaRPr lang="en-US" sz="24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7CA9D9A-B24B-EE8F-72BF-40EABF3DB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4889" y="5952014"/>
                <a:ext cx="6517532" cy="10483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 descr="PIcture showing contestant picking door 1 and host revealing door 3">
            <a:extLst>
              <a:ext uri="{FF2B5EF4-FFF2-40B4-BE49-F238E27FC236}">
                <a16:creationId xmlns:a16="http://schemas.microsoft.com/office/drawing/2014/main" id="{2ADE75F1-D105-F2E9-176D-6BAF2C67C54E}"/>
              </a:ext>
            </a:extLst>
          </p:cNvPr>
          <p:cNvGrpSpPr/>
          <p:nvPr/>
        </p:nvGrpSpPr>
        <p:grpSpPr>
          <a:xfrm>
            <a:off x="7254522" y="258212"/>
            <a:ext cx="4613222" cy="3001246"/>
            <a:chOff x="7254522" y="258212"/>
            <a:chExt cx="4613222" cy="300124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13363BE-F2C9-216F-DC85-204DE7747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49561" y="258212"/>
              <a:ext cx="2311256" cy="1295547"/>
            </a:xfrm>
            <a:prstGeom prst="rect">
              <a:avLst/>
            </a:prstGeom>
          </p:spPr>
        </p:pic>
        <p:sp>
          <p:nvSpPr>
            <p:cNvPr id="7" name="Up Arrow 6">
              <a:extLst>
                <a:ext uri="{FF2B5EF4-FFF2-40B4-BE49-F238E27FC236}">
                  <a16:creationId xmlns:a16="http://schemas.microsoft.com/office/drawing/2014/main" id="{71C25605-F8FD-8B34-AECD-4CE63D77E4E2}"/>
                </a:ext>
              </a:extLst>
            </p:cNvPr>
            <p:cNvSpPr/>
            <p:nvPr/>
          </p:nvSpPr>
          <p:spPr>
            <a:xfrm>
              <a:off x="8813259" y="1452503"/>
              <a:ext cx="184826" cy="749030"/>
            </a:xfrm>
            <a:prstGeom prst="up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27B7E40-36C1-E46E-2B9B-FBB10C2736E5}"/>
                    </a:ext>
                  </a:extLst>
                </p:cNvPr>
                <p:cNvSpPr txBox="1"/>
                <p:nvPr/>
              </p:nvSpPr>
              <p:spPr>
                <a:xfrm>
                  <a:off x="7254522" y="2197587"/>
                  <a:ext cx="278697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1600" b="0" dirty="0">
                      <a:latin typeface="Candara" panose="020E0502030303020204" pitchFamily="34" charset="0"/>
                      <a:ea typeface="Helvetica" charset="0"/>
                      <a:cs typeface="Helvetica" charset="0"/>
                    </a:rPr>
                    <a:t> Contestant picks door 1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27B7E40-36C1-E46E-2B9B-FBB10C2736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4522" y="2197587"/>
                  <a:ext cx="2786974" cy="338554"/>
                </a:xfrm>
                <a:prstGeom prst="rect">
                  <a:avLst/>
                </a:prstGeom>
                <a:blipFill>
                  <a:blip r:embed="rId7"/>
                  <a:stretch>
                    <a:fillRect t="-3571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Up Arrow 12">
              <a:extLst>
                <a:ext uri="{FF2B5EF4-FFF2-40B4-BE49-F238E27FC236}">
                  <a16:creationId xmlns:a16="http://schemas.microsoft.com/office/drawing/2014/main" id="{60F7A221-E82A-AF69-7AEF-5852EF2CB516}"/>
                </a:ext>
              </a:extLst>
            </p:cNvPr>
            <p:cNvSpPr/>
            <p:nvPr/>
          </p:nvSpPr>
          <p:spPr>
            <a:xfrm>
              <a:off x="10146448" y="1461915"/>
              <a:ext cx="184826" cy="1295546"/>
            </a:xfrm>
            <a:prstGeom prst="up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EB30F4C-6C67-BE63-CE01-2B81DCE3EAB7}"/>
                    </a:ext>
                  </a:extLst>
                </p:cNvPr>
                <p:cNvSpPr txBox="1"/>
                <p:nvPr/>
              </p:nvSpPr>
              <p:spPr>
                <a:xfrm>
                  <a:off x="9184531" y="2920904"/>
                  <a:ext cx="268321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a14:m>
                  <a:r>
                    <a:rPr lang="en-US" sz="1600" b="0" dirty="0">
                      <a:latin typeface="Candara" panose="020E0502030303020204" pitchFamily="34" charset="0"/>
                      <a:ea typeface="Helvetica" charset="0"/>
                      <a:cs typeface="Helvetica" charset="0"/>
                    </a:rPr>
                    <a:t>Host reveals door 3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EB30F4C-6C67-BE63-CE01-2B81DCE3EA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4531" y="2920904"/>
                  <a:ext cx="2683213" cy="338554"/>
                </a:xfrm>
                <a:prstGeom prst="rect">
                  <a:avLst/>
                </a:prstGeom>
                <a:blipFill>
                  <a:blip r:embed="rId8"/>
                  <a:stretch>
                    <a:fillRect t="-3571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6107929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b="0" dirty="0" err="1" smtClean="0">
            <a:latin typeface="Candara" panose="020E0502030303020204" pitchFamily="34" charset="0"/>
            <a:ea typeface="Helvetica" charset="0"/>
            <a:cs typeface="Helvetica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255314</TotalTime>
  <Words>2529</Words>
  <Application>Microsoft Macintosh PowerPoint</Application>
  <PresentationFormat>Widescreen</PresentationFormat>
  <Paragraphs>343</Paragraphs>
  <Slides>37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Cambria Math</vt:lpstr>
      <vt:lpstr>Candara</vt:lpstr>
      <vt:lpstr>Helvetica</vt:lpstr>
      <vt:lpstr>Custom Design</vt:lpstr>
      <vt:lpstr>More on Independence   </vt:lpstr>
      <vt:lpstr>Review - Conditional Probability</vt:lpstr>
      <vt:lpstr>Review - Chain Rule (general case)</vt:lpstr>
      <vt:lpstr>Review: Conditional &amp; Total Probabilities </vt:lpstr>
      <vt:lpstr>Review: Bayes Theorem with Law of Total Probability</vt:lpstr>
      <vt:lpstr> Agenda</vt:lpstr>
      <vt:lpstr>The Monty Hall Problem</vt:lpstr>
      <vt:lpstr>In words….</vt:lpstr>
      <vt:lpstr>Should you stay or should you switch?</vt:lpstr>
      <vt:lpstr>Should you stay or should you switch (written out)?</vt:lpstr>
      <vt:lpstr> Agenda (2)</vt:lpstr>
      <vt:lpstr>Zika Testing – different question</vt:lpstr>
      <vt:lpstr>Conditional Probability Define a Probability Space</vt:lpstr>
      <vt:lpstr>Conditional Probability Define a Probability Space (2)</vt:lpstr>
      <vt:lpstr> Agenda (3)</vt:lpstr>
      <vt:lpstr>Independence</vt:lpstr>
      <vt:lpstr>Are A and B independent?</vt:lpstr>
      <vt:lpstr>Calculation</vt:lpstr>
      <vt:lpstr> Agenda (4)</vt:lpstr>
      <vt:lpstr>Multiple Events – Mutual Independence</vt:lpstr>
      <vt:lpstr>Multiple Events – Mutual Independence - corollary</vt:lpstr>
      <vt:lpstr>An example</vt:lpstr>
      <vt:lpstr>An example (2)</vt:lpstr>
      <vt:lpstr>Let’s break it down</vt:lpstr>
      <vt:lpstr>More calculations</vt:lpstr>
      <vt:lpstr>Answer</vt:lpstr>
      <vt:lpstr> Agenda (5)</vt:lpstr>
      <vt:lpstr>Defining a probability space</vt:lpstr>
      <vt:lpstr>Example – Biased coin </vt:lpstr>
      <vt:lpstr>Example – Biased coin – let’s do a calculation </vt:lpstr>
      <vt:lpstr>Independence as an assumption</vt:lpstr>
      <vt:lpstr> Agenda (6)</vt:lpstr>
      <vt:lpstr>Conditional Independence</vt:lpstr>
      <vt:lpstr>Example – Tossing Coins</vt:lpstr>
      <vt:lpstr>Example – Tossing Coins</vt:lpstr>
      <vt:lpstr>Example – Tossing coins (2)</vt:lpstr>
      <vt:lpstr>Example – Tossing coins (2)</vt:lpstr>
    </vt:vector>
  </TitlesOfParts>
  <Company>UC Santa Barbara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Build a Block Cipher</dc:title>
  <dc:creator>Stefano Tessaro</dc:creator>
  <cp:lastModifiedBy>Anna Karlin</cp:lastModifiedBy>
  <cp:revision>6135</cp:revision>
  <cp:lastPrinted>2021-10-11T04:29:13Z</cp:lastPrinted>
  <dcterms:created xsi:type="dcterms:W3CDTF">2015-04-17T01:19:23Z</dcterms:created>
  <dcterms:modified xsi:type="dcterms:W3CDTF">2026-04-13T03:32:56Z</dcterms:modified>
</cp:coreProperties>
</file>